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handoutMasterIdLst>
    <p:handoutMasterId r:id="rId22"/>
  </p:handout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8" r:id="rId12"/>
    <p:sldId id="289" r:id="rId13"/>
    <p:sldId id="290" r:id="rId14"/>
    <p:sldId id="298" r:id="rId15"/>
    <p:sldId id="293" r:id="rId16"/>
    <p:sldId id="299" r:id="rId17"/>
    <p:sldId id="295" r:id="rId18"/>
    <p:sldId id="300" r:id="rId19"/>
    <p:sldId id="301" r:id="rId20"/>
    <p:sldId id="30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D419"/>
    <a:srgbClr val="6CB255"/>
    <a:srgbClr val="212F62"/>
    <a:srgbClr val="72A510"/>
    <a:srgbClr val="A4EC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592" autoAdjust="0"/>
  </p:normalViewPr>
  <p:slideViewPr>
    <p:cSldViewPr snapToGrid="0" snapToObjects="1">
      <p:cViewPr varScale="1">
        <p:scale>
          <a:sx n="42" d="100"/>
          <a:sy n="42" d="100"/>
        </p:scale>
        <p:origin x="26" y="9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D041A-73BB-E643-A8C7-50D88C2F22F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EFEC5-3018-A548-B247-453C6EC1E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572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June 6,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107618"/>
            <a:ext cx="4031619" cy="46076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06925" y="1107618"/>
            <a:ext cx="3913188" cy="4607382"/>
          </a:xfrm>
        </p:spPr>
        <p:txBody>
          <a:bodyPr/>
          <a:lstStyle>
            <a:lvl1pPr>
              <a:buClr>
                <a:srgbClr val="6CB255"/>
              </a:buClr>
              <a:defRPr>
                <a:solidFill>
                  <a:srgbClr val="212F62"/>
                </a:solidFill>
              </a:defRPr>
            </a:lvl1pPr>
            <a:lvl2pPr marL="731520" indent="-4572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2pPr>
            <a:lvl3pPr marL="1257300" indent="-3429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3pPr>
            <a:lvl4pPr marL="1714500" indent="-3429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4pPr>
            <a:lvl5pPr marL="2171700" indent="-3429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June 6,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122386"/>
            <a:ext cx="8062913" cy="35000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843982"/>
            <a:ext cx="8062912" cy="1166382"/>
          </a:xfrm>
        </p:spPr>
        <p:txBody>
          <a:bodyPr/>
          <a:lstStyle>
            <a:lvl1pPr>
              <a:buClr>
                <a:srgbClr val="6CB255"/>
              </a:buClr>
              <a:defRPr>
                <a:solidFill>
                  <a:srgbClr val="000000"/>
                </a:solidFill>
              </a:defRPr>
            </a:lvl1pPr>
            <a:lvl2pPr marL="731520" indent="-4572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2pPr>
            <a:lvl3pPr marL="1257300" indent="-3429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3pPr>
            <a:lvl4pPr marL="1714500" indent="-3429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4pPr>
            <a:lvl5pPr marL="2171700" indent="-3429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 marL="788670" indent="-514350">
              <a:buFont typeface="+mj-lt"/>
              <a:buAutoNum type="alphaLcParenR"/>
              <a:defRPr sz="2800"/>
            </a:lvl2pPr>
            <a:lvl3pPr marL="1371600" indent="-457200">
              <a:buFont typeface="+mj-lt"/>
              <a:buAutoNum type="alphaLcParenR"/>
              <a:defRPr sz="2400"/>
            </a:lvl3pPr>
            <a:lvl4pPr marL="1828800" indent="-457200">
              <a:buFont typeface="+mj-lt"/>
              <a:buAutoNum type="alphaLcParenR"/>
              <a:defRPr sz="2000"/>
            </a:lvl4pPr>
            <a:lvl5pPr marL="2286000" indent="-457200">
              <a:buFont typeface="+mj-lt"/>
              <a:buAutoNum type="alphaLcParenR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June 6,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June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789677"/>
            <a:ext cx="9144000" cy="7091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rgbClr val="6CB25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College Physics</a:t>
            </a:r>
          </a:p>
          <a:p>
            <a:pPr algn="ctr"/>
            <a:endParaRPr lang="en-US" sz="1800" cap="none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  <a:p>
            <a:pPr algn="ctr"/>
            <a:r>
              <a:rPr lang="en-US" sz="2000" b="1" cap="none" dirty="0">
                <a:solidFill>
                  <a:srgbClr val="212F62"/>
                </a:solidFill>
                <a:latin typeface="+mn-lt"/>
              </a:rPr>
              <a:t>Chapter # Chapter Title</a:t>
            </a:r>
          </a:p>
          <a:p>
            <a:pPr algn="ctr"/>
            <a:r>
              <a:rPr lang="en-US" sz="1600" cap="none" dirty="0">
                <a:solidFill>
                  <a:schemeClr val="tx1"/>
                </a:solidFill>
                <a:latin typeface="+mn-lt"/>
              </a:rPr>
              <a:t>PowerPoint Image Slideshow</a:t>
            </a:r>
          </a:p>
        </p:txBody>
      </p:sp>
      <p:pic>
        <p:nvPicPr>
          <p:cNvPr id="9" name="Picture 8" descr="medium_covers_Page_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758" y="2517424"/>
            <a:ext cx="2010682" cy="260383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bliqueTopLeft"/>
            <a:lightRig rig="threePt" dir="t"/>
          </a:scene3d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June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044814" y="683895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rgbClr val="FFFFFF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4" r:id="rId2"/>
    <p:sldLayoutId id="2147483920" r:id="rId3"/>
    <p:sldLayoutId id="2147483913" r:id="rId4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 cap="all" spc="-60" baseline="0">
          <a:solidFill>
            <a:srgbClr val="6CB2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Clr>
          <a:srgbClr val="6CB255"/>
        </a:buClr>
        <a:buFont typeface="Arial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rgbClr val="6CB255"/>
        </a:buClr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CB255"/>
        </a:buClr>
        <a:buFont typeface="Arial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6CB255"/>
        </a:buClr>
        <a:buFont typeface="Arial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6CB255"/>
        </a:buClr>
        <a:buFont typeface="Arial" pitchFamily="34" charset="0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789677"/>
            <a:ext cx="9144000" cy="7091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rgbClr val="6CB25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Introductory statistics</a:t>
            </a:r>
          </a:p>
          <a:p>
            <a:pPr algn="ctr"/>
            <a:endParaRPr lang="en-US" sz="1800" cap="none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  <a:p>
            <a:pPr algn="ctr"/>
            <a:r>
              <a:rPr lang="en-US" sz="2000" b="1" cap="none" dirty="0">
                <a:solidFill>
                  <a:srgbClr val="212F62"/>
                </a:solidFill>
                <a:latin typeface="+mn-lt"/>
              </a:rPr>
              <a:t>Chapter 6 THE NORMAL DISTRIBUTION</a:t>
            </a:r>
          </a:p>
          <a:p>
            <a:pPr algn="ctr"/>
            <a:r>
              <a:rPr lang="en-US" sz="1600" cap="none" dirty="0">
                <a:solidFill>
                  <a:schemeClr val="tx1"/>
                </a:solidFill>
                <a:latin typeface="+mn-lt"/>
              </a:rPr>
              <a:t>PowerPoint Image Slideshow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758" y="2518312"/>
            <a:ext cx="2010682" cy="260205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bliqueTopLeft"/>
            <a:lightRig rig="threePt" dir="t"/>
          </a:scene3d>
        </p:spPr>
      </p:pic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573574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43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6.9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12" name="Picture Placeholder 11" descr="This is a normal distribution curve. The peak of the curve coincides with the point 2 on the horizontal axis. The values 1.8 and 2.75 are also labeled on the x-axis. Vertical lines extend from 1.8 and 2.75 to the curve. The area between the lines is shaded.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62" r="-4162"/>
          <a:stretch>
            <a:fillRect/>
          </a:stretch>
        </p:blipFill>
        <p:spPr/>
      </p:pic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45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6.10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4" name="Picture Placeholder 3" descr="Blank graph with relative frequency on the vertical axis and lap time on the horizontal axis.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50" r="-9250"/>
          <a:stretch>
            <a:fillRect/>
          </a:stretch>
        </p:blipFill>
        <p:spPr/>
      </p:pic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64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6.11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4" name="Picture Placeholder 3" descr="Blank graph with frequency on the vertical axis and length of finger on the horizontal axis.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50" r="-9250"/>
          <a:stretch>
            <a:fillRect/>
          </a:stretch>
        </p:blipFill>
        <p:spPr/>
      </p:pic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01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6.12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4" name="Picture Placeholder 3" descr="CNX_Stats_C06_M04_item001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6" r="-1796"/>
          <a:stretch>
            <a:fillRect/>
          </a:stretch>
        </p:blipFill>
        <p:spPr/>
      </p:pic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28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6.13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4" name="Picture Placeholder 3" descr="CNX_Stats_C06_M04_item001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6" r="-1796"/>
          <a:stretch>
            <a:fillRect/>
          </a:stretch>
        </p:blipFill>
        <p:spPr/>
      </p:pic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04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6.14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4" name="Picture Placeholder 3" descr="CNX_Stats_C06_M04_item002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6" r="-1796"/>
          <a:stretch>
            <a:fillRect/>
          </a:stretch>
        </p:blipFill>
        <p:spPr/>
      </p:pic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48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6.15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4" name="Picture Placeholder 3" descr="CNX_Stats_C06_M04_item002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6" r="-1796"/>
          <a:stretch>
            <a:fillRect/>
          </a:stretch>
        </p:blipFill>
        <p:spPr/>
      </p:pic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44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6.16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4" name="Picture Placeholder 3" descr="Empty normal distribution curve.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28" r="-9128"/>
          <a:stretch>
            <a:fillRect/>
          </a:stretch>
        </p:blipFill>
        <p:spPr/>
      </p:pic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24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6.17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4" name="Picture Placeholder 3" descr="Empty normal distribution curve.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28" r="-9128"/>
          <a:stretch>
            <a:fillRect/>
          </a:stretch>
        </p:blipFill>
        <p:spPr/>
      </p:pic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53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6.18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4" name="Picture Placeholder 3" descr="Empty normal distribution curve.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28" r="-9128"/>
          <a:stretch>
            <a:fillRect/>
          </a:stretch>
        </p:blipFill>
        <p:spPr/>
      </p:pic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5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6.1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If you ask enough people about their shoe size, you will find that your graphed data is shaped like a bell curve and can be described as normally distributed.</a:t>
            </a:r>
          </a:p>
          <a:p>
            <a:r>
              <a:rPr lang="en-US" sz="1600" dirty="0"/>
              <a:t>(credit: </a:t>
            </a:r>
            <a:r>
              <a:rPr lang="en-US" sz="1600" dirty="0" err="1"/>
              <a:t>Ömer</a:t>
            </a:r>
            <a:r>
              <a:rPr lang="en-US" sz="1600" dirty="0"/>
              <a:t> </a:t>
            </a:r>
            <a:r>
              <a:rPr lang="en-US" sz="1600" dirty="0" err="1"/>
              <a:t>Ünlü</a:t>
            </a:r>
            <a:r>
              <a:rPr lang="en-US" sz="1600" dirty="0"/>
              <a:t>)</a:t>
            </a:r>
          </a:p>
        </p:txBody>
      </p:sp>
      <p:pic>
        <p:nvPicPr>
          <p:cNvPr id="4" name="Picture Placeholder 3" descr="This photo shows many different pairs of shoes in various colors. The shoes appear to be hanging from a wall by cords.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316" r="-26316"/>
          <a:stretch>
            <a:fillRect/>
          </a:stretch>
        </p:blipFill>
        <p:spPr/>
      </p:pic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96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US" dirty="0"/>
              <a:t>This </a:t>
            </a:r>
            <a:r>
              <a:rPr lang="en-US" dirty="0" err="1"/>
              <a:t>OpenStax</a:t>
            </a:r>
            <a:r>
              <a:rPr lang="en-US" dirty="0"/>
              <a:t> ancillary resource is © Rice University under a CC-BY 4.0 International license; it may be reproduced or modified but must be attributed to </a:t>
            </a:r>
            <a:r>
              <a:rPr lang="en-US" dirty="0" err="1"/>
              <a:t>OpenStax</a:t>
            </a:r>
            <a:r>
              <a:rPr lang="en-US" dirty="0"/>
              <a:t>, Rice University and any changes must be noted.</a:t>
            </a:r>
          </a:p>
        </p:txBody>
      </p:sp>
    </p:spTree>
    <p:extLst>
      <p:ext uri="{BB962C8B-B14F-4D97-AF65-F5344CB8AC3E}">
        <p14:creationId xmlns:p14="http://schemas.microsoft.com/office/powerpoint/2010/main" val="1055465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6.2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4" name="Picture Placeholder 3" descr="This diagram shows a bell-shaped curve with the lower case Greek letter mu at the center of the x axis. It has the label Normal: uppercase X is similar to N (μ, σ)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62" r="-4162"/>
          <a:stretch>
            <a:fillRect/>
          </a:stretch>
        </p:blipFill>
        <p:spPr/>
      </p:pic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1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6.3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4" name="Picture Placeholder 3" descr="This frequency curve illustrates the empirical rule. The normal curve is shown over a horizontal axis. The axis is labeled with points -3s, -2s, -1s, m, 1s, 2s, 3s. Vertical lines connect the axis to the curve at each labeled point. The peak of the curve aligns with the point m.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95" r="-14095"/>
          <a:stretch>
            <a:fillRect/>
          </a:stretch>
        </p:blipFill>
        <p:spPr/>
      </p:pic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00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6.4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4" name="Picture Placeholder 3" descr="This diagram shows a bell-shaped curve with uppercase X at the extreme right end of the X axis. The X axis also contains a lowercase x about one-quarter of the way across the X axis from the right. The area under the bell curve to the right of the lowercase x is shaded. The label states: shaded area represents probability P(X &lt; x).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62" r="-4162"/>
          <a:stretch>
            <a:fillRect/>
          </a:stretch>
        </p:blipFill>
        <p:spPr/>
      </p:pic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96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6.5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4" name="Picture Placeholder 3" descr="TThis diagram shows a bell-shaped curve with 63 located at the center of the X axis and 65 located a short distance to the right of 63. The area under the bell curve to the right of 65 is shaded. The label states: shaded area represents probability uppercase P(X &gt; 65) = 0.3446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62" r="-4162"/>
          <a:stretch>
            <a:fillRect/>
          </a:stretch>
        </p:blipFill>
        <p:spPr/>
      </p:pic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6.6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4" name="Picture Placeholder 3" descr="This is a normal distribution curve. The peak of the curve coincides with the point 63 on the horizontal axis. A point, k, is labeled to the right of 63. A vertical line extends from k to the curve. The area under the curve to the left of k is shaded. This represents the probability that x is less than k: P(x &lt; k) = 0.9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28" r="-9128"/>
          <a:stretch>
            <a:fillRect/>
          </a:stretch>
        </p:blipFill>
        <p:spPr/>
      </p:pic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555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6.7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11" name="Picture Placeholder 10" descr="This is a normal distribution curve. The peak of the curve coincides with the point 2 on the horizontal axis. The values 1.8 and 2.75 are also labeled on the x-axis. Vertical lines extend from 1.8 and 2.75 to the curve. The area between the lines is shaded.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28" r="-9128"/>
          <a:stretch>
            <a:fillRect/>
          </a:stretch>
        </p:blipFill>
        <p:spPr/>
      </p:pic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54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6.8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9" name="Picture Placeholder 8" descr="This is a normal distribution curve. The area under the left tail of the curve is shaded. The shaded area shows that the probability that x is less than k is 0.25. It follows that k = 1.67.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62" r="-4162"/>
          <a:stretch>
            <a:fillRect/>
          </a:stretch>
        </p:blipFill>
        <p:spPr/>
      </p:pic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89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120</Words>
  <Application>Microsoft Office PowerPoint</Application>
  <PresentationFormat>全屏显示(4:3)</PresentationFormat>
  <Paragraphs>25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Arial</vt:lpstr>
      <vt:lpstr>Arial Black</vt:lpstr>
      <vt:lpstr>Calibri</vt:lpstr>
      <vt:lpstr>Essential</vt:lpstr>
      <vt:lpstr>PowerPoint 演示文稿</vt:lpstr>
      <vt:lpstr>Figure 6.1</vt:lpstr>
      <vt:lpstr>Figure 6.2</vt:lpstr>
      <vt:lpstr>Figure 6.3</vt:lpstr>
      <vt:lpstr>Figure 6.4</vt:lpstr>
      <vt:lpstr>Figure 6.5</vt:lpstr>
      <vt:lpstr>Figure 6.6</vt:lpstr>
      <vt:lpstr>Figure 6.7</vt:lpstr>
      <vt:lpstr>Figure 6.8</vt:lpstr>
      <vt:lpstr>Figure 6.9</vt:lpstr>
      <vt:lpstr>Figure 6.10</vt:lpstr>
      <vt:lpstr>Figure 6.11</vt:lpstr>
      <vt:lpstr>Figure 6.12</vt:lpstr>
      <vt:lpstr>Figure 6.13</vt:lpstr>
      <vt:lpstr>Figure 6.14</vt:lpstr>
      <vt:lpstr>Figure 6.15</vt:lpstr>
      <vt:lpstr>Figure 6.16</vt:lpstr>
      <vt:lpstr>Figure 6.17</vt:lpstr>
      <vt:lpstr>Figure 6.18</vt:lpstr>
      <vt:lpstr>PowerPoint 演示文稿</vt:lpstr>
    </vt:vector>
  </TitlesOfParts>
  <Company>WNI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</dc:title>
  <dc:creator>Spuddy McSpare</dc:creator>
  <cp:lastModifiedBy>wangyidi2000@yeah.net</cp:lastModifiedBy>
  <cp:revision>50</cp:revision>
  <dcterms:created xsi:type="dcterms:W3CDTF">2012-06-04T02:13:36Z</dcterms:created>
  <dcterms:modified xsi:type="dcterms:W3CDTF">2019-06-06T20:11:09Z</dcterms:modified>
</cp:coreProperties>
</file>