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5"/>
  </p:handoutMasterIdLst>
  <p:sldIdLst>
    <p:sldId id="256" r:id="rId2"/>
    <p:sldId id="279" r:id="rId3"/>
    <p:sldId id="280" r:id="rId4"/>
    <p:sldId id="281" r:id="rId5"/>
    <p:sldId id="282" r:id="rId6"/>
    <p:sldId id="285" r:id="rId7"/>
    <p:sldId id="286" r:id="rId8"/>
    <p:sldId id="283" r:id="rId9"/>
    <p:sldId id="284" r:id="rId10"/>
    <p:sldId id="287" r:id="rId11"/>
    <p:sldId id="288" r:id="rId12"/>
    <p:sldId id="289" r:id="rId13"/>
    <p:sldId id="290" r:id="rId14"/>
    <p:sldId id="291" r:id="rId15"/>
    <p:sldId id="294" r:id="rId16"/>
    <p:sldId id="295" r:id="rId17"/>
    <p:sldId id="296" r:id="rId18"/>
    <p:sldId id="297" r:id="rId19"/>
    <p:sldId id="292" r:id="rId20"/>
    <p:sldId id="293" r:id="rId21"/>
    <p:sldId id="299" r:id="rId22"/>
    <p:sldId id="301" r:id="rId23"/>
    <p:sldId id="30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92" autoAdjust="0"/>
  </p:normalViewPr>
  <p:slideViewPr>
    <p:cSldViewPr snapToGrid="0" snapToObjects="1">
      <p:cViewPr varScale="1">
        <p:scale>
          <a:sx n="41" d="100"/>
          <a:sy n="41" d="100"/>
        </p:scale>
        <p:origin x="26" y="9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6,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6,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6,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a:t>INTRODUCTORY Statistics</a:t>
            </a:r>
            <a:endParaRPr lang="en-US" dirty="0"/>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8 CONFIDENCE INTERVALS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5722380"/>
            <a:ext cx="1226434" cy="833592"/>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8.9</a:t>
            </a:r>
          </a:p>
        </p:txBody>
      </p:sp>
      <p:pic>
        <p:nvPicPr>
          <p:cNvPr id="2" name="Picture Placeholder 1" descr="This is a template of a normal distribution curve with the central region shaded to represent a confidence interval. The residual areas are on either side of the shaded region. Blanks indicate that students should label the confidence level, residual areas, and points that define the confidence interv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41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8.10</a:t>
            </a:r>
          </a:p>
        </p:txBody>
      </p:sp>
      <p:pic>
        <p:nvPicPr>
          <p:cNvPr id="2" name="Picture Placeholder 1" descr="Normal distribution curve with two vertical upward lines from the x-axis to the curve. The confidence interval is between these two lines. The residual areas are on either s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22343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8.11</a:t>
            </a:r>
          </a:p>
        </p:txBody>
      </p:sp>
      <p:pic>
        <p:nvPicPr>
          <p:cNvPr id="2" name="Picture Placeholder 1" descr="This is a normal distribution curve. The peak of the curve coincides with the point 8.2 on the horizontal axis.  A central region is shaded between points 7.94 and 8.4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4" r="-6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58833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8.12</a:t>
            </a:r>
          </a:p>
        </p:txBody>
      </p:sp>
      <p:pic>
        <p:nvPicPr>
          <p:cNvPr id="2" name="Picture Placeholder 1" descr="This is a normal distribution curve. The peak of the curve coincides with the point 2.2 on the horizontal axis. A central region is shaded between points 2.13 and 2.2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4" r="-6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985449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8.13</a:t>
            </a:r>
          </a:p>
        </p:txBody>
      </p:sp>
      <p:pic>
        <p:nvPicPr>
          <p:cNvPr id="2" name="Picture Placeholder 1" descr="This is a normal distribution curve. The peak of the curve coincides with the point 1.5 on the horizontal axis.  A central region is shaded between points 1.38 and 1.6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4" r="-6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08468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8.14</a:t>
            </a:r>
          </a:p>
        </p:txBody>
      </p:sp>
      <p:pic>
        <p:nvPicPr>
          <p:cNvPr id="2" name="Picture Placeholder 1" descr="This is a normal distribution curve. The peak of the curve coincides with the point 151 on the horizontal axis.  A central region is shaded between points 142.92 and 159.0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4" r="-6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4633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8.15</a:t>
            </a:r>
          </a:p>
        </p:txBody>
      </p:sp>
      <p:pic>
        <p:nvPicPr>
          <p:cNvPr id="2" name="Picture Placeholder 1" descr="This is a normal distribution curve. The peak of the curve coincides with the point 0.6 on the horizontal axis.  A central region is shaded between points 0.5321 and 0.667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4" r="-6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78098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8.16</a:t>
            </a:r>
          </a:p>
        </p:txBody>
      </p:sp>
      <p:pic>
        <p:nvPicPr>
          <p:cNvPr id="2" name="Picture Placeholder 1" descr="This is a normal distribution curve. The peak of the curve coincides with the point 0.26 on the horizontal axis.  A central region is shaded between points 0.1943 and 0.330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525" b="-652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81273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8.17</a:t>
            </a:r>
          </a:p>
        </p:txBody>
      </p:sp>
      <p:pic>
        <p:nvPicPr>
          <p:cNvPr id="2" name="Picture Placeholder 1" descr="aaa.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245" r="-12245"/>
          <a:stretch>
            <a:fillRect/>
          </a:stretch>
        </p:blipFill>
        <p:spPr>
          <a:xfrm>
            <a:off x="457199" y="1132797"/>
            <a:ext cx="8062913" cy="3500071"/>
          </a:xfrm>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950903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8.18</a:t>
            </a:r>
          </a:p>
        </p:txBody>
      </p:sp>
      <p:pic>
        <p:nvPicPr>
          <p:cNvPr id="2" name="Picture Placeholder 1" descr="bbb.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475" r="-1247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1400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a:t>
            </a:r>
          </a:p>
        </p:txBody>
      </p:sp>
      <p:pic>
        <p:nvPicPr>
          <p:cNvPr id="2" name="Picture Placeholder 1" descr="This is a photo of M&amp;Ms piled together. The M&amp;Ms are red, blue, green, yellow, orange and br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670" r="-26670"/>
          <a:stretch>
            <a:fillRect/>
          </a:stretch>
        </p:blipFill>
        <p:spPr/>
      </p:pic>
      <p:sp>
        <p:nvSpPr>
          <p:cNvPr id="7" name="Text Placeholder 6"/>
          <p:cNvSpPr>
            <a:spLocks noGrp="1"/>
          </p:cNvSpPr>
          <p:nvPr>
            <p:ph type="body" sz="quarter" idx="14"/>
          </p:nvPr>
        </p:nvSpPr>
        <p:spPr/>
        <p:txBody>
          <a:bodyPr>
            <a:normAutofit/>
          </a:bodyPr>
          <a:lstStyle/>
          <a:p>
            <a:r>
              <a:rPr lang="en-US" sz="1600" dirty="0"/>
              <a:t>Have you ever wondered what the average number of M&amp;Ms in a bag at the grocery store is? You can use confidence intervals to answer this question.</a:t>
            </a:r>
          </a:p>
          <a:p>
            <a:r>
              <a:rPr lang="en-US" sz="1600" dirty="0"/>
              <a:t>(credit: </a:t>
            </a:r>
            <a:r>
              <a:rPr lang="en-US" sz="1600" dirty="0" err="1"/>
              <a:t>comedy_nose</a:t>
            </a:r>
            <a:r>
              <a:rPr lang="en-US" sz="1600" dirty="0"/>
              <a:t>/</a:t>
            </a:r>
            <a:r>
              <a:rPr lang="en-US" sz="1600" dirty="0" err="1"/>
              <a:t>flickr</a:t>
            </a:r>
            <a:r>
              <a:rPr lang="en-US" sz="1600" dirty="0"/>
              <a:t>)</a:t>
            </a:r>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30310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8_M01_item001.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486" b="-448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14557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8.20</a:t>
            </a:r>
          </a:p>
        </p:txBody>
      </p:sp>
      <p:pic>
        <p:nvPicPr>
          <p:cNvPr id="2" name="Picture Placeholder 1" descr="ddd.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51" r="-1205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241305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8.21</a:t>
            </a:r>
          </a:p>
        </p:txBody>
      </p:sp>
      <p:pic>
        <p:nvPicPr>
          <p:cNvPr id="2" name="Picture Placeholder 1" descr="eee.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306" r="-1030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07279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sz="quarter" idx="13"/>
          </p:nvPr>
        </p:nvSpPr>
        <p:spPr/>
      </p:sp>
      <p:sp>
        <p:nvSpPr>
          <p:cNvPr id="4" name="Text Placeholder 3"/>
          <p:cNvSpPr>
            <a:spLocks noGrp="1"/>
          </p:cNvSpPr>
          <p:nvPr>
            <p:ph type="body" sz="quarter" idx="14"/>
          </p:nvPr>
        </p:nvSpPr>
        <p:spPr/>
        <p:txBody>
          <a:bodyPr>
            <a:normAutofit fontScale="92500"/>
          </a:bodyPr>
          <a:lstStyle/>
          <a:p>
            <a:pPr algn="ctr"/>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a:t>
            </a:r>
          </a:p>
        </p:txBody>
      </p:sp>
    </p:spTree>
    <p:extLst>
      <p:ext uri="{BB962C8B-B14F-4D97-AF65-F5344CB8AC3E}">
        <p14:creationId xmlns:p14="http://schemas.microsoft.com/office/powerpoint/2010/main" val="105546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a:t>
            </a:r>
          </a:p>
        </p:txBody>
      </p:sp>
      <p:pic>
        <p:nvPicPr>
          <p:cNvPr id="2" name="Picture Placeholder 1" descr="This is a normal distribution curve. The peak of the curve coincides with the point 10 on the horizontal axis. The points 5 and 15 are labeled on the axis. Vertical lines are drawn from these points to the curve, and the region between the lines is shaded. The shaded region has area equal to 0.9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385" b="-338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30310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8.3</a:t>
            </a:r>
          </a:p>
        </p:txBody>
      </p:sp>
      <p:pic>
        <p:nvPicPr>
          <p:cNvPr id="2" name="Picture Placeholder 1" descr="This is a normal distribution curve. The peak of the curve coincides with the point x-bar on the horizontal axis. The points x-bar - EBM and x-bar + EBM are labeled on the axis. Vertical lines are drawn from these points to the curve, and the region between the lines is shaded. The shaded region has area equal to 1 - a and represents the confidence level. Each unshaded tail has area a/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30310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8.4</a:t>
            </a:r>
          </a:p>
        </p:txBody>
      </p:sp>
      <p:pic>
        <p:nvPicPr>
          <p:cNvPr id="2" name="Picture Placeholder 1" descr="This is a normal distribution curve. The point z0.01 is labeled at the right edge of the curve and the region to the right of this point is shaded. The area of this shaded region equals 0.01. The unshaded area equals 0.9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69094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8.5</a:t>
            </a:r>
          </a:p>
        </p:txBody>
      </p:sp>
      <p:pic>
        <p:nvPicPr>
          <p:cNvPr id="2" name="Picture Placeholder 1" descr="Part (a) shows a normal distribution curve. A central region with area equal to 0.90 is shaded. Each unshaded tail of the curve has area equal to 0.05. Part (b) shows a normal distribution curve. A central region with area equal to 0.95 is shaded. Each unshaded tail of the curve has area equal to 0.02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85" b="-1928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3253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8.6</a:t>
            </a:r>
          </a:p>
        </p:txBody>
      </p:sp>
      <p:pic>
        <p:nvPicPr>
          <p:cNvPr id="2" name="Picture Placeholder 1" descr="Normal distribution curve with two vertical upward lines from the x-axis to the curve. The confidence interval is between these two lines. The residual areas are on either s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74585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8.7</a:t>
            </a:r>
          </a:p>
        </p:txBody>
      </p:sp>
      <p:pic>
        <p:nvPicPr>
          <p:cNvPr id="2" name="Picture Placeholder 1" descr="Normal distribution curve with two vertical upward lines from the x-axis to the curve. The confidence interval is between these two lines. The residual areas are on either s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69094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8.8</a:t>
            </a:r>
          </a:p>
        </p:txBody>
      </p:sp>
      <p:pic>
        <p:nvPicPr>
          <p:cNvPr id="2" name="Picture Placeholder 1" descr="Normal distribution curve with two vertical upward lines from the x-axis to the curve. The confidence interval is between these two lines. The residual areas are on either s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690942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128</Words>
  <Application>Microsoft Office PowerPoint</Application>
  <PresentationFormat>全屏显示(4:3)</PresentationFormat>
  <Paragraphs>28</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Arial</vt:lpstr>
      <vt:lpstr>Arial Black</vt:lpstr>
      <vt:lpstr>Calibri</vt:lpstr>
      <vt:lpstr>Essential</vt:lpstr>
      <vt:lpstr>PowerPoint 演示文稿</vt:lpstr>
      <vt:lpstr>Figure 8.1</vt:lpstr>
      <vt:lpstr>Figure 8.2</vt:lpstr>
      <vt:lpstr>Figure 8.3</vt:lpstr>
      <vt:lpstr>Figure 8.4</vt:lpstr>
      <vt:lpstr>Figure 8.5</vt:lpstr>
      <vt:lpstr>Figure 8.6</vt:lpstr>
      <vt:lpstr>Figure 8.7</vt:lpstr>
      <vt:lpstr>Figure 8.8</vt:lpstr>
      <vt:lpstr>Figure 8.9</vt:lpstr>
      <vt:lpstr>Figure 8.10</vt:lpstr>
      <vt:lpstr>Figure 8.11</vt:lpstr>
      <vt:lpstr>Figure 8.12</vt:lpstr>
      <vt:lpstr>Figure 8.13</vt:lpstr>
      <vt:lpstr>Figure 8.14</vt:lpstr>
      <vt:lpstr>Figure 8.15</vt:lpstr>
      <vt:lpstr>Figure 8.16</vt:lpstr>
      <vt:lpstr>Figure 8.17</vt:lpstr>
      <vt:lpstr>Figure 8.18</vt:lpstr>
      <vt:lpstr>Figure 8.19</vt:lpstr>
      <vt:lpstr>Figure 8.20</vt:lpstr>
      <vt:lpstr>Figure 8.21</vt:lpstr>
      <vt:lpstr>PowerPoint 演示文稿</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wangyidi2000@yeah.net</cp:lastModifiedBy>
  <cp:revision>68</cp:revision>
  <dcterms:created xsi:type="dcterms:W3CDTF">2012-06-04T02:13:36Z</dcterms:created>
  <dcterms:modified xsi:type="dcterms:W3CDTF">2019-06-06T20:53:31Z</dcterms:modified>
</cp:coreProperties>
</file>