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handoutMasterIdLst>
    <p:handoutMasterId r:id="rId29"/>
  </p:handoutMasterIdLst>
  <p:sldIdLst>
    <p:sldId id="256" r:id="rId2"/>
    <p:sldId id="284" r:id="rId3"/>
    <p:sldId id="277" r:id="rId4"/>
    <p:sldId id="282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419"/>
    <a:srgbClr val="6CB255"/>
    <a:srgbClr val="212F62"/>
    <a:srgbClr val="72A510"/>
    <a:srgbClr val="A4E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592" autoAdjust="0"/>
  </p:normalViewPr>
  <p:slideViewPr>
    <p:cSldViewPr snapToGrid="0" snapToObjects="1">
      <p:cViewPr varScale="1">
        <p:scale>
          <a:sx n="41" d="100"/>
          <a:sy n="41" d="100"/>
        </p:scale>
        <p:origin x="26" y="9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D041A-73BB-E643-A8C7-50D88C2F22F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FEC5-3018-A548-B247-453C6EC1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107618"/>
            <a:ext cx="4031619" cy="46076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06925" y="1107618"/>
            <a:ext cx="3913188" cy="4607382"/>
          </a:xfrm>
        </p:spPr>
        <p:txBody>
          <a:bodyPr/>
          <a:lstStyle>
            <a:lvl1pPr>
              <a:buClr>
                <a:srgbClr val="6CB255"/>
              </a:buClr>
              <a:defRPr>
                <a:solidFill>
                  <a:srgbClr val="212F62"/>
                </a:solidFill>
              </a:defRPr>
            </a:lvl1pPr>
            <a:lvl2pPr marL="731520" indent="-4572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2pPr>
            <a:lvl3pPr marL="12573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3pPr>
            <a:lvl4pPr marL="17145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4pPr>
            <a:lvl5pPr marL="21717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122386"/>
            <a:ext cx="8062913" cy="35000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843982"/>
            <a:ext cx="8062912" cy="1166382"/>
          </a:xfrm>
        </p:spPr>
        <p:txBody>
          <a:bodyPr/>
          <a:lstStyle>
            <a:lvl1pPr>
              <a:buClr>
                <a:srgbClr val="6CB255"/>
              </a:buClr>
              <a:defRPr>
                <a:solidFill>
                  <a:srgbClr val="000000"/>
                </a:solidFill>
              </a:defRPr>
            </a:lvl1pPr>
            <a:lvl2pPr marL="731520" indent="-4572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2pPr>
            <a:lvl3pPr marL="12573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3pPr>
            <a:lvl4pPr marL="17145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4pPr>
            <a:lvl5pPr marL="21717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 marL="788670" indent="-514350">
              <a:buFont typeface="+mj-lt"/>
              <a:buAutoNum type="alphaLcParenR"/>
              <a:defRPr sz="2800"/>
            </a:lvl2pPr>
            <a:lvl3pPr marL="1371600" indent="-457200">
              <a:buFont typeface="+mj-lt"/>
              <a:buAutoNum type="alphaLcParenR"/>
              <a:defRPr sz="2400"/>
            </a:lvl3pPr>
            <a:lvl4pPr marL="1828800" indent="-457200">
              <a:buFont typeface="+mj-lt"/>
              <a:buAutoNum type="alphaLcParenR"/>
              <a:defRPr sz="2000"/>
            </a:lvl4pPr>
            <a:lvl5pPr marL="2286000" indent="-457200">
              <a:buFont typeface="+mj-lt"/>
              <a:buAutoNum type="alphaLcParenR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789677"/>
            <a:ext cx="9144000" cy="709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rgbClr val="6CB25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College Physics</a:t>
            </a:r>
          </a:p>
          <a:p>
            <a:pPr algn="ctr"/>
            <a:endParaRPr lang="en-US" sz="1800" cap="none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r>
              <a:rPr lang="en-US" sz="2000" b="1" cap="none" dirty="0">
                <a:solidFill>
                  <a:srgbClr val="212F62"/>
                </a:solidFill>
                <a:latin typeface="+mn-lt"/>
              </a:rPr>
              <a:t>Chapter # Chapter Title</a:t>
            </a:r>
          </a:p>
          <a:p>
            <a:pPr algn="ctr"/>
            <a:r>
              <a:rPr lang="en-US" sz="1600" cap="none" dirty="0">
                <a:solidFill>
                  <a:schemeClr val="tx1"/>
                </a:solidFill>
                <a:latin typeface="+mn-lt"/>
              </a:rPr>
              <a:t>PowerPoint Image Slideshow</a:t>
            </a:r>
          </a:p>
        </p:txBody>
      </p:sp>
      <p:pic>
        <p:nvPicPr>
          <p:cNvPr id="9" name="Picture 8" descr="medium_covers_Page_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58" y="2517424"/>
            <a:ext cx="2010682" cy="26038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bliqueTopLeft"/>
            <a:lightRig rig="threePt" dir="t"/>
          </a:scene3d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044814" y="683895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4" r:id="rId2"/>
    <p:sldLayoutId id="2147483920" r:id="rId3"/>
    <p:sldLayoutId id="2147483913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cap="all" spc="-60" baseline="0">
          <a:solidFill>
            <a:srgbClr val="6CB2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6CB255"/>
        </a:buClr>
        <a:buFont typeface="Arial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89677"/>
            <a:ext cx="9144000" cy="709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rgbClr val="6CB25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INTRODUCTORY Statistics</a:t>
            </a:r>
          </a:p>
          <a:p>
            <a:pPr algn="ctr"/>
            <a:endParaRPr lang="en-US" sz="1800" cap="none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r>
              <a:rPr lang="en-US" sz="2000" b="1" cap="none" dirty="0">
                <a:solidFill>
                  <a:srgbClr val="212F62"/>
                </a:solidFill>
                <a:latin typeface="+mn-lt"/>
              </a:rPr>
              <a:t>Chapter 9 HYPOTHESIS TESTING WITH ONE SAMPLE:</a:t>
            </a:r>
          </a:p>
          <a:p>
            <a:pPr algn="ctr"/>
            <a:r>
              <a:rPr lang="en-US" sz="2000" b="1" cap="none" dirty="0">
                <a:solidFill>
                  <a:srgbClr val="212F62"/>
                </a:solidFill>
                <a:latin typeface="+mn-lt"/>
              </a:rPr>
              <a:t>SINGLE MEAN AND SINGLE PROPORTION</a:t>
            </a:r>
          </a:p>
          <a:p>
            <a:pPr algn="ctr"/>
            <a:r>
              <a:rPr lang="en-US" sz="1600" cap="none" dirty="0">
                <a:solidFill>
                  <a:schemeClr val="tx1"/>
                </a:solidFill>
                <a:latin typeface="+mn-lt"/>
              </a:rPr>
              <a:t>PowerPoint Image Slideshow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58" y="2518312"/>
            <a:ext cx="2010682" cy="260205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bliqueTopLeft"/>
            <a:lightRig rig="threePt" dir="t"/>
          </a:scene3d>
        </p:spPr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5775854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4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9.9</a:t>
            </a:r>
          </a:p>
        </p:txBody>
      </p:sp>
      <p:pic>
        <p:nvPicPr>
          <p:cNvPr id="2" name="Picture Placeholder 1" descr="Normal distribution curve of average scores on the first statistic tests with 65 and 67 values on the x-axis. A vertical upward line extends from 67 to the curve. The p-value points to the area to the right of 67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6" r="-1796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5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9.10</a:t>
            </a:r>
          </a:p>
        </p:txBody>
      </p:sp>
      <p:pic>
        <p:nvPicPr>
          <p:cNvPr id="2" name="Picture Placeholder 1" descr="Normal distribution curve of the percent of first time brides who are younger than the groom with values of 0.47, 0.50, and 0.53 on the x-axis. Vertical upward lines extend from 0.47 and 0.53 to the curve. 1/2(p-values) are calculated for the areas on outsides of 0.47 and 0.53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33" b="-5633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1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9.11</a:t>
            </a:r>
          </a:p>
        </p:txBody>
      </p:sp>
      <p:pic>
        <p:nvPicPr>
          <p:cNvPr id="2" name="Picture Placeholder 1" descr="Normal distribution graph of the proportion of fleas killed by the new shampoo with values of 0.25 and 0.4048 on the x-axis. A vertical upward line extends from 0.4048 to the curve and the area to the left of this is shaded in. The test statistic of the sample proportion is listed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94" r="-11494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0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9.12</a:t>
            </a:r>
          </a:p>
        </p:txBody>
      </p:sp>
      <p:pic>
        <p:nvPicPr>
          <p:cNvPr id="2" name="Picture Placeholder 1" descr="Normal distribution graph of the proportion of fleas killed by the new shampoo with values of 0.26, 17/42, and 0.55 on the x-axis. A vertical upward line extends from 0.26 and 0.55. The area between these two points is equal to 0.95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60" r="-1646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9.13</a:t>
            </a:r>
          </a:p>
        </p:txBody>
      </p:sp>
      <p:pic>
        <p:nvPicPr>
          <p:cNvPr id="2" name="Picture Placeholder 1" descr="CNX_Stats_C09_M09_001a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67" r="-2686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84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9.14</a:t>
            </a:r>
          </a:p>
        </p:txBody>
      </p:sp>
      <p:pic>
        <p:nvPicPr>
          <p:cNvPr id="2" name="Picture Placeholder 1" descr="CNX_Stats_C09_M09_001b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67" r="-2686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1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9.15</a:t>
            </a:r>
          </a:p>
        </p:txBody>
      </p:sp>
      <p:pic>
        <p:nvPicPr>
          <p:cNvPr id="2" name="Picture Placeholder 1" descr="CNX_Stats_C09_M09_001c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67" r="-2686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88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9.16</a:t>
            </a:r>
          </a:p>
        </p:txBody>
      </p:sp>
      <p:pic>
        <p:nvPicPr>
          <p:cNvPr id="2" name="Picture Placeholder 1" descr="CNX_Stats_C09_M09_001d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67" r="-2686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98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9.17</a:t>
            </a:r>
          </a:p>
        </p:txBody>
      </p:sp>
      <p:pic>
        <p:nvPicPr>
          <p:cNvPr id="2" name="Picture Placeholder 1" descr="CNX_Stats_C09_M09_002a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67" r="-2686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7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9.18</a:t>
            </a:r>
          </a:p>
        </p:txBody>
      </p:sp>
      <p:pic>
        <p:nvPicPr>
          <p:cNvPr id="2" name="Picture Placeholder 1" descr="CNX_Stats_C09_M09_002b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67" r="-2686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3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9.1</a:t>
            </a:r>
          </a:p>
        </p:txBody>
      </p:sp>
      <p:pic>
        <p:nvPicPr>
          <p:cNvPr id="2" name="Picture Placeholder 1" descr="This is a picture of a Dalmation dog covered in black spots. He is wearing a red color, appears to be in a nature setting, and there is a spout of water from a water fountain in the foreground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67" r="-3446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You can use a hypothesis test to decide if a dog breeder’s claim that every Dalmatian has 35 spots is statistically sound. (Credit: Robert Neff)</a:t>
            </a:r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97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9.19</a:t>
            </a:r>
          </a:p>
        </p:txBody>
      </p:sp>
      <p:pic>
        <p:nvPicPr>
          <p:cNvPr id="2" name="Picture Placeholder 1" descr="CNX_Stats_C09_M09_003a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67" r="-2686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18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9.20</a:t>
            </a:r>
          </a:p>
        </p:txBody>
      </p:sp>
      <p:pic>
        <p:nvPicPr>
          <p:cNvPr id="2" name="Picture Placeholder 1" descr="CNX_Stats_C09_M09_003b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67" r="-2686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9.21</a:t>
            </a:r>
          </a:p>
        </p:txBody>
      </p:sp>
      <p:pic>
        <p:nvPicPr>
          <p:cNvPr id="2" name="Picture Placeholder 1" descr="Blank graph with vertical and horizontal axes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50" r="-925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28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9.22</a:t>
            </a:r>
          </a:p>
        </p:txBody>
      </p:sp>
      <p:pic>
        <p:nvPicPr>
          <p:cNvPr id="2" name="Picture Placeholder 1" descr="Blank graph with vertical and horizontal axes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50" r="-925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43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9.23</a:t>
            </a:r>
          </a:p>
        </p:txBody>
      </p:sp>
      <p:pic>
        <p:nvPicPr>
          <p:cNvPr id="2" name="Picture Placeholder 1" descr="Blank graph with vertical and horizontal axes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50" r="-925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03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9.24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Normal distribution curve on average bread heights with values 15, as the population mean, and 17, as the point to determine the p-value, on the x-axis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" b="-818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21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9.25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CNX_Stats_C09_M09_item002anno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" b="-818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46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dirty="0"/>
              <a:t>This </a:t>
            </a:r>
            <a:r>
              <a:rPr lang="en-US" dirty="0" err="1"/>
              <a:t>OpenStax</a:t>
            </a:r>
            <a:r>
              <a:rPr lang="en-US" dirty="0"/>
              <a:t> ancillary resource is © Rice University under a CC-BY 4.0 International license; it may be reproduced or modified but must be attributed to </a:t>
            </a:r>
            <a:r>
              <a:rPr lang="en-US" dirty="0" err="1"/>
              <a:t>OpenStax</a:t>
            </a:r>
            <a:r>
              <a:rPr lang="en-US" dirty="0"/>
              <a:t>, Rice University and any changes must be noted.</a:t>
            </a:r>
          </a:p>
        </p:txBody>
      </p:sp>
    </p:spTree>
    <p:extLst>
      <p:ext uri="{BB962C8B-B14F-4D97-AF65-F5344CB8AC3E}">
        <p14:creationId xmlns:p14="http://schemas.microsoft.com/office/powerpoint/2010/main" val="105546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9" name="Picture Placeholder 8" descr="Normal distribution curve on average bread heights with values 15, as the population mean, and 17, as the point to determine the p-value, on the x-axis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" b="-818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9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3" name="Picture Placeholder 2" descr="Normal distribution curve of a single population mean with a value of 5 on the x-axis and the p-value points to the area on the left tail of the curve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6" r="-1796"/>
          <a:stretch>
            <a:fillRect/>
          </a:stretch>
        </p:blipFill>
        <p:spPr/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0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9.4</a:t>
            </a:r>
          </a:p>
        </p:txBody>
      </p:sp>
      <p:pic>
        <p:nvPicPr>
          <p:cNvPr id="2" name="Picture Placeholder 1" descr="Normal distribution curve of a single population proportion with the value of 0.2 on the x-axis. The p-value points to the area on the right tail of the curve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6" r="-1796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7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9.5</a:t>
            </a:r>
          </a:p>
        </p:txBody>
      </p:sp>
      <p:pic>
        <p:nvPicPr>
          <p:cNvPr id="2" name="Picture Placeholder 1" descr="Normal distribution curve of a single population mean with a value of 50 on the x-axis. The p-value formulas, 1/2(p-value), for a two-tailed test is shown for the areas on the left and right tails of the curve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6" r="-1796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1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9.6</a:t>
            </a:r>
          </a:p>
        </p:txBody>
      </p:sp>
      <p:pic>
        <p:nvPicPr>
          <p:cNvPr id="2" name="Picture Placeholder 1" descr="Normal distribution curve for the average time to swim the 25-yard freestyle with values 16, as the sample mean, and 16.43 on the x-axis. A vertical upward line extends from 16 on the x-axis to the curve. An arrow points to the left tail of the curve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6" r="-1796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9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9.7</a:t>
            </a:r>
          </a:p>
        </p:txBody>
      </p:sp>
      <p:pic>
        <p:nvPicPr>
          <p:cNvPr id="2" name="Picture Placeholder 1" descr="Distribution curve comparing the α to the p-value. Values of -2.15 and -1.645 are on the x-axis. Vertical upward lines extend from both of these values to the curve. The p-value is equal to 0.0158 and points to the area to the left of -2.15. α is equal to 0.05 and points to the area between the values of -2.15 and -1.645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85" b="-3385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4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9.8</a:t>
            </a:r>
          </a:p>
        </p:txBody>
      </p:sp>
      <p:pic>
        <p:nvPicPr>
          <p:cNvPr id="2" name="Picture Placeholder 1" descr="Normal distribution curve of the average weight lifted by football players with values of 275 and 286.2 on the x-axis. A vertical upward line extends from 286.2 to the curve. The p-value points to the area to the right of 286.2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6" r="-1796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85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134</Words>
  <Application>Microsoft Office PowerPoint</Application>
  <PresentationFormat>全屏显示(4:3)</PresentationFormat>
  <Paragraphs>32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Arial</vt:lpstr>
      <vt:lpstr>Arial Black</vt:lpstr>
      <vt:lpstr>Calibri</vt:lpstr>
      <vt:lpstr>Essential</vt:lpstr>
      <vt:lpstr>PowerPoint 演示文稿</vt:lpstr>
      <vt:lpstr>Figure 9.1</vt:lpstr>
      <vt:lpstr>Figure 9.2</vt:lpstr>
      <vt:lpstr>Figure 9.3</vt:lpstr>
      <vt:lpstr>Figure 9.4</vt:lpstr>
      <vt:lpstr>Figure 9.5</vt:lpstr>
      <vt:lpstr>Figure 9.6</vt:lpstr>
      <vt:lpstr>Figure 9.7</vt:lpstr>
      <vt:lpstr>Figure 9.8</vt:lpstr>
      <vt:lpstr>Figure 9.9</vt:lpstr>
      <vt:lpstr>Figure 9.10</vt:lpstr>
      <vt:lpstr>Figure 9.11</vt:lpstr>
      <vt:lpstr>Figure 9.12</vt:lpstr>
      <vt:lpstr>Figure 9.13</vt:lpstr>
      <vt:lpstr>Figure 9.14</vt:lpstr>
      <vt:lpstr>Figure 9.15</vt:lpstr>
      <vt:lpstr>Figure 9.16</vt:lpstr>
      <vt:lpstr>Figure 9.17</vt:lpstr>
      <vt:lpstr>Figure 9.18</vt:lpstr>
      <vt:lpstr>Figure 9.19</vt:lpstr>
      <vt:lpstr>Figure 9.20</vt:lpstr>
      <vt:lpstr>Figure 9.21</vt:lpstr>
      <vt:lpstr>Figure 9.22</vt:lpstr>
      <vt:lpstr>Figure 9.23</vt:lpstr>
      <vt:lpstr>Figure 9.24</vt:lpstr>
      <vt:lpstr>Figure 9.25</vt:lpstr>
      <vt:lpstr>PowerPoint 演示文稿</vt:lpstr>
    </vt:vector>
  </TitlesOfParts>
  <Company>WNI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</dc:title>
  <dc:creator>Spuddy McSpare</dc:creator>
  <cp:lastModifiedBy>wangyidi2000@yeah.net</cp:lastModifiedBy>
  <cp:revision>64</cp:revision>
  <dcterms:created xsi:type="dcterms:W3CDTF">2012-06-04T02:13:36Z</dcterms:created>
  <dcterms:modified xsi:type="dcterms:W3CDTF">2019-06-06T21:10:44Z</dcterms:modified>
</cp:coreProperties>
</file>