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28"/>
  </p:handoutMasterIdLst>
  <p:sldIdLst>
    <p:sldId id="256" r:id="rId2"/>
    <p:sldId id="277" r:id="rId3"/>
    <p:sldId id="279" r:id="rId4"/>
    <p:sldId id="282" r:id="rId5"/>
    <p:sldId id="283" r:id="rId6"/>
    <p:sldId id="284" r:id="rId7"/>
    <p:sldId id="285" r:id="rId8"/>
    <p:sldId id="286" r:id="rId9"/>
    <p:sldId id="287" r:id="rId10"/>
    <p:sldId id="288" r:id="rId11"/>
    <p:sldId id="300" r:id="rId12"/>
    <p:sldId id="289" r:id="rId13"/>
    <p:sldId id="298" r:id="rId14"/>
    <p:sldId id="299" r:id="rId15"/>
    <p:sldId id="292" r:id="rId16"/>
    <p:sldId id="293" r:id="rId17"/>
    <p:sldId id="301" r:id="rId18"/>
    <p:sldId id="302" r:id="rId19"/>
    <p:sldId id="295" r:id="rId20"/>
    <p:sldId id="296" r:id="rId21"/>
    <p:sldId id="303" r:id="rId22"/>
    <p:sldId id="304" r:id="rId23"/>
    <p:sldId id="305" r:id="rId24"/>
    <p:sldId id="306" r:id="rId25"/>
    <p:sldId id="307" r:id="rId26"/>
    <p:sldId id="30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D419"/>
    <a:srgbClr val="6CB255"/>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autoAdjust="0"/>
    <p:restoredTop sz="94592" autoAdjust="0"/>
  </p:normalViewPr>
  <p:slideViewPr>
    <p:cSldViewPr snapToGrid="0" snapToObjects="1">
      <p:cViewPr varScale="1">
        <p:scale>
          <a:sx n="40" d="100"/>
          <a:sy n="40" d="100"/>
        </p:scale>
        <p:origin x="14" y="10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D041A-73BB-E643-A8C7-50D88C2F22F5}" type="datetimeFigureOut">
              <a:rPr lang="en-US" smtClean="0"/>
              <a:t>6/7/2019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June 7,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June 7,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June 7,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June 7, 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June 7, 2019</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dirty="0"/>
              <a:t>Introductory statistics</a:t>
            </a:r>
          </a:p>
          <a:p>
            <a:pPr algn="ctr"/>
            <a:endParaRPr lang="en-US" sz="1800" cap="none" dirty="0">
              <a:solidFill>
                <a:schemeClr val="accent3">
                  <a:lumMod val="20000"/>
                  <a:lumOff val="80000"/>
                </a:schemeClr>
              </a:solidFill>
              <a:latin typeface="+mn-lt"/>
            </a:endParaRPr>
          </a:p>
          <a:p>
            <a:pPr algn="ctr"/>
            <a:r>
              <a:rPr lang="en-US" sz="2000" b="1" cap="none">
                <a:solidFill>
                  <a:srgbClr val="212F62"/>
                </a:solidFill>
                <a:latin typeface="+mn-lt"/>
              </a:rPr>
              <a:t>Chapter 10 </a:t>
            </a:r>
            <a:r>
              <a:rPr lang="en-US" sz="2000" b="1" cap="none" dirty="0">
                <a:solidFill>
                  <a:srgbClr val="212F62"/>
                </a:solidFill>
                <a:latin typeface="+mn-lt"/>
              </a:rPr>
              <a:t>HYPOTHESIS TESTING WITH TWO SAMPLES:</a:t>
            </a:r>
          </a:p>
          <a:p>
            <a:pPr algn="ctr"/>
            <a:r>
              <a:rPr lang="en-US" sz="2000" b="1" cap="none" dirty="0">
                <a:solidFill>
                  <a:srgbClr val="212F62"/>
                </a:solidFill>
                <a:latin typeface="+mn-lt"/>
              </a:rPr>
              <a:t>TWO MEANS, PAIRED DATA, TWO PROPORTIONS</a:t>
            </a:r>
          </a:p>
          <a:p>
            <a:pPr algn="ctr"/>
            <a:r>
              <a:rPr lang="en-US" sz="1600" cap="none" dirty="0">
                <a:solidFill>
                  <a:schemeClr val="tx1"/>
                </a:solidFill>
                <a:latin typeface="+mn-lt"/>
              </a:rPr>
              <a:t>PowerPoint Image Slideshow</a:t>
            </a:r>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62758" y="2518312"/>
            <a:ext cx="2010682" cy="2602059"/>
          </a:xfrm>
          <a:prstGeom prst="rect">
            <a:avLst/>
          </a:prstGeom>
          <a:effectLst>
            <a:reflection blurRad="6350" stA="52000" endA="300" endPos="35000" dir="5400000" sy="-100000" algn="bl" rotWithShape="0"/>
          </a:effectLst>
          <a:scene3d>
            <a:camera prst="obliqueTopLeft"/>
            <a:lightRig rig="threePt" dir="t"/>
          </a:scene3d>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5749117"/>
            <a:ext cx="1226434" cy="833592"/>
          </a:xfrm>
          <a:prstGeom prst="rect">
            <a:avLst/>
          </a:prstGeom>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10.9</a:t>
            </a:r>
          </a:p>
        </p:txBody>
      </p:sp>
      <p:sp>
        <p:nvSpPr>
          <p:cNvPr id="7" name="Text Placeholder 6"/>
          <p:cNvSpPr>
            <a:spLocks noGrp="1"/>
          </p:cNvSpPr>
          <p:nvPr>
            <p:ph type="body" sz="quarter" idx="14"/>
          </p:nvPr>
        </p:nvSpPr>
        <p:spPr/>
        <p:txBody>
          <a:bodyPr>
            <a:normAutofit/>
          </a:bodyPr>
          <a:lstStyle/>
          <a:p>
            <a:endParaRPr lang="en-US" sz="1600" dirty="0"/>
          </a:p>
        </p:txBody>
      </p:sp>
      <p:pic>
        <p:nvPicPr>
          <p:cNvPr id="3" name="Picture Placeholder 2" descr="This is a normal distribution curve with mean equal to zero. A vertical line near the tail of the curve to the right of zero extends from the axis to the curve. The region under the curve to the right of the line is shaded representing p-value = 0.0000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9688" b="-9688"/>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218213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10.10</a:t>
            </a:r>
          </a:p>
        </p:txBody>
      </p:sp>
      <p:sp>
        <p:nvSpPr>
          <p:cNvPr id="7" name="Text Placeholder 6"/>
          <p:cNvSpPr>
            <a:spLocks noGrp="1"/>
          </p:cNvSpPr>
          <p:nvPr>
            <p:ph type="body" sz="quarter" idx="14"/>
          </p:nvPr>
        </p:nvSpPr>
        <p:spPr/>
        <p:txBody>
          <a:bodyPr>
            <a:normAutofit/>
          </a:bodyPr>
          <a:lstStyle/>
          <a:p>
            <a:endParaRPr lang="en-US" sz="1600" dirty="0"/>
          </a:p>
        </p:txBody>
      </p:sp>
      <p:pic>
        <p:nvPicPr>
          <p:cNvPr id="3" name="Picture Placeholder 2" descr="Normal distribution curve of the average difference of sensory measurements with values of -3.13 and 0. A vertical upward line extends from -3.13 to the curve, and the p-value is indicated in the area to the left of this valu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818" b="-818"/>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856660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10.11</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Normal distribution curve with values of 0 and 21.3. A vertical upward line extends from 21.3 to the curve and the p-value is indicated in the area to the right of this valu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8078" b="-8078"/>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453062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10.12</a:t>
            </a:r>
          </a:p>
        </p:txBody>
      </p:sp>
      <p:sp>
        <p:nvSpPr>
          <p:cNvPr id="7" name="Text Placeholder 6"/>
          <p:cNvSpPr>
            <a:spLocks noGrp="1"/>
          </p:cNvSpPr>
          <p:nvPr>
            <p:ph type="body" sz="quarter" idx="14"/>
          </p:nvPr>
        </p:nvSpPr>
        <p:spPr/>
        <p:txBody>
          <a:bodyPr>
            <a:normAutofit/>
          </a:bodyPr>
          <a:lstStyle/>
          <a:p>
            <a:endParaRPr lang="en-US" sz="1600" dirty="0"/>
          </a:p>
        </p:txBody>
      </p:sp>
      <p:pic>
        <p:nvPicPr>
          <p:cNvPr id="6" name="Picture Placeholder 5" descr="This is a normal distribution curve with mean equal to zero. Both the right and left tails of the curve are shaded. Each tail represents 1/2(p-value) = 0.0358."/>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9719" b="-9719"/>
          <a:stretch>
            <a:fillRect/>
          </a:stretch>
        </p:blipFill>
        <p:spPr/>
      </p:pic>
      <p:pic>
        <p:nvPicPr>
          <p:cNvPr id="9" name="Picture 8"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835492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10.13</a:t>
            </a:r>
          </a:p>
        </p:txBody>
      </p:sp>
      <p:sp>
        <p:nvSpPr>
          <p:cNvPr id="7" name="Text Placeholder 6"/>
          <p:cNvSpPr>
            <a:spLocks noGrp="1"/>
          </p:cNvSpPr>
          <p:nvPr>
            <p:ph type="body" sz="quarter" idx="14"/>
          </p:nvPr>
        </p:nvSpPr>
        <p:spPr/>
        <p:txBody>
          <a:bodyPr>
            <a:normAutofit/>
          </a:bodyPr>
          <a:lstStyle/>
          <a:p>
            <a:endParaRPr lang="en-US" sz="1600" dirty="0"/>
          </a:p>
        </p:txBody>
      </p:sp>
      <p:pic>
        <p:nvPicPr>
          <p:cNvPr id="3" name="Picture Placeholder 2" descr="This is a blank graph template. The vertical and horizontal axes are unlabele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9088" r="-9088"/>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657505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Figure 10.14</a:t>
            </a:r>
          </a:p>
        </p:txBody>
      </p:sp>
      <p:sp>
        <p:nvSpPr>
          <p:cNvPr id="7" name="Text Placeholder 6"/>
          <p:cNvSpPr>
            <a:spLocks noGrp="1"/>
          </p:cNvSpPr>
          <p:nvPr>
            <p:ph type="body" sz="quarter" idx="14"/>
          </p:nvPr>
        </p:nvSpPr>
        <p:spPr/>
        <p:txBody>
          <a:bodyPr>
            <a:normAutofit/>
          </a:bodyPr>
          <a:lstStyle/>
          <a:p>
            <a:endParaRPr lang="en-US" sz="1600" dirty="0"/>
          </a:p>
        </p:txBody>
      </p:sp>
      <p:pic>
        <p:nvPicPr>
          <p:cNvPr id="3" name="Picture Placeholder 2" descr="This is a blank graph template. The vertical and horizontal axes are unlabele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9088" r="-9088"/>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254620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Figure 10.15</a:t>
            </a:r>
          </a:p>
        </p:txBody>
      </p:sp>
      <p:sp>
        <p:nvSpPr>
          <p:cNvPr id="7" name="Text Placeholder 6"/>
          <p:cNvSpPr>
            <a:spLocks noGrp="1"/>
          </p:cNvSpPr>
          <p:nvPr>
            <p:ph type="body" sz="quarter" idx="14"/>
          </p:nvPr>
        </p:nvSpPr>
        <p:spPr/>
        <p:txBody>
          <a:bodyPr>
            <a:normAutofit/>
          </a:bodyPr>
          <a:lstStyle/>
          <a:p>
            <a:endParaRPr lang="en-US" sz="1600" dirty="0"/>
          </a:p>
        </p:txBody>
      </p:sp>
      <p:pic>
        <p:nvPicPr>
          <p:cNvPr id="3" name="Picture Placeholder 2" descr="This is a blank graph template. The vertical and horizontal axes are unlabele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9088" r="-9088"/>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948603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Figure 10.16</a:t>
            </a:r>
          </a:p>
        </p:txBody>
      </p:sp>
      <p:sp>
        <p:nvSpPr>
          <p:cNvPr id="7" name="Text Placeholder 6"/>
          <p:cNvSpPr>
            <a:spLocks noGrp="1"/>
          </p:cNvSpPr>
          <p:nvPr>
            <p:ph type="body" sz="quarter" idx="14"/>
          </p:nvPr>
        </p:nvSpPr>
        <p:spPr/>
        <p:txBody>
          <a:bodyPr>
            <a:normAutofit/>
          </a:bodyPr>
          <a:lstStyle/>
          <a:p>
            <a:endParaRPr lang="en-US" sz="1600" dirty="0"/>
          </a:p>
        </p:txBody>
      </p:sp>
      <p:pic>
        <p:nvPicPr>
          <p:cNvPr id="3" name="Picture Placeholder 2" descr="This is a blank graph template. The vertical and horizontal axes are unlabele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9088" r="-9088"/>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271313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Figure 10.17</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This is a horizontal axis with arrows at each end. The axis is labeled p'N - p'ND"/>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70310" b="-270310"/>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271313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10.18</a:t>
            </a:r>
          </a:p>
        </p:txBody>
      </p:sp>
      <p:sp>
        <p:nvSpPr>
          <p:cNvPr id="7" name="Text Placeholder 6"/>
          <p:cNvSpPr>
            <a:spLocks noGrp="1"/>
          </p:cNvSpPr>
          <p:nvPr>
            <p:ph type="body" sz="quarter" idx="14"/>
          </p:nvPr>
        </p:nvSpPr>
        <p:spPr/>
        <p:txBody>
          <a:bodyPr>
            <a:normAutofit/>
          </a:bodyPr>
          <a:lstStyle/>
          <a:p>
            <a:endParaRPr lang="en-US" sz="1600" dirty="0"/>
          </a:p>
        </p:txBody>
      </p:sp>
      <p:pic>
        <p:nvPicPr>
          <p:cNvPr id="3" name="Picture Placeholder 2" descr="This is a normal distribution curve with mean equal to zero. The values 0 and 0.1 are labeled on the horiztonal axis. A vertical line extends from 0.1 to the curve. The region under the curve to the right of the line is shaded to represent p-value = 0.0198."/>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818" b="-818"/>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291173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10.1</a:t>
            </a:r>
          </a:p>
        </p:txBody>
      </p:sp>
      <p:sp>
        <p:nvSpPr>
          <p:cNvPr id="7" name="Text Placeholder 6"/>
          <p:cNvSpPr>
            <a:spLocks noGrp="1"/>
          </p:cNvSpPr>
          <p:nvPr>
            <p:ph type="body" sz="quarter" idx="14"/>
          </p:nvPr>
        </p:nvSpPr>
        <p:spPr/>
        <p:txBody>
          <a:bodyPr>
            <a:normAutofit/>
          </a:bodyPr>
          <a:lstStyle/>
          <a:p>
            <a:r>
              <a:rPr lang="en-US" sz="1600" dirty="0"/>
              <a:t>If you want to test a claim that involves two groups (the types of breakfasts eaten east and west of the Mississippi River) you can use a slightly different technique when conducting a hypothesis test. (credit: Chloe Lim)</a:t>
            </a:r>
          </a:p>
        </p:txBody>
      </p:sp>
      <p:pic>
        <p:nvPicPr>
          <p:cNvPr id="3" name="Picture Placeholder 2" descr="This is a photo of a plate with a large pile of eggs in the foreground and six slices of toast in the background. There is a small dish of red jam sitting near the toast on the plat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6780" r="-26780"/>
          <a:stretch>
            <a:fillRect/>
          </a:stretch>
        </p:blipFill>
        <p:spPr>
          <a:xfrm>
            <a:off x="457200" y="1122363"/>
            <a:ext cx="8062913" cy="3500437"/>
          </a:xfrm>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039996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10.19</a:t>
            </a:r>
          </a:p>
        </p:txBody>
      </p:sp>
      <p:sp>
        <p:nvSpPr>
          <p:cNvPr id="7" name="Text Placeholder 6"/>
          <p:cNvSpPr>
            <a:spLocks noGrp="1"/>
          </p:cNvSpPr>
          <p:nvPr>
            <p:ph type="body" sz="quarter" idx="14"/>
          </p:nvPr>
        </p:nvSpPr>
        <p:spPr/>
        <p:txBody>
          <a:bodyPr>
            <a:normAutofit/>
          </a:bodyPr>
          <a:lstStyle/>
          <a:p>
            <a:endParaRPr lang="en-US" sz="1600" dirty="0"/>
          </a:p>
        </p:txBody>
      </p:sp>
      <p:pic>
        <p:nvPicPr>
          <p:cNvPr id="3" name="Picture Placeholder 2" descr="This is a normal distribution curve with mean equal to zero. The values 0 and 1.67 are labeled on the horiztonal axis. A vertical line extends from 1.67 to the curve. The region under the curve to the right of the line is shaded to represent p-value = 0.002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9719" b="-9719"/>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309350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10.20</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This is a normal distribution curve with mean equal to zero. A vertical line near the tail of the curve to the left of zero extends from the axis to the curve. The region under the curve to the left of the line is shaded representing p-value = 0.0157."/>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7814" b="-7814"/>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884018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10.21</a:t>
            </a:r>
          </a:p>
        </p:txBody>
      </p:sp>
      <p:sp>
        <p:nvSpPr>
          <p:cNvPr id="7" name="Text Placeholder 6"/>
          <p:cNvSpPr>
            <a:spLocks noGrp="1"/>
          </p:cNvSpPr>
          <p:nvPr>
            <p:ph type="body" sz="quarter" idx="14"/>
          </p:nvPr>
        </p:nvSpPr>
        <p:spPr/>
        <p:txBody>
          <a:bodyPr>
            <a:normAutofit/>
          </a:bodyPr>
          <a:lstStyle/>
          <a:p>
            <a:endParaRPr lang="en-US" sz="1600" dirty="0"/>
          </a:p>
        </p:txBody>
      </p:sp>
      <p:pic>
        <p:nvPicPr>
          <p:cNvPr id="3" name="Picture Placeholder 2" descr="This is a normal distribution curve with mean equal to zero. Both the right and left tails of the curve are shaded. Each tail represents 1/2(p-value) = 0.0017."/>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9719" b="-9719"/>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445457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10.22</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This is a normal distribution curve with mean equal to zero. A vertical line near the tail of the curve to the right of zero extends from the axis to the curve. The region under the curve to the right of the line is shaded representing p-value = 0.235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9719" b="-9719"/>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966782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10.23</a:t>
            </a:r>
          </a:p>
        </p:txBody>
      </p:sp>
      <p:sp>
        <p:nvSpPr>
          <p:cNvPr id="7" name="Text Placeholder 6"/>
          <p:cNvSpPr>
            <a:spLocks noGrp="1"/>
          </p:cNvSpPr>
          <p:nvPr>
            <p:ph type="body" sz="quarter" idx="14"/>
          </p:nvPr>
        </p:nvSpPr>
        <p:spPr/>
        <p:txBody>
          <a:bodyPr>
            <a:normAutofit/>
          </a:bodyPr>
          <a:lstStyle/>
          <a:p>
            <a:endParaRPr lang="en-US" sz="1600" dirty="0"/>
          </a:p>
        </p:txBody>
      </p:sp>
      <p:pic>
        <p:nvPicPr>
          <p:cNvPr id="3" name="Picture Placeholder 2" descr="This is a normal distribution curve with mean equal to zero. A vertical line near the tail of the curve to the right of zero extends from the axis to the curve. The region under the curve to the right of the line is shaded representing p-value = 0.000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9719" b="-9719"/>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950707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10.24</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This is a normal distribution curve with mean equal to zero. A vertical line near the tail of the curve to the right of zero extends from the axis to the curve. The region under the curve to the right of the line is shaded representing p-value = 0.1207."/>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9719" b="-9719"/>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867658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Picture Placeholder 2"/>
          <p:cNvSpPr>
            <a:spLocks noGrp="1"/>
          </p:cNvSpPr>
          <p:nvPr>
            <p:ph type="pic" sz="quarter" idx="13"/>
          </p:nvPr>
        </p:nvSpPr>
        <p:spPr/>
      </p:sp>
      <p:sp>
        <p:nvSpPr>
          <p:cNvPr id="4" name="Text Placeholder 3"/>
          <p:cNvSpPr>
            <a:spLocks noGrp="1"/>
          </p:cNvSpPr>
          <p:nvPr>
            <p:ph type="body" sz="quarter" idx="14"/>
          </p:nvPr>
        </p:nvSpPr>
        <p:spPr/>
        <p:txBody>
          <a:bodyPr>
            <a:normAutofit fontScale="92500"/>
          </a:bodyPr>
          <a:lstStyle/>
          <a:p>
            <a:pPr algn="ctr"/>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a:t>
            </a:r>
          </a:p>
        </p:txBody>
      </p:sp>
    </p:spTree>
    <p:extLst>
      <p:ext uri="{BB962C8B-B14F-4D97-AF65-F5344CB8AC3E}">
        <p14:creationId xmlns:p14="http://schemas.microsoft.com/office/powerpoint/2010/main" val="1055465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10.2</a:t>
            </a:r>
          </a:p>
        </p:txBody>
      </p:sp>
      <p:sp>
        <p:nvSpPr>
          <p:cNvPr id="7" name="Text Placeholder 6"/>
          <p:cNvSpPr>
            <a:spLocks noGrp="1"/>
          </p:cNvSpPr>
          <p:nvPr>
            <p:ph type="body" sz="quarter" idx="14"/>
          </p:nvPr>
        </p:nvSpPr>
        <p:spPr/>
        <p:txBody>
          <a:bodyPr>
            <a:normAutofit/>
          </a:bodyPr>
          <a:lstStyle/>
          <a:p>
            <a:endParaRPr lang="en-US" sz="1600" dirty="0"/>
          </a:p>
        </p:txBody>
      </p:sp>
      <p:pic>
        <p:nvPicPr>
          <p:cNvPr id="3" name="Picture Placeholder 2" descr="This is a normal distribution curve representing the difference in the average amount of time girls and boys play sports all day. The mean is equal to zero, and the values -1.2, 0, and 1.2 are labeled on the horizontal axis. Two vertical lines extend from -1.2 and 1.2 to the curve. The region to the left of x = -1.2 and the region to the right of x = 1.2 are shaded to represent the p-value. The area of each region is 0.0028."/>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818" b="-818"/>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858032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10.3</a:t>
            </a:r>
          </a:p>
        </p:txBody>
      </p:sp>
      <p:sp>
        <p:nvSpPr>
          <p:cNvPr id="7" name="Text Placeholder 6"/>
          <p:cNvSpPr>
            <a:spLocks noGrp="1"/>
          </p:cNvSpPr>
          <p:nvPr>
            <p:ph type="body" sz="quarter" idx="14"/>
          </p:nvPr>
        </p:nvSpPr>
        <p:spPr/>
        <p:txBody>
          <a:bodyPr>
            <a:normAutofit/>
          </a:bodyPr>
          <a:lstStyle/>
          <a:p>
            <a:endParaRPr lang="en-US" sz="1600" dirty="0"/>
          </a:p>
        </p:txBody>
      </p:sp>
      <p:pic>
        <p:nvPicPr>
          <p:cNvPr id="3" name="Picture Placeholder 2" descr="This is a normal distribution curve with mean equal to 0. A vertical line near the tail of the curve to the right of zero extends from the axis to the curve. The region under the curve to the right of the line is shaded."/>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763" r="-6763"/>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649127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10.4</a:t>
            </a:r>
          </a:p>
        </p:txBody>
      </p:sp>
      <p:sp>
        <p:nvSpPr>
          <p:cNvPr id="7" name="Text Placeholder 6"/>
          <p:cNvSpPr>
            <a:spLocks noGrp="1"/>
          </p:cNvSpPr>
          <p:nvPr>
            <p:ph type="body" sz="quarter" idx="14"/>
          </p:nvPr>
        </p:nvSpPr>
        <p:spPr/>
        <p:txBody>
          <a:bodyPr>
            <a:normAutofit/>
          </a:bodyPr>
          <a:lstStyle/>
          <a:p>
            <a:endParaRPr lang="en-US" sz="1600" dirty="0"/>
          </a:p>
        </p:txBody>
      </p:sp>
      <p:pic>
        <p:nvPicPr>
          <p:cNvPr id="3" name="Picture Placeholder 2" descr="This is a normal distribution curve with mean equal to zero. A vertical line near the tail of the curve to the left of zero extends from the axis to the curve. The region under the curve to the left of the line is shaded representing p-value = 0.001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9719" b="-9719"/>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4076233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10.5</a:t>
            </a:r>
          </a:p>
        </p:txBody>
      </p:sp>
      <p:sp>
        <p:nvSpPr>
          <p:cNvPr id="7" name="Text Placeholder 6"/>
          <p:cNvSpPr>
            <a:spLocks noGrp="1"/>
          </p:cNvSpPr>
          <p:nvPr>
            <p:ph type="body" sz="quarter" idx="14"/>
          </p:nvPr>
        </p:nvSpPr>
        <p:spPr/>
        <p:txBody>
          <a:bodyPr>
            <a:normAutofit/>
          </a:bodyPr>
          <a:lstStyle/>
          <a:p>
            <a:endParaRPr lang="en-US" sz="1600" dirty="0"/>
          </a:p>
        </p:txBody>
      </p:sp>
      <p:pic>
        <p:nvPicPr>
          <p:cNvPr id="3" name="Picture Placeholder 2" descr="This is a normal distribution curve with mean equal to zero. The values 0 and 0.1 are labeled on the horiztonal axis. A vertical line extends from 0.1 to the curve. The region under the curve to the right of the line is shaded to represent p-value = 0.1799."/>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818" b="-818"/>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40456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10.6</a:t>
            </a:r>
          </a:p>
        </p:txBody>
      </p:sp>
      <p:sp>
        <p:nvSpPr>
          <p:cNvPr id="7" name="Text Placeholder 6"/>
          <p:cNvSpPr>
            <a:spLocks noGrp="1"/>
          </p:cNvSpPr>
          <p:nvPr>
            <p:ph type="body" sz="quarter" idx="14"/>
          </p:nvPr>
        </p:nvSpPr>
        <p:spPr/>
        <p:txBody>
          <a:bodyPr>
            <a:normAutofit/>
          </a:bodyPr>
          <a:lstStyle/>
          <a:p>
            <a:endParaRPr lang="en-US" sz="1600" dirty="0"/>
          </a:p>
        </p:txBody>
      </p:sp>
      <p:pic>
        <p:nvPicPr>
          <p:cNvPr id="6" name="Picture 5" descr="OSX-Stacked-TM-RGB-300dpi-2016.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
        <p:nvSpPr>
          <p:cNvPr id="4" name="图片占位符 3">
            <a:extLst>
              <a:ext uri="{FF2B5EF4-FFF2-40B4-BE49-F238E27FC236}">
                <a16:creationId xmlns:a16="http://schemas.microsoft.com/office/drawing/2014/main" id="{59F37D6D-4CD2-47B9-BA84-DEC481AC82E6}"/>
              </a:ext>
            </a:extLst>
          </p:cNvPr>
          <p:cNvSpPr>
            <a:spLocks noGrp="1"/>
          </p:cNvSpPr>
          <p:nvPr>
            <p:ph type="pic" sz="quarter" idx="13"/>
          </p:nvPr>
        </p:nvSpPr>
        <p:spPr/>
      </p:sp>
      <p:pic>
        <p:nvPicPr>
          <p:cNvPr id="1026" name="Picture 2" descr="This is a normal distribution curve with mean equal to zero. A vertical line to the right of zero extends from the axis to the curve. The region under the curve to the right of the line is shaded representing p-value = 0.4955.">
            <a:extLst>
              <a:ext uri="{FF2B5EF4-FFF2-40B4-BE49-F238E27FC236}">
                <a16:creationId xmlns:a16="http://schemas.microsoft.com/office/drawing/2014/main" id="{F34B4E89-FA05-4D7B-A44C-4B82F7FE15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1209675"/>
            <a:ext cx="8062913"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876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10.7</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Normal distribution curve of the difference in the percentages of adult patients who don't react to medication A and B after 30 minutes. The mean is equal to zero, and the values -0.04, 0, and 0.04 are labeled on the horizontal axis. Two vertical lines extend from -0.04 and 0.04 to the curve. The region to the left of -0.04 and the region to the right of 0.04 are each shaded to represent 1/2(p-value) = 0.070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818" b="-818"/>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137927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10.8</a:t>
            </a:r>
          </a:p>
        </p:txBody>
      </p:sp>
      <p:sp>
        <p:nvSpPr>
          <p:cNvPr id="7" name="Text Placeholder 6"/>
          <p:cNvSpPr>
            <a:spLocks noGrp="1"/>
          </p:cNvSpPr>
          <p:nvPr>
            <p:ph type="body" sz="quarter" idx="14"/>
          </p:nvPr>
        </p:nvSpPr>
        <p:spPr/>
        <p:txBody>
          <a:bodyPr>
            <a:normAutofit/>
          </a:bodyPr>
          <a:lstStyle/>
          <a:p>
            <a:endParaRPr lang="en-US" sz="1600" dirty="0"/>
          </a:p>
        </p:txBody>
      </p:sp>
      <p:pic>
        <p:nvPicPr>
          <p:cNvPr id="3" name="Picture Placeholder 2" descr="This is a normal distribution curve with mean equal to zero. A vertical line near the tail of the curve to the left of zero extends from the axis to the curve. The region under the curve to the left of the line is shaded representing p-value = 0.1045."/>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9719" b="-9719"/>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4794584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463</TotalTime>
  <Words>150</Words>
  <Application>Microsoft Office PowerPoint</Application>
  <PresentationFormat>全屏显示(4:3)</PresentationFormat>
  <Paragraphs>31</Paragraphs>
  <Slides>26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26</vt:i4>
      </vt:variant>
    </vt:vector>
  </HeadingPairs>
  <TitlesOfParts>
    <vt:vector size="30" baseType="lpstr">
      <vt:lpstr>Arial</vt:lpstr>
      <vt:lpstr>Arial Black</vt:lpstr>
      <vt:lpstr>Calibri</vt:lpstr>
      <vt:lpstr>Essential</vt:lpstr>
      <vt:lpstr>PowerPoint 演示文稿</vt:lpstr>
      <vt:lpstr>Figure 10.1</vt:lpstr>
      <vt:lpstr>Figure 10.2</vt:lpstr>
      <vt:lpstr>Figure 10.3</vt:lpstr>
      <vt:lpstr>Figure 10.4</vt:lpstr>
      <vt:lpstr>Figure 10.5</vt:lpstr>
      <vt:lpstr>Figure 10.6</vt:lpstr>
      <vt:lpstr>Figure 10.7</vt:lpstr>
      <vt:lpstr>Figure 10.8</vt:lpstr>
      <vt:lpstr>Figure 10.9</vt:lpstr>
      <vt:lpstr>Figure 10.10</vt:lpstr>
      <vt:lpstr>Figure 10.11</vt:lpstr>
      <vt:lpstr>Figure 10.12</vt:lpstr>
      <vt:lpstr>Figure 10.13</vt:lpstr>
      <vt:lpstr>Figure 10.14</vt:lpstr>
      <vt:lpstr>Figure 10.15</vt:lpstr>
      <vt:lpstr>Figure 10.16</vt:lpstr>
      <vt:lpstr>Figure 10.17</vt:lpstr>
      <vt:lpstr>Figure 10.18</vt:lpstr>
      <vt:lpstr>Figure 10.19</vt:lpstr>
      <vt:lpstr>Figure 10.20</vt:lpstr>
      <vt:lpstr>Figure 10.21</vt:lpstr>
      <vt:lpstr>Figure 10.22</vt:lpstr>
      <vt:lpstr>Figure 10.23</vt:lpstr>
      <vt:lpstr>Figure 10.24</vt:lpstr>
      <vt:lpstr>PowerPoint 演示文稿</vt:lpstr>
    </vt:vector>
  </TitlesOfParts>
  <Company>WNI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dc:title>
  <dc:creator>Spuddy McSpare</dc:creator>
  <cp:lastModifiedBy>wangyidi2000@yeah.net</cp:lastModifiedBy>
  <cp:revision>58</cp:revision>
  <cp:lastPrinted>2014-01-10T04:57:34Z</cp:lastPrinted>
  <dcterms:created xsi:type="dcterms:W3CDTF">2012-06-04T02:13:36Z</dcterms:created>
  <dcterms:modified xsi:type="dcterms:W3CDTF">2019-06-07T14:31:39Z</dcterms:modified>
</cp:coreProperties>
</file>