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handoutMasterIdLst>
    <p:handoutMasterId r:id="rId19"/>
  </p:handoutMasterIdLst>
  <p:sldIdLst>
    <p:sldId id="256" r:id="rId2"/>
    <p:sldId id="277" r:id="rId3"/>
    <p:sldId id="279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300" r:id="rId12"/>
    <p:sldId id="289" r:id="rId13"/>
    <p:sldId id="298" r:id="rId14"/>
    <p:sldId id="299" r:id="rId15"/>
    <p:sldId id="292" r:id="rId16"/>
    <p:sldId id="293" r:id="rId17"/>
    <p:sldId id="30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D419"/>
    <a:srgbClr val="6CB255"/>
    <a:srgbClr val="212F62"/>
    <a:srgbClr val="72A510"/>
    <a:srgbClr val="A4EC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592" autoAdjust="0"/>
  </p:normalViewPr>
  <p:slideViewPr>
    <p:cSldViewPr snapToGrid="0" snapToObjects="1">
      <p:cViewPr varScale="1">
        <p:scale>
          <a:sx n="41" d="100"/>
          <a:sy n="41" d="100"/>
        </p:scale>
        <p:origin x="22" y="9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D041A-73BB-E643-A8C7-50D88C2F22F5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EFEC5-3018-A548-B247-453C6EC1E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572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326"/>
            <a:ext cx="8062912" cy="659535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June 7,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107618"/>
            <a:ext cx="4031619" cy="46076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06925" y="1107618"/>
            <a:ext cx="3913188" cy="4607382"/>
          </a:xfrm>
        </p:spPr>
        <p:txBody>
          <a:bodyPr/>
          <a:lstStyle>
            <a:lvl1pPr>
              <a:buClr>
                <a:srgbClr val="6CB255"/>
              </a:buClr>
              <a:defRPr>
                <a:solidFill>
                  <a:srgbClr val="212F62"/>
                </a:solidFill>
              </a:defRPr>
            </a:lvl1pPr>
            <a:lvl2pPr marL="731520" indent="-457200">
              <a:buClr>
                <a:srgbClr val="6CB255"/>
              </a:buClr>
              <a:buFont typeface="+mj-lt"/>
              <a:buAutoNum type="alphaLcParenR"/>
              <a:defRPr>
                <a:solidFill>
                  <a:schemeClr val="tx1"/>
                </a:solidFill>
              </a:defRPr>
            </a:lvl2pPr>
            <a:lvl3pPr marL="1257300" indent="-342900">
              <a:buClr>
                <a:srgbClr val="6CB255"/>
              </a:buClr>
              <a:buFont typeface="+mj-lt"/>
              <a:buAutoNum type="alphaLcParenR"/>
              <a:defRPr>
                <a:solidFill>
                  <a:schemeClr val="tx1"/>
                </a:solidFill>
              </a:defRPr>
            </a:lvl3pPr>
            <a:lvl4pPr marL="1714500" indent="-342900">
              <a:buClr>
                <a:srgbClr val="6CB255"/>
              </a:buClr>
              <a:buFont typeface="+mj-lt"/>
              <a:buAutoNum type="alphaLcParenR"/>
              <a:defRPr>
                <a:solidFill>
                  <a:schemeClr val="tx1"/>
                </a:solidFill>
              </a:defRPr>
            </a:lvl4pPr>
            <a:lvl5pPr marL="2171700" indent="-342900">
              <a:buClr>
                <a:srgbClr val="6CB255"/>
              </a:buClr>
              <a:buFont typeface="+mj-lt"/>
              <a:buAutoNum type="alphaLcParenR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June 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41326"/>
            <a:ext cx="8062912" cy="659535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122386"/>
            <a:ext cx="8062913" cy="35000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843982"/>
            <a:ext cx="8062912" cy="1166382"/>
          </a:xfrm>
        </p:spPr>
        <p:txBody>
          <a:bodyPr/>
          <a:lstStyle>
            <a:lvl1pPr>
              <a:buClr>
                <a:srgbClr val="6CB255"/>
              </a:buClr>
              <a:defRPr>
                <a:solidFill>
                  <a:srgbClr val="000000"/>
                </a:solidFill>
              </a:defRPr>
            </a:lvl1pPr>
            <a:lvl2pPr marL="731520" indent="-457200">
              <a:buClr>
                <a:srgbClr val="6CB255"/>
              </a:buClr>
              <a:buFont typeface="+mj-lt"/>
              <a:buAutoNum type="alphaLcParenR"/>
              <a:defRPr>
                <a:solidFill>
                  <a:schemeClr val="tx1"/>
                </a:solidFill>
              </a:defRPr>
            </a:lvl2pPr>
            <a:lvl3pPr marL="1257300" indent="-342900">
              <a:buClr>
                <a:srgbClr val="6CB255"/>
              </a:buClr>
              <a:buFont typeface="+mj-lt"/>
              <a:buAutoNum type="alphaLcParenR"/>
              <a:defRPr>
                <a:solidFill>
                  <a:schemeClr val="tx1"/>
                </a:solidFill>
              </a:defRPr>
            </a:lvl3pPr>
            <a:lvl4pPr marL="1714500" indent="-342900">
              <a:buClr>
                <a:srgbClr val="6CB255"/>
              </a:buClr>
              <a:buFont typeface="+mj-lt"/>
              <a:buAutoNum type="alphaLcParenR"/>
              <a:defRPr>
                <a:solidFill>
                  <a:schemeClr val="tx1"/>
                </a:solidFill>
              </a:defRPr>
            </a:lvl4pPr>
            <a:lvl5pPr marL="2171700" indent="-342900">
              <a:buClr>
                <a:srgbClr val="6CB255"/>
              </a:buClr>
              <a:buFont typeface="+mj-lt"/>
              <a:buAutoNum type="alphaLcParenR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 marL="788670" indent="-514350">
              <a:buFont typeface="+mj-lt"/>
              <a:buAutoNum type="alphaLcParenR"/>
              <a:defRPr sz="2800"/>
            </a:lvl2pPr>
            <a:lvl3pPr marL="1371600" indent="-457200">
              <a:buFont typeface="+mj-lt"/>
              <a:buAutoNum type="alphaLcParenR"/>
              <a:defRPr sz="2400"/>
            </a:lvl3pPr>
            <a:lvl4pPr marL="1828800" indent="-457200">
              <a:buFont typeface="+mj-lt"/>
              <a:buAutoNum type="alphaLcParenR"/>
              <a:defRPr sz="2000"/>
            </a:lvl4pPr>
            <a:lvl5pPr marL="2286000" indent="-457200">
              <a:buFont typeface="+mj-lt"/>
              <a:buAutoNum type="alphaLcParenR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June 7,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41326"/>
            <a:ext cx="8062912" cy="659535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June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789677"/>
            <a:ext cx="9144000" cy="7091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rgbClr val="6CB25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College Physics</a:t>
            </a:r>
          </a:p>
          <a:p>
            <a:pPr algn="ctr"/>
            <a:endParaRPr lang="en-US" sz="1800" cap="none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  <a:p>
            <a:pPr algn="ctr"/>
            <a:r>
              <a:rPr lang="en-US" sz="2000" b="1" cap="none" dirty="0">
                <a:solidFill>
                  <a:srgbClr val="212F62"/>
                </a:solidFill>
                <a:latin typeface="+mn-lt"/>
              </a:rPr>
              <a:t>Chapter # Chapter Title</a:t>
            </a:r>
          </a:p>
          <a:p>
            <a:pPr algn="ctr"/>
            <a:r>
              <a:rPr lang="en-US" sz="1600" cap="none" dirty="0">
                <a:solidFill>
                  <a:schemeClr val="tx1"/>
                </a:solidFill>
                <a:latin typeface="+mn-lt"/>
              </a:rPr>
              <a:t>PowerPoint Image Slideshow</a:t>
            </a:r>
          </a:p>
        </p:txBody>
      </p:sp>
      <p:pic>
        <p:nvPicPr>
          <p:cNvPr id="9" name="Picture 8" descr="medium_covers_Page_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758" y="2517424"/>
            <a:ext cx="2010682" cy="260383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bliqueTopLeft"/>
            <a:lightRig rig="threePt" dir="t"/>
          </a:scene3d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June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044814" y="683895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rgbClr val="FFFFFF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4" r:id="rId2"/>
    <p:sldLayoutId id="2147483920" r:id="rId3"/>
    <p:sldLayoutId id="2147483913" r:id="rId4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 cap="all" spc="-60" baseline="0">
          <a:solidFill>
            <a:srgbClr val="6CB2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Clr>
          <a:srgbClr val="6CB255"/>
        </a:buClr>
        <a:buFont typeface="Arial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rgbClr val="6CB255"/>
        </a:buClr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6CB255"/>
        </a:buClr>
        <a:buFont typeface="Arial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6CB255"/>
        </a:buClr>
        <a:buFont typeface="Arial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6CB255"/>
        </a:buClr>
        <a:buFont typeface="Arial" pitchFamily="34" charset="0"/>
        <a:buChar char="•"/>
        <a:defRPr sz="1800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789677"/>
            <a:ext cx="9144000" cy="7091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rgbClr val="6CB25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Introductory statistics</a:t>
            </a:r>
          </a:p>
          <a:p>
            <a:pPr algn="ctr"/>
            <a:endParaRPr lang="en-US" sz="1800" cap="none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  <a:p>
            <a:pPr algn="ctr"/>
            <a:r>
              <a:rPr lang="en-US" sz="2000" b="1" cap="none" dirty="0">
                <a:solidFill>
                  <a:srgbClr val="212F62"/>
                </a:solidFill>
                <a:latin typeface="+mn-lt"/>
              </a:rPr>
              <a:t>Chapter 11 THE CHI-SQUARE DISTRIBUTION</a:t>
            </a:r>
          </a:p>
          <a:p>
            <a:pPr algn="ctr"/>
            <a:r>
              <a:rPr lang="en-US" sz="1600" cap="none" dirty="0">
                <a:solidFill>
                  <a:schemeClr val="tx1"/>
                </a:solidFill>
                <a:latin typeface="+mn-lt"/>
              </a:rPr>
              <a:t>PowerPoint Image Slideshow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758" y="2518312"/>
            <a:ext cx="2010682" cy="260205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bliqueTopLeft"/>
            <a:lightRig rig="threePt" dir="t"/>
          </a:scene3d>
        </p:spPr>
      </p:pic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5735748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43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11.9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4" name="Picture Placeholder 3" descr="Blank graph with relative frequency on vertical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50" r="-9250"/>
          <a:stretch>
            <a:fillRect/>
          </a:stretch>
        </p:blipFill>
        <p:spPr/>
      </p:pic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213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11.10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3" name="Picture Placeholder 2" descr="Blank graph with vertical and horizontal axes.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50" r="-9250"/>
          <a:stretch>
            <a:fillRect/>
          </a:stretch>
        </p:blipFill>
        <p:spPr/>
      </p:pic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60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11.11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4" name="Picture Placeholder 3" descr="Blank graph with vertical and horizontal axes.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50" r="-9250"/>
          <a:stretch>
            <a:fillRect/>
          </a:stretch>
        </p:blipFill>
        <p:spPr/>
      </p:pic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62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11.12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3" name="Picture Placeholder 2" descr="Blank graph with vertical and horizontal axes.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50" r="-9250"/>
          <a:stretch>
            <a:fillRect/>
          </a:stretch>
        </p:blipFill>
        <p:spPr/>
      </p:pic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92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11.13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4" name="Picture Placeholder 3" descr="This is a nonsymmetrical  chi-square curve which slopes downward continually.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257" r="-56257"/>
          <a:stretch>
            <a:fillRect/>
          </a:stretch>
        </p:blipFill>
        <p:spPr/>
      </p:pic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05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Figure 11.14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4" name="Picture Placeholder 3" descr="This is a blank graph template. The vertical and horizontal axes are unlabeled.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50" r="-9250"/>
          <a:stretch>
            <a:fillRect/>
          </a:stretch>
        </p:blipFill>
        <p:spPr/>
      </p:pic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20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Figure 11.15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3" name="Picture Placeholder 2" descr="This is a blank graph template. The vertical and horizontal axes are unlabeled.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88" r="-9088"/>
          <a:stretch>
            <a:fillRect/>
          </a:stretch>
        </p:blipFill>
        <p:spPr/>
      </p:pic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03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n-US" dirty="0"/>
              <a:t>This </a:t>
            </a:r>
            <a:r>
              <a:rPr lang="en-US" dirty="0" err="1"/>
              <a:t>OpenStax</a:t>
            </a:r>
            <a:r>
              <a:rPr lang="en-US" dirty="0"/>
              <a:t> ancillary resource is © Rice University under a CC-BY 4.0 International license; it may be reproduced or modified but must be attributed to </a:t>
            </a:r>
            <a:r>
              <a:rPr lang="en-US" dirty="0" err="1"/>
              <a:t>OpenStax</a:t>
            </a:r>
            <a:r>
              <a:rPr lang="en-US" dirty="0"/>
              <a:t>, Rice University and any changes must be noted.</a:t>
            </a:r>
          </a:p>
        </p:txBody>
      </p:sp>
    </p:spTree>
    <p:extLst>
      <p:ext uri="{BB962C8B-B14F-4D97-AF65-F5344CB8AC3E}">
        <p14:creationId xmlns:p14="http://schemas.microsoft.com/office/powerpoint/2010/main" val="105546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11.1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 chi-square distribution can be used to find relationships between two things, like grocery prices at different stores. (credit: Pete/</a:t>
            </a:r>
            <a:r>
              <a:rPr lang="en-US" sz="1600" dirty="0" err="1"/>
              <a:t>flickr</a:t>
            </a:r>
            <a:r>
              <a:rPr lang="en-US" sz="1600" dirty="0"/>
              <a:t>)</a:t>
            </a:r>
          </a:p>
        </p:txBody>
      </p:sp>
      <p:pic>
        <p:nvPicPr>
          <p:cNvPr id="4" name="Picture Placeholder 3" descr="This is a photo of a pile of grocery store receipts. The items and prices are blurred.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788" r="-26788"/>
          <a:stretch>
            <a:fillRect/>
          </a:stretch>
        </p:blipFill>
        <p:spPr/>
      </p:pic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9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11.2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4" name="Picture Placeholder 3" descr="Part (a) shows a chi-square curve with 2 degrees of freedom. It is nonsymmetrical and slopes downward continually. Part (b) shows a chi-square curve with 24 df. This nonsymmetrical curve does have a peak and is skewed to the right. The graphs illustrate that different degrees of freedom produce different chi-square curves.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91" r="-7591"/>
          <a:stretch>
            <a:fillRect/>
          </a:stretch>
        </p:blipFill>
        <p:spPr/>
      </p:pic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3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11.3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4" name="Picture Placeholder 3" descr="This is a nonsymmetrical chi-square curve which is skewed to the right. The mean, m, is labeled on the horizontal axis and is located to the right of the curve's peak.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27" r="-6527"/>
          <a:stretch>
            <a:fillRect/>
          </a:stretch>
        </p:blipFill>
        <p:spPr/>
      </p:pic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127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11.4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4" name="Picture Placeholder 3" descr="This is a blank nonsymmetrical chi-square curve for the test statistic of the days of the week absent.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62" r="-4162"/>
          <a:stretch>
            <a:fillRect/>
          </a:stretch>
        </p:blipFill>
        <p:spPr/>
      </p:pic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3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11.5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4" name="Picture Placeholder 3" descr="This is a nonsymmetric chi-square curve with values of 0, 4, and 29.65 labeled on the horizontal axis. The value 4 coincides with the peak of the curve. A vertical upward line extends from 29.65 to the curve, and the region to the right of this line is shaded. The shaded area is equal to the p-value.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399" b="-22399"/>
          <a:stretch>
            <a:fillRect/>
          </a:stretch>
        </p:blipFill>
        <p:spPr/>
      </p:pic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6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11.6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3" name="Picture Placeholder 2" descr="This is a nonsymmetrical chi-square curve with values of 0 and 2.14 labeled on the horizontal axis. A vertical upward line extends from 2.14 to the curve and the region to the right of this line is shaded. The shaded area is equal to the p-value.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399" b="-22399"/>
          <a:stretch>
            <a:fillRect/>
          </a:stretch>
        </p:blipFill>
        <p:spPr/>
      </p:pic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76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11.7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3" name="Picture Placeholder 2" descr="Nonsymmetrical chi-square curve with values of 0 and 12.99 on the x-axis representing the test statistic of number of hours worked by volunteers of different types. A vertical upward line extends from 12.99 to the curve and the area to the right of this is equal to the p-value.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399" b="-22399"/>
          <a:stretch>
            <a:fillRect/>
          </a:stretch>
        </p:blipFill>
        <p:spPr/>
      </p:pic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27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11.8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4" name="Picture Placeholder 3" descr="This is a nonsymmetrical chi-square curve with values of 0 and 5.67 labeled on the horizontal axis. The point 5.67 lies to the left of the peak of the curve. A vertical upward line extends from 5.67 to the curve and the region to the left of this line is shaded. The shaded area is equal to the p-value.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295" b="-13295"/>
          <a:stretch>
            <a:fillRect/>
          </a:stretch>
        </p:blipFill>
        <p:spPr/>
      </p:pic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58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Words>104</Words>
  <Application>Microsoft Office PowerPoint</Application>
  <PresentationFormat>全屏显示(4:3)</PresentationFormat>
  <Paragraphs>21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Arial</vt:lpstr>
      <vt:lpstr>Arial Black</vt:lpstr>
      <vt:lpstr>Calibri</vt:lpstr>
      <vt:lpstr>Essential</vt:lpstr>
      <vt:lpstr>PowerPoint 演示文稿</vt:lpstr>
      <vt:lpstr>Figure 11.1</vt:lpstr>
      <vt:lpstr>Figure 11.2</vt:lpstr>
      <vt:lpstr>Figure 11.3</vt:lpstr>
      <vt:lpstr>Figure 11.4</vt:lpstr>
      <vt:lpstr>Figure 11.5</vt:lpstr>
      <vt:lpstr>Figure 11.6</vt:lpstr>
      <vt:lpstr>Figure 11.7</vt:lpstr>
      <vt:lpstr>Figure 11.8</vt:lpstr>
      <vt:lpstr>Figure 11.9</vt:lpstr>
      <vt:lpstr>Figure 11.10</vt:lpstr>
      <vt:lpstr>Figure 11.11</vt:lpstr>
      <vt:lpstr>Figure 11.12</vt:lpstr>
      <vt:lpstr>Figure 11.13</vt:lpstr>
      <vt:lpstr>Figure 11.14</vt:lpstr>
      <vt:lpstr>Figure 11.15</vt:lpstr>
      <vt:lpstr>PowerPoint 演示文稿</vt:lpstr>
    </vt:vector>
  </TitlesOfParts>
  <Company>WNI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</dc:title>
  <dc:creator>Spuddy McSpare</dc:creator>
  <cp:lastModifiedBy>wangyidi2000@yeah.net</cp:lastModifiedBy>
  <cp:revision>59</cp:revision>
  <dcterms:created xsi:type="dcterms:W3CDTF">2012-06-04T02:13:36Z</dcterms:created>
  <dcterms:modified xsi:type="dcterms:W3CDTF">2019-06-07T14:42:18Z</dcterms:modified>
</cp:coreProperties>
</file>