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6"/>
  </p:handoutMasterIdLst>
  <p:sldIdLst>
    <p:sldId id="256" r:id="rId2"/>
    <p:sldId id="277" r:id="rId3"/>
    <p:sldId id="279" r:id="rId4"/>
    <p:sldId id="282" r:id="rId5"/>
    <p:sldId id="283" r:id="rId6"/>
    <p:sldId id="284" r:id="rId7"/>
    <p:sldId id="285" r:id="rId8"/>
    <p:sldId id="286" r:id="rId9"/>
    <p:sldId id="287" r:id="rId10"/>
    <p:sldId id="288" r:id="rId11"/>
    <p:sldId id="300" r:id="rId12"/>
    <p:sldId id="289" r:id="rId13"/>
    <p:sldId id="298" r:id="rId14"/>
    <p:sldId id="299" r:id="rId15"/>
    <p:sldId id="292" r:id="rId16"/>
    <p:sldId id="308" r:id="rId17"/>
    <p:sldId id="293" r:id="rId18"/>
    <p:sldId id="301" r:id="rId19"/>
    <p:sldId id="302" r:id="rId20"/>
    <p:sldId id="295" r:id="rId21"/>
    <p:sldId id="296" r:id="rId22"/>
    <p:sldId id="303"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592" autoAdjust="0"/>
  </p:normalViewPr>
  <p:slideViewPr>
    <p:cSldViewPr snapToGrid="0" snapToObjects="1">
      <p:cViewPr varScale="1">
        <p:scale>
          <a:sx n="41" d="100"/>
          <a:sy n="41" d="100"/>
        </p:scale>
        <p:origin x="26" y="9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7,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7,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7,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Introductory statistics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12 LINEAR REGRESSION AND CORRELATION</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5735748"/>
            <a:ext cx="1226434" cy="833592"/>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12.9</a:t>
            </a:r>
          </a:p>
        </p:txBody>
      </p:sp>
      <p:sp>
        <p:nvSpPr>
          <p:cNvPr id="7" name="Text Placeholder 6"/>
          <p:cNvSpPr>
            <a:spLocks noGrp="1"/>
          </p:cNvSpPr>
          <p:nvPr>
            <p:ph type="body" sz="quarter" idx="14"/>
          </p:nvPr>
        </p:nvSpPr>
        <p:spPr/>
        <p:txBody>
          <a:bodyPr>
            <a:normAutofit/>
          </a:bodyPr>
          <a:lstStyle/>
          <a:p>
            <a:r>
              <a:rPr lang="en-US" sz="1600" dirty="0"/>
              <a:t>Scatter plot showing the scores on the final exam based on scores from the third exam.</a:t>
            </a:r>
          </a:p>
        </p:txBody>
      </p:sp>
      <p:pic>
        <p:nvPicPr>
          <p:cNvPr id="6" name="Picture Placeholder 5" descr="This is a scatter plot of the data provided. The third exam score is plotted on the x-axis, and the final exam score is plotted on the y-axis. The points form a strong, positive, linear patter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975" r="-24975"/>
          <a:stretch>
            <a:fillRect/>
          </a:stretch>
        </p:blipFill>
        <p:spPr/>
      </p:pic>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1821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e scatter plot of exam scores with a line of best fit. One data point is highlighted along with the corresponding point on the line of best fit. Both points have the same x-coordinate. The distance between these two points illustrates how to compute the sum of squared erro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52" r="-105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85666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e scatter plot of exam scores with a line of best fit. One data point is highlighted along with the corresponding point on the line of best fi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792" r="-2379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45306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1. Image of calculator input screen for LinRegTTest with input matching the instructions above. 2.Image of corresponding output calculator output screen for LinRegTTest: Output screen shows: Line 1. LinRegTTest; Line 2. y = a + bx; Line 3. beta does not equal 0 and rho does not equal 0; Line 4. t = 2.657560155; Line 5. df = 9; Line 6. a = 173.513363; Line 7. b = 4.827394209; Line 8. s = 16.41237711; Line 9. r squared = .4396931104; Line 10. r = .66309359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427" r="-21427"/>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83549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12.13</a:t>
            </a:r>
          </a:p>
        </p:txBody>
      </p:sp>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scatter plot showing data with a positive correlation. 0 &lt; </a:t>
            </a:r>
            <a:r>
              <a:rPr lang="en-US" sz="1600" i="1" dirty="0"/>
              <a:t>r </a:t>
            </a:r>
            <a:r>
              <a:rPr lang="en-US" sz="1600" dirty="0"/>
              <a:t>&lt; 1</a:t>
            </a:r>
          </a:p>
          <a:p>
            <a:pPr marL="342900" indent="-342900">
              <a:buAutoNum type="alphaLcParenBoth"/>
            </a:pPr>
            <a:r>
              <a:rPr lang="en-US" sz="1600" dirty="0"/>
              <a:t>A scatter plot showing data with a negative correlation. –1 &lt; </a:t>
            </a:r>
            <a:r>
              <a:rPr lang="en-US" sz="1600" i="1" dirty="0"/>
              <a:t>r </a:t>
            </a:r>
            <a:r>
              <a:rPr lang="en-US" sz="1600" dirty="0"/>
              <a:t>&lt; 0</a:t>
            </a:r>
          </a:p>
          <a:p>
            <a:pPr marL="342900" indent="-342900">
              <a:buAutoNum type="alphaLcParenBoth"/>
            </a:pPr>
            <a:r>
              <a:rPr lang="en-US" sz="1600" dirty="0"/>
              <a:t>A scatter plot showing data with zero correlation. </a:t>
            </a:r>
            <a:r>
              <a:rPr lang="en-US" sz="1600" i="1" dirty="0"/>
              <a:t>r </a:t>
            </a:r>
            <a:r>
              <a:rPr lang="en-US" sz="1600" dirty="0"/>
              <a:t>= 0</a:t>
            </a:r>
          </a:p>
        </p:txBody>
      </p:sp>
      <p:pic>
        <p:nvPicPr>
          <p:cNvPr id="4" name="Picture Placeholder 3" descr="Three scatter plots with lines of best fit. The first scatterplot shows points ascending from the lower left to the upper right. The line of best fit has positive slope. The second scatter plot shows points descending from the upper left to the lower right. The line of best fit has negative slope. The third scatter plot of points form a horizontal pattern. The line of best fit is a horizontal li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51741" b="-51741"/>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65750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12.14</a:t>
            </a:r>
          </a:p>
        </p:txBody>
      </p:sp>
      <p:sp>
        <p:nvSpPr>
          <p:cNvPr id="7" name="Text Placeholder 6"/>
          <p:cNvSpPr>
            <a:spLocks noGrp="1"/>
          </p:cNvSpPr>
          <p:nvPr>
            <p:ph type="body" sz="quarter" idx="14"/>
          </p:nvPr>
        </p:nvSpPr>
        <p:spPr/>
        <p:txBody>
          <a:bodyPr>
            <a:normAutofit/>
          </a:bodyPr>
          <a:lstStyle/>
          <a:p>
            <a:r>
              <a:rPr lang="en-US" sz="1600" i="1" dirty="0"/>
              <a:t>r </a:t>
            </a:r>
            <a:r>
              <a:rPr lang="en-US" sz="1600" dirty="0"/>
              <a:t>is not significant between -0.632 and +0.632. </a:t>
            </a:r>
            <a:r>
              <a:rPr lang="en-US" sz="1600" i="1" dirty="0"/>
              <a:t>r </a:t>
            </a:r>
            <a:r>
              <a:rPr lang="en-US" sz="1600" dirty="0"/>
              <a:t>= 0.801 &gt; +0.632. Therefore, </a:t>
            </a:r>
            <a:r>
              <a:rPr lang="en-US" sz="1600" i="1" dirty="0"/>
              <a:t>r </a:t>
            </a:r>
            <a:r>
              <a:rPr lang="en-US" sz="1600" dirty="0"/>
              <a:t>is significant.</a:t>
            </a:r>
          </a:p>
        </p:txBody>
      </p:sp>
      <p:pic>
        <p:nvPicPr>
          <p:cNvPr id="4" name="Picture Placeholder 3" descr="Horizontal number line with values of -1, -0.632, 0, 0.632, 0.801, and 1. A dashed line above values -0.632, 0, and 0.632 indicates not significant valu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2559" b="-10255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5462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12.15</a:t>
            </a:r>
          </a:p>
        </p:txBody>
      </p:sp>
      <p:sp>
        <p:nvSpPr>
          <p:cNvPr id="7" name="Text Placeholder 6"/>
          <p:cNvSpPr>
            <a:spLocks noGrp="1"/>
          </p:cNvSpPr>
          <p:nvPr>
            <p:ph type="body" sz="quarter" idx="14"/>
          </p:nvPr>
        </p:nvSpPr>
        <p:spPr/>
        <p:txBody>
          <a:bodyPr>
            <a:normAutofit/>
          </a:bodyPr>
          <a:lstStyle/>
          <a:p>
            <a:r>
              <a:rPr lang="en-US" sz="1600" dirty="0"/>
              <a:t>r = –0.624-0.532. Therefore, </a:t>
            </a:r>
            <a:r>
              <a:rPr lang="en-US" sz="1600" i="1" dirty="0"/>
              <a:t>r </a:t>
            </a:r>
            <a:r>
              <a:rPr lang="en-US" sz="1600" dirty="0"/>
              <a:t>is significant.</a:t>
            </a:r>
          </a:p>
        </p:txBody>
      </p:sp>
      <p:pic>
        <p:nvPicPr>
          <p:cNvPr id="3" name="Picture Placeholder 2" descr="Horizontal number line with values of -0.624, -0.532, and 0.53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23555" b="-22355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109369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12.16</a:t>
            </a:r>
          </a:p>
        </p:txBody>
      </p:sp>
      <p:sp>
        <p:nvSpPr>
          <p:cNvPr id="7" name="Text Placeholder 6"/>
          <p:cNvSpPr>
            <a:spLocks noGrp="1"/>
          </p:cNvSpPr>
          <p:nvPr>
            <p:ph type="body" sz="quarter" idx="14"/>
          </p:nvPr>
        </p:nvSpPr>
        <p:spPr/>
        <p:txBody>
          <a:bodyPr>
            <a:normAutofit/>
          </a:bodyPr>
          <a:lstStyle/>
          <a:p>
            <a:r>
              <a:rPr lang="en-US" sz="1600" dirty="0"/>
              <a:t>-0.811 &lt; </a:t>
            </a:r>
            <a:r>
              <a:rPr lang="en-US" sz="1600" i="1" dirty="0"/>
              <a:t>r </a:t>
            </a:r>
            <a:r>
              <a:rPr lang="en-US" sz="1600" dirty="0"/>
              <a:t>= 0.776 &lt; 0.811. Therefore, </a:t>
            </a:r>
            <a:r>
              <a:rPr lang="en-US" sz="1600" i="1" dirty="0"/>
              <a:t>r </a:t>
            </a:r>
            <a:r>
              <a:rPr lang="en-US" sz="1600" dirty="0"/>
              <a:t>is not significant.</a:t>
            </a:r>
          </a:p>
        </p:txBody>
      </p:sp>
      <p:pic>
        <p:nvPicPr>
          <p:cNvPr id="4" name="Picture Placeholder 3" descr="Horizontal number line with values -0.924, -0.532, and 0.53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55119" b="-25511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94860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12.17</a:t>
            </a:r>
          </a:p>
        </p:txBody>
      </p:sp>
      <p:sp>
        <p:nvSpPr>
          <p:cNvPr id="7" name="Text Placeholder 6"/>
          <p:cNvSpPr>
            <a:spLocks noGrp="1"/>
          </p:cNvSpPr>
          <p:nvPr>
            <p:ph type="body" sz="quarter" idx="14"/>
          </p:nvPr>
        </p:nvSpPr>
        <p:spPr/>
        <p:txBody>
          <a:bodyPr>
            <a:normAutofit/>
          </a:bodyPr>
          <a:lstStyle/>
          <a:p>
            <a:r>
              <a:rPr lang="en-US" sz="1600" dirty="0"/>
              <a:t>The </a:t>
            </a:r>
            <a:r>
              <a:rPr lang="en-US" sz="1600" i="1" dirty="0"/>
              <a:t>y </a:t>
            </a:r>
            <a:r>
              <a:rPr lang="en-US" sz="1600" dirty="0"/>
              <a:t>values for each </a:t>
            </a:r>
            <a:r>
              <a:rPr lang="en-US" sz="1600" i="1" dirty="0"/>
              <a:t>x </a:t>
            </a:r>
            <a:r>
              <a:rPr lang="en-US" sz="1600" dirty="0"/>
              <a:t>value are normally distributed about the line with the same standard deviation. For each </a:t>
            </a:r>
            <a:r>
              <a:rPr lang="en-US" sz="1600" i="1" dirty="0"/>
              <a:t>x </a:t>
            </a:r>
            <a:r>
              <a:rPr lang="en-US" sz="1600" dirty="0"/>
              <a:t>value, the mean of the </a:t>
            </a:r>
            <a:r>
              <a:rPr lang="en-US" sz="1600" i="1" dirty="0"/>
              <a:t>y </a:t>
            </a:r>
            <a:r>
              <a:rPr lang="en-US" sz="1600" dirty="0"/>
              <a:t>values lies on the regression line. More </a:t>
            </a:r>
            <a:r>
              <a:rPr lang="en-US" sz="1600" i="1" dirty="0"/>
              <a:t>y </a:t>
            </a:r>
            <a:r>
              <a:rPr lang="en-US" sz="1600" dirty="0"/>
              <a:t>values lie near the line than are scattered further away from the line.</a:t>
            </a:r>
          </a:p>
        </p:txBody>
      </p:sp>
      <p:pic>
        <p:nvPicPr>
          <p:cNvPr id="4" name="Picture Placeholder 3" descr="The left graph shows three sets of points. Each set falls in a vertical line. The points in each set are normally distributed along the line — they are densely packed in the middle and more spread out at the top and bottom. A downward sloping regression line passes through the mean of each set. The right graph shows the same regression line plotted. A vertical normal curve is shown for each lin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040" r="-704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271313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12.18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e scatter plot of exam scores with a line of best fit.Two yellow dashed lines run parallel to the line of best fit. The dashed lines run above and below the best fit line at equal distances. One data point falls outside the boundary created by the dashed lines—it is an outli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792" r="-2379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27131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a:t>
            </a:r>
          </a:p>
        </p:txBody>
      </p:sp>
      <p:sp>
        <p:nvSpPr>
          <p:cNvPr id="7" name="Text Placeholder 6"/>
          <p:cNvSpPr>
            <a:spLocks noGrp="1"/>
          </p:cNvSpPr>
          <p:nvPr>
            <p:ph type="body" sz="quarter" idx="14"/>
          </p:nvPr>
        </p:nvSpPr>
        <p:spPr/>
        <p:txBody>
          <a:bodyPr>
            <a:normAutofit/>
          </a:bodyPr>
          <a:lstStyle/>
          <a:p>
            <a:r>
              <a:rPr lang="en-US" sz="1600" dirty="0"/>
              <a:t>Linear regression and correlation can help you determine if an auto mechanic’s salary is related to his work experience. (credit: Joshua </a:t>
            </a:r>
            <a:r>
              <a:rPr lang="en-US" sz="1600" dirty="0" err="1"/>
              <a:t>Rothhaas</a:t>
            </a:r>
            <a:r>
              <a:rPr lang="en-US" sz="1600" dirty="0"/>
              <a:t>)</a:t>
            </a:r>
          </a:p>
        </p:txBody>
      </p:sp>
      <p:pic>
        <p:nvPicPr>
          <p:cNvPr id="4" name="Picture Placeholder 3" descr="This is a photo of a car mechanic’s shop. There are three United States Postal Services trucks being serviced, and one not being servic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552" r="-2655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12_M09_item001.p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237" r="-26237"/>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9117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Scatter plot and line of best fit of the consumer price index data, on the y-axis, and year data, on the x-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70" r="-247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09350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Blank graph with vertical and horizontal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884018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Blank graph with vertical and horizontal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23836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Blank graph with vertical and horizontal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51702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Blank graph with vertical and horizontal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51702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graph of an equation. The x-axis is labeled in intervals of 1 from -5 to 5; the y-axis is labeled in intervals of 1 from 0 - 8. The equation's graph is a parabola, a u-shaped curve that has a minimum value at (0, 0)."/>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5706" r="-15706"/>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51702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scatterplot with several points plotted in the first quadrant. The points form a clear pattern, moving upward to the right. The points do not line up , but the overall pattern can be modeled with a lin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361" r="-31361"/>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057209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scatterplot with several points plotted in the first quadrant. The points move downward to the right. The overall pattern can be modeled with a line, but the points are widely scatter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597" r="-31597"/>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003382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scatter plot with several points plotted all over the first quadrant. There is no patter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834" r="-31834"/>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60873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Graph of the equation y = -1 + 2x. This is a straight line that crosses the y-axis at -1 and is sloped up and to the right, rising 2 units for every one unit of ru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427" r="-21427"/>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858032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Blank graph with horizontal and vertical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97625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12.30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12_M09_item001.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394" r="-26394"/>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97625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12.31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graph of the equation y = 25 + 12.50x. The x-axis is labeled in intervals of 1 from 0 - 7; the y-axis is labeled in intervals of 25 from 0 - 100. The equation's graph is a line that crosses the y-axis at 25 and is sloped up and to the right, rising 12.50 units for every one unit of ru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97625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12.32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graph of the equation y = 10 + 5x. The x-axis is labeled in intervals of 1 from 0 - 7; the y-axis is labeled in intervals of 10 from 0 - 50. The equation's graph is a line that crosses the y-axis at 10 and is sloped up and to the right, rising 5 units for every one unit of ru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95" r="-1409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8541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sz="quarter" idx="13"/>
          </p:nvPr>
        </p:nvSpPr>
        <p:spPr/>
      </p:sp>
      <p:sp>
        <p:nvSpPr>
          <p:cNvPr id="4" name="Text Placeholder 3"/>
          <p:cNvSpPr>
            <a:spLocks noGrp="1"/>
          </p:cNvSpPr>
          <p:nvPr>
            <p:ph type="body" sz="quarter" idx="14"/>
          </p:nvPr>
        </p:nvSpPr>
        <p:spPr/>
        <p:txBody>
          <a:bodyPr>
            <a:normAutofit fontScale="92500"/>
          </a:bodyPr>
          <a:lstStyle/>
          <a:p>
            <a:pPr algn="ctr"/>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a:t>
            </a:r>
          </a:p>
        </p:txBody>
      </p:sp>
    </p:spTree>
    <p:extLst>
      <p:ext uri="{BB962C8B-B14F-4D97-AF65-F5344CB8AC3E}">
        <p14:creationId xmlns:p14="http://schemas.microsoft.com/office/powerpoint/2010/main" val="105546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graph of an equation. The x-axis is labeled in intervals of 2 from 0 - 14; the y-axis is labeled in intervals of 2 from 0 - 12. The equation's graph is a curve that crosses the y-axis at 2 and curves upward and to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8598" r="-28598"/>
          <a:stretch>
            <a:fillRect/>
          </a:stretch>
        </p:blipFill>
        <p:spPr/>
      </p:pic>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64912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12.4</a:t>
            </a:r>
          </a:p>
        </p:txBody>
      </p:sp>
      <p:sp>
        <p:nvSpPr>
          <p:cNvPr id="7" name="Text Placeholder 6"/>
          <p:cNvSpPr>
            <a:spLocks noGrp="1"/>
          </p:cNvSpPr>
          <p:nvPr>
            <p:ph type="body" sz="quarter" idx="14"/>
          </p:nvPr>
        </p:nvSpPr>
        <p:spPr/>
        <p:txBody>
          <a:bodyPr>
            <a:normAutofit fontScale="85000" lnSpcReduction="20000"/>
          </a:bodyPr>
          <a:lstStyle/>
          <a:p>
            <a:r>
              <a:rPr lang="en-US" sz="1600" dirty="0"/>
              <a:t>Three possible graphs of </a:t>
            </a:r>
            <a:r>
              <a:rPr lang="en-US" sz="1600" i="1" dirty="0"/>
              <a:t>y </a:t>
            </a:r>
            <a:r>
              <a:rPr lang="en-US" sz="1600" dirty="0"/>
              <a:t>= </a:t>
            </a:r>
            <a:r>
              <a:rPr lang="en-US" sz="1600" i="1" dirty="0"/>
              <a:t>a </a:t>
            </a:r>
            <a:r>
              <a:rPr lang="en-US" sz="1600" dirty="0"/>
              <a:t>+ </a:t>
            </a:r>
            <a:r>
              <a:rPr lang="en-US" sz="1600" i="1" dirty="0"/>
              <a:t>bx</a:t>
            </a:r>
            <a:r>
              <a:rPr lang="en-US" sz="1600" dirty="0"/>
              <a:t>.</a:t>
            </a:r>
          </a:p>
          <a:p>
            <a:pPr marL="342900" indent="-342900">
              <a:buAutoNum type="alphaLcParenBoth"/>
            </a:pPr>
            <a:r>
              <a:rPr lang="en-US" sz="1600" dirty="0"/>
              <a:t>If </a:t>
            </a:r>
            <a:r>
              <a:rPr lang="en-US" sz="1600" i="1" dirty="0"/>
              <a:t>b </a:t>
            </a:r>
            <a:r>
              <a:rPr lang="en-US" sz="1600" dirty="0"/>
              <a:t>&gt; 0, the line slopes upward to the right.</a:t>
            </a:r>
          </a:p>
          <a:p>
            <a:pPr marL="342900" indent="-342900">
              <a:buAutoNum type="alphaLcParenBoth"/>
            </a:pPr>
            <a:r>
              <a:rPr lang="en-US" sz="1600" dirty="0"/>
              <a:t>If </a:t>
            </a:r>
            <a:r>
              <a:rPr lang="en-US" sz="1600" i="1" dirty="0"/>
              <a:t>b </a:t>
            </a:r>
            <a:r>
              <a:rPr lang="en-US" sz="1600" dirty="0"/>
              <a:t>= 0, the line is horizontal.</a:t>
            </a:r>
          </a:p>
          <a:p>
            <a:pPr marL="342900" indent="-342900">
              <a:buAutoNum type="alphaLcParenBoth"/>
            </a:pPr>
            <a:r>
              <a:rPr lang="en-US" sz="1600" dirty="0"/>
              <a:t>If </a:t>
            </a:r>
            <a:r>
              <a:rPr lang="en-US" sz="1600" i="1" dirty="0"/>
              <a:t>b </a:t>
            </a:r>
            <a:r>
              <a:rPr lang="en-US" sz="1600" dirty="0"/>
              <a:t>&lt; 0, the line slopes downward to the right.</a:t>
            </a:r>
          </a:p>
        </p:txBody>
      </p:sp>
      <p:pic>
        <p:nvPicPr>
          <p:cNvPr id="4" name="Picture Placeholder 3" descr="Three possible graphs of the equation y = a + bx. For the first graph, (a), b &gt; 0 and so the line slopes upward to the right. For the second, b = 0 and the graph of the equation is a horizontal line. In the third graph, (c), b &lt; 0 and the line slopes downward to the righ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2411" b="-42411"/>
          <a:stretch>
            <a:fillRect/>
          </a:stretch>
        </p:blipFill>
        <p:spPr/>
      </p:pic>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07623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12.5</a:t>
            </a:r>
          </a:p>
        </p:txBody>
      </p:sp>
      <p:sp>
        <p:nvSpPr>
          <p:cNvPr id="7" name="Text Placeholder 6"/>
          <p:cNvSpPr>
            <a:spLocks noGrp="1"/>
          </p:cNvSpPr>
          <p:nvPr>
            <p:ph type="body" sz="quarter" idx="14"/>
          </p:nvPr>
        </p:nvSpPr>
        <p:spPr/>
        <p:txBody>
          <a:bodyPr>
            <a:normAutofit/>
          </a:bodyPr>
          <a:lstStyle/>
          <a:p>
            <a:r>
              <a:rPr lang="en-US" sz="1600" dirty="0"/>
              <a:t>Scatter plot showing the number of m-commerce users (in millions) by year.</a:t>
            </a:r>
          </a:p>
        </p:txBody>
      </p:sp>
      <p:pic>
        <p:nvPicPr>
          <p:cNvPr id="4" name="Picture Placeholder 3" descr="This is a scatter plot for the data provided. The x-axis represents the year and the y-axis represents the number of m-commerce users in millions. There are four points plotted, at (2000, 0.5), (2002, 20.0), (2003, 33.0), (2004, 47.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394" r="-26394"/>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4045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e first graph is a scatter plot with 6 points plotted. The points form a pattern that moves upward to the right, almost in a straight line. The second graph is a scatter plot with the same 6 points as the first graph. A 7th point is plotted in the top left corner of the quadrant. It falls outside the general pattern set by the other 6 point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465" b="-1346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4687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e first graph is a scatter plot with 6 points plotted. The points form a pattern that moves downward to the right, almost in a straight line. The second graph is a scatter plot of 8 points. These points form a general downward pattern, but the point do not align in a tight patter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465" b="-1346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13792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e first graph is a scatter plot of 7 points in an exponential pattern. The pattern of the points begins along the x-axis and curves steeply upward to the right side of the quadrant. The second graph shows a scatter plot with many points scattered everywhere, exhibiting no patter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465" b="-1346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479458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666</TotalTime>
  <Words>362</Words>
  <Application>Microsoft Office PowerPoint</Application>
  <PresentationFormat>全屏显示(4:3)</PresentationFormat>
  <Paragraphs>51</Paragraphs>
  <Slides>34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Arial</vt:lpstr>
      <vt:lpstr>Arial Black</vt:lpstr>
      <vt:lpstr>Calibri</vt:lpstr>
      <vt:lpstr>Essential</vt:lpstr>
      <vt:lpstr>PowerPoint 演示文稿</vt:lpstr>
      <vt:lpstr>Figure 12.1</vt:lpstr>
      <vt:lpstr>Figure 12.2</vt:lpstr>
      <vt:lpstr>Figure 12.3</vt:lpstr>
      <vt:lpstr>Figure 12.4</vt:lpstr>
      <vt:lpstr>Figure 12.5</vt:lpstr>
      <vt:lpstr>Figure 12.6</vt:lpstr>
      <vt:lpstr>Figure 12.7</vt:lpstr>
      <vt:lpstr>Figure 12.8</vt:lpstr>
      <vt:lpstr>Figure 12.9</vt:lpstr>
      <vt:lpstr>Figure 12.10</vt:lpstr>
      <vt:lpstr>Figure 12.11</vt:lpstr>
      <vt:lpstr>Figure 12.12</vt:lpstr>
      <vt:lpstr>Figure 12.13</vt:lpstr>
      <vt:lpstr>Figure 12.14</vt:lpstr>
      <vt:lpstr>Figure 12.15</vt:lpstr>
      <vt:lpstr>Figure 12.16</vt:lpstr>
      <vt:lpstr>Figure 12.17</vt:lpstr>
      <vt:lpstr>Figure 12.18</vt:lpstr>
      <vt:lpstr>Figure 12.19</vt:lpstr>
      <vt:lpstr>Figure 12.20</vt:lpstr>
      <vt:lpstr>Figure 12.21</vt:lpstr>
      <vt:lpstr>Figure 12.22</vt:lpstr>
      <vt:lpstr>Figure 12.23</vt:lpstr>
      <vt:lpstr>Figure 12.24</vt:lpstr>
      <vt:lpstr>Figure 12.25</vt:lpstr>
      <vt:lpstr>Figure 12.26</vt:lpstr>
      <vt:lpstr>Figure 12.27</vt:lpstr>
      <vt:lpstr>Figure 12.28</vt:lpstr>
      <vt:lpstr>Figure 12.29</vt:lpstr>
      <vt:lpstr>Figure 12.30</vt:lpstr>
      <vt:lpstr>Figure 12.31</vt:lpstr>
      <vt:lpstr>Figure 12.32</vt:lpstr>
      <vt:lpstr>PowerPoint 演示文稿</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wangyidi2000@yeah.net</cp:lastModifiedBy>
  <cp:revision>67</cp:revision>
  <dcterms:created xsi:type="dcterms:W3CDTF">2012-06-04T02:13:36Z</dcterms:created>
  <dcterms:modified xsi:type="dcterms:W3CDTF">2019-06-07T18:15:05Z</dcterms:modified>
</cp:coreProperties>
</file>