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science%20project\excel%20akhilesh%20project%20(Recovered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science%20project\excel%20akhilesh%20project%20(Recovered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science%20project\excel%20akhilesh%20project%20(Recovered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science%20project\excel%20akhilesh%20project%20(Recovered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science%20project\excel%20akhilesh%20project%20(Recovered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science%20project\excel%20akhilesh%20project%20(Recovered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akhilesh project (Recovered).xlsx]Top 6 Transactions!PivotTable1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Top 6 Transtions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'Top 6 Transactions'!$B$3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'Top 6 Transactions'!$A$4:$A$10</c:f>
              <c:strCache>
                <c:ptCount val="6"/>
                <c:pt idx="0">
                  <c:v>719694408</c:v>
                </c:pt>
                <c:pt idx="1">
                  <c:v>714361083</c:v>
                </c:pt>
                <c:pt idx="2">
                  <c:v>711742758</c:v>
                </c:pt>
                <c:pt idx="3">
                  <c:v>791730183</c:v>
                </c:pt>
                <c:pt idx="4">
                  <c:v>711736083</c:v>
                </c:pt>
                <c:pt idx="5">
                  <c:v>718732833</c:v>
                </c:pt>
              </c:strCache>
            </c:strRef>
          </c:cat>
          <c:val>
            <c:numRef>
              <c:f>'Top 6 Transactions'!$B$4:$B$10</c:f>
              <c:numCache>
                <c:formatCode>_ * #,##0_ ;_ * \-#,##0_ ;_ * "-"??_ ;_ @_ </c:formatCode>
                <c:ptCount val="6"/>
                <c:pt idx="0">
                  <c:v>7996</c:v>
                </c:pt>
                <c:pt idx="1">
                  <c:v>5843</c:v>
                </c:pt>
                <c:pt idx="2">
                  <c:v>5242</c:v>
                </c:pt>
                <c:pt idx="3">
                  <c:v>5070</c:v>
                </c:pt>
                <c:pt idx="4">
                  <c:v>4885</c:v>
                </c:pt>
                <c:pt idx="5">
                  <c:v>3967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55"/>
        <c:overlap val="-70"/>
        <c:axId val="283255456"/>
        <c:axId val="283255848"/>
      </c:barChart>
      <c:catAx>
        <c:axId val="2832554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Client</a:t>
                </a:r>
                <a:r>
                  <a:rPr lang="en-IN" baseline="0"/>
                  <a:t> Number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3255848"/>
        <c:crosses val="autoZero"/>
        <c:auto val="1"/>
        <c:lblAlgn val="ctr"/>
        <c:lblOffset val="100"/>
        <c:noMultiLvlLbl val="0"/>
      </c:catAx>
      <c:valAx>
        <c:axId val="2832558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Transaction</a:t>
                </a:r>
                <a:r>
                  <a:rPr lang="en-IN" baseline="0"/>
                  <a:t> Amount 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 * #,##0_ ;_ * \-#,##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3255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 of attired and Existing customers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12700"/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'Attired and Existing Customers'!$B$4:$B$5</c:f>
              <c:numCache>
                <c:formatCode>#,##0</c:formatCode>
                <c:ptCount val="2"/>
                <c:pt idx="0">
                  <c:v>1627</c:v>
                </c:pt>
                <c:pt idx="1">
                  <c:v>8500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 anchor="b" anchorCtr="1"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akhilesh project (Recovered).xlsx]Education of Customers!PivotTable5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Education Of Customers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'Education of Customers'!$B$3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'Education of Customers'!$A$4:$A$11</c:f>
              <c:strCache>
                <c:ptCount val="7"/>
                <c:pt idx="0">
                  <c:v>Graduate</c:v>
                </c:pt>
                <c:pt idx="1">
                  <c:v>High School</c:v>
                </c:pt>
                <c:pt idx="2">
                  <c:v>Unknown</c:v>
                </c:pt>
                <c:pt idx="3">
                  <c:v>Uneducated</c:v>
                </c:pt>
                <c:pt idx="4">
                  <c:v>College</c:v>
                </c:pt>
                <c:pt idx="5">
                  <c:v>Post-Graduate</c:v>
                </c:pt>
                <c:pt idx="6">
                  <c:v>Doctorate</c:v>
                </c:pt>
              </c:strCache>
            </c:strRef>
          </c:cat>
          <c:val>
            <c:numRef>
              <c:f>'Education of Customers'!$B$4:$B$11</c:f>
              <c:numCache>
                <c:formatCode>_ * #,##0_ ;_ * \-#,##0_ ;_ * "-"??_ ;_ @_ </c:formatCode>
                <c:ptCount val="7"/>
                <c:pt idx="0">
                  <c:v>3128</c:v>
                </c:pt>
                <c:pt idx="1">
                  <c:v>2013</c:v>
                </c:pt>
                <c:pt idx="2">
                  <c:v>1519</c:v>
                </c:pt>
                <c:pt idx="3">
                  <c:v>1487</c:v>
                </c:pt>
                <c:pt idx="4">
                  <c:v>1013</c:v>
                </c:pt>
                <c:pt idx="5">
                  <c:v>516</c:v>
                </c:pt>
                <c:pt idx="6">
                  <c:v>451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3891480"/>
        <c:axId val="283894616"/>
      </c:lineChart>
      <c:catAx>
        <c:axId val="2838914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Education</a:t>
                </a:r>
                <a:r>
                  <a:rPr lang="en-IN" baseline="0"/>
                  <a:t> of customers</a:t>
                </a:r>
                <a:endParaRPr lang="en-IN"/>
              </a:p>
            </c:rich>
          </c:tx>
          <c:layout>
            <c:manualLayout>
              <c:xMode val="edge"/>
              <c:yMode val="edge"/>
              <c:x val="0.35101740849915575"/>
              <c:y val="0.893587780694079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3894616"/>
        <c:crosses val="autoZero"/>
        <c:auto val="1"/>
        <c:lblAlgn val="ctr"/>
        <c:lblOffset val="100"/>
        <c:noMultiLvlLbl val="0"/>
      </c:catAx>
      <c:valAx>
        <c:axId val="2838946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No</a:t>
                </a:r>
                <a:r>
                  <a:rPr lang="en-IN" baseline="0"/>
                  <a:t>  count of customers</a:t>
                </a:r>
              </a:p>
              <a:p>
                <a:pPr>
                  <a:defRPr/>
                </a:pP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 * #,##0_ ;_ * \-#,##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3891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akhilesh project (Recovered).xlsx]Total  Credit Limits!PivotTable1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credit Limits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3055555555555556"/>
              <c:y val="1.8518518518518517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25"/>
              <c:y val="-0.1527777777777777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3333333333333336"/>
              <c:y val="5.5555555555555469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25"/>
              <c:y val="-6.0185185185185272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3055555555555556"/>
              <c:y val="1.8518518518518517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3333333333333336"/>
              <c:y val="5.5555555555555469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25"/>
              <c:y val="-6.0185185185185272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25"/>
              <c:y val="-0.1527777777777777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3055555555555556"/>
              <c:y val="1.8518518518518517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3333333333333336"/>
              <c:y val="5.5555555555555469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25"/>
              <c:y val="-6.0185185185185272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25"/>
              <c:y val="-0.1527777777777777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doughnutChart>
        <c:varyColors val="1"/>
        <c:ser>
          <c:idx val="0"/>
          <c:order val="0"/>
          <c:tx>
            <c:strRef>
              <c:f>'Total  Credit Limits'!$B$3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0.13055555555555556"/>
                  <c:y val="1.8518518518518517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0.13333333333333336"/>
                  <c:y val="5.5555555555555469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0.125"/>
                  <c:y val="-6.018518518518527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125"/>
                  <c:y val="-0.15277777777777776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'Total  Credit Limits'!$A$4:$A$8</c:f>
              <c:strCache>
                <c:ptCount val="4"/>
                <c:pt idx="0">
                  <c:v>Blue</c:v>
                </c:pt>
                <c:pt idx="1">
                  <c:v>Gold</c:v>
                </c:pt>
                <c:pt idx="2">
                  <c:v>Platinum</c:v>
                </c:pt>
                <c:pt idx="3">
                  <c:v>Silver</c:v>
                </c:pt>
              </c:strCache>
            </c:strRef>
          </c:cat>
          <c:val>
            <c:numRef>
              <c:f>'Total  Credit Limits'!$B$4:$B$8</c:f>
              <c:numCache>
                <c:formatCode>_ * #,##0_ ;_ * \-#,##0_ ;_ * "-"??_ ;_ @_ </c:formatCode>
                <c:ptCount val="4"/>
                <c:pt idx="0">
                  <c:v>69484628.099999994</c:v>
                </c:pt>
                <c:pt idx="1">
                  <c:v>3296299</c:v>
                </c:pt>
                <c:pt idx="2">
                  <c:v>605669</c:v>
                </c:pt>
                <c:pt idx="3">
                  <c:v>14029199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290891885367066"/>
          <c:y val="0.2315462602502239"/>
          <c:w val="0.18479188557459311"/>
          <c:h val="0.416044570688232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akhilesh project (Recovered).xlsx]Males &amp; females!PivotTable6</c:name>
    <c:fmtId val="9"/>
  </c:pivotSource>
  <c:chart>
    <c:autoTitleDeleted val="1"/>
    <c:pivotFmts>
      <c:pivotFmt>
        <c:idx val="0"/>
        <c:spPr>
          <a:gradFill flip="none" rotWithShape="1">
            <a:gsLst>
              <a:gs pos="100000">
                <a:schemeClr val="accent1">
                  <a:alpha val="0"/>
                </a:schemeClr>
              </a:gs>
              <a:gs pos="50000">
                <a:schemeClr val="accent1"/>
              </a:gs>
            </a:gsLst>
            <a:lin ang="10800000" scaled="1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flip="none" rotWithShape="1">
            <a:gsLst>
              <a:gs pos="100000">
                <a:schemeClr val="accent1">
                  <a:alpha val="0"/>
                </a:schemeClr>
              </a:gs>
              <a:gs pos="50000">
                <a:schemeClr val="accent1"/>
              </a:gs>
            </a:gsLst>
            <a:lin ang="10800000" scaled="1"/>
          </a:gradFill>
          <a:ln>
            <a:noFill/>
          </a:ln>
          <a:effectLst/>
          <a:sp3d/>
        </c:spPr>
        <c:dLbl>
          <c:idx val="0"/>
          <c:layout>
            <c:manualLayout>
              <c:x val="2.4999999999999949E-2"/>
              <c:y val="-1.851851851851847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flip="none" rotWithShape="1">
            <a:gsLst>
              <a:gs pos="100000">
                <a:schemeClr val="accent1">
                  <a:alpha val="0"/>
                </a:schemeClr>
              </a:gs>
              <a:gs pos="50000">
                <a:schemeClr val="accent1"/>
              </a:gs>
            </a:gsLst>
            <a:lin ang="10800000" scaled="1"/>
          </a:gradFill>
          <a:ln>
            <a:noFill/>
          </a:ln>
          <a:effectLst/>
          <a:sp3d/>
        </c:spPr>
        <c:dLbl>
          <c:idx val="0"/>
          <c:layout>
            <c:manualLayout>
              <c:x val="3.3333333333333333E-2"/>
              <c:y val="-9.259259259259258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flip="none" rotWithShape="1">
            <a:gsLst>
              <a:gs pos="100000">
                <a:schemeClr val="accent1">
                  <a:alpha val="0"/>
                </a:schemeClr>
              </a:gs>
              <a:gs pos="50000">
                <a:schemeClr val="accent1"/>
              </a:gs>
            </a:gsLst>
            <a:lin ang="10800000" scaled="1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flip="none" rotWithShape="1">
            <a:gsLst>
              <a:gs pos="100000">
                <a:schemeClr val="accent1">
                  <a:alpha val="0"/>
                </a:schemeClr>
              </a:gs>
              <a:gs pos="50000">
                <a:schemeClr val="accent1"/>
              </a:gs>
            </a:gsLst>
            <a:lin ang="10800000" scaled="1"/>
          </a:gradFill>
          <a:ln>
            <a:noFill/>
          </a:ln>
          <a:effectLst/>
          <a:sp3d/>
        </c:spPr>
        <c:dLbl>
          <c:idx val="0"/>
          <c:layout>
            <c:manualLayout>
              <c:x val="3.3333333333333333E-2"/>
              <c:y val="-9.259259259259258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flip="none" rotWithShape="1">
            <a:gsLst>
              <a:gs pos="100000">
                <a:schemeClr val="accent1">
                  <a:alpha val="0"/>
                </a:schemeClr>
              </a:gs>
              <a:gs pos="50000">
                <a:schemeClr val="accent1"/>
              </a:gs>
            </a:gsLst>
            <a:lin ang="10800000" scaled="1"/>
          </a:gradFill>
          <a:ln>
            <a:noFill/>
          </a:ln>
          <a:effectLst/>
          <a:sp3d/>
        </c:spPr>
        <c:dLbl>
          <c:idx val="0"/>
          <c:layout>
            <c:manualLayout>
              <c:x val="2.4999999999999949E-2"/>
              <c:y val="-1.851851851851847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flip="none" rotWithShape="1">
            <a:gsLst>
              <a:gs pos="100000">
                <a:schemeClr val="accent1">
                  <a:alpha val="0"/>
                </a:schemeClr>
              </a:gs>
              <a:gs pos="50000">
                <a:schemeClr val="accent1"/>
              </a:gs>
            </a:gsLst>
            <a:lin ang="10800000" scaled="1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flip="none" rotWithShape="1">
            <a:gsLst>
              <a:gs pos="100000">
                <a:schemeClr val="accent1">
                  <a:alpha val="0"/>
                </a:schemeClr>
              </a:gs>
              <a:gs pos="50000">
                <a:schemeClr val="accent1"/>
              </a:gs>
            </a:gsLst>
            <a:lin ang="10800000" scaled="1"/>
          </a:gradFill>
          <a:ln>
            <a:noFill/>
          </a:ln>
          <a:effectLst/>
          <a:sp3d/>
        </c:spPr>
        <c:dLbl>
          <c:idx val="0"/>
          <c:layout>
            <c:manualLayout>
              <c:x val="3.3333333333333333E-2"/>
              <c:y val="-9.259259259259258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flip="none" rotWithShape="1">
            <a:gsLst>
              <a:gs pos="100000">
                <a:schemeClr val="accent1">
                  <a:alpha val="0"/>
                </a:schemeClr>
              </a:gs>
              <a:gs pos="50000">
                <a:schemeClr val="accent1"/>
              </a:gs>
            </a:gsLst>
            <a:lin ang="10800000" scaled="1"/>
          </a:gradFill>
          <a:ln>
            <a:noFill/>
          </a:ln>
          <a:effectLst/>
          <a:sp3d/>
        </c:spPr>
        <c:dLbl>
          <c:idx val="0"/>
          <c:layout>
            <c:manualLayout>
              <c:x val="2.4999999999999949E-2"/>
              <c:y val="-1.851851851851847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'Males &amp; females'!$B$3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Lbls>
            <c:dLbl>
              <c:idx val="0"/>
              <c:layout>
                <c:manualLayout>
                  <c:x val="3.3333333333333333E-2"/>
                  <c:y val="-9.259259259259258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2.4999999999999949E-2"/>
                  <c:y val="-1.85185185185184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'Males &amp; females'!$A$4:$A$6</c:f>
              <c:strCache>
                <c:ptCount val="2"/>
                <c:pt idx="0">
                  <c:v>F</c:v>
                </c:pt>
                <c:pt idx="1">
                  <c:v>M</c:v>
                </c:pt>
              </c:strCache>
            </c:strRef>
          </c:cat>
          <c:val>
            <c:numRef>
              <c:f>'Males &amp; females'!$B$4:$B$6</c:f>
              <c:numCache>
                <c:formatCode>_ * #,##0_ ;_ * \-#,##0_ ;_ * "-"??_ ;_ @_ </c:formatCode>
                <c:ptCount val="2"/>
                <c:pt idx="0">
                  <c:v>5358</c:v>
                </c:pt>
                <c:pt idx="1">
                  <c:v>4769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83892656"/>
        <c:axId val="283893048"/>
        <c:axId val="0"/>
      </c:bar3DChart>
      <c:catAx>
        <c:axId val="2838926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males and Females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3893048"/>
        <c:crosses val="autoZero"/>
        <c:auto val="1"/>
        <c:lblAlgn val="ctr"/>
        <c:lblOffset val="100"/>
        <c:noMultiLvlLbl val="0"/>
      </c:catAx>
      <c:valAx>
        <c:axId val="2838930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count of males and females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 * #,##0_ ;_ * \-#,##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3892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akhilesh project (Recovered).xlsx]Senior Citizens!PivotTable7</c:name>
    <c:fmtId val="28"/>
  </c:pivotSource>
  <c:chart>
    <c:autoTitleDeleted val="1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'Senior Citizens'!$B$3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'Senior Citizens'!$A$4:$A$14</c:f>
              <c:strCache>
                <c:ptCount val="10"/>
                <c:pt idx="0">
                  <c:v>715952883</c:v>
                </c:pt>
                <c:pt idx="1">
                  <c:v>787348608</c:v>
                </c:pt>
                <c:pt idx="2">
                  <c:v>712720158</c:v>
                </c:pt>
                <c:pt idx="3">
                  <c:v>708868233</c:v>
                </c:pt>
                <c:pt idx="4">
                  <c:v>717916758</c:v>
                </c:pt>
                <c:pt idx="5">
                  <c:v>779241783</c:v>
                </c:pt>
                <c:pt idx="6">
                  <c:v>778286433</c:v>
                </c:pt>
                <c:pt idx="7">
                  <c:v>717296808</c:v>
                </c:pt>
                <c:pt idx="8">
                  <c:v>711525033</c:v>
                </c:pt>
                <c:pt idx="9">
                  <c:v>708300483</c:v>
                </c:pt>
              </c:strCache>
            </c:strRef>
          </c:cat>
          <c:val>
            <c:numRef>
              <c:f>'Senior Citizens'!$B$4:$B$14</c:f>
              <c:numCache>
                <c:formatCode>General</c:formatCode>
                <c:ptCount val="10"/>
                <c:pt idx="0">
                  <c:v>73</c:v>
                </c:pt>
                <c:pt idx="1">
                  <c:v>70</c:v>
                </c:pt>
                <c:pt idx="2">
                  <c:v>68</c:v>
                </c:pt>
                <c:pt idx="3">
                  <c:v>68</c:v>
                </c:pt>
                <c:pt idx="4">
                  <c:v>67</c:v>
                </c:pt>
                <c:pt idx="5">
                  <c:v>67</c:v>
                </c:pt>
                <c:pt idx="6">
                  <c:v>67</c:v>
                </c:pt>
                <c:pt idx="7">
                  <c:v>67</c:v>
                </c:pt>
                <c:pt idx="8">
                  <c:v>66</c:v>
                </c:pt>
                <c:pt idx="9">
                  <c:v>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83892264"/>
        <c:axId val="284365200"/>
        <c:axId val="0"/>
      </c:bar3DChart>
      <c:catAx>
        <c:axId val="28389226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CLIENT NUM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4365200"/>
        <c:crosses val="autoZero"/>
        <c:auto val="1"/>
        <c:lblAlgn val="ctr"/>
        <c:lblOffset val="100"/>
        <c:noMultiLvlLbl val="0"/>
      </c:catAx>
      <c:valAx>
        <c:axId val="284365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AGE OF CUSTOMERS</a:t>
                </a:r>
              </a:p>
            </c:rich>
          </c:tx>
          <c:layout>
            <c:manualLayout>
              <c:xMode val="edge"/>
              <c:yMode val="edge"/>
              <c:x val="0.34287434335025302"/>
              <c:y val="0.897755584064037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389226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F8CA-AC3B-4545-B2FA-F649AFAB990D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D225-8293-4414-BD02-1ABCAD155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813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F8CA-AC3B-4545-B2FA-F649AFAB990D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D225-8293-4414-BD02-1ABCAD155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50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F8CA-AC3B-4545-B2FA-F649AFAB990D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D225-8293-4414-BD02-1ABCAD155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750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F8CA-AC3B-4545-B2FA-F649AFAB990D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D225-8293-4414-BD02-1ABCAD1555C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9313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F8CA-AC3B-4545-B2FA-F649AFAB990D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D225-8293-4414-BD02-1ABCAD155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288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F8CA-AC3B-4545-B2FA-F649AFAB990D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D225-8293-4414-BD02-1ABCAD155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249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F8CA-AC3B-4545-B2FA-F649AFAB990D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D225-8293-4414-BD02-1ABCAD155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818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F8CA-AC3B-4545-B2FA-F649AFAB990D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D225-8293-4414-BD02-1ABCAD155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881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F8CA-AC3B-4545-B2FA-F649AFAB990D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D225-8293-4414-BD02-1ABCAD155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64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F8CA-AC3B-4545-B2FA-F649AFAB990D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D225-8293-4414-BD02-1ABCAD155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935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F8CA-AC3B-4545-B2FA-F649AFAB990D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D225-8293-4414-BD02-1ABCAD155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062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F8CA-AC3B-4545-B2FA-F649AFAB990D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D225-8293-4414-BD02-1ABCAD155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57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F8CA-AC3B-4545-B2FA-F649AFAB990D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D225-8293-4414-BD02-1ABCAD155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04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F8CA-AC3B-4545-B2FA-F649AFAB990D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D225-8293-4414-BD02-1ABCAD155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16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F8CA-AC3B-4545-B2FA-F649AFAB990D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D225-8293-4414-BD02-1ABCAD155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6568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F8CA-AC3B-4545-B2FA-F649AFAB990D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D225-8293-4414-BD02-1ABCAD155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0472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F8CA-AC3B-4545-B2FA-F649AFAB990D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D225-8293-4414-BD02-1ABCAD155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43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93DF8CA-AC3B-4545-B2FA-F649AFAB990D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5D225-8293-4414-BD02-1ABCAD155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6616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827663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solidFill>
                  <a:srgbClr val="FFC000"/>
                </a:solidFill>
                <a:latin typeface="Bradley Hand ITC" panose="03070402050302030203" pitchFamily="66" charset="0"/>
              </a:rPr>
              <a:t>CHURNING OF CRIDIT CARD CUSTOMERS DATASET </a:t>
            </a:r>
            <a:endParaRPr lang="en-IN" sz="4000" b="1" dirty="0">
              <a:solidFill>
                <a:srgbClr val="FFC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										-</a:t>
            </a:r>
            <a:r>
              <a:rPr lang="en-IN" sz="2400" dirty="0" smtClean="0">
                <a:latin typeface="+mj-lt"/>
              </a:rPr>
              <a:t>BY  </a:t>
            </a:r>
            <a:r>
              <a:rPr lang="en-IN" sz="2800" dirty="0" smtClean="0">
                <a:latin typeface="Algerian" panose="04020705040A02060702" pitchFamily="82" charset="0"/>
              </a:rPr>
              <a:t>AKHILESH MISHRA</a:t>
            </a:r>
            <a:endParaRPr lang="en-IN" sz="2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6084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Senior Citizens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7555214"/>
              </p:ext>
            </p:extLst>
          </p:nvPr>
        </p:nvGraphicFramePr>
        <p:xfrm>
          <a:off x="3396343" y="1277257"/>
          <a:ext cx="8200571" cy="52396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433350"/>
              </p:ext>
            </p:extLst>
          </p:nvPr>
        </p:nvGraphicFramePr>
        <p:xfrm>
          <a:off x="246743" y="1640109"/>
          <a:ext cx="2917371" cy="44558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4573"/>
                <a:gridCol w="1792798"/>
              </a:tblGrid>
              <a:tr h="3567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Row Labels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Sum of </a:t>
                      </a:r>
                      <a:r>
                        <a:rPr lang="en-IN" sz="1100" u="none" strike="noStrike" dirty="0" err="1">
                          <a:effectLst/>
                        </a:rPr>
                        <a:t>Customer_Age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67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715952883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73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67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787348608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70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67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712720158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68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67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708868233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68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67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717916758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67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67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779241783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67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67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778286433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67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67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717296808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67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67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711525033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66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67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708300483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66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314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Grand Total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 smtClean="0">
                          <a:effectLst/>
                        </a:rPr>
                        <a:t>  </a:t>
                      </a:r>
                      <a:r>
                        <a:rPr lang="en-IN" sz="1100" u="none" strike="noStrike" dirty="0">
                          <a:effectLst/>
                        </a:rPr>
                        <a:t>679 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9705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30630"/>
            <a:ext cx="9404723" cy="694870"/>
          </a:xfrm>
        </p:spPr>
        <p:txBody>
          <a:bodyPr/>
          <a:lstStyle/>
          <a:p>
            <a:r>
              <a:rPr lang="en-IN" dirty="0" smtClean="0"/>
              <a:t>Dashboard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0" y="825500"/>
            <a:ext cx="11814398" cy="589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00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Link of the video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https://drive.google.com/file/d/1MW8S4tM5aIoR0OmIQFFQgHioSZu4Ggte/view?usp=sharing</a:t>
            </a:r>
          </a:p>
        </p:txBody>
      </p:sp>
    </p:spTree>
    <p:extLst>
      <p:ext uri="{BB962C8B-B14F-4D97-AF65-F5344CB8AC3E}">
        <p14:creationId xmlns:p14="http://schemas.microsoft.com/office/powerpoint/2010/main" val="3431541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radley Hand ITC" panose="03070402050302030203" pitchFamily="66" charset="0"/>
                <a:cs typeface="FrankRuehl" panose="020E0503060101010101" pitchFamily="34" charset="-79"/>
              </a:rPr>
              <a:t>Have  a great  day</a:t>
            </a:r>
            <a:r>
              <a:rPr lang="en-IN" dirty="0" smtClean="0">
                <a:latin typeface="FrankRuehl" panose="020E0503060101010101" pitchFamily="34" charset="-79"/>
                <a:cs typeface="FrankRuehl" panose="020E0503060101010101" pitchFamily="34" charset="-79"/>
              </a:rPr>
              <a:t>. </a:t>
            </a:r>
            <a:endParaRPr lang="en-IN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0" y="2243137"/>
            <a:ext cx="6972300" cy="371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62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DATASET?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319" y="1692322"/>
            <a:ext cx="11212953" cy="4913194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Bookman Old Style" panose="02050604050505020204" pitchFamily="18" charset="0"/>
              </a:rPr>
              <a:t>“A </a:t>
            </a:r>
            <a:r>
              <a:rPr lang="en-IN" sz="2800" b="1" dirty="0">
                <a:latin typeface="Bookman Old Style" panose="02050604050505020204" pitchFamily="18" charset="0"/>
              </a:rPr>
              <a:t>dataset</a:t>
            </a:r>
            <a:r>
              <a:rPr lang="en-IN" sz="2800" dirty="0">
                <a:latin typeface="Bookman Old Style" panose="02050604050505020204" pitchFamily="18" charset="0"/>
              </a:rPr>
              <a:t> (or </a:t>
            </a:r>
            <a:r>
              <a:rPr lang="en-IN" sz="2800" b="1" dirty="0">
                <a:latin typeface="Bookman Old Style" panose="02050604050505020204" pitchFamily="18" charset="0"/>
              </a:rPr>
              <a:t>data set</a:t>
            </a:r>
            <a:r>
              <a:rPr lang="en-IN" sz="2800" dirty="0">
                <a:latin typeface="Bookman Old Style" panose="02050604050505020204" pitchFamily="18" charset="0"/>
              </a:rPr>
              <a:t>) is a collection of </a:t>
            </a:r>
            <a:r>
              <a:rPr lang="en-IN" sz="2800" b="1" dirty="0">
                <a:latin typeface="Bookman Old Style" panose="02050604050505020204" pitchFamily="18" charset="0"/>
              </a:rPr>
              <a:t>data</a:t>
            </a:r>
            <a:r>
              <a:rPr lang="en-IN" sz="2800" dirty="0">
                <a:latin typeface="Bookman Old Style" panose="02050604050505020204" pitchFamily="18" charset="0"/>
              </a:rPr>
              <a:t>, usually presented in tabular form. Each column represents a particular variable. Each row corresponds to a given member of the </a:t>
            </a:r>
            <a:r>
              <a:rPr lang="en-IN" sz="2800" b="1" dirty="0">
                <a:latin typeface="Bookman Old Style" panose="02050604050505020204" pitchFamily="18" charset="0"/>
              </a:rPr>
              <a:t>dataset</a:t>
            </a:r>
            <a:r>
              <a:rPr lang="en-IN" sz="2800" dirty="0">
                <a:latin typeface="Bookman Old Style" panose="02050604050505020204" pitchFamily="18" charset="0"/>
              </a:rPr>
              <a:t> in question. It lists values for each of the variables, such as height and weight of an object. Each value is known as a datum</a:t>
            </a:r>
            <a:r>
              <a:rPr lang="en-IN" sz="2800" dirty="0" smtClean="0">
                <a:latin typeface="Bookman Old Style" panose="02050604050505020204" pitchFamily="18" charset="0"/>
              </a:rPr>
              <a:t>.</a:t>
            </a:r>
          </a:p>
          <a:p>
            <a:r>
              <a:rPr lang="en-IN" sz="2800" b="1" dirty="0"/>
              <a:t>Data</a:t>
            </a:r>
            <a:r>
              <a:rPr lang="en-IN" sz="2800" dirty="0"/>
              <a:t> are observations or measurements (unprocessed or processed) represented as text, numbers, or multimedia. A </a:t>
            </a:r>
            <a:r>
              <a:rPr lang="en-IN" sz="2800" b="1" dirty="0"/>
              <a:t>dataset</a:t>
            </a:r>
            <a:r>
              <a:rPr lang="en-IN" sz="2800" dirty="0"/>
              <a:t> is a structured </a:t>
            </a:r>
            <a:r>
              <a:rPr lang="en-IN" sz="2800" b="1" dirty="0"/>
              <a:t>collection</a:t>
            </a:r>
            <a:r>
              <a:rPr lang="en-IN" sz="2800" dirty="0"/>
              <a:t> of </a:t>
            </a:r>
            <a:r>
              <a:rPr lang="en-IN" sz="2800" b="1" dirty="0"/>
              <a:t>data</a:t>
            </a:r>
            <a:r>
              <a:rPr lang="en-IN" sz="2800" dirty="0"/>
              <a:t> generally associated with a unique body of work.</a:t>
            </a:r>
            <a:endParaRPr lang="en-IN" sz="28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05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60" y="778765"/>
            <a:ext cx="11723427" cy="59086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5659" y="177421"/>
            <a:ext cx="8024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DATA SET LIKE THIS WHICH  IS MENTIONED BELOW IN EXCEL  FILE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844900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012" y="150125"/>
            <a:ext cx="11472259" cy="805218"/>
          </a:xfrm>
        </p:spPr>
        <p:txBody>
          <a:bodyPr/>
          <a:lstStyle/>
          <a:p>
            <a:r>
              <a:rPr lang="en-IN" dirty="0" smtClean="0"/>
              <a:t>Question and Answer of this data 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012" y="1119116"/>
            <a:ext cx="11472259" cy="5581934"/>
          </a:xfrm>
        </p:spPr>
        <p:txBody>
          <a:bodyPr>
            <a:normAutofit/>
          </a:bodyPr>
          <a:lstStyle/>
          <a:p>
            <a:r>
              <a:rPr lang="en-IN" dirty="0"/>
              <a:t>Q1) Total  transactions of amounts</a:t>
            </a:r>
            <a:r>
              <a:rPr lang="en-IN" dirty="0" smtClean="0"/>
              <a:t>?                                                              </a:t>
            </a:r>
            <a:r>
              <a:rPr lang="en-IN" b="1" dirty="0" smtClean="0"/>
              <a:t>446,00,182 </a:t>
            </a:r>
            <a:endParaRPr lang="en-IN" dirty="0" smtClean="0"/>
          </a:p>
          <a:p>
            <a:r>
              <a:rPr lang="en-IN" dirty="0"/>
              <a:t>Q2) Total  top  6 transactions? </a:t>
            </a:r>
            <a:r>
              <a:rPr lang="en-IN" dirty="0" smtClean="0"/>
              <a:t>                                                                           </a:t>
            </a:r>
            <a:r>
              <a:rPr lang="en-IN" b="1" dirty="0" smtClean="0"/>
              <a:t>1,06,983 </a:t>
            </a:r>
            <a:endParaRPr lang="en-IN" dirty="0" smtClean="0"/>
          </a:p>
          <a:p>
            <a:r>
              <a:rPr lang="en-IN" dirty="0"/>
              <a:t>Q3) Total  credit limit by the cards</a:t>
            </a:r>
            <a:r>
              <a:rPr lang="en-IN" dirty="0" smtClean="0"/>
              <a:t>?                                                               </a:t>
            </a:r>
            <a:r>
              <a:rPr lang="en-IN" b="1" dirty="0"/>
              <a:t>874,15,795 </a:t>
            </a:r>
            <a:endParaRPr lang="en-IN" dirty="0" smtClean="0"/>
          </a:p>
          <a:p>
            <a:r>
              <a:rPr lang="en-IN" dirty="0"/>
              <a:t>Q4) Highest card limit ? </a:t>
            </a:r>
            <a:r>
              <a:rPr lang="en-IN" dirty="0" smtClean="0"/>
              <a:t>                                                     blue                      694,84,628 </a:t>
            </a:r>
          </a:p>
          <a:p>
            <a:r>
              <a:rPr lang="en-IN" dirty="0"/>
              <a:t>Q5)Total  Existing customers? </a:t>
            </a:r>
            <a:r>
              <a:rPr lang="en-IN" dirty="0" smtClean="0"/>
              <a:t>                                                                                  8,500 </a:t>
            </a:r>
          </a:p>
          <a:p>
            <a:r>
              <a:rPr lang="en-IN" dirty="0"/>
              <a:t>Q6) Total  Attired customers? </a:t>
            </a:r>
            <a:r>
              <a:rPr lang="en-IN" dirty="0" smtClean="0"/>
              <a:t>                                                                                  1,627 </a:t>
            </a:r>
          </a:p>
          <a:p>
            <a:r>
              <a:rPr lang="en-IN" dirty="0"/>
              <a:t>Q7) Total  Female customers</a:t>
            </a:r>
            <a:r>
              <a:rPr lang="en-IN" dirty="0" smtClean="0"/>
              <a:t>?                                                                                  5,358 </a:t>
            </a:r>
          </a:p>
          <a:p>
            <a:r>
              <a:rPr lang="en-IN" dirty="0"/>
              <a:t>Q8)Total  Male customers? </a:t>
            </a:r>
            <a:r>
              <a:rPr lang="en-IN" dirty="0" smtClean="0"/>
              <a:t>                                                                                      4,769 </a:t>
            </a:r>
          </a:p>
          <a:p>
            <a:r>
              <a:rPr lang="en-IN" dirty="0"/>
              <a:t>Q10) Total  No  of Uneducated Customers ? </a:t>
            </a:r>
            <a:r>
              <a:rPr lang="en-IN" dirty="0" smtClean="0"/>
              <a:t>                                                        1,487 </a:t>
            </a:r>
          </a:p>
          <a:p>
            <a:r>
              <a:rPr lang="en-IN" dirty="0"/>
              <a:t>Q11)Total  unknown  Educated customers</a:t>
            </a:r>
            <a:r>
              <a:rPr lang="en-IN" dirty="0" smtClean="0"/>
              <a:t>?                                                          </a:t>
            </a:r>
            <a:r>
              <a:rPr lang="en-IN" dirty="0"/>
              <a:t>1,519 </a:t>
            </a:r>
            <a:endParaRPr lang="en-IN" dirty="0" smtClean="0"/>
          </a:p>
          <a:p>
            <a:r>
              <a:rPr lang="en-IN" dirty="0"/>
              <a:t>Q12) Total  educated customers? </a:t>
            </a:r>
            <a:r>
              <a:rPr lang="en-IN" dirty="0" smtClean="0"/>
              <a:t>                                                                          7,121 </a:t>
            </a:r>
          </a:p>
          <a:p>
            <a:r>
              <a:rPr lang="en-IN" dirty="0"/>
              <a:t>Q13) Top  Highest transaction customer</a:t>
            </a:r>
            <a:r>
              <a:rPr lang="en-IN" dirty="0" smtClean="0"/>
              <a:t>?                        </a:t>
            </a:r>
            <a:r>
              <a:rPr lang="en-IN" dirty="0"/>
              <a:t>718140783                  </a:t>
            </a:r>
            <a:r>
              <a:rPr lang="en-IN" dirty="0" smtClean="0"/>
              <a:t> 18,484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674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Top  6 Transaction</a:t>
            </a:r>
            <a:endParaRPr lang="en-IN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550740"/>
              </p:ext>
            </p:extLst>
          </p:nvPr>
        </p:nvGraphicFramePr>
        <p:xfrm>
          <a:off x="4194629" y="1349829"/>
          <a:ext cx="7663542" cy="4898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500012"/>
              </p:ext>
            </p:extLst>
          </p:nvPr>
        </p:nvGraphicFramePr>
        <p:xfrm>
          <a:off x="406400" y="2049461"/>
          <a:ext cx="3512457" cy="4336824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669039"/>
                <a:gridCol w="1843418"/>
              </a:tblGrid>
              <a:tr h="52809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smtClean="0">
                          <a:effectLst/>
                        </a:rPr>
                        <a:t>        Row </a:t>
                      </a:r>
                      <a:r>
                        <a:rPr lang="en-IN" sz="1100" u="none" strike="noStrike" dirty="0">
                          <a:effectLst/>
                        </a:rPr>
                        <a:t>Labels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Sum of Total_Trans_Amt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2809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smtClean="0">
                          <a:effectLst/>
                        </a:rPr>
                        <a:t>      719694408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                                        7,996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2809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smtClean="0">
                          <a:effectLst/>
                        </a:rPr>
                        <a:t>      714361083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                                        5,843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2809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smtClean="0">
                          <a:effectLst/>
                        </a:rPr>
                        <a:t>      711742758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                                        5,242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2809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smtClean="0">
                          <a:effectLst/>
                        </a:rPr>
                        <a:t>      791730183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                                        5,070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2809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smtClean="0">
                          <a:effectLst/>
                        </a:rPr>
                        <a:t>      711736083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                                        4,885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2809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smtClean="0">
                          <a:effectLst/>
                        </a:rPr>
                        <a:t>      718732833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                                        3,967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4015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smtClean="0">
                          <a:effectLst/>
                        </a:rPr>
                        <a:t>    Grand </a:t>
                      </a:r>
                      <a:r>
                        <a:rPr lang="en-IN" sz="1100" u="none" strike="noStrike" dirty="0">
                          <a:effectLst/>
                        </a:rPr>
                        <a:t>Total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                                     33,003 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1714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No of attired and Existing customers</a:t>
            </a: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2361803"/>
              </p:ext>
            </p:extLst>
          </p:nvPr>
        </p:nvGraphicFramePr>
        <p:xfrm>
          <a:off x="3862316" y="2052638"/>
          <a:ext cx="7547212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592787"/>
              </p:ext>
            </p:extLst>
          </p:nvPr>
        </p:nvGraphicFramePr>
        <p:xfrm>
          <a:off x="232230" y="2052639"/>
          <a:ext cx="3381827" cy="18479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1473"/>
                <a:gridCol w="2010354"/>
              </a:tblGrid>
              <a:tr h="3056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No  of customers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count in nos.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7183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Attired customers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1,627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933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Existing customers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8,500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2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Of Customers</a:t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0426087"/>
              </p:ext>
            </p:extLst>
          </p:nvPr>
        </p:nvGraphicFramePr>
        <p:xfrm>
          <a:off x="4804229" y="1233714"/>
          <a:ext cx="6952342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44521"/>
              </p:ext>
            </p:extLst>
          </p:nvPr>
        </p:nvGraphicFramePr>
        <p:xfrm>
          <a:off x="261257" y="1878014"/>
          <a:ext cx="4296229" cy="33035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0444"/>
                <a:gridCol w="2865785"/>
              </a:tblGrid>
              <a:tr h="3670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Row Labels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smtClean="0">
                          <a:effectLst/>
                        </a:rPr>
                        <a:t>                 Distinct </a:t>
                      </a:r>
                      <a:r>
                        <a:rPr lang="en-IN" sz="1100" u="none" strike="noStrike" dirty="0">
                          <a:effectLst/>
                        </a:rPr>
                        <a:t>Count of CLIENT NUM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70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Graduate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                                                   3,128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70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High School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                                                   2,013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70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Unknown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                                                   1,519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70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Uneducated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                                                   1,487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70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College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                                                   1,013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70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Post-Graduate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                                                       516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70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Doctorate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                                                       451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70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Grand Total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                                                 10,127 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92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credit Limits</a:t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2252033"/>
              </p:ext>
            </p:extLst>
          </p:nvPr>
        </p:nvGraphicFramePr>
        <p:xfrm>
          <a:off x="4238170" y="2052638"/>
          <a:ext cx="7228115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451823"/>
              </p:ext>
            </p:extLst>
          </p:nvPr>
        </p:nvGraphicFramePr>
        <p:xfrm>
          <a:off x="304800" y="1872342"/>
          <a:ext cx="3657600" cy="27722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8965"/>
                <a:gridCol w="2148635"/>
              </a:tblGrid>
              <a:tr h="4461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Row Labels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 smtClean="0">
                          <a:effectLst/>
                        </a:rPr>
                        <a:t>         Sum </a:t>
                      </a:r>
                      <a:r>
                        <a:rPr lang="en-IN" sz="1100" u="none" strike="noStrike" dirty="0">
                          <a:effectLst/>
                        </a:rPr>
                        <a:t>of </a:t>
                      </a:r>
                      <a:r>
                        <a:rPr lang="en-IN" sz="1100" u="none" strike="noStrike" dirty="0" err="1">
                          <a:effectLst/>
                        </a:rPr>
                        <a:t>Credit_Limit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652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Blue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                   694,84,628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652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Gold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                      32,96,299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652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Platinum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                        6,05,669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652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Silver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                   140,29,199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652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Grand Total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                   874,15,795 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9668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Males &amp; Females</a:t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0716680"/>
              </p:ext>
            </p:extLst>
          </p:nvPr>
        </p:nvGraphicFramePr>
        <p:xfrm>
          <a:off x="3280229" y="1277257"/>
          <a:ext cx="8606971" cy="5283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669408"/>
              </p:ext>
            </p:extLst>
          </p:nvPr>
        </p:nvGraphicFramePr>
        <p:xfrm>
          <a:off x="362858" y="2740025"/>
          <a:ext cx="2539999" cy="27028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4215"/>
                <a:gridCol w="1725784"/>
              </a:tblGrid>
              <a:tr h="6757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Row Labels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Distinct Count of CLIENT NUM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757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F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                                                   5,358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757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M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                                                   4,769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757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Grand Total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                                                 10,127 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11249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133</TotalTime>
  <Words>342</Words>
  <Application>Microsoft Office PowerPoint</Application>
  <PresentationFormat>Widescreen</PresentationFormat>
  <Paragraphs>125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Algerian</vt:lpstr>
      <vt:lpstr>Arial</vt:lpstr>
      <vt:lpstr>Bookman Old Style</vt:lpstr>
      <vt:lpstr>Bradley Hand ITC</vt:lpstr>
      <vt:lpstr>Calibri</vt:lpstr>
      <vt:lpstr>Century Gothic</vt:lpstr>
      <vt:lpstr>FrankRuehl</vt:lpstr>
      <vt:lpstr>Wingdings 3</vt:lpstr>
      <vt:lpstr>Ion</vt:lpstr>
      <vt:lpstr>CHURNING OF CRIDIT CARD CUSTOMERS DATASET </vt:lpstr>
      <vt:lpstr>WHAT IS DATASET?</vt:lpstr>
      <vt:lpstr>PowerPoint Presentation</vt:lpstr>
      <vt:lpstr>Question and Answer of this data set</vt:lpstr>
      <vt:lpstr>Top  6 Transaction</vt:lpstr>
      <vt:lpstr>No of attired and Existing customers  </vt:lpstr>
      <vt:lpstr>Education Of Customers </vt:lpstr>
      <vt:lpstr>Total credit Limits </vt:lpstr>
      <vt:lpstr>Males &amp; Females </vt:lpstr>
      <vt:lpstr>Senior Citizens </vt:lpstr>
      <vt:lpstr>Dashboard</vt:lpstr>
      <vt:lpstr>Link of the video </vt:lpstr>
      <vt:lpstr>Have  a great  day.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CHURNING OF CRIDIT CARD CUSTOMERS DATASET </dc:title>
  <dc:creator>Social Justice</dc:creator>
  <cp:lastModifiedBy>Social Justice</cp:lastModifiedBy>
  <cp:revision>16</cp:revision>
  <dcterms:created xsi:type="dcterms:W3CDTF">2021-02-11T05:21:07Z</dcterms:created>
  <dcterms:modified xsi:type="dcterms:W3CDTF">2021-02-12T07:26:24Z</dcterms:modified>
</cp:coreProperties>
</file>