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ealthcare-dataset-stroke-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[healthcare-dataset-stroke-data.xlsx]Residence with ever married!PivotTable7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Residence</a:t>
            </a:r>
            <a:r>
              <a:rPr lang="en-US" baseline="0"/>
              <a:t> with Ever- married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1.7241379310344827E-2"/>
              <c:y val="-1.35708227311280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1.7241379310344758E-2"/>
              <c:y val="-2.03562340966921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6436781609195399E-2"/>
                  <c:h val="9.1552296420962645E-2"/>
                </c:manualLayout>
              </c15:layout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0"/>
              <c:y val="-3.73197625106022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1.7241379310344758E-2"/>
              <c:y val="-2.03562340966921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1.7241379310344827E-2"/>
              <c:y val="-1.35708227311280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6436781609195399E-2"/>
                  <c:h val="9.1552296420962645E-2"/>
                </c:manualLayout>
              </c15:layout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0"/>
              <c:y val="-3.73197625106022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1.7241379310344758E-2"/>
              <c:y val="-2.03562340966921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1.7241379310344827E-2"/>
              <c:y val="-1.35708227311280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6436781609195399E-2"/>
                  <c:h val="9.1552296420962645E-2"/>
                </c:manualLayout>
              </c15:layout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/>
        </c:spPr>
        <c:dLbl>
          <c:idx val="0"/>
          <c:layout>
            <c:manualLayout>
              <c:x val="0"/>
              <c:y val="-3.73197625106022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'Residence with ever married'!$B$3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DC9C-4A37-807A-4E19F8615151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DC9C-4A37-807A-4E19F8615151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DC9C-4A37-807A-4E19F8615151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DC9C-4A37-807A-4E19F8615151}"/>
              </c:ext>
            </c:extLst>
          </c:dPt>
          <c:dLbls>
            <c:dLbl>
              <c:idx val="0"/>
              <c:layout>
                <c:manualLayout>
                  <c:x val="1.7241379310344758E-2"/>
                  <c:y val="-2.03562340966921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9C-4A37-807A-4E19F8615151}"/>
                </c:ext>
              </c:extLst>
            </c:dLbl>
            <c:dLbl>
              <c:idx val="1"/>
              <c:layout>
                <c:manualLayout>
                  <c:x val="1.7241379310344827E-2"/>
                  <c:y val="-1.3570822731128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9C-4A37-807A-4E19F861515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436781609195399E-2"/>
                      <c:h val="9.15522964209626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C9C-4A37-807A-4E19F8615151}"/>
                </c:ext>
              </c:extLst>
            </c:dLbl>
            <c:dLbl>
              <c:idx val="3"/>
              <c:layout>
                <c:manualLayout>
                  <c:x val="0"/>
                  <c:y val="-3.73197625106022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9C-4A37-807A-4E19F86151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'Residence with ever married'!$A$4:$A$10</c:f>
              <c:multiLvlStrCache>
                <c:ptCount val="4"/>
                <c:lvl>
                  <c:pt idx="0">
                    <c:v>Rural</c:v>
                  </c:pt>
                  <c:pt idx="1">
                    <c:v>Urban</c:v>
                  </c:pt>
                  <c:pt idx="2">
                    <c:v>Rural</c:v>
                  </c:pt>
                  <c:pt idx="3">
                    <c:v>Urban</c:v>
                  </c:pt>
                </c:lvl>
                <c:lvl>
                  <c:pt idx="0">
                    <c:v>No</c:v>
                  </c:pt>
                  <c:pt idx="2">
                    <c:v>Yes</c:v>
                  </c:pt>
                </c:lvl>
              </c:multiLvlStrCache>
            </c:multiLvlStrRef>
          </c:cat>
          <c:val>
            <c:numRef>
              <c:f>'Residence with ever married'!$B$4:$B$10</c:f>
              <c:numCache>
                <c:formatCode>General</c:formatCode>
                <c:ptCount val="4"/>
                <c:pt idx="0">
                  <c:v>872</c:v>
                </c:pt>
                <c:pt idx="1">
                  <c:v>885</c:v>
                </c:pt>
                <c:pt idx="2">
                  <c:v>1642</c:v>
                </c:pt>
                <c:pt idx="3">
                  <c:v>1711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9C-4A37-807A-4E19F8615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5597784"/>
        <c:axId val="525245704"/>
        <c:axId val="0"/>
      </c:bar3DChart>
      <c:catAx>
        <c:axId val="885597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Residence</a:t>
                </a:r>
                <a:r>
                  <a:rPr lang="en-IN" baseline="0"/>
                  <a:t> with ever married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45704"/>
        <c:crosses val="autoZero"/>
        <c:auto val="1"/>
        <c:lblAlgn val="ctr"/>
        <c:lblOffset val="100"/>
        <c:noMultiLvlLbl val="0"/>
      </c:catAx>
      <c:valAx>
        <c:axId val="525245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</a:t>
                </a:r>
                <a:r>
                  <a:rPr lang="en-IN" baseline="0"/>
                  <a:t>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597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[healthcare-dataset-stroke-data.xlsx]glucose level  of user id!PivotTable14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'glucose level  of user id'!$B$3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AE-4482-AB7B-100E2A06F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AE-4482-AB7B-100E2A06F6B0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'glucose level  of user id'!$A$4:$A$6</c:f>
              <c:strCache>
                <c:ptCount val="2"/>
                <c:pt idx="0">
                  <c:v>diabetic</c:v>
                </c:pt>
                <c:pt idx="1">
                  <c:v>Normal</c:v>
                </c:pt>
              </c:strCache>
            </c:strRef>
          </c:cat>
          <c:val>
            <c:numRef>
              <c:f>'glucose level  of user id'!$B$4:$B$6</c:f>
              <c:numCache>
                <c:formatCode>General</c:formatCode>
                <c:ptCount val="2"/>
                <c:pt idx="0">
                  <c:v>820</c:v>
                </c:pt>
                <c:pt idx="1">
                  <c:v>4290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AE-4482-AB7B-100E2A06F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[healthcare-dataset-stroke-data.xlsx]Hypertension and heart disease !PivotTable8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'Hypertension and heart disease '!$B$3</c:f>
              <c:strCache>
                <c:ptCount val="1"/>
                <c:pt idx="0">
                  <c:v>Sum of hypertension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'Hypertension and heart disease '!$A$4:$A$17</c:f>
              <c:strCache>
                <c:ptCount val="13"/>
                <c:pt idx="0">
                  <c:v>81</c:v>
                </c:pt>
                <c:pt idx="1">
                  <c:v>80</c:v>
                </c:pt>
                <c:pt idx="2">
                  <c:v>79</c:v>
                </c:pt>
                <c:pt idx="3">
                  <c:v>78</c:v>
                </c:pt>
                <c:pt idx="4">
                  <c:v>76</c:v>
                </c:pt>
                <c:pt idx="5">
                  <c:v>71</c:v>
                </c:pt>
                <c:pt idx="6">
                  <c:v>70</c:v>
                </c:pt>
                <c:pt idx="7">
                  <c:v>69</c:v>
                </c:pt>
                <c:pt idx="8">
                  <c:v>64</c:v>
                </c:pt>
                <c:pt idx="9">
                  <c:v>62</c:v>
                </c:pt>
                <c:pt idx="10">
                  <c:v>60</c:v>
                </c:pt>
                <c:pt idx="11">
                  <c:v>53</c:v>
                </c:pt>
                <c:pt idx="12">
                  <c:v>52</c:v>
                </c:pt>
              </c:strCache>
            </c:strRef>
          </c:cat>
          <c:val>
            <c:numRef>
              <c:f>'Hypertension and heart disease '!$B$4:$B$17</c:f>
              <c:numCache>
                <c:formatCode>General</c:formatCode>
                <c:ptCount val="13"/>
                <c:pt idx="0">
                  <c:v>16</c:v>
                </c:pt>
                <c:pt idx="1">
                  <c:v>21</c:v>
                </c:pt>
                <c:pt idx="2">
                  <c:v>17</c:v>
                </c:pt>
                <c:pt idx="3">
                  <c:v>24</c:v>
                </c:pt>
                <c:pt idx="4">
                  <c:v>14</c:v>
                </c:pt>
                <c:pt idx="5">
                  <c:v>19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B-4AB3-838B-F9891366BD40}"/>
            </c:ext>
          </c:extLst>
        </c:ser>
        <c:ser>
          <c:idx val="1"/>
          <c:order val="1"/>
          <c:tx>
            <c:strRef>
              <c:f>'Hypertension and heart disease '!$C$3</c:f>
              <c:strCache>
                <c:ptCount val="1"/>
                <c:pt idx="0">
                  <c:v>Sum of heart_disease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'Hypertension and heart disease '!$A$4:$A$17</c:f>
              <c:strCache>
                <c:ptCount val="13"/>
                <c:pt idx="0">
                  <c:v>81</c:v>
                </c:pt>
                <c:pt idx="1">
                  <c:v>80</c:v>
                </c:pt>
                <c:pt idx="2">
                  <c:v>79</c:v>
                </c:pt>
                <c:pt idx="3">
                  <c:v>78</c:v>
                </c:pt>
                <c:pt idx="4">
                  <c:v>76</c:v>
                </c:pt>
                <c:pt idx="5">
                  <c:v>71</c:v>
                </c:pt>
                <c:pt idx="6">
                  <c:v>70</c:v>
                </c:pt>
                <c:pt idx="7">
                  <c:v>69</c:v>
                </c:pt>
                <c:pt idx="8">
                  <c:v>64</c:v>
                </c:pt>
                <c:pt idx="9">
                  <c:v>62</c:v>
                </c:pt>
                <c:pt idx="10">
                  <c:v>60</c:v>
                </c:pt>
                <c:pt idx="11">
                  <c:v>53</c:v>
                </c:pt>
                <c:pt idx="12">
                  <c:v>52</c:v>
                </c:pt>
              </c:strCache>
            </c:strRef>
          </c:cat>
          <c:val>
            <c:numRef>
              <c:f>'Hypertension and heart disease '!$C$4:$C$17</c:f>
              <c:numCache>
                <c:formatCode>General</c:formatCode>
                <c:ptCount val="13"/>
                <c:pt idx="0">
                  <c:v>13</c:v>
                </c:pt>
                <c:pt idx="1">
                  <c:v>17</c:v>
                </c:pt>
                <c:pt idx="2">
                  <c:v>19</c:v>
                </c:pt>
                <c:pt idx="3">
                  <c:v>20</c:v>
                </c:pt>
                <c:pt idx="4">
                  <c:v>8</c:v>
                </c:pt>
                <c:pt idx="5">
                  <c:v>14</c:v>
                </c:pt>
                <c:pt idx="6">
                  <c:v>6</c:v>
                </c:pt>
                <c:pt idx="7">
                  <c:v>11</c:v>
                </c:pt>
                <c:pt idx="8">
                  <c:v>8</c:v>
                </c:pt>
                <c:pt idx="9">
                  <c:v>6</c:v>
                </c:pt>
                <c:pt idx="10">
                  <c:v>4</c:v>
                </c:pt>
                <c:pt idx="11">
                  <c:v>6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FB-4AB3-838B-F9891366BD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891812448"/>
        <c:axId val="891810480"/>
        <c:axId val="0"/>
      </c:bar3DChart>
      <c:catAx>
        <c:axId val="8918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810480"/>
        <c:crosses val="autoZero"/>
        <c:auto val="1"/>
        <c:lblAlgn val="ctr"/>
        <c:lblOffset val="100"/>
        <c:noMultiLvlLbl val="0"/>
      </c:catAx>
      <c:valAx>
        <c:axId val="891810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18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[healthcare-dataset-stroke-data.xlsx]work type of users!PivotTable6</c:name>
    <c:fmtId val="6"/>
  </c:pivotSource>
  <c:chart>
    <c:autoTitleDeleted val="1"/>
    <c:pivotFmts>
      <c:pivotFmt>
        <c:idx val="0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1.1045801412512626E-3"/>
              <c:y val="-5.86510263929618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1.1045801412512626E-3"/>
              <c:y val="-5.86510263929618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Vert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dLbl>
          <c:idx val="0"/>
          <c:layout>
            <c:manualLayout>
              <c:x val="-1.1045801412512626E-3"/>
              <c:y val="-5.865102639296187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'work type of users'!$B$3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8DC6-4842-8CA5-980FD36857DF}"/>
              </c:ext>
            </c:extLst>
          </c:dPt>
          <c:dLbls>
            <c:dLbl>
              <c:idx val="1"/>
              <c:layout>
                <c:manualLayout>
                  <c:x val="-1.1045801412512626E-3"/>
                  <c:y val="-5.86510263929618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C6-4842-8CA5-980FD36857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'work type of users'!$A$4:$A$9</c:f>
              <c:strCache>
                <c:ptCount val="5"/>
                <c:pt idx="0">
                  <c:v>children</c:v>
                </c:pt>
                <c:pt idx="1">
                  <c:v>Govt_job</c:v>
                </c:pt>
                <c:pt idx="2">
                  <c:v>Never_worked</c:v>
                </c:pt>
                <c:pt idx="3">
                  <c:v>Private</c:v>
                </c:pt>
                <c:pt idx="4">
                  <c:v>Self-employed</c:v>
                </c:pt>
              </c:strCache>
            </c:strRef>
          </c:cat>
          <c:val>
            <c:numRef>
              <c:f>'work type of users'!$B$4:$B$9</c:f>
              <c:numCache>
                <c:formatCode>General</c:formatCode>
                <c:ptCount val="5"/>
                <c:pt idx="0">
                  <c:v>687</c:v>
                </c:pt>
                <c:pt idx="1">
                  <c:v>657</c:v>
                </c:pt>
                <c:pt idx="2">
                  <c:v>22</c:v>
                </c:pt>
                <c:pt idx="3">
                  <c:v>2925</c:v>
                </c:pt>
                <c:pt idx="4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C6-4842-8CA5-980FD36857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890220120"/>
        <c:axId val="533145184"/>
      </c:barChart>
      <c:catAx>
        <c:axId val="890220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145184"/>
        <c:crosses val="autoZero"/>
        <c:auto val="1"/>
        <c:lblAlgn val="ctr"/>
        <c:lblOffset val="100"/>
        <c:noMultiLvlLbl val="0"/>
      </c:catAx>
      <c:valAx>
        <c:axId val="53314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220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[healthcare-dataset-stroke-data.xlsx]males and females!PivotTable1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no males and females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54267310789050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5.5401670105884081E-3"/>
              <c:y val="-5.47504025764895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</c:pivotFmt>
      <c:pivotFmt>
        <c:idx val="4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54267310789050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5.5401670105884081E-3"/>
              <c:y val="-5.47504025764895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54267310789050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100000">
                <a:schemeClr val="accent1">
                  <a:alpha val="0"/>
                </a:schemeClr>
              </a:gs>
              <a:gs pos="50000">
                <a:schemeClr val="accent1"/>
              </a:gs>
            </a:gsLst>
            <a:lin ang="5400000" scaled="0"/>
          </a:gradFill>
          <a:ln>
            <a:noFill/>
          </a:ln>
          <a:effectLst/>
          <a:sp3d/>
        </c:spPr>
        <c:dLbl>
          <c:idx val="0"/>
          <c:layout>
            <c:manualLayout>
              <c:x val="5.5401670105884081E-3"/>
              <c:y val="-5.47504025764895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'males and females'!$B$3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148-47FB-A50C-168C0888766F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100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148-47FB-A50C-168C0888766F}"/>
              </c:ext>
            </c:extLst>
          </c:dPt>
          <c:dLbls>
            <c:dLbl>
              <c:idx val="0"/>
              <c:layout>
                <c:manualLayout>
                  <c:x val="0"/>
                  <c:y val="-3.5426731078905024E-2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48-47FB-A50C-168C0888766F}"/>
                </c:ext>
              </c:extLst>
            </c:dLbl>
            <c:dLbl>
              <c:idx val="1"/>
              <c:layout>
                <c:manualLayout>
                  <c:x val="5.5401670105884081E-3"/>
                  <c:y val="-5.4750402576489533E-2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48-47FB-A50C-168C088876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'males and females'!$A$4:$A$7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'males and females'!$B$4:$B$7</c:f>
              <c:numCache>
                <c:formatCode>General</c:formatCode>
                <c:ptCount val="3"/>
                <c:pt idx="0">
                  <c:v>2994</c:v>
                </c:pt>
                <c:pt idx="1">
                  <c:v>2115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48-47FB-A50C-168C088876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366391832"/>
        <c:axId val="366392816"/>
        <c:axId val="0"/>
      </c:bar3DChart>
      <c:catAx>
        <c:axId val="366391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92816"/>
        <c:crosses val="autoZero"/>
        <c:auto val="1"/>
        <c:lblAlgn val="ctr"/>
        <c:lblOffset val="100"/>
        <c:noMultiLvlLbl val="0"/>
      </c:catAx>
      <c:valAx>
        <c:axId val="366392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User</a:t>
                </a:r>
                <a:r>
                  <a:rPr lang="en-US" baseline="0" dirty="0"/>
                  <a:t> no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9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[healthcare-dataset-stroke-data.xlsx]smokers!PivotTable2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no of smokers</a:t>
            </a:r>
          </a:p>
        </c:rich>
      </c:tx>
      <c:layout>
        <c:manualLayout>
          <c:xMode val="edge"/>
          <c:yMode val="edge"/>
          <c:x val="0.34481992013592599"/>
          <c:y val="9.57456919556364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smokers!$B$3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FC6-4335-8E0E-A0EA706E65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FC6-4335-8E0E-A0EA706E65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FC6-4335-8E0E-A0EA706E65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FC6-4335-8E0E-A0EA706E65E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smokers!$A$4:$A$8</c:f>
              <c:strCache>
                <c:ptCount val="4"/>
                <c:pt idx="0">
                  <c:v>formerly smoked</c:v>
                </c:pt>
                <c:pt idx="1">
                  <c:v>never smoked</c:v>
                </c:pt>
                <c:pt idx="2">
                  <c:v>smokes</c:v>
                </c:pt>
                <c:pt idx="3">
                  <c:v>Unknown</c:v>
                </c:pt>
              </c:strCache>
            </c:strRef>
          </c:cat>
          <c:val>
            <c:numRef>
              <c:f>smokers!$B$4:$B$8</c:f>
              <c:numCache>
                <c:formatCode>General</c:formatCode>
                <c:ptCount val="4"/>
                <c:pt idx="0">
                  <c:v>885</c:v>
                </c:pt>
                <c:pt idx="1">
                  <c:v>1892</c:v>
                </c:pt>
                <c:pt idx="2">
                  <c:v>789</c:v>
                </c:pt>
                <c:pt idx="3">
                  <c:v>1544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C6-4335-8E0E-A0EA706E65E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[healthcare-dataset-stroke-data.xlsx]bmi calculator!PivotTable5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'bmi calculator'!$B$3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C49-4181-AA8C-C2D427E525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C49-4181-AA8C-C2D427E5258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'bmi calculator'!$A$4:$A$6</c:f>
              <c:strCache>
                <c:ptCount val="2"/>
                <c:pt idx="0">
                  <c:v>overweight</c:v>
                </c:pt>
                <c:pt idx="1">
                  <c:v>underweight</c:v>
                </c:pt>
              </c:strCache>
            </c:strRef>
          </c:cat>
          <c:val>
            <c:numRef>
              <c:f>'bmi calculator'!$B$4:$B$6</c:f>
              <c:numCache>
                <c:formatCode>General</c:formatCode>
                <c:ptCount val="2"/>
                <c:pt idx="0">
                  <c:v>3329</c:v>
                </c:pt>
                <c:pt idx="1">
                  <c:v>1781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49-4181-AA8C-C2D427E5258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[healthcare-dataset-stroke-data.xlsx]Strokes with  age !PivotTable3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p3d contourW="9525">
            <a:contourClr>
              <a:schemeClr val="accent1"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'Strokes with  age 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'Strokes with  age '!$A$4:$A$14</c:f>
              <c:strCache>
                <c:ptCount val="10"/>
                <c:pt idx="0">
                  <c:v>57</c:v>
                </c:pt>
                <c:pt idx="1">
                  <c:v>63</c:v>
                </c:pt>
                <c:pt idx="2">
                  <c:v>68</c:v>
                </c:pt>
                <c:pt idx="3">
                  <c:v>74</c:v>
                </c:pt>
                <c:pt idx="4">
                  <c:v>76</c:v>
                </c:pt>
                <c:pt idx="5">
                  <c:v>78</c:v>
                </c:pt>
                <c:pt idx="6">
                  <c:v>79</c:v>
                </c:pt>
                <c:pt idx="7">
                  <c:v>80</c:v>
                </c:pt>
                <c:pt idx="8">
                  <c:v>81</c:v>
                </c:pt>
                <c:pt idx="9">
                  <c:v>82</c:v>
                </c:pt>
              </c:strCache>
            </c:strRef>
          </c:cat>
          <c:val>
            <c:numRef>
              <c:f>'Strokes with  age '!$B$4:$B$14</c:f>
              <c:numCache>
                <c:formatCode>General</c:formatCode>
                <c:ptCount val="10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21</c:v>
                </c:pt>
                <c:pt idx="6">
                  <c:v>17</c:v>
                </c:pt>
                <c:pt idx="7">
                  <c:v>17</c:v>
                </c:pt>
                <c:pt idx="8">
                  <c:v>14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F-42A8-8A2F-E9D6517540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67521456"/>
        <c:axId val="367521784"/>
        <c:axId val="0"/>
      </c:bar3DChart>
      <c:catAx>
        <c:axId val="36752145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521784"/>
        <c:crosses val="autoZero"/>
        <c:auto val="1"/>
        <c:lblAlgn val="ctr"/>
        <c:lblOffset val="100"/>
        <c:noMultiLvlLbl val="0"/>
      </c:catAx>
      <c:valAx>
        <c:axId val="36752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52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9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6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2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0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26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5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9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1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9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1FACE3-2998-479B-B2CD-5678B128F15D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8E84-11AB-4835-8C6B-2665CDD2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9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5919-A6E9-4D6B-8FFB-E90F88B66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HEALTHCARE STROKE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9C429-CDD9-42B2-A80D-21FFB78A3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Akhilesh Mishra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743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FE4A-78B3-4A44-9D51-99E65F09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 males and females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B04801-DEBF-4DA1-B301-5373D47D6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334574"/>
              </p:ext>
            </p:extLst>
          </p:nvPr>
        </p:nvGraphicFramePr>
        <p:xfrm>
          <a:off x="913774" y="1577009"/>
          <a:ext cx="10655373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837920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E1A-086B-4773-9CCE-F03F1270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no of smokers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F9A0B-BA08-4F63-BEDF-21C9C049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9957222-74F3-4383-AA73-2ECC6C04E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039277"/>
              </p:ext>
            </p:extLst>
          </p:nvPr>
        </p:nvGraphicFramePr>
        <p:xfrm>
          <a:off x="225287" y="1444487"/>
          <a:ext cx="11701669" cy="520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18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4E9C-92B5-4BD0-B1CC-139D16C0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 Calculator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74F0BFD-D0EA-4199-9E3B-A1E44480CC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15675"/>
              </p:ext>
            </p:extLst>
          </p:nvPr>
        </p:nvGraphicFramePr>
        <p:xfrm>
          <a:off x="662609" y="1444487"/>
          <a:ext cx="10972800" cy="520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84554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78EB-1EB0-425F-91E9-239334F1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6457"/>
          </a:xfrm>
        </p:spPr>
        <p:txBody>
          <a:bodyPr/>
          <a:lstStyle/>
          <a:p>
            <a:r>
              <a:rPr lang="en-US" dirty="0"/>
              <a:t>top  10 No of Strokes with  Age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26F2CE-6861-4730-830E-A81E627AF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468366"/>
              </p:ext>
            </p:extLst>
          </p:nvPr>
        </p:nvGraphicFramePr>
        <p:xfrm>
          <a:off x="914400" y="1669775"/>
          <a:ext cx="10681252" cy="490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182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0,154 Thank You Stock Photos, Pictures &amp; Royalty-Free Images - iStock">
            <a:extLst>
              <a:ext uri="{FF2B5EF4-FFF2-40B4-BE49-F238E27FC236}">
                <a16:creationId xmlns:a16="http://schemas.microsoft.com/office/drawing/2014/main" id="{B15AE9A0-08F3-4CC1-B9B1-C81691158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5" y="940903"/>
            <a:ext cx="10305878" cy="53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67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37CD-9473-4D5C-A9B7-FDFBCD6C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is stroke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1DB8-3529-4B8B-9EAA-1861ECC3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stroke is a medical emergency.</a:t>
            </a:r>
          </a:p>
          <a:p>
            <a:r>
              <a:rPr lang="en-US" dirty="0"/>
              <a:t>Symptoms of stroke include trouble walking, speaking and understanding, as well as paralysis or numbness of the face, arm or leg.</a:t>
            </a:r>
          </a:p>
          <a:p>
            <a:r>
              <a:rPr lang="en-US" dirty="0"/>
              <a:t>Early treatment with medication like </a:t>
            </a:r>
            <a:r>
              <a:rPr lang="en-US" dirty="0" err="1"/>
              <a:t>tPA</a:t>
            </a:r>
            <a:r>
              <a:rPr lang="en-US" dirty="0"/>
              <a:t> (clot buster) can </a:t>
            </a:r>
            <a:r>
              <a:rPr lang="en-US" dirty="0" err="1"/>
              <a:t>minimise</a:t>
            </a:r>
            <a:r>
              <a:rPr lang="en-US" dirty="0"/>
              <a:t> brain damage. Other treatments focus on limiting complications and preventing additional strokes.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560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BB71-C098-409B-91D5-7F3AD898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558737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of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73B00-1676-49EB-ABE0-51AF30BB4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0" y="1311965"/>
            <a:ext cx="11678901" cy="5460454"/>
          </a:xfrm>
        </p:spPr>
      </p:pic>
    </p:spTree>
    <p:extLst>
      <p:ext uri="{BB962C8B-B14F-4D97-AF65-F5344CB8AC3E}">
        <p14:creationId xmlns:p14="http://schemas.microsoft.com/office/powerpoint/2010/main" val="15682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1192-5264-4850-A386-087E9AB8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2158"/>
            <a:ext cx="10364451" cy="364434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79F32-09DB-44C8-AA0F-A8A2467D9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6" y="649357"/>
            <a:ext cx="11782045" cy="6016485"/>
          </a:xfrm>
        </p:spPr>
      </p:pic>
    </p:spTree>
    <p:extLst>
      <p:ext uri="{BB962C8B-B14F-4D97-AF65-F5344CB8AC3E}">
        <p14:creationId xmlns:p14="http://schemas.microsoft.com/office/powerpoint/2010/main" val="256283196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8F46-4AE3-48C1-816A-024F5E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2FF78-43D8-4CDA-BAA6-B9DB983BF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18608"/>
              </p:ext>
            </p:extLst>
          </p:nvPr>
        </p:nvGraphicFramePr>
        <p:xfrm>
          <a:off x="781878" y="1789044"/>
          <a:ext cx="10628246" cy="4450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121">
                  <a:extLst>
                    <a:ext uri="{9D8B030D-6E8A-4147-A177-3AD203B41FA5}">
                      <a16:colId xmlns:a16="http://schemas.microsoft.com/office/drawing/2014/main" val="3876413814"/>
                    </a:ext>
                  </a:extLst>
                </a:gridCol>
                <a:gridCol w="1062825">
                  <a:extLst>
                    <a:ext uri="{9D8B030D-6E8A-4147-A177-3AD203B41FA5}">
                      <a16:colId xmlns:a16="http://schemas.microsoft.com/office/drawing/2014/main" val="2335244598"/>
                    </a:ext>
                  </a:extLst>
                </a:gridCol>
                <a:gridCol w="1062825">
                  <a:extLst>
                    <a:ext uri="{9D8B030D-6E8A-4147-A177-3AD203B41FA5}">
                      <a16:colId xmlns:a16="http://schemas.microsoft.com/office/drawing/2014/main" val="2146868622"/>
                    </a:ext>
                  </a:extLst>
                </a:gridCol>
                <a:gridCol w="1062825">
                  <a:extLst>
                    <a:ext uri="{9D8B030D-6E8A-4147-A177-3AD203B41FA5}">
                      <a16:colId xmlns:a16="http://schemas.microsoft.com/office/drawing/2014/main" val="181589475"/>
                    </a:ext>
                  </a:extLst>
                </a:gridCol>
                <a:gridCol w="1062825">
                  <a:extLst>
                    <a:ext uri="{9D8B030D-6E8A-4147-A177-3AD203B41FA5}">
                      <a16:colId xmlns:a16="http://schemas.microsoft.com/office/drawing/2014/main" val="2580703480"/>
                    </a:ext>
                  </a:extLst>
                </a:gridCol>
                <a:gridCol w="1062825">
                  <a:extLst>
                    <a:ext uri="{9D8B030D-6E8A-4147-A177-3AD203B41FA5}">
                      <a16:colId xmlns:a16="http://schemas.microsoft.com/office/drawing/2014/main" val="3815729100"/>
                    </a:ext>
                  </a:extLst>
                </a:gridCol>
              </a:tblGrid>
              <a:tr h="3313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Q1) HOW MANY  USER WERE EVERMARRIED LIVING IN URBAN AREA?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998854"/>
                  </a:ext>
                </a:extLst>
              </a:tr>
              <a:tr h="3313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Q2) HOW MANY  USER WERE NOT EVERMARRIED LIVING IN RURAL AREA?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9547937"/>
                  </a:ext>
                </a:extLst>
              </a:tr>
              <a:tr h="5997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Q3) HOW MANY PERSON WERE DIABATIC WITH PERCENTAGE?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820,16%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186046"/>
                  </a:ext>
                </a:extLst>
              </a:tr>
              <a:tr h="5997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Q4) HOW MANY PERSON WERE NORMAL WITH PERCENTAGE?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4290,84%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104399"/>
                  </a:ext>
                </a:extLst>
              </a:tr>
              <a:tr h="3313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Q5)WHICH AGE GROUP  HAVE HIGHEST HYPERTENSION AND HEART DISEASE?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2732891"/>
                  </a:ext>
                </a:extLst>
              </a:tr>
              <a:tr h="331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Q6)IN WHICH SECTOR USER WORK  MORE 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PRIVATE WITH 2925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61187"/>
                  </a:ext>
                </a:extLst>
              </a:tr>
              <a:tr h="331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Q7)HOW MANY ARE GOVT JOB WORKER 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719504"/>
                  </a:ext>
                </a:extLst>
              </a:tr>
              <a:tr h="331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Q8)HOW MANY MALES AND FEMALE ARE THERE 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M-2994,F-2115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85616"/>
                  </a:ext>
                </a:extLst>
              </a:tr>
              <a:tr h="331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Q9)HOW MANY USER  SMOKES REGULARLY?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7765734"/>
                  </a:ext>
                </a:extLst>
              </a:tr>
              <a:tr h="331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Q10)HOW MANY USERS ARE UNDERWEIGHT?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1781, 35%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56854"/>
                  </a:ext>
                </a:extLst>
              </a:tr>
              <a:tr h="5997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Q11)AT WHICH AGE STROKES IS HIGH WITH LARGE AMOUNT?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42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2F26-8CCF-4170-9B5D-437617C8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87431"/>
          </a:xfrm>
        </p:spPr>
        <p:txBody>
          <a:bodyPr>
            <a:normAutofit fontScale="90000"/>
          </a:bodyPr>
          <a:lstStyle/>
          <a:p>
            <a:r>
              <a:rPr lang="en-US" dirty="0"/>
              <a:t>Residence with Ever- married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0778D7-131D-45E1-AD53-9FCF4F103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477933"/>
              </p:ext>
            </p:extLst>
          </p:nvPr>
        </p:nvGraphicFramePr>
        <p:xfrm>
          <a:off x="1298713" y="940904"/>
          <a:ext cx="9766852" cy="568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0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8F52-818C-4940-8DB5-8E816AB9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level  of user id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8B5E07-E374-406E-8779-2219E4C07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78562"/>
              </p:ext>
            </p:extLst>
          </p:nvPr>
        </p:nvGraphicFramePr>
        <p:xfrm>
          <a:off x="1815547" y="1616765"/>
          <a:ext cx="8892209" cy="495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170938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A56-1C59-4F30-8155-2C97C934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5652"/>
            <a:ext cx="10364451" cy="828261"/>
          </a:xfrm>
        </p:spPr>
        <p:txBody>
          <a:bodyPr>
            <a:normAutofit fontScale="90000"/>
          </a:bodyPr>
          <a:lstStyle/>
          <a:p>
            <a:r>
              <a:rPr lang="en-IN" dirty="0"/>
              <a:t>hypertension and heart disease with  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A3C9A3-5EEA-4147-92DE-84ADB207B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295201"/>
              </p:ext>
            </p:extLst>
          </p:nvPr>
        </p:nvGraphicFramePr>
        <p:xfrm>
          <a:off x="543339" y="993913"/>
          <a:ext cx="11198087" cy="569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2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F169-CA5F-44F0-87FB-E4CA78E0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type of users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8BFD02-980E-43B7-9C72-ACF883105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48207"/>
              </p:ext>
            </p:extLst>
          </p:nvPr>
        </p:nvGraphicFramePr>
        <p:xfrm>
          <a:off x="357809" y="1431925"/>
          <a:ext cx="9846365" cy="515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803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314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Wingdings 3</vt:lpstr>
      <vt:lpstr>Ion</vt:lpstr>
      <vt:lpstr>HEALTHCARE STROKE DATASET</vt:lpstr>
      <vt:lpstr>What  is stroke </vt:lpstr>
      <vt:lpstr>Sample of dataset</vt:lpstr>
      <vt:lpstr>dashboard</vt:lpstr>
      <vt:lpstr>Question and answer</vt:lpstr>
      <vt:lpstr>Residence with Ever- married </vt:lpstr>
      <vt:lpstr>Glucose level  of user id </vt:lpstr>
      <vt:lpstr>hypertension and heart disease with  age</vt:lpstr>
      <vt:lpstr>work type of users </vt:lpstr>
      <vt:lpstr>Total no males and females </vt:lpstr>
      <vt:lpstr>Total no of smokers </vt:lpstr>
      <vt:lpstr>BMI  Calculator</vt:lpstr>
      <vt:lpstr>top  10 No of Strokes with  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STROKE DATASET</dc:title>
  <dc:creator>Akhilesh</dc:creator>
  <cp:lastModifiedBy>Akhilesh</cp:lastModifiedBy>
  <cp:revision>4</cp:revision>
  <dcterms:created xsi:type="dcterms:W3CDTF">2021-03-27T14:39:51Z</dcterms:created>
  <dcterms:modified xsi:type="dcterms:W3CDTF">2021-03-27T15:12:47Z</dcterms:modified>
</cp:coreProperties>
</file>