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81" r:id="rId5"/>
    <p:sldId id="288" r:id="rId6"/>
    <p:sldId id="283" r:id="rId7"/>
    <p:sldId id="289" r:id="rId8"/>
    <p:sldId id="284" r:id="rId9"/>
    <p:sldId id="290" r:id="rId10"/>
    <p:sldId id="296" r:id="rId11"/>
    <p:sldId id="291" r:id="rId12"/>
    <p:sldId id="313" r:id="rId13"/>
    <p:sldId id="314" r:id="rId14"/>
    <p:sldId id="316" r:id="rId15"/>
    <p:sldId id="317" r:id="rId16"/>
    <p:sldId id="315" r:id="rId17"/>
    <p:sldId id="299" r:id="rId18"/>
    <p:sldId id="300" r:id="rId19"/>
    <p:sldId id="298" r:id="rId20"/>
    <p:sldId id="302" r:id="rId21"/>
    <p:sldId id="301" r:id="rId22"/>
    <p:sldId id="303" r:id="rId23"/>
    <p:sldId id="304" r:id="rId24"/>
    <p:sldId id="297" r:id="rId25"/>
    <p:sldId id="292" r:id="rId26"/>
    <p:sldId id="305" r:id="rId27"/>
    <p:sldId id="306" r:id="rId28"/>
    <p:sldId id="307" r:id="rId29"/>
    <p:sldId id="309" r:id="rId30"/>
    <p:sldId id="310" r:id="rId31"/>
    <p:sldId id="308" r:id="rId32"/>
    <p:sldId id="311" r:id="rId33"/>
    <p:sldId id="312" r:id="rId34"/>
    <p:sldId id="272" r:id="rId35"/>
    <p:sldId id="280" r:id="rId36"/>
    <p:sldId id="262" r:id="rId3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7EC"/>
    <a:srgbClr val="210694"/>
    <a:srgbClr val="371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2023/02/19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4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2023/02/19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34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2023/02/19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14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2023/02/19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67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2023/02/19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6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2023/02/19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6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2023/02/19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1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2023/02/19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4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2023/02/19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8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2023/02/19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3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2023/02/19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  <a:t>2023/02/19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6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7" Type="http://schemas.openxmlformats.org/officeDocument/2006/relationships/image" Target="../media/image1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24.png"/><Relationship Id="rId4" Type="http://schemas.openxmlformats.org/officeDocument/2006/relationships/image" Target="../media/image5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数理逻辑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6C0D23-6A5A-47BD-83B5-60B9FA05041D}"/>
              </a:ext>
            </a:extLst>
          </p:cNvPr>
          <p:cNvSpPr/>
          <p:nvPr/>
        </p:nvSpPr>
        <p:spPr>
          <a:xfrm>
            <a:off x="1054359" y="888925"/>
            <a:ext cx="7045495" cy="667265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第一讲</a:t>
            </a:r>
            <a:r>
              <a:rPr lang="en-US" altLang="zh-CN" sz="3600" b="1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课程简介与基础知识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186A13-489D-4BF1-BCD8-41AAFE843C1D}"/>
              </a:ext>
            </a:extLst>
          </p:cNvPr>
          <p:cNvSpPr txBox="1"/>
          <p:nvPr/>
        </p:nvSpPr>
        <p:spPr>
          <a:xfrm>
            <a:off x="3279174" y="1912075"/>
            <a:ext cx="2585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 晓 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3FD01-7095-40E0-8828-40A407B1D343}"/>
              </a:ext>
            </a:extLst>
          </p:cNvPr>
          <p:cNvSpPr txBox="1"/>
          <p:nvPr/>
        </p:nvSpPr>
        <p:spPr>
          <a:xfrm>
            <a:off x="2706131" y="2700512"/>
            <a:ext cx="388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DF14A9-8868-445D-A58B-8A6B893443C8}"/>
              </a:ext>
            </a:extLst>
          </p:cNvPr>
          <p:cNvSpPr txBox="1"/>
          <p:nvPr/>
        </p:nvSpPr>
        <p:spPr>
          <a:xfrm>
            <a:off x="3632887" y="3419732"/>
            <a:ext cx="21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2023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9D504D-D016-457C-B1B1-69FCBBD6DCB5}"/>
              </a:ext>
            </a:extLst>
          </p:cNvPr>
          <p:cNvSpPr txBox="1"/>
          <p:nvPr/>
        </p:nvSpPr>
        <p:spPr>
          <a:xfrm>
            <a:off x="1278924" y="3966519"/>
            <a:ext cx="68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</a:rPr>
              <a:t>isszxc@mail.sysu.edu.cn</a:t>
            </a:r>
            <a:endParaRPr lang="zh-CN" altLang="en-US" sz="1800">
              <a:solidFill>
                <a:srgbClr val="FF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38FA017-AD09-4C1D-B9B8-FD57EA6CE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37" y="2334583"/>
            <a:ext cx="1324937" cy="11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集合定义的性质概括法练习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数理逻辑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5FBE2CFF-EE89-48C9-A4A6-040331E3FE00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ED48C77-3F8B-422D-ADAD-CAB305BC4E1E}"/>
              </a:ext>
            </a:extLst>
          </p:cNvPr>
          <p:cNvGrpSpPr/>
          <p:nvPr/>
        </p:nvGrpSpPr>
        <p:grpSpPr>
          <a:xfrm>
            <a:off x="699860" y="1004924"/>
            <a:ext cx="7190527" cy="3124381"/>
            <a:chOff x="699860" y="1004924"/>
            <a:chExt cx="7190527" cy="31243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0C63B6F-170A-435E-8ADF-D652949CB0DD}"/>
                    </a:ext>
                  </a:extLst>
                </p:cNvPr>
                <p:cNvSpPr txBox="1"/>
                <p:nvPr/>
              </p:nvSpPr>
              <p:spPr>
                <a:xfrm>
                  <a:off x="699860" y="1004924"/>
                  <a:ext cx="7190527" cy="312438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450"/>
                    </a:spcAft>
                  </a:pPr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设全集</a:t>
                  </a:r>
                  <a14:m>
                    <m:oMath xmlns:m="http://schemas.openxmlformats.org/officeDocument/2006/math"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是整数集</a:t>
                  </a:r>
                  <a14:m>
                    <m:oMath xmlns:m="http://schemas.openxmlformats.org/officeDocument/2006/math"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。定义集合</a:t>
                  </a:r>
                  <a14:m>
                    <m:oMath xmlns:m="http://schemas.openxmlformats.org/officeDocument/2006/math"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：</a:t>
                  </a:r>
                  <a:r>
                    <a:rPr lang="en-US" altLang="zh-CN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m:rPr>
                          <m:lit/>
                        </m:rP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altLang="zh-CN" sz="16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 marL="257175" indent="-257175">
                    <a:spcBef>
                      <a:spcPts val="450"/>
                    </a:spcBef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16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使用元素枚举法给出</a:t>
                  </a:r>
                  <a14:m>
                    <m:oMath xmlns:m="http://schemas.openxmlformats.org/officeDocument/2006/math">
                      <m:r>
                        <a:rPr lang="en-US" altLang="zh-CN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zh-CN" altLang="en-US" sz="16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：</a:t>
                  </a:r>
                  <a14:m>
                    <m:oMath xmlns:m="http://schemas.openxmlformats.org/officeDocument/2006/math">
                      <m:r>
                        <a:rPr lang="en-US" altLang="zh-CN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</m:oMath>
                  </a14:m>
                  <a:endParaRPr lang="en-US" altLang="zh-CN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marL="257175" indent="-257175">
                    <a:spcBef>
                      <a:spcPts val="450"/>
                    </a:spcBef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16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设下面公式的论域是上面的全集</a:t>
                  </a:r>
                  <a14:m>
                    <m:oMath xmlns:m="http://schemas.openxmlformats.org/officeDocument/2006/math">
                      <m:r>
                        <a:rPr lang="en-US" altLang="zh-CN" sz="16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𝑼</m:t>
                      </m:r>
                    </m:oMath>
                  </a14:m>
                  <a:r>
                    <a:rPr lang="zh-CN" altLang="en-US" sz="16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，这些公式中真值为真的有 </a:t>
                  </a:r>
                  <a:endParaRPr lang="zh-CN" altLang="en-US" sz="1600" b="1">
                    <a:solidFill>
                      <a:srgbClr val="C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  <a:p>
                  <a:pPr lvl="1">
                    <a:spcBef>
                      <a:spcPts val="450"/>
                    </a:spcBef>
                    <a:spcAft>
                      <a:spcPts val="450"/>
                    </a:spcAft>
                  </a:pPr>
                  <a:r>
                    <a:rPr lang="en-US" altLang="zh-CN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(A) </a:t>
                  </a: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altLang="zh-CN" sz="16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16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</m:oMath>
                  </a14:m>
                  <a:endParaRPr lang="en-US" altLang="zh-CN" sz="16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 lvl="1">
                    <a:spcBef>
                      <a:spcPts val="450"/>
                    </a:spcBef>
                    <a:spcAft>
                      <a:spcPts val="450"/>
                    </a:spcAft>
                  </a:pPr>
                  <a:r>
                    <a:rPr lang="en-US" altLang="zh-CN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(B) </a:t>
                  </a:r>
                  <a14:m>
                    <m:oMath xmlns:m="http://schemas.openxmlformats.org/officeDocument/2006/math"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altLang="zh-CN" sz="16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16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a14:m>
                  <a:endParaRPr lang="en-US" altLang="zh-CN" sz="16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 lvl="1">
                    <a:spcBef>
                      <a:spcPts val="450"/>
                    </a:spcBef>
                    <a:spcAft>
                      <a:spcPts val="450"/>
                    </a:spcAft>
                  </a:pPr>
                  <a:r>
                    <a:rPr lang="en-US" altLang="zh-CN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(C) </a:t>
                  </a:r>
                  <a14:m>
                    <m:oMath xmlns:m="http://schemas.openxmlformats.org/officeDocument/2006/math"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altLang="zh-CN" sz="16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altLang="zh-CN" sz="16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</m:oMath>
                  </a14:m>
                  <a:endParaRPr lang="en-US" altLang="zh-CN" sz="16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 lvl="1">
                    <a:spcBef>
                      <a:spcPts val="450"/>
                    </a:spcBef>
                    <a:spcAft>
                      <a:spcPts val="450"/>
                    </a:spcAft>
                  </a:pPr>
                  <a:r>
                    <a:rPr lang="en-US" altLang="zh-CN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(D) </a:t>
                  </a:r>
                  <a14:m>
                    <m:oMath xmlns:m="http://schemas.openxmlformats.org/officeDocument/2006/math"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altLang="zh-CN" sz="16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altLang="zh-CN" sz="16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</m:oMath>
                  </a14:m>
                  <a:endParaRPr lang="en-US" altLang="zh-CN" sz="16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 lvl="1">
                    <a:spcBef>
                      <a:spcPts val="450"/>
                    </a:spcBef>
                    <a:spcAft>
                      <a:spcPts val="450"/>
                    </a:spcAft>
                  </a:pPr>
                  <a:r>
                    <a:rPr lang="en-US" altLang="zh-CN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(E) </a:t>
                  </a:r>
                  <a14:m>
                    <m:oMath xmlns:m="http://schemas.openxmlformats.org/officeDocument/2006/math"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altLang="zh-CN" sz="16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altLang="zh-CN" sz="16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</m:oMath>
                  </a14:m>
                  <a:endParaRPr lang="en-US" altLang="zh-CN" sz="16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0C63B6F-170A-435E-8ADF-D652949CB0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60" y="1004924"/>
                  <a:ext cx="7190527" cy="3124381"/>
                </a:xfrm>
                <a:prstGeom prst="rect">
                  <a:avLst/>
                </a:prstGeom>
                <a:blipFill>
                  <a:blip r:embed="rId2"/>
                  <a:stretch>
                    <a:fillRect l="-509" t="-391" b="-13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C3179D31-3CBD-4208-90ED-B96A6F082707}"/>
                </a:ext>
              </a:extLst>
            </p:cNvPr>
            <p:cNvCxnSpPr>
              <a:cxnSpLocks/>
            </p:cNvCxnSpPr>
            <p:nvPr/>
          </p:nvCxnSpPr>
          <p:spPr>
            <a:xfrm>
              <a:off x="3739622" y="1703439"/>
              <a:ext cx="1736839" cy="0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E8DE415-F762-4737-9891-307EB6A3D5B8}"/>
                </a:ext>
              </a:extLst>
            </p:cNvPr>
            <p:cNvCxnSpPr>
              <a:cxnSpLocks/>
            </p:cNvCxnSpPr>
            <p:nvPr/>
          </p:nvCxnSpPr>
          <p:spPr>
            <a:xfrm>
              <a:off x="6535831" y="2049652"/>
              <a:ext cx="769430" cy="0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3461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集合定义的性质概括法练习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数理逻辑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A970C47B-0E80-4002-921E-138E973335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FD3870F-961B-45BC-8514-CCB1CDBB15BB}"/>
              </a:ext>
            </a:extLst>
          </p:cNvPr>
          <p:cNvGrpSpPr/>
          <p:nvPr/>
        </p:nvGrpSpPr>
        <p:grpSpPr>
          <a:xfrm>
            <a:off x="699860" y="1004924"/>
            <a:ext cx="7190527" cy="3124381"/>
            <a:chOff x="699860" y="1004924"/>
            <a:chExt cx="7190527" cy="31243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0C63B6F-170A-435E-8ADF-D652949CB0DD}"/>
                    </a:ext>
                  </a:extLst>
                </p:cNvPr>
                <p:cNvSpPr txBox="1"/>
                <p:nvPr/>
              </p:nvSpPr>
              <p:spPr>
                <a:xfrm>
                  <a:off x="699860" y="1004924"/>
                  <a:ext cx="7190527" cy="312438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450"/>
                    </a:spcAft>
                  </a:pPr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设全集</a:t>
                  </a:r>
                  <a14:m>
                    <m:oMath xmlns:m="http://schemas.openxmlformats.org/officeDocument/2006/math"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是整数集</a:t>
                  </a:r>
                  <a14:m>
                    <m:oMath xmlns:m="http://schemas.openxmlformats.org/officeDocument/2006/math"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。定义集合</a:t>
                  </a:r>
                  <a14:m>
                    <m:oMath xmlns:m="http://schemas.openxmlformats.org/officeDocument/2006/math"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：</a:t>
                  </a:r>
                  <a:r>
                    <a:rPr lang="en-US" altLang="zh-CN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m:rPr>
                          <m:lit/>
                        </m:rP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altLang="zh-CN" sz="16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 marL="257175" indent="-257175">
                    <a:spcBef>
                      <a:spcPts val="450"/>
                    </a:spcBef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16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使用元素枚举法给出</a:t>
                  </a:r>
                  <a14:m>
                    <m:oMath xmlns:m="http://schemas.openxmlformats.org/officeDocument/2006/math">
                      <m:r>
                        <a:rPr lang="en-US" altLang="zh-CN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zh-CN" altLang="en-US" sz="16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：</a:t>
                  </a:r>
                  <a14:m>
                    <m:oMath xmlns:m="http://schemas.openxmlformats.org/officeDocument/2006/math">
                      <m:r>
                        <a:rPr lang="en-US" altLang="zh-CN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</m:oMath>
                  </a14:m>
                  <a:endParaRPr lang="en-US" altLang="zh-CN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marL="257175" indent="-257175">
                    <a:spcBef>
                      <a:spcPts val="450"/>
                    </a:spcBef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16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设下面公式的论域是上面的全集</a:t>
                  </a:r>
                  <a14:m>
                    <m:oMath xmlns:m="http://schemas.openxmlformats.org/officeDocument/2006/math">
                      <m:r>
                        <a:rPr lang="en-US" altLang="zh-CN" sz="16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𝑼</m:t>
                      </m:r>
                    </m:oMath>
                  </a14:m>
                  <a:r>
                    <a:rPr lang="zh-CN" altLang="en-US" sz="16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，这些公式中真值为真的有 </a:t>
                  </a:r>
                  <a:endParaRPr lang="zh-CN" altLang="en-US" sz="1600" b="1">
                    <a:solidFill>
                      <a:srgbClr val="C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  <a:p>
                  <a:pPr lvl="1">
                    <a:spcBef>
                      <a:spcPts val="450"/>
                    </a:spcBef>
                    <a:spcAft>
                      <a:spcPts val="450"/>
                    </a:spcAft>
                  </a:pPr>
                  <a:r>
                    <a:rPr lang="en-US" altLang="zh-CN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(A) </a:t>
                  </a: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altLang="zh-CN" sz="16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16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</m:oMath>
                  </a14:m>
                  <a:endParaRPr lang="en-US" altLang="zh-CN" sz="16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 lvl="1">
                    <a:spcBef>
                      <a:spcPts val="450"/>
                    </a:spcBef>
                    <a:spcAft>
                      <a:spcPts val="450"/>
                    </a:spcAft>
                  </a:pPr>
                  <a:r>
                    <a:rPr lang="en-US" altLang="zh-CN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(B) </a:t>
                  </a:r>
                  <a14:m>
                    <m:oMath xmlns:m="http://schemas.openxmlformats.org/officeDocument/2006/math"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altLang="zh-CN" sz="16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16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a14:m>
                  <a:endParaRPr lang="en-US" altLang="zh-CN" sz="16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 lvl="1">
                    <a:spcBef>
                      <a:spcPts val="450"/>
                    </a:spcBef>
                    <a:spcAft>
                      <a:spcPts val="450"/>
                    </a:spcAft>
                  </a:pPr>
                  <a:r>
                    <a:rPr lang="en-US" altLang="zh-CN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(C) </a:t>
                  </a:r>
                  <a14:m>
                    <m:oMath xmlns:m="http://schemas.openxmlformats.org/officeDocument/2006/math"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altLang="zh-CN" sz="16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altLang="zh-CN" sz="16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</m:oMath>
                  </a14:m>
                  <a:endParaRPr lang="en-US" altLang="zh-CN" sz="16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 lvl="1">
                    <a:spcBef>
                      <a:spcPts val="450"/>
                    </a:spcBef>
                    <a:spcAft>
                      <a:spcPts val="450"/>
                    </a:spcAft>
                  </a:pPr>
                  <a:r>
                    <a:rPr lang="en-US" altLang="zh-CN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(D) </a:t>
                  </a:r>
                  <a14:m>
                    <m:oMath xmlns:m="http://schemas.openxmlformats.org/officeDocument/2006/math"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altLang="zh-CN" sz="16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altLang="zh-CN" sz="16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</m:oMath>
                  </a14:m>
                  <a:endParaRPr lang="en-US" altLang="zh-CN" sz="16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 lvl="1">
                    <a:spcBef>
                      <a:spcPts val="450"/>
                    </a:spcBef>
                    <a:spcAft>
                      <a:spcPts val="450"/>
                    </a:spcAft>
                  </a:pPr>
                  <a:r>
                    <a:rPr lang="en-US" altLang="zh-CN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(E) </a:t>
                  </a:r>
                  <a14:m>
                    <m:oMath xmlns:m="http://schemas.openxmlformats.org/officeDocument/2006/math"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6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altLang="zh-CN" sz="16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altLang="zh-CN" sz="16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6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</m:oMath>
                  </a14:m>
                  <a:endParaRPr lang="en-US" altLang="zh-CN" sz="16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0C63B6F-170A-435E-8ADF-D652949CB0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60" y="1004924"/>
                  <a:ext cx="7190527" cy="3124381"/>
                </a:xfrm>
                <a:prstGeom prst="rect">
                  <a:avLst/>
                </a:prstGeom>
                <a:blipFill>
                  <a:blip r:embed="rId2"/>
                  <a:stretch>
                    <a:fillRect l="-509" t="-391" b="-13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C3179D31-3CBD-4208-90ED-B96A6F082707}"/>
                </a:ext>
              </a:extLst>
            </p:cNvPr>
            <p:cNvCxnSpPr>
              <a:cxnSpLocks/>
            </p:cNvCxnSpPr>
            <p:nvPr/>
          </p:nvCxnSpPr>
          <p:spPr>
            <a:xfrm>
              <a:off x="3739622" y="1703439"/>
              <a:ext cx="1736839" cy="0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E8DE415-F762-4737-9891-307EB6A3D5B8}"/>
                </a:ext>
              </a:extLst>
            </p:cNvPr>
            <p:cNvCxnSpPr>
              <a:cxnSpLocks/>
            </p:cNvCxnSpPr>
            <p:nvPr/>
          </p:nvCxnSpPr>
          <p:spPr>
            <a:xfrm>
              <a:off x="6535831" y="2049652"/>
              <a:ext cx="769430" cy="0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90EEDA71-3E43-48ED-B5E3-04874FE40ABD}"/>
                    </a:ext>
                  </a:extLst>
                </p:cNvPr>
                <p:cNvSpPr txBox="1"/>
                <p:nvPr/>
              </p:nvSpPr>
              <p:spPr>
                <a:xfrm>
                  <a:off x="3660109" y="1442306"/>
                  <a:ext cx="1980348" cy="246221"/>
                </a:xfrm>
                <a:prstGeom prst="rect">
                  <a:avLst/>
                </a:prstGeom>
                <a:solidFill>
                  <a:srgbClr val="F0F7EC"/>
                </a:solidFill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,−</m:t>
                            </m:r>
                            <m: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90EEDA71-3E43-48ED-B5E3-04874FE40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0109" y="1442306"/>
                  <a:ext cx="1980348" cy="246221"/>
                </a:xfrm>
                <a:prstGeom prst="rect">
                  <a:avLst/>
                </a:prstGeom>
                <a:blipFill>
                  <a:blip r:embed="rId3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66A18EA1-7AD2-48C7-A2EA-8EE63181FBAC}"/>
                    </a:ext>
                  </a:extLst>
                </p:cNvPr>
                <p:cNvSpPr txBox="1"/>
                <p:nvPr/>
              </p:nvSpPr>
              <p:spPr>
                <a:xfrm>
                  <a:off x="6485283" y="1790639"/>
                  <a:ext cx="819978" cy="246221"/>
                </a:xfrm>
                <a:prstGeom prst="rect">
                  <a:avLst/>
                </a:prstGeom>
                <a:solidFill>
                  <a:srgbClr val="F0F7EC"/>
                </a:solidFill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1600" b="1">
                            <a:solidFill>
                              <a:srgbClr val="C00000"/>
                            </a:solidFill>
                            <a:latin typeface="等线" panose="02010600030101010101" pitchFamily="2" charset="-122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sz="1600" b="1">
                            <a:solidFill>
                              <a:srgbClr val="C00000"/>
                            </a:solidFill>
                            <a:latin typeface="等线" panose="02010600030101010101" pitchFamily="2" charset="-122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zh-CN" sz="1600" b="1">
                            <a:solidFill>
                              <a:srgbClr val="C00000"/>
                            </a:solidFill>
                            <a:latin typeface="等线" panose="02010600030101010101" pitchFamily="2" charset="-122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altLang="zh-CN" sz="1600" b="1">
                            <a:solidFill>
                              <a:srgbClr val="C00000"/>
                            </a:solidFill>
                            <a:latin typeface="等线" panose="02010600030101010101" pitchFamily="2" charset="-122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zh-CN" sz="1600" b="1">
                            <a:solidFill>
                              <a:srgbClr val="C00000"/>
                            </a:solidFill>
                            <a:latin typeface="等线" panose="02010600030101010101" pitchFamily="2" charset="-122"/>
                          </a:rPr>
                          <m:t>E</m:t>
                        </m:r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66A18EA1-7AD2-48C7-A2EA-8EE63181FB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5283" y="1790639"/>
                  <a:ext cx="819978" cy="246221"/>
                </a:xfrm>
                <a:prstGeom prst="rect">
                  <a:avLst/>
                </a:prstGeom>
                <a:blipFill>
                  <a:blip r:embed="rId4"/>
                  <a:stretch>
                    <a:fillRect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79785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集合的归纳定义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数理逻辑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85D8328-DE83-4EE1-8838-58F09938DC18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EB14AF0-8AA5-4EA9-8D11-5ACF8F0B1B1E}"/>
                  </a:ext>
                </a:extLst>
              </p:cNvPr>
              <p:cNvSpPr txBox="1"/>
              <p:nvPr/>
            </p:nvSpPr>
            <p:spPr>
              <a:xfrm>
                <a:off x="717950" y="1143727"/>
                <a:ext cx="4011848" cy="301300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归纳定义集合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57175" indent="-257175">
                  <a:lnSpc>
                    <a:spcPts val="240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C00000"/>
                    </a:solidFill>
                    <a:latin typeface="+mn-ea"/>
                  </a:rPr>
                  <a:t>归纳基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：给出集合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的一些</a:t>
                </a:r>
                <a:r>
                  <a:rPr lang="zh-CN" altLang="en-US" sz="1600" b="1">
                    <a:solidFill>
                      <a:srgbClr val="C00000"/>
                    </a:solidFill>
                    <a:latin typeface="+mn-ea"/>
                  </a:rPr>
                  <a:t>基本元素</a:t>
                </a:r>
              </a:p>
              <a:p>
                <a:pPr marL="257175" indent="-257175">
                  <a:lnSpc>
                    <a:spcPts val="240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C00000"/>
                    </a:solidFill>
                    <a:latin typeface="+mn-ea"/>
                  </a:rPr>
                  <a:t>归纳步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：给出从集合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的一些元素构造另外一个元素的若干</a:t>
                </a:r>
                <a:r>
                  <a:rPr lang="zh-CN" altLang="en-US" sz="1600" b="1">
                    <a:solidFill>
                      <a:srgbClr val="C00000"/>
                    </a:solidFill>
                    <a:latin typeface="+mn-ea"/>
                  </a:rPr>
                  <a:t>规则</a:t>
                </a:r>
              </a:p>
              <a:p>
                <a:pPr marL="257175" indent="-257175">
                  <a:lnSpc>
                    <a:spcPts val="240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C00000"/>
                    </a:solidFill>
                    <a:latin typeface="+mn-ea"/>
                  </a:rPr>
                  <a:t>最小化声明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的所有元素要么是基本元素，要么是由已有元素根据某个规则构造得到</a:t>
                </a:r>
              </a:p>
              <a:p>
                <a:pPr marL="600075" lvl="1" indent="-257175">
                  <a:lnSpc>
                    <a:spcPts val="210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实际使用时常省略最小化声明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EB14AF0-8AA5-4EA9-8D11-5ACF8F0B1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50" y="1143727"/>
                <a:ext cx="4011848" cy="3013004"/>
              </a:xfrm>
              <a:prstGeom prst="rect">
                <a:avLst/>
              </a:prstGeom>
              <a:blipFill>
                <a:blip r:embed="rId2"/>
                <a:stretch>
                  <a:fillRect l="-608" t="-1215" b="-1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E040F152-0438-4C07-91E6-B0C36F68A7F0}"/>
              </a:ext>
            </a:extLst>
          </p:cNvPr>
          <p:cNvGrpSpPr/>
          <p:nvPr/>
        </p:nvGrpSpPr>
        <p:grpSpPr>
          <a:xfrm>
            <a:off x="5189436" y="1171572"/>
            <a:ext cx="2699440" cy="1307220"/>
            <a:chOff x="7117846" y="1574967"/>
            <a:chExt cx="3599254" cy="17429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426422C-4E9F-472D-B2CC-3B1A7E9BC98D}"/>
                    </a:ext>
                  </a:extLst>
                </p:cNvPr>
                <p:cNvSpPr txBox="1"/>
                <p:nvPr/>
              </p:nvSpPr>
              <p:spPr>
                <a:xfrm>
                  <a:off x="7117846" y="1574967"/>
                  <a:ext cx="3599254" cy="136789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>
                    <a:spcBef>
                      <a:spcPts val="450"/>
                    </a:spcBef>
                    <a:spcAft>
                      <a:spcPts val="450"/>
                    </a:spcAft>
                  </a:pPr>
                  <a:r>
                    <a:rPr lang="zh-CN" altLang="en-US" sz="1600" b="1">
                      <a:solidFill>
                        <a:schemeClr val="accent4">
                          <a:lumMod val="50000"/>
                        </a:schemeClr>
                      </a:solidFill>
                    </a:rPr>
                    <a:t>归纳定义自然数集</a:t>
                  </a:r>
                  <a14:m>
                    <m:oMath xmlns:m="http://schemas.openxmlformats.org/officeDocument/2006/math">
                      <m:r>
                        <a:rPr lang="en-US" altLang="zh-CN" sz="1600" b="1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a14:m>
                  <a:endParaRPr lang="en-US" altLang="zh-CN" sz="1600" b="1">
                    <a:solidFill>
                      <a:schemeClr val="accent4">
                        <a:lumMod val="50000"/>
                      </a:schemeClr>
                    </a:solidFill>
                  </a:endParaRPr>
                </a:p>
                <a:p>
                  <a:pPr>
                    <a:spcBef>
                      <a:spcPts val="450"/>
                    </a:spcBef>
                    <a:spcAft>
                      <a:spcPts val="450"/>
                    </a:spcAft>
                  </a:pPr>
                  <a:r>
                    <a:rPr lang="zh-CN" altLang="en-US" sz="1400" b="1">
                      <a:solidFill>
                        <a:srgbClr val="C00000"/>
                      </a:solidFill>
                      <a:latin typeface="+mn-ea"/>
                    </a:rPr>
                    <a:t>归纳基</a:t>
                  </a:r>
                  <a:r>
                    <a:rPr lang="zh-CN" altLang="en-US" sz="1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：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1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a14:m>
                  <a:endParaRPr lang="en-US" altLang="zh-CN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>
                    <a:spcBef>
                      <a:spcPts val="450"/>
                    </a:spcBef>
                    <a:spcAft>
                      <a:spcPts val="450"/>
                    </a:spcAft>
                  </a:pPr>
                  <a:r>
                    <a:rPr lang="zh-CN" altLang="en-US" sz="1400" b="1">
                      <a:solidFill>
                        <a:srgbClr val="C00000"/>
                      </a:solidFill>
                      <a:latin typeface="+mn-ea"/>
                    </a:rPr>
                    <a:t>归纳步</a:t>
                  </a:r>
                  <a:r>
                    <a:rPr lang="zh-CN" altLang="en-US" sz="1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：若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1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zh-CN" altLang="en-US" sz="1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</m:oMath>
                  </a14:m>
                  <a:r>
                    <a:rPr lang="zh-CN" altLang="en-US" sz="1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则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1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a14:m>
                  <a:endPara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52398742-0933-4DD9-93BA-BCDBD29268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7846" y="1574967"/>
                  <a:ext cx="3599254" cy="1367895"/>
                </a:xfrm>
                <a:prstGeom prst="rect">
                  <a:avLst/>
                </a:prstGeom>
                <a:blipFill>
                  <a:blip r:embed="rId4"/>
                  <a:stretch>
                    <a:fillRect l="-679" t="-1786" b="-59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A9800E7C-942E-4BD6-A046-D675D254F075}"/>
                    </a:ext>
                  </a:extLst>
                </p:cNvPr>
                <p:cNvSpPr txBox="1"/>
                <p:nvPr/>
              </p:nvSpPr>
              <p:spPr>
                <a:xfrm>
                  <a:off x="9152010" y="2167319"/>
                  <a:ext cx="1287451" cy="24622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zh-CN" altLang="en-US" sz="1200" b="1">
                      <a:solidFill>
                        <a:schemeClr val="accent2">
                          <a:lumMod val="50000"/>
                        </a:schemeClr>
                      </a:solidFill>
                    </a:rPr>
                    <a:t>基本元素：</a:t>
                  </a:r>
                  <a14:m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endParaRPr lang="zh-CN" altLang="en-US" sz="12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E8F4331C-6436-4578-BCF1-ECB8F1C6BC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2010" y="2167319"/>
                  <a:ext cx="128745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4430" t="-26667" b="-5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5764ADB1-34C7-4C10-8EA5-29C98FAE2A0C}"/>
                    </a:ext>
                  </a:extLst>
                </p:cNvPr>
                <p:cNvSpPr txBox="1"/>
                <p:nvPr/>
              </p:nvSpPr>
              <p:spPr>
                <a:xfrm>
                  <a:off x="9169813" y="3071706"/>
                  <a:ext cx="1492968" cy="24622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zh-CN" altLang="en-US" sz="1200" b="1">
                      <a:solidFill>
                        <a:schemeClr val="accent2">
                          <a:lumMod val="50000"/>
                        </a:schemeClr>
                      </a:solidFill>
                    </a:rPr>
                    <a:t>构造规则：</a:t>
                  </a:r>
                  <a14:m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zh-CN" altLang="en-US" sz="12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52395193-D9C0-4CD1-BA34-545FE5C87C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9813" y="3071706"/>
                  <a:ext cx="1492968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630" t="-25806" b="-483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0D71F01-0B4B-412C-A36D-65CCB0FB515B}"/>
              </a:ext>
            </a:extLst>
          </p:cNvPr>
          <p:cNvGrpSpPr/>
          <p:nvPr/>
        </p:nvGrpSpPr>
        <p:grpSpPr>
          <a:xfrm>
            <a:off x="4913464" y="2717173"/>
            <a:ext cx="3409771" cy="1512964"/>
            <a:chOff x="6723140" y="3825614"/>
            <a:chExt cx="4546362" cy="20172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03DE5277-C022-4BF2-8B89-F6B1A64EB69F}"/>
                    </a:ext>
                  </a:extLst>
                </p:cNvPr>
                <p:cNvSpPr txBox="1"/>
                <p:nvPr/>
              </p:nvSpPr>
              <p:spPr>
                <a:xfrm>
                  <a:off x="6723140" y="3825614"/>
                  <a:ext cx="4546362" cy="136789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>
                    <a:spcBef>
                      <a:spcPts val="450"/>
                    </a:spcBef>
                    <a:spcAft>
                      <a:spcPts val="450"/>
                    </a:spcAft>
                  </a:pPr>
                  <a:r>
                    <a:rPr lang="zh-CN" altLang="en-US" sz="1600" b="1">
                      <a:solidFill>
                        <a:schemeClr val="accent4">
                          <a:lumMod val="50000"/>
                        </a:schemeClr>
                      </a:solidFill>
                    </a:rPr>
                    <a:t>归纳定义整数集的子集</a:t>
                  </a:r>
                  <a14:m>
                    <m:oMath xmlns:m="http://schemas.openxmlformats.org/officeDocument/2006/math">
                      <m:r>
                        <a:rPr lang="en-US" altLang="zh-CN" sz="1600" b="1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a14:m>
                  <a:endParaRPr lang="en-US" altLang="zh-CN" sz="1600" b="1">
                    <a:solidFill>
                      <a:schemeClr val="accent4">
                        <a:lumMod val="50000"/>
                      </a:schemeClr>
                    </a:solidFill>
                  </a:endParaRPr>
                </a:p>
                <a:p>
                  <a:pPr>
                    <a:spcBef>
                      <a:spcPts val="450"/>
                    </a:spcBef>
                    <a:spcAft>
                      <a:spcPts val="450"/>
                    </a:spcAft>
                  </a:pPr>
                  <a:r>
                    <a:rPr lang="zh-CN" altLang="en-US" sz="1400" b="1">
                      <a:solidFill>
                        <a:srgbClr val="C00000"/>
                      </a:solidFill>
                      <a:latin typeface="+mn-ea"/>
                    </a:rPr>
                    <a:t>归纳基</a:t>
                  </a:r>
                  <a:r>
                    <a:rPr lang="zh-CN" altLang="en-US" sz="1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：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𝟐</m:t>
                      </m:r>
                      <m:r>
                        <a:rPr lang="en-US" altLang="zh-CN" sz="1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 </m:t>
                      </m:r>
                      <m:r>
                        <a:rPr lang="en-US" altLang="zh-CN" sz="1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𝟔</m:t>
                      </m:r>
                      <m:r>
                        <a:rPr lang="en-US" altLang="zh-CN" sz="1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∈</m:t>
                      </m:r>
                      <m:r>
                        <a:rPr lang="en-US" altLang="zh-CN" sz="1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𝑺</m:t>
                      </m:r>
                    </m:oMath>
                  </a14:m>
                  <a:endParaRPr lang="en-US" altLang="zh-CN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>
                    <a:spcBef>
                      <a:spcPts val="450"/>
                    </a:spcBef>
                    <a:spcAft>
                      <a:spcPts val="450"/>
                    </a:spcAft>
                  </a:pPr>
                  <a:r>
                    <a:rPr lang="zh-CN" altLang="en-US" sz="1400" b="1">
                      <a:solidFill>
                        <a:srgbClr val="C00000"/>
                      </a:solidFill>
                      <a:latin typeface="+mn-ea"/>
                    </a:rPr>
                    <a:t>归纳步</a:t>
                  </a:r>
                  <a:r>
                    <a:rPr lang="zh-CN" altLang="en-US" sz="1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：若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𝒙</m:t>
                      </m:r>
                      <m:r>
                        <a:rPr lang="en-US" altLang="zh-CN" sz="1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 </m:t>
                      </m:r>
                      <m:r>
                        <a:rPr lang="en-US" altLang="zh-CN" sz="1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𝒚</m:t>
                      </m:r>
                      <m:r>
                        <a:rPr lang="en-US" altLang="zh-CN" sz="1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∈</m:t>
                      </m:r>
                      <m:r>
                        <a:rPr lang="en-US" altLang="zh-CN" sz="1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𝑺</m:t>
                      </m:r>
                    </m:oMath>
                  </a14:m>
                  <a:r>
                    <a:rPr lang="zh-CN" altLang="en-US" sz="1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，则</a:t>
                  </a:r>
                  <a14:m>
                    <m:oMath xmlns:m="http://schemas.openxmlformats.org/officeDocument/2006/math">
                      <m:r>
                        <a:rPr lang="en-US" altLang="zh-CN" sz="1400" b="1" i="1" spc="-225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𝒙</m:t>
                      </m:r>
                      <m:r>
                        <a:rPr lang="en-US" altLang="zh-CN" sz="1400" b="1" i="1" spc="-225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r>
                        <a:rPr lang="en-US" altLang="zh-CN" sz="1400" b="1" i="1" spc="-225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𝒚</m:t>
                      </m:r>
                      <m:r>
                        <a:rPr lang="en-US" altLang="zh-CN" sz="1400" b="1" i="1" spc="-225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∈</m:t>
                      </m:r>
                      <m:r>
                        <a:rPr lang="en-US" altLang="zh-CN" sz="1400" b="1" i="1" spc="-225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𝑺</m:t>
                      </m:r>
                    </m:oMath>
                  </a14:m>
                  <a:r>
                    <a:rPr lang="zh-CN" altLang="en-US" sz="1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且</a:t>
                  </a:r>
                  <a14:m>
                    <m:oMath xmlns:m="http://schemas.openxmlformats.org/officeDocument/2006/math">
                      <m:r>
                        <a:rPr lang="en-US" altLang="zh-CN" sz="1400" b="1" i="1" spc="-225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𝒙</m:t>
                      </m:r>
                      <m:r>
                        <a:rPr lang="en-US" altLang="zh-CN" sz="1400" b="1" i="1" spc="-225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−</m:t>
                      </m:r>
                      <m:r>
                        <a:rPr lang="en-US" altLang="zh-CN" sz="1400" b="1" i="1" spc="-225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𝒚</m:t>
                      </m:r>
                      <m:r>
                        <a:rPr lang="en-US" altLang="zh-CN" sz="1400" b="1" i="1" spc="-225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∈</m:t>
                      </m:r>
                      <m:r>
                        <a:rPr lang="en-US" altLang="zh-CN" sz="1400" b="1" i="1" spc="-225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𝑺</m:t>
                      </m:r>
                    </m:oMath>
                  </a14:m>
                  <a:endParaRPr lang="zh-CN" altLang="en-US" sz="1400" b="1" spc="-225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34EEF968-F64C-408E-A345-1A0050A4F9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140" y="3825614"/>
                  <a:ext cx="4546362" cy="1367896"/>
                </a:xfrm>
                <a:prstGeom prst="rect">
                  <a:avLst/>
                </a:prstGeom>
                <a:blipFill>
                  <a:blip r:embed="rId7"/>
                  <a:stretch>
                    <a:fillRect l="-536" t="-1786" b="-53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86977EAD-5AA9-4708-B185-A0F83DEB104F}"/>
                    </a:ext>
                  </a:extLst>
                </p:cNvPr>
                <p:cNvSpPr txBox="1"/>
                <p:nvPr/>
              </p:nvSpPr>
              <p:spPr>
                <a:xfrm>
                  <a:off x="8890729" y="4405643"/>
                  <a:ext cx="2016633" cy="24622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zh-CN" altLang="en-US" sz="1200" b="1">
                      <a:solidFill>
                        <a:schemeClr val="accent2">
                          <a:lumMod val="50000"/>
                        </a:schemeClr>
                      </a:solidFill>
                    </a:rPr>
                    <a:t>两个基本元素：</a:t>
                  </a:r>
                  <a14:m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r>
                    <a:rPr lang="zh-CN" altLang="en-US" sz="1200" b="1">
                      <a:solidFill>
                        <a:schemeClr val="accent2">
                          <a:lumMod val="50000"/>
                        </a:schemeClr>
                      </a:solidFill>
                      <a:latin typeface="+mj-lt"/>
                    </a:rPr>
                    <a:t>和</a:t>
                  </a:r>
                  <a14:m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a14:m>
                  <a:endParaRPr lang="zh-CN" altLang="en-US" sz="12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26DFD25-7443-452C-8725-FBBE4D99A4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0729" y="4405643"/>
                  <a:ext cx="2016633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3629" t="-26667" r="-1210" b="-5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F45ED40F-CC4E-4BE6-AF98-3B2C962C09BF}"/>
                    </a:ext>
                  </a:extLst>
                </p:cNvPr>
                <p:cNvSpPr txBox="1"/>
                <p:nvPr/>
              </p:nvSpPr>
              <p:spPr>
                <a:xfrm>
                  <a:off x="8788819" y="5250258"/>
                  <a:ext cx="2480683" cy="592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ts val="1800"/>
                    </a:lnSpc>
                  </a:pPr>
                  <a:r>
                    <a:rPr lang="zh-CN" altLang="en-US" sz="1200" b="1">
                      <a:solidFill>
                        <a:schemeClr val="accent2">
                          <a:lumMod val="50000"/>
                        </a:schemeClr>
                      </a:solidFill>
                    </a:rPr>
                    <a:t>两个构造规则：分别用已有两个</a:t>
                  </a:r>
                  <a14:m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a14:m>
                  <a:r>
                    <a:rPr lang="zh-CN" altLang="en-US" sz="1200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的元素做加法与减法</a:t>
                  </a: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7C1274D-DA02-430C-8023-7AF5AD2052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8819" y="5250258"/>
                  <a:ext cx="2480683" cy="592641"/>
                </a:xfrm>
                <a:prstGeom prst="rect">
                  <a:avLst/>
                </a:prstGeom>
                <a:blipFill>
                  <a:blip r:embed="rId9"/>
                  <a:stretch>
                    <a:fillRect l="-4248" t="-4110" r="-3922" b="-205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606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归纳定义集合的元素的构造树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数理逻辑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042F347E-213A-4AF3-9A51-69D60DF06759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0F4B1C-5C94-41ED-873C-C1B6F85191A0}"/>
              </a:ext>
            </a:extLst>
          </p:cNvPr>
          <p:cNvSpPr txBox="1"/>
          <p:nvPr/>
        </p:nvSpPr>
        <p:spPr>
          <a:xfrm>
            <a:off x="683760" y="797530"/>
            <a:ext cx="2393878" cy="1087477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归纳定义集合</a:t>
            </a:r>
            <a:endParaRPr lang="en-US" altLang="zh-CN" sz="1600" b="1">
              <a:solidFill>
                <a:schemeClr val="accent2">
                  <a:lumMod val="50000"/>
                </a:schemeClr>
              </a:solidFill>
            </a:endParaRP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zh-CN" altLang="en-US" sz="1600" b="1">
                <a:solidFill>
                  <a:srgbClr val="C00000"/>
                </a:solidFill>
                <a:latin typeface="+mn-ea"/>
              </a:rPr>
              <a:t>归纳基</a:t>
            </a:r>
            <a:r>
              <a:rPr lang="zh-CN" altLang="en-US" sz="16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：给出</a:t>
            </a:r>
            <a:r>
              <a:rPr lang="zh-CN" altLang="en-US" sz="1600" b="1">
                <a:solidFill>
                  <a:srgbClr val="C00000"/>
                </a:solidFill>
                <a:latin typeface="+mn-ea"/>
              </a:rPr>
              <a:t>基本元素</a:t>
            </a:r>
            <a:endParaRPr lang="en-US" altLang="zh-CN" sz="1600" b="1">
              <a:solidFill>
                <a:srgbClr val="C00000"/>
              </a:solidFill>
              <a:latin typeface="+mn-ea"/>
            </a:endParaRP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zh-CN" altLang="en-US" sz="1600" b="1">
                <a:solidFill>
                  <a:srgbClr val="C00000"/>
                </a:solidFill>
                <a:latin typeface="+mn-ea"/>
              </a:rPr>
              <a:t>归纳步</a:t>
            </a:r>
            <a:r>
              <a:rPr lang="zh-CN" altLang="en-US" sz="16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：给出</a:t>
            </a:r>
            <a:r>
              <a:rPr lang="zh-CN" altLang="en-US" sz="1600" b="1">
                <a:solidFill>
                  <a:srgbClr val="C00000"/>
                </a:solidFill>
                <a:latin typeface="+mn-ea"/>
              </a:rPr>
              <a:t>构造规则</a:t>
            </a:r>
            <a:endParaRPr lang="en-US" altLang="zh-CN" sz="1600" b="1">
              <a:solidFill>
                <a:srgbClr val="C00000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BD21D74-C24B-4B78-A500-FB6F21490D7D}"/>
                  </a:ext>
                </a:extLst>
              </p:cNvPr>
              <p:cNvSpPr txBox="1"/>
              <p:nvPr/>
            </p:nvSpPr>
            <p:spPr>
              <a:xfrm>
                <a:off x="3632720" y="797988"/>
                <a:ext cx="4735772" cy="190308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500" b="1">
                    <a:solidFill>
                      <a:schemeClr val="accent2">
                        <a:lumMod val="50000"/>
                      </a:schemeClr>
                    </a:solidFill>
                  </a:rPr>
                  <a:t>归纳定义集合元素的</a:t>
                </a:r>
                <a:r>
                  <a:rPr lang="zh-CN" altLang="en-US" sz="1500" b="1">
                    <a:solidFill>
                      <a:srgbClr val="C00000"/>
                    </a:solidFill>
                  </a:rPr>
                  <a:t>构造树</a:t>
                </a:r>
                <a:endParaRPr lang="en-US" altLang="zh-CN" sz="1500" b="1">
                  <a:solidFill>
                    <a:srgbClr val="C00000"/>
                  </a:solidFill>
                </a:endParaRPr>
              </a:p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2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归纳定义集合的每个元素都至少对应一棵树描述它的构造过程</a:t>
                </a:r>
                <a:endParaRPr lang="en-US" altLang="zh-CN" sz="12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14313" indent="-214313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根节点是这个元素，对于每个内部节点（包括根）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altLang="zh-CN" sz="1200" b="1">
                  <a:solidFill>
                    <a:schemeClr val="accent6">
                      <a:lumMod val="50000"/>
                    </a:schemeClr>
                  </a:solidFill>
                  <a:latin typeface="+mn-ea"/>
                </a:endParaRPr>
              </a:p>
              <a:p>
                <a:pPr marL="557213" lvl="1" indent="-214313">
                  <a:lnSpc>
                    <a:spcPts val="195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如果它是由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12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12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sSub>
                      <m:sSubPr>
                        <m:ctrlPr>
                          <a:rPr lang="en-US" altLang="zh-CN" sz="12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12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sz="12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⋯, </m:t>
                    </m:r>
                    <m:sSub>
                      <m:sSubPr>
                        <m:ctrlPr>
                          <a:rPr lang="en-US" altLang="zh-CN" sz="12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12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12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使用某个规则构造得到，则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r>
                  <a:rPr lang="zh-CN" altLang="en-US" sz="12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的儿子节点是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12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200" b="1">
                    <a:solidFill>
                      <a:schemeClr val="accent4">
                        <a:lumMod val="50000"/>
                      </a:schemeClr>
                    </a:solidFill>
                    <a:latin typeface="+mj-lt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12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200" b="1">
                    <a:solidFill>
                      <a:schemeClr val="accent4">
                        <a:lumMod val="50000"/>
                      </a:schemeClr>
                    </a:solidFill>
                    <a:latin typeface="+mj-lt"/>
                    <a:ea typeface="楷体" panose="02010609060101010101" pitchFamily="49" charset="-122"/>
                  </a:rPr>
                  <a:t>，</a:t>
                </a:r>
                <a:r>
                  <a:rPr lang="zh-CN" altLang="en-US" sz="12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等等，和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12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12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1200" b="1">
                  <a:solidFill>
                    <a:schemeClr val="accent4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14313" indent="-214313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叶子节点是归纳基给出的某个基本元素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BD21D74-C24B-4B78-A500-FB6F21490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720" y="797988"/>
                <a:ext cx="4735772" cy="1903085"/>
              </a:xfrm>
              <a:prstGeom prst="rect">
                <a:avLst/>
              </a:prstGeom>
              <a:blipFill>
                <a:blip r:embed="rId2"/>
                <a:stretch>
                  <a:fillRect l="-129" t="-641" b="-1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BB9816F9-1DFC-46BB-8D98-C664FAC615A8}"/>
              </a:ext>
            </a:extLst>
          </p:cNvPr>
          <p:cNvSpPr txBox="1"/>
          <p:nvPr/>
        </p:nvSpPr>
        <p:spPr>
          <a:xfrm>
            <a:off x="683759" y="2011237"/>
            <a:ext cx="2516099" cy="5890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950"/>
              </a:lnSpc>
            </a:pPr>
            <a:r>
              <a:rPr lang="zh-CN" altLang="en-US" sz="1400" b="1">
                <a:solidFill>
                  <a:schemeClr val="accent2">
                    <a:lumMod val="50000"/>
                  </a:schemeClr>
                </a:solidFill>
              </a:rPr>
              <a:t>每个元素至少对应一棵构造树，但也可能对应多棵构造树！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2594F54-947C-494D-B3C5-73DDB96F4321}"/>
                  </a:ext>
                </a:extLst>
              </p:cNvPr>
              <p:cNvSpPr txBox="1"/>
              <p:nvPr/>
            </p:nvSpPr>
            <p:spPr>
              <a:xfrm>
                <a:off x="2251191" y="3029106"/>
                <a:ext cx="2365535" cy="12875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600" b="1">
                    <a:solidFill>
                      <a:schemeClr val="accent4">
                        <a:lumMod val="50000"/>
                      </a:schemeClr>
                    </a:solidFill>
                  </a:rPr>
                  <a:t>归纳定义整数集的子集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altLang="zh-CN" sz="1600" b="1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归纳基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𝟔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spcBef>
                    <a:spcPts val="450"/>
                  </a:spcBef>
                </a:pP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归纳步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：若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>
                  <a:spcAft>
                    <a:spcPts val="450"/>
                  </a:spcAft>
                </a:pPr>
                <a14:m>
                  <m:oMath xmlns:m="http://schemas.openxmlformats.org/officeDocument/2006/math">
                    <m:r>
                      <a:rPr lang="en-US" altLang="zh-CN" sz="1400" b="1" i="1" spc="-22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sz="1400" b="1" i="1" spc="-22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1400" b="1" i="1" spc="-22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  <m:r>
                      <a:rPr lang="en-US" altLang="zh-CN" sz="1400" b="1" i="1" spc="-22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400" b="1" i="1" spc="-22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400" b="1" i="1" spc="-22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sz="1400" b="1" i="1" spc="-22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400" b="1" i="1" spc="-22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  <m:r>
                      <a:rPr lang="en-US" altLang="zh-CN" sz="1400" b="1" i="1" spc="-22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400" b="1" i="1" spc="-22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endParaRPr lang="zh-CN" altLang="en-US" sz="1400" b="1" spc="-225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2594F54-947C-494D-B3C5-73DDB96F4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191" y="3029106"/>
                <a:ext cx="2365535" cy="1287532"/>
              </a:xfrm>
              <a:prstGeom prst="rect">
                <a:avLst/>
              </a:prstGeom>
              <a:blipFill>
                <a:blip r:embed="rId3"/>
                <a:stretch>
                  <a:fillRect l="-773" t="-1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41FEF2F3-C0C0-4F8E-9200-E5C3D89AA0C7}"/>
              </a:ext>
            </a:extLst>
          </p:cNvPr>
          <p:cNvGrpSpPr/>
          <p:nvPr/>
        </p:nvGrpSpPr>
        <p:grpSpPr>
          <a:xfrm>
            <a:off x="4759418" y="2775492"/>
            <a:ext cx="3709694" cy="1800842"/>
            <a:chOff x="6163977" y="3887845"/>
            <a:chExt cx="4946258" cy="2401122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048C6AD-945D-4C4E-A2E2-44AD086C25FE}"/>
                </a:ext>
              </a:extLst>
            </p:cNvPr>
            <p:cNvGrpSpPr/>
            <p:nvPr/>
          </p:nvGrpSpPr>
          <p:grpSpPr>
            <a:xfrm>
              <a:off x="6297224" y="3966508"/>
              <a:ext cx="2025776" cy="1788977"/>
              <a:chOff x="4781408" y="3987088"/>
              <a:chExt cx="2025776" cy="1788977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E2A92BC2-2F3A-4CFA-A790-6D4B6A994B08}"/>
                  </a:ext>
                </a:extLst>
              </p:cNvPr>
              <p:cNvSpPr/>
              <p:nvPr/>
            </p:nvSpPr>
            <p:spPr>
              <a:xfrm>
                <a:off x="5854240" y="3987088"/>
                <a:ext cx="405123" cy="402464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013" b="1"/>
                  <a:t>10</a:t>
                </a:r>
                <a:endParaRPr lang="zh-CN" altLang="en-US" sz="1013" b="1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8302FC92-68CE-4A8E-B445-CEAAD7368887}"/>
                  </a:ext>
                </a:extLst>
              </p:cNvPr>
              <p:cNvSpPr/>
              <p:nvPr/>
            </p:nvSpPr>
            <p:spPr>
              <a:xfrm>
                <a:off x="5311410" y="4702468"/>
                <a:ext cx="405123" cy="402464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013" b="1"/>
                  <a:t>4</a:t>
                </a:r>
                <a:endParaRPr lang="zh-CN" altLang="en-US" sz="1013" b="1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119EF5A-A85E-41CE-9237-6B56ED3C2F35}"/>
                  </a:ext>
                </a:extLst>
              </p:cNvPr>
              <p:cNvSpPr/>
              <p:nvPr/>
            </p:nvSpPr>
            <p:spPr>
              <a:xfrm>
                <a:off x="4781408" y="5453723"/>
                <a:ext cx="380453" cy="32234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13" b="1"/>
                  <a:t>2</a:t>
                </a:r>
                <a:endParaRPr lang="zh-CN" altLang="en-US" sz="1013" b="1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EAE263C-B92B-4037-8E21-5ADCD55F24D4}"/>
                  </a:ext>
                </a:extLst>
              </p:cNvPr>
              <p:cNvSpPr/>
              <p:nvPr/>
            </p:nvSpPr>
            <p:spPr>
              <a:xfrm>
                <a:off x="5878077" y="5452918"/>
                <a:ext cx="380453" cy="32234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13" b="1"/>
                  <a:t>2</a:t>
                </a:r>
                <a:endParaRPr lang="zh-CN" altLang="en-US" sz="1013" b="1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A6082C6-4449-45AA-BE63-5FBAD6D5A35B}"/>
                  </a:ext>
                </a:extLst>
              </p:cNvPr>
              <p:cNvSpPr/>
              <p:nvPr/>
            </p:nvSpPr>
            <p:spPr>
              <a:xfrm>
                <a:off x="6426731" y="4723651"/>
                <a:ext cx="380453" cy="32234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13" b="1"/>
                  <a:t>6</a:t>
                </a:r>
                <a:endParaRPr lang="zh-CN" altLang="en-US" sz="1013" b="1"/>
              </a:p>
            </p:txBody>
          </p: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168FBB7A-BE59-411F-9887-5B8372B46C56}"/>
                  </a:ext>
                </a:extLst>
              </p:cNvPr>
              <p:cNvCxnSpPr>
                <a:stCxn id="34" idx="3"/>
                <a:endCxn id="35" idx="0"/>
              </p:cNvCxnSpPr>
              <p:nvPr/>
            </p:nvCxnSpPr>
            <p:spPr>
              <a:xfrm flipH="1">
                <a:off x="5513972" y="4330613"/>
                <a:ext cx="399597" cy="37185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A236BB50-97F9-4862-B3F2-B64795DB0EC0}"/>
                  </a:ext>
                </a:extLst>
              </p:cNvPr>
              <p:cNvCxnSpPr>
                <a:stCxn id="34" idx="5"/>
                <a:endCxn id="38" idx="0"/>
              </p:cNvCxnSpPr>
              <p:nvPr/>
            </p:nvCxnSpPr>
            <p:spPr>
              <a:xfrm>
                <a:off x="6200034" y="4330613"/>
                <a:ext cx="416924" cy="39303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6B423D73-B462-4AC5-AABC-D15BFF3CFC0E}"/>
                  </a:ext>
                </a:extLst>
              </p:cNvPr>
              <p:cNvCxnSpPr>
                <a:stCxn id="35" idx="3"/>
                <a:endCxn id="36" idx="0"/>
              </p:cNvCxnSpPr>
              <p:nvPr/>
            </p:nvCxnSpPr>
            <p:spPr>
              <a:xfrm flipH="1">
                <a:off x="4971635" y="5045993"/>
                <a:ext cx="399104" cy="40773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470C4441-41BA-481D-9FBF-E31DF27E7A9E}"/>
                  </a:ext>
                </a:extLst>
              </p:cNvPr>
              <p:cNvCxnSpPr>
                <a:stCxn id="35" idx="5"/>
                <a:endCxn id="37" idx="0"/>
              </p:cNvCxnSpPr>
              <p:nvPr/>
            </p:nvCxnSpPr>
            <p:spPr>
              <a:xfrm>
                <a:off x="5657204" y="5045993"/>
                <a:ext cx="411100" cy="40692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397512A9-FB7C-42E7-B5F8-6069AC25FDBF}"/>
                  </a:ext>
                </a:extLst>
              </p:cNvPr>
              <p:cNvSpPr/>
              <p:nvPr/>
            </p:nvSpPr>
            <p:spPr>
              <a:xfrm>
                <a:off x="5910982" y="4430546"/>
                <a:ext cx="291640" cy="180989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013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+</a:t>
                </a:r>
                <a:endParaRPr lang="zh-CN" altLang="en-US" sz="1013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3D7E3EC-40FA-4D85-834D-AF403C9B9CAF}"/>
                  </a:ext>
                </a:extLst>
              </p:cNvPr>
              <p:cNvSpPr/>
              <p:nvPr/>
            </p:nvSpPr>
            <p:spPr>
              <a:xfrm>
                <a:off x="5365564" y="5128074"/>
                <a:ext cx="291640" cy="180989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013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+</a:t>
                </a:r>
                <a:endParaRPr lang="zh-CN" altLang="en-US" sz="1013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C94526F8-39AA-4172-ABAA-D1469F064478}"/>
                </a:ext>
              </a:extLst>
            </p:cNvPr>
            <p:cNvGrpSpPr/>
            <p:nvPr/>
          </p:nvGrpSpPr>
          <p:grpSpPr>
            <a:xfrm>
              <a:off x="8882980" y="3981372"/>
              <a:ext cx="2084142" cy="1792984"/>
              <a:chOff x="8249330" y="3951859"/>
              <a:chExt cx="2084142" cy="1792984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5B995026-851B-41B0-922F-63BCDE6BEEDD}"/>
                  </a:ext>
                </a:extLst>
              </p:cNvPr>
              <p:cNvSpPr/>
              <p:nvPr/>
            </p:nvSpPr>
            <p:spPr>
              <a:xfrm>
                <a:off x="9414257" y="4644930"/>
                <a:ext cx="405123" cy="402464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013" b="1"/>
                  <a:t>12</a:t>
                </a:r>
                <a:endParaRPr lang="zh-CN" altLang="en-US" sz="1013" b="1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BC8BECE-8A9C-4BD2-BDE6-2D1F102B25E7}"/>
                  </a:ext>
                </a:extLst>
              </p:cNvPr>
              <p:cNvSpPr/>
              <p:nvPr/>
            </p:nvSpPr>
            <p:spPr>
              <a:xfrm>
                <a:off x="8812336" y="3951859"/>
                <a:ext cx="405123" cy="402464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013" b="1"/>
                  <a:t>10</a:t>
                </a:r>
                <a:endParaRPr lang="zh-CN" altLang="en-US" sz="1013" b="1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325E2D7-1EF5-4AD7-87D8-0E8DE3F04845}"/>
                  </a:ext>
                </a:extLst>
              </p:cNvPr>
              <p:cNvSpPr/>
              <p:nvPr/>
            </p:nvSpPr>
            <p:spPr>
              <a:xfrm>
                <a:off x="8249330" y="4685868"/>
                <a:ext cx="380453" cy="32234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13" b="1"/>
                  <a:t>2</a:t>
                </a:r>
                <a:endParaRPr lang="zh-CN" altLang="en-US" sz="1013" b="1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EFDE828A-4CDB-4B64-AD08-F43102675493}"/>
                  </a:ext>
                </a:extLst>
              </p:cNvPr>
              <p:cNvSpPr/>
              <p:nvPr/>
            </p:nvSpPr>
            <p:spPr>
              <a:xfrm>
                <a:off x="8931527" y="5422501"/>
                <a:ext cx="380453" cy="32234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13" b="1"/>
                  <a:t>6</a:t>
                </a:r>
                <a:endParaRPr lang="zh-CN" altLang="en-US" sz="1013" b="1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D975906-F845-47A2-B44C-DEB841F10FFF}"/>
                  </a:ext>
                </a:extLst>
              </p:cNvPr>
              <p:cNvSpPr/>
              <p:nvPr/>
            </p:nvSpPr>
            <p:spPr>
              <a:xfrm>
                <a:off x="9953019" y="5422501"/>
                <a:ext cx="380453" cy="32234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13" b="1"/>
                  <a:t>6</a:t>
                </a:r>
                <a:endParaRPr lang="zh-CN" altLang="en-US" sz="1013" b="1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9EEF74D-DB1C-4A41-99E8-9AFDE5EE0324}"/>
                  </a:ext>
                </a:extLst>
              </p:cNvPr>
              <p:cNvSpPr/>
              <p:nvPr/>
            </p:nvSpPr>
            <p:spPr>
              <a:xfrm>
                <a:off x="8893881" y="4410932"/>
                <a:ext cx="242031" cy="180989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013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-</a:t>
                </a:r>
                <a:endParaRPr lang="zh-CN" altLang="en-US" sz="1013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3DD6226-1D56-4D5B-8B36-62C9D95C99A9}"/>
                  </a:ext>
                </a:extLst>
              </p:cNvPr>
              <p:cNvSpPr/>
              <p:nvPr/>
            </p:nvSpPr>
            <p:spPr>
              <a:xfrm>
                <a:off x="9470999" y="5106990"/>
                <a:ext cx="291640" cy="180989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013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+</a:t>
                </a:r>
                <a:endParaRPr lang="zh-CN" altLang="en-US" sz="1013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44638FE8-08FD-4603-B70A-F8E71C17D1A1}"/>
                  </a:ext>
                </a:extLst>
              </p:cNvPr>
              <p:cNvCxnSpPr>
                <a:stCxn id="24" idx="3"/>
                <a:endCxn id="25" idx="0"/>
              </p:cNvCxnSpPr>
              <p:nvPr/>
            </p:nvCxnSpPr>
            <p:spPr>
              <a:xfrm flipH="1">
                <a:off x="8439557" y="4295384"/>
                <a:ext cx="432108" cy="39048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EB37EE03-C7DB-4954-960A-B699BB212C19}"/>
                  </a:ext>
                </a:extLst>
              </p:cNvPr>
              <p:cNvCxnSpPr>
                <a:stCxn id="24" idx="5"/>
                <a:endCxn id="23" idx="0"/>
              </p:cNvCxnSpPr>
              <p:nvPr/>
            </p:nvCxnSpPr>
            <p:spPr>
              <a:xfrm>
                <a:off x="9158130" y="4295384"/>
                <a:ext cx="458689" cy="34954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30917206-55CB-41A2-BD6B-1ACE3AD7D332}"/>
                  </a:ext>
                </a:extLst>
              </p:cNvPr>
              <p:cNvCxnSpPr>
                <a:stCxn id="23" idx="3"/>
                <a:endCxn id="26" idx="0"/>
              </p:cNvCxnSpPr>
              <p:nvPr/>
            </p:nvCxnSpPr>
            <p:spPr>
              <a:xfrm flipH="1">
                <a:off x="9121754" y="4988455"/>
                <a:ext cx="351832" cy="43404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4551663D-C523-41CE-9047-A76A2366748A}"/>
                  </a:ext>
                </a:extLst>
              </p:cNvPr>
              <p:cNvCxnSpPr>
                <a:stCxn id="23" idx="5"/>
                <a:endCxn id="27" idx="0"/>
              </p:cNvCxnSpPr>
              <p:nvPr/>
            </p:nvCxnSpPr>
            <p:spPr>
              <a:xfrm>
                <a:off x="9760051" y="4988455"/>
                <a:ext cx="383195" cy="43404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A7ADB26A-D3BD-4F66-9906-019C18B51FB3}"/>
                    </a:ext>
                  </a:extLst>
                </p:cNvPr>
                <p:cNvSpPr txBox="1"/>
                <p:nvPr/>
              </p:nvSpPr>
              <p:spPr>
                <a:xfrm>
                  <a:off x="7370056" y="5886060"/>
                  <a:ext cx="2481053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b="1">
                      <a:solidFill>
                        <a:schemeClr val="accent2">
                          <a:lumMod val="50000"/>
                        </a:schemeClr>
                      </a:solidFill>
                    </a:rPr>
                    <a:t>元素</a:t>
                  </a:r>
                  <a14:m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a14:m>
                  <a:r>
                    <a:rPr lang="zh-CN" altLang="en-US" sz="1200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的两棵构造树</a:t>
                  </a: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ABE45EDF-0E43-433F-AAD5-7A6A8BA1CA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056" y="5886060"/>
                  <a:ext cx="2481053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252825FD-FC1C-4032-B8DF-D839B46B3835}"/>
                </a:ext>
              </a:extLst>
            </p:cNvPr>
            <p:cNvSpPr/>
            <p:nvPr/>
          </p:nvSpPr>
          <p:spPr>
            <a:xfrm>
              <a:off x="6163977" y="3887845"/>
              <a:ext cx="4946258" cy="2401122"/>
            </a:xfrm>
            <a:prstGeom prst="roundRect">
              <a:avLst>
                <a:gd name="adj" fmla="val 10249"/>
              </a:avLst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D76DF26-84BB-4FB4-93BF-40990B1478C7}"/>
              </a:ext>
            </a:extLst>
          </p:cNvPr>
          <p:cNvGrpSpPr/>
          <p:nvPr/>
        </p:nvGrpSpPr>
        <p:grpSpPr>
          <a:xfrm>
            <a:off x="684657" y="2757968"/>
            <a:ext cx="1256956" cy="1800842"/>
            <a:chOff x="657202" y="3862897"/>
            <a:chExt cx="1675941" cy="2401122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DA775BCD-0D25-4E26-8BAD-77F2B2D33CCC}"/>
                </a:ext>
              </a:extLst>
            </p:cNvPr>
            <p:cNvGrpSpPr/>
            <p:nvPr/>
          </p:nvGrpSpPr>
          <p:grpSpPr>
            <a:xfrm>
              <a:off x="657202" y="3862897"/>
              <a:ext cx="1675941" cy="2401122"/>
              <a:chOff x="3290897" y="1471822"/>
              <a:chExt cx="1675941" cy="2321159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4CCB57EA-8C4C-432E-8455-95D641E267FB}"/>
                  </a:ext>
                </a:extLst>
              </p:cNvPr>
              <p:cNvSpPr/>
              <p:nvPr/>
            </p:nvSpPr>
            <p:spPr>
              <a:xfrm>
                <a:off x="4323662" y="1597316"/>
                <a:ext cx="355235" cy="322342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13" b="1"/>
                  <a:t>3</a:t>
                </a:r>
                <a:endParaRPr lang="zh-CN" altLang="en-US" sz="1013" b="1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DACE4680-7D67-4813-B33C-4FA14E534589}"/>
                  </a:ext>
                </a:extLst>
              </p:cNvPr>
              <p:cNvSpPr/>
              <p:nvPr/>
            </p:nvSpPr>
            <p:spPr>
              <a:xfrm>
                <a:off x="4321472" y="2170275"/>
                <a:ext cx="355235" cy="322342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13" b="1"/>
                  <a:t>2</a:t>
                </a:r>
                <a:endParaRPr lang="zh-CN" altLang="en-US" sz="1013" b="1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A429C9D6-14CE-4D23-AF27-E151123CB12B}"/>
                  </a:ext>
                </a:extLst>
              </p:cNvPr>
              <p:cNvSpPr/>
              <p:nvPr/>
            </p:nvSpPr>
            <p:spPr>
              <a:xfrm>
                <a:off x="4323662" y="2740552"/>
                <a:ext cx="355235" cy="322342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13" b="1"/>
                  <a:t>1</a:t>
                </a:r>
                <a:endParaRPr lang="zh-CN" altLang="en-US" sz="1013" b="1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A22931E0-5FFF-4C19-AF22-E72464017DEE}"/>
                  </a:ext>
                </a:extLst>
              </p:cNvPr>
              <p:cNvSpPr/>
              <p:nvPr/>
            </p:nvSpPr>
            <p:spPr>
              <a:xfrm>
                <a:off x="4308862" y="3330118"/>
                <a:ext cx="380453" cy="32234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13" b="1"/>
                  <a:t>0</a:t>
                </a:r>
                <a:endParaRPr lang="zh-CN" altLang="en-US" sz="1013" b="1"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4F87F7EA-BBD0-4D00-A111-E46E479F51BE}"/>
                  </a:ext>
                </a:extLst>
              </p:cNvPr>
              <p:cNvCxnSpPr>
                <a:stCxn id="48" idx="4"/>
                <a:endCxn id="49" idx="0"/>
              </p:cNvCxnSpPr>
              <p:nvPr/>
            </p:nvCxnSpPr>
            <p:spPr>
              <a:xfrm flipH="1">
                <a:off x="4499090" y="1919658"/>
                <a:ext cx="2190" cy="25061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F8AD8DC9-D470-473B-99BC-8058EA28C3E2}"/>
                  </a:ext>
                </a:extLst>
              </p:cNvPr>
              <p:cNvCxnSpPr>
                <a:cxnSpLocks/>
                <a:stCxn id="49" idx="4"/>
                <a:endCxn id="50" idx="0"/>
              </p:cNvCxnSpPr>
              <p:nvPr/>
            </p:nvCxnSpPr>
            <p:spPr>
              <a:xfrm>
                <a:off x="4499090" y="2492617"/>
                <a:ext cx="2190" cy="24793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043055A4-0DEC-4D28-8BB0-13B6ABA9AD83}"/>
                  </a:ext>
                </a:extLst>
              </p:cNvPr>
              <p:cNvCxnSpPr>
                <a:stCxn id="50" idx="4"/>
                <a:endCxn id="51" idx="0"/>
              </p:cNvCxnSpPr>
              <p:nvPr/>
            </p:nvCxnSpPr>
            <p:spPr>
              <a:xfrm flipH="1">
                <a:off x="4499089" y="3062894"/>
                <a:ext cx="2191" cy="26722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矩形: 圆角 54">
                <a:extLst>
                  <a:ext uri="{FF2B5EF4-FFF2-40B4-BE49-F238E27FC236}">
                    <a16:creationId xmlns:a16="http://schemas.microsoft.com/office/drawing/2014/main" id="{881ADBF6-7DD1-4AAE-891F-B226B3743B0E}"/>
                  </a:ext>
                </a:extLst>
              </p:cNvPr>
              <p:cNvSpPr/>
              <p:nvPr/>
            </p:nvSpPr>
            <p:spPr>
              <a:xfrm>
                <a:off x="3290897" y="1471822"/>
                <a:ext cx="1675941" cy="2321159"/>
              </a:xfrm>
              <a:prstGeom prst="roundRect">
                <a:avLst>
                  <a:gd name="adj" fmla="val 11957"/>
                </a:avLst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</p:grp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CC3A440-8945-420E-8B75-12580F9D9B7D}"/>
                </a:ext>
              </a:extLst>
            </p:cNvPr>
            <p:cNvSpPr txBox="1"/>
            <p:nvPr/>
          </p:nvSpPr>
          <p:spPr>
            <a:xfrm>
              <a:off x="887757" y="3955618"/>
              <a:ext cx="450440" cy="21784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zh-CN" altLang="en-US" sz="1200" b="1">
                  <a:solidFill>
                    <a:schemeClr val="accent2">
                      <a:lumMod val="50000"/>
                    </a:schemeClr>
                  </a:solidFill>
                </a:rPr>
                <a:t>自然数</a:t>
              </a:r>
              <a:r>
                <a:rPr lang="en-US" altLang="zh-CN" sz="1200" b="1">
                  <a:solidFill>
                    <a:schemeClr val="accent2">
                      <a:lumMod val="50000"/>
                    </a:schemeClr>
                  </a:solidFill>
                </a:rPr>
                <a:t>3</a:t>
              </a:r>
              <a:r>
                <a:rPr lang="zh-CN" altLang="en-US" sz="1200" b="1">
                  <a:solidFill>
                    <a:schemeClr val="accent2">
                      <a:lumMod val="50000"/>
                    </a:schemeClr>
                  </a:solidFill>
                </a:rPr>
                <a:t>的唯一构造树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011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结构归纳法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数理逻辑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F6D697AC-DDDD-4A76-953D-5142E8162A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87E25DA-4BE3-44D5-BE30-7AB19CD198D5}"/>
                  </a:ext>
                </a:extLst>
              </p:cNvPr>
              <p:cNvSpPr txBox="1"/>
              <p:nvPr/>
            </p:nvSpPr>
            <p:spPr>
              <a:xfrm>
                <a:off x="593316" y="902095"/>
                <a:ext cx="4193741" cy="68223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500" b="1">
                    <a:solidFill>
                      <a:schemeClr val="accent2">
                        <a:lumMod val="50000"/>
                      </a:schemeClr>
                    </a:solidFill>
                  </a:rPr>
                  <a:t>归纳定义集合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CN" sz="15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归纳基</a:t>
                </a: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：给出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基本元素；归纳步</a:t>
                </a: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：给出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构造规则</a:t>
                </a:r>
                <a:endParaRPr lang="en-US" altLang="zh-CN" sz="1500" b="1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87E25DA-4BE3-44D5-BE30-7AB19CD19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16" y="902095"/>
                <a:ext cx="4193741" cy="682238"/>
              </a:xfrm>
              <a:prstGeom prst="rect">
                <a:avLst/>
              </a:prstGeom>
              <a:blipFill>
                <a:blip r:embed="rId2"/>
                <a:stretch>
                  <a:fillRect l="-581" t="-1786" r="-581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2CB07E3-B5EF-4186-894C-22D835C1E71F}"/>
                  </a:ext>
                </a:extLst>
              </p:cNvPr>
              <p:cNvSpPr txBox="1"/>
              <p:nvPr/>
            </p:nvSpPr>
            <p:spPr>
              <a:xfrm>
                <a:off x="593317" y="1898177"/>
                <a:ext cx="4552330" cy="25703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的结构归纳证明法</a:t>
                </a:r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475"/>
                  </a:lnSpc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用于证明命题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𝒙𝑷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论域是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，或写为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𝑨𝑷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针对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的元素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的结构进行归纳证明</a:t>
                </a: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归纳基</a:t>
                </a: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：若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是基本元素，则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直接验证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为真</a:t>
                </a:r>
              </a:p>
              <a:p>
                <a:pPr marL="257175" indent="-257175">
                  <a:lnSpc>
                    <a:spcPts val="2475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归纳步</a:t>
                </a: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：若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是使用某个规则由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的元素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构造得到，则在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假定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为真</a:t>
                </a: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的情况下，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证明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也为真</a:t>
                </a:r>
                <a:endParaRPr lang="zh-CN" altLang="en-US" sz="1400" b="1">
                  <a:solidFill>
                    <a:schemeClr val="accent6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2CB07E3-B5EF-4186-894C-22D835C1E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17" y="1898177"/>
                <a:ext cx="4552330" cy="2570384"/>
              </a:xfrm>
              <a:prstGeom prst="rect">
                <a:avLst/>
              </a:prstGeom>
              <a:blipFill>
                <a:blip r:embed="rId3"/>
                <a:stretch>
                  <a:fillRect l="-402" t="-1185" b="-1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B18AB1E-14C1-488C-AF0A-41BD44C4C935}"/>
                  </a:ext>
                </a:extLst>
              </p:cNvPr>
              <p:cNvSpPr txBox="1"/>
              <p:nvPr/>
            </p:nvSpPr>
            <p:spPr>
              <a:xfrm>
                <a:off x="5246496" y="898887"/>
                <a:ext cx="3268942" cy="8144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450"/>
                  </a:spcBef>
                  <a:spcAft>
                    <a:spcPts val="225"/>
                  </a:spcAft>
                </a:pPr>
                <a:r>
                  <a:rPr lang="zh-CN" altLang="en-US" sz="1500" b="1">
                    <a:solidFill>
                      <a:schemeClr val="accent4">
                        <a:lumMod val="50000"/>
                      </a:schemeClr>
                    </a:solidFill>
                  </a:rPr>
                  <a:t>归纳定义整数集的子集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altLang="zh-CN" sz="1500" b="1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>
                  <a:spcBef>
                    <a:spcPts val="450"/>
                  </a:spcBef>
                  <a:spcAft>
                    <a:spcPts val="225"/>
                  </a:spcAft>
                </a:pPr>
                <a:r>
                  <a:rPr lang="zh-CN" altLang="en-US" sz="1013" b="1">
                    <a:solidFill>
                      <a:srgbClr val="C00000"/>
                    </a:solidFill>
                    <a:latin typeface="+mn-ea"/>
                  </a:rPr>
                  <a:t>归纳基</a:t>
                </a:r>
                <a:r>
                  <a:rPr lang="zh-CN" altLang="en-US" sz="1013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1013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1013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1013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𝟔</m:t>
                    </m:r>
                    <m:r>
                      <a:rPr lang="en-US" altLang="zh-CN" sz="1013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013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endParaRPr lang="en-US" altLang="zh-CN" sz="1013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spcBef>
                    <a:spcPts val="450"/>
                  </a:spcBef>
                  <a:spcAft>
                    <a:spcPts val="225"/>
                  </a:spcAft>
                </a:pPr>
                <a:r>
                  <a:rPr lang="zh-CN" altLang="en-US" sz="1013" b="1">
                    <a:solidFill>
                      <a:srgbClr val="C00000"/>
                    </a:solidFill>
                    <a:latin typeface="+mn-ea"/>
                  </a:rPr>
                  <a:t>归纳步</a:t>
                </a:r>
                <a:r>
                  <a:rPr lang="zh-CN" altLang="en-US" sz="1013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：若</a:t>
                </a:r>
                <a14:m>
                  <m:oMath xmlns:m="http://schemas.openxmlformats.org/officeDocument/2006/math">
                    <m:r>
                      <a:rPr lang="en-US" altLang="zh-CN" sz="1013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sz="1013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1013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  <m:r>
                      <a:rPr lang="en-US" altLang="zh-CN" sz="1013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013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1013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013" b="1" i="1" spc="-22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sz="1013" b="1" i="1" spc="-22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1013" b="1" i="1" spc="-22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  <m:r>
                      <a:rPr lang="en-US" altLang="zh-CN" sz="1013" b="1" i="1" spc="-22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013" b="1" i="1" spc="-22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1013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013" b="1" i="1" spc="-22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sz="1013" b="1" i="1" spc="-22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013" b="1" i="1" spc="-22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  <m:r>
                      <a:rPr lang="en-US" altLang="zh-CN" sz="1013" b="1" i="1" spc="-22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013" b="1" i="1" spc="-22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endParaRPr lang="zh-CN" altLang="en-US" sz="1013" b="1" spc="-225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B18AB1E-14C1-488C-AF0A-41BD44C4C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496" y="898887"/>
                <a:ext cx="3268942" cy="814454"/>
              </a:xfrm>
              <a:prstGeom prst="rect">
                <a:avLst/>
              </a:prstGeom>
              <a:blipFill>
                <a:blip r:embed="rId4"/>
                <a:stretch>
                  <a:fillRect t="-1493" b="-3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6267C59-5D4F-4918-BF0D-3430A2A68886}"/>
                  </a:ext>
                </a:extLst>
              </p:cNvPr>
              <p:cNvSpPr txBox="1"/>
              <p:nvPr/>
            </p:nvSpPr>
            <p:spPr>
              <a:xfrm>
                <a:off x="5450962" y="2178857"/>
                <a:ext cx="3010269" cy="157735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450"/>
                  </a:spcBef>
                  <a:spcAft>
                    <a:spcPts val="225"/>
                  </a:spcAft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证明</a:t>
                </a:r>
                <a14:m>
                  <m:oMath xmlns:m="http://schemas.openxmlformats.org/officeDocument/2006/math">
                    <m:r>
                      <a:rPr lang="en-US" altLang="zh-CN" sz="16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spcBef>
                    <a:spcPts val="450"/>
                  </a:spcBef>
                  <a:spcAft>
                    <a:spcPts val="225"/>
                  </a:spcAft>
                </a:pPr>
                <a:r>
                  <a:rPr lang="zh-CN" altLang="en-US" sz="1400" b="1">
                    <a:solidFill>
                      <a:srgbClr val="C00000"/>
                    </a:solidFill>
                  </a:rPr>
                  <a:t>归纳基：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altLang="zh-CN" sz="1400" b="1"/>
              </a:p>
              <a:p>
                <a:pPr>
                  <a:lnSpc>
                    <a:spcPts val="2100"/>
                  </a:lnSpc>
                  <a:spcBef>
                    <a:spcPts val="450"/>
                  </a:spcBef>
                  <a:spcAft>
                    <a:spcPts val="225"/>
                  </a:spcAft>
                </a:pPr>
                <a:r>
                  <a:rPr lang="zh-CN" altLang="en-US" sz="1400" b="1">
                    <a:solidFill>
                      <a:srgbClr val="C00000"/>
                    </a:solidFill>
                  </a:rPr>
                  <a:t>归纳步：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∣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∣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，显然有</a:t>
                </a:r>
                <a14:m>
                  <m:oMath xmlns:m="http://schemas.openxmlformats.org/officeDocument/2006/math">
                    <m:r>
                      <a:rPr lang="en-US" altLang="zh-CN" sz="1400" b="1" i="1" spc="-7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1400" b="1" i="1" spc="-7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∣</m:t>
                    </m:r>
                    <m:r>
                      <a:rPr lang="en-US" altLang="zh-CN" sz="1400" b="1" i="1" spc="-7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sz="1400" b="1" i="1" spc="-7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1400" b="1" i="1" spc="-7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</m:oMath>
                </a14:m>
                <a:r>
                  <a:rPr lang="en-US" altLang="zh-CN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400" b="1" i="1" spc="-7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1400" b="1" i="1" spc="-7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∣</m:t>
                    </m:r>
                    <m:r>
                      <a:rPr lang="en-US" altLang="zh-CN" sz="1400" b="1" i="1" spc="-7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sz="1400" b="1" i="1" spc="-7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400" b="1" i="1" spc="-7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spcBef>
                    <a:spcPts val="450"/>
                  </a:spcBef>
                  <a:spcAft>
                    <a:spcPts val="225"/>
                  </a:spcAft>
                </a:pP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综上，由结构归纳法，命题得证。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6267C59-5D4F-4918-BF0D-3430A2A68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962" y="2178857"/>
                <a:ext cx="3010269" cy="1577355"/>
              </a:xfrm>
              <a:prstGeom prst="rect">
                <a:avLst/>
              </a:prstGeom>
              <a:blipFill>
                <a:blip r:embed="rId5"/>
                <a:stretch>
                  <a:fillRect l="-607" t="-1158" b="-30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D5D3B2F-3DEB-45FB-A0A4-9AACD54BC98F}"/>
                  </a:ext>
                </a:extLst>
              </p:cNvPr>
              <p:cNvSpPr txBox="1"/>
              <p:nvPr/>
            </p:nvSpPr>
            <p:spPr>
              <a:xfrm>
                <a:off x="5450962" y="3937531"/>
                <a:ext cx="2516245" cy="5232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“假定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”为真是归纳假设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D5D3B2F-3DEB-45FB-A0A4-9AACD54BC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962" y="3937531"/>
                <a:ext cx="2516245" cy="523220"/>
              </a:xfrm>
              <a:prstGeom prst="rect">
                <a:avLst/>
              </a:prstGeom>
              <a:blipFill>
                <a:blip r:embed="rId6"/>
                <a:stretch>
                  <a:fillRect l="-726" t="-2326" r="-242" b="-10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箭头: 左 18">
            <a:extLst>
              <a:ext uri="{FF2B5EF4-FFF2-40B4-BE49-F238E27FC236}">
                <a16:creationId xmlns:a16="http://schemas.microsoft.com/office/drawing/2014/main" id="{6084F725-2311-4014-9C10-1F29F3E54145}"/>
              </a:ext>
            </a:extLst>
          </p:cNvPr>
          <p:cNvSpPr/>
          <p:nvPr/>
        </p:nvSpPr>
        <p:spPr>
          <a:xfrm>
            <a:off x="5145646" y="4159986"/>
            <a:ext cx="305316" cy="78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19162DFD-6EA3-4ABE-8CA2-8A8685C8253F}"/>
              </a:ext>
            </a:extLst>
          </p:cNvPr>
          <p:cNvSpPr/>
          <p:nvPr/>
        </p:nvSpPr>
        <p:spPr>
          <a:xfrm>
            <a:off x="5145646" y="2967535"/>
            <a:ext cx="305316" cy="7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</p:spTree>
    <p:extLst>
      <p:ext uri="{BB962C8B-B14F-4D97-AF65-F5344CB8AC3E}">
        <p14:creationId xmlns:p14="http://schemas.microsoft.com/office/powerpoint/2010/main" val="340925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结构归纳法是分情况证明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数理逻辑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3194E1DA-8E75-4AAB-8CB6-40D770E3CC22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7396CF2-C901-4909-B3F9-8779DBC42C25}"/>
                  </a:ext>
                </a:extLst>
              </p:cNvPr>
              <p:cNvSpPr txBox="1"/>
              <p:nvPr/>
            </p:nvSpPr>
            <p:spPr>
              <a:xfrm>
                <a:off x="585276" y="2502649"/>
                <a:ext cx="6296685" cy="20281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100"/>
                  </a:lnSpc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结构归纳法实质上是分情况证明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algn="just">
                  <a:lnSpc>
                    <a:spcPts val="2400"/>
                  </a:lnSpc>
                  <a:spcBef>
                    <a:spcPts val="225"/>
                  </a:spcBef>
                  <a:spcAft>
                    <a:spcPts val="225"/>
                  </a:spcAft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基于归纳定义集合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的最小化声明，结构归纳法是针对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的元素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的结构进行分情况证明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∀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𝒙𝑷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 algn="just">
                  <a:lnSpc>
                    <a:spcPts val="2100"/>
                  </a:lnSpc>
                  <a:spcBef>
                    <a:spcPts val="225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C00000"/>
                    </a:solidFill>
                  </a:rPr>
                  <a:t>归纳基</a:t>
                </a: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：针对每个基本元素，如果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是该基本元素，则直接验证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4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257175" indent="-257175" algn="just">
                  <a:lnSpc>
                    <a:spcPts val="2400"/>
                  </a:lnSpc>
                  <a:spcBef>
                    <a:spcPts val="225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C00000"/>
                    </a:solidFill>
                  </a:rPr>
                  <a:t>归纳步</a:t>
                </a: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：针对每个构造规则，如果存在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是由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使用</a:t>
                </a: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该规则构造，则在假定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4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4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为真的情况下证明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400" b="1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7396CF2-C901-4909-B3F9-8779DBC42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76" y="2502649"/>
                <a:ext cx="6296685" cy="2028184"/>
              </a:xfrm>
              <a:prstGeom prst="rect">
                <a:avLst/>
              </a:prstGeom>
              <a:blipFill>
                <a:blip r:embed="rId2"/>
                <a:stretch>
                  <a:fillRect l="-290" t="-301" r="-290" b="-2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091237B-FED6-4DFA-829A-9CBF6F32A729}"/>
                  </a:ext>
                </a:extLst>
              </p:cNvPr>
              <p:cNvSpPr txBox="1"/>
              <p:nvPr/>
            </p:nvSpPr>
            <p:spPr>
              <a:xfrm>
                <a:off x="585276" y="843031"/>
                <a:ext cx="6296685" cy="144597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的结构归纳证明法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𝒙𝑷</m:t>
                    </m:r>
                    <m:d>
                      <m:dPr>
                        <m:ctrlPr>
                          <a:rPr lang="en-US" altLang="zh-CN" sz="16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57175" indent="-257175" algn="just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归纳基</a:t>
                </a: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：若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是基本元素，则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直接验证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为真</a:t>
                </a:r>
              </a:p>
              <a:p>
                <a:pPr marL="257175" indent="-257175" algn="just">
                  <a:lnSpc>
                    <a:spcPts val="240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归纳步</a:t>
                </a: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：若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是使用某个规则由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的元素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构造得到，则在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假定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为真</a:t>
                </a: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的情况下，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证明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也为真</a:t>
                </a:r>
                <a:endParaRPr lang="zh-CN" altLang="en-US" sz="1400" b="1">
                  <a:solidFill>
                    <a:schemeClr val="accent6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091237B-FED6-4DFA-829A-9CBF6F32A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76" y="843031"/>
                <a:ext cx="6296685" cy="1445973"/>
              </a:xfrm>
              <a:prstGeom prst="rect">
                <a:avLst/>
              </a:prstGeom>
              <a:blipFill>
                <a:blip r:embed="rId3"/>
                <a:stretch>
                  <a:fillRect l="-97" t="-1266" r="-290" b="-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8F4D4EC-6B95-45D8-B907-5E858EF19248}"/>
                  </a:ext>
                </a:extLst>
              </p:cNvPr>
              <p:cNvSpPr txBox="1"/>
              <p:nvPr/>
            </p:nvSpPr>
            <p:spPr>
              <a:xfrm>
                <a:off x="7048555" y="1347912"/>
                <a:ext cx="1481138" cy="26253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1800"/>
                  </a:lnSpc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集合</a:t>
                </a:r>
                <a:r>
                  <a:rPr lang="en-US" altLang="zh-CN" sz="1200" b="1">
                    <a:solidFill>
                      <a:schemeClr val="accent2">
                        <a:lumMod val="50000"/>
                      </a:schemeClr>
                    </a:solidFill>
                  </a:rPr>
                  <a:t>A</a:t>
                </a: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归纳定义的最小化声明断定，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：</a:t>
                </a:r>
                <a:endParaRPr lang="en-US" altLang="zh-CN" sz="1200" b="1" i="1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14313" indent="-214313" algn="just">
                  <a:lnSpc>
                    <a:spcPts val="180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2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要么是某个基本元素</a:t>
                </a:r>
                <a:endParaRPr lang="en-US" altLang="zh-CN" sz="12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14313" indent="-214313" algn="just">
                  <a:lnSpc>
                    <a:spcPts val="180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要么存在元素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1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2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2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12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通过某个规则构造得到！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8F4D4EC-6B95-45D8-B907-5E858EF19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55" y="1347912"/>
                <a:ext cx="1481138" cy="2625399"/>
              </a:xfrm>
              <a:prstGeom prst="rect">
                <a:avLst/>
              </a:prstGeom>
              <a:blipFill>
                <a:blip r:embed="rId4"/>
                <a:stretch>
                  <a:fillRect r="-10700" b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箭头: 下 16">
            <a:extLst>
              <a:ext uri="{FF2B5EF4-FFF2-40B4-BE49-F238E27FC236}">
                <a16:creationId xmlns:a16="http://schemas.microsoft.com/office/drawing/2014/main" id="{FDCE5C56-CB14-40E1-B3E7-95F4F695656F}"/>
              </a:ext>
            </a:extLst>
          </p:cNvPr>
          <p:cNvSpPr/>
          <p:nvPr/>
        </p:nvSpPr>
        <p:spPr>
          <a:xfrm>
            <a:off x="3684429" y="2297360"/>
            <a:ext cx="69897" cy="205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</p:spTree>
    <p:extLst>
      <p:ext uri="{BB962C8B-B14F-4D97-AF65-F5344CB8AC3E}">
        <p14:creationId xmlns:p14="http://schemas.microsoft.com/office/powerpoint/2010/main" val="1417074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结构归纳法的分情况证明形式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数理逻辑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3D233B44-E797-4556-BF83-D878D72D4300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C456885-99F0-4DF7-BFB2-53CAD0D7A30D}"/>
                  </a:ext>
                </a:extLst>
              </p:cNvPr>
              <p:cNvSpPr txBox="1"/>
              <p:nvPr/>
            </p:nvSpPr>
            <p:spPr>
              <a:xfrm>
                <a:off x="638997" y="1620290"/>
                <a:ext cx="4055439" cy="29537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225"/>
                  </a:spcBef>
                  <a:spcAft>
                    <a:spcPts val="450"/>
                  </a:spcAft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结构归纳证明的实质含义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spcBef>
                    <a:spcPts val="225"/>
                  </a:spcBef>
                  <a:spcAft>
                    <a:spcPts val="450"/>
                  </a:spcAft>
                </a:pPr>
                <a:r>
                  <a:rPr lang="zh-CN" altLang="en-US" sz="1400" b="1">
                    <a:solidFill>
                      <a:srgbClr val="002060"/>
                    </a:solidFill>
                    <a:ea typeface="楷体" panose="02010609060101010101" pitchFamily="49" charset="-122"/>
                  </a:rPr>
                  <a:t>针对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的元素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的结构进行分情况证明：</a:t>
                </a:r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14313" indent="-214313">
                  <a:lnSpc>
                    <a:spcPts val="1950"/>
                  </a:lnSpc>
                  <a:spcBef>
                    <a:spcPts val="225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C00000"/>
                    </a:solidFill>
                  </a:rPr>
                  <a:t>归纳基：</a:t>
                </a: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，显然有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altLang="zh-CN" sz="14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214313" indent="-214313">
                  <a:lnSpc>
                    <a:spcPts val="1950"/>
                  </a:lnSpc>
                  <a:spcBef>
                    <a:spcPts val="225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C00000"/>
                    </a:solidFill>
                  </a:rPr>
                  <a:t>归纳步：</a:t>
                </a:r>
                <a:endParaRPr lang="en-US" altLang="zh-CN" sz="1400" b="1">
                  <a:solidFill>
                    <a:srgbClr val="C00000"/>
                  </a:solidFill>
                </a:endParaRPr>
              </a:p>
              <a:p>
                <a:pPr marL="557213" lvl="1" indent="-214313">
                  <a:lnSpc>
                    <a:spcPts val="2100"/>
                  </a:lnSpc>
                  <a:spcBef>
                    <a:spcPts val="225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14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(1) </a:t>
                </a:r>
                <a:r>
                  <a:rPr lang="zh-CN" altLang="en-US" sz="14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如果存在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1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4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14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，则由归纳假设有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14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14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，则也有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；</a:t>
                </a:r>
                <a:endParaRPr lang="en-US" altLang="zh-CN" sz="1400" b="1">
                  <a:solidFill>
                    <a:schemeClr val="accent4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557213" lvl="1" indent="-214313">
                  <a:lnSpc>
                    <a:spcPts val="2100"/>
                  </a:lnSpc>
                  <a:spcBef>
                    <a:spcPts val="225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14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(2) </a:t>
                </a:r>
                <a:r>
                  <a:rPr lang="zh-CN" altLang="en-US" sz="14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如果存在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1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4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14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，则由归纳假设有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14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14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，则也有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1400" b="1">
                  <a:solidFill>
                    <a:schemeClr val="accent4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ts val="1950"/>
                  </a:lnSpc>
                  <a:spcBef>
                    <a:spcPts val="225"/>
                  </a:spcBef>
                  <a:spcAft>
                    <a:spcPts val="450"/>
                  </a:spcAft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综上，由结构归纳法，命题得证。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C456885-99F0-4DF7-BFB2-53CAD0D7A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97" y="1620290"/>
                <a:ext cx="4055439" cy="2953757"/>
              </a:xfrm>
              <a:prstGeom prst="rect">
                <a:avLst/>
              </a:prstGeom>
              <a:blipFill>
                <a:blip r:embed="rId2"/>
                <a:stretch>
                  <a:fillRect l="-451" t="-620" r="-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14AE473-9D9C-4473-8226-8AD664F602C3}"/>
                  </a:ext>
                </a:extLst>
              </p:cNvPr>
              <p:cNvSpPr txBox="1"/>
              <p:nvPr/>
            </p:nvSpPr>
            <p:spPr>
              <a:xfrm>
                <a:off x="5244308" y="2799722"/>
                <a:ext cx="3182513" cy="175432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800" b="1">
                    <a:solidFill>
                      <a:schemeClr val="accent2">
                        <a:lumMod val="50000"/>
                      </a:schemeClr>
                    </a:solidFill>
                  </a:rPr>
                  <a:t>结构归纳证明</a:t>
                </a:r>
                <a:r>
                  <a:rPr lang="zh-CN" altLang="en-US" sz="1800" b="1">
                    <a:solidFill>
                      <a:schemeClr val="accent2">
                        <a:lumMod val="50000"/>
                      </a:schemeClr>
                    </a:solidFill>
                    <a:latin typeface="+mj-lt"/>
                  </a:rPr>
                  <a:t>的简化版</a:t>
                </a:r>
                <a:r>
                  <a:rPr lang="en-US" altLang="zh-CN" sz="1800" b="1">
                    <a:solidFill>
                      <a:schemeClr val="accent2">
                        <a:lumMod val="50000"/>
                      </a:schemeClr>
                    </a:solidFill>
                    <a:latin typeface="+mj-lt"/>
                  </a:rPr>
                  <a:t> </a:t>
                </a:r>
                <a:endParaRPr lang="en-US" altLang="zh-CN" sz="18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500" b="1">
                    <a:solidFill>
                      <a:srgbClr val="C00000"/>
                    </a:solidFill>
                  </a:rPr>
                  <a:t>归纳基：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500" b="1" i="1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5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500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500" b="1" i="1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500" b="1" i="1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altLang="zh-CN" sz="1500" b="1"/>
              </a:p>
              <a:p>
                <a:pPr>
                  <a:lnSpc>
                    <a:spcPts val="2100"/>
                  </a:lnSpc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500" b="1">
                    <a:solidFill>
                      <a:srgbClr val="C00000"/>
                    </a:solidFill>
                  </a:rPr>
                  <a:t>归纳步：</a:t>
                </a: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∣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∣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，显然有</a:t>
                </a:r>
                <a14:m>
                  <m:oMath xmlns:m="http://schemas.openxmlformats.org/officeDocument/2006/math">
                    <m:r>
                      <a:rPr lang="en-US" altLang="zh-CN" sz="1500" b="1" i="1" spc="-7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1500" b="1" i="1" spc="-7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∣</m:t>
                    </m:r>
                    <m:r>
                      <a:rPr lang="en-US" altLang="zh-CN" sz="1500" b="1" i="1" spc="-7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sz="1500" b="1" i="1" spc="-7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1500" b="1" i="1" spc="-7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</m:oMath>
                </a14:m>
                <a:r>
                  <a:rPr lang="en-US" altLang="zh-CN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500" b="1" i="1" spc="-7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1500" b="1" i="1" spc="-7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∣</m:t>
                    </m:r>
                    <m:r>
                      <a:rPr lang="en-US" altLang="zh-CN" sz="1500" b="1" i="1" spc="-7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sz="1500" b="1" i="1" spc="-7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500" b="1" i="1" spc="-75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15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ts val="1800"/>
                  </a:lnSpc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综上，由结构归纳法，命题得证。</a:t>
                </a:r>
                <a:endParaRPr lang="zh-CN" altLang="en-US" sz="1013" b="1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14AE473-9D9C-4473-8226-8AD664F60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308" y="2799722"/>
                <a:ext cx="3182513" cy="1754326"/>
              </a:xfrm>
              <a:prstGeom prst="rect">
                <a:avLst/>
              </a:prstGeom>
              <a:blipFill>
                <a:blip r:embed="rId3"/>
                <a:stretch>
                  <a:fillRect l="-766" t="-1736"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3F04E0-58ED-4CE2-A898-E207CF690760}"/>
                  </a:ext>
                </a:extLst>
              </p:cNvPr>
              <p:cNvSpPr txBox="1"/>
              <p:nvPr/>
            </p:nvSpPr>
            <p:spPr>
              <a:xfrm>
                <a:off x="634329" y="799818"/>
                <a:ext cx="5196448" cy="68223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600" b="1">
                    <a:solidFill>
                      <a:schemeClr val="accent4">
                        <a:lumMod val="50000"/>
                      </a:schemeClr>
                    </a:solidFill>
                  </a:rPr>
                  <a:t>归纳定义整数集的子集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altLang="zh-CN" sz="1600" b="1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归纳基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𝟔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；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归纳步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：若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endParaRPr lang="zh-CN" altLang="en-US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3F04E0-58ED-4CE2-A898-E207CF690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9" y="799818"/>
                <a:ext cx="5196448" cy="682238"/>
              </a:xfrm>
              <a:prstGeom prst="rect">
                <a:avLst/>
              </a:prstGeom>
              <a:blipFill>
                <a:blip r:embed="rId4"/>
                <a:stretch>
                  <a:fillRect l="-352" t="-2679" b="-9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7905DC-4356-49E0-A35E-5A0E56515DA6}"/>
                  </a:ext>
                </a:extLst>
              </p:cNvPr>
              <p:cNvSpPr txBox="1"/>
              <p:nvPr/>
            </p:nvSpPr>
            <p:spPr>
              <a:xfrm>
                <a:off x="6171893" y="817771"/>
                <a:ext cx="199015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b="1">
                    <a:solidFill>
                      <a:schemeClr val="accent2">
                        <a:lumMod val="50000"/>
                      </a:schemeClr>
                    </a:solidFill>
                  </a:rPr>
                  <a:t>证明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8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8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8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8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8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8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zh-CN" sz="18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7905DC-4356-49E0-A35E-5A0E56515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893" y="817771"/>
                <a:ext cx="1990150" cy="369332"/>
              </a:xfrm>
              <a:prstGeom prst="rect">
                <a:avLst/>
              </a:prstGeom>
              <a:blipFill>
                <a:blip r:embed="rId5"/>
                <a:stretch>
                  <a:fillRect l="-244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07F28E8-D40D-4B30-A46C-8A5A2B8BD44D}"/>
                  </a:ext>
                </a:extLst>
              </p:cNvPr>
              <p:cNvSpPr txBox="1"/>
              <p:nvPr/>
            </p:nvSpPr>
            <p:spPr>
              <a:xfrm>
                <a:off x="5244307" y="1583600"/>
                <a:ext cx="3182514" cy="98488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225"/>
                  </a:spcBef>
                  <a:spcAft>
                    <a:spcPts val="225"/>
                  </a:spcAft>
                </a:pPr>
                <a:r>
                  <a:rPr lang="zh-CN" altLang="en-US" sz="12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归纳定义集合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12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的最小化声明断定，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12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sz="12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14313" indent="-214313">
                  <a:spcBef>
                    <a:spcPts val="225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要么是</a:t>
                </a:r>
                <a:r>
                  <a:rPr lang="en-US" altLang="zh-CN" sz="12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2</a:t>
                </a: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，要么是</a:t>
                </a:r>
                <a:r>
                  <a:rPr lang="en-US" altLang="zh-CN" sz="12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6</a:t>
                </a:r>
              </a:p>
              <a:p>
                <a:pPr marL="214313" indent="-214313">
                  <a:spcBef>
                    <a:spcPts val="225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要么存在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zh-CN" sz="1200" b="1">
                  <a:solidFill>
                    <a:schemeClr val="accent2">
                      <a:lumMod val="50000"/>
                    </a:schemeClr>
                  </a:solidFill>
                  <a:latin typeface="+mn-ea"/>
                </a:endParaRPr>
              </a:p>
              <a:p>
                <a:pPr marL="214313" indent="-214313">
                  <a:spcBef>
                    <a:spcPts val="225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要么存在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zh-CN" altLang="en-US" sz="1200" b="1">
                  <a:solidFill>
                    <a:schemeClr val="accent2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07F28E8-D40D-4B30-A46C-8A5A2B8BD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307" y="1583600"/>
                <a:ext cx="3182514" cy="984885"/>
              </a:xfrm>
              <a:prstGeom prst="rect">
                <a:avLst/>
              </a:prstGeom>
              <a:blipFill>
                <a:blip r:embed="rId6"/>
                <a:stretch>
                  <a:fillRect t="-621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箭头: 左 18">
            <a:extLst>
              <a:ext uri="{FF2B5EF4-FFF2-40B4-BE49-F238E27FC236}">
                <a16:creationId xmlns:a16="http://schemas.microsoft.com/office/drawing/2014/main" id="{6335AB64-3650-4CC1-A15E-A7E5D138D311}"/>
              </a:ext>
            </a:extLst>
          </p:cNvPr>
          <p:cNvSpPr/>
          <p:nvPr/>
        </p:nvSpPr>
        <p:spPr>
          <a:xfrm>
            <a:off x="4726986" y="1999526"/>
            <a:ext cx="488447" cy="1218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5BECEC54-1463-406F-B0FF-2160B2E92B5B}"/>
              </a:ext>
            </a:extLst>
          </p:cNvPr>
          <p:cNvSpPr/>
          <p:nvPr/>
        </p:nvSpPr>
        <p:spPr>
          <a:xfrm>
            <a:off x="4726986" y="3523607"/>
            <a:ext cx="517321" cy="153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</p:spTree>
    <p:extLst>
      <p:ext uri="{BB962C8B-B14F-4D97-AF65-F5344CB8AC3E}">
        <p14:creationId xmlns:p14="http://schemas.microsoft.com/office/powerpoint/2010/main" val="191662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集合运算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数理逻辑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3225F884-312D-4174-9D9D-63CE91BFFC73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8124381-1189-4F8B-8825-EBDBB7F38108}"/>
                  </a:ext>
                </a:extLst>
              </p:cNvPr>
              <p:cNvSpPr txBox="1"/>
              <p:nvPr/>
            </p:nvSpPr>
            <p:spPr>
              <a:xfrm>
                <a:off x="699030" y="1077141"/>
                <a:ext cx="5630461" cy="196746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C00000"/>
                    </a:solidFill>
                  </a:rPr>
                  <a:t>集合交</a:t>
                </a:r>
                <a:r>
                  <a:rPr lang="en-US" altLang="zh-CN" sz="1600" b="1">
                    <a:solidFill>
                      <a:srgbClr val="C00000"/>
                    </a:solidFill>
                  </a:rPr>
                  <a:t>(intersection)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m:rPr>
                        <m:lit/>
                      </m:rP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C00000"/>
                    </a:solidFill>
                  </a:rPr>
                  <a:t>集合并</a:t>
                </a:r>
                <a:r>
                  <a:rPr lang="en-US" altLang="zh-CN" sz="1600" b="1">
                    <a:solidFill>
                      <a:srgbClr val="C00000"/>
                    </a:solidFill>
                  </a:rPr>
                  <a:t>(union)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m:rPr>
                        <m:lit/>
                      </m:rP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C00000"/>
                    </a:solidFill>
                  </a:rPr>
                  <a:t>集合差</a:t>
                </a:r>
                <a:r>
                  <a:rPr lang="en-US" altLang="zh-CN" sz="1600" b="1">
                    <a:solidFill>
                      <a:srgbClr val="C00000"/>
                    </a:solidFill>
                  </a:rPr>
                  <a:t>(difference)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m:rPr>
                        <m:lit/>
                      </m:rP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C00000"/>
                    </a:solidFill>
                  </a:rPr>
                  <a:t>集合补</a:t>
                </a:r>
                <a:r>
                  <a:rPr lang="en-US" altLang="zh-CN" sz="1600" b="1">
                    <a:solidFill>
                      <a:srgbClr val="C00000"/>
                    </a:solidFill>
                  </a:rPr>
                  <a:t>(complement)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：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16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6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ba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m:rPr>
                        <m:lit/>
                      </m:rP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是全集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C00000"/>
                    </a:solidFill>
                  </a:rPr>
                  <a:t>集合的幂集</a:t>
                </a:r>
                <a:r>
                  <a:rPr lang="en-US" altLang="zh-CN" sz="1600" b="1">
                    <a:solidFill>
                      <a:srgbClr val="C00000"/>
                    </a:solidFill>
                  </a:rPr>
                  <a:t>(power set)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℘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m:rPr>
                        <m:lit/>
                      </m:rP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8124381-1189-4F8B-8825-EBDBB7F38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30" y="1077141"/>
                <a:ext cx="5630461" cy="1967462"/>
              </a:xfrm>
              <a:prstGeom prst="rect">
                <a:avLst/>
              </a:prstGeom>
              <a:blipFill>
                <a:blip r:embed="rId2"/>
                <a:stretch>
                  <a:fillRect l="-433" t="-932" b="-3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F83DE7D-9998-4424-B3AE-A9FE02844090}"/>
                  </a:ext>
                </a:extLst>
              </p:cNvPr>
              <p:cNvSpPr txBox="1"/>
              <p:nvPr/>
            </p:nvSpPr>
            <p:spPr>
              <a:xfrm>
                <a:off x="699030" y="3404639"/>
                <a:ext cx="7745934" cy="7386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是任意集合，证明：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altLang="zh-CN" sz="1600" b="1" i="1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F83DE7D-9998-4424-B3AE-A9FE02844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30" y="3404639"/>
                <a:ext cx="7745934" cy="738664"/>
              </a:xfrm>
              <a:prstGeom prst="rect">
                <a:avLst/>
              </a:prstGeom>
              <a:blipFill>
                <a:blip r:embed="rId3"/>
                <a:stretch>
                  <a:fillRect l="-472" t="-2479" b="-9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F64FAB1-6907-497F-8E1D-2A95E7DD6DAF}"/>
                  </a:ext>
                </a:extLst>
              </p:cNvPr>
              <p:cNvSpPr txBox="1"/>
              <p:nvPr/>
            </p:nvSpPr>
            <p:spPr>
              <a:xfrm>
                <a:off x="6430617" y="1890441"/>
                <a:ext cx="2107096" cy="11541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是元素，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是集合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当且仅当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当且仅当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∈℘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endParaRPr lang="zh-CN" altLang="en-US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F64FAB1-6907-497F-8E1D-2A95E7DD6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617" y="1890441"/>
                <a:ext cx="2107096" cy="1154162"/>
              </a:xfrm>
              <a:prstGeom prst="rect">
                <a:avLst/>
              </a:prstGeom>
              <a:blipFill>
                <a:blip r:embed="rId4"/>
                <a:stretch>
                  <a:fillRect l="-1734" t="-1587" b="-1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42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集合运算性质证明练习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数理逻辑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8273FC6-F157-496D-A788-5C0DFF585E26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F83DE7D-9998-4424-B3AE-A9FE02844090}"/>
                  </a:ext>
                </a:extLst>
              </p:cNvPr>
              <p:cNvSpPr txBox="1"/>
              <p:nvPr/>
            </p:nvSpPr>
            <p:spPr>
              <a:xfrm>
                <a:off x="699030" y="771010"/>
                <a:ext cx="7745934" cy="7386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是任意集合，证明：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altLang="zh-CN" sz="1600" b="1" i="1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F83DE7D-9998-4424-B3AE-A9FE02844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30" y="771010"/>
                <a:ext cx="7745934" cy="738664"/>
              </a:xfrm>
              <a:prstGeom prst="rect">
                <a:avLst/>
              </a:prstGeom>
              <a:blipFill>
                <a:blip r:embed="rId2"/>
                <a:stretch>
                  <a:fillRect l="-472" t="-2459" b="-9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24C74D6-200D-44C8-ABEB-6D6968D8689A}"/>
                  </a:ext>
                </a:extLst>
              </p:cNvPr>
              <p:cNvSpPr txBox="1"/>
              <p:nvPr/>
            </p:nvSpPr>
            <p:spPr>
              <a:xfrm>
                <a:off x="699030" y="1688981"/>
                <a:ext cx="7745934" cy="13774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: 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，同理任意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⟸</m:t>
                    </m:r>
                  </m:oMath>
                </a14:m>
                <a:r>
                  <a: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: 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zh-CN" altLang="en-US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或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，则由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，而若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，则由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zh-CN" altLang="en-US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24C74D6-200D-44C8-ABEB-6D6968D86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30" y="1688981"/>
                <a:ext cx="7745934" cy="1377493"/>
              </a:xfrm>
              <a:prstGeom prst="rect">
                <a:avLst/>
              </a:prstGeom>
              <a:blipFill>
                <a:blip r:embed="rId3"/>
                <a:stretch>
                  <a:fillRect l="-472" r="-3150" b="-3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A7AB4C3-7A00-4455-8902-81DFC395601F}"/>
                  </a:ext>
                </a:extLst>
              </p:cNvPr>
              <p:cNvSpPr txBox="1"/>
              <p:nvPr/>
            </p:nvSpPr>
            <p:spPr>
              <a:xfrm>
                <a:off x="699030" y="3136617"/>
                <a:ext cx="7745934" cy="13781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: 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，则由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 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，同理，对任意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，则由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 因此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⟸</m:t>
                    </m:r>
                  </m:oMath>
                </a14:m>
                <a:r>
                  <a: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: 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，且由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zh-CN" altLang="en-US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A7AB4C3-7A00-4455-8902-81DFC3956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30" y="3136617"/>
                <a:ext cx="7745934" cy="1378134"/>
              </a:xfrm>
              <a:prstGeom prst="rect">
                <a:avLst/>
              </a:prstGeom>
              <a:blipFill>
                <a:blip r:embed="rId4"/>
                <a:stretch>
                  <a:fillRect l="-472" r="-3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C0555B8F-47F4-4C42-82F3-41BA5D51E5D5}"/>
              </a:ext>
            </a:extLst>
          </p:cNvPr>
          <p:cNvSpPr txBox="1"/>
          <p:nvPr/>
        </p:nvSpPr>
        <p:spPr>
          <a:xfrm>
            <a:off x="3336251" y="4233523"/>
            <a:ext cx="510871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进一步写成一阶逻辑自然推理系统中的论证形式？</a:t>
            </a:r>
          </a:p>
        </p:txBody>
      </p:sp>
    </p:spTree>
    <p:extLst>
      <p:ext uri="{BB962C8B-B14F-4D97-AF65-F5344CB8AC3E}">
        <p14:creationId xmlns:p14="http://schemas.microsoft.com/office/powerpoint/2010/main" val="281588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关系的定义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数理逻辑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F4E3BB26-CDF5-4CCD-B374-ED15B0FDBC1F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D840190-B075-4523-B6AB-02A67068A510}"/>
              </a:ext>
            </a:extLst>
          </p:cNvPr>
          <p:cNvGrpSpPr/>
          <p:nvPr/>
        </p:nvGrpSpPr>
        <p:grpSpPr>
          <a:xfrm>
            <a:off x="652873" y="856509"/>
            <a:ext cx="6200157" cy="2087751"/>
            <a:chOff x="1434094" y="1103964"/>
            <a:chExt cx="8266876" cy="2783668"/>
          </a:xfrm>
          <a:solidFill>
            <a:schemeClr val="accent2">
              <a:lumMod val="20000"/>
              <a:lumOff val="80000"/>
              <a:alpha val="5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A19E5ED-4336-4C6B-AB39-5C0A504E2966}"/>
                    </a:ext>
                  </a:extLst>
                </p:cNvPr>
                <p:cNvSpPr txBox="1"/>
                <p:nvPr/>
              </p:nvSpPr>
              <p:spPr>
                <a:xfrm>
                  <a:off x="1434094" y="1103964"/>
                  <a:ext cx="8266876" cy="278366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Bef>
                      <a:spcPts val="450"/>
                    </a:spcBef>
                    <a:spcAft>
                      <a:spcPts val="450"/>
                    </a:spcAft>
                  </a:pPr>
                  <a:r>
                    <a:rPr lang="zh-CN" altLang="en-US" sz="1600" b="1">
                      <a:solidFill>
                        <a:srgbClr val="C00000"/>
                      </a:solidFill>
                    </a:rPr>
                    <a:t>二元关系</a:t>
                  </a:r>
                  <a:r>
                    <a:rPr lang="en-US" altLang="zh-CN" sz="1600" b="1">
                      <a:solidFill>
                        <a:srgbClr val="C00000"/>
                      </a:solidFill>
                    </a:rPr>
                    <a:t>(binary relation)</a:t>
                  </a:r>
                </a:p>
                <a:p>
                  <a:pPr>
                    <a:spcBef>
                      <a:spcPts val="450"/>
                    </a:spcBef>
                    <a:spcAft>
                      <a:spcPts val="450"/>
                    </a:spcAft>
                  </a:pPr>
                  <a:r>
                    <a:rPr lang="zh-CN" altLang="en-US" sz="1600" b="1">
                      <a:solidFill>
                        <a:srgbClr val="C00000"/>
                      </a:solidFill>
                      <a:latin typeface="+mn-ea"/>
                    </a:rPr>
                    <a:t>集合</a:t>
                  </a:r>
                  <a14:m>
                    <m:oMath xmlns:m="http://schemas.openxmlformats.org/officeDocument/2006/math">
                      <m:r>
                        <a:rPr lang="en-US" altLang="zh-CN" sz="16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zh-CN" altLang="en-US" sz="1600" b="1">
                      <a:solidFill>
                        <a:srgbClr val="C00000"/>
                      </a:solidFill>
                      <a:latin typeface="+mn-ea"/>
                    </a:rPr>
                    <a:t>到</a:t>
                  </a:r>
                  <a14:m>
                    <m:oMath xmlns:m="http://schemas.openxmlformats.org/officeDocument/2006/math">
                      <m:r>
                        <a:rPr lang="en-US" altLang="zh-CN" sz="16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a14:m>
                  <a:r>
                    <a:rPr lang="zh-CN" altLang="en-US" sz="1600" b="1">
                      <a:solidFill>
                        <a:srgbClr val="C00000"/>
                      </a:solidFill>
                      <a:latin typeface="+mn-ea"/>
                    </a:rPr>
                    <a:t>的二元关系</a:t>
                  </a:r>
                  <a14:m>
                    <m:oMath xmlns:m="http://schemas.openxmlformats.org/officeDocument/2006/math">
                      <m:r>
                        <a:rPr lang="en-US" altLang="zh-CN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r>
                    <a:rPr lang="zh-CN" altLang="en-US" sz="16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定义为笛卡尔积</a:t>
                  </a:r>
                  <a14:m>
                    <m:oMath xmlns:m="http://schemas.openxmlformats.org/officeDocument/2006/math">
                      <m:r>
                        <a:rPr lang="en-US" altLang="zh-CN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a14:m>
                  <a:r>
                    <a:rPr lang="zh-CN" altLang="en-US" sz="16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的子集，即</a:t>
                  </a:r>
                  <a14:m>
                    <m:oMath xmlns:m="http://schemas.openxmlformats.org/officeDocument/2006/math">
                      <m:r>
                        <a:rPr lang="en-US" altLang="zh-CN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zh-CN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a14:m>
                  <a:endPara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marL="257175" indent="-257175">
                    <a:spcBef>
                      <a:spcPts val="450"/>
                    </a:spcBef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1400" b="1">
                      <a:solidFill>
                        <a:schemeClr val="tx2">
                          <a:lumMod val="50000"/>
                        </a:schemeClr>
                      </a:solidFill>
                    </a:rPr>
                    <a:t>当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en-US" altLang="zh-CN" sz="1400" b="1">
                      <a:solidFill>
                        <a:schemeClr val="tx2">
                          <a:lumMod val="50000"/>
                        </a:schemeClr>
                      </a:solidFill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a14:m>
                  <a:r>
                    <a:rPr lang="zh-CN" altLang="en-US" sz="1400" b="1">
                      <a:solidFill>
                        <a:schemeClr val="tx2">
                          <a:lumMod val="50000"/>
                        </a:schemeClr>
                      </a:solidFill>
                    </a:rPr>
                    <a:t>时，称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zh-CN" altLang="en-US" sz="1400" b="1">
                      <a:solidFill>
                        <a:schemeClr val="tx2">
                          <a:lumMod val="50000"/>
                        </a:schemeClr>
                      </a:solidFill>
                    </a:rPr>
                    <a:t>为</a:t>
                  </a:r>
                  <a:r>
                    <a:rPr lang="zh-CN" altLang="en-US" sz="1400" b="1">
                      <a:solidFill>
                        <a:srgbClr val="C00000"/>
                      </a:solidFill>
                      <a:latin typeface="+mn-ea"/>
                    </a:rPr>
                    <a:t>集合</a:t>
                  </a:r>
                  <a14:m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zh-CN" altLang="en-US" sz="1400" b="1">
                      <a:solidFill>
                        <a:srgbClr val="C00000"/>
                      </a:solidFill>
                      <a:latin typeface="+mn-ea"/>
                    </a:rPr>
                    <a:t>上的二元关系</a:t>
                  </a:r>
                  <a:endParaRPr lang="en-US" altLang="zh-CN" sz="1600" b="1">
                    <a:solidFill>
                      <a:srgbClr val="C00000"/>
                    </a:solidFill>
                    <a:latin typeface="+mn-ea"/>
                  </a:endParaRPr>
                </a:p>
                <a:p>
                  <a:pPr marL="257175" indent="-257175">
                    <a:spcBef>
                      <a:spcPts val="450"/>
                    </a:spcBef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1400" b="1">
                      <a:solidFill>
                        <a:schemeClr val="tx2">
                          <a:lumMod val="50000"/>
                        </a:schemeClr>
                      </a:solidFill>
                    </a:rPr>
                    <a:t>对于元素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a14:m>
                  <a:r>
                    <a:rPr lang="zh-CN" altLang="en-US" sz="1400" b="1">
                      <a:solidFill>
                        <a:schemeClr val="tx2">
                          <a:lumMod val="50000"/>
                        </a:schemeClr>
                      </a:solidFill>
                    </a:rPr>
                    <a:t>，</a:t>
                  </a:r>
                </a:p>
                <a:p>
                  <a:pPr marL="600075" lvl="1" indent="-257175">
                    <a:spcBef>
                      <a:spcPts val="450"/>
                    </a:spcBef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14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若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𝒂</m:t>
                          </m:r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𝒃</m:t>
                          </m:r>
                        </m:e>
                      </m:d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∈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𝑹</m:t>
                      </m:r>
                    </m:oMath>
                  </a14:m>
                  <a:r>
                    <a:rPr lang="zh-CN" altLang="en-US" sz="14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，则称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𝒂</m:t>
                      </m:r>
                    </m:oMath>
                  </a14:m>
                  <a:r>
                    <a:rPr lang="zh-CN" altLang="en-US" sz="14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和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𝒃</m:t>
                      </m:r>
                    </m:oMath>
                  </a14:m>
                  <a:r>
                    <a:rPr lang="zh-CN" altLang="en-US" sz="14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有关系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𝑹</m:t>
                      </m:r>
                    </m:oMath>
                  </a14:m>
                  <a:r>
                    <a:rPr lang="zh-CN" altLang="en-US" sz="14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，有时简记为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𝒂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𝑹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𝒃</m:t>
                      </m:r>
                    </m:oMath>
                  </a14:m>
                  <a:endParaRPr lang="en-US" altLang="zh-CN" sz="14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marL="600075" lvl="1" indent="-257175">
                    <a:spcBef>
                      <a:spcPts val="450"/>
                    </a:spcBef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14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若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𝒂</m:t>
                          </m:r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𝒃</m:t>
                          </m:r>
                        </m:e>
                      </m:d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𝑹</m:t>
                      </m:r>
                    </m:oMath>
                  </a14:m>
                  <a:r>
                    <a:rPr lang="zh-CN" altLang="en-US" sz="14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，则称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𝒂</m:t>
                      </m:r>
                    </m:oMath>
                  </a14:m>
                  <a:r>
                    <a:rPr lang="zh-CN" altLang="en-US" sz="14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和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𝒃</m:t>
                      </m:r>
                    </m:oMath>
                  </a14:m>
                  <a:r>
                    <a:rPr lang="zh-CN" altLang="en-US" sz="1400" b="1">
                      <a:solidFill>
                        <a:srgbClr val="C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没有</a:t>
                  </a:r>
                  <a:r>
                    <a:rPr lang="zh-CN" altLang="en-US" sz="14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关系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𝑹</m:t>
                      </m:r>
                    </m:oMath>
                  </a14:m>
                  <a:r>
                    <a:rPr lang="zh-CN" altLang="en-US" sz="14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，有时简记为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𝒂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𝑹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𝒃</m:t>
                      </m:r>
                    </m:oMath>
                  </a14:m>
                  <a:endParaRPr lang="zh-CN" altLang="en-US" sz="14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A19E5ED-4336-4C6B-AB39-5C0A504E2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4094" y="1103964"/>
                  <a:ext cx="8266876" cy="2783668"/>
                </a:xfrm>
                <a:prstGeom prst="rect">
                  <a:avLst/>
                </a:prstGeom>
                <a:blipFill>
                  <a:blip r:embed="rId2"/>
                  <a:stretch>
                    <a:fillRect l="-492" t="-877" b="-1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E8836F5-4419-42B9-BE7B-6298DCC58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2391" y="3546175"/>
              <a:ext cx="164461" cy="223667"/>
            </a:xfrm>
            <a:prstGeom prst="lin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6E15C33-46CE-4CC8-A2B4-AEA79D3A78E4}"/>
                  </a:ext>
                </a:extLst>
              </p:cNvPr>
              <p:cNvSpPr txBox="1"/>
              <p:nvPr/>
            </p:nvSpPr>
            <p:spPr>
              <a:xfrm>
                <a:off x="652873" y="3148586"/>
                <a:ext cx="6277839" cy="136960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600" b="1">
                    <a:solidFill>
                      <a:srgbClr val="C00000"/>
                    </a:solidFill>
                  </a:rPr>
                  <a:t>一些特殊的关系（下面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</a:rPr>
                  <a:t>是任意集合）</a:t>
                </a:r>
                <a:endParaRPr lang="en-US" altLang="zh-CN" sz="1600" b="1">
                  <a:solidFill>
                    <a:srgbClr val="C00000"/>
                  </a:solidFill>
                </a:endParaRPr>
              </a:p>
              <a:p>
                <a:pPr marL="214313" indent="-214313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笛卡尔积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的子集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称为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空关系</a:t>
                </a:r>
              </a:p>
              <a:p>
                <a:pPr marL="214313" indent="-214313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笛卡尔积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的子集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称为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全关系</a:t>
                </a:r>
              </a:p>
              <a:p>
                <a:pPr marL="214313" indent="-214313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笛卡尔积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lit/>
                      </m:rP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m:rPr>
                        <m:lit/>
                      </m:rP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上的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恒等关系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，或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对角关系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6E15C33-46CE-4CC8-A2B4-AEA79D3A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73" y="3148586"/>
                <a:ext cx="6277839" cy="1369606"/>
              </a:xfrm>
              <a:prstGeom prst="rect">
                <a:avLst/>
              </a:prstGeom>
              <a:blipFill>
                <a:blip r:embed="rId3"/>
                <a:stretch>
                  <a:fillRect l="-97" t="-1339" r="-291" b="-4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C840DD7-AA91-488A-9C3A-0D26B21AA98A}"/>
                  </a:ext>
                </a:extLst>
              </p:cNvPr>
              <p:cNvSpPr txBox="1"/>
              <p:nvPr/>
            </p:nvSpPr>
            <p:spPr>
              <a:xfrm>
                <a:off x="5480065" y="3635010"/>
                <a:ext cx="2704552" cy="5232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>
                    <a:solidFill>
                      <a:schemeClr val="bg2">
                        <a:lumMod val="1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14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={</m:t>
                    </m:r>
                    <m:r>
                      <a:rPr lang="en-US" altLang="zh-CN" sz="14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4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14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14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14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𝒄</m:t>
                    </m:r>
                    <m:r>
                      <a:rPr lang="en-US" altLang="zh-CN" sz="14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14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𝒅</m:t>
                    </m:r>
                    <m:r>
                      <a:rPr lang="en-US" altLang="zh-CN" sz="14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}</m:t>
                    </m:r>
                  </m:oMath>
                </a14:m>
                <a:r>
                  <a:rPr lang="en-US" altLang="zh-CN" sz="1400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1400" b="1">
                    <a:solidFill>
                      <a:schemeClr val="bg2">
                        <a:lumMod val="1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则</a:t>
                </a:r>
                <a:r>
                  <a:rPr lang="en-US" altLang="zh-CN" sz="1400" b="1">
                    <a:solidFill>
                      <a:schemeClr val="bg2">
                        <a:lumMod val="1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𝚫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𝑨</m:t>
                          </m:r>
                        </m:sub>
                      </m:sSub>
                      <m:r>
                        <a:rPr lang="en-US" altLang="zh-CN" sz="1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m:rPr>
                              <m:lit/>
                            </m:rP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m:rPr>
                              <m:lit/>
                            </m:rP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⟩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lit/>
                            </m:rP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m:rPr>
                              <m:lit/>
                            </m:rP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⟩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lit/>
                            </m:rP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m:rPr>
                              <m:lit/>
                            </m:rP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⟩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lit/>
                            </m:rP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m:rPr>
                              <m:lit/>
                            </m:rP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</m:oMath>
                  </m:oMathPara>
                </a14:m>
                <a:endParaRPr lang="zh-CN" altLang="en-US" sz="14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C840DD7-AA91-488A-9C3A-0D26B21AA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065" y="3635010"/>
                <a:ext cx="2704552" cy="523220"/>
              </a:xfrm>
              <a:prstGeom prst="rect">
                <a:avLst/>
              </a:prstGeom>
              <a:blipFill>
                <a:blip r:embed="rId4"/>
                <a:stretch>
                  <a:fillRect l="-676" t="-2326"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88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数理逻辑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3CA6A2-BC6C-4885-AC2A-E63B17104575}"/>
              </a:ext>
            </a:extLst>
          </p:cNvPr>
          <p:cNvSpPr txBox="1"/>
          <p:nvPr/>
        </p:nvSpPr>
        <p:spPr>
          <a:xfrm>
            <a:off x="830425" y="1086008"/>
            <a:ext cx="355029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教学目标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教学内容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学习方法与考核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集合、关系与函数简介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105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关系的运算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数理逻辑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7F192111-91CA-40E3-9F46-79C0F6282588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6C5E16-D771-4DD9-8DC1-6E442D980069}"/>
              </a:ext>
            </a:extLst>
          </p:cNvPr>
          <p:cNvSpPr txBox="1"/>
          <p:nvPr/>
        </p:nvSpPr>
        <p:spPr>
          <a:xfrm>
            <a:off x="745076" y="781686"/>
            <a:ext cx="5750173" cy="1477328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zh-CN" altLang="en-US" sz="1600" b="1">
                <a:solidFill>
                  <a:srgbClr val="C00000"/>
                </a:solidFill>
              </a:rPr>
              <a:t>关系的运算</a:t>
            </a:r>
            <a:endParaRPr lang="en-US" altLang="zh-CN" sz="1600" b="1">
              <a:solidFill>
                <a:srgbClr val="C00000"/>
              </a:solidFill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关系是集合，可进行</a:t>
            </a:r>
            <a:r>
              <a:rPr lang="zh-CN" altLang="en-US" sz="1600" b="1">
                <a:solidFill>
                  <a:srgbClr val="C00000"/>
                </a:solidFill>
                <a:latin typeface="+mn-ea"/>
              </a:rPr>
              <a:t>集合并</a:t>
            </a:r>
            <a:r>
              <a:rPr lang="zh-CN" altLang="en-US" sz="16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1600" b="1">
                <a:solidFill>
                  <a:srgbClr val="C00000"/>
                </a:solidFill>
                <a:latin typeface="+mn-ea"/>
              </a:rPr>
              <a:t>集合交</a:t>
            </a:r>
            <a:r>
              <a:rPr lang="zh-CN" altLang="en-US" sz="16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1600" b="1">
                <a:solidFill>
                  <a:srgbClr val="C00000"/>
                </a:solidFill>
                <a:latin typeface="+mn-ea"/>
              </a:rPr>
              <a:t>集合差</a:t>
            </a:r>
            <a:r>
              <a:rPr lang="zh-CN" altLang="en-US" sz="16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1600" b="1">
                <a:solidFill>
                  <a:srgbClr val="C00000"/>
                </a:solidFill>
                <a:latin typeface="+mn-ea"/>
              </a:rPr>
              <a:t>集合补</a:t>
            </a:r>
            <a:r>
              <a:rPr lang="zh-CN" altLang="en-US" sz="16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</a:t>
            </a:r>
          </a:p>
          <a:p>
            <a:pPr marL="600075" lvl="1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400" b="1">
                <a:solidFill>
                  <a:schemeClr val="accent6">
                    <a:lumMod val="50000"/>
                  </a:schemeClr>
                </a:solidFill>
              </a:rPr>
              <a:t>这时通常要求参与运算的关系都是同一个笛卡尔积的子集</a:t>
            </a:r>
            <a:endParaRPr lang="en-US" altLang="zh-CN" sz="1400" b="1">
              <a:solidFill>
                <a:schemeClr val="accent6">
                  <a:lumMod val="50000"/>
                </a:schemeClr>
              </a:solidFill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关系的</a:t>
            </a:r>
            <a:r>
              <a:rPr lang="zh-CN" altLang="en-US" sz="1600" b="1">
                <a:solidFill>
                  <a:srgbClr val="C00000"/>
                </a:solidFill>
                <a:latin typeface="+mn-ea"/>
              </a:rPr>
              <a:t>逆关系</a:t>
            </a:r>
            <a:r>
              <a:rPr lang="zh-CN" altLang="en-US" sz="16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1600" b="1">
                <a:solidFill>
                  <a:srgbClr val="C00000"/>
                </a:solidFill>
                <a:latin typeface="+mn-ea"/>
              </a:rPr>
              <a:t>关系复合</a:t>
            </a:r>
            <a:r>
              <a:rPr lang="zh-CN" altLang="en-US" sz="16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是两个特有的关系运算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C134E90-0052-4EF5-AE9A-53EF874D6F69}"/>
                  </a:ext>
                </a:extLst>
              </p:cNvPr>
              <p:cNvSpPr txBox="1"/>
              <p:nvPr/>
            </p:nvSpPr>
            <p:spPr>
              <a:xfrm>
                <a:off x="745076" y="2376826"/>
                <a:ext cx="7316430" cy="70307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600" b="1">
                    <a:solidFill>
                      <a:srgbClr val="C00000"/>
                    </a:solidFill>
                  </a:rPr>
                  <a:t>关系的逆关系</a:t>
                </a:r>
                <a:r>
                  <a:rPr lang="en-US" altLang="zh-CN" sz="1600" b="1">
                    <a:solidFill>
                      <a:srgbClr val="C00000"/>
                    </a:solidFill>
                  </a:rPr>
                  <a:t>(inverse relation)</a:t>
                </a:r>
              </a:p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关系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逆关系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1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，是集合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的关系</a:t>
                </a:r>
                <a:r>
                  <a:rPr lang="en-US" altLang="zh-CN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4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𝑹</m:t>
                        </m:r>
                      </m:e>
                      <m:sup>
                        <m:r>
                          <a:rPr lang="en-US" altLang="zh-CN" sz="14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14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sup>
                    </m:sSup>
                    <m:r>
                      <a:rPr lang="en-US" altLang="zh-CN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{</m:t>
                    </m:r>
                    <m:r>
                      <m:rPr>
                        <m:lit/>
                      </m:rPr>
                      <a:rPr lang="en-US" altLang="zh-CN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⟨</m:t>
                    </m:r>
                    <m:r>
                      <a:rPr lang="en-US" altLang="zh-CN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m:rPr>
                        <m:lit/>
                      </m:rPr>
                      <a:rPr lang="en-US" altLang="zh-CN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⟩</m:t>
                    </m:r>
                    <m:r>
                      <a:rPr lang="en-US" altLang="zh-CN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∣</m:t>
                    </m:r>
                    <m:r>
                      <m:rPr>
                        <m:lit/>
                      </m:rPr>
                      <a:rPr lang="en-US" altLang="zh-CN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⟨</m:t>
                    </m:r>
                    <m:r>
                      <a:rPr lang="en-US" altLang="zh-CN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m:rPr>
                        <m:lit/>
                      </m:rPr>
                      <a:rPr lang="en-US" altLang="zh-CN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⟩</m:t>
                    </m:r>
                    <m:r>
                      <a:rPr lang="en-US" altLang="zh-CN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}</m:t>
                    </m:r>
                  </m:oMath>
                </a14:m>
                <a:endParaRPr lang="zh-CN" altLang="en-US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C134E90-0052-4EF5-AE9A-53EF874D6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76" y="2376826"/>
                <a:ext cx="7316430" cy="703078"/>
              </a:xfrm>
              <a:prstGeom prst="rect">
                <a:avLst/>
              </a:prstGeom>
              <a:blipFill>
                <a:blip r:embed="rId2"/>
                <a:stretch>
                  <a:fillRect l="-250" t="-2609" b="-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8D43C24-25F5-438D-8150-8701E59067B3}"/>
                  </a:ext>
                </a:extLst>
              </p:cNvPr>
              <p:cNvSpPr txBox="1"/>
              <p:nvPr/>
            </p:nvSpPr>
            <p:spPr>
              <a:xfrm>
                <a:off x="745076" y="3197716"/>
                <a:ext cx="7316430" cy="14465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600" b="1">
                    <a:solidFill>
                      <a:srgbClr val="C00000"/>
                    </a:solidFill>
                  </a:rPr>
                  <a:t>关系复合</a:t>
                </a:r>
                <a:endParaRPr lang="en-US" altLang="zh-CN" sz="1600" b="1">
                  <a:solidFill>
                    <a:srgbClr val="C00000"/>
                  </a:solidFill>
                </a:endParaRPr>
              </a:p>
              <a:p>
                <a:pPr>
                  <a:lnSpc>
                    <a:spcPts val="2250"/>
                  </a:lnSpc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是集合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的关系，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是集合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的关系，则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复合</a:t>
                </a:r>
                <a:r>
                  <a:rPr lang="en-US" altLang="zh-CN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sz="1400" b="1">
                    <a:solidFill>
                      <a:srgbClr val="002060"/>
                    </a:solidFill>
                  </a:rPr>
                  <a:t>(the composite of 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altLang="zh-CN" sz="1400" b="1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zh-CN" sz="1400" b="1">
                    <a:solidFill>
                      <a:srgbClr val="002060"/>
                    </a:solidFill>
                  </a:rPr>
                  <a:t>)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，是集合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的关系</a:t>
                </a:r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定义为</a:t>
                </a:r>
                <a:r>
                  <a:rPr lang="en-US" altLang="zh-CN" sz="1400" b="1"/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∣∃</m:t>
                    </m:r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CN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400" b="1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8D43C24-25F5-438D-8150-8701E5906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76" y="3197716"/>
                <a:ext cx="7316430" cy="1446550"/>
              </a:xfrm>
              <a:prstGeom prst="rect">
                <a:avLst/>
              </a:prstGeom>
              <a:blipFill>
                <a:blip r:embed="rId3"/>
                <a:stretch>
                  <a:fillRect l="-250" t="-1266" b="-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10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关系的性质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数理逻辑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A7ABA497-C64A-4D89-A3A3-E1259BD419AA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1300FF8-3253-45C2-BE89-7EB5D71780AE}"/>
                  </a:ext>
                </a:extLst>
              </p:cNvPr>
              <p:cNvSpPr txBox="1"/>
              <p:nvPr/>
            </p:nvSpPr>
            <p:spPr>
              <a:xfrm>
                <a:off x="783644" y="938081"/>
                <a:ext cx="4287416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b="1">
                    <a:solidFill>
                      <a:schemeClr val="accent2">
                        <a:lumMod val="50000"/>
                      </a:schemeClr>
                    </a:solidFill>
                  </a:rPr>
                  <a:t>给定非空集合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8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8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8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8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8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8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800" b="1">
                    <a:solidFill>
                      <a:schemeClr val="accent2">
                        <a:lumMod val="50000"/>
                      </a:schemeClr>
                    </a:solidFill>
                  </a:rPr>
                  <a:t>上的关系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1300FF8-3253-45C2-BE89-7EB5D7178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44" y="938081"/>
                <a:ext cx="4287416" cy="369332"/>
              </a:xfrm>
              <a:prstGeom prst="rect">
                <a:avLst/>
              </a:prstGeom>
              <a:blipFill>
                <a:blip r:embed="rId2"/>
                <a:stretch>
                  <a:fillRect l="-1280" t="-10000" r="-85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3C604B6A-379B-40CB-8285-B17F33ED3C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6767333"/>
                  </p:ext>
                </p:extLst>
              </p:nvPr>
            </p:nvGraphicFramePr>
            <p:xfrm>
              <a:off x="783644" y="1459995"/>
              <a:ext cx="7443479" cy="307428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57801">
                      <a:extLst>
                        <a:ext uri="{9D8B030D-6E8A-4147-A177-3AD203B41FA5}">
                          <a16:colId xmlns:a16="http://schemas.microsoft.com/office/drawing/2014/main" val="789083565"/>
                        </a:ext>
                      </a:extLst>
                    </a:gridCol>
                    <a:gridCol w="3956918">
                      <a:extLst>
                        <a:ext uri="{9D8B030D-6E8A-4147-A177-3AD203B41FA5}">
                          <a16:colId xmlns:a16="http://schemas.microsoft.com/office/drawing/2014/main" val="2055354982"/>
                        </a:ext>
                      </a:extLst>
                    </a:gridCol>
                    <a:gridCol w="2328760">
                      <a:extLst>
                        <a:ext uri="{9D8B030D-6E8A-4147-A177-3AD203B41FA5}">
                          <a16:colId xmlns:a16="http://schemas.microsoft.com/office/drawing/2014/main" val="247263795"/>
                        </a:ext>
                      </a:extLst>
                    </a:gridCol>
                  </a:tblGrid>
                  <a:tr h="486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altLang="en-US" sz="2100">
                              <a:solidFill>
                                <a:schemeClr val="bg1"/>
                              </a:solidFill>
                            </a:rPr>
                            <a:t>性质</a:t>
                          </a:r>
                        </a:p>
                      </a:txBody>
                      <a:tcPr marL="0" marR="0" marT="0" marB="0" anchor="ctr">
                        <a:solidFill>
                          <a:schemeClr val="accent5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altLang="en-US" sz="2100"/>
                            <a:t>元素考察法定义</a:t>
                          </a:r>
                        </a:p>
                      </a:txBody>
                      <a:tcPr marL="0" marR="0" marT="0" marB="0" anchor="ctr"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altLang="en-US" sz="2100"/>
                            <a:t>性质概括法定义</a:t>
                          </a:r>
                        </a:p>
                      </a:txBody>
                      <a:tcPr marL="0" marR="0" marT="0" marB="0" anchor="ctr"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9203377"/>
                      </a:ext>
                    </a:extLst>
                  </a:tr>
                  <a:tr h="486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>
                              <a:solidFill>
                                <a:srgbClr val="002060"/>
                              </a:solidFill>
                              <a:latin typeface="+mn-ea"/>
                              <a:ea typeface="+mn-ea"/>
                            </a:rPr>
                            <a:t>自反性</a:t>
                          </a:r>
                          <a:endParaRPr lang="en-US" altLang="zh-CN" sz="1800" b="1" i="1">
                            <a:solidFill>
                              <a:srgbClr val="002060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solidFill>
                          <a:schemeClr val="accent5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5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altLang="zh-CN" sz="15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d>
                                  <m:dPr>
                                    <m:ctrlPr>
                                      <a:rPr lang="en-US" altLang="zh-CN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15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5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  <m:r>
                                          <a:rPr lang="en-US" altLang="zh-CN" sz="15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5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  <m:r>
                                      <a:rPr lang="en-US" altLang="zh-CN" sz="15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sz="15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50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0" marR="0" marT="27000" marB="0"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  <m:r>
                                  <a:rPr lang="en-US" altLang="zh-CN" sz="24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zh-CN" altLang="en-US" sz="2400" b="1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27000" marR="0" marT="0" marB="0" anchor="ctr">
                        <a:solidFill>
                          <a:schemeClr val="accent4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7518579"/>
                      </a:ext>
                    </a:extLst>
                  </a:tr>
                  <a:tr h="486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>
                              <a:solidFill>
                                <a:srgbClr val="002060"/>
                              </a:solidFill>
                              <a:latin typeface="+mn-ea"/>
                              <a:ea typeface="+mn-ea"/>
                            </a:rPr>
                            <a:t>反自反性</a:t>
                          </a:r>
                          <a:endParaRPr lang="en-US" altLang="zh-CN" sz="1800" b="1" i="1">
                            <a:solidFill>
                              <a:srgbClr val="002060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solidFill>
                          <a:schemeClr val="accent5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5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altLang="zh-CN" sz="15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d>
                                  <m:dPr>
                                    <m:ctrlPr>
                                      <a:rPr lang="en-US" altLang="zh-CN" sz="15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5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  <m:r>
                                          <a:rPr lang="en-US" altLang="zh-CN" sz="15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5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  <m:r>
                                      <a:rPr lang="en-US" altLang="zh-CN" sz="15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∉</m:t>
                                    </m:r>
                                    <m:r>
                                      <a:rPr lang="en-US" altLang="zh-CN" sz="15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50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0" marR="0" marT="27000" marB="0"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  <m:r>
                                  <a:rPr lang="en-US" altLang="zh-CN" sz="24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zh-CN" altLang="en-US" sz="2400" b="1" kern="1200">
                            <a:solidFill>
                              <a:srgbClr val="C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+mn-cs"/>
                          </a:endParaRPr>
                        </a:p>
                      </a:txBody>
                      <a:tcPr marL="27000" marR="0" marT="0" marB="0" anchor="ctr">
                        <a:solidFill>
                          <a:schemeClr val="accent4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8876792"/>
                      </a:ext>
                    </a:extLst>
                  </a:tr>
                  <a:tr h="53329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>
                              <a:solidFill>
                                <a:srgbClr val="002060"/>
                              </a:solidFill>
                              <a:latin typeface="+mn-ea"/>
                              <a:ea typeface="+mn-ea"/>
                            </a:rPr>
                            <a:t>对称性</a:t>
                          </a:r>
                          <a:endParaRPr lang="en-US" altLang="zh-CN" sz="1800" b="1" i="1">
                            <a:solidFill>
                              <a:srgbClr val="002060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solidFill>
                          <a:schemeClr val="accent5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5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altLang="zh-CN" sz="15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15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altLang="zh-CN" sz="15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d>
                                  <m:dPr>
                                    <m:ctrlPr>
                                      <a:rPr lang="en-US" altLang="zh-CN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5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  <m:r>
                                          <a:rPr lang="en-US" altLang="zh-CN" sz="15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5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d>
                                    <m:r>
                                      <a:rPr lang="en-US" altLang="zh-CN" sz="15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sz="15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altLang="zh-CN" sz="15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5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  <m:r>
                                          <a:rPr lang="en-US" altLang="zh-CN" sz="15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5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  <m:r>
                                      <a:rPr lang="en-US" altLang="zh-CN" sz="15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sz="15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CN" sz="1500" b="1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0" marR="0" marT="27000" marB="0"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altLang="zh-C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400" b="1" kern="1200">
                            <a:solidFill>
                              <a:srgbClr val="C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+mn-cs"/>
                          </a:endParaRPr>
                        </a:p>
                      </a:txBody>
                      <a:tcPr marL="27000" marR="0" marT="0" marB="0" anchor="ctr">
                        <a:solidFill>
                          <a:schemeClr val="accent4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3590379"/>
                      </a:ext>
                    </a:extLst>
                  </a:tr>
                  <a:tr h="5969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>
                              <a:solidFill>
                                <a:srgbClr val="002060"/>
                              </a:solidFill>
                              <a:latin typeface="+mn-ea"/>
                              <a:ea typeface="+mn-ea"/>
                            </a:rPr>
                            <a:t>反对称性</a:t>
                          </a:r>
                          <a:endParaRPr lang="en-US" altLang="zh-CN" sz="1800" b="1" i="1">
                            <a:solidFill>
                              <a:srgbClr val="002060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solidFill>
                          <a:schemeClr val="accent5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5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altLang="zh-CN" sz="15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15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altLang="zh-CN" sz="15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d>
                                  <m:dPr>
                                    <m:ctrlPr>
                                      <a:rPr lang="en-US" altLang="zh-CN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5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  <m:r>
                                          <a:rPr lang="en-US" altLang="zh-CN" sz="15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5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d>
                                    <m:r>
                                      <a:rPr lang="en-US" altLang="zh-CN" sz="15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sz="15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altLang="zh-CN" sz="15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5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  <m:r>
                                          <a:rPr lang="en-US" altLang="zh-CN" sz="15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5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  <m:r>
                                      <a:rPr lang="en-US" altLang="zh-CN" sz="15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sz="15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altLang="zh-CN" sz="15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d>
                                      <m:dPr>
                                        <m:ctrlPr>
                                          <a:rPr lang="en-US" altLang="zh-CN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5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  <m:r>
                                          <a:rPr lang="en-US" altLang="zh-CN" sz="15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= </m:t>
                                        </m:r>
                                        <m:r>
                                          <a:rPr lang="en-US" altLang="zh-CN" sz="15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150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0" marR="0" marT="27000" marB="0"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sSup>
                                  <m:sSupPr>
                                    <m:ctrlPr>
                                      <a:rPr lang="en-US" altLang="zh-C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altLang="zh-C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altLang="zh-CN" sz="24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marL="27000" marR="0" marT="0" marB="0" anchor="ctr">
                        <a:solidFill>
                          <a:schemeClr val="accent4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8064847"/>
                      </a:ext>
                    </a:extLst>
                  </a:tr>
                  <a:tr h="486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>
                              <a:solidFill>
                                <a:srgbClr val="002060"/>
                              </a:solidFill>
                              <a:latin typeface="+mn-ea"/>
                              <a:ea typeface="+mn-ea"/>
                            </a:rPr>
                            <a:t>传递性</a:t>
                          </a:r>
                          <a:endParaRPr lang="en-US" altLang="zh-CN" sz="1800" b="1" i="1">
                            <a:solidFill>
                              <a:srgbClr val="002060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solidFill>
                          <a:schemeClr val="accent5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5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altLang="zh-CN" sz="15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15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altLang="zh-CN" sz="15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zh-CN" sz="15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altLang="zh-CN" sz="15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d>
                                  <m:dPr>
                                    <m:ctrlPr>
                                      <a:rPr lang="en-US" altLang="zh-CN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5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  <m:r>
                                          <a:rPr lang="en-US" altLang="zh-CN" sz="15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5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d>
                                    <m:r>
                                      <a:rPr lang="en-US" altLang="zh-CN" sz="15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sz="15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altLang="zh-CN" sz="15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5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  <m:r>
                                          <a:rPr lang="en-US" altLang="zh-CN" sz="15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5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</m:d>
                                    <m:r>
                                      <a:rPr lang="en-US" altLang="zh-CN" sz="15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sz="15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altLang="zh-CN" sz="15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5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  <m:r>
                                          <a:rPr lang="en-US" altLang="zh-CN" sz="15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5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</m:d>
                                    <m:r>
                                      <a:rPr lang="en-US" altLang="zh-CN" sz="15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sz="15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50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0" marR="0" marT="27000" marB="0"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zh-CN" altLang="en-US" sz="240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marL="27000" marR="0" marT="0" marB="0" anchor="ctr">
                        <a:solidFill>
                          <a:schemeClr val="accent4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9488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3C604B6A-379B-40CB-8285-B17F33ED3C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6767333"/>
                  </p:ext>
                </p:extLst>
              </p:nvPr>
            </p:nvGraphicFramePr>
            <p:xfrm>
              <a:off x="783644" y="1459995"/>
              <a:ext cx="7443479" cy="307428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57801">
                      <a:extLst>
                        <a:ext uri="{9D8B030D-6E8A-4147-A177-3AD203B41FA5}">
                          <a16:colId xmlns:a16="http://schemas.microsoft.com/office/drawing/2014/main" val="789083565"/>
                        </a:ext>
                      </a:extLst>
                    </a:gridCol>
                    <a:gridCol w="3956918">
                      <a:extLst>
                        <a:ext uri="{9D8B030D-6E8A-4147-A177-3AD203B41FA5}">
                          <a16:colId xmlns:a16="http://schemas.microsoft.com/office/drawing/2014/main" val="2055354982"/>
                        </a:ext>
                      </a:extLst>
                    </a:gridCol>
                    <a:gridCol w="2328760">
                      <a:extLst>
                        <a:ext uri="{9D8B030D-6E8A-4147-A177-3AD203B41FA5}">
                          <a16:colId xmlns:a16="http://schemas.microsoft.com/office/drawing/2014/main" val="247263795"/>
                        </a:ext>
                      </a:extLst>
                    </a:gridCol>
                  </a:tblGrid>
                  <a:tr h="486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altLang="en-US" sz="2100">
                              <a:solidFill>
                                <a:schemeClr val="bg1"/>
                              </a:solidFill>
                            </a:rPr>
                            <a:t>性质</a:t>
                          </a:r>
                        </a:p>
                      </a:txBody>
                      <a:tcPr marL="0" marR="0" marT="0" marB="0" anchor="ctr">
                        <a:solidFill>
                          <a:schemeClr val="accent5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altLang="en-US" sz="2100"/>
                            <a:t>元素考察法定义</a:t>
                          </a:r>
                        </a:p>
                      </a:txBody>
                      <a:tcPr marL="0" marR="0" marT="0" marB="0" anchor="ctr"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altLang="en-US" sz="2100"/>
                            <a:t>性质概括法定义</a:t>
                          </a:r>
                        </a:p>
                      </a:txBody>
                      <a:tcPr marL="0" marR="0" marT="0" marB="0" anchor="ctr"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9203377"/>
                      </a:ext>
                    </a:extLst>
                  </a:tr>
                  <a:tr h="486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>
                              <a:solidFill>
                                <a:srgbClr val="002060"/>
                              </a:solidFill>
                              <a:latin typeface="+mn-ea"/>
                              <a:ea typeface="+mn-ea"/>
                            </a:rPr>
                            <a:t>自反性</a:t>
                          </a:r>
                          <a:endParaRPr lang="en-US" altLang="zh-CN" sz="1800" b="1" i="1">
                            <a:solidFill>
                              <a:srgbClr val="002060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solidFill>
                          <a:schemeClr val="accent5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27000" marB="0" anchor="ctr">
                        <a:blipFill>
                          <a:blip r:embed="rId3"/>
                          <a:stretch>
                            <a:fillRect l="-29385" t="-101250" r="-59385" b="-43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7000" marR="0" marT="0" marB="0" anchor="ctr">
                        <a:blipFill>
                          <a:blip r:embed="rId3"/>
                          <a:stretch>
                            <a:fillRect l="-220157" t="-101250" r="-1047" b="-43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7518579"/>
                      </a:ext>
                    </a:extLst>
                  </a:tr>
                  <a:tr h="486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>
                              <a:solidFill>
                                <a:srgbClr val="002060"/>
                              </a:solidFill>
                              <a:latin typeface="+mn-ea"/>
                              <a:ea typeface="+mn-ea"/>
                            </a:rPr>
                            <a:t>反自反性</a:t>
                          </a:r>
                          <a:endParaRPr lang="en-US" altLang="zh-CN" sz="1800" b="1" i="1">
                            <a:solidFill>
                              <a:srgbClr val="002060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solidFill>
                          <a:schemeClr val="accent5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27000" marB="0" anchor="ctr">
                        <a:blipFill>
                          <a:blip r:embed="rId3"/>
                          <a:stretch>
                            <a:fillRect l="-29385" t="-203797" r="-59385" b="-344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7000" marR="0" marT="0" marB="0" anchor="ctr">
                        <a:blipFill>
                          <a:blip r:embed="rId3"/>
                          <a:stretch>
                            <a:fillRect l="-220157" t="-203797" r="-1047" b="-3443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8876792"/>
                      </a:ext>
                    </a:extLst>
                  </a:tr>
                  <a:tr h="53329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>
                              <a:solidFill>
                                <a:srgbClr val="002060"/>
                              </a:solidFill>
                              <a:latin typeface="+mn-ea"/>
                              <a:ea typeface="+mn-ea"/>
                            </a:rPr>
                            <a:t>对称性</a:t>
                          </a:r>
                          <a:endParaRPr lang="en-US" altLang="zh-CN" sz="1800" b="1" i="1">
                            <a:solidFill>
                              <a:srgbClr val="002060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solidFill>
                          <a:schemeClr val="accent5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27000" marB="0" anchor="ctr">
                        <a:blipFill>
                          <a:blip r:embed="rId3"/>
                          <a:stretch>
                            <a:fillRect l="-29385" t="-272727" r="-59385" b="-2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7000" marR="0" marT="0" marB="0" anchor="ctr">
                        <a:blipFill>
                          <a:blip r:embed="rId3"/>
                          <a:stretch>
                            <a:fillRect l="-220157" t="-272727" r="-1047" b="-2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3590379"/>
                      </a:ext>
                    </a:extLst>
                  </a:tr>
                  <a:tr h="5969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>
                              <a:solidFill>
                                <a:srgbClr val="002060"/>
                              </a:solidFill>
                              <a:latin typeface="+mn-ea"/>
                              <a:ea typeface="+mn-ea"/>
                            </a:rPr>
                            <a:t>反对称性</a:t>
                          </a:r>
                          <a:endParaRPr lang="en-US" altLang="zh-CN" sz="1800" b="1" i="1">
                            <a:solidFill>
                              <a:srgbClr val="002060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solidFill>
                          <a:schemeClr val="accent5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27000" marB="0" anchor="ctr">
                        <a:blipFill>
                          <a:blip r:embed="rId3"/>
                          <a:stretch>
                            <a:fillRect l="-29385" t="-334694" r="-59385" b="-87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7000" marR="0" marT="0" marB="0" anchor="ctr">
                        <a:blipFill>
                          <a:blip r:embed="rId3"/>
                          <a:stretch>
                            <a:fillRect l="-220157" t="-334694" r="-1047" b="-877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8064847"/>
                      </a:ext>
                    </a:extLst>
                  </a:tr>
                  <a:tr h="486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>
                              <a:solidFill>
                                <a:srgbClr val="002060"/>
                              </a:solidFill>
                              <a:latin typeface="+mn-ea"/>
                              <a:ea typeface="+mn-ea"/>
                            </a:rPr>
                            <a:t>传递性</a:t>
                          </a:r>
                          <a:endParaRPr lang="en-US" altLang="zh-CN" sz="1800" b="1" i="1">
                            <a:solidFill>
                              <a:srgbClr val="002060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solidFill>
                          <a:schemeClr val="accent5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27000" marB="0" anchor="ctr">
                        <a:blipFill>
                          <a:blip r:embed="rId3"/>
                          <a:stretch>
                            <a:fillRect l="-29385" t="-532500" r="-59385" b="-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7000" marR="0" marT="0" marB="0" anchor="ctr">
                        <a:blipFill>
                          <a:blip r:embed="rId3"/>
                          <a:stretch>
                            <a:fillRect l="-220157" t="-532500" r="-1047" b="-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9488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7E4410D7-BC56-452E-B40F-BAFE25AC9792}"/>
              </a:ext>
            </a:extLst>
          </p:cNvPr>
          <p:cNvSpPr txBox="1"/>
          <p:nvPr/>
        </p:nvSpPr>
        <p:spPr>
          <a:xfrm>
            <a:off x="5191150" y="850685"/>
            <a:ext cx="3035974" cy="5441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400" b="1">
                <a:solidFill>
                  <a:schemeClr val="accent2">
                    <a:lumMod val="50000"/>
                  </a:schemeClr>
                </a:solidFill>
              </a:rPr>
              <a:t>要能证明这两个定义之间的等价性，以反对称性和传递性的证明作为练习</a:t>
            </a:r>
          </a:p>
        </p:txBody>
      </p:sp>
    </p:spTree>
    <p:extLst>
      <p:ext uri="{BB962C8B-B14F-4D97-AF65-F5344CB8AC3E}">
        <p14:creationId xmlns:p14="http://schemas.microsoft.com/office/powerpoint/2010/main" val="206609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关系性质定义的等价性证明练习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数理逻辑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77C4145-E73E-4A68-A7FF-0D298C9DCA5D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8CE406B-614B-4E68-AC46-C3D9B36978D8}"/>
                  </a:ext>
                </a:extLst>
              </p:cNvPr>
              <p:cNvSpPr txBox="1"/>
              <p:nvPr/>
            </p:nvSpPr>
            <p:spPr>
              <a:xfrm>
                <a:off x="611255" y="761728"/>
                <a:ext cx="7260535" cy="7442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是非空集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上的二元关系，证明：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是反对称的当且仅当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 		(2)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是传递的当且仅当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8CE406B-614B-4E68-AC46-C3D9B3697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55" y="761728"/>
                <a:ext cx="7260535" cy="744243"/>
              </a:xfrm>
              <a:prstGeom prst="rect">
                <a:avLst/>
              </a:prstGeom>
              <a:blipFill>
                <a:blip r:embed="rId2"/>
                <a:stretch>
                  <a:fillRect l="-420" t="-2459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50B2641-23D2-4415-9283-266D8F948AA6}"/>
                  </a:ext>
                </a:extLst>
              </p:cNvPr>
              <p:cNvSpPr txBox="1"/>
              <p:nvPr/>
            </p:nvSpPr>
            <p:spPr>
              <a:xfrm>
                <a:off x="611255" y="1776292"/>
                <a:ext cx="7921490" cy="13680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: 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对任意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，则有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是反对称的，因此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，这表明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⟸</m:t>
                    </m:r>
                  </m:oMath>
                </a14:m>
                <a:r>
                  <a: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: 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，若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⟩∈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⟩∈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 从而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⟩∈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 因此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 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，这表明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是反对称的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50B2641-23D2-4415-9283-266D8F948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55" y="1776292"/>
                <a:ext cx="7921490" cy="1368067"/>
              </a:xfrm>
              <a:prstGeom prst="rect">
                <a:avLst/>
              </a:prstGeom>
              <a:blipFill>
                <a:blip r:embed="rId3"/>
                <a:stretch>
                  <a:fillRect l="-385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DCC6251-7158-4F9A-A63C-56E02B5B8E7B}"/>
                  </a:ext>
                </a:extLst>
              </p:cNvPr>
              <p:cNvSpPr txBox="1"/>
              <p:nvPr/>
            </p:nvSpPr>
            <p:spPr>
              <a:xfrm>
                <a:off x="611255" y="3234645"/>
                <a:ext cx="7921490" cy="13774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: 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对任意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，则存在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使得有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是传递的，从而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，这表明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⟸</m:t>
                    </m:r>
                  </m:oMath>
                </a14:m>
                <a:r>
                  <a: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: 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，若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⟩∈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，则有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 因此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，这表明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是传递的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DCC6251-7158-4F9A-A63C-56E02B5B8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55" y="3234645"/>
                <a:ext cx="7921490" cy="1377493"/>
              </a:xfrm>
              <a:prstGeom prst="rect">
                <a:avLst/>
              </a:prstGeom>
              <a:blipFill>
                <a:blip r:embed="rId4"/>
                <a:stretch>
                  <a:fillRect l="-385" b="-3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74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等价关系、等价类与商集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数理逻辑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171D4BC5-4D92-4FBA-8F06-5B5B8E710315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5A59018-A86E-4FED-9222-6D940D1AF127}"/>
                  </a:ext>
                </a:extLst>
              </p:cNvPr>
              <p:cNvSpPr txBox="1"/>
              <p:nvPr/>
            </p:nvSpPr>
            <p:spPr>
              <a:xfrm>
                <a:off x="602055" y="1091853"/>
                <a:ext cx="7043596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非空集合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等价关系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是集合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上同时满足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自反性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、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对称性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传递性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的关系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5A59018-A86E-4FED-9222-6D940D1AF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55" y="1091853"/>
                <a:ext cx="7043596" cy="338554"/>
              </a:xfrm>
              <a:prstGeom prst="rect">
                <a:avLst/>
              </a:prstGeom>
              <a:blipFill>
                <a:blip r:embed="rId2"/>
                <a:stretch>
                  <a:fillRect l="-519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D7CCD0A-A212-4F25-B14B-F93B535ABC31}"/>
                  </a:ext>
                </a:extLst>
              </p:cNvPr>
              <p:cNvSpPr txBox="1"/>
              <p:nvPr/>
            </p:nvSpPr>
            <p:spPr>
              <a:xfrm>
                <a:off x="602055" y="2043758"/>
                <a:ext cx="4153313" cy="198259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450"/>
                  </a:spcBef>
                  <a:spcAft>
                    <a:spcPts val="900"/>
                  </a:spcAft>
                </a:pPr>
                <a:r>
                  <a:rPr lang="zh-CN" altLang="en-US" sz="1600" b="1">
                    <a:solidFill>
                      <a:srgbClr val="C00000"/>
                    </a:solidFill>
                  </a:rPr>
                  <a:t>等价类</a:t>
                </a:r>
                <a:r>
                  <a:rPr lang="en-US" altLang="zh-CN" sz="1600" b="1">
                    <a:solidFill>
                      <a:srgbClr val="C00000"/>
                    </a:solidFill>
                  </a:rPr>
                  <a:t>(equivalence class)</a:t>
                </a:r>
              </a:p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是非空集合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上的等价关系</a:t>
                </a: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1400" b="1">
                    <a:solidFill>
                      <a:schemeClr val="accent6">
                        <a:lumMod val="50000"/>
                      </a:schemeClr>
                    </a:solidFill>
                  </a:rPr>
                  <a:t>∀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1400" b="1">
                    <a:solidFill>
                      <a:schemeClr val="accent6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所在的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rgbClr val="C00000"/>
                    </a:solidFill>
                  </a:rPr>
                  <a:t>等价类</a:t>
                </a: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altLang="zh-CN" sz="14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altLang="zh-CN" sz="1400" b="1">
                    <a:solidFill>
                      <a:schemeClr val="accent6">
                        <a:lumMod val="50000"/>
                      </a:schemeClr>
                    </a:solidFill>
                  </a:rPr>
                  <a:t>, </a:t>
                </a: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定义为：</a:t>
                </a:r>
                <a:endParaRPr lang="en-US" altLang="zh-CN" sz="14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m:rPr>
                          <m:lit/>
                        </m:rP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600075" lvl="1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即对任意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1200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2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altLang="zh-CN" sz="12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en-US" sz="1200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当且仅当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2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2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2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altLang="zh-CN" sz="1200" b="1">
                  <a:solidFill>
                    <a:schemeClr val="tx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600075" lvl="1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200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的每个元素所在的</a:t>
                </a:r>
                <a:r>
                  <a:rPr lang="zh-CN" altLang="en-US" sz="1200" b="1">
                    <a:solidFill>
                      <a:srgbClr val="C00000"/>
                    </a:solidFill>
                    <a:latin typeface="+mn-ea"/>
                  </a:rPr>
                  <a:t>等价类都是一个集合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D7CCD0A-A212-4F25-B14B-F93B535AB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55" y="2043758"/>
                <a:ext cx="4153313" cy="1982594"/>
              </a:xfrm>
              <a:prstGeom prst="rect">
                <a:avLst/>
              </a:prstGeom>
              <a:blipFill>
                <a:blip r:embed="rId3"/>
                <a:stretch>
                  <a:fillRect l="-441" t="-923" b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C0E8031-2B0D-4A00-847E-B4C648FABA31}"/>
                  </a:ext>
                </a:extLst>
              </p:cNvPr>
              <p:cNvSpPr txBox="1"/>
              <p:nvPr/>
            </p:nvSpPr>
            <p:spPr>
              <a:xfrm>
                <a:off x="5186003" y="1924955"/>
                <a:ext cx="3294230" cy="235705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450"/>
                  </a:spcBef>
                  <a:spcAft>
                    <a:spcPts val="900"/>
                  </a:spcAft>
                </a:pPr>
                <a:r>
                  <a:rPr lang="zh-CN" altLang="en-US" sz="1600" b="1">
                    <a:solidFill>
                      <a:srgbClr val="C00000"/>
                    </a:solidFill>
                  </a:rPr>
                  <a:t>商集</a:t>
                </a:r>
                <a:r>
                  <a:rPr lang="en-US" altLang="zh-CN" sz="1600" b="1">
                    <a:solidFill>
                      <a:srgbClr val="C00000"/>
                    </a:solidFill>
                  </a:rPr>
                  <a:t>(quotient set)</a:t>
                </a:r>
              </a:p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是非空集合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上的等价关系</a:t>
                </a:r>
              </a:p>
              <a:p>
                <a:pPr marL="257175" indent="-257175">
                  <a:lnSpc>
                    <a:spcPts val="225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的所有等价类构成的集合称为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关于等价</a:t>
                </a: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关系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商集</a:t>
                </a: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，即</a:t>
                </a:r>
                <a:endParaRPr lang="en-US" altLang="zh-CN" sz="14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m:rPr>
                          <m:lit/>
                        </m:rP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557213" lvl="1" indent="-214313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注意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1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/</m:t>
                    </m:r>
                    <m:r>
                      <a:rPr lang="en-US" altLang="zh-CN" sz="1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是集合的集合，即</a:t>
                </a:r>
                <a:r>
                  <a:rPr lang="zh-CN" altLang="en-US" sz="1200" b="1">
                    <a:solidFill>
                      <a:srgbClr val="C00000"/>
                    </a:solidFill>
                    <a:latin typeface="+mn-ea"/>
                  </a:rPr>
                  <a:t>集合族</a:t>
                </a:r>
              </a:p>
              <a:p>
                <a:pPr marL="557213" lvl="1" indent="-214313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注意要剔除重复的等价类</a:t>
                </a:r>
                <a:endParaRPr lang="en-US" altLang="zh-CN" sz="1200" b="1">
                  <a:solidFill>
                    <a:schemeClr val="tx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C0E8031-2B0D-4A00-847E-B4C648FAB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003" y="1924955"/>
                <a:ext cx="3294230" cy="2357056"/>
              </a:xfrm>
              <a:prstGeom prst="rect">
                <a:avLst/>
              </a:prstGeom>
              <a:blipFill>
                <a:blip r:embed="rId4"/>
                <a:stretch>
                  <a:fillRect l="-556" t="-777" b="-15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691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等价关系与划分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数理逻辑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F595FCD7-2245-42BD-838D-0178371CD05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E38E1F-DE86-4E58-BF34-C5C18FFF57D2}"/>
                  </a:ext>
                </a:extLst>
              </p:cNvPr>
              <p:cNvSpPr txBox="1"/>
              <p:nvPr/>
            </p:nvSpPr>
            <p:spPr>
              <a:xfrm>
                <a:off x="727757" y="844263"/>
                <a:ext cx="7243459" cy="210826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900"/>
                  </a:spcAft>
                </a:pPr>
                <a:r>
                  <a:rPr lang="zh-CN" altLang="en-US" sz="1600" b="1">
                    <a:solidFill>
                      <a:srgbClr val="C00000"/>
                    </a:solidFill>
                  </a:rPr>
                  <a:t>集合的划分</a:t>
                </a:r>
                <a:r>
                  <a:rPr lang="en-US" altLang="zh-CN" sz="1600" b="1">
                    <a:solidFill>
                      <a:srgbClr val="C00000"/>
                    </a:solidFill>
                  </a:rPr>
                  <a:t>(partition)</a:t>
                </a:r>
              </a:p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是非空集合，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𝓕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集合族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，其中每个集合都是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的子集。说集合族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𝓕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的划分，如果：</a:t>
                </a: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C00000"/>
                    </a:solidFill>
                  </a:rPr>
                  <a:t>非空</a:t>
                </a: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：对任意的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𝓕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endParaRPr lang="en-US" altLang="zh-CN" sz="14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C00000"/>
                    </a:solidFill>
                  </a:rPr>
                  <a:t>两两不交</a:t>
                </a: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：对任意两个集合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𝓕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C00000"/>
                    </a:solidFill>
                  </a:rPr>
                  <a:t>覆盖集合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⋃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𝓕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CN" sz="14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非空集合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的划分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𝓕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中的每个集合称为这个划分的一个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划分块</a:t>
                </a:r>
                <a:r>
                  <a:rPr lang="en-US" altLang="zh-CN" sz="1400" b="1">
                    <a:solidFill>
                      <a:srgbClr val="C00000"/>
                    </a:solidFill>
                    <a:latin typeface="+mn-ea"/>
                  </a:rPr>
                  <a:t>(block)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E38E1F-DE86-4E58-BF34-C5C18FFF5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57" y="844263"/>
                <a:ext cx="7243459" cy="2108269"/>
              </a:xfrm>
              <a:prstGeom prst="rect">
                <a:avLst/>
              </a:prstGeom>
              <a:blipFill>
                <a:blip r:embed="rId2"/>
                <a:stretch>
                  <a:fillRect l="-252" t="-867" b="-23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A7062B-5E5D-46C8-B25B-E6DEFC7E984E}"/>
                  </a:ext>
                </a:extLst>
              </p:cNvPr>
              <p:cNvSpPr txBox="1"/>
              <p:nvPr/>
            </p:nvSpPr>
            <p:spPr>
              <a:xfrm>
                <a:off x="727757" y="3090234"/>
                <a:ext cx="7637010" cy="14393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450"/>
                  </a:spcBef>
                  <a:spcAft>
                    <a:spcPts val="675"/>
                  </a:spcAft>
                </a:pPr>
                <a:r>
                  <a:rPr lang="zh-CN" altLang="en-US" sz="1600" b="1">
                    <a:solidFill>
                      <a:srgbClr val="C00000"/>
                    </a:solidFill>
                  </a:rPr>
                  <a:t>非空集合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</a:rPr>
                  <a:t>上的等价关系与它的划分有一一对应关系</a:t>
                </a:r>
              </a:p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关于一个等价关系的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商集是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的划分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的一个划分导出的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“在同一划分块”关系是等价关系</a:t>
                </a:r>
              </a:p>
              <a:p>
                <a:pPr marL="257175" indent="-257175">
                  <a:lnSpc>
                    <a:spcPts val="225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进一步，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关于“在同一划分块”这个等价关系的商集就是这个划分，而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关于等价关系的商集作为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的划分所导出的“在同一划分块”关系就是这个等价关系本身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A7062B-5E5D-46C8-B25B-E6DEFC7E9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57" y="3090234"/>
                <a:ext cx="7637010" cy="1439368"/>
              </a:xfrm>
              <a:prstGeom prst="rect">
                <a:avLst/>
              </a:prstGeom>
              <a:blipFill>
                <a:blip r:embed="rId3"/>
                <a:stretch>
                  <a:fillRect l="-80" t="-1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662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偏序集的基本概念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数理逻辑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14C60F5E-830C-41C9-95DE-A42030BC48D8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9864A82-20EB-431E-B5A8-F051114DF94A}"/>
                  </a:ext>
                </a:extLst>
              </p:cNvPr>
              <p:cNvSpPr txBox="1"/>
              <p:nvPr/>
            </p:nvSpPr>
            <p:spPr>
              <a:xfrm>
                <a:off x="983654" y="1035976"/>
                <a:ext cx="7176687" cy="73866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非空集合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偏序关系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是集合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上同时满足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自反性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、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反对称性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传递性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的关系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非空集合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及其上的偏序关系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构成的二元组</a:t>
                </a:r>
                <a:r>
                  <a: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称为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偏序集</a:t>
                </a:r>
                <a:r>
                  <a:rPr lang="en-US" altLang="zh-CN" sz="1600" b="1">
                    <a:solidFill>
                      <a:srgbClr val="00206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(poset)</a:t>
                </a:r>
                <a:endParaRPr lang="zh-CN" altLang="en-US" sz="1600" b="1">
                  <a:solidFill>
                    <a:srgbClr val="00206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9864A82-20EB-431E-B5A8-F051114DF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54" y="1035976"/>
                <a:ext cx="7176687" cy="738664"/>
              </a:xfrm>
              <a:prstGeom prst="rect">
                <a:avLst/>
              </a:prstGeom>
              <a:blipFill>
                <a:blip r:embed="rId2"/>
                <a:stretch>
                  <a:fillRect l="-424" t="-2479" b="-10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D64C40CA-74A0-4398-865C-30FBEC0E3004}"/>
              </a:ext>
            </a:extLst>
          </p:cNvPr>
          <p:cNvSpPr txBox="1"/>
          <p:nvPr/>
        </p:nvSpPr>
        <p:spPr>
          <a:xfrm>
            <a:off x="983654" y="2116124"/>
            <a:ext cx="7176686" cy="22245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常使用</a:t>
            </a:r>
            <a:r>
              <a:rPr lang="zh-CN" altLang="en-US" sz="1600" b="1">
                <a:solidFill>
                  <a:srgbClr val="C00000"/>
                </a:solidFill>
              </a:rPr>
              <a:t>哈斯图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给出一个偏序集的直观表示</a:t>
            </a:r>
            <a:endParaRPr lang="en-US" altLang="zh-CN" sz="1600" b="1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偏序集的</a:t>
            </a:r>
            <a:r>
              <a:rPr lang="zh-CN" altLang="en-US" sz="1600" b="1">
                <a:solidFill>
                  <a:srgbClr val="C00000"/>
                </a:solidFill>
              </a:rPr>
              <a:t>极大元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是没有比它大的元素，</a:t>
            </a:r>
            <a:r>
              <a:rPr lang="zh-CN" altLang="en-US" sz="1600" b="1">
                <a:solidFill>
                  <a:srgbClr val="C00000"/>
                </a:solidFill>
              </a:rPr>
              <a:t>极小元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是没有比它小的元素，</a:t>
            </a:r>
            <a:r>
              <a:rPr lang="zh-CN" altLang="en-US" sz="1600" b="1">
                <a:solidFill>
                  <a:srgbClr val="C00000"/>
                </a:solidFill>
              </a:rPr>
              <a:t>最大元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是比所有元素大的元素，</a:t>
            </a:r>
            <a:r>
              <a:rPr lang="zh-CN" altLang="en-US" sz="1600" b="1">
                <a:solidFill>
                  <a:srgbClr val="C00000"/>
                </a:solidFill>
              </a:rPr>
              <a:t>最小元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是比所有元素小的元素</a:t>
            </a:r>
            <a:endParaRPr lang="en-US" altLang="zh-CN" sz="1600" b="1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偏序集的一个子集的</a:t>
            </a:r>
            <a:r>
              <a:rPr lang="zh-CN" altLang="en-US" sz="1600" b="1">
                <a:solidFill>
                  <a:srgbClr val="C00000"/>
                </a:solidFill>
              </a:rPr>
              <a:t>上界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是比这个子集的所有元素都要大的元素，</a:t>
            </a:r>
            <a:r>
              <a:rPr lang="zh-CN" altLang="en-US" sz="1600" b="1">
                <a:solidFill>
                  <a:srgbClr val="C00000"/>
                </a:solidFill>
              </a:rPr>
              <a:t>下界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是比这个子集的所有元素都要小的元素，</a:t>
            </a:r>
            <a:r>
              <a:rPr lang="zh-CN" altLang="en-US" sz="1600" b="1">
                <a:solidFill>
                  <a:srgbClr val="C00000"/>
                </a:solidFill>
              </a:rPr>
              <a:t>上确界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是所有上界中的最小者，</a:t>
            </a:r>
            <a:r>
              <a:rPr lang="zh-CN" altLang="en-US" sz="1600" b="1">
                <a:solidFill>
                  <a:srgbClr val="C00000"/>
                </a:solidFill>
              </a:rPr>
              <a:t>下确界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是所有上界中最大者</a:t>
            </a:r>
          </a:p>
        </p:txBody>
      </p:sp>
    </p:spTree>
    <p:extLst>
      <p:ext uri="{BB962C8B-B14F-4D97-AF65-F5344CB8AC3E}">
        <p14:creationId xmlns:p14="http://schemas.microsoft.com/office/powerpoint/2010/main" val="3368858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函数的基本概念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数理逻辑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EBACECD5-D7A9-484D-BBD9-874BF714C2D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E6F5BF9-A4DC-4CFD-BDAB-7C3568DCA8CC}"/>
                  </a:ext>
                </a:extLst>
              </p:cNvPr>
              <p:cNvSpPr txBox="1"/>
              <p:nvPr/>
            </p:nvSpPr>
            <p:spPr>
              <a:xfrm>
                <a:off x="872327" y="910855"/>
                <a:ext cx="7399339" cy="65280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，是笛卡尔积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×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的子集，且满足：对任意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，都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有且只有唯一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1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1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</m:e>
                    </m:d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</m:oMath>
                </a14:m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E6F5BF9-A4DC-4CFD-BDAB-7C3568DCA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27" y="910855"/>
                <a:ext cx="7399339" cy="652807"/>
              </a:xfrm>
              <a:prstGeom prst="rect">
                <a:avLst/>
              </a:prstGeom>
              <a:blipFill>
                <a:blip r:embed="rId2"/>
                <a:stretch>
                  <a:fillRect l="-247" b="-9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8C513C3-78A8-4E25-9D86-0C0E25A8BF7A}"/>
                  </a:ext>
                </a:extLst>
              </p:cNvPr>
              <p:cNvSpPr txBox="1"/>
              <p:nvPr/>
            </p:nvSpPr>
            <p:spPr>
              <a:xfrm>
                <a:off x="872327" y="1829165"/>
                <a:ext cx="6413056" cy="20651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对于函数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，称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定义域</a:t>
                </a: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，或简称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域</a:t>
                </a: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陪域</a:t>
                </a:r>
                <a:endParaRPr lang="en-US" altLang="zh-CN" sz="1500" b="1">
                  <a:solidFill>
                    <a:srgbClr val="C00000"/>
                  </a:solidFill>
                  <a:latin typeface="+mn-ea"/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⊆</m:t>
                    </m:r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下的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像集</a:t>
                </a: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，定义为：</a:t>
                </a:r>
              </a:p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∣∃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lit/>
                        </m:rP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altLang="zh-CN" sz="15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714375" lvl="1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特别地，称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为函数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值域</a:t>
                </a:r>
                <a:r>
                  <a:rPr lang="en-US" altLang="zh-CN" sz="1500" b="1">
                    <a:solidFill>
                      <a:schemeClr val="accent6">
                        <a:lumMod val="50000"/>
                      </a:schemeClr>
                    </a:solidFill>
                  </a:rPr>
                  <a:t>(range)</a:t>
                </a:r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，有时也记为</a:t>
                </a: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𝐫𝐚𝐧</m:t>
                    </m:r>
                    <m:r>
                      <a:rPr lang="en-US" altLang="zh-CN" sz="15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5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5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500" b="1">
                  <a:solidFill>
                    <a:srgbClr val="C00000"/>
                  </a:solidFill>
                  <a:latin typeface="+mn-ea"/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𝑻</m:t>
                    </m:r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⊆</m:t>
                    </m:r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𝑻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下的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逆像集</a:t>
                </a: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，也称为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原像集</a:t>
                </a: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5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15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5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15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5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sz="15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，定义为：</a:t>
                </a:r>
              </a:p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m:rPr>
                          <m:lit/>
                        </m:rP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⊆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altLang="zh-CN" sz="1500" b="1" i="1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8C513C3-78A8-4E25-9D86-0C0E25A8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27" y="1829165"/>
                <a:ext cx="6413056" cy="2065117"/>
              </a:xfrm>
              <a:prstGeom prst="rect">
                <a:avLst/>
              </a:prstGeom>
              <a:blipFill>
                <a:blip r:embed="rId3"/>
                <a:stretch>
                  <a:fillRect l="-285" t="-1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1A25302-BEB6-4B07-9DD3-9609FA8659F3}"/>
                  </a:ext>
                </a:extLst>
              </p:cNvPr>
              <p:cNvSpPr txBox="1"/>
              <p:nvPr/>
            </p:nvSpPr>
            <p:spPr>
              <a:xfrm>
                <a:off x="872327" y="4067414"/>
                <a:ext cx="6899092" cy="32842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15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5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sz="15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500" b="1">
                    <a:solidFill>
                      <a:schemeClr val="accent2">
                        <a:lumMod val="50000"/>
                      </a:schemeClr>
                    </a:solidFill>
                  </a:rPr>
                  <a:t>是一个整体记号，对任意函数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1500" b="1">
                    <a:solidFill>
                      <a:schemeClr val="accent2">
                        <a:lumMod val="50000"/>
                      </a:schemeClr>
                    </a:solidFill>
                  </a:rPr>
                  <a:t>都适用，不意味着函数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1500" b="1">
                    <a:solidFill>
                      <a:schemeClr val="accent2">
                        <a:lumMod val="50000"/>
                      </a:schemeClr>
                    </a:solidFill>
                  </a:rPr>
                  <a:t>必然有逆函数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altLang="zh-CN" sz="15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1A25302-BEB6-4B07-9DD3-9609FA865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27" y="4067414"/>
                <a:ext cx="6899092" cy="328423"/>
              </a:xfrm>
              <a:prstGeom prst="rect">
                <a:avLst/>
              </a:prstGeom>
              <a:blipFill>
                <a:blip r:embed="rId4"/>
                <a:stretch>
                  <a:fillRect t="-1852" b="-20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04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单函数、满函数和双函数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数理逻辑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2E66A71-0DA3-4D4F-9ED1-B8B907214104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DD472CA-BEC6-4D84-8992-385E62BDDBF0}"/>
                  </a:ext>
                </a:extLst>
              </p:cNvPr>
              <p:cNvSpPr txBox="1"/>
              <p:nvPr/>
            </p:nvSpPr>
            <p:spPr>
              <a:xfrm>
                <a:off x="738540" y="1005698"/>
                <a:ext cx="7666909" cy="19737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100"/>
                  </a:lnSpc>
                  <a:spcBef>
                    <a:spcPts val="300"/>
                  </a:spcBef>
                  <a:spcAft>
                    <a:spcPts val="150"/>
                  </a:spcAft>
                </a:pP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单函数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，若对任意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zh-CN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也即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∀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≠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≠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𝒚</m:t>
                        </m:r>
                      </m:e>
                    </m:d>
                  </m:oMath>
                </a14:m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lnSpc>
                    <a:spcPts val="2100"/>
                  </a:lnSpc>
                  <a:spcBef>
                    <a:spcPts val="300"/>
                  </a:spcBef>
                  <a:spcAft>
                    <a:spcPts val="1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陪域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200" b="1">
                    <a:solidFill>
                      <a:srgbClr val="C00000"/>
                    </a:solidFill>
                    <a:latin typeface="+mn-ea"/>
                  </a:rPr>
                  <a:t>每个元素至多有定义域的一个元素与之对应，</a:t>
                </a:r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单函数也称为</a:t>
                </a:r>
                <a:r>
                  <a:rPr lang="zh-CN" altLang="en-US" sz="1200" b="1">
                    <a:solidFill>
                      <a:srgbClr val="C00000"/>
                    </a:solidFill>
                    <a:latin typeface="+mn-ea"/>
                  </a:rPr>
                  <a:t>一对一</a:t>
                </a:r>
                <a:r>
                  <a:rPr lang="en-US" altLang="zh-CN" sz="1200" b="1">
                    <a:solidFill>
                      <a:schemeClr val="accent6">
                        <a:lumMod val="50000"/>
                      </a:schemeClr>
                    </a:solidFill>
                  </a:rPr>
                  <a:t>(one-to-one)</a:t>
                </a:r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函数</a:t>
                </a:r>
                <a:endParaRPr lang="en-US" altLang="zh-CN" sz="12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lnSpc>
                    <a:spcPts val="2100"/>
                  </a:lnSpc>
                  <a:spcBef>
                    <a:spcPts val="300"/>
                  </a:spcBef>
                  <a:spcAft>
                    <a:spcPts val="150"/>
                  </a:spcAft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说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满函数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，如果对任意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，都存在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 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，也即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𝐫𝐚𝐧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𝒇</m:t>
                        </m:r>
                      </m:e>
                    </m:d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 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lnSpc>
                    <a:spcPts val="2100"/>
                  </a:lnSpc>
                  <a:spcBef>
                    <a:spcPts val="300"/>
                  </a:spcBef>
                  <a:spcAft>
                    <a:spcPts val="1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陪域</a:t>
                </a:r>
                <a14:m>
                  <m:oMath xmlns:m="http://schemas.openxmlformats.org/officeDocument/2006/math">
                    <m:r>
                      <a:rPr lang="en-US" altLang="zh-CN" sz="12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200" b="1">
                    <a:solidFill>
                      <a:srgbClr val="C00000"/>
                    </a:solidFill>
                    <a:latin typeface="+mn-ea"/>
                  </a:rPr>
                  <a:t>每个元素至少有定义域的一个元素与之对应，</a:t>
                </a:r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满函数也称为</a:t>
                </a:r>
                <a:r>
                  <a:rPr lang="zh-CN" altLang="en-US" sz="1200" b="1">
                    <a:solidFill>
                      <a:srgbClr val="C00000"/>
                    </a:solidFill>
                    <a:latin typeface="+mn-ea"/>
                  </a:rPr>
                  <a:t>映上</a:t>
                </a:r>
                <a:r>
                  <a:rPr lang="en-US" altLang="zh-CN" sz="1200" b="1">
                    <a:solidFill>
                      <a:schemeClr val="accent6">
                        <a:lumMod val="50000"/>
                      </a:schemeClr>
                    </a:solidFill>
                  </a:rPr>
                  <a:t>(onto)</a:t>
                </a:r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函数</a:t>
                </a:r>
                <a:endParaRPr lang="en-US" altLang="zh-CN" sz="12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450"/>
                  </a:spcBef>
                  <a:spcAft>
                    <a:spcPts val="225"/>
                  </a:spcAft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说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是双函数，如果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</m:oMath>
                </a14:m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既是单函数又是满函数</a:t>
                </a:r>
              </a:p>
              <a:p>
                <a:pPr marL="257175" indent="-257175">
                  <a:lnSpc>
                    <a:spcPts val="2100"/>
                  </a:lnSpc>
                  <a:spcBef>
                    <a:spcPts val="300"/>
                  </a:spcBef>
                  <a:spcAft>
                    <a:spcPts val="1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陪域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200" b="1">
                    <a:solidFill>
                      <a:srgbClr val="C00000"/>
                    </a:solidFill>
                    <a:latin typeface="+mn-ea"/>
                  </a:rPr>
                  <a:t>每个元素都有且有唯一的定义域元素与之对应，</a:t>
                </a:r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双函数也称为</a:t>
                </a:r>
                <a:r>
                  <a:rPr lang="zh-CN" altLang="en-US" sz="1200" b="1">
                    <a:solidFill>
                      <a:srgbClr val="C00000"/>
                    </a:solidFill>
                    <a:latin typeface="+mn-ea"/>
                  </a:rPr>
                  <a:t>一一对应</a:t>
                </a:r>
                <a:r>
                  <a:rPr lang="en-US" altLang="zh-CN" sz="1200" b="1">
                    <a:solidFill>
                      <a:schemeClr val="accent6">
                        <a:lumMod val="50000"/>
                      </a:schemeClr>
                    </a:solidFill>
                  </a:rPr>
                  <a:t>(one-to-one correspondence)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DD472CA-BEC6-4D84-8992-385E62BDD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40" y="1005698"/>
                <a:ext cx="7666909" cy="1973745"/>
              </a:xfrm>
              <a:prstGeom prst="rect">
                <a:avLst/>
              </a:prstGeom>
              <a:blipFill>
                <a:blip r:embed="rId2"/>
                <a:stretch>
                  <a:fillRect l="-238" b="-15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ECA11DE-9D66-469E-A212-7892B3BDCAC8}"/>
                  </a:ext>
                </a:extLst>
              </p:cNvPr>
              <p:cNvSpPr txBox="1"/>
              <p:nvPr/>
            </p:nvSpPr>
            <p:spPr>
              <a:xfrm>
                <a:off x="669923" y="3480320"/>
                <a:ext cx="7804141" cy="69570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是非空集，定义函数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→?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，证明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是单函数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ECA11DE-9D66-469E-A212-7892B3BDC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3" y="3480320"/>
                <a:ext cx="7804141" cy="695703"/>
              </a:xfrm>
              <a:prstGeom prst="rect">
                <a:avLst/>
              </a:prstGeom>
              <a:blipFill>
                <a:blip r:embed="rId3"/>
                <a:stretch>
                  <a:fillRect l="-469" b="-9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D384C8B-9BAE-46BA-90ED-8BAA8EFD1AE4}"/>
                  </a:ext>
                </a:extLst>
              </p:cNvPr>
              <p:cNvSpPr txBox="1"/>
              <p:nvPr/>
            </p:nvSpPr>
            <p:spPr>
              <a:xfrm>
                <a:off x="4119770" y="4006747"/>
                <a:ext cx="4447761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根据这个函数的定义，函数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的陪域应该是什么？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D384C8B-9BAE-46BA-90ED-8BAA8EFD1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770" y="4006747"/>
                <a:ext cx="4447761" cy="338554"/>
              </a:xfrm>
              <a:prstGeom prst="rect">
                <a:avLst/>
              </a:prstGeom>
              <a:blipFill>
                <a:blip r:embed="rId4"/>
                <a:stretch>
                  <a:fillRect l="-823" t="-5357" r="-5350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47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函数性质的证明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数理逻辑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425B289-DD82-4EA4-8D2D-0B513C3DEB33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5DB9D-7377-419F-A8FA-2CCBF9EF84A0}"/>
                  </a:ext>
                </a:extLst>
              </p:cNvPr>
              <p:cNvSpPr txBox="1"/>
              <p:nvPr/>
            </p:nvSpPr>
            <p:spPr>
              <a:xfrm>
                <a:off x="669925" y="953777"/>
                <a:ext cx="7804141" cy="69570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是非空集，定义函数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→℘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℘</m:t>
                        </m:r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，证明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是单函数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5DB9D-7377-419F-A8FA-2CCBF9EF8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5" y="953777"/>
                <a:ext cx="7804141" cy="695703"/>
              </a:xfrm>
              <a:prstGeom prst="rect">
                <a:avLst/>
              </a:prstGeom>
              <a:blipFill>
                <a:blip r:embed="rId2"/>
                <a:stretch>
                  <a:fillRect l="-469" r="-2969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354D919-D21B-451A-AE85-84D4ADC71495}"/>
                  </a:ext>
                </a:extLst>
              </p:cNvPr>
              <p:cNvSpPr txBox="1"/>
              <p:nvPr/>
            </p:nvSpPr>
            <p:spPr>
              <a:xfrm>
                <a:off x="669925" y="1853647"/>
                <a:ext cx="7804141" cy="253165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。这时：</a:t>
                </a:r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{{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}}={{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}, {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}}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，因此必有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，从而也有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，从而也必有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，从而也必有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。从而必有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，由于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，因此必有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，总之有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endParaRPr lang="zh-CN" altLang="en-US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354D919-D21B-451A-AE85-84D4ADC71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5" y="1853647"/>
                <a:ext cx="7804141" cy="2531655"/>
              </a:xfrm>
              <a:prstGeom prst="rect">
                <a:avLst/>
              </a:prstGeom>
              <a:blipFill>
                <a:blip r:embed="rId3"/>
                <a:stretch>
                  <a:fillRect l="-469" r="-2969" b="-1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6A4AE28-9A59-43A6-82BB-27C95F0522E4}"/>
                  </a:ext>
                </a:extLst>
              </p:cNvPr>
              <p:cNvSpPr txBox="1"/>
              <p:nvPr/>
            </p:nvSpPr>
            <p:spPr>
              <a:xfrm>
                <a:off x="4572000" y="1381059"/>
                <a:ext cx="3902066" cy="3690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有序对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的集合论定义就是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d>
                  </m:oMath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6A4AE28-9A59-43A6-82BB-27C95F052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381059"/>
                <a:ext cx="3902066" cy="369075"/>
              </a:xfrm>
              <a:prstGeom prst="rect">
                <a:avLst/>
              </a:prstGeom>
              <a:blipFill>
                <a:blip r:embed="rId4"/>
                <a:stretch>
                  <a:fillRect l="-781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41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自然数的集合论定义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数理逻辑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A18E3AE8-FE4D-4512-9816-B2403962F764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9FB79A8-2348-4380-8B55-49A9FF460895}"/>
                  </a:ext>
                </a:extLst>
              </p:cNvPr>
              <p:cNvSpPr txBox="1"/>
              <p:nvPr/>
            </p:nvSpPr>
            <p:spPr>
              <a:xfrm>
                <a:off x="2033215" y="906398"/>
                <a:ext cx="4958482" cy="13157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450"/>
                  </a:spcBef>
                  <a:spcAft>
                    <a:spcPts val="225"/>
                  </a:spcAft>
                </a:pPr>
                <a:r>
                  <a:rPr lang="zh-CN" altLang="en-US" sz="1800" b="1">
                    <a:solidFill>
                      <a:srgbClr val="C00000"/>
                    </a:solidFill>
                  </a:rPr>
                  <a:t>归纳集</a:t>
                </a:r>
                <a:r>
                  <a:rPr lang="en-US" altLang="zh-CN" sz="1800" b="1">
                    <a:solidFill>
                      <a:srgbClr val="C00000"/>
                    </a:solidFill>
                  </a:rPr>
                  <a:t>(inductive set)</a:t>
                </a:r>
              </a:p>
              <a:p>
                <a:pPr>
                  <a:spcBef>
                    <a:spcPts val="450"/>
                  </a:spcBef>
                  <a:spcAft>
                    <a:spcPts val="225"/>
                  </a:spcAft>
                </a:pP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称为归纳集，如果它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对空集和后继封闭</a:t>
                </a: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，即满足：</a:t>
                </a:r>
              </a:p>
              <a:p>
                <a:pPr marL="257175" indent="-257175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，且若集合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属于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的后继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也属于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CN" sz="15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600075" lvl="1" indent="-257175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这里集合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400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的后继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lit/>
                      </m:rP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m:rPr>
                        <m:lit/>
                      </m:rP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400" b="1">
                  <a:solidFill>
                    <a:schemeClr val="tx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9FB79A8-2348-4380-8B55-49A9FF460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215" y="906398"/>
                <a:ext cx="4958482" cy="1315745"/>
              </a:xfrm>
              <a:prstGeom prst="rect">
                <a:avLst/>
              </a:prstGeom>
              <a:blipFill>
                <a:blip r:embed="rId2"/>
                <a:stretch>
                  <a:fillRect l="-492" t="-2778" b="-3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B2F6135E-B4AD-412E-BF89-4C37A7722A04}"/>
              </a:ext>
            </a:extLst>
          </p:cNvPr>
          <p:cNvGrpSpPr/>
          <p:nvPr/>
        </p:nvGrpSpPr>
        <p:grpSpPr>
          <a:xfrm>
            <a:off x="595744" y="2492819"/>
            <a:ext cx="4695239" cy="1918945"/>
            <a:chOff x="1040098" y="3398936"/>
            <a:chExt cx="6449430" cy="25585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DE0150A4-E014-4185-9FCF-F8932013F57A}"/>
                    </a:ext>
                  </a:extLst>
                </p:cNvPr>
                <p:cNvSpPr txBox="1"/>
                <p:nvPr/>
              </p:nvSpPr>
              <p:spPr>
                <a:xfrm>
                  <a:off x="2224194" y="3398936"/>
                  <a:ext cx="4081236" cy="45140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b="1">
                      <a:solidFill>
                        <a:srgbClr val="C00000"/>
                      </a:solidFill>
                    </a:rPr>
                    <a:t>自然数集</a:t>
                  </a:r>
                  <a14:m>
                    <m:oMath xmlns:m="http://schemas.openxmlformats.org/officeDocument/2006/math">
                      <m:r>
                        <a:rPr lang="en-US" altLang="zh-CN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ℕ</m:t>
                      </m:r>
                    </m:oMath>
                  </a14:m>
                  <a:r>
                    <a:rPr lang="zh-CN" altLang="en-US" sz="1600" b="1">
                      <a:solidFill>
                        <a:srgbClr val="C00000"/>
                      </a:solidFill>
                    </a:rPr>
                    <a:t>定义为最小的归纳集</a:t>
                  </a: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017EACCB-7782-4023-A52E-A03D55FB7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194" y="3398936"/>
                  <a:ext cx="4081236" cy="451405"/>
                </a:xfrm>
                <a:prstGeom prst="rect">
                  <a:avLst/>
                </a:prstGeom>
                <a:blipFill>
                  <a:blip r:embed="rId4"/>
                  <a:stretch>
                    <a:fillRect l="-1025" t="-5357" r="-205" b="-2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250937E9-6D6E-4042-898A-A67620C08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0098" y="3929486"/>
              <a:ext cx="6449430" cy="2028043"/>
            </a:xfrm>
            <a:prstGeom prst="rect">
              <a:avLst/>
            </a:prstGeom>
            <a:ln w="19050">
              <a:solidFill>
                <a:schemeClr val="accent2">
                  <a:lumMod val="20000"/>
                  <a:lumOff val="80000"/>
                </a:schemeClr>
              </a:solidFill>
              <a:prstDash val="solid"/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A26B9AD-7320-4C56-8BE9-E84D4693DFF4}"/>
                  </a:ext>
                </a:extLst>
              </p:cNvPr>
              <p:cNvSpPr txBox="1"/>
              <p:nvPr/>
            </p:nvSpPr>
            <p:spPr>
              <a:xfrm>
                <a:off x="5519976" y="2737220"/>
                <a:ext cx="2943442" cy="171329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2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从集合论的角度看，每个自然数都是集合</a:t>
                </a:r>
              </a:p>
              <a:p>
                <a:pPr marL="214313" indent="-214313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1200" b="1">
                    <a:solidFill>
                      <a:schemeClr val="accent6">
                        <a:lumMod val="50000"/>
                      </a:schemeClr>
                    </a:solidFill>
                  </a:rPr>
                  <a:t>0</a:t>
                </a:r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是</a:t>
                </a:r>
                <a:r>
                  <a:rPr lang="zh-CN" altLang="en-US" sz="1200" b="1">
                    <a:solidFill>
                      <a:srgbClr val="C00000"/>
                    </a:solidFill>
                  </a:rPr>
                  <a:t>空集</a:t>
                </a:r>
                <a:endParaRPr lang="en-US" altLang="zh-CN" sz="1200" b="1">
                  <a:solidFill>
                    <a:srgbClr val="C00000"/>
                  </a:solidFill>
                </a:endParaRPr>
              </a:p>
              <a:p>
                <a:pPr marL="214313" indent="-214313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1200" b="1">
                    <a:solidFill>
                      <a:schemeClr val="accent6">
                        <a:lumMod val="50000"/>
                      </a:schemeClr>
                    </a:solidFill>
                  </a:rPr>
                  <a:t>1</a:t>
                </a:r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是</a:t>
                </a:r>
                <a:r>
                  <a:rPr lang="zh-CN" altLang="en-US" sz="1200" b="1">
                    <a:solidFill>
                      <a:srgbClr val="C00000"/>
                    </a:solidFill>
                  </a:rPr>
                  <a:t>空集的后继</a:t>
                </a:r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，包含一个元素</a:t>
                </a:r>
                <a:r>
                  <a:rPr lang="en-US" altLang="zh-CN" sz="1200" b="1">
                    <a:solidFill>
                      <a:schemeClr val="accent6">
                        <a:lumMod val="50000"/>
                      </a:schemeClr>
                    </a:solidFill>
                  </a:rPr>
                  <a:t>(</a:t>
                </a:r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就是</a:t>
                </a:r>
                <a:r>
                  <a:rPr lang="en-US" altLang="zh-CN" sz="1200" b="1">
                    <a:solidFill>
                      <a:schemeClr val="accent6">
                        <a:lumMod val="50000"/>
                      </a:schemeClr>
                    </a:solidFill>
                  </a:rPr>
                  <a:t>0)</a:t>
                </a:r>
              </a:p>
              <a:p>
                <a:pPr marL="214313" indent="-214313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1200" b="1">
                    <a:solidFill>
                      <a:schemeClr val="accent6">
                        <a:lumMod val="50000"/>
                      </a:schemeClr>
                    </a:solidFill>
                  </a:rPr>
                  <a:t>2</a:t>
                </a:r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是</a:t>
                </a:r>
                <a:r>
                  <a:rPr lang="en-US" altLang="zh-CN" sz="1200" b="1">
                    <a:solidFill>
                      <a:srgbClr val="C00000"/>
                    </a:solidFill>
                  </a:rPr>
                  <a:t>1</a:t>
                </a:r>
                <a:r>
                  <a:rPr lang="zh-CN" altLang="en-US" sz="1200" b="1">
                    <a:solidFill>
                      <a:srgbClr val="C00000"/>
                    </a:solidFill>
                  </a:rPr>
                  <a:t>的后继</a:t>
                </a:r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，包含两个元素</a:t>
                </a:r>
                <a:r>
                  <a:rPr lang="en-US" altLang="zh-CN" sz="1200" b="1">
                    <a:solidFill>
                      <a:schemeClr val="accent6">
                        <a:lumMod val="50000"/>
                      </a:schemeClr>
                    </a:solidFill>
                  </a:rPr>
                  <a:t>(</a:t>
                </a:r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就是</a:t>
                </a:r>
                <a:r>
                  <a:rPr lang="en-US" altLang="zh-CN" sz="1200" b="1">
                    <a:solidFill>
                      <a:schemeClr val="accent6">
                        <a:lumMod val="50000"/>
                      </a:schemeClr>
                    </a:solidFill>
                  </a:rPr>
                  <a:t>0</a:t>
                </a:r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和</a:t>
                </a:r>
                <a:r>
                  <a:rPr lang="en-US" altLang="zh-CN" sz="1200" b="1">
                    <a:solidFill>
                      <a:schemeClr val="accent6">
                        <a:lumMod val="50000"/>
                      </a:schemeClr>
                    </a:solidFill>
                  </a:rPr>
                  <a:t>1)</a:t>
                </a:r>
              </a:p>
              <a:p>
                <a:pPr marL="214313" indent="-214313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自然数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2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12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2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200" b="1">
                    <a:solidFill>
                      <a:srgbClr val="C00000"/>
                    </a:solidFill>
                  </a:rPr>
                  <a:t>的后继</a:t>
                </a:r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，恰好包含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个元素，分别是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2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2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2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r>
                      <a:rPr lang="en-US" altLang="zh-CN" sz="12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12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2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zh-CN" altLang="en-US" sz="1200" b="1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A26B9AD-7320-4C56-8BE9-E84D4693D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76" y="2737220"/>
                <a:ext cx="2943442" cy="1713290"/>
              </a:xfrm>
              <a:prstGeom prst="rect">
                <a:avLst/>
              </a:prstGeom>
              <a:blipFill>
                <a:blip r:embed="rId6"/>
                <a:stretch>
                  <a:fillRect l="-207" r="-207" b="-2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6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教学目标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教学目标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数理逻辑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ABD06A2D-32D4-4C55-8DAF-42A77F8C9EE3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1CB025-2713-4824-89B8-EFB8CD3042BA}"/>
              </a:ext>
            </a:extLst>
          </p:cNvPr>
          <p:cNvSpPr txBox="1"/>
          <p:nvPr/>
        </p:nvSpPr>
        <p:spPr>
          <a:xfrm>
            <a:off x="511857" y="777712"/>
            <a:ext cx="3752144" cy="373448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</a:rPr>
              <a:t>知识性目标</a:t>
            </a:r>
          </a:p>
          <a:p>
            <a:pPr marL="257175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1">
                    <a:lumMod val="50000"/>
                  </a:schemeClr>
                </a:solidFill>
              </a:rPr>
              <a:t>在离散数学课程的基础上</a:t>
            </a:r>
          </a:p>
          <a:p>
            <a:pPr marL="600075" lvl="1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进一步掌握命题逻辑和一阶逻辑的形式演算系统</a:t>
            </a:r>
          </a:p>
          <a:p>
            <a:pPr marL="600075" lvl="1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了解形式演算系统的特点</a:t>
            </a:r>
            <a:endParaRPr lang="en-US" altLang="zh-CN" sz="18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42975" lvl="2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500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演绎定理、公式的可满足性</a:t>
            </a:r>
            <a:endParaRPr lang="en-US" altLang="zh-CN" sz="1500" b="1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 marL="942975" lvl="2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500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演算系统的可靠性与完全性</a:t>
            </a:r>
            <a:endParaRPr lang="en-US" altLang="zh-CN" sz="1500" b="1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 marL="942975" lvl="2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500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演算系统公理或规则的独立性</a:t>
            </a:r>
            <a:endParaRPr lang="en-US" altLang="zh-CN" sz="1500" b="1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 marL="942975" lvl="2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500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不同演算系统之间的等价性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46E0BF-61ED-41C4-9EAB-3477D1F3870D}"/>
              </a:ext>
            </a:extLst>
          </p:cNvPr>
          <p:cNvSpPr txBox="1"/>
          <p:nvPr/>
        </p:nvSpPr>
        <p:spPr>
          <a:xfrm>
            <a:off x="4609707" y="835419"/>
            <a:ext cx="4022437" cy="3593741"/>
          </a:xfrm>
          <a:prstGeom prst="rect">
            <a:avLst/>
          </a:prstGeom>
          <a:solidFill>
            <a:schemeClr val="accent4">
              <a:lumMod val="20000"/>
              <a:lumOff val="80000"/>
              <a:alpha val="47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</a:rPr>
              <a:t>能力性目标</a:t>
            </a:r>
          </a:p>
          <a:p>
            <a:pPr marL="257175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1">
                    <a:lumMod val="50000"/>
                  </a:schemeClr>
                </a:solidFill>
              </a:rPr>
              <a:t>提高理解能力、学习能力</a:t>
            </a:r>
          </a:p>
          <a:p>
            <a:pPr marL="600075" lvl="1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学会把握重点，学会归纳总结</a:t>
            </a:r>
          </a:p>
          <a:p>
            <a:pPr marL="257175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1">
                    <a:lumMod val="50000"/>
                  </a:schemeClr>
                </a:solidFill>
              </a:rPr>
              <a:t>培养计算思维</a:t>
            </a:r>
          </a:p>
          <a:p>
            <a:pPr marL="600075" lvl="1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探索如何利用计算机程序求解一些逻辑问题</a:t>
            </a:r>
          </a:p>
          <a:p>
            <a:pPr marL="257175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1">
                    <a:lumMod val="50000"/>
                  </a:schemeClr>
                </a:solidFill>
              </a:rPr>
              <a:t>锻炼逻辑思维能力</a:t>
            </a:r>
          </a:p>
          <a:p>
            <a:pPr marL="600075" lvl="1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学习构建数学证明的思路，让思维更有条理、更严谨、更周密</a:t>
            </a:r>
            <a:endParaRPr lang="en-US" altLang="zh-CN" sz="18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273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集合等势与集合基数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数理逻辑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3C9C3129-F4EA-474E-B97A-160C0594EFBA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CAE4D1-13A4-47CB-9D70-DF0F038E883D}"/>
                  </a:ext>
                </a:extLst>
              </p:cNvPr>
              <p:cNvSpPr txBox="1"/>
              <p:nvPr/>
            </p:nvSpPr>
            <p:spPr>
              <a:xfrm>
                <a:off x="656324" y="908414"/>
                <a:ext cx="7831346" cy="10772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1600" b="1">
                    <a:solidFill>
                      <a:srgbClr val="C00000"/>
                    </a:solidFill>
                  </a:rPr>
                  <a:t>集合等势</a:t>
                </a:r>
                <a:r>
                  <a:rPr lang="en-US" altLang="zh-CN" sz="1600" b="1">
                    <a:solidFill>
                      <a:srgbClr val="C00000"/>
                    </a:solidFill>
                  </a:rPr>
                  <a:t>(equinumerous)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若存在集合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之间的双函数，则称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等势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≈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两个集合等势表明两个集合的元素之间存在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一一对应。</a:t>
                </a: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集合等势具有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自反性</a:t>
                </a: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、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对称性</a:t>
                </a: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和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传递性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CAE4D1-13A4-47CB-9D70-DF0F038E8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24" y="908414"/>
                <a:ext cx="7831346" cy="1077218"/>
              </a:xfrm>
              <a:prstGeom prst="rect">
                <a:avLst/>
              </a:prstGeom>
              <a:blipFill>
                <a:blip r:embed="rId2"/>
                <a:stretch>
                  <a:fillRect l="-234" t="-1695" b="-5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E18B446-402C-4FDF-A820-1E24B3300A31}"/>
                  </a:ext>
                </a:extLst>
              </p:cNvPr>
              <p:cNvSpPr txBox="1"/>
              <p:nvPr/>
            </p:nvSpPr>
            <p:spPr>
              <a:xfrm>
                <a:off x="656324" y="2273441"/>
                <a:ext cx="7607715" cy="222958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称为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有穷集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（或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有限集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），如果它与某个自然数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等势，这时它的基数是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742950" lvl="1" indent="-28575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不是有穷集的集合称为无穷集，</a:t>
                </a: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一个集合是无穷集当且仅当</a:t>
                </a: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它与它的某个真子集等势</a:t>
                </a:r>
                <a:endParaRPr lang="en-US" altLang="zh-CN" sz="1400" b="1">
                  <a:solidFill>
                    <a:schemeClr val="accent6">
                      <a:lumMod val="5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marL="257175" indent="-257175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自然数集的基数记为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ℵ</m:t>
                        </m:r>
                      </m:e>
                      <m:sub>
                        <m:r>
                          <a:rPr lang="en-US" altLang="zh-CN" sz="14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，读作“阿列夫零”；实数集的基数记为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ℵ</m:t>
                    </m:r>
                  </m:oMath>
                </a14:m>
                <a:endParaRPr lang="en-US" altLang="zh-CN" sz="1400" b="1">
                  <a:solidFill>
                    <a:srgbClr val="C00000"/>
                  </a:solidFill>
                  <a:latin typeface="+mn-ea"/>
                </a:endParaRPr>
              </a:p>
              <a:p>
                <a:pPr marL="257175" indent="-257175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两个集合的基数相等当且仅当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它们等势</a:t>
                </a:r>
              </a:p>
              <a:p>
                <a:pPr marL="257175" indent="-257175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若存在集合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单函数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的基数小于等于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的基数</a:t>
                </a:r>
              </a:p>
              <a:p>
                <a:pPr marL="600075" lvl="1" indent="-257175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rgbClr val="C00000"/>
                    </a:solidFill>
                    <a:latin typeface="+mn-ea"/>
                  </a:rPr>
                  <a:t>施罗德</a:t>
                </a:r>
                <a:r>
                  <a:rPr lang="en-US" altLang="zh-CN" sz="1200" b="1">
                    <a:solidFill>
                      <a:srgbClr val="C00000"/>
                    </a:solidFill>
                    <a:latin typeface="+mn-ea"/>
                  </a:rPr>
                  <a:t>-</a:t>
                </a:r>
                <a:r>
                  <a:rPr lang="zh-CN" altLang="en-US" sz="1200" b="1">
                    <a:solidFill>
                      <a:srgbClr val="C00000"/>
                    </a:solidFill>
                    <a:latin typeface="+mn-ea"/>
                  </a:rPr>
                  <a:t>伯恩斯坦定理</a:t>
                </a:r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：既存在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的单函数又存在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的单函数，则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等势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E18B446-402C-4FDF-A820-1E24B3300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24" y="2273441"/>
                <a:ext cx="7607715" cy="2229585"/>
              </a:xfrm>
              <a:prstGeom prst="rect">
                <a:avLst/>
              </a:prstGeom>
              <a:blipFill>
                <a:blip r:embed="rId3"/>
                <a:stretch>
                  <a:fillRect l="-160" t="-1093" b="-13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71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可数集与不可数集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数理逻辑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E187ABDE-909D-4BF4-9B70-9987842E8745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A829025-AD4B-48AC-BD69-C8B8FF7CA539}"/>
                  </a:ext>
                </a:extLst>
              </p:cNvPr>
              <p:cNvSpPr txBox="1"/>
              <p:nvPr/>
            </p:nvSpPr>
            <p:spPr>
              <a:xfrm>
                <a:off x="670265" y="912482"/>
                <a:ext cx="6577771" cy="102592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600" b="1">
                    <a:solidFill>
                      <a:srgbClr val="C00000"/>
                    </a:solidFill>
                  </a:rPr>
                  <a:t>可数集</a:t>
                </a:r>
                <a:r>
                  <a:rPr lang="en-US" altLang="zh-CN" sz="1600" b="1">
                    <a:solidFill>
                      <a:srgbClr val="C00000"/>
                    </a:solidFill>
                  </a:rPr>
                  <a:t>(countable set)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和不可数集</a:t>
                </a:r>
                <a:r>
                  <a:rPr lang="en-US" altLang="zh-CN" sz="1600" b="1">
                    <a:solidFill>
                      <a:srgbClr val="C00000"/>
                    </a:solidFill>
                  </a:rPr>
                  <a:t>(uncountable set)</a:t>
                </a: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如果集合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是有穷集，或者与自然数集等势，则称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可数集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，也称为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可枚举集</a:t>
                </a: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不是可数集，则称为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不可数集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A829025-AD4B-48AC-BD69-C8B8FF7CA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65" y="912482"/>
                <a:ext cx="6577771" cy="1025922"/>
              </a:xfrm>
              <a:prstGeom prst="rect">
                <a:avLst/>
              </a:prstGeom>
              <a:blipFill>
                <a:blip r:embed="rId2"/>
                <a:stretch>
                  <a:fillRect l="-185" t="-1786"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065B862-EF88-40F5-B902-74B871273FC5}"/>
                  </a:ext>
                </a:extLst>
              </p:cNvPr>
              <p:cNvSpPr txBox="1"/>
              <p:nvPr/>
            </p:nvSpPr>
            <p:spPr>
              <a:xfrm>
                <a:off x="670265" y="2090285"/>
                <a:ext cx="4693553" cy="237109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800"/>
                  </a:lnSpc>
                  <a:spcBef>
                    <a:spcPts val="450"/>
                  </a:spcBef>
                  <a:spcAft>
                    <a:spcPts val="225"/>
                  </a:spcAft>
                </a:pPr>
                <a:r>
                  <a:rPr lang="zh-CN" altLang="en-US" sz="1200" b="1">
                    <a:solidFill>
                      <a:srgbClr val="C00000"/>
                    </a:solidFill>
                  </a:rPr>
                  <a:t>重要的可数集例子</a:t>
                </a:r>
              </a:p>
              <a:p>
                <a:pPr marL="214313" indent="-214313">
                  <a:lnSpc>
                    <a:spcPts val="1800"/>
                  </a:lnSpc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自然数集、自然数集的任意子集、整数集、正整数集都是可数集</a:t>
                </a:r>
              </a:p>
              <a:p>
                <a:pPr marL="214313" indent="-214313">
                  <a:lnSpc>
                    <a:spcPts val="1800"/>
                  </a:lnSpc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正整数对构成的集合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1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12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，自然数对集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sz="1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zh-CN" altLang="en-US" sz="12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都是可数集</a:t>
                </a:r>
              </a:p>
              <a:p>
                <a:pPr marL="214313" indent="-214313">
                  <a:lnSpc>
                    <a:spcPts val="1800"/>
                  </a:lnSpc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所有有穷个自然数构成的序列的集合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altLang="zh-CN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2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是可数集</a:t>
                </a:r>
              </a:p>
              <a:p>
                <a:pPr marL="557213" lvl="1" indent="-214313">
                  <a:lnSpc>
                    <a:spcPts val="1800"/>
                  </a:lnSpc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计算机程序都是由有限个字符构成的序列，所有</a:t>
                </a:r>
                <a:r>
                  <a:rPr lang="zh-CN" altLang="en-US" sz="1200" b="1">
                    <a:solidFill>
                      <a:srgbClr val="C00000"/>
                    </a:solidFill>
                  </a:rPr>
                  <a:t>计算机程序</a:t>
                </a:r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构成的集合是可数集</a:t>
                </a:r>
              </a:p>
              <a:p>
                <a:pPr marL="557213" lvl="1" indent="-214313">
                  <a:lnSpc>
                    <a:spcPts val="1800"/>
                  </a:lnSpc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所有</a:t>
                </a:r>
                <a:r>
                  <a:rPr lang="zh-CN" altLang="en-US" sz="1200" b="1">
                    <a:solidFill>
                      <a:srgbClr val="C00000"/>
                    </a:solidFill>
                  </a:rPr>
                  <a:t>可计算的函数</a:t>
                </a:r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（可仅考虑自然数集上的函数）构成的集合是可数集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065B862-EF88-40F5-B902-74B871273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65" y="2090285"/>
                <a:ext cx="4693553" cy="2371098"/>
              </a:xfrm>
              <a:prstGeom prst="rect">
                <a:avLst/>
              </a:prstGeom>
              <a:blipFill>
                <a:blip r:embed="rId3"/>
                <a:stretch>
                  <a:fillRect b="-1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865A400-DFFE-4CEB-8C51-2D7729C8AF8C}"/>
                  </a:ext>
                </a:extLst>
              </p:cNvPr>
              <p:cNvSpPr txBox="1"/>
              <p:nvPr/>
            </p:nvSpPr>
            <p:spPr>
              <a:xfrm>
                <a:off x="5572976" y="2090285"/>
                <a:ext cx="2810078" cy="180767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100"/>
                  </a:lnSpc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600" b="1">
                    <a:solidFill>
                      <a:srgbClr val="C00000"/>
                    </a:solidFill>
                  </a:rPr>
                  <a:t>重要的不可数集例子</a:t>
                </a:r>
              </a:p>
              <a:p>
                <a:pPr marL="257175" indent="-257175">
                  <a:lnSpc>
                    <a:spcPts val="210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实数集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不是可数集</a:t>
                </a:r>
              </a:p>
              <a:p>
                <a:pPr marL="257175" indent="-257175">
                  <a:lnSpc>
                    <a:spcPts val="210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自然数集到自然数集的所有函数构成的集合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altLang="zh-CN" sz="1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sup>
                    </m:sSup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不是可数集</a:t>
                </a:r>
              </a:p>
              <a:p>
                <a:pPr marL="600075" lvl="1" indent="-257175">
                  <a:lnSpc>
                    <a:spcPts val="210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因此存在不可计算的函数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865A400-DFFE-4CEB-8C51-2D7729C8A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976" y="2090285"/>
                <a:ext cx="2810078" cy="1807674"/>
              </a:xfrm>
              <a:prstGeom prst="rect">
                <a:avLst/>
              </a:prstGeom>
              <a:blipFill>
                <a:blip r:embed="rId4"/>
                <a:stretch>
                  <a:fillRect l="-217" t="-338" b="-23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9EEC359-B777-4B68-9626-0DD55AFD2CD4}"/>
                  </a:ext>
                </a:extLst>
              </p:cNvPr>
              <p:cNvSpPr txBox="1"/>
              <p:nvPr/>
            </p:nvSpPr>
            <p:spPr>
              <a:xfrm>
                <a:off x="5572976" y="4087113"/>
                <a:ext cx="2328633" cy="37427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证明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是不可数集？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9EEC359-B777-4B68-9626-0DD55AFD2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976" y="4087113"/>
                <a:ext cx="2328633" cy="374270"/>
              </a:xfrm>
              <a:prstGeom prst="rect">
                <a:avLst/>
              </a:prstGeom>
              <a:blipFill>
                <a:blip r:embed="rId5"/>
                <a:stretch>
                  <a:fillRect l="-2094" t="-6452" r="-2094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81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不可数集证明练习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数理逻辑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48B4F28-516B-4DA9-BD73-3AC5471E715A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4B5E8B4-044F-4F2B-8A7C-516567C5CA8F}"/>
                  </a:ext>
                </a:extLst>
              </p:cNvPr>
              <p:cNvSpPr txBox="1"/>
              <p:nvPr/>
            </p:nvSpPr>
            <p:spPr>
              <a:xfrm>
                <a:off x="867189" y="702004"/>
                <a:ext cx="7409621" cy="342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证明所有自然数集到自然数集的函数构成的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集合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</a:rPr>
                  <a:t>是不可数集</a:t>
                </a:r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4B5E8B4-044F-4F2B-8A7C-516567C5C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89" y="702004"/>
                <a:ext cx="7409621" cy="342979"/>
              </a:xfrm>
              <a:prstGeom prst="rect">
                <a:avLst/>
              </a:prstGeom>
              <a:blipFill>
                <a:blip r:embed="rId2"/>
                <a:stretch>
                  <a:fillRect l="-411" t="-3571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8148329-ABC6-4BEC-8A0D-939394767B31}"/>
                  </a:ext>
                </a:extLst>
              </p:cNvPr>
              <p:cNvSpPr txBox="1"/>
              <p:nvPr/>
            </p:nvSpPr>
            <p:spPr>
              <a:xfrm>
                <a:off x="867189" y="1124720"/>
                <a:ext cx="7409621" cy="137300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  <a:spcBef>
                    <a:spcPts val="600"/>
                  </a:spcBef>
                </a:pPr>
                <a:r>
                  <a:rPr lang="en-US" altLang="zh-CN" sz="14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证明</a:t>
                </a:r>
                <a:r>
                  <a:rPr lang="en-US" altLang="zh-CN" sz="14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对任意函数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sup>
                    </m:sSup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，注意到，对任意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𝒊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ℕ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𝝋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𝒊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是从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ℕ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ℕ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的函数。我们可定义函数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𝝍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: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ℕ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→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ℕ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为，对任意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𝒊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ℕ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𝝋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𝒊</m:t>
                        </m:r>
                      </m:e>
                    </m:d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𝒊</m:t>
                        </m:r>
                      </m:e>
                    </m:d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 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𝝍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𝒊</m:t>
                        </m:r>
                      </m:e>
                    </m:d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 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𝟎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，否则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𝝍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𝒊</m:t>
                        </m:r>
                      </m:e>
                    </m:d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 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，也即，对任意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𝒊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ℕ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，都有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𝝍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𝒊</m:t>
                        </m:r>
                      </m:e>
                    </m:d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≠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𝝋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𝒊</m:t>
                        </m:r>
                      </m:e>
                    </m:d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𝒊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，即对任意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𝒊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ℕ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，都有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𝝍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≠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𝝋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𝒊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，这表明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𝝍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在函数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𝝋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下没有原像。因此所有从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ℕ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ℕ</m:t>
                        </m:r>
                      </m:e>
                      <m:sup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ℕ</m:t>
                        </m:r>
                      </m:sup>
                    </m:sSup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的函数都不是满函数，这表明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sup>
                    </m:sSup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不是可数集。</a:t>
                </a:r>
                <a:endParaRPr lang="zh-CN" altLang="en-US" sz="1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8148329-ABC6-4BEC-8A0D-939394767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89" y="1124720"/>
                <a:ext cx="7409621" cy="1373005"/>
              </a:xfrm>
              <a:prstGeom prst="rect">
                <a:avLst/>
              </a:prstGeom>
              <a:blipFill>
                <a:blip r:embed="rId3"/>
                <a:stretch>
                  <a:fillRect l="-247" b="-3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21B17443-22C9-496E-ABA5-DCDCA17BCB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7513794"/>
                  </p:ext>
                </p:extLst>
              </p:nvPr>
            </p:nvGraphicFramePr>
            <p:xfrm>
              <a:off x="867189" y="2664754"/>
              <a:ext cx="3436876" cy="20224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0659">
                      <a:extLst>
                        <a:ext uri="{9D8B030D-6E8A-4147-A177-3AD203B41FA5}">
                          <a16:colId xmlns:a16="http://schemas.microsoft.com/office/drawing/2014/main" val="275131604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4192535376"/>
                        </a:ext>
                      </a:extLst>
                    </a:gridCol>
                    <a:gridCol w="462169">
                      <a:extLst>
                        <a:ext uri="{9D8B030D-6E8A-4147-A177-3AD203B41FA5}">
                          <a16:colId xmlns:a16="http://schemas.microsoft.com/office/drawing/2014/main" val="242026010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575801974"/>
                        </a:ext>
                      </a:extLst>
                    </a:gridCol>
                    <a:gridCol w="467140">
                      <a:extLst>
                        <a:ext uri="{9D8B030D-6E8A-4147-A177-3AD203B41FA5}">
                          <a16:colId xmlns:a16="http://schemas.microsoft.com/office/drawing/2014/main" val="3592653507"/>
                        </a:ext>
                      </a:extLst>
                    </a:gridCol>
                    <a:gridCol w="447260">
                      <a:extLst>
                        <a:ext uri="{9D8B030D-6E8A-4147-A177-3AD203B41FA5}">
                          <a16:colId xmlns:a16="http://schemas.microsoft.com/office/drawing/2014/main" val="319102797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59394649"/>
                        </a:ext>
                      </a:extLst>
                    </a:gridCol>
                    <a:gridCol w="388048">
                      <a:extLst>
                        <a:ext uri="{9D8B030D-6E8A-4147-A177-3AD203B41FA5}">
                          <a16:colId xmlns:a16="http://schemas.microsoft.com/office/drawing/2014/main" val="1956181184"/>
                        </a:ext>
                      </a:extLst>
                    </a:gridCol>
                  </a:tblGrid>
                  <a:tr h="288922">
                    <a:tc>
                      <a:txBody>
                        <a:bodyPr/>
                        <a:lstStyle/>
                        <a:p>
                          <a:endParaRPr lang="zh-CN" altLang="en-US" sz="1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1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sz="1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0268972"/>
                      </a:ext>
                    </a:extLst>
                  </a:tr>
                  <a:tr h="2889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706974"/>
                      </a:ext>
                    </a:extLst>
                  </a:tr>
                  <a:tr h="288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8517889"/>
                      </a:ext>
                    </a:extLst>
                  </a:tr>
                  <a:tr h="288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3796896"/>
                      </a:ext>
                    </a:extLst>
                  </a:tr>
                  <a:tr h="288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2463775"/>
                      </a:ext>
                    </a:extLst>
                  </a:tr>
                  <a:tr h="288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5249531"/>
                      </a:ext>
                    </a:extLst>
                  </a:tr>
                  <a:tr h="2889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08141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21B17443-22C9-496E-ABA5-DCDCA17BCB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7513794"/>
                  </p:ext>
                </p:extLst>
              </p:nvPr>
            </p:nvGraphicFramePr>
            <p:xfrm>
              <a:off x="867189" y="2664754"/>
              <a:ext cx="3436876" cy="20224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0659">
                      <a:extLst>
                        <a:ext uri="{9D8B030D-6E8A-4147-A177-3AD203B41FA5}">
                          <a16:colId xmlns:a16="http://schemas.microsoft.com/office/drawing/2014/main" val="275131604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4192535376"/>
                        </a:ext>
                      </a:extLst>
                    </a:gridCol>
                    <a:gridCol w="462169">
                      <a:extLst>
                        <a:ext uri="{9D8B030D-6E8A-4147-A177-3AD203B41FA5}">
                          <a16:colId xmlns:a16="http://schemas.microsoft.com/office/drawing/2014/main" val="242026010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575801974"/>
                        </a:ext>
                      </a:extLst>
                    </a:gridCol>
                    <a:gridCol w="467140">
                      <a:extLst>
                        <a:ext uri="{9D8B030D-6E8A-4147-A177-3AD203B41FA5}">
                          <a16:colId xmlns:a16="http://schemas.microsoft.com/office/drawing/2014/main" val="3592653507"/>
                        </a:ext>
                      </a:extLst>
                    </a:gridCol>
                    <a:gridCol w="447260">
                      <a:extLst>
                        <a:ext uri="{9D8B030D-6E8A-4147-A177-3AD203B41FA5}">
                          <a16:colId xmlns:a16="http://schemas.microsoft.com/office/drawing/2014/main" val="319102797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59394649"/>
                        </a:ext>
                      </a:extLst>
                    </a:gridCol>
                    <a:gridCol w="388048">
                      <a:extLst>
                        <a:ext uri="{9D8B030D-6E8A-4147-A177-3AD203B41FA5}">
                          <a16:colId xmlns:a16="http://schemas.microsoft.com/office/drawing/2014/main" val="1956181184"/>
                        </a:ext>
                      </a:extLst>
                    </a:gridCol>
                  </a:tblGrid>
                  <a:tr h="288922">
                    <a:tc>
                      <a:txBody>
                        <a:bodyPr/>
                        <a:lstStyle/>
                        <a:p>
                          <a:endParaRPr lang="zh-CN" altLang="en-US" sz="1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65789" t="-2128" r="-584211" b="-6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65789" t="-2128" r="-484211" b="-6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69333" t="-2128" r="-390667" b="-6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59740" t="-2128" r="-280519" b="-6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84932" t="-2128" r="-195890" b="-6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69333" t="-2128" r="-90667" b="-6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84375" t="-2128" r="-6250" b="-6106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0268972"/>
                      </a:ext>
                    </a:extLst>
                  </a:tr>
                  <a:tr h="28892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41" t="-100000" r="-1061224" b="-4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65789" t="-100000" r="-584211" b="-4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65789" t="-100000" r="-484211" b="-4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69333" t="-100000" r="-390667" b="-4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59740" t="-100000" r="-280519" b="-4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84932" t="-100000" r="-195890" b="-4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69333" t="-100000" r="-90667" b="-4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84375" t="-100000" r="-6250" b="-497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706974"/>
                      </a:ext>
                    </a:extLst>
                  </a:tr>
                  <a:tr h="28892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41" t="-204255" r="-1061224" b="-40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65789" t="-204255" r="-584211" b="-40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65789" t="-204255" r="-484211" b="-40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69333" t="-204255" r="-390667" b="-40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59740" t="-204255" r="-280519" b="-40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84932" t="-204255" r="-195890" b="-40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69333" t="-204255" r="-90667" b="-40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84375" t="-204255" r="-6250" b="-4085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8517889"/>
                      </a:ext>
                    </a:extLst>
                  </a:tr>
                  <a:tr h="28892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41" t="-297917" r="-106122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65789" t="-297917" r="-58421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65789" t="-297917" r="-48421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69333" t="-297917" r="-39066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59740" t="-297917" r="-28051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84932" t="-297917" r="-19589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69333" t="-297917" r="-9066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84375" t="-297917" r="-625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3796896"/>
                      </a:ext>
                    </a:extLst>
                  </a:tr>
                  <a:tr h="28892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41" t="-406383" r="-1061224" b="-2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65789" t="-406383" r="-584211" b="-2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65789" t="-406383" r="-484211" b="-2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69333" t="-406383" r="-390667" b="-2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59740" t="-406383" r="-280519" b="-2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84932" t="-406383" r="-195890" b="-2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69333" t="-406383" r="-90667" b="-2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84375" t="-406383" r="-6250" b="-2063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2463775"/>
                      </a:ext>
                    </a:extLst>
                  </a:tr>
                  <a:tr h="28892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41" t="-495833" r="-1061224" b="-1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65789" t="-495833" r="-584211" b="-1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65789" t="-495833" r="-484211" b="-1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69333" t="-495833" r="-390667" b="-1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59740" t="-495833" r="-280519" b="-1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84932" t="-495833" r="-195890" b="-1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69333" t="-495833" r="-90667" b="-1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84375" t="-495833" r="-6250" b="-1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5249531"/>
                      </a:ext>
                    </a:extLst>
                  </a:tr>
                  <a:tr h="28892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41" t="-608511" r="-1061224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65789" t="-608511" r="-584211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65789" t="-608511" r="-484211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69333" t="-608511" r="-390667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59740" t="-608511" r="-280519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84932" t="-608511" r="-195890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69333" t="-608511" r="-90667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08141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FA21804-ED28-465B-ADD1-AD4AB16F65F1}"/>
                  </a:ext>
                </a:extLst>
              </p:cNvPr>
              <p:cNvSpPr txBox="1"/>
              <p:nvPr/>
            </p:nvSpPr>
            <p:spPr>
              <a:xfrm>
                <a:off x="4445273" y="2921121"/>
                <a:ext cx="3831537" cy="174727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4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altLang="zh-CN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sup>
                    </m:sSup>
                  </m:oMath>
                </a14:m>
                <a:r>
                  <a:rPr lang="zh-CN" altLang="en-US" sz="12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是可数集，意味着所有从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zh-CN" altLang="en-US" sz="12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ℕ</m:t>
                    </m:r>
                  </m:oMath>
                </a14:m>
                <a:r>
                  <a:rPr lang="zh-CN" altLang="en-US" sz="12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的所有函数可排列为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1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⋯,</m:t>
                    </m:r>
                  </m:oMath>
                </a14:m>
                <a:r>
                  <a:rPr lang="en-US" altLang="zh-CN" sz="12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12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我们总可定义一个函数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lang="zh-CN" altLang="en-US" sz="12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为：</a:t>
                </a:r>
                <a:endParaRPr lang="en-US" altLang="zh-CN" sz="12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ℕ</m:t>
                      </m:r>
                      <m:r>
                        <a:rPr lang="en-US" altLang="zh-CN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𝝍</m:t>
                      </m:r>
                      <m:d>
                        <m:dPr>
                          <m:ctrlPr>
                            <a:rPr lang="en-US" altLang="zh-CN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altLang="zh-CN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zh-CN" alt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若</m:t>
                              </m:r>
                              <m:sSub>
                                <m:sSubPr>
                                  <m:ctrlPr>
                                    <a:rPr lang="en-US" altLang="zh-CN" sz="1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𝝋</m:t>
                                  </m:r>
                                </m:e>
                                <m:sub>
                                  <m:r>
                                    <a:rPr lang="en-US" altLang="zh-CN" sz="1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lang="en-US" altLang="zh-CN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zh-CN" alt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若</m:t>
                              </m:r>
                              <m:sSub>
                                <m:sSubPr>
                                  <m:ctrlPr>
                                    <a:rPr lang="en-US" altLang="zh-CN" sz="1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𝝋</m:t>
                                  </m:r>
                                </m:e>
                                <m:sub>
                                  <m:r>
                                    <a:rPr lang="en-US" altLang="zh-CN" sz="1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lang="en-US" altLang="zh-CN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2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ts val="22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lang="zh-CN" altLang="en-US" sz="12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:r>
                  <a:rPr lang="zh-CN" altLang="en-US" sz="1200" b="1">
                    <a:solidFill>
                      <a:srgbClr val="C00000"/>
                    </a:solidFill>
                    <a:latin typeface="+mn-ea"/>
                  </a:rPr>
                  <a:t>对角线</a:t>
                </a:r>
                <a:r>
                  <a:rPr lang="zh-CN" altLang="en-US" sz="12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上与每个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2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都不同，因此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lang="zh-CN" altLang="en-US" sz="12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不在这样的列表中，所以不可能将从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zh-CN" altLang="en-US" sz="12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ℕ</m:t>
                    </m:r>
                  </m:oMath>
                </a14:m>
                <a:r>
                  <a:rPr lang="zh-CN" altLang="en-US" sz="12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的所有函数排成这样的列表！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FA21804-ED28-465B-ADD1-AD4AB16F6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273" y="2921121"/>
                <a:ext cx="3831537" cy="1747273"/>
              </a:xfrm>
              <a:prstGeom prst="rect">
                <a:avLst/>
              </a:prstGeom>
              <a:blipFill>
                <a:blip r:embed="rId5"/>
                <a:stretch>
                  <a:fillRect t="-26481" r="-3975" b="-54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2328EBF-8067-490A-8AB5-F958DC450252}"/>
              </a:ext>
            </a:extLst>
          </p:cNvPr>
          <p:cNvCxnSpPr>
            <a:cxnSpLocks/>
          </p:cNvCxnSpPr>
          <p:nvPr/>
        </p:nvCxnSpPr>
        <p:spPr>
          <a:xfrm>
            <a:off x="1182757" y="2986709"/>
            <a:ext cx="2733260" cy="1700499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60A75DD-2601-4DCA-9386-C5C065717842}"/>
              </a:ext>
            </a:extLst>
          </p:cNvPr>
          <p:cNvSpPr txBox="1"/>
          <p:nvPr/>
        </p:nvSpPr>
        <p:spPr>
          <a:xfrm>
            <a:off x="5854147" y="2648155"/>
            <a:ext cx="2422663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著名的康托尔对角线方法</a:t>
            </a:r>
          </a:p>
        </p:txBody>
      </p:sp>
    </p:spTree>
    <p:extLst>
      <p:ext uri="{BB962C8B-B14F-4D97-AF65-F5344CB8AC3E}">
        <p14:creationId xmlns:p14="http://schemas.microsoft.com/office/powerpoint/2010/main" val="309070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结束语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一个逻辑谜题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数理逻辑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49AF990-8CC9-4CB6-AD44-E9C1C71B9C5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402E53-97AC-4DBC-A5AE-737292B9F198}"/>
              </a:ext>
            </a:extLst>
          </p:cNvPr>
          <p:cNvSpPr txBox="1"/>
          <p:nvPr/>
        </p:nvSpPr>
        <p:spPr>
          <a:xfrm>
            <a:off x="815006" y="1446143"/>
            <a:ext cx="7513982" cy="2138342"/>
          </a:xfrm>
          <a:prstGeom prst="rect">
            <a:avLst/>
          </a:prstGeom>
          <a:solidFill>
            <a:schemeClr val="accent4">
              <a:lumMod val="20000"/>
              <a:lumOff val="80000"/>
              <a:alpha val="49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采用某个约定为美国的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100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个政客编号。每个政客要么是骗子要么是老实人，且有下面两个事实：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至少有一个政客是老实人。</a:t>
            </a:r>
            <a:endParaRPr lang="en-US" altLang="zh-CN" b="1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给定任意两个政客，其中至少有一个是骗子。</a:t>
            </a:r>
            <a:endParaRPr lang="en-US" altLang="zh-CN" b="1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我们能从上面这两个事实推断出有多少政客是老实人，有多少是骗子吗？</a:t>
            </a:r>
          </a:p>
        </p:txBody>
      </p:sp>
    </p:spTree>
    <p:extLst>
      <p:ext uri="{BB962C8B-B14F-4D97-AF65-F5344CB8AC3E}">
        <p14:creationId xmlns:p14="http://schemas.microsoft.com/office/powerpoint/2010/main" val="3098610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550948-0A88-4D14-B7D1-47069CABE5F1}"/>
              </a:ext>
            </a:extLst>
          </p:cNvPr>
          <p:cNvSpPr txBox="1"/>
          <p:nvPr/>
        </p:nvSpPr>
        <p:spPr>
          <a:xfrm>
            <a:off x="1230116" y="775548"/>
            <a:ext cx="6683762" cy="241604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zh-CN" altLang="en-US" sz="1800" b="1">
                <a:solidFill>
                  <a:srgbClr val="002060"/>
                </a:solidFill>
              </a:rPr>
              <a:t>集合、关系和函数的基本概念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集合的基本概念：子集、相等、集合的性质概括法定义、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集合的</a:t>
            </a: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归纳定义与归纳证明、集合并交差补和幂集运算</a:t>
            </a:r>
            <a:endParaRPr lang="en-US" altLang="zh-CN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关系的基本概念：关系的定义、关系逆与关系复合运算、关系性质、等价关系与划分、偏序关系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函数的基本概念：像集、逆像集、单函数、满函数、双函数、集合等势、有穷集、无穷集、可数集、不可数集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046192-3E11-4E79-BCD3-91093B8CC99E}"/>
              </a:ext>
            </a:extLst>
          </p:cNvPr>
          <p:cNvSpPr txBox="1"/>
          <p:nvPr/>
        </p:nvSpPr>
        <p:spPr>
          <a:xfrm>
            <a:off x="996755" y="3407590"/>
            <a:ext cx="7150484" cy="11798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zh-CN" altLang="en-US" sz="1800" b="1">
                <a:solidFill>
                  <a:srgbClr val="C00000"/>
                </a:solidFill>
              </a:rPr>
              <a:t>学习这一部分的目标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回忆集合、关系和函数的一些基本概念</a:t>
            </a:r>
            <a:endParaRPr lang="zh-CN" altLang="en-US" sz="18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通过练习了解证明的构建思路，特别是结构归纳法、分情况证明法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5F06C-13F4-4700-A74A-50AE597C58B1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1AB877-3368-4FFC-9613-CFD7F9DE434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E550E3-E368-4444-865C-D1511A0ABEDF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总结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3CC005-3633-4177-82A7-AAC95BDF90FD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数理逻辑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ED2EB6-7339-4103-AB2C-C889032943F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16D71E-13E4-4E7F-BFA5-D05D8033C3FF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36B8A377-C547-4E1A-B162-3D3818B77830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3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EF1AFF-D150-4D24-BB32-695DDFCBCE6E}"/>
              </a:ext>
            </a:extLst>
          </p:cNvPr>
          <p:cNvSpPr txBox="1"/>
          <p:nvPr/>
        </p:nvSpPr>
        <p:spPr>
          <a:xfrm>
            <a:off x="829914" y="2395422"/>
            <a:ext cx="748416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第一讲基础知识不布置笔试作业，请及时预习下一讲！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CC8CC8-7EDC-415B-B810-AAB219ACED13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数理逻辑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83F4F5-7F97-4CED-B3A1-14F3C9811897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6627BE-7107-49BE-A498-826F3842F409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FCD8BDB-8C13-4150-8CDE-929E7A3275AC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D040D8-C82F-4BD4-B428-4ECA0AC4E742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DF40A9-6D3E-4591-BC81-1F0D9F0DCEC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D7F494-7D4C-4480-A38A-430AACDA8F80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118656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778FC1-0A49-4C7B-8763-0ABD47A13328}"/>
              </a:ext>
            </a:extLst>
          </p:cNvPr>
          <p:cNvSpPr txBox="1"/>
          <p:nvPr/>
        </p:nvSpPr>
        <p:spPr>
          <a:xfrm>
            <a:off x="1440939" y="1500963"/>
            <a:ext cx="6428759" cy="181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3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83226F-FD7D-4839-BED4-AEBFFE411A57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数理逻辑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113707-B6C2-48CE-819B-21701DCC56A3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C9D032-921C-433D-91C0-C2F117D77F55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4BF976-C51D-4354-8144-1AE6FF152AE7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E1B82E-89C1-430A-9679-7C910F905809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BF16AE3-5699-4663-B547-F2F81A8EE609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80757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教学内容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教学内容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数理逻辑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43AD3E54-61FA-4F18-A500-EAF961BBA6CD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C7655D-9A10-40D8-A210-8EF33FA10BAF}"/>
              </a:ext>
            </a:extLst>
          </p:cNvPr>
          <p:cNvSpPr/>
          <p:nvPr/>
        </p:nvSpPr>
        <p:spPr>
          <a:xfrm>
            <a:off x="936367" y="981603"/>
            <a:ext cx="6694631" cy="3180294"/>
          </a:xfrm>
          <a:prstGeom prst="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1800" b="1">
                <a:solidFill>
                  <a:srgbClr val="C00000"/>
                </a:solidFill>
              </a:rPr>
              <a:t>命题逻辑与命题演算</a:t>
            </a:r>
          </a:p>
          <a:p>
            <a:pPr marL="257175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rgbClr val="002060"/>
                </a:solidFill>
              </a:rPr>
              <a:t>简要复习命题逻辑公式的语法与语义、等值演算</a:t>
            </a:r>
          </a:p>
          <a:p>
            <a:pPr marL="600075" lvl="1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5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补充有关联结词完备集、永真式判定方法等知识</a:t>
            </a:r>
          </a:p>
          <a:p>
            <a:pPr marL="257175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rgbClr val="002060"/>
                </a:solidFill>
              </a:rPr>
              <a:t>深入学习命题逻辑形式演算系统</a:t>
            </a:r>
          </a:p>
          <a:p>
            <a:pPr marL="600075" lvl="1" indent="-257175">
              <a:lnSpc>
                <a:spcPts val="24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en-US" sz="15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命题演算的公理系统、命题演算的自然推理系统</a:t>
            </a:r>
          </a:p>
          <a:p>
            <a:pPr marL="600075" lvl="1" indent="-257175">
              <a:lnSpc>
                <a:spcPts val="24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en-US" sz="15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命题演算系统的演绎定理、公式的可满足性、可靠性与完备性、公理或规则的独立性等</a:t>
            </a:r>
            <a:endParaRPr lang="en-US" altLang="zh-CN" sz="15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rgbClr val="002060"/>
                </a:solidFill>
              </a:rPr>
              <a:t>穿插讲解如何编写计算机程序求解逻辑问题</a:t>
            </a:r>
          </a:p>
        </p:txBody>
      </p:sp>
    </p:spTree>
    <p:extLst>
      <p:ext uri="{BB962C8B-B14F-4D97-AF65-F5344CB8AC3E}">
        <p14:creationId xmlns:p14="http://schemas.microsoft.com/office/powerpoint/2010/main" val="345873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教学内容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教学内容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数理逻辑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B8809607-3A8D-44CA-A7D9-D8A660ECE51C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E87DEA-1461-4D64-96E0-12D51B7B1894}"/>
              </a:ext>
            </a:extLst>
          </p:cNvPr>
          <p:cNvSpPr/>
          <p:nvPr/>
        </p:nvSpPr>
        <p:spPr>
          <a:xfrm>
            <a:off x="825994" y="939691"/>
            <a:ext cx="6358823" cy="3494483"/>
          </a:xfrm>
          <a:prstGeom prst="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2625"/>
              </a:lnSpc>
              <a:spcBef>
                <a:spcPts val="450"/>
              </a:spcBef>
              <a:spcAft>
                <a:spcPts val="900"/>
              </a:spcAft>
            </a:pPr>
            <a:r>
              <a:rPr lang="zh-CN" altLang="en-US" sz="1800" b="1">
                <a:solidFill>
                  <a:srgbClr val="C00000"/>
                </a:solidFill>
              </a:rPr>
              <a:t>一阶谓词逻辑与谓词演算</a:t>
            </a:r>
          </a:p>
          <a:p>
            <a:pPr marL="257175" indent="-257175">
              <a:lnSpc>
                <a:spcPts val="2625"/>
              </a:lnSpc>
              <a:spcBef>
                <a:spcPts val="45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rgbClr val="002060"/>
                </a:solidFill>
              </a:rPr>
              <a:t>一阶逻辑的语法与语义、一阶逻辑等值演算</a:t>
            </a:r>
          </a:p>
          <a:p>
            <a:pPr marL="714375" lvl="1" indent="-257175">
              <a:lnSpc>
                <a:spcPts val="22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对离散数学课程学习过的知识进行细化与严格化</a:t>
            </a:r>
          </a:p>
          <a:p>
            <a:pPr marL="257175" indent="-257175">
              <a:lnSpc>
                <a:spcPts val="2625"/>
              </a:lnSpc>
              <a:spcBef>
                <a:spcPts val="45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rgbClr val="002060"/>
                </a:solidFill>
              </a:rPr>
              <a:t>一阶逻辑的形式演算系统</a:t>
            </a:r>
          </a:p>
          <a:p>
            <a:pPr marL="714375" lvl="1" indent="-257175">
              <a:lnSpc>
                <a:spcPts val="2625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谓词演算的公理系统、谓词演算的自然推理系统</a:t>
            </a:r>
          </a:p>
          <a:p>
            <a:pPr marL="714375" lvl="1" indent="-257175">
              <a:lnSpc>
                <a:spcPts val="2625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谓词演算系统的演绎定理、相容性、可靠性与完备性</a:t>
            </a:r>
            <a:endParaRPr lang="en-US" altLang="zh-CN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4375" lvl="1" indent="-257175">
              <a:lnSpc>
                <a:spcPts val="2625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谓词演算公理系统与自然推理系统的等价性</a:t>
            </a:r>
            <a:endParaRPr lang="en-US" altLang="zh-CN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lnSpc>
                <a:spcPts val="2625"/>
              </a:lnSpc>
              <a:spcBef>
                <a:spcPts val="45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</a:rPr>
              <a:t>一阶逻辑在程序分析与验证中的应用</a:t>
            </a:r>
            <a:r>
              <a:rPr lang="en-US" altLang="zh-CN" b="1">
                <a:solidFill>
                  <a:srgbClr val="002060"/>
                </a:solidFill>
              </a:rPr>
              <a:t>(</a:t>
            </a:r>
            <a:r>
              <a:rPr lang="zh-CN" altLang="en-US" b="1">
                <a:solidFill>
                  <a:srgbClr val="002060"/>
                </a:solidFill>
              </a:rPr>
              <a:t>如果有时间</a:t>
            </a:r>
            <a:r>
              <a:rPr lang="en-US" altLang="zh-CN" b="1">
                <a:solidFill>
                  <a:srgbClr val="002060"/>
                </a:solidFill>
              </a:rPr>
              <a:t>)</a:t>
            </a:r>
            <a:endParaRPr lang="zh-CN" altLang="en-US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74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F19FA3-665F-496C-80B1-C90AF310A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56" y="579200"/>
            <a:ext cx="1869931" cy="277373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学习方法与课程考核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学习方法与课程考核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数理逻辑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08D7681-203A-40DB-BC9F-38A4143CEB3F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BA35F2-6135-418B-9C9A-A7D109094871}"/>
              </a:ext>
            </a:extLst>
          </p:cNvPr>
          <p:cNvSpPr/>
          <p:nvPr/>
        </p:nvSpPr>
        <p:spPr>
          <a:xfrm>
            <a:off x="891213" y="862714"/>
            <a:ext cx="5213025" cy="2395528"/>
          </a:xfrm>
          <a:prstGeom prst="rect">
            <a:avLst/>
          </a:prstGeom>
          <a:solidFill>
            <a:schemeClr val="accent4">
              <a:lumMod val="20000"/>
              <a:lumOff val="80000"/>
              <a:alpha val="68000"/>
            </a:schemeClr>
          </a:solidFill>
        </p:spPr>
        <p:txBody>
          <a:bodyPr wrap="square">
            <a:spAutoFit/>
          </a:bodyPr>
          <a:lstStyle/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</a:rPr>
              <a:t>主要是学习幻灯片内容，并适当阅读补充材料</a:t>
            </a:r>
            <a:endParaRPr lang="zh-CN" altLang="en-US" sz="1800" b="1">
              <a:solidFill>
                <a:srgbClr val="002060"/>
              </a:solidFill>
            </a:endParaRPr>
          </a:p>
          <a:p>
            <a:pPr marL="600075" lvl="1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如果有更多兴趣也可以购买李娜编著的教材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rgbClr val="002060"/>
                </a:solidFill>
              </a:rPr>
              <a:t>注意例题的讲解，认真完成习题</a:t>
            </a:r>
          </a:p>
          <a:p>
            <a:pPr marL="600075" lvl="1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尽量举例子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，大家一起</a:t>
            </a: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演绎基本定义与结果</a:t>
            </a:r>
          </a:p>
          <a:p>
            <a:pPr marL="600075" lvl="1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有时间可预习，并在复习后完成课后作业</a:t>
            </a:r>
            <a:endParaRPr lang="en-US" altLang="zh-CN" sz="18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0075" lvl="1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加入微信群，有问题及时与老师一起讨论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6195FF-6ECF-4D32-998B-096D5BDBE947}"/>
              </a:ext>
            </a:extLst>
          </p:cNvPr>
          <p:cNvSpPr txBox="1"/>
          <p:nvPr/>
        </p:nvSpPr>
        <p:spPr>
          <a:xfrm>
            <a:off x="891213" y="3372941"/>
            <a:ext cx="6057080" cy="11798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zh-CN" altLang="en-US" sz="1800" b="1">
                <a:solidFill>
                  <a:srgbClr val="C00000"/>
                </a:solidFill>
              </a:rPr>
              <a:t>课程考核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500" b="1"/>
              <a:t> </a:t>
            </a:r>
            <a:r>
              <a:rPr lang="zh-CN" altLang="en-US" sz="1800" b="1">
                <a:solidFill>
                  <a:srgbClr val="002060"/>
                </a:solidFill>
              </a:rPr>
              <a:t>平时作业、课堂练习与平时出勤占</a:t>
            </a:r>
            <a:r>
              <a:rPr lang="en-US" altLang="zh-CN" sz="1800" b="1">
                <a:solidFill>
                  <a:srgbClr val="002060"/>
                </a:solidFill>
              </a:rPr>
              <a:t>40%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zh-CN" sz="1800" b="1">
                <a:solidFill>
                  <a:srgbClr val="002060"/>
                </a:solidFill>
              </a:rPr>
              <a:t> </a:t>
            </a:r>
            <a:r>
              <a:rPr lang="zh-CN" altLang="en-US" sz="1800" b="1">
                <a:solidFill>
                  <a:srgbClr val="002060"/>
                </a:solidFill>
              </a:rPr>
              <a:t>期末笔试占</a:t>
            </a:r>
            <a:r>
              <a:rPr lang="en-US" altLang="zh-CN" sz="1800" b="1">
                <a:solidFill>
                  <a:srgbClr val="002060"/>
                </a:solidFill>
              </a:rPr>
              <a:t>60%</a:t>
            </a:r>
            <a:r>
              <a:rPr lang="zh-CN" altLang="en-US" sz="1800" b="1">
                <a:solidFill>
                  <a:srgbClr val="002060"/>
                </a:solidFill>
              </a:rPr>
              <a:t>，笔试题目难度不超过讲义习题的难度</a:t>
            </a:r>
          </a:p>
        </p:txBody>
      </p:sp>
    </p:spTree>
    <p:extLst>
      <p:ext uri="{BB962C8B-B14F-4D97-AF65-F5344CB8AC3E}">
        <p14:creationId xmlns:p14="http://schemas.microsoft.com/office/powerpoint/2010/main" val="222563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数理逻辑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4C5F79D9-15B0-4AED-A655-9C9EFCF29985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3CA6A2-BC6C-4885-AC2A-E63B17104575}"/>
              </a:ext>
            </a:extLst>
          </p:cNvPr>
          <p:cNvSpPr txBox="1"/>
          <p:nvPr/>
        </p:nvSpPr>
        <p:spPr>
          <a:xfrm>
            <a:off x="830425" y="1086008"/>
            <a:ext cx="355029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教学目标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教学内容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学习方法与考核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集合、关系与函数复习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546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集合基本概念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数理逻辑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ABE87288-E7D9-4365-AAFC-7A61C1CFBACA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26C0301-58A3-49BA-9B74-6CE4EEEF8437}"/>
                  </a:ext>
                </a:extLst>
              </p:cNvPr>
              <p:cNvSpPr txBox="1"/>
              <p:nvPr/>
            </p:nvSpPr>
            <p:spPr>
              <a:xfrm>
                <a:off x="734890" y="741161"/>
                <a:ext cx="7157446" cy="185890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不严格定义的概念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集合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：作为整体研究的一堆东西，用大写字母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⋯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表示</a:t>
                </a:r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元素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：集合这一堆东西中的每一个，用小写字母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⋯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表示</a:t>
                </a:r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属于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：元素与集合间的关系，元素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属于集合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;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不属于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600075" lvl="1" indent="-257175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元素与集合间的属于关系也称为</a:t>
                </a:r>
                <a:r>
                  <a:rPr lang="zh-CN" altLang="en-US" sz="1200" b="1">
                    <a:solidFill>
                      <a:srgbClr val="C00000"/>
                    </a:solidFill>
                    <a:latin typeface="+mn-ea"/>
                  </a:rPr>
                  <a:t>成员关系</a:t>
                </a:r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，元素是集合的成员</a:t>
                </a:r>
                <a:endParaRPr lang="en-US" altLang="zh-CN" sz="1200" b="1">
                  <a:solidFill>
                    <a:schemeClr val="accent6">
                      <a:lumMod val="50000"/>
                    </a:schemeClr>
                  </a:solidFill>
                  <a:latin typeface="+mn-ea"/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全集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：研究范围内的所有东西，记为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zh-CN" altLang="en-US" sz="11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26C0301-58A3-49BA-9B74-6CE4EEEF8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90" y="741161"/>
                <a:ext cx="7157446" cy="1858907"/>
              </a:xfrm>
              <a:prstGeom prst="rect">
                <a:avLst/>
              </a:prstGeom>
              <a:blipFill>
                <a:blip r:embed="rId2"/>
                <a:stretch>
                  <a:fillRect l="-170" t="-984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A788E07-C80C-4EC6-AAA3-530793F6C28C}"/>
                  </a:ext>
                </a:extLst>
              </p:cNvPr>
              <p:cNvSpPr txBox="1"/>
              <p:nvPr/>
            </p:nvSpPr>
            <p:spPr>
              <a:xfrm>
                <a:off x="734890" y="2759655"/>
                <a:ext cx="4038526" cy="159787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600" b="1">
                    <a:solidFill>
                      <a:srgbClr val="002060"/>
                    </a:solidFill>
                  </a:rPr>
                  <a:t>用逻辑语言严格定义的概念</a:t>
                </a:r>
                <a:endParaRPr lang="en-US" altLang="zh-CN" sz="1600" b="1">
                  <a:solidFill>
                    <a:srgbClr val="002060"/>
                  </a:solidFill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C00000"/>
                    </a:solidFill>
                  </a:rPr>
                  <a:t>子集关系：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endParaRPr lang="en-US" altLang="zh-CN" sz="1400" b="1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C00000"/>
                    </a:solidFill>
                  </a:rPr>
                  <a:t>集合相等：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↔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endParaRPr lang="en-US" altLang="zh-CN" sz="1400" b="1">
                  <a:solidFill>
                    <a:srgbClr val="C00000"/>
                  </a:solidFill>
                </a:endParaRPr>
              </a:p>
              <a:p>
                <a:pPr marL="600075" lvl="1" indent="-257175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CN" sz="1400" b="1">
                  <a:solidFill>
                    <a:schemeClr val="accent6">
                      <a:lumMod val="50000"/>
                    </a:schemeClr>
                  </a:solidFill>
                  <a:latin typeface="+mn-ea"/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C00000"/>
                    </a:solidFill>
                  </a:rPr>
                  <a:t>空集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zh-CN" altLang="en-US" sz="1400" b="1">
                    <a:solidFill>
                      <a:srgbClr val="C00000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∉∅</m:t>
                        </m:r>
                      </m:e>
                    </m:d>
                  </m:oMath>
                </a14:m>
                <a:endParaRPr lang="zh-CN" altLang="en-US" sz="1400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A788E07-C80C-4EC6-AAA3-530793F6C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90" y="2759655"/>
                <a:ext cx="4038526" cy="1597873"/>
              </a:xfrm>
              <a:prstGeom prst="rect">
                <a:avLst/>
              </a:prstGeom>
              <a:blipFill>
                <a:blip r:embed="rId3"/>
                <a:stretch>
                  <a:fillRect l="-302" t="-1145" b="-3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93BE3935-0D9D-4DC2-ABDB-5193DB73BAFE}"/>
              </a:ext>
            </a:extLst>
          </p:cNvPr>
          <p:cNvSpPr txBox="1"/>
          <p:nvPr/>
        </p:nvSpPr>
        <p:spPr>
          <a:xfrm>
            <a:off x="5224819" y="2687775"/>
            <a:ext cx="3004694" cy="87081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</a:pPr>
            <a:r>
              <a:rPr lang="zh-CN" altLang="en-US" sz="1400" b="1">
                <a:solidFill>
                  <a:srgbClr val="C00000"/>
                </a:solidFill>
              </a:rPr>
              <a:t>朴素集合论的外延原则</a:t>
            </a:r>
          </a:p>
          <a:p>
            <a:pPr>
              <a:lnSpc>
                <a:spcPts val="195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1200" b="1">
                <a:solidFill>
                  <a:schemeClr val="accent2">
                    <a:lumMod val="50000"/>
                  </a:schemeClr>
                </a:solidFill>
              </a:rPr>
              <a:t>两个集合只要有相同元素则是相等的集合，不考虑集合名字本身的内涵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7B8DE87-EF84-4C41-9EB3-4F4564985790}"/>
              </a:ext>
            </a:extLst>
          </p:cNvPr>
          <p:cNvSpPr txBox="1"/>
          <p:nvPr/>
        </p:nvSpPr>
        <p:spPr>
          <a:xfrm>
            <a:off x="5224819" y="3645573"/>
            <a:ext cx="3004694" cy="98713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214313" indent="-214313">
              <a:lnSpc>
                <a:spcPts val="1650"/>
              </a:lnSpc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zh-CN" altLang="en-US" sz="1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概念</a:t>
            </a:r>
            <a:r>
              <a:rPr lang="en-US" altLang="zh-CN" sz="1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名字</a:t>
            </a:r>
            <a:r>
              <a:rPr lang="en-US" altLang="zh-CN" sz="1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1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1200" b="1">
                <a:solidFill>
                  <a:srgbClr val="C00000"/>
                </a:solidFill>
                <a:latin typeface="+mn-ea"/>
              </a:rPr>
              <a:t>外延</a:t>
            </a:r>
            <a:r>
              <a:rPr lang="zh-CN" altLang="en-US" sz="1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是它所指称的对象，</a:t>
            </a:r>
            <a:r>
              <a:rPr lang="zh-CN" altLang="en-US" sz="1200" b="1">
                <a:solidFill>
                  <a:srgbClr val="C00000"/>
                </a:solidFill>
                <a:latin typeface="+mn-ea"/>
              </a:rPr>
              <a:t>内涵</a:t>
            </a:r>
            <a:r>
              <a:rPr lang="zh-CN" altLang="en-US" sz="1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是它有区别于其他概念的属性全体</a:t>
            </a:r>
          </a:p>
          <a:p>
            <a:pPr marL="214313" indent="-214313">
              <a:lnSpc>
                <a:spcPts val="1650"/>
              </a:lnSpc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zh-CN" altLang="en-US" sz="1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对于集合</a:t>
            </a:r>
            <a:r>
              <a:rPr lang="en-US" altLang="zh-CN" sz="1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名字</a:t>
            </a:r>
            <a:r>
              <a:rPr lang="en-US" altLang="zh-CN" sz="1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1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，外延是它包含的所有元素，内涵则视具体的应用而定</a:t>
            </a:r>
          </a:p>
        </p:txBody>
      </p:sp>
    </p:spTree>
    <p:extLst>
      <p:ext uri="{BB962C8B-B14F-4D97-AF65-F5344CB8AC3E}">
        <p14:creationId xmlns:p14="http://schemas.microsoft.com/office/powerpoint/2010/main" val="150192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集合基本概念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数理逻辑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A8573282-1000-43EA-A191-6680DBFBCAF3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897752-220E-4774-BF00-F702EC436A0A}"/>
              </a:ext>
            </a:extLst>
          </p:cNvPr>
          <p:cNvSpPr txBox="1"/>
          <p:nvPr/>
        </p:nvSpPr>
        <p:spPr>
          <a:xfrm>
            <a:off x="649443" y="890866"/>
            <a:ext cx="5508967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定义集合的方法有：</a:t>
            </a:r>
            <a:r>
              <a:rPr lang="zh-CN" altLang="en-US" sz="1600" b="1">
                <a:solidFill>
                  <a:srgbClr val="C00000"/>
                </a:solidFill>
              </a:rPr>
              <a:t>元素枚举法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、</a:t>
            </a:r>
            <a:r>
              <a:rPr lang="zh-CN" altLang="en-US" sz="1600" b="1">
                <a:solidFill>
                  <a:srgbClr val="C00000"/>
                </a:solidFill>
              </a:rPr>
              <a:t>性质概括法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和</a:t>
            </a:r>
            <a:r>
              <a:rPr lang="zh-CN" altLang="en-US" sz="1600" b="1">
                <a:solidFill>
                  <a:srgbClr val="C00000"/>
                </a:solidFill>
              </a:rPr>
              <a:t>归纳定义法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C1B74D-F2D1-4FC6-B6CE-CC353766118F}"/>
              </a:ext>
            </a:extLst>
          </p:cNvPr>
          <p:cNvSpPr txBox="1"/>
          <p:nvPr/>
        </p:nvSpPr>
        <p:spPr>
          <a:xfrm>
            <a:off x="649444" y="1446492"/>
            <a:ext cx="2823182" cy="1435714"/>
          </a:xfrm>
          <a:prstGeom prst="rect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</a:pPr>
            <a:r>
              <a:rPr lang="zh-CN" altLang="en-US" sz="1600" b="1">
                <a:solidFill>
                  <a:srgbClr val="C00000"/>
                </a:solidFill>
              </a:rPr>
              <a:t>元素枚举法</a:t>
            </a:r>
            <a:endParaRPr lang="en-US" altLang="zh-CN" sz="1600" b="1">
              <a:solidFill>
                <a:srgbClr val="C00000"/>
              </a:solidFill>
            </a:endParaRPr>
          </a:p>
          <a:p>
            <a:pPr>
              <a:spcBef>
                <a:spcPts val="450"/>
              </a:spcBef>
            </a:pPr>
            <a:r>
              <a:rPr lang="zh-CN" altLang="en-US" sz="14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将集合的所有元素一一罗列出来</a:t>
            </a:r>
            <a:endParaRPr lang="en-US" altLang="zh-CN" sz="1400" b="1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lnSpc>
                <a:spcPts val="1875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en-US" sz="1200" b="1">
                <a:solidFill>
                  <a:schemeClr val="accent6">
                    <a:lumMod val="50000"/>
                  </a:schemeClr>
                </a:solidFill>
              </a:rPr>
              <a:t>适合元素比较少，或可按明显规律罗列元素时定义集合</a:t>
            </a:r>
          </a:p>
          <a:p>
            <a:pPr marL="257175" indent="-257175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en-US" sz="1200" b="1">
                <a:solidFill>
                  <a:schemeClr val="accent6">
                    <a:lumMod val="50000"/>
                  </a:schemeClr>
                </a:solidFill>
              </a:rPr>
              <a:t>元素罗列规律明显时可使用省略号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8BBB67-04AE-463E-8DE6-8739FFDF36AB}"/>
                  </a:ext>
                </a:extLst>
              </p:cNvPr>
              <p:cNvSpPr txBox="1"/>
              <p:nvPr/>
            </p:nvSpPr>
            <p:spPr>
              <a:xfrm>
                <a:off x="3752924" y="1446492"/>
                <a:ext cx="4705067" cy="300030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1600" b="1">
                    <a:solidFill>
                      <a:srgbClr val="C00000"/>
                    </a:solidFill>
                  </a:rPr>
                  <a:t>性质概括法</a:t>
                </a:r>
                <a:endParaRPr lang="en-US" altLang="zh-CN" sz="1600" b="1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用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谓词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概括一个集合的所有元素满足的共同性质</a:t>
                </a:r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基本形式：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m:rPr>
                        <m:lit/>
                      </m:rP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，含义是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↔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1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altLang="zh-CN" sz="1400" b="1" i="1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600075" lvl="1" indent="-257175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允许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zh-CN" altLang="en-US" sz="12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是任意性质时有可能产生悖论：</a:t>
                </a:r>
                <a:r>
                  <a:rPr lang="zh-CN" altLang="en-US" sz="1200" b="1">
                    <a:solidFill>
                      <a:srgbClr val="C00000"/>
                    </a:solidFill>
                    <a:latin typeface="+mn-ea"/>
                  </a:rPr>
                  <a:t>罗素悖论</a:t>
                </a:r>
              </a:p>
              <a:p>
                <a:pPr marL="600075" lvl="1" indent="-257175">
                  <a:lnSpc>
                    <a:spcPts val="1950"/>
                  </a:lnSpc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公理集合论运用</a:t>
                </a:r>
                <a:r>
                  <a:rPr lang="zh-CN" altLang="en-US" sz="1200" b="1">
                    <a:solidFill>
                      <a:srgbClr val="C00000"/>
                    </a:solidFill>
                    <a:latin typeface="+mn-ea"/>
                  </a:rPr>
                  <a:t>子集分离原则</a:t>
                </a:r>
                <a:r>
                  <a:rPr lang="zh-CN" altLang="en-US" sz="12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避免悖论：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m:rPr>
                        <m:lit/>
                      </m:rP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2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12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是已知的大集合</a:t>
                </a:r>
              </a:p>
              <a:p>
                <a:pPr marL="257175" indent="-257175">
                  <a:lnSpc>
                    <a:spcPts val="2250"/>
                  </a:lnSpc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扩展形式：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m:rPr>
                        <m:lit/>
                      </m:rP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，含义是：</a:t>
                </a:r>
                <a:endParaRPr lang="en-US" altLang="zh-CN" sz="14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lnSpc>
                    <a:spcPts val="2250"/>
                  </a:lnSpc>
                  <a:spcBef>
                    <a:spcPts val="6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↔∃</m:t>
                          </m:r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lang="en-US" altLang="zh-CN" sz="1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1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14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zh-CN" sz="1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altLang="zh-CN" sz="1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altLang="zh-CN" sz="14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1400" b="1" i="1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600075" lvl="1" indent="-257175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这里</a:t>
                </a:r>
                <a14:m>
                  <m:oMath xmlns:m="http://schemas.openxmlformats.org/officeDocument/2006/math">
                    <m:r>
                      <a:rPr lang="en-US" altLang="zh-CN" sz="12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</m:oMath>
                </a14:m>
                <a:r>
                  <a:rPr lang="zh-CN" altLang="en-US" sz="12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是一个函数，或说</a:t>
                </a:r>
                <a14:m>
                  <m:oMath xmlns:m="http://schemas.openxmlformats.org/officeDocument/2006/math">
                    <m:r>
                      <a:rPr lang="en-US" altLang="zh-CN" sz="12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en-US" altLang="zh-CN" sz="12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2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12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2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是含有自由变量</a:t>
                </a:r>
                <a14:m>
                  <m:oMath xmlns:m="http://schemas.openxmlformats.org/officeDocument/2006/math">
                    <m:r>
                      <a:rPr lang="en-US" altLang="zh-CN" sz="12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sz="12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1200" b="1">
                    <a:solidFill>
                      <a:srgbClr val="C00000"/>
                    </a:solidFill>
                    <a:latin typeface="+mn-ea"/>
                  </a:rPr>
                  <a:t>表达式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8BBB67-04AE-463E-8DE6-8739FFDF3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924" y="1446492"/>
                <a:ext cx="4705067" cy="3000309"/>
              </a:xfrm>
              <a:prstGeom prst="rect">
                <a:avLst/>
              </a:prstGeom>
              <a:blipFill>
                <a:blip r:embed="rId2"/>
                <a:stretch>
                  <a:fillRect l="-389" t="-610" b="-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567466E7-B2E1-42C9-B7E9-083F7704E4CA}"/>
              </a:ext>
            </a:extLst>
          </p:cNvPr>
          <p:cNvSpPr txBox="1"/>
          <p:nvPr/>
        </p:nvSpPr>
        <p:spPr>
          <a:xfrm>
            <a:off x="649443" y="2985730"/>
            <a:ext cx="2823182" cy="1497269"/>
          </a:xfrm>
          <a:prstGeom prst="rect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zh-CN" altLang="en-US" sz="1600" b="1">
                <a:solidFill>
                  <a:srgbClr val="C00000"/>
                </a:solidFill>
              </a:rPr>
              <a:t>归纳定义法</a:t>
            </a:r>
            <a:endParaRPr lang="en-US" altLang="zh-CN" sz="1600" b="1">
              <a:solidFill>
                <a:srgbClr val="C00000"/>
              </a:solidFill>
            </a:endParaRPr>
          </a:p>
          <a:p>
            <a:pPr>
              <a:lnSpc>
                <a:spcPts val="2100"/>
              </a:lnSpc>
            </a:pPr>
            <a:r>
              <a:rPr lang="zh-CN" altLang="en-US" sz="14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给出基本元素和从已有元素构造其他元素的规则</a:t>
            </a:r>
          </a:p>
          <a:p>
            <a:pPr marL="257175" indent="-257175">
              <a:lnSpc>
                <a:spcPts val="1875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en-US" sz="1200" b="1">
                <a:solidFill>
                  <a:schemeClr val="accent6">
                    <a:lumMod val="50000"/>
                  </a:schemeClr>
                </a:solidFill>
              </a:rPr>
              <a:t>从某种意义上说，集合的归纳定义给出了构造集合元素的算法</a:t>
            </a:r>
          </a:p>
        </p:txBody>
      </p:sp>
    </p:spTree>
    <p:extLst>
      <p:ext uri="{BB962C8B-B14F-4D97-AF65-F5344CB8AC3E}">
        <p14:creationId xmlns:p14="http://schemas.microsoft.com/office/powerpoint/2010/main" val="285725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1025</TotalTime>
  <Words>6210</Words>
  <Application>Microsoft Office PowerPoint</Application>
  <PresentationFormat>全屏显示(16:9)</PresentationFormat>
  <Paragraphs>583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等线</vt:lpstr>
      <vt:lpstr>等线 Light</vt:lpstr>
      <vt:lpstr>仿宋</vt:lpstr>
      <vt:lpstr>华文新魏</vt:lpstr>
      <vt:lpstr>楷体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57</cp:revision>
  <dcterms:created xsi:type="dcterms:W3CDTF">2022-01-01T06:39:40Z</dcterms:created>
  <dcterms:modified xsi:type="dcterms:W3CDTF">2023-02-19T13:38:21Z</dcterms:modified>
</cp:coreProperties>
</file>