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81" r:id="rId5"/>
    <p:sldId id="292" r:id="rId6"/>
    <p:sldId id="287" r:id="rId7"/>
    <p:sldId id="295" r:id="rId8"/>
    <p:sldId id="294" r:id="rId9"/>
    <p:sldId id="322" r:id="rId10"/>
    <p:sldId id="296" r:id="rId11"/>
    <p:sldId id="297" r:id="rId12"/>
    <p:sldId id="293" r:id="rId13"/>
    <p:sldId id="298" r:id="rId14"/>
    <p:sldId id="283" r:id="rId15"/>
    <p:sldId id="325" r:id="rId16"/>
    <p:sldId id="326" r:id="rId17"/>
    <p:sldId id="323" r:id="rId18"/>
    <p:sldId id="291" r:id="rId19"/>
    <p:sldId id="299" r:id="rId20"/>
    <p:sldId id="301" r:id="rId21"/>
    <p:sldId id="302" r:id="rId22"/>
    <p:sldId id="327" r:id="rId23"/>
    <p:sldId id="328" r:id="rId24"/>
    <p:sldId id="324" r:id="rId25"/>
    <p:sldId id="300" r:id="rId26"/>
    <p:sldId id="303" r:id="rId27"/>
    <p:sldId id="288" r:id="rId28"/>
    <p:sldId id="289" r:id="rId29"/>
    <p:sldId id="311" r:id="rId30"/>
    <p:sldId id="312" r:id="rId31"/>
    <p:sldId id="314" r:id="rId32"/>
    <p:sldId id="313" r:id="rId33"/>
    <p:sldId id="315" r:id="rId34"/>
    <p:sldId id="317" r:id="rId35"/>
    <p:sldId id="318" r:id="rId36"/>
    <p:sldId id="319" r:id="rId37"/>
    <p:sldId id="320" r:id="rId38"/>
    <p:sldId id="290" r:id="rId39"/>
    <p:sldId id="305" r:id="rId40"/>
    <p:sldId id="321" r:id="rId41"/>
    <p:sldId id="316" r:id="rId42"/>
    <p:sldId id="272" r:id="rId43"/>
    <p:sldId id="280" r:id="rId44"/>
    <p:sldId id="262" r:id="rId4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0694"/>
    <a:srgbClr val="371E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78" autoAdjust="0"/>
    <p:restoredTop sz="94660"/>
  </p:normalViewPr>
  <p:slideViewPr>
    <p:cSldViewPr snapToGrid="0">
      <p:cViewPr varScale="1">
        <p:scale>
          <a:sx n="96" d="100"/>
          <a:sy n="96" d="100"/>
        </p:scale>
        <p:origin x="472" y="-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210D257-3BE1-47F0-9688-13EF46E6FAF0}" type="datetimeFigureOut">
              <a:rPr lang="zh-CN" altLang="en-US" smtClean="0"/>
              <a:t>2023/05/22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3426547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210D257-3BE1-47F0-9688-13EF46E6FAF0}" type="datetimeFigureOut">
              <a:rPr lang="zh-CN" altLang="en-US" smtClean="0"/>
              <a:t>2023/05/22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453347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210D257-3BE1-47F0-9688-13EF46E6FAF0}" type="datetimeFigureOut">
              <a:rPr lang="zh-CN" altLang="en-US" smtClean="0"/>
              <a:t>2023/05/22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485141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210D257-3BE1-47F0-9688-13EF46E6FAF0}" type="datetimeFigureOut">
              <a:rPr lang="zh-CN" altLang="en-US" smtClean="0"/>
              <a:t>2023/05/22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591679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210D257-3BE1-47F0-9688-13EF46E6FAF0}" type="datetimeFigureOut">
              <a:rPr lang="zh-CN" altLang="en-US" smtClean="0"/>
              <a:t>2023/05/22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100769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210D257-3BE1-47F0-9688-13EF46E6FAF0}" type="datetimeFigureOut">
              <a:rPr lang="zh-CN" altLang="en-US" smtClean="0"/>
              <a:t>2023/05/22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307364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210D257-3BE1-47F0-9688-13EF46E6FAF0}" type="datetimeFigureOut">
              <a:rPr lang="zh-CN" altLang="en-US" smtClean="0"/>
              <a:t>2023/05/22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874515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210D257-3BE1-47F0-9688-13EF46E6FAF0}" type="datetimeFigureOut">
              <a:rPr lang="zh-CN" altLang="en-US" smtClean="0"/>
              <a:t>2023/05/22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3026345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10D257-3BE1-47F0-9688-13EF46E6FAF0}" type="datetimeFigureOut">
              <a:rPr lang="zh-CN" altLang="en-US" smtClean="0"/>
              <a:t>2023/05/22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496682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B210D257-3BE1-47F0-9688-13EF46E6FAF0}" type="datetimeFigureOut">
              <a:rPr lang="zh-CN" altLang="en-US" smtClean="0"/>
              <a:t>2023/05/22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157832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B210D257-3BE1-47F0-9688-13EF46E6FAF0}" type="datetimeFigureOut">
              <a:rPr lang="zh-CN" altLang="en-US" smtClean="0"/>
              <a:t>2023/05/22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395329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B210D257-3BE1-47F0-9688-13EF46E6FAF0}" type="datetimeFigureOut">
              <a:rPr lang="zh-CN" altLang="en-US" smtClean="0"/>
              <a:t>2023/05/22</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31378672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100.png"/><Relationship Id="rId13" Type="http://schemas.openxmlformats.org/officeDocument/2006/relationships/image" Target="../media/image80.png"/><Relationship Id="rId3" Type="http://schemas.openxmlformats.org/officeDocument/2006/relationships/image" Target="../media/image24.png"/><Relationship Id="rId7" Type="http://schemas.openxmlformats.org/officeDocument/2006/relationships/image" Target="../media/image61.png"/><Relationship Id="rId12" Type="http://schemas.openxmlformats.org/officeDocument/2006/relationships/image" Target="../media/image63.png"/><Relationship Id="rId2" Type="http://schemas.openxmlformats.org/officeDocument/2006/relationships/image" Target="../media/image23.png"/><Relationship Id="rId1" Type="http://schemas.openxmlformats.org/officeDocument/2006/relationships/slideLayout" Target="../slideLayouts/slideLayout1.xml"/><Relationship Id="rId6" Type="http://schemas.openxmlformats.org/officeDocument/2006/relationships/image" Target="../media/image60.png"/><Relationship Id="rId11" Type="http://schemas.openxmlformats.org/officeDocument/2006/relationships/image" Target="../media/image220.png"/><Relationship Id="rId5" Type="http://schemas.openxmlformats.org/officeDocument/2006/relationships/image" Target="../media/image59.png"/><Relationship Id="rId10" Type="http://schemas.openxmlformats.org/officeDocument/2006/relationships/image" Target="../media/image210.png"/><Relationship Id="rId4" Type="http://schemas.openxmlformats.org/officeDocument/2006/relationships/image" Target="../media/image58.png"/><Relationship Id="rId9" Type="http://schemas.openxmlformats.org/officeDocument/2006/relationships/image" Target="../media/image62.png"/><Relationship Id="rId1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100.png"/><Relationship Id="rId13" Type="http://schemas.openxmlformats.org/officeDocument/2006/relationships/image" Target="../media/image80.png"/><Relationship Id="rId3" Type="http://schemas.openxmlformats.org/officeDocument/2006/relationships/image" Target="../media/image29.png"/><Relationship Id="rId7" Type="http://schemas.openxmlformats.org/officeDocument/2006/relationships/image" Target="../media/image61.png"/><Relationship Id="rId12" Type="http://schemas.openxmlformats.org/officeDocument/2006/relationships/image" Target="../media/image63.png"/><Relationship Id="rId2" Type="http://schemas.openxmlformats.org/officeDocument/2006/relationships/image" Target="../media/image28.png"/><Relationship Id="rId1" Type="http://schemas.openxmlformats.org/officeDocument/2006/relationships/slideLayout" Target="../slideLayouts/slideLayout1.xml"/><Relationship Id="rId6" Type="http://schemas.openxmlformats.org/officeDocument/2006/relationships/image" Target="../media/image60.png"/><Relationship Id="rId11" Type="http://schemas.openxmlformats.org/officeDocument/2006/relationships/image" Target="../media/image220.png"/><Relationship Id="rId5" Type="http://schemas.openxmlformats.org/officeDocument/2006/relationships/image" Target="../media/image59.png"/><Relationship Id="rId15" Type="http://schemas.openxmlformats.org/officeDocument/2006/relationships/image" Target="../media/image31.png"/><Relationship Id="rId10" Type="http://schemas.openxmlformats.org/officeDocument/2006/relationships/image" Target="../media/image210.png"/><Relationship Id="rId4" Type="http://schemas.openxmlformats.org/officeDocument/2006/relationships/image" Target="../media/image58.png"/><Relationship Id="rId9" Type="http://schemas.openxmlformats.org/officeDocument/2006/relationships/image" Target="../media/image62.png"/><Relationship Id="rId14" Type="http://schemas.openxmlformats.org/officeDocument/2006/relationships/image" Target="../media/image30.png"/></Relationships>
</file>

<file path=ppt/slides/_rels/slide14.xml.rels><?xml version="1.0" encoding="UTF-8" standalone="yes"?>
<Relationships xmlns="http://schemas.openxmlformats.org/package/2006/relationships"><Relationship Id="rId8" Type="http://schemas.openxmlformats.org/officeDocument/2006/relationships/image" Target="../media/image76.png"/><Relationship Id="rId13" Type="http://schemas.openxmlformats.org/officeDocument/2006/relationships/image" Target="../media/image82.png"/><Relationship Id="rId3" Type="http://schemas.openxmlformats.org/officeDocument/2006/relationships/image" Target="../media/image71.png"/><Relationship Id="rId7" Type="http://schemas.openxmlformats.org/officeDocument/2006/relationships/image" Target="../media/image75.png"/><Relationship Id="rId12" Type="http://schemas.openxmlformats.org/officeDocument/2006/relationships/image" Target="../media/image81.png"/><Relationship Id="rId2" Type="http://schemas.openxmlformats.org/officeDocument/2006/relationships/image" Target="../media/image70.png"/><Relationship Id="rId1" Type="http://schemas.openxmlformats.org/officeDocument/2006/relationships/slideLayout" Target="../slideLayouts/slideLayout1.xml"/><Relationship Id="rId6" Type="http://schemas.openxmlformats.org/officeDocument/2006/relationships/image" Target="../media/image74.png"/><Relationship Id="rId11" Type="http://schemas.openxmlformats.org/officeDocument/2006/relationships/image" Target="../media/image79.png"/><Relationship Id="rId5" Type="http://schemas.openxmlformats.org/officeDocument/2006/relationships/image" Target="../media/image73.png"/><Relationship Id="rId10" Type="http://schemas.openxmlformats.org/officeDocument/2006/relationships/image" Target="../media/image78.png"/><Relationship Id="rId4" Type="http://schemas.openxmlformats.org/officeDocument/2006/relationships/image" Target="../media/image72.png"/><Relationship Id="rId9" Type="http://schemas.openxmlformats.org/officeDocument/2006/relationships/image" Target="../media/image77.png"/></Relationships>
</file>

<file path=ppt/slides/_rels/slide1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2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44.png"/><Relationship Id="rId3" Type="http://schemas.openxmlformats.org/officeDocument/2006/relationships/image" Target="../media/image340.png"/><Relationship Id="rId7" Type="http://schemas.openxmlformats.org/officeDocument/2006/relationships/image" Target="../media/image38.png"/><Relationship Id="rId12" Type="http://schemas.openxmlformats.org/officeDocument/2006/relationships/image" Target="../media/image43.png"/><Relationship Id="rId2" Type="http://schemas.openxmlformats.org/officeDocument/2006/relationships/image" Target="../media/image330.png"/><Relationship Id="rId1" Type="http://schemas.openxmlformats.org/officeDocument/2006/relationships/slideLayout" Target="../slideLayouts/slideLayout1.xml"/><Relationship Id="rId6" Type="http://schemas.openxmlformats.org/officeDocument/2006/relationships/image" Target="../media/image37.png"/><Relationship Id="rId11" Type="http://schemas.openxmlformats.org/officeDocument/2006/relationships/image" Target="../media/image42.png"/><Relationship Id="rId5" Type="http://schemas.openxmlformats.org/officeDocument/2006/relationships/image" Target="../media/image36.png"/><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40.png"/><Relationship Id="rId14" Type="http://schemas.openxmlformats.org/officeDocument/2006/relationships/image" Target="../media/image4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xml"/><Relationship Id="rId4" Type="http://schemas.openxmlformats.org/officeDocument/2006/relationships/image" Target="../media/image48.png"/></Relationships>
</file>

<file path=ppt/slides/_rels/slide21.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64.png"/><Relationship Id="rId18" Type="http://schemas.openxmlformats.org/officeDocument/2006/relationships/image" Target="../media/image68.png"/><Relationship Id="rId3"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image" Target="../media/image57.png"/><Relationship Id="rId17" Type="http://schemas.openxmlformats.org/officeDocument/2006/relationships/image" Target="../media/image67.png"/><Relationship Id="rId2" Type="http://schemas.openxmlformats.org/officeDocument/2006/relationships/image" Target="../media/image49.png"/><Relationship Id="rId16" Type="http://schemas.openxmlformats.org/officeDocument/2006/relationships/image" Target="../media/image36.png"/><Relationship Id="rId1" Type="http://schemas.openxmlformats.org/officeDocument/2006/relationships/slideLayout" Target="../slideLayouts/slideLayout1.xml"/><Relationship Id="rId6" Type="http://schemas.openxmlformats.org/officeDocument/2006/relationships/image" Target="../media/image53.png"/><Relationship Id="rId11" Type="http://schemas.openxmlformats.org/officeDocument/2006/relationships/image" Target="../media/image56.png"/><Relationship Id="rId5" Type="http://schemas.openxmlformats.org/officeDocument/2006/relationships/image" Target="../media/image52.png"/><Relationship Id="rId15" Type="http://schemas.openxmlformats.org/officeDocument/2006/relationships/image" Target="../media/image66.png"/><Relationship Id="rId10" Type="http://schemas.openxmlformats.org/officeDocument/2006/relationships/image" Target="../media/image55.png"/><Relationship Id="rId19" Type="http://schemas.openxmlformats.org/officeDocument/2006/relationships/image" Target="../media/image69.png"/><Relationship Id="rId4" Type="http://schemas.openxmlformats.org/officeDocument/2006/relationships/image" Target="../media/image51.png"/><Relationship Id="rId9" Type="http://schemas.openxmlformats.org/officeDocument/2006/relationships/image" Target="../media/image37.png"/><Relationship Id="rId14" Type="http://schemas.openxmlformats.org/officeDocument/2006/relationships/image" Target="../media/image65.png"/></Relationships>
</file>

<file path=ppt/slides/_rels/slide22.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1.xml"/><Relationship Id="rId5" Type="http://schemas.openxmlformats.org/officeDocument/2006/relationships/image" Target="../media/image87.png"/><Relationship Id="rId4" Type="http://schemas.openxmlformats.org/officeDocument/2006/relationships/image" Target="../media/image8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900.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2" Type="http://schemas.openxmlformats.org/officeDocument/2006/relationships/image" Target="../media/image960.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101.PNG"/><Relationship Id="rId1" Type="http://schemas.openxmlformats.org/officeDocument/2006/relationships/slideLayout" Target="../slideLayouts/slideLayout1.xml"/><Relationship Id="rId4" Type="http://schemas.openxmlformats.org/officeDocument/2006/relationships/image" Target="../media/image10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1.xml"/><Relationship Id="rId4" Type="http://schemas.openxmlformats.org/officeDocument/2006/relationships/image" Target="../media/image10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 name="矩形 6">
            <a:extLst>
              <a:ext uri="{FF2B5EF4-FFF2-40B4-BE49-F238E27FC236}">
                <a16:creationId xmlns:a16="http://schemas.microsoft.com/office/drawing/2014/main" id="{CF63A896-C058-4B67-AB0A-135908F6C259}"/>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8" name="矩形 7">
            <a:extLst>
              <a:ext uri="{FF2B5EF4-FFF2-40B4-BE49-F238E27FC236}">
                <a16:creationId xmlns:a16="http://schemas.microsoft.com/office/drawing/2014/main" id="{318C8156-B6E9-4049-9054-EB38920B4B5B}"/>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9" name="矩形 8">
            <a:extLst>
              <a:ext uri="{FF2B5EF4-FFF2-40B4-BE49-F238E27FC236}">
                <a16:creationId xmlns:a16="http://schemas.microsoft.com/office/drawing/2014/main" id="{20C19FCB-E75E-4127-8A17-D7F539D46958}"/>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第二讲  命题逻辑公式的语法</a:t>
            </a:r>
          </a:p>
        </p:txBody>
      </p:sp>
      <p:sp>
        <p:nvSpPr>
          <p:cNvPr id="10" name="矩形 9">
            <a:extLst>
              <a:ext uri="{FF2B5EF4-FFF2-40B4-BE49-F238E27FC236}">
                <a16:creationId xmlns:a16="http://schemas.microsoft.com/office/drawing/2014/main" id="{D111FE5D-DC5F-4D39-AD02-86DFC9BE1D97}"/>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a:t>
            </a:r>
          </a:p>
        </p:txBody>
      </p:sp>
      <p:sp>
        <p:nvSpPr>
          <p:cNvPr id="12" name="矩形: 圆角 11">
            <a:extLst>
              <a:ext uri="{FF2B5EF4-FFF2-40B4-BE49-F238E27FC236}">
                <a16:creationId xmlns:a16="http://schemas.microsoft.com/office/drawing/2014/main" id="{446C0D23-6A5A-47BD-83B5-60B9FA05041D}"/>
              </a:ext>
            </a:extLst>
          </p:cNvPr>
          <p:cNvSpPr/>
          <p:nvPr/>
        </p:nvSpPr>
        <p:spPr>
          <a:xfrm>
            <a:off x="728220" y="901966"/>
            <a:ext cx="7687557" cy="667265"/>
          </a:xfrm>
          <a:prstGeom prst="round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a:latin typeface="仿宋" panose="02010609060101010101" pitchFamily="49" charset="-122"/>
                <a:ea typeface="仿宋" panose="02010609060101010101" pitchFamily="49" charset="-122"/>
              </a:rPr>
              <a:t>第二讲</a:t>
            </a:r>
            <a:r>
              <a:rPr lang="en-US" altLang="zh-CN" sz="3600" b="1">
                <a:latin typeface="仿宋" panose="02010609060101010101" pitchFamily="49" charset="-122"/>
                <a:ea typeface="仿宋" panose="02010609060101010101" pitchFamily="49" charset="-122"/>
              </a:rPr>
              <a:t>	</a:t>
            </a:r>
            <a:r>
              <a:rPr lang="zh-CN" altLang="en-US" sz="3600" b="1">
                <a:latin typeface="仿宋" panose="02010609060101010101" pitchFamily="49" charset="-122"/>
                <a:ea typeface="仿宋" panose="02010609060101010101" pitchFamily="49" charset="-122"/>
              </a:rPr>
              <a:t>命题逻辑公式的语法</a:t>
            </a:r>
          </a:p>
        </p:txBody>
      </p:sp>
      <p:sp>
        <p:nvSpPr>
          <p:cNvPr id="13" name="文本框 12">
            <a:extLst>
              <a:ext uri="{FF2B5EF4-FFF2-40B4-BE49-F238E27FC236}">
                <a16:creationId xmlns:a16="http://schemas.microsoft.com/office/drawing/2014/main" id="{12186A13-489D-4BF1-BCD8-41AAFE843C1D}"/>
              </a:ext>
            </a:extLst>
          </p:cNvPr>
          <p:cNvSpPr txBox="1"/>
          <p:nvPr/>
        </p:nvSpPr>
        <p:spPr>
          <a:xfrm>
            <a:off x="3279174" y="1912075"/>
            <a:ext cx="2585651" cy="553998"/>
          </a:xfrm>
          <a:prstGeom prst="rect">
            <a:avLst/>
          </a:prstGeom>
          <a:noFill/>
        </p:spPr>
        <p:txBody>
          <a:bodyPr wrap="square" rtlCol="0">
            <a:spAutoFit/>
          </a:bodyPr>
          <a:lstStyle/>
          <a:p>
            <a:pPr algn="ctr"/>
            <a:r>
              <a:rPr lang="zh-CN" altLang="en-US" sz="3000">
                <a:solidFill>
                  <a:srgbClr val="210694"/>
                </a:solidFill>
                <a:latin typeface="楷体" panose="02010609060101010101" pitchFamily="49" charset="-122"/>
                <a:ea typeface="楷体" panose="02010609060101010101" pitchFamily="49" charset="-122"/>
              </a:rPr>
              <a:t>周 晓 聪</a:t>
            </a:r>
          </a:p>
        </p:txBody>
      </p:sp>
      <p:sp>
        <p:nvSpPr>
          <p:cNvPr id="14" name="文本框 13">
            <a:extLst>
              <a:ext uri="{FF2B5EF4-FFF2-40B4-BE49-F238E27FC236}">
                <a16:creationId xmlns:a16="http://schemas.microsoft.com/office/drawing/2014/main" id="{8823FD01-7095-40E0-8828-40A407B1D343}"/>
              </a:ext>
            </a:extLst>
          </p:cNvPr>
          <p:cNvSpPr txBox="1"/>
          <p:nvPr/>
        </p:nvSpPr>
        <p:spPr>
          <a:xfrm>
            <a:off x="2706131" y="2700512"/>
            <a:ext cx="3883111" cy="461665"/>
          </a:xfrm>
          <a:prstGeom prst="rect">
            <a:avLst/>
          </a:prstGeom>
          <a:noFill/>
        </p:spPr>
        <p:txBody>
          <a:bodyPr wrap="square" rtlCol="0">
            <a:spAutoFit/>
          </a:bodyPr>
          <a:lstStyle/>
          <a:p>
            <a:pPr algn="ctr"/>
            <a:r>
              <a:rPr lang="zh-CN" altLang="en-US" sz="2400" b="1">
                <a:solidFill>
                  <a:schemeClr val="accent6">
                    <a:lumMod val="50000"/>
                  </a:schemeClr>
                </a:solidFill>
                <a:latin typeface="仿宋" panose="02010609060101010101" pitchFamily="49" charset="-122"/>
                <a:ea typeface="仿宋" panose="02010609060101010101" pitchFamily="49" charset="-122"/>
              </a:rPr>
              <a:t>中山大学计算机学院</a:t>
            </a:r>
          </a:p>
        </p:txBody>
      </p:sp>
      <p:sp>
        <p:nvSpPr>
          <p:cNvPr id="15" name="文本框 14">
            <a:extLst>
              <a:ext uri="{FF2B5EF4-FFF2-40B4-BE49-F238E27FC236}">
                <a16:creationId xmlns:a16="http://schemas.microsoft.com/office/drawing/2014/main" id="{76DF14A9-8868-445D-A58B-8A6B893443C8}"/>
              </a:ext>
            </a:extLst>
          </p:cNvPr>
          <p:cNvSpPr txBox="1"/>
          <p:nvPr/>
        </p:nvSpPr>
        <p:spPr>
          <a:xfrm>
            <a:off x="3632887" y="3419732"/>
            <a:ext cx="2150075" cy="369332"/>
          </a:xfrm>
          <a:prstGeom prst="rect">
            <a:avLst/>
          </a:prstGeom>
          <a:noFill/>
        </p:spPr>
        <p:txBody>
          <a:bodyPr wrap="square" rtlCol="0">
            <a:spAutoFit/>
          </a:bodyPr>
          <a:lstStyle/>
          <a:p>
            <a:pPr algn="ctr"/>
            <a:r>
              <a:rPr lang="en-US" altLang="zh-CN" sz="180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2023</a:t>
            </a:r>
            <a:r>
              <a:rPr lang="zh-CN" altLang="en-US" sz="180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年</a:t>
            </a:r>
            <a:r>
              <a:rPr lang="en-US" altLang="zh-CN" sz="180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1</a:t>
            </a:r>
            <a:r>
              <a:rPr lang="zh-CN" altLang="en-US" sz="180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月</a:t>
            </a:r>
          </a:p>
        </p:txBody>
      </p:sp>
      <p:sp>
        <p:nvSpPr>
          <p:cNvPr id="16" name="文本框 15">
            <a:extLst>
              <a:ext uri="{FF2B5EF4-FFF2-40B4-BE49-F238E27FC236}">
                <a16:creationId xmlns:a16="http://schemas.microsoft.com/office/drawing/2014/main" id="{BE9D504D-D016-457C-B1B1-69FCBBD6DCB5}"/>
              </a:ext>
            </a:extLst>
          </p:cNvPr>
          <p:cNvSpPr txBox="1"/>
          <p:nvPr/>
        </p:nvSpPr>
        <p:spPr>
          <a:xfrm>
            <a:off x="1278924" y="3966519"/>
            <a:ext cx="6820930" cy="369332"/>
          </a:xfrm>
          <a:prstGeom prst="rect">
            <a:avLst/>
          </a:prstGeom>
          <a:noFill/>
        </p:spPr>
        <p:txBody>
          <a:bodyPr wrap="square" rtlCol="0">
            <a:spAutoFit/>
          </a:bodyPr>
          <a:lstStyle/>
          <a:p>
            <a:pPr algn="ctr"/>
            <a:r>
              <a:rPr lang="en-US" altLang="zh-CN" sz="1800">
                <a:solidFill>
                  <a:srgbClr val="FF0000"/>
                </a:solidFill>
              </a:rPr>
              <a:t>isszxc@mail.sysu.edu.cn</a:t>
            </a:r>
            <a:endParaRPr lang="zh-CN" altLang="en-US" sz="1800">
              <a:solidFill>
                <a:srgbClr val="FF0000"/>
              </a:solidFill>
            </a:endParaRPr>
          </a:p>
        </p:txBody>
      </p:sp>
      <p:pic>
        <p:nvPicPr>
          <p:cNvPr id="17" name="图片 16">
            <a:extLst>
              <a:ext uri="{FF2B5EF4-FFF2-40B4-BE49-F238E27FC236}">
                <a16:creationId xmlns:a16="http://schemas.microsoft.com/office/drawing/2014/main" id="{D38FA017-AD09-4C1D-B9B8-FD57EA6CEE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4237" y="2334583"/>
            <a:ext cx="1324937" cy="1170438"/>
          </a:xfrm>
          <a:prstGeom prst="rect">
            <a:avLst/>
          </a:prstGeom>
        </p:spPr>
      </p:pic>
    </p:spTree>
    <p:extLst>
      <p:ext uri="{BB962C8B-B14F-4D97-AF65-F5344CB8AC3E}">
        <p14:creationId xmlns:p14="http://schemas.microsoft.com/office/powerpoint/2010/main" val="1921111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命题逻辑公式语法定义</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命题逻辑公式的抽象语法树</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第二讲  命题逻辑公式的语法</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9ECADA98-2465-4E76-9FEF-5E929E1DC811}" type="slidenum">
              <a:rPr lang="en-US" altLang="zh-CN" sz="1400" smtClean="0">
                <a:latin typeface="Arial" panose="020B0604020202020204" pitchFamily="34" charset="0"/>
                <a:ea typeface="楷体" panose="02010609060101010101" pitchFamily="49" charset="-122"/>
                <a:cs typeface="Arial" panose="020B0604020202020204" pitchFamily="34" charset="0"/>
              </a:rPr>
              <a:t>10</a:t>
            </a:fld>
            <a:r>
              <a:rPr lang="en-US" altLang="zh-CN" sz="1400">
                <a:latin typeface="Arial" panose="020B0604020202020204" pitchFamily="34" charset="0"/>
                <a:ea typeface="楷体" panose="02010609060101010101" pitchFamily="49" charset="-122"/>
                <a:cs typeface="Arial" panose="020B0604020202020204" pitchFamily="34" charset="0"/>
              </a:rPr>
              <a:t>/43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0E6EA311-291C-42C6-94EB-D824FCCF4CE4}"/>
                  </a:ext>
                </a:extLst>
              </p:cNvPr>
              <p:cNvSpPr txBox="1"/>
              <p:nvPr/>
            </p:nvSpPr>
            <p:spPr>
              <a:xfrm>
                <a:off x="761985" y="902715"/>
                <a:ext cx="7620024" cy="2633606"/>
              </a:xfrm>
              <a:prstGeom prst="rect">
                <a:avLst/>
              </a:prstGeom>
              <a:solidFill>
                <a:schemeClr val="accent2">
                  <a:lumMod val="20000"/>
                  <a:lumOff val="80000"/>
                </a:schemeClr>
              </a:solidFill>
            </p:spPr>
            <p:txBody>
              <a:bodyPr wrap="square" rtlCol="0">
                <a:spAutoFit/>
              </a:bodyPr>
              <a:lstStyle/>
              <a:p>
                <a:pPr>
                  <a:spcBef>
                    <a:spcPts val="600"/>
                  </a:spcBef>
                </a:pPr>
                <a:r>
                  <a:rPr lang="zh-CN" altLang="en-US" sz="1600" b="1">
                    <a:solidFill>
                      <a:srgbClr val="002060"/>
                    </a:solidFill>
                    <a:latin typeface="楷体" panose="02010609060101010101" pitchFamily="49" charset="-122"/>
                    <a:ea typeface="楷体" panose="02010609060101010101" pitchFamily="49" charset="-122"/>
                  </a:rPr>
                  <a:t>对于任意命题逻辑公式</a:t>
                </a:r>
                <a14:m>
                  <m:oMath xmlns:m="http://schemas.openxmlformats.org/officeDocument/2006/math">
                    <m:r>
                      <a:rPr lang="en-US" altLang="zh-CN" sz="1600" b="1" i="1" smtClean="0">
                        <a:solidFill>
                          <a:srgbClr val="002060"/>
                        </a:solidFill>
                        <a:latin typeface="Cambria Math" panose="02040503050406030204" pitchFamily="18" charset="0"/>
                      </a:rPr>
                      <m:t>𝑨</m:t>
                    </m:r>
                  </m:oMath>
                </a14:m>
                <a:r>
                  <a:rPr lang="zh-CN" altLang="en-US" sz="1600" b="1">
                    <a:solidFill>
                      <a:srgbClr val="002060"/>
                    </a:solidFill>
                    <a:latin typeface="楷体" panose="02010609060101010101" pitchFamily="49" charset="-122"/>
                    <a:ea typeface="楷体" panose="02010609060101010101" pitchFamily="49" charset="-122"/>
                  </a:rPr>
                  <a:t>，归纳定义它的</a:t>
                </a:r>
                <a:r>
                  <a:rPr lang="zh-CN" altLang="en-US" sz="1600" b="1">
                    <a:solidFill>
                      <a:srgbClr val="C00000"/>
                    </a:solidFill>
                    <a:latin typeface="+mn-ea"/>
                  </a:rPr>
                  <a:t>抽象语法树</a:t>
                </a:r>
                <a:r>
                  <a:rPr lang="zh-CN" altLang="en-US" sz="1600" b="1">
                    <a:solidFill>
                      <a:srgbClr val="002060"/>
                    </a:solidFill>
                    <a:latin typeface="楷体" panose="02010609060101010101" pitchFamily="49" charset="-122"/>
                    <a:ea typeface="楷体" panose="02010609060101010101" pitchFamily="49" charset="-122"/>
                  </a:rPr>
                  <a:t>如下：</a:t>
                </a:r>
                <a:endParaRPr lang="en-US" altLang="zh-CN" sz="1600" b="1">
                  <a:solidFill>
                    <a:srgbClr val="002060"/>
                  </a:solidFill>
                  <a:latin typeface="楷体" panose="02010609060101010101" pitchFamily="49" charset="-122"/>
                  <a:ea typeface="楷体" panose="02010609060101010101" pitchFamily="49" charset="-122"/>
                </a:endParaRPr>
              </a:p>
              <a:p>
                <a:pPr marL="285750" indent="-285750">
                  <a:spcBef>
                    <a:spcPts val="600"/>
                  </a:spcBef>
                  <a:buFont typeface="Arial" panose="020B0604020202020204" pitchFamily="34" charset="0"/>
                  <a:buChar char="•"/>
                </a:pPr>
                <a:r>
                  <a:rPr lang="zh-CN" altLang="en-US" sz="1600" b="1">
                    <a:solidFill>
                      <a:schemeClr val="accent6">
                        <a:lumMod val="50000"/>
                      </a:schemeClr>
                    </a:solidFill>
                    <a:latin typeface="+mn-ea"/>
                  </a:rPr>
                  <a:t>归纳基：若</a:t>
                </a:r>
                <a14:m>
                  <m:oMath xmlns:m="http://schemas.openxmlformats.org/officeDocument/2006/math">
                    <m:r>
                      <a:rPr lang="en-US" altLang="zh-CN" sz="1600" b="1" i="1" smtClean="0">
                        <a:solidFill>
                          <a:schemeClr val="accent6">
                            <a:lumMod val="50000"/>
                          </a:schemeClr>
                        </a:solidFill>
                        <a:latin typeface="Cambria Math" panose="02040503050406030204" pitchFamily="18" charset="0"/>
                      </a:rPr>
                      <m:t>𝑨</m:t>
                    </m:r>
                  </m:oMath>
                </a14:m>
                <a:r>
                  <a:rPr lang="zh-CN" altLang="en-US" sz="1600" b="1">
                    <a:solidFill>
                      <a:schemeClr val="accent6">
                        <a:lumMod val="50000"/>
                      </a:schemeClr>
                    </a:solidFill>
                    <a:latin typeface="+mn-ea"/>
                  </a:rPr>
                  <a:t>是命题变量</a:t>
                </a:r>
                <a14:m>
                  <m:oMath xmlns:m="http://schemas.openxmlformats.org/officeDocument/2006/math">
                    <m:r>
                      <a:rPr lang="en-US" altLang="zh-CN" sz="1600" b="1" i="1" smtClean="0">
                        <a:solidFill>
                          <a:schemeClr val="accent6">
                            <a:lumMod val="50000"/>
                          </a:schemeClr>
                        </a:solidFill>
                        <a:latin typeface="Cambria Math" panose="02040503050406030204" pitchFamily="18" charset="0"/>
                      </a:rPr>
                      <m:t>𝒑</m:t>
                    </m:r>
                  </m:oMath>
                </a14:m>
                <a:r>
                  <a:rPr lang="zh-CN" altLang="en-US" sz="1600" b="1">
                    <a:solidFill>
                      <a:schemeClr val="accent6">
                        <a:lumMod val="50000"/>
                      </a:schemeClr>
                    </a:solidFill>
                    <a:latin typeface="+mn-ea"/>
                  </a:rPr>
                  <a:t>，则它的抽象语法树只有一个顶点（这个顶点就是根），并标记为这个命题变量</a:t>
                </a:r>
                <a14:m>
                  <m:oMath xmlns:m="http://schemas.openxmlformats.org/officeDocument/2006/math">
                    <m:r>
                      <a:rPr lang="en-US" altLang="zh-CN" sz="1600" b="1" i="1" smtClean="0">
                        <a:solidFill>
                          <a:schemeClr val="accent6">
                            <a:lumMod val="50000"/>
                          </a:schemeClr>
                        </a:solidFill>
                        <a:latin typeface="Cambria Math" panose="02040503050406030204" pitchFamily="18" charset="0"/>
                      </a:rPr>
                      <m:t>𝒑</m:t>
                    </m:r>
                  </m:oMath>
                </a14:m>
                <a:endParaRPr lang="en-US" altLang="zh-CN" sz="1600" b="1">
                  <a:solidFill>
                    <a:schemeClr val="accent6">
                      <a:lumMod val="50000"/>
                    </a:schemeClr>
                  </a:solidFill>
                  <a:latin typeface="+mn-ea"/>
                </a:endParaRPr>
              </a:p>
              <a:p>
                <a:pPr marL="285750" indent="-285750">
                  <a:spcBef>
                    <a:spcPts val="600"/>
                  </a:spcBef>
                  <a:buFont typeface="Arial" panose="020B0604020202020204" pitchFamily="34" charset="0"/>
                  <a:buChar char="•"/>
                </a:pPr>
                <a:r>
                  <a:rPr lang="zh-CN" altLang="en-US" sz="1600" b="1">
                    <a:solidFill>
                      <a:schemeClr val="accent6">
                        <a:lumMod val="50000"/>
                      </a:schemeClr>
                    </a:solidFill>
                    <a:latin typeface="+mn-ea"/>
                  </a:rPr>
                  <a:t>归纳步：</a:t>
                </a:r>
                <a:endParaRPr lang="en-US" altLang="zh-CN" sz="1600" b="1">
                  <a:solidFill>
                    <a:schemeClr val="accent6">
                      <a:lumMod val="50000"/>
                    </a:schemeClr>
                  </a:solidFill>
                  <a:latin typeface="+mn-ea"/>
                </a:endParaRPr>
              </a:p>
              <a:p>
                <a:pPr marL="742950" lvl="1" indent="-285750">
                  <a:lnSpc>
                    <a:spcPts val="2000"/>
                  </a:lnSpc>
                  <a:spcBef>
                    <a:spcPts val="600"/>
                  </a:spcBef>
                  <a:buFont typeface="Arial" panose="020B0604020202020204" pitchFamily="34" charset="0"/>
                  <a:buChar char="•"/>
                </a:pPr>
                <a:r>
                  <a:rPr lang="zh-CN" altLang="en-US" sz="1400" b="1">
                    <a:solidFill>
                      <a:schemeClr val="accent2">
                        <a:lumMod val="50000"/>
                      </a:schemeClr>
                    </a:solidFill>
                    <a:latin typeface="楷体" panose="02010609060101010101" pitchFamily="49" charset="-122"/>
                    <a:ea typeface="楷体" panose="02010609060101010101" pitchFamily="49" charset="-122"/>
                  </a:rPr>
                  <a:t>若</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是公式</a:t>
                </a:r>
                <a14:m>
                  <m:oMath xmlns:m="http://schemas.openxmlformats.org/officeDocument/2006/math">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e>
                    </m:d>
                  </m:oMath>
                </a14:m>
                <a:r>
                  <a:rPr lang="zh-CN" altLang="en-US" sz="1400" b="1">
                    <a:solidFill>
                      <a:schemeClr val="accent2">
                        <a:lumMod val="50000"/>
                      </a:schemeClr>
                    </a:solidFill>
                    <a:latin typeface="楷体" panose="02010609060101010101" pitchFamily="49" charset="-122"/>
                    <a:ea typeface="楷体" panose="02010609060101010101" pitchFamily="49" charset="-122"/>
                  </a:rPr>
                  <a:t>，则它的抽象语法树以标记为</a:t>
                </a:r>
                <a14:m>
                  <m:oMath xmlns:m="http://schemas.openxmlformats.org/officeDocument/2006/math">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的顶点为根，这个根只有一个右儿子，且是公式</a:t>
                </a:r>
                <a14:m>
                  <m:oMath xmlns:m="http://schemas.openxmlformats.org/officeDocument/2006/math">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𝑩</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的抽象语法树的根</a:t>
                </a:r>
                <a:endParaRPr lang="en-US" altLang="zh-CN" sz="1400" b="1">
                  <a:solidFill>
                    <a:schemeClr val="accent2">
                      <a:lumMod val="50000"/>
                    </a:schemeClr>
                  </a:solidFill>
                  <a:latin typeface="楷体" panose="02010609060101010101" pitchFamily="49" charset="-122"/>
                  <a:ea typeface="楷体" panose="02010609060101010101" pitchFamily="49" charset="-122"/>
                </a:endParaRPr>
              </a:p>
              <a:p>
                <a:pPr marL="742950" lvl="1" indent="-285750">
                  <a:lnSpc>
                    <a:spcPts val="2000"/>
                  </a:lnSpc>
                  <a:spcBef>
                    <a:spcPts val="600"/>
                  </a:spcBef>
                  <a:spcAft>
                    <a:spcPts val="600"/>
                  </a:spcAft>
                  <a:buFont typeface="Arial" panose="020B0604020202020204" pitchFamily="34" charset="0"/>
                  <a:buChar char="•"/>
                </a:pPr>
                <a:r>
                  <a:rPr lang="zh-CN" altLang="en-US" sz="1400" b="1">
                    <a:solidFill>
                      <a:schemeClr val="accent2">
                        <a:lumMod val="50000"/>
                      </a:schemeClr>
                    </a:solidFill>
                    <a:latin typeface="楷体" panose="02010609060101010101" pitchFamily="49" charset="-122"/>
                    <a:ea typeface="楷体" panose="02010609060101010101" pitchFamily="49" charset="-122"/>
                  </a:rPr>
                  <a:t>若</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是公式</a:t>
                </a:r>
                <a14:m>
                  <m:oMath xmlns:m="http://schemas.openxmlformats.org/officeDocument/2006/math">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𝑩</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𝑪</m:t>
                        </m:r>
                      </m:e>
                    </m:d>
                  </m:oMath>
                </a14:m>
                <a:r>
                  <a:rPr lang="en-US" altLang="zh-CN" sz="1400" b="1">
                    <a:solidFill>
                      <a:schemeClr val="accent2">
                        <a:lumMod val="50000"/>
                      </a:schemeClr>
                    </a:solidFill>
                    <a:latin typeface="楷体" panose="02010609060101010101" pitchFamily="49" charset="-122"/>
                    <a:ea typeface="楷体" panose="02010609060101010101" pitchFamily="49" charset="-122"/>
                  </a:rPr>
                  <a:t>, </a:t>
                </a:r>
                <a14:m>
                  <m:oMath xmlns:m="http://schemas.openxmlformats.org/officeDocument/2006/math">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𝑩</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𝑪</m:t>
                        </m:r>
                      </m:e>
                    </m:d>
                  </m:oMath>
                </a14:m>
                <a:r>
                  <a:rPr lang="en-US" altLang="zh-CN" sz="1400" b="1">
                    <a:solidFill>
                      <a:schemeClr val="accent2">
                        <a:lumMod val="50000"/>
                      </a:schemeClr>
                    </a:solidFill>
                    <a:latin typeface="楷体" panose="02010609060101010101" pitchFamily="49" charset="-122"/>
                    <a:ea typeface="楷体" panose="02010609060101010101" pitchFamily="49" charset="-122"/>
                  </a:rPr>
                  <a:t>, </a:t>
                </a:r>
                <a14:m>
                  <m:oMath xmlns:m="http://schemas.openxmlformats.org/officeDocument/2006/math">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𝑩</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𝑪</m:t>
                        </m:r>
                      </m:e>
                    </m:d>
                  </m:oMath>
                </a14:m>
                <a:r>
                  <a:rPr lang="zh-CN" altLang="en-US" sz="1400" b="1">
                    <a:solidFill>
                      <a:schemeClr val="accent2">
                        <a:lumMod val="50000"/>
                      </a:schemeClr>
                    </a:solidFill>
                    <a:latin typeface="楷体" panose="02010609060101010101" pitchFamily="49" charset="-122"/>
                    <a:ea typeface="楷体" panose="02010609060101010101" pitchFamily="49" charset="-122"/>
                  </a:rPr>
                  <a:t>或</a:t>
                </a:r>
                <a14:m>
                  <m:oMath xmlns:m="http://schemas.openxmlformats.org/officeDocument/2006/math">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𝑩</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𝑪</m:t>
                        </m:r>
                      </m:e>
                    </m:d>
                  </m:oMath>
                </a14:m>
                <a:r>
                  <a:rPr lang="zh-CN" altLang="en-US" sz="1400" b="1">
                    <a:solidFill>
                      <a:schemeClr val="accent2">
                        <a:lumMod val="50000"/>
                      </a:schemeClr>
                    </a:solidFill>
                    <a:latin typeface="楷体" panose="02010609060101010101" pitchFamily="49" charset="-122"/>
                    <a:ea typeface="楷体" panose="02010609060101010101" pitchFamily="49" charset="-122"/>
                  </a:rPr>
                  <a:t>，则它的抽象语法树分别是以标记为</a:t>
                </a:r>
                <a14:m>
                  <m:oMath xmlns:m="http://schemas.openxmlformats.org/officeDocument/2006/math">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 ∨, →</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或</a:t>
                </a:r>
                <a14:m>
                  <m:oMath xmlns:m="http://schemas.openxmlformats.org/officeDocument/2006/math">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的顶点为根，这个根有两个儿子，左儿子是公式</a:t>
                </a:r>
                <a14:m>
                  <m:oMath xmlns:m="http://schemas.openxmlformats.org/officeDocument/2006/math">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𝑩</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的抽象语法树的根，右儿子是公式</a:t>
                </a:r>
                <a14:m>
                  <m:oMath xmlns:m="http://schemas.openxmlformats.org/officeDocument/2006/math">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𝑪</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的抽象语法树的根</a:t>
                </a:r>
                <a:endParaRPr lang="zh-CN" altLang="en-US" sz="1400" b="1">
                  <a:solidFill>
                    <a:srgbClr val="002060"/>
                  </a:solidFill>
                  <a:latin typeface="楷体" panose="02010609060101010101" pitchFamily="49" charset="-122"/>
                  <a:ea typeface="楷体" panose="02010609060101010101" pitchFamily="49" charset="-122"/>
                </a:endParaRPr>
              </a:p>
            </p:txBody>
          </p:sp>
        </mc:Choice>
        <mc:Fallback xmlns="">
          <p:sp>
            <p:nvSpPr>
              <p:cNvPr id="2" name="文本框 1">
                <a:extLst>
                  <a:ext uri="{FF2B5EF4-FFF2-40B4-BE49-F238E27FC236}">
                    <a16:creationId xmlns:a16="http://schemas.microsoft.com/office/drawing/2014/main" id="{0E6EA311-291C-42C6-94EB-D824FCCF4CE4}"/>
                  </a:ext>
                </a:extLst>
              </p:cNvPr>
              <p:cNvSpPr txBox="1">
                <a:spLocks noRot="1" noChangeAspect="1" noMove="1" noResize="1" noEditPoints="1" noAdjustHandles="1" noChangeArrowheads="1" noChangeShapeType="1" noTextEdit="1"/>
              </p:cNvSpPr>
              <p:nvPr/>
            </p:nvSpPr>
            <p:spPr>
              <a:xfrm>
                <a:off x="761985" y="902715"/>
                <a:ext cx="7620024" cy="2633606"/>
              </a:xfrm>
              <a:prstGeom prst="rect">
                <a:avLst/>
              </a:prstGeom>
              <a:blipFill>
                <a:blip r:embed="rId2"/>
                <a:stretch>
                  <a:fillRect l="-480" t="-1157" r="-2560" b="-162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18E0BF94-2EBB-49D8-82D3-EC535AE0E1A2}"/>
                  </a:ext>
                </a:extLst>
              </p:cNvPr>
              <p:cNvSpPr txBox="1"/>
              <p:nvPr/>
            </p:nvSpPr>
            <p:spPr>
              <a:xfrm>
                <a:off x="761983" y="3717234"/>
                <a:ext cx="7620023" cy="685637"/>
              </a:xfrm>
              <a:prstGeom prst="rect">
                <a:avLst/>
              </a:prstGeom>
              <a:solidFill>
                <a:schemeClr val="accent4">
                  <a:lumMod val="20000"/>
                  <a:lumOff val="80000"/>
                </a:schemeClr>
              </a:solidFill>
            </p:spPr>
            <p:txBody>
              <a:bodyPr wrap="square" rtlCol="0">
                <a:spAutoFit/>
              </a:bodyPr>
              <a:lstStyle/>
              <a:p>
                <a:pPr>
                  <a:lnSpc>
                    <a:spcPts val="2400"/>
                  </a:lnSpc>
                </a:pPr>
                <a:r>
                  <a:rPr lang="zh-CN" altLang="en-US" sz="1600" b="1">
                    <a:solidFill>
                      <a:schemeClr val="accent2">
                        <a:lumMod val="50000"/>
                      </a:schemeClr>
                    </a:solidFill>
                  </a:rPr>
                  <a:t>命题逻辑公式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的抽象语法树是二叉树，如果</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不是原子公式，则根据标记公式抽象语法树的根的逻辑运算符，分别称为</a:t>
                </a:r>
                <a:r>
                  <a:rPr lang="zh-CN" altLang="en-US" sz="1600" b="1">
                    <a:solidFill>
                      <a:srgbClr val="C00000"/>
                    </a:solidFill>
                  </a:rPr>
                  <a:t>否定式</a:t>
                </a:r>
                <a:r>
                  <a:rPr lang="zh-CN" altLang="en-US" sz="1600" b="1">
                    <a:solidFill>
                      <a:schemeClr val="accent2">
                        <a:lumMod val="50000"/>
                      </a:schemeClr>
                    </a:solidFill>
                  </a:rPr>
                  <a:t>、</a:t>
                </a:r>
                <a:r>
                  <a:rPr lang="zh-CN" altLang="en-US" sz="1600" b="1">
                    <a:solidFill>
                      <a:srgbClr val="C00000"/>
                    </a:solidFill>
                  </a:rPr>
                  <a:t>合取式</a:t>
                </a:r>
                <a:r>
                  <a:rPr lang="zh-CN" altLang="en-US" sz="1600" b="1">
                    <a:solidFill>
                      <a:schemeClr val="accent2">
                        <a:lumMod val="50000"/>
                      </a:schemeClr>
                    </a:solidFill>
                  </a:rPr>
                  <a:t>、</a:t>
                </a:r>
                <a:r>
                  <a:rPr lang="zh-CN" altLang="en-US" sz="1600" b="1">
                    <a:solidFill>
                      <a:srgbClr val="C00000"/>
                    </a:solidFill>
                  </a:rPr>
                  <a:t>析取式</a:t>
                </a:r>
                <a:r>
                  <a:rPr lang="zh-CN" altLang="en-US" sz="1600" b="1">
                    <a:solidFill>
                      <a:schemeClr val="accent2">
                        <a:lumMod val="50000"/>
                      </a:schemeClr>
                    </a:solidFill>
                  </a:rPr>
                  <a:t>、</a:t>
                </a:r>
                <a:r>
                  <a:rPr lang="zh-CN" altLang="en-US" sz="1600" b="1">
                    <a:solidFill>
                      <a:srgbClr val="C00000"/>
                    </a:solidFill>
                  </a:rPr>
                  <a:t>蕴涵式</a:t>
                </a:r>
                <a:r>
                  <a:rPr lang="zh-CN" altLang="en-US" sz="1600" b="1">
                    <a:solidFill>
                      <a:schemeClr val="accent2">
                        <a:lumMod val="50000"/>
                      </a:schemeClr>
                    </a:solidFill>
                  </a:rPr>
                  <a:t>和</a:t>
                </a:r>
                <a:r>
                  <a:rPr lang="zh-CN" altLang="en-US" sz="1600" b="1">
                    <a:solidFill>
                      <a:srgbClr val="C00000"/>
                    </a:solidFill>
                  </a:rPr>
                  <a:t>双蕴涵式</a:t>
                </a:r>
                <a:r>
                  <a:rPr lang="zh-CN" altLang="en-US" sz="1600" b="1">
                    <a:solidFill>
                      <a:schemeClr val="accent2">
                        <a:lumMod val="50000"/>
                      </a:schemeClr>
                    </a:solidFill>
                  </a:rPr>
                  <a:t>。</a:t>
                </a:r>
              </a:p>
            </p:txBody>
          </p:sp>
        </mc:Choice>
        <mc:Fallback xmlns="">
          <p:sp>
            <p:nvSpPr>
              <p:cNvPr id="3" name="文本框 2">
                <a:extLst>
                  <a:ext uri="{FF2B5EF4-FFF2-40B4-BE49-F238E27FC236}">
                    <a16:creationId xmlns:a16="http://schemas.microsoft.com/office/drawing/2014/main" id="{18E0BF94-2EBB-49D8-82D3-EC535AE0E1A2}"/>
                  </a:ext>
                </a:extLst>
              </p:cNvPr>
              <p:cNvSpPr txBox="1">
                <a:spLocks noRot="1" noChangeAspect="1" noMove="1" noResize="1" noEditPoints="1" noAdjustHandles="1" noChangeArrowheads="1" noChangeShapeType="1" noTextEdit="1"/>
              </p:cNvSpPr>
              <p:nvPr/>
            </p:nvSpPr>
            <p:spPr>
              <a:xfrm>
                <a:off x="761983" y="3717234"/>
                <a:ext cx="7620023" cy="685637"/>
              </a:xfrm>
              <a:prstGeom prst="rect">
                <a:avLst/>
              </a:prstGeom>
              <a:blipFill>
                <a:blip r:embed="rId3"/>
                <a:stretch>
                  <a:fillRect l="-480" r="-1440" b="-1160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38471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命题逻辑公式语法定义</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命题逻辑公式的抽象语法树与完全形成序列</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第二讲  命题逻辑公式的语法</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104C3EDB-129C-422C-A84E-CE6643F31B63}" type="slidenum">
              <a:rPr lang="en-US" altLang="zh-CN" sz="1400" smtClean="0">
                <a:latin typeface="Arial" panose="020B0604020202020204" pitchFamily="34" charset="0"/>
                <a:ea typeface="楷体" panose="02010609060101010101" pitchFamily="49" charset="-122"/>
                <a:cs typeface="Arial" panose="020B0604020202020204" pitchFamily="34" charset="0"/>
              </a:rPr>
              <a:t>11</a:t>
            </a:fld>
            <a:r>
              <a:rPr lang="en-US" altLang="zh-CN" sz="1400">
                <a:latin typeface="Arial" panose="020B0604020202020204" pitchFamily="34" charset="0"/>
                <a:ea typeface="楷体" panose="02010609060101010101" pitchFamily="49" charset="-122"/>
                <a:cs typeface="Arial" panose="020B0604020202020204" pitchFamily="34" charset="0"/>
              </a:rPr>
              <a:t>/43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43D83F92-C5F8-4BF1-BF00-4CAF1361205C}"/>
                  </a:ext>
                </a:extLst>
              </p:cNvPr>
              <p:cNvSpPr txBox="1"/>
              <p:nvPr/>
            </p:nvSpPr>
            <p:spPr>
              <a:xfrm>
                <a:off x="5437696" y="656113"/>
                <a:ext cx="3236403" cy="3630994"/>
              </a:xfrm>
              <a:prstGeom prst="rect">
                <a:avLst/>
              </a:prstGeom>
              <a:solidFill>
                <a:schemeClr val="accent6">
                  <a:lumMod val="20000"/>
                  <a:lumOff val="80000"/>
                </a:schemeClr>
              </a:solidFill>
            </p:spPr>
            <p:txBody>
              <a:bodyPr wrap="square" rtlCol="0">
                <a:spAutoFit/>
              </a:bodyPr>
              <a:lstStyle/>
              <a:p>
                <a:pPr>
                  <a:spcBef>
                    <a:spcPts val="600"/>
                  </a:spcBef>
                </a:pPr>
                <a:r>
                  <a:rPr lang="en-US" altLang="zh-CN" sz="1400" b="1">
                    <a:solidFill>
                      <a:schemeClr val="accent2">
                        <a:lumMod val="50000"/>
                      </a:schemeClr>
                    </a:solidFill>
                  </a:rPr>
                  <a:t>(1) </a:t>
                </a:r>
                <a14:m>
                  <m:oMath xmlns:m="http://schemas.openxmlformats.org/officeDocument/2006/math">
                    <m:r>
                      <a:rPr lang="en-US" altLang="zh-CN" sz="1400" b="1" i="1">
                        <a:solidFill>
                          <a:schemeClr val="accent2">
                            <a:lumMod val="50000"/>
                          </a:schemeClr>
                        </a:solidFill>
                        <a:latin typeface="Cambria Math" panose="02040503050406030204" pitchFamily="18" charset="0"/>
                      </a:rPr>
                      <m:t>𝒓</m:t>
                    </m:r>
                  </m:oMath>
                </a14:m>
                <a:endParaRPr lang="en-US" altLang="zh-CN" sz="1400" b="1">
                  <a:solidFill>
                    <a:schemeClr val="accent2">
                      <a:lumMod val="50000"/>
                    </a:schemeClr>
                  </a:solidFill>
                </a:endParaRPr>
              </a:p>
              <a:p>
                <a:pPr>
                  <a:spcBef>
                    <a:spcPts val="600"/>
                  </a:spcBef>
                </a:pPr>
                <a:r>
                  <a:rPr lang="en-US" altLang="zh-CN" sz="1400" b="1">
                    <a:solidFill>
                      <a:schemeClr val="accent2">
                        <a:lumMod val="50000"/>
                      </a:schemeClr>
                    </a:solidFill>
                  </a:rPr>
                  <a:t>(2) </a:t>
                </a:r>
                <a14:m>
                  <m:oMath xmlns:m="http://schemas.openxmlformats.org/officeDocument/2006/math">
                    <m:r>
                      <a:rPr lang="en-US" altLang="zh-CN" sz="1400" b="1" i="1">
                        <a:solidFill>
                          <a:schemeClr val="accent2">
                            <a:lumMod val="50000"/>
                          </a:schemeClr>
                        </a:solidFill>
                        <a:latin typeface="Cambria Math" panose="02040503050406030204" pitchFamily="18" charset="0"/>
                      </a:rPr>
                      <m:t>𝒑</m:t>
                    </m:r>
                  </m:oMath>
                </a14:m>
                <a:endParaRPr lang="en-US" altLang="zh-CN" sz="1400" b="1">
                  <a:solidFill>
                    <a:schemeClr val="accent2">
                      <a:lumMod val="50000"/>
                    </a:schemeClr>
                  </a:solidFill>
                </a:endParaRPr>
              </a:p>
              <a:p>
                <a:pPr>
                  <a:spcBef>
                    <a:spcPts val="600"/>
                  </a:spcBef>
                </a:pPr>
                <a:r>
                  <a:rPr lang="en-US" altLang="zh-CN" sz="1400" b="1">
                    <a:solidFill>
                      <a:schemeClr val="accent2">
                        <a:lumMod val="50000"/>
                      </a:schemeClr>
                    </a:solidFill>
                  </a:rPr>
                  <a:t>(3)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𝒒</m:t>
                    </m:r>
                  </m:oMath>
                </a14:m>
                <a:endParaRPr lang="en-US" altLang="zh-CN" sz="1400" b="1">
                  <a:solidFill>
                    <a:schemeClr val="accent2">
                      <a:lumMod val="50000"/>
                    </a:schemeClr>
                  </a:solidFill>
                </a:endParaRPr>
              </a:p>
              <a:p>
                <a:pPr>
                  <a:spcBef>
                    <a:spcPts val="600"/>
                  </a:spcBef>
                </a:pPr>
                <a:r>
                  <a:rPr lang="en-US" altLang="zh-CN" sz="1400" b="1">
                    <a:solidFill>
                      <a:schemeClr val="accent2">
                        <a:lumMod val="50000"/>
                      </a:schemeClr>
                    </a:solidFill>
                  </a:rPr>
                  <a:t>(4) </a:t>
                </a:r>
                <a14:m>
                  <m:oMath xmlns:m="http://schemas.openxmlformats.org/officeDocument/2006/math">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𝒒</m:t>
                        </m:r>
                      </m:e>
                    </m:d>
                  </m:oMath>
                </a14:m>
                <a:endParaRPr lang="en-US" altLang="zh-CN" sz="1400" b="1">
                  <a:solidFill>
                    <a:schemeClr val="accent2">
                      <a:lumMod val="50000"/>
                    </a:schemeClr>
                  </a:solidFill>
                </a:endParaRPr>
              </a:p>
              <a:p>
                <a:pPr>
                  <a:spcBef>
                    <a:spcPts val="600"/>
                  </a:spcBef>
                </a:pPr>
                <a:r>
                  <a:rPr lang="en-US" altLang="zh-CN" sz="1400" b="1">
                    <a:solidFill>
                      <a:schemeClr val="accent2">
                        <a:lumMod val="50000"/>
                      </a:schemeClr>
                    </a:solidFill>
                  </a:rPr>
                  <a:t>(5) </a:t>
                </a:r>
                <a14:m>
                  <m:oMath xmlns:m="http://schemas.openxmlformats.org/officeDocument/2006/math">
                    <m:r>
                      <a:rPr lang="en-US" altLang="zh-CN" sz="1400" b="1" i="0"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𝒒</m:t>
                        </m:r>
                      </m:e>
                    </m:d>
                    <m:r>
                      <a:rPr lang="en-US" altLang="zh-CN" sz="1400" b="1" i="1" smtClean="0">
                        <a:solidFill>
                          <a:schemeClr val="accent2">
                            <a:lumMod val="50000"/>
                          </a:schemeClr>
                        </a:solidFill>
                        <a:latin typeface="Cambria Math" panose="02040503050406030204" pitchFamily="18" charset="0"/>
                      </a:rPr>
                      <m:t>)</m:t>
                    </m:r>
                  </m:oMath>
                </a14:m>
                <a:endParaRPr lang="en-US" altLang="zh-CN" sz="1400" b="1">
                  <a:solidFill>
                    <a:schemeClr val="accent2">
                      <a:lumMod val="50000"/>
                    </a:schemeClr>
                  </a:solidFill>
                </a:endParaRPr>
              </a:p>
              <a:p>
                <a:pPr>
                  <a:spcBef>
                    <a:spcPts val="600"/>
                  </a:spcBef>
                </a:pPr>
                <a:r>
                  <a:rPr lang="en-US" altLang="zh-CN" sz="1400" b="1">
                    <a:solidFill>
                      <a:schemeClr val="accent2">
                        <a:lumMod val="50000"/>
                      </a:schemeClr>
                    </a:solidFill>
                  </a:rPr>
                  <a:t>(6) </a:t>
                </a:r>
                <a14:m>
                  <m:oMath xmlns:m="http://schemas.openxmlformats.org/officeDocument/2006/math">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𝒓</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𝒒</m:t>
                            </m:r>
                          </m:e>
                        </m:d>
                        <m:r>
                          <a:rPr lang="en-US" altLang="zh-CN" sz="1400" b="1" i="1" smtClean="0">
                            <a:solidFill>
                              <a:schemeClr val="accent2">
                                <a:lumMod val="50000"/>
                              </a:schemeClr>
                            </a:solidFill>
                            <a:latin typeface="Cambria Math" panose="02040503050406030204" pitchFamily="18" charset="0"/>
                          </a:rPr>
                          <m:t>)</m:t>
                        </m:r>
                      </m:e>
                    </m:d>
                  </m:oMath>
                </a14:m>
                <a:endParaRPr lang="en-US" altLang="zh-CN" sz="1400" b="1">
                  <a:solidFill>
                    <a:schemeClr val="accent2">
                      <a:lumMod val="50000"/>
                    </a:schemeClr>
                  </a:solidFill>
                </a:endParaRPr>
              </a:p>
              <a:p>
                <a:pPr>
                  <a:spcBef>
                    <a:spcPts val="600"/>
                  </a:spcBef>
                </a:pPr>
                <a:r>
                  <a:rPr lang="en-US" altLang="zh-CN" sz="1400" b="1">
                    <a:solidFill>
                      <a:schemeClr val="accent2">
                        <a:lumMod val="50000"/>
                      </a:schemeClr>
                    </a:solidFill>
                  </a:rPr>
                  <a:t>(7) </a:t>
                </a:r>
                <a14:m>
                  <m:oMath xmlns:m="http://schemas.openxmlformats.org/officeDocument/2006/math">
                    <m:r>
                      <a:rPr lang="en-US" altLang="zh-CN" sz="1400" b="1" i="1">
                        <a:solidFill>
                          <a:schemeClr val="accent2">
                            <a:lumMod val="50000"/>
                          </a:schemeClr>
                        </a:solidFill>
                        <a:latin typeface="Cambria Math" panose="02040503050406030204" pitchFamily="18" charset="0"/>
                      </a:rPr>
                      <m:t>𝒓</m:t>
                    </m:r>
                  </m:oMath>
                </a14:m>
                <a:endParaRPr lang="en-US" altLang="zh-CN" sz="1400" b="1">
                  <a:solidFill>
                    <a:schemeClr val="accent2">
                      <a:lumMod val="50000"/>
                    </a:schemeClr>
                  </a:solidFill>
                </a:endParaRPr>
              </a:p>
              <a:p>
                <a:pPr>
                  <a:spcBef>
                    <a:spcPts val="600"/>
                  </a:spcBef>
                </a:pPr>
                <a:r>
                  <a:rPr lang="en-US" altLang="zh-CN" sz="1400" b="1">
                    <a:solidFill>
                      <a:schemeClr val="accent2">
                        <a:lumMod val="50000"/>
                      </a:schemeClr>
                    </a:solidFill>
                  </a:rPr>
                  <a:t>(8) </a:t>
                </a:r>
                <a14:m>
                  <m:oMath xmlns:m="http://schemas.openxmlformats.org/officeDocument/2006/math">
                    <m:r>
                      <a:rPr lang="en-US" altLang="zh-CN" sz="1400" b="1" i="1">
                        <a:solidFill>
                          <a:schemeClr val="accent2">
                            <a:lumMod val="50000"/>
                          </a:schemeClr>
                        </a:solidFill>
                        <a:latin typeface="Cambria Math" panose="02040503050406030204" pitchFamily="18" charset="0"/>
                      </a:rPr>
                      <m:t>𝒑</m:t>
                    </m:r>
                  </m:oMath>
                </a14:m>
                <a:endParaRPr lang="en-US" altLang="zh-CN" sz="1400" b="1">
                  <a:solidFill>
                    <a:schemeClr val="accent2">
                      <a:lumMod val="50000"/>
                    </a:schemeClr>
                  </a:solidFill>
                </a:endParaRPr>
              </a:p>
              <a:p>
                <a:pPr>
                  <a:spcBef>
                    <a:spcPts val="600"/>
                  </a:spcBef>
                </a:pPr>
                <a:r>
                  <a:rPr lang="en-US" altLang="zh-CN" sz="1400" b="1">
                    <a:solidFill>
                      <a:schemeClr val="accent2">
                        <a:lumMod val="50000"/>
                      </a:schemeClr>
                    </a:solidFill>
                  </a:rPr>
                  <a:t>(9) </a:t>
                </a:r>
                <a14:m>
                  <m:oMath xmlns:m="http://schemas.openxmlformats.org/officeDocument/2006/math">
                    <m:r>
                      <a:rPr lang="en-US" altLang="zh-CN" sz="1400" b="1" i="1">
                        <a:solidFill>
                          <a:schemeClr val="accent2">
                            <a:lumMod val="50000"/>
                          </a:schemeClr>
                        </a:solidFill>
                        <a:latin typeface="Cambria Math" panose="02040503050406030204" pitchFamily="18" charset="0"/>
                      </a:rPr>
                      <m:t>𝒒</m:t>
                    </m:r>
                  </m:oMath>
                </a14:m>
                <a:endParaRPr lang="en-US" altLang="zh-CN" sz="1400" b="1">
                  <a:solidFill>
                    <a:schemeClr val="accent2">
                      <a:lumMod val="50000"/>
                    </a:schemeClr>
                  </a:solidFill>
                </a:endParaRPr>
              </a:p>
              <a:p>
                <a:pPr>
                  <a:spcBef>
                    <a:spcPts val="600"/>
                  </a:spcBef>
                </a:pPr>
                <a:r>
                  <a:rPr lang="en-US" altLang="zh-CN" sz="1400" b="1">
                    <a:solidFill>
                      <a:schemeClr val="accent2">
                        <a:lumMod val="50000"/>
                      </a:schemeClr>
                    </a:solidFill>
                  </a:rPr>
                  <a:t>(10) </a:t>
                </a:r>
                <a14:m>
                  <m:oMath xmlns:m="http://schemas.openxmlformats.org/officeDocument/2006/math">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𝒒</m:t>
                        </m:r>
                      </m:e>
                    </m:d>
                  </m:oMath>
                </a14:m>
                <a:endParaRPr lang="en-US" altLang="zh-CN" sz="1400" b="1">
                  <a:solidFill>
                    <a:schemeClr val="accent2">
                      <a:lumMod val="50000"/>
                    </a:schemeClr>
                  </a:solidFill>
                </a:endParaRPr>
              </a:p>
              <a:p>
                <a:pPr>
                  <a:spcBef>
                    <a:spcPts val="600"/>
                  </a:spcBef>
                </a:pPr>
                <a:r>
                  <a:rPr lang="en-US" altLang="zh-CN" sz="1400" b="1">
                    <a:solidFill>
                      <a:schemeClr val="accent2">
                        <a:lumMod val="50000"/>
                      </a:schemeClr>
                    </a:solidFill>
                  </a:rPr>
                  <a:t>(11) </a:t>
                </a:r>
                <a14:m>
                  <m:oMath xmlns:m="http://schemas.openxmlformats.org/officeDocument/2006/math">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𝒓</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𝒒</m:t>
                        </m:r>
                        <m:r>
                          <a:rPr lang="en-US" altLang="zh-CN" sz="1400" b="1" i="1" smtClean="0">
                            <a:solidFill>
                              <a:schemeClr val="accent2">
                                <a:lumMod val="50000"/>
                              </a:schemeClr>
                            </a:solidFill>
                            <a:latin typeface="Cambria Math" panose="02040503050406030204" pitchFamily="18" charset="0"/>
                          </a:rPr>
                          <m:t>)</m:t>
                        </m:r>
                      </m:e>
                    </m:d>
                  </m:oMath>
                </a14:m>
                <a:endParaRPr lang="en-US" altLang="zh-CN" sz="1400" b="1">
                  <a:solidFill>
                    <a:schemeClr val="accent2">
                      <a:lumMod val="50000"/>
                    </a:schemeClr>
                  </a:solidFill>
                </a:endParaRPr>
              </a:p>
              <a:p>
                <a:pPr>
                  <a:spcBef>
                    <a:spcPts val="600"/>
                  </a:spcBef>
                </a:pPr>
                <a:r>
                  <a:rPr lang="en-US" altLang="zh-CN" sz="1400" b="1">
                    <a:solidFill>
                      <a:schemeClr val="accent2">
                        <a:lumMod val="50000"/>
                      </a:schemeClr>
                    </a:solidFill>
                  </a:rPr>
                  <a:t>(12) </a:t>
                </a:r>
                <a14:m>
                  <m:oMath xmlns:m="http://schemas.openxmlformats.org/officeDocument/2006/math">
                    <m:d>
                      <m:dPr>
                        <m:ctrlPr>
                          <a:rPr lang="en-US" altLang="zh-CN" sz="1400" b="1" i="1" smtClean="0">
                            <a:solidFill>
                              <a:schemeClr val="accent2">
                                <a:lumMod val="50000"/>
                              </a:schemeClr>
                            </a:solidFill>
                            <a:latin typeface="Cambria Math" panose="02040503050406030204" pitchFamily="18" charset="0"/>
                          </a:rPr>
                        </m:ctrlPr>
                      </m:dPr>
                      <m:e>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𝒓</m:t>
                            </m:r>
                            <m:r>
                              <a:rPr lang="en-US" altLang="zh-CN" sz="1400" b="1" i="1" smtClean="0">
                                <a:solidFill>
                                  <a:schemeClr val="accent2">
                                    <a:lumMod val="50000"/>
                                  </a:schemeClr>
                                </a:solidFill>
                                <a:latin typeface="Cambria Math" panose="02040503050406030204" pitchFamily="18" charset="0"/>
                              </a:rPr>
                              <m:t>∨</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𝒒</m:t>
                                </m:r>
                                <m:r>
                                  <a:rPr lang="en-US" altLang="zh-CN" sz="1400" b="1" i="1" smtClean="0">
                                    <a:solidFill>
                                      <a:schemeClr val="accent2">
                                        <a:lumMod val="50000"/>
                                      </a:schemeClr>
                                    </a:solidFill>
                                    <a:latin typeface="Cambria Math" panose="02040503050406030204" pitchFamily="18" charset="0"/>
                                  </a:rPr>
                                  <m:t>)</m:t>
                                </m:r>
                              </m:e>
                            </m:d>
                          </m:e>
                        </m:d>
                        <m:r>
                          <a:rPr lang="en-US" altLang="zh-CN" sz="1400" b="1" i="1" smtClean="0">
                            <a:solidFill>
                              <a:schemeClr val="accent2">
                                <a:lumMod val="50000"/>
                              </a:schemeClr>
                            </a:solidFill>
                            <a:latin typeface="Cambria Math" panose="02040503050406030204" pitchFamily="18" charset="0"/>
                          </a:rPr>
                          <m:t>∧</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𝒓</m:t>
                            </m:r>
                            <m:r>
                              <a:rPr lang="en-US" altLang="zh-CN" sz="1400" b="1" i="1" smtClean="0">
                                <a:solidFill>
                                  <a:schemeClr val="accent2">
                                    <a:lumMod val="50000"/>
                                  </a:schemeClr>
                                </a:solidFill>
                                <a:latin typeface="Cambria Math" panose="02040503050406030204" pitchFamily="18" charset="0"/>
                              </a:rPr>
                              <m:t>→</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𝒒</m:t>
                                </m:r>
                              </m:e>
                            </m:d>
                          </m:e>
                        </m:d>
                      </m:e>
                    </m:d>
                  </m:oMath>
                </a14:m>
                <a:endParaRPr lang="zh-CN" altLang="en-US" sz="1400" b="1">
                  <a:solidFill>
                    <a:schemeClr val="accent2">
                      <a:lumMod val="50000"/>
                    </a:schemeClr>
                  </a:solidFill>
                </a:endParaRPr>
              </a:p>
            </p:txBody>
          </p:sp>
        </mc:Choice>
        <mc:Fallback xmlns="">
          <p:sp>
            <p:nvSpPr>
              <p:cNvPr id="9" name="文本框 8">
                <a:extLst>
                  <a:ext uri="{FF2B5EF4-FFF2-40B4-BE49-F238E27FC236}">
                    <a16:creationId xmlns:a16="http://schemas.microsoft.com/office/drawing/2014/main" id="{43D83F92-C5F8-4BF1-BF00-4CAF1361205C}"/>
                  </a:ext>
                </a:extLst>
              </p:cNvPr>
              <p:cNvSpPr txBox="1">
                <a:spLocks noRot="1" noChangeAspect="1" noMove="1" noResize="1" noEditPoints="1" noAdjustHandles="1" noChangeArrowheads="1" noChangeShapeType="1" noTextEdit="1"/>
              </p:cNvSpPr>
              <p:nvPr/>
            </p:nvSpPr>
            <p:spPr>
              <a:xfrm>
                <a:off x="5437696" y="656113"/>
                <a:ext cx="3236403" cy="3630994"/>
              </a:xfrm>
              <a:prstGeom prst="rect">
                <a:avLst/>
              </a:prstGeom>
              <a:blipFill>
                <a:blip r:embed="rId2"/>
                <a:stretch>
                  <a:fillRect l="-565" t="-3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198CAD1B-E5DE-4A35-A476-107B37B2B61E}"/>
                  </a:ext>
                </a:extLst>
              </p:cNvPr>
              <p:cNvSpPr txBox="1"/>
              <p:nvPr/>
            </p:nvSpPr>
            <p:spPr>
              <a:xfrm>
                <a:off x="5028041" y="4318450"/>
                <a:ext cx="3965717" cy="368755"/>
              </a:xfrm>
              <a:prstGeom prst="rect">
                <a:avLst/>
              </a:prstGeom>
              <a:solidFill>
                <a:schemeClr val="accent4">
                  <a:lumMod val="20000"/>
                  <a:lumOff val="80000"/>
                </a:schemeClr>
              </a:solidFill>
            </p:spPr>
            <p:txBody>
              <a:bodyPr wrap="square" rtlCol="0">
                <a:spAutoFit/>
              </a:bodyPr>
              <a:lstStyle/>
              <a:p>
                <a:r>
                  <a:rPr lang="zh-CN" altLang="en-US" sz="1400" b="1">
                    <a:solidFill>
                      <a:schemeClr val="accent2">
                        <a:lumMod val="50000"/>
                      </a:schemeClr>
                    </a:solidFill>
                  </a:rPr>
                  <a:t>公式</a:t>
                </a:r>
                <a14:m>
                  <m:oMath xmlns:m="http://schemas.openxmlformats.org/officeDocument/2006/math">
                    <m:d>
                      <m:dPr>
                        <m:ctrlPr>
                          <a:rPr lang="en-US" altLang="zh-CN" sz="1200" b="1" i="1">
                            <a:solidFill>
                              <a:schemeClr val="accent2">
                                <a:lumMod val="50000"/>
                              </a:schemeClr>
                            </a:solidFill>
                            <a:latin typeface="Cambria Math" panose="02040503050406030204" pitchFamily="18" charset="0"/>
                          </a:rPr>
                        </m:ctrlPr>
                      </m:dPr>
                      <m:e>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𝒓</m:t>
                            </m:r>
                            <m:r>
                              <a:rPr lang="en-US" altLang="zh-CN" sz="1200" b="1" i="1">
                                <a:solidFill>
                                  <a:schemeClr val="accent2">
                                    <a:lumMod val="50000"/>
                                  </a:schemeClr>
                                </a:solidFill>
                                <a:latin typeface="Cambria Math" panose="02040503050406030204" pitchFamily="18" charset="0"/>
                              </a:rPr>
                              <m:t>∨</m:t>
                            </m:r>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𝒑</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𝒒</m:t>
                                </m:r>
                              </m:e>
                            </m:d>
                          </m:e>
                        </m:d>
                        <m:r>
                          <a:rPr lang="en-US" altLang="zh-CN" sz="1200" b="1" i="1">
                            <a:solidFill>
                              <a:schemeClr val="accent2">
                                <a:lumMod val="50000"/>
                              </a:schemeClr>
                            </a:solidFill>
                            <a:latin typeface="Cambria Math" panose="02040503050406030204" pitchFamily="18" charset="0"/>
                          </a:rPr>
                          <m:t>∧</m:t>
                        </m:r>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𝒓</m:t>
                            </m:r>
                            <m:r>
                              <a:rPr lang="en-US" altLang="zh-CN" sz="1200" b="1" i="1">
                                <a:solidFill>
                                  <a:schemeClr val="accent2">
                                    <a:lumMod val="50000"/>
                                  </a:schemeClr>
                                </a:solidFill>
                                <a:latin typeface="Cambria Math" panose="02040503050406030204" pitchFamily="18" charset="0"/>
                              </a:rPr>
                              <m:t>→</m:t>
                            </m:r>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𝒑</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𝒒</m:t>
                                </m:r>
                              </m:e>
                            </m:d>
                          </m:e>
                        </m:d>
                      </m:e>
                    </m:d>
                  </m:oMath>
                </a14:m>
                <a:r>
                  <a:rPr lang="zh-CN" altLang="en-US" sz="1400" b="1">
                    <a:solidFill>
                      <a:schemeClr val="accent2">
                        <a:lumMod val="50000"/>
                      </a:schemeClr>
                    </a:solidFill>
                  </a:rPr>
                  <a:t>的完全形成序列</a:t>
                </a:r>
              </a:p>
            </p:txBody>
          </p:sp>
        </mc:Choice>
        <mc:Fallback xmlns="">
          <p:sp>
            <p:nvSpPr>
              <p:cNvPr id="10" name="文本框 9">
                <a:extLst>
                  <a:ext uri="{FF2B5EF4-FFF2-40B4-BE49-F238E27FC236}">
                    <a16:creationId xmlns:a16="http://schemas.microsoft.com/office/drawing/2014/main" id="{198CAD1B-E5DE-4A35-A476-107B37B2B61E}"/>
                  </a:ext>
                </a:extLst>
              </p:cNvPr>
              <p:cNvSpPr txBox="1">
                <a:spLocks noRot="1" noChangeAspect="1" noMove="1" noResize="1" noEditPoints="1" noAdjustHandles="1" noChangeArrowheads="1" noChangeShapeType="1" noTextEdit="1"/>
              </p:cNvSpPr>
              <p:nvPr/>
            </p:nvSpPr>
            <p:spPr>
              <a:xfrm>
                <a:off x="5028041" y="4318450"/>
                <a:ext cx="3965717" cy="368755"/>
              </a:xfrm>
              <a:prstGeom prst="rect">
                <a:avLst/>
              </a:prstGeom>
              <a:blipFill>
                <a:blip r:embed="rId3"/>
                <a:stretch>
                  <a:fillRect l="-462" r="-154" b="-6557"/>
                </a:stretch>
              </a:blipFill>
            </p:spPr>
            <p:txBody>
              <a:bodyPr/>
              <a:lstStyle/>
              <a:p>
                <a:r>
                  <a:rPr lang="zh-CN" altLang="en-US">
                    <a:noFill/>
                  </a:rPr>
                  <a:t> </a:t>
                </a:r>
              </a:p>
            </p:txBody>
          </p:sp>
        </mc:Fallback>
      </mc:AlternateContent>
      <p:grpSp>
        <p:nvGrpSpPr>
          <p:cNvPr id="19" name="组合 18">
            <a:extLst>
              <a:ext uri="{FF2B5EF4-FFF2-40B4-BE49-F238E27FC236}">
                <a16:creationId xmlns:a16="http://schemas.microsoft.com/office/drawing/2014/main" id="{28662017-C22C-43D2-B32F-A9801D43EB62}"/>
              </a:ext>
            </a:extLst>
          </p:cNvPr>
          <p:cNvGrpSpPr/>
          <p:nvPr/>
        </p:nvGrpSpPr>
        <p:grpSpPr>
          <a:xfrm>
            <a:off x="762327" y="759855"/>
            <a:ext cx="3917501" cy="3374884"/>
            <a:chOff x="1788669" y="2359126"/>
            <a:chExt cx="3917501" cy="3374884"/>
          </a:xfrm>
        </p:grpSpPr>
        <mc:AlternateContent xmlns:mc="http://schemas.openxmlformats.org/markup-compatibility/2006" xmlns:a14="http://schemas.microsoft.com/office/drawing/2010/main">
          <mc:Choice Requires="a14">
            <p:sp>
              <p:nvSpPr>
                <p:cNvPr id="20" name="椭圆 19">
                  <a:extLst>
                    <a:ext uri="{FF2B5EF4-FFF2-40B4-BE49-F238E27FC236}">
                      <a16:creationId xmlns:a16="http://schemas.microsoft.com/office/drawing/2014/main" id="{0B95FC04-7469-46EE-93AD-800145AB2C54}"/>
                    </a:ext>
                  </a:extLst>
                </p:cNvPr>
                <p:cNvSpPr/>
                <p:nvPr/>
              </p:nvSpPr>
              <p:spPr>
                <a:xfrm>
                  <a:off x="3261879" y="2359126"/>
                  <a:ext cx="351183" cy="32234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b="1" i="1" smtClean="0">
                            <a:solidFill>
                              <a:srgbClr val="002060"/>
                            </a:solidFill>
                            <a:latin typeface="Cambria Math" panose="02040503050406030204" pitchFamily="18" charset="0"/>
                          </a:rPr>
                          <m:t>∧</m:t>
                        </m:r>
                      </m:oMath>
                    </m:oMathPara>
                  </a14:m>
                  <a:endParaRPr lang="zh-CN" altLang="en-US" b="1">
                    <a:solidFill>
                      <a:srgbClr val="002060"/>
                    </a:solidFill>
                  </a:endParaRPr>
                </a:p>
              </p:txBody>
            </p:sp>
          </mc:Choice>
          <mc:Fallback xmlns="">
            <p:sp>
              <p:nvSpPr>
                <p:cNvPr id="3" name="椭圆 2">
                  <a:extLst>
                    <a:ext uri="{FF2B5EF4-FFF2-40B4-BE49-F238E27FC236}">
                      <a16:creationId xmlns:a16="http://schemas.microsoft.com/office/drawing/2014/main" id="{42EF00DB-E826-4404-AB41-7487F3B7CB3C}"/>
                    </a:ext>
                  </a:extLst>
                </p:cNvPr>
                <p:cNvSpPr>
                  <a:spLocks noRot="1" noChangeAspect="1" noMove="1" noResize="1" noEditPoints="1" noAdjustHandles="1" noChangeArrowheads="1" noChangeShapeType="1" noTextEdit="1"/>
                </p:cNvSpPr>
                <p:nvPr/>
              </p:nvSpPr>
              <p:spPr>
                <a:xfrm>
                  <a:off x="3261879" y="2359126"/>
                  <a:ext cx="351183" cy="322342"/>
                </a:xfrm>
                <a:prstGeom prst="ellipse">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椭圆 20">
                  <a:extLst>
                    <a:ext uri="{FF2B5EF4-FFF2-40B4-BE49-F238E27FC236}">
                      <a16:creationId xmlns:a16="http://schemas.microsoft.com/office/drawing/2014/main" id="{EA050829-45D6-4E3C-BFF0-EC73B66F1539}"/>
                    </a:ext>
                  </a:extLst>
                </p:cNvPr>
                <p:cNvSpPr/>
                <p:nvPr/>
              </p:nvSpPr>
              <p:spPr>
                <a:xfrm>
                  <a:off x="2295936" y="3032010"/>
                  <a:ext cx="351183" cy="32234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b="1" i="1" smtClean="0">
                            <a:solidFill>
                              <a:srgbClr val="002060"/>
                            </a:solidFill>
                            <a:latin typeface="Cambria Math" panose="02040503050406030204" pitchFamily="18" charset="0"/>
                          </a:rPr>
                          <m:t>∨</m:t>
                        </m:r>
                      </m:oMath>
                    </m:oMathPara>
                  </a14:m>
                  <a:endParaRPr lang="zh-CN" altLang="en-US" b="1">
                    <a:solidFill>
                      <a:srgbClr val="002060"/>
                    </a:solidFill>
                  </a:endParaRPr>
                </a:p>
              </p:txBody>
            </p:sp>
          </mc:Choice>
          <mc:Fallback xmlns="">
            <p:sp>
              <p:nvSpPr>
                <p:cNvPr id="12" name="椭圆 11">
                  <a:extLst>
                    <a:ext uri="{FF2B5EF4-FFF2-40B4-BE49-F238E27FC236}">
                      <a16:creationId xmlns:a16="http://schemas.microsoft.com/office/drawing/2014/main" id="{8B114A17-3CFF-498A-AC6C-3BE783C0E3B0}"/>
                    </a:ext>
                  </a:extLst>
                </p:cNvPr>
                <p:cNvSpPr>
                  <a:spLocks noRot="1" noChangeAspect="1" noMove="1" noResize="1" noEditPoints="1" noAdjustHandles="1" noChangeArrowheads="1" noChangeShapeType="1" noTextEdit="1"/>
                </p:cNvSpPr>
                <p:nvPr/>
              </p:nvSpPr>
              <p:spPr>
                <a:xfrm>
                  <a:off x="2295936" y="3032010"/>
                  <a:ext cx="351183" cy="322342"/>
                </a:xfrm>
                <a:prstGeom prst="ellipse">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椭圆 21">
                  <a:extLst>
                    <a:ext uri="{FF2B5EF4-FFF2-40B4-BE49-F238E27FC236}">
                      <a16:creationId xmlns:a16="http://schemas.microsoft.com/office/drawing/2014/main" id="{DA45A7F6-41A9-4D35-9D85-00879896E97F}"/>
                    </a:ext>
                  </a:extLst>
                </p:cNvPr>
                <p:cNvSpPr/>
                <p:nvPr/>
              </p:nvSpPr>
              <p:spPr>
                <a:xfrm>
                  <a:off x="4191744" y="3042524"/>
                  <a:ext cx="351183" cy="32234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b="1" i="1" smtClean="0">
                            <a:solidFill>
                              <a:srgbClr val="002060"/>
                            </a:solidFill>
                            <a:latin typeface="Cambria Math" panose="02040503050406030204" pitchFamily="18" charset="0"/>
                          </a:rPr>
                          <m:t>→</m:t>
                        </m:r>
                      </m:oMath>
                    </m:oMathPara>
                  </a14:m>
                  <a:endParaRPr lang="zh-CN" altLang="en-US" b="1">
                    <a:solidFill>
                      <a:srgbClr val="002060"/>
                    </a:solidFill>
                  </a:endParaRPr>
                </a:p>
              </p:txBody>
            </p:sp>
          </mc:Choice>
          <mc:Fallback xmlns="">
            <p:sp>
              <p:nvSpPr>
                <p:cNvPr id="13" name="椭圆 12">
                  <a:extLst>
                    <a:ext uri="{FF2B5EF4-FFF2-40B4-BE49-F238E27FC236}">
                      <a16:creationId xmlns:a16="http://schemas.microsoft.com/office/drawing/2014/main" id="{E2251447-783F-4597-9671-4C59987348FA}"/>
                    </a:ext>
                  </a:extLst>
                </p:cNvPr>
                <p:cNvSpPr>
                  <a:spLocks noRot="1" noChangeAspect="1" noMove="1" noResize="1" noEditPoints="1" noAdjustHandles="1" noChangeArrowheads="1" noChangeShapeType="1" noTextEdit="1"/>
                </p:cNvSpPr>
                <p:nvPr/>
              </p:nvSpPr>
              <p:spPr>
                <a:xfrm>
                  <a:off x="4191744" y="3042524"/>
                  <a:ext cx="351183" cy="322342"/>
                </a:xfrm>
                <a:prstGeom prst="ellipse">
                  <a:avLst/>
                </a:prstGeom>
                <a:blipFill>
                  <a:blip r:embed="rId6"/>
                  <a:stretch>
                    <a:fillRect l="-16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椭圆 22">
                  <a:extLst>
                    <a:ext uri="{FF2B5EF4-FFF2-40B4-BE49-F238E27FC236}">
                      <a16:creationId xmlns:a16="http://schemas.microsoft.com/office/drawing/2014/main" id="{436F05F8-0D40-4813-940E-F23AFC1E7929}"/>
                    </a:ext>
                  </a:extLst>
                </p:cNvPr>
                <p:cNvSpPr/>
                <p:nvPr/>
              </p:nvSpPr>
              <p:spPr>
                <a:xfrm>
                  <a:off x="2849217" y="3869889"/>
                  <a:ext cx="351183" cy="32234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b="1" i="1" smtClean="0">
                            <a:solidFill>
                              <a:srgbClr val="002060"/>
                            </a:solidFill>
                            <a:latin typeface="Cambria Math" panose="02040503050406030204" pitchFamily="18" charset="0"/>
                          </a:rPr>
                          <m:t>∧</m:t>
                        </m:r>
                      </m:oMath>
                    </m:oMathPara>
                  </a14:m>
                  <a:endParaRPr lang="zh-CN" altLang="en-US" b="1">
                    <a:solidFill>
                      <a:srgbClr val="002060"/>
                    </a:solidFill>
                  </a:endParaRPr>
                </a:p>
              </p:txBody>
            </p:sp>
          </mc:Choice>
          <mc:Fallback xmlns="">
            <p:sp>
              <p:nvSpPr>
                <p:cNvPr id="14" name="椭圆 13">
                  <a:extLst>
                    <a:ext uri="{FF2B5EF4-FFF2-40B4-BE49-F238E27FC236}">
                      <a16:creationId xmlns:a16="http://schemas.microsoft.com/office/drawing/2014/main" id="{8E4ED44A-EE41-4B40-8762-2EDA0584E153}"/>
                    </a:ext>
                  </a:extLst>
                </p:cNvPr>
                <p:cNvSpPr>
                  <a:spLocks noRot="1" noChangeAspect="1" noMove="1" noResize="1" noEditPoints="1" noAdjustHandles="1" noChangeArrowheads="1" noChangeShapeType="1" noTextEdit="1"/>
                </p:cNvSpPr>
                <p:nvPr/>
              </p:nvSpPr>
              <p:spPr>
                <a:xfrm>
                  <a:off x="2849217" y="3869889"/>
                  <a:ext cx="351183" cy="322342"/>
                </a:xfrm>
                <a:prstGeom prst="ellipse">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C2886728-2B2B-466D-8342-991D2121765C}"/>
                    </a:ext>
                  </a:extLst>
                </p:cNvPr>
                <p:cNvSpPr txBox="1"/>
                <p:nvPr/>
              </p:nvSpPr>
              <p:spPr>
                <a:xfrm>
                  <a:off x="3704358" y="3869889"/>
                  <a:ext cx="410816" cy="307777"/>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1" i="1" smtClean="0">
                            <a:latin typeface="Cambria Math" panose="02040503050406030204" pitchFamily="18" charset="0"/>
                          </a:rPr>
                          <m:t>𝒓</m:t>
                        </m:r>
                      </m:oMath>
                    </m:oMathPara>
                  </a14:m>
                  <a:endParaRPr lang="zh-CN" altLang="en-US" sz="1400" b="1"/>
                </a:p>
              </p:txBody>
            </p:sp>
          </mc:Choice>
          <mc:Fallback xmlns="">
            <p:sp>
              <p:nvSpPr>
                <p:cNvPr id="16" name="文本框 15">
                  <a:extLst>
                    <a:ext uri="{FF2B5EF4-FFF2-40B4-BE49-F238E27FC236}">
                      <a16:creationId xmlns:a16="http://schemas.microsoft.com/office/drawing/2014/main" id="{D1667444-3B0F-48F2-BEBC-DCC761FC8423}"/>
                    </a:ext>
                  </a:extLst>
                </p:cNvPr>
                <p:cNvSpPr txBox="1">
                  <a:spLocks noRot="1" noChangeAspect="1" noMove="1" noResize="1" noEditPoints="1" noAdjustHandles="1" noChangeArrowheads="1" noChangeShapeType="1" noTextEdit="1"/>
                </p:cNvSpPr>
                <p:nvPr/>
              </p:nvSpPr>
              <p:spPr>
                <a:xfrm>
                  <a:off x="3704358" y="3869889"/>
                  <a:ext cx="410816" cy="307777"/>
                </a:xfrm>
                <a:prstGeom prst="rect">
                  <a:avLst/>
                </a:prstGeom>
                <a:blipFill>
                  <a:blip r:embed="rId8"/>
                  <a:stretch>
                    <a:fillRect/>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椭圆 24">
                  <a:extLst>
                    <a:ext uri="{FF2B5EF4-FFF2-40B4-BE49-F238E27FC236}">
                      <a16:creationId xmlns:a16="http://schemas.microsoft.com/office/drawing/2014/main" id="{9C34AC0B-058F-43C7-9729-F2C357A8DEFC}"/>
                    </a:ext>
                  </a:extLst>
                </p:cNvPr>
                <p:cNvSpPr/>
                <p:nvPr/>
              </p:nvSpPr>
              <p:spPr>
                <a:xfrm>
                  <a:off x="4764906" y="3862606"/>
                  <a:ext cx="351183" cy="32234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b="1" i="1" smtClean="0">
                            <a:solidFill>
                              <a:srgbClr val="002060"/>
                            </a:solidFill>
                            <a:latin typeface="Cambria Math" panose="02040503050406030204" pitchFamily="18" charset="0"/>
                          </a:rPr>
                          <m:t>∧</m:t>
                        </m:r>
                      </m:oMath>
                    </m:oMathPara>
                  </a14:m>
                  <a:endParaRPr lang="zh-CN" altLang="en-US" b="1">
                    <a:solidFill>
                      <a:srgbClr val="002060"/>
                    </a:solidFill>
                  </a:endParaRPr>
                </a:p>
              </p:txBody>
            </p:sp>
          </mc:Choice>
          <mc:Fallback xmlns="">
            <p:sp>
              <p:nvSpPr>
                <p:cNvPr id="18" name="椭圆 17">
                  <a:extLst>
                    <a:ext uri="{FF2B5EF4-FFF2-40B4-BE49-F238E27FC236}">
                      <a16:creationId xmlns:a16="http://schemas.microsoft.com/office/drawing/2014/main" id="{7DA48A03-AEF7-43B3-B345-81E4B126F037}"/>
                    </a:ext>
                  </a:extLst>
                </p:cNvPr>
                <p:cNvSpPr>
                  <a:spLocks noRot="1" noChangeAspect="1" noMove="1" noResize="1" noEditPoints="1" noAdjustHandles="1" noChangeArrowheads="1" noChangeShapeType="1" noTextEdit="1"/>
                </p:cNvSpPr>
                <p:nvPr/>
              </p:nvSpPr>
              <p:spPr>
                <a:xfrm>
                  <a:off x="4764906" y="3862606"/>
                  <a:ext cx="351183" cy="322342"/>
                </a:xfrm>
                <a:prstGeom prst="ellipse">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DE205F0B-2957-430B-A775-846926209BD8}"/>
                    </a:ext>
                  </a:extLst>
                </p:cNvPr>
                <p:cNvSpPr txBox="1"/>
                <p:nvPr/>
              </p:nvSpPr>
              <p:spPr>
                <a:xfrm>
                  <a:off x="4279539" y="4602291"/>
                  <a:ext cx="410816" cy="307777"/>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1" i="1" smtClean="0">
                            <a:latin typeface="Cambria Math" panose="02040503050406030204" pitchFamily="18" charset="0"/>
                          </a:rPr>
                          <m:t>𝒑</m:t>
                        </m:r>
                      </m:oMath>
                    </m:oMathPara>
                  </a14:m>
                  <a:endParaRPr lang="zh-CN" altLang="en-US" sz="1400" b="1"/>
                </a:p>
              </p:txBody>
            </p:sp>
          </mc:Choice>
          <mc:Fallback xmlns="">
            <p:sp>
              <p:nvSpPr>
                <p:cNvPr id="19" name="文本框 18">
                  <a:extLst>
                    <a:ext uri="{FF2B5EF4-FFF2-40B4-BE49-F238E27FC236}">
                      <a16:creationId xmlns:a16="http://schemas.microsoft.com/office/drawing/2014/main" id="{17195FAA-6BEB-4C29-AEF0-D52B5799170C}"/>
                    </a:ext>
                  </a:extLst>
                </p:cNvPr>
                <p:cNvSpPr txBox="1">
                  <a:spLocks noRot="1" noChangeAspect="1" noMove="1" noResize="1" noEditPoints="1" noAdjustHandles="1" noChangeArrowheads="1" noChangeShapeType="1" noTextEdit="1"/>
                </p:cNvSpPr>
                <p:nvPr/>
              </p:nvSpPr>
              <p:spPr>
                <a:xfrm>
                  <a:off x="4279539" y="4602291"/>
                  <a:ext cx="410816" cy="307777"/>
                </a:xfrm>
                <a:prstGeom prst="rect">
                  <a:avLst/>
                </a:prstGeom>
                <a:blipFill>
                  <a:blip r:embed="rId10"/>
                  <a:stretch>
                    <a:fillRect/>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477AD65B-C0BC-4D87-A776-3CEE46458809}"/>
                    </a:ext>
                  </a:extLst>
                </p:cNvPr>
                <p:cNvSpPr txBox="1"/>
                <p:nvPr/>
              </p:nvSpPr>
              <p:spPr>
                <a:xfrm>
                  <a:off x="5295354" y="4582610"/>
                  <a:ext cx="410816" cy="307777"/>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1" i="1" smtClean="0">
                            <a:latin typeface="Cambria Math" panose="02040503050406030204" pitchFamily="18" charset="0"/>
                          </a:rPr>
                          <m:t>𝒒</m:t>
                        </m:r>
                      </m:oMath>
                    </m:oMathPara>
                  </a14:m>
                  <a:endParaRPr lang="zh-CN" altLang="en-US" sz="1400" b="1"/>
                </a:p>
              </p:txBody>
            </p:sp>
          </mc:Choice>
          <mc:Fallback xmlns="">
            <p:sp>
              <p:nvSpPr>
                <p:cNvPr id="20" name="文本框 19">
                  <a:extLst>
                    <a:ext uri="{FF2B5EF4-FFF2-40B4-BE49-F238E27FC236}">
                      <a16:creationId xmlns:a16="http://schemas.microsoft.com/office/drawing/2014/main" id="{0CAB608A-BED5-4323-B077-752F2F0D4974}"/>
                    </a:ext>
                  </a:extLst>
                </p:cNvPr>
                <p:cNvSpPr txBox="1">
                  <a:spLocks noRot="1" noChangeAspect="1" noMove="1" noResize="1" noEditPoints="1" noAdjustHandles="1" noChangeArrowheads="1" noChangeShapeType="1" noTextEdit="1"/>
                </p:cNvSpPr>
                <p:nvPr/>
              </p:nvSpPr>
              <p:spPr>
                <a:xfrm>
                  <a:off x="5295354" y="4582610"/>
                  <a:ext cx="410816" cy="307777"/>
                </a:xfrm>
                <a:prstGeom prst="rect">
                  <a:avLst/>
                </a:prstGeom>
                <a:blipFill>
                  <a:blip r:embed="rId11"/>
                  <a:stretch>
                    <a:fillRect/>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008CF5B0-33EC-44EF-9372-52FD4E4E1CFE}"/>
                    </a:ext>
                  </a:extLst>
                </p:cNvPr>
                <p:cNvSpPr txBox="1"/>
                <p:nvPr/>
              </p:nvSpPr>
              <p:spPr>
                <a:xfrm>
                  <a:off x="1788669" y="3877171"/>
                  <a:ext cx="410816" cy="307777"/>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1" i="1" smtClean="0">
                            <a:latin typeface="Cambria Math" panose="02040503050406030204" pitchFamily="18" charset="0"/>
                          </a:rPr>
                          <m:t>𝒓</m:t>
                        </m:r>
                      </m:oMath>
                    </m:oMathPara>
                  </a14:m>
                  <a:endParaRPr lang="zh-CN" altLang="en-US" sz="1400" b="1"/>
                </a:p>
              </p:txBody>
            </p:sp>
          </mc:Choice>
          <mc:Fallback xmlns="">
            <p:sp>
              <p:nvSpPr>
                <p:cNvPr id="21" name="文本框 20">
                  <a:extLst>
                    <a:ext uri="{FF2B5EF4-FFF2-40B4-BE49-F238E27FC236}">
                      <a16:creationId xmlns:a16="http://schemas.microsoft.com/office/drawing/2014/main" id="{01660B92-C7B0-45B2-A0C5-A9F0F4D182F8}"/>
                    </a:ext>
                  </a:extLst>
                </p:cNvPr>
                <p:cNvSpPr txBox="1">
                  <a:spLocks noRot="1" noChangeAspect="1" noMove="1" noResize="1" noEditPoints="1" noAdjustHandles="1" noChangeArrowheads="1" noChangeShapeType="1" noTextEdit="1"/>
                </p:cNvSpPr>
                <p:nvPr/>
              </p:nvSpPr>
              <p:spPr>
                <a:xfrm>
                  <a:off x="1788669" y="3877171"/>
                  <a:ext cx="410816" cy="307777"/>
                </a:xfrm>
                <a:prstGeom prst="rect">
                  <a:avLst/>
                </a:prstGeom>
                <a:blipFill>
                  <a:blip r:embed="rId8"/>
                  <a:stretch>
                    <a:fillRect/>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BA88E670-049E-4743-8E88-307204F0F8E6}"/>
                    </a:ext>
                  </a:extLst>
                </p:cNvPr>
                <p:cNvSpPr txBox="1"/>
                <p:nvPr/>
              </p:nvSpPr>
              <p:spPr>
                <a:xfrm>
                  <a:off x="2323189" y="4645267"/>
                  <a:ext cx="410816" cy="307777"/>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1" i="1" smtClean="0">
                            <a:latin typeface="Cambria Math" panose="02040503050406030204" pitchFamily="18" charset="0"/>
                          </a:rPr>
                          <m:t>𝒑</m:t>
                        </m:r>
                      </m:oMath>
                    </m:oMathPara>
                  </a14:m>
                  <a:endParaRPr lang="zh-CN" altLang="en-US" sz="1400" b="1"/>
                </a:p>
              </p:txBody>
            </p:sp>
          </mc:Choice>
          <mc:Fallback xmlns="">
            <p:sp>
              <p:nvSpPr>
                <p:cNvPr id="22" name="文本框 21">
                  <a:extLst>
                    <a:ext uri="{FF2B5EF4-FFF2-40B4-BE49-F238E27FC236}">
                      <a16:creationId xmlns:a16="http://schemas.microsoft.com/office/drawing/2014/main" id="{B00F8377-EF9D-436F-A03C-952E8441327A}"/>
                    </a:ext>
                  </a:extLst>
                </p:cNvPr>
                <p:cNvSpPr txBox="1">
                  <a:spLocks noRot="1" noChangeAspect="1" noMove="1" noResize="1" noEditPoints="1" noAdjustHandles="1" noChangeArrowheads="1" noChangeShapeType="1" noTextEdit="1"/>
                </p:cNvSpPr>
                <p:nvPr/>
              </p:nvSpPr>
              <p:spPr>
                <a:xfrm>
                  <a:off x="2323189" y="4645267"/>
                  <a:ext cx="410816" cy="307777"/>
                </a:xfrm>
                <a:prstGeom prst="rect">
                  <a:avLst/>
                </a:prstGeom>
                <a:blipFill>
                  <a:blip r:embed="rId10"/>
                  <a:stretch>
                    <a:fillRect/>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椭圆 29">
                  <a:extLst>
                    <a:ext uri="{FF2B5EF4-FFF2-40B4-BE49-F238E27FC236}">
                      <a16:creationId xmlns:a16="http://schemas.microsoft.com/office/drawing/2014/main" id="{B8E3B4B0-27AD-483F-8AF7-0E38C9EDFA39}"/>
                    </a:ext>
                  </a:extLst>
                </p:cNvPr>
                <p:cNvSpPr/>
                <p:nvPr/>
              </p:nvSpPr>
              <p:spPr>
                <a:xfrm>
                  <a:off x="3323358" y="4622380"/>
                  <a:ext cx="351183" cy="32234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b="1" i="1" smtClean="0">
                            <a:solidFill>
                              <a:srgbClr val="002060"/>
                            </a:solidFill>
                            <a:latin typeface="Cambria Math" panose="02040503050406030204" pitchFamily="18" charset="0"/>
                          </a:rPr>
                          <m:t>¬</m:t>
                        </m:r>
                      </m:oMath>
                    </m:oMathPara>
                  </a14:m>
                  <a:endParaRPr lang="zh-CN" altLang="en-US" b="1">
                    <a:solidFill>
                      <a:srgbClr val="002060"/>
                    </a:solidFill>
                  </a:endParaRPr>
                </a:p>
              </p:txBody>
            </p:sp>
          </mc:Choice>
          <mc:Fallback xmlns="">
            <p:sp>
              <p:nvSpPr>
                <p:cNvPr id="23" name="椭圆 22">
                  <a:extLst>
                    <a:ext uri="{FF2B5EF4-FFF2-40B4-BE49-F238E27FC236}">
                      <a16:creationId xmlns:a16="http://schemas.microsoft.com/office/drawing/2014/main" id="{410FC02E-76C0-4495-A4E2-33DF6A76D7EE}"/>
                    </a:ext>
                  </a:extLst>
                </p:cNvPr>
                <p:cNvSpPr>
                  <a:spLocks noRot="1" noChangeAspect="1" noMove="1" noResize="1" noEditPoints="1" noAdjustHandles="1" noChangeArrowheads="1" noChangeShapeType="1" noTextEdit="1"/>
                </p:cNvSpPr>
                <p:nvPr/>
              </p:nvSpPr>
              <p:spPr>
                <a:xfrm>
                  <a:off x="3323358" y="4622380"/>
                  <a:ext cx="351183" cy="322342"/>
                </a:xfrm>
                <a:prstGeom prst="ellipse">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6121E9D7-ABE2-4BD2-936D-D39CDE720335}"/>
                    </a:ext>
                  </a:extLst>
                </p:cNvPr>
                <p:cNvSpPr txBox="1"/>
                <p:nvPr/>
              </p:nvSpPr>
              <p:spPr>
                <a:xfrm>
                  <a:off x="3293542" y="5426233"/>
                  <a:ext cx="410816" cy="307777"/>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1" i="1" smtClean="0">
                            <a:latin typeface="Cambria Math" panose="02040503050406030204" pitchFamily="18" charset="0"/>
                          </a:rPr>
                          <m:t>𝒒</m:t>
                        </m:r>
                      </m:oMath>
                    </m:oMathPara>
                  </a14:m>
                  <a:endParaRPr lang="zh-CN" altLang="en-US" sz="1400" b="1"/>
                </a:p>
              </p:txBody>
            </p:sp>
          </mc:Choice>
          <mc:Fallback xmlns="">
            <p:sp>
              <p:nvSpPr>
                <p:cNvPr id="24" name="文本框 23">
                  <a:extLst>
                    <a:ext uri="{FF2B5EF4-FFF2-40B4-BE49-F238E27FC236}">
                      <a16:creationId xmlns:a16="http://schemas.microsoft.com/office/drawing/2014/main" id="{5602D876-361D-465D-A18E-95D1EAD9D4A9}"/>
                    </a:ext>
                  </a:extLst>
                </p:cNvPr>
                <p:cNvSpPr txBox="1">
                  <a:spLocks noRot="1" noChangeAspect="1" noMove="1" noResize="1" noEditPoints="1" noAdjustHandles="1" noChangeArrowheads="1" noChangeShapeType="1" noTextEdit="1"/>
                </p:cNvSpPr>
                <p:nvPr/>
              </p:nvSpPr>
              <p:spPr>
                <a:xfrm>
                  <a:off x="3293542" y="5426233"/>
                  <a:ext cx="410816" cy="307777"/>
                </a:xfrm>
                <a:prstGeom prst="rect">
                  <a:avLst/>
                </a:prstGeom>
                <a:blipFill>
                  <a:blip r:embed="rId13"/>
                  <a:stretch>
                    <a:fillRect/>
                  </a:stretch>
                </a:blipFill>
                <a:ln>
                  <a:solidFill>
                    <a:schemeClr val="accent1">
                      <a:shade val="50000"/>
                    </a:schemeClr>
                  </a:solidFill>
                </a:ln>
              </p:spPr>
              <p:txBody>
                <a:bodyPr/>
                <a:lstStyle/>
                <a:p>
                  <a:r>
                    <a:rPr lang="zh-CN" altLang="en-US">
                      <a:noFill/>
                    </a:rPr>
                    <a:t> </a:t>
                  </a:r>
                </a:p>
              </p:txBody>
            </p:sp>
          </mc:Fallback>
        </mc:AlternateContent>
        <p:cxnSp>
          <p:nvCxnSpPr>
            <p:cNvPr id="32" name="直接连接符 31">
              <a:extLst>
                <a:ext uri="{FF2B5EF4-FFF2-40B4-BE49-F238E27FC236}">
                  <a16:creationId xmlns:a16="http://schemas.microsoft.com/office/drawing/2014/main" id="{F3774D4C-4FAC-4D5C-973D-2F9140FC60A1}"/>
                </a:ext>
              </a:extLst>
            </p:cNvPr>
            <p:cNvCxnSpPr>
              <a:stCxn id="20" idx="4"/>
              <a:endCxn id="21" idx="0"/>
            </p:cNvCxnSpPr>
            <p:nvPr/>
          </p:nvCxnSpPr>
          <p:spPr>
            <a:xfrm flipH="1">
              <a:off x="2471528" y="2681468"/>
              <a:ext cx="965943" cy="350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5E49D549-094B-4901-9768-6D514397B629}"/>
                </a:ext>
              </a:extLst>
            </p:cNvPr>
            <p:cNvCxnSpPr>
              <a:stCxn id="20" idx="4"/>
              <a:endCxn id="22" idx="0"/>
            </p:cNvCxnSpPr>
            <p:nvPr/>
          </p:nvCxnSpPr>
          <p:spPr>
            <a:xfrm>
              <a:off x="3437471" y="2681468"/>
              <a:ext cx="929865" cy="361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890F4C59-6B0D-44C8-AC08-E1D2471D8DD0}"/>
                </a:ext>
              </a:extLst>
            </p:cNvPr>
            <p:cNvCxnSpPr>
              <a:stCxn id="21" idx="4"/>
              <a:endCxn id="28" idx="0"/>
            </p:cNvCxnSpPr>
            <p:nvPr/>
          </p:nvCxnSpPr>
          <p:spPr>
            <a:xfrm flipH="1">
              <a:off x="1994077" y="3354352"/>
              <a:ext cx="477451" cy="522819"/>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7F1ECE2B-AEDA-49A3-AB09-ABB065CA6397}"/>
                </a:ext>
              </a:extLst>
            </p:cNvPr>
            <p:cNvCxnSpPr>
              <a:stCxn id="21" idx="4"/>
              <a:endCxn id="23" idx="0"/>
            </p:cNvCxnSpPr>
            <p:nvPr/>
          </p:nvCxnSpPr>
          <p:spPr>
            <a:xfrm>
              <a:off x="2471528" y="3354352"/>
              <a:ext cx="553281" cy="515537"/>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A729930A-A611-4E40-97E8-725C2E4C7D8E}"/>
                </a:ext>
              </a:extLst>
            </p:cNvPr>
            <p:cNvCxnSpPr>
              <a:stCxn id="22" idx="4"/>
              <a:endCxn id="24" idx="0"/>
            </p:cNvCxnSpPr>
            <p:nvPr/>
          </p:nvCxnSpPr>
          <p:spPr>
            <a:xfrm flipH="1">
              <a:off x="3909766" y="3364866"/>
              <a:ext cx="457570" cy="50502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0F50254A-0DDC-4BB9-A46D-A958753BA385}"/>
                </a:ext>
              </a:extLst>
            </p:cNvPr>
            <p:cNvCxnSpPr>
              <a:stCxn id="22" idx="4"/>
              <a:endCxn id="25" idx="0"/>
            </p:cNvCxnSpPr>
            <p:nvPr/>
          </p:nvCxnSpPr>
          <p:spPr>
            <a:xfrm>
              <a:off x="4367336" y="3364866"/>
              <a:ext cx="573162" cy="497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B7E7E8F5-17BB-407C-A572-EA77784BDECB}"/>
                </a:ext>
              </a:extLst>
            </p:cNvPr>
            <p:cNvCxnSpPr>
              <a:stCxn id="23" idx="4"/>
              <a:endCxn id="29" idx="0"/>
            </p:cNvCxnSpPr>
            <p:nvPr/>
          </p:nvCxnSpPr>
          <p:spPr>
            <a:xfrm flipH="1">
              <a:off x="2528597" y="4192231"/>
              <a:ext cx="496212" cy="453036"/>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1C670236-C34E-4A0E-8A08-E764B7199569}"/>
                </a:ext>
              </a:extLst>
            </p:cNvPr>
            <p:cNvCxnSpPr>
              <a:stCxn id="23" idx="4"/>
              <a:endCxn id="30" idx="0"/>
            </p:cNvCxnSpPr>
            <p:nvPr/>
          </p:nvCxnSpPr>
          <p:spPr>
            <a:xfrm>
              <a:off x="3024809" y="4192231"/>
              <a:ext cx="474141" cy="430149"/>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B6DFF8EF-8240-4EF4-AAEC-F6440AF79568}"/>
                </a:ext>
              </a:extLst>
            </p:cNvPr>
            <p:cNvCxnSpPr>
              <a:stCxn id="30" idx="4"/>
              <a:endCxn id="31" idx="0"/>
            </p:cNvCxnSpPr>
            <p:nvPr/>
          </p:nvCxnSpPr>
          <p:spPr>
            <a:xfrm>
              <a:off x="3498950" y="4944722"/>
              <a:ext cx="0" cy="481511"/>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68EDBD9B-8889-492C-9073-96F18B57C4D7}"/>
                </a:ext>
              </a:extLst>
            </p:cNvPr>
            <p:cNvCxnSpPr>
              <a:stCxn id="25" idx="4"/>
              <a:endCxn id="26" idx="0"/>
            </p:cNvCxnSpPr>
            <p:nvPr/>
          </p:nvCxnSpPr>
          <p:spPr>
            <a:xfrm flipH="1">
              <a:off x="4484947" y="4184948"/>
              <a:ext cx="455551" cy="417343"/>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7BDDF599-D155-4281-9316-5A6772BBE008}"/>
                </a:ext>
              </a:extLst>
            </p:cNvPr>
            <p:cNvCxnSpPr>
              <a:stCxn id="25" idx="4"/>
              <a:endCxn id="27" idx="0"/>
            </p:cNvCxnSpPr>
            <p:nvPr/>
          </p:nvCxnSpPr>
          <p:spPr>
            <a:xfrm>
              <a:off x="4940498" y="4184948"/>
              <a:ext cx="560264" cy="397662"/>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3" name="文本框 42">
                <a:extLst>
                  <a:ext uri="{FF2B5EF4-FFF2-40B4-BE49-F238E27FC236}">
                    <a16:creationId xmlns:a16="http://schemas.microsoft.com/office/drawing/2014/main" id="{21A941A8-BC02-45C3-878B-0346792C7B96}"/>
                  </a:ext>
                </a:extLst>
              </p:cNvPr>
              <p:cNvSpPr txBox="1"/>
              <p:nvPr/>
            </p:nvSpPr>
            <p:spPr>
              <a:xfrm>
                <a:off x="743659" y="4310109"/>
                <a:ext cx="3809080" cy="368755"/>
              </a:xfrm>
              <a:prstGeom prst="rect">
                <a:avLst/>
              </a:prstGeom>
              <a:solidFill>
                <a:schemeClr val="accent4">
                  <a:lumMod val="20000"/>
                  <a:lumOff val="80000"/>
                </a:schemeClr>
              </a:solidFill>
            </p:spPr>
            <p:txBody>
              <a:bodyPr wrap="square" rtlCol="0">
                <a:spAutoFit/>
              </a:bodyPr>
              <a:lstStyle/>
              <a:p>
                <a:r>
                  <a:rPr lang="zh-CN" altLang="en-US" sz="1400" b="1">
                    <a:solidFill>
                      <a:schemeClr val="accent2">
                        <a:lumMod val="50000"/>
                      </a:schemeClr>
                    </a:solidFill>
                  </a:rPr>
                  <a:t>公式</a:t>
                </a:r>
                <a14:m>
                  <m:oMath xmlns:m="http://schemas.openxmlformats.org/officeDocument/2006/math">
                    <m:d>
                      <m:dPr>
                        <m:ctrlPr>
                          <a:rPr lang="en-US" altLang="zh-CN" sz="1200" b="1" i="1">
                            <a:solidFill>
                              <a:schemeClr val="accent2">
                                <a:lumMod val="50000"/>
                              </a:schemeClr>
                            </a:solidFill>
                            <a:latin typeface="Cambria Math" panose="02040503050406030204" pitchFamily="18" charset="0"/>
                          </a:rPr>
                        </m:ctrlPr>
                      </m:dPr>
                      <m:e>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𝒓</m:t>
                            </m:r>
                            <m:r>
                              <a:rPr lang="en-US" altLang="zh-CN" sz="1200" b="1" i="1">
                                <a:solidFill>
                                  <a:schemeClr val="accent2">
                                    <a:lumMod val="50000"/>
                                  </a:schemeClr>
                                </a:solidFill>
                                <a:latin typeface="Cambria Math" panose="02040503050406030204" pitchFamily="18" charset="0"/>
                              </a:rPr>
                              <m:t>∨</m:t>
                            </m:r>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𝒑</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𝒒</m:t>
                                </m:r>
                              </m:e>
                            </m:d>
                          </m:e>
                        </m:d>
                        <m:r>
                          <a:rPr lang="en-US" altLang="zh-CN" sz="1200" b="1" i="1">
                            <a:solidFill>
                              <a:schemeClr val="accent2">
                                <a:lumMod val="50000"/>
                              </a:schemeClr>
                            </a:solidFill>
                            <a:latin typeface="Cambria Math" panose="02040503050406030204" pitchFamily="18" charset="0"/>
                          </a:rPr>
                          <m:t>∧</m:t>
                        </m:r>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𝒓</m:t>
                            </m:r>
                            <m:r>
                              <a:rPr lang="en-US" altLang="zh-CN" sz="1200" b="1" i="1">
                                <a:solidFill>
                                  <a:schemeClr val="accent2">
                                    <a:lumMod val="50000"/>
                                  </a:schemeClr>
                                </a:solidFill>
                                <a:latin typeface="Cambria Math" panose="02040503050406030204" pitchFamily="18" charset="0"/>
                              </a:rPr>
                              <m:t>→</m:t>
                            </m:r>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𝒑</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𝒒</m:t>
                                </m:r>
                              </m:e>
                            </m:d>
                          </m:e>
                        </m:d>
                      </m:e>
                    </m:d>
                  </m:oMath>
                </a14:m>
                <a:r>
                  <a:rPr lang="zh-CN" altLang="en-US" sz="1400" b="1">
                    <a:solidFill>
                      <a:schemeClr val="accent2">
                        <a:lumMod val="50000"/>
                      </a:schemeClr>
                    </a:solidFill>
                  </a:rPr>
                  <a:t>的抽象语法树</a:t>
                </a:r>
              </a:p>
            </p:txBody>
          </p:sp>
        </mc:Choice>
        <mc:Fallback xmlns="">
          <p:sp>
            <p:nvSpPr>
              <p:cNvPr id="43" name="文本框 42">
                <a:extLst>
                  <a:ext uri="{FF2B5EF4-FFF2-40B4-BE49-F238E27FC236}">
                    <a16:creationId xmlns:a16="http://schemas.microsoft.com/office/drawing/2014/main" id="{21A941A8-BC02-45C3-878B-0346792C7B96}"/>
                  </a:ext>
                </a:extLst>
              </p:cNvPr>
              <p:cNvSpPr txBox="1">
                <a:spLocks noRot="1" noChangeAspect="1" noMove="1" noResize="1" noEditPoints="1" noAdjustHandles="1" noChangeArrowheads="1" noChangeShapeType="1" noTextEdit="1"/>
              </p:cNvSpPr>
              <p:nvPr/>
            </p:nvSpPr>
            <p:spPr>
              <a:xfrm>
                <a:off x="743659" y="4310109"/>
                <a:ext cx="3809080" cy="368755"/>
              </a:xfrm>
              <a:prstGeom prst="rect">
                <a:avLst/>
              </a:prstGeom>
              <a:blipFill>
                <a:blip r:embed="rId14"/>
                <a:stretch>
                  <a:fillRect l="-480" b="-6557"/>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3D29335C-CBE4-4B15-9FFA-50DBFBE13FD7}"/>
              </a:ext>
            </a:extLst>
          </p:cNvPr>
          <p:cNvSpPr txBox="1"/>
          <p:nvPr/>
        </p:nvSpPr>
        <p:spPr>
          <a:xfrm>
            <a:off x="3664390" y="907418"/>
            <a:ext cx="1687077" cy="845488"/>
          </a:xfrm>
          <a:prstGeom prst="rect">
            <a:avLst/>
          </a:prstGeom>
          <a:solidFill>
            <a:schemeClr val="accent2">
              <a:lumMod val="50000"/>
            </a:schemeClr>
          </a:solidFill>
        </p:spPr>
        <p:txBody>
          <a:bodyPr wrap="square" rtlCol="0">
            <a:spAutoFit/>
          </a:bodyPr>
          <a:lstStyle/>
          <a:p>
            <a:pPr>
              <a:lnSpc>
                <a:spcPts val="2000"/>
              </a:lnSpc>
            </a:pPr>
            <a:r>
              <a:rPr lang="zh-CN" altLang="en-US" sz="1400" b="1">
                <a:solidFill>
                  <a:schemeClr val="bg1"/>
                </a:solidFill>
              </a:rPr>
              <a:t>公式的抽象语法树与它的完全形成序列之间有什么关系？</a:t>
            </a:r>
          </a:p>
        </p:txBody>
      </p:sp>
    </p:spTree>
    <p:extLst>
      <p:ext uri="{BB962C8B-B14F-4D97-AF65-F5344CB8AC3E}">
        <p14:creationId xmlns:p14="http://schemas.microsoft.com/office/powerpoint/2010/main" val="4097738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命题逻辑公式语法定义</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命题逻辑公式的子公式</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第二讲  命题逻辑公式的语法</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r>
              <a:rPr lang="en-US" altLang="zh-CN" sz="1400">
                <a:latin typeface="Arial" panose="020B0604020202020204" pitchFamily="34" charset="0"/>
                <a:ea typeface="楷体" panose="02010609060101010101" pitchFamily="49" charset="-122"/>
                <a:cs typeface="Arial" panose="020B0604020202020204" pitchFamily="34" charset="0"/>
              </a:rPr>
              <a:t>2/43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0E6EA311-291C-42C6-94EB-D824FCCF4CE4}"/>
                  </a:ext>
                </a:extLst>
              </p:cNvPr>
              <p:cNvSpPr txBox="1"/>
              <p:nvPr/>
            </p:nvSpPr>
            <p:spPr>
              <a:xfrm>
                <a:off x="685797" y="877637"/>
                <a:ext cx="7772397" cy="1569660"/>
              </a:xfrm>
              <a:prstGeom prst="rect">
                <a:avLst/>
              </a:prstGeom>
              <a:solidFill>
                <a:schemeClr val="accent2">
                  <a:lumMod val="20000"/>
                  <a:lumOff val="80000"/>
                </a:schemeClr>
              </a:solidFill>
            </p:spPr>
            <p:txBody>
              <a:bodyPr wrap="square" rtlCol="0">
                <a:spAutoFit/>
              </a:bodyPr>
              <a:lstStyle/>
              <a:p>
                <a:pPr>
                  <a:spcBef>
                    <a:spcPts val="600"/>
                  </a:spcBef>
                </a:pPr>
                <a:r>
                  <a:rPr lang="zh-CN" altLang="en-US" sz="1600" b="1">
                    <a:solidFill>
                      <a:srgbClr val="002060"/>
                    </a:solidFill>
                    <a:latin typeface="楷体" panose="02010609060101010101" pitchFamily="49" charset="-122"/>
                    <a:ea typeface="楷体" panose="02010609060101010101" pitchFamily="49" charset="-122"/>
                  </a:rPr>
                  <a:t>对于任意命题逻辑公式</a:t>
                </a:r>
                <a14:m>
                  <m:oMath xmlns:m="http://schemas.openxmlformats.org/officeDocument/2006/math">
                    <m:r>
                      <a:rPr lang="en-US" altLang="zh-CN" sz="1600" b="1" i="1" smtClean="0">
                        <a:solidFill>
                          <a:srgbClr val="002060"/>
                        </a:solidFill>
                        <a:latin typeface="Cambria Math" panose="02040503050406030204" pitchFamily="18" charset="0"/>
                      </a:rPr>
                      <m:t>𝑨</m:t>
                    </m:r>
                  </m:oMath>
                </a14:m>
                <a:r>
                  <a:rPr lang="zh-CN" altLang="en-US" sz="1600" b="1">
                    <a:solidFill>
                      <a:srgbClr val="002060"/>
                    </a:solidFill>
                    <a:latin typeface="楷体" panose="02010609060101010101" pitchFamily="49" charset="-122"/>
                    <a:ea typeface="楷体" panose="02010609060101010101" pitchFamily="49" charset="-122"/>
                  </a:rPr>
                  <a:t>，归纳定义它的所有</a:t>
                </a:r>
                <a:r>
                  <a:rPr lang="zh-CN" altLang="en-US" sz="1600" b="1">
                    <a:solidFill>
                      <a:srgbClr val="C00000"/>
                    </a:solidFill>
                    <a:latin typeface="+mn-ea"/>
                  </a:rPr>
                  <a:t>子公式</a:t>
                </a:r>
                <a:r>
                  <a:rPr lang="zh-CN" altLang="en-US" sz="1600" b="1">
                    <a:solidFill>
                      <a:srgbClr val="002060"/>
                    </a:solidFill>
                    <a:latin typeface="楷体" panose="02010609060101010101" pitchFamily="49" charset="-122"/>
                    <a:ea typeface="楷体" panose="02010609060101010101" pitchFamily="49" charset="-122"/>
                  </a:rPr>
                  <a:t>构成的集合</a:t>
                </a:r>
                <a14:m>
                  <m:oMath xmlns:m="http://schemas.openxmlformats.org/officeDocument/2006/math">
                    <m:r>
                      <a:rPr lang="en-US" altLang="zh-CN" sz="1600" b="1" i="1" smtClean="0">
                        <a:solidFill>
                          <a:srgbClr val="C00000"/>
                        </a:solidFill>
                        <a:latin typeface="Cambria Math" panose="02040503050406030204" pitchFamily="18" charset="0"/>
                      </a:rPr>
                      <m:t>𝑺𝒖𝒃</m:t>
                    </m:r>
                    <m:d>
                      <m:dPr>
                        <m:ctrlPr>
                          <a:rPr lang="en-US" altLang="zh-CN" sz="1600" b="1" i="1" smtClean="0">
                            <a:solidFill>
                              <a:srgbClr val="C00000"/>
                            </a:solidFill>
                            <a:latin typeface="Cambria Math" panose="02040503050406030204" pitchFamily="18" charset="0"/>
                          </a:rPr>
                        </m:ctrlPr>
                      </m:dPr>
                      <m:e>
                        <m:r>
                          <a:rPr lang="en-US" altLang="zh-CN" sz="1600" b="1" i="1" smtClean="0">
                            <a:solidFill>
                              <a:srgbClr val="C00000"/>
                            </a:solidFill>
                            <a:latin typeface="Cambria Math" panose="02040503050406030204" pitchFamily="18" charset="0"/>
                          </a:rPr>
                          <m:t>𝑨</m:t>
                        </m:r>
                      </m:e>
                    </m:d>
                  </m:oMath>
                </a14:m>
                <a:r>
                  <a:rPr lang="zh-CN" altLang="en-US" sz="1600" b="1">
                    <a:solidFill>
                      <a:srgbClr val="002060"/>
                    </a:solidFill>
                    <a:latin typeface="楷体" panose="02010609060101010101" pitchFamily="49" charset="-122"/>
                    <a:ea typeface="楷体" panose="02010609060101010101" pitchFamily="49" charset="-122"/>
                  </a:rPr>
                  <a:t>：</a:t>
                </a:r>
                <a:endParaRPr lang="en-US" altLang="zh-CN" sz="1600" b="1">
                  <a:solidFill>
                    <a:srgbClr val="002060"/>
                  </a:solidFill>
                  <a:latin typeface="楷体" panose="02010609060101010101" pitchFamily="49" charset="-122"/>
                  <a:ea typeface="楷体" panose="02010609060101010101" pitchFamily="49" charset="-122"/>
                </a:endParaRPr>
              </a:p>
              <a:p>
                <a:pPr marL="285750" indent="-285750">
                  <a:spcBef>
                    <a:spcPts val="600"/>
                  </a:spcBef>
                  <a:buFont typeface="Arial" panose="020B0604020202020204" pitchFamily="34" charset="0"/>
                  <a:buChar char="•"/>
                </a:pPr>
                <a:r>
                  <a:rPr lang="zh-CN" altLang="en-US" sz="1600" b="1">
                    <a:solidFill>
                      <a:schemeClr val="accent6">
                        <a:lumMod val="50000"/>
                      </a:schemeClr>
                    </a:solidFill>
                    <a:latin typeface="+mn-ea"/>
                  </a:rPr>
                  <a:t>归纳基：若</a:t>
                </a:r>
                <a14:m>
                  <m:oMath xmlns:m="http://schemas.openxmlformats.org/officeDocument/2006/math">
                    <m:r>
                      <a:rPr lang="en-US" altLang="zh-CN" sz="1600" b="1" i="1" smtClean="0">
                        <a:solidFill>
                          <a:schemeClr val="accent6">
                            <a:lumMod val="50000"/>
                          </a:schemeClr>
                        </a:solidFill>
                        <a:latin typeface="Cambria Math" panose="02040503050406030204" pitchFamily="18" charset="0"/>
                      </a:rPr>
                      <m:t>𝑨</m:t>
                    </m:r>
                  </m:oMath>
                </a14:m>
                <a:r>
                  <a:rPr lang="zh-CN" altLang="en-US" sz="1600" b="1">
                    <a:solidFill>
                      <a:schemeClr val="accent6">
                        <a:lumMod val="50000"/>
                      </a:schemeClr>
                    </a:solidFill>
                    <a:latin typeface="+mn-ea"/>
                  </a:rPr>
                  <a:t>是命题变量</a:t>
                </a:r>
                <a14:m>
                  <m:oMath xmlns:m="http://schemas.openxmlformats.org/officeDocument/2006/math">
                    <m:r>
                      <a:rPr lang="en-US" altLang="zh-CN" sz="1600" b="1" i="1" smtClean="0">
                        <a:solidFill>
                          <a:schemeClr val="accent6">
                            <a:lumMod val="50000"/>
                          </a:schemeClr>
                        </a:solidFill>
                        <a:latin typeface="Cambria Math" panose="02040503050406030204" pitchFamily="18" charset="0"/>
                      </a:rPr>
                      <m:t>𝒑</m:t>
                    </m:r>
                  </m:oMath>
                </a14:m>
                <a:r>
                  <a:rPr lang="zh-CN" altLang="en-US" sz="1600" b="1">
                    <a:solidFill>
                      <a:schemeClr val="accent6">
                        <a:lumMod val="50000"/>
                      </a:schemeClr>
                    </a:solidFill>
                    <a:latin typeface="+mn-ea"/>
                  </a:rPr>
                  <a:t>，则</a:t>
                </a:r>
                <a14:m>
                  <m:oMath xmlns:m="http://schemas.openxmlformats.org/officeDocument/2006/math">
                    <m:r>
                      <a:rPr lang="en-US" altLang="zh-CN" sz="1600" b="1" i="1" smtClean="0">
                        <a:solidFill>
                          <a:schemeClr val="accent6">
                            <a:lumMod val="50000"/>
                          </a:schemeClr>
                        </a:solidFill>
                        <a:latin typeface="Cambria Math" panose="02040503050406030204" pitchFamily="18" charset="0"/>
                      </a:rPr>
                      <m:t>𝑺𝒖𝒃</m:t>
                    </m:r>
                    <m:d>
                      <m:dPr>
                        <m:ctrlPr>
                          <a:rPr lang="en-US" altLang="zh-CN" sz="1600" b="1" i="1" smtClean="0">
                            <a:solidFill>
                              <a:schemeClr val="accent6">
                                <a:lumMod val="50000"/>
                              </a:schemeClr>
                            </a:solidFill>
                            <a:latin typeface="Cambria Math" panose="02040503050406030204" pitchFamily="18" charset="0"/>
                          </a:rPr>
                        </m:ctrlPr>
                      </m:dPr>
                      <m:e>
                        <m:r>
                          <a:rPr lang="en-US" altLang="zh-CN" sz="1600" b="1" i="1" smtClean="0">
                            <a:solidFill>
                              <a:schemeClr val="accent6">
                                <a:lumMod val="50000"/>
                              </a:schemeClr>
                            </a:solidFill>
                            <a:latin typeface="Cambria Math" panose="02040503050406030204" pitchFamily="18" charset="0"/>
                          </a:rPr>
                          <m:t>𝑨</m:t>
                        </m:r>
                      </m:e>
                    </m:d>
                    <m:r>
                      <a:rPr lang="en-US" altLang="zh-CN" sz="1600" b="1" i="1" smtClean="0">
                        <a:solidFill>
                          <a:schemeClr val="accent6">
                            <a:lumMod val="50000"/>
                          </a:schemeClr>
                        </a:solidFill>
                        <a:latin typeface="Cambria Math" panose="02040503050406030204" pitchFamily="18" charset="0"/>
                      </a:rPr>
                      <m:t>= </m:t>
                    </m:r>
                    <m:d>
                      <m:dPr>
                        <m:begChr m:val="{"/>
                        <m:endChr m:val="}"/>
                        <m:ctrlPr>
                          <a:rPr lang="en-US" altLang="zh-CN" sz="1600" b="1" i="1" smtClean="0">
                            <a:solidFill>
                              <a:schemeClr val="accent6">
                                <a:lumMod val="50000"/>
                              </a:schemeClr>
                            </a:solidFill>
                            <a:latin typeface="Cambria Math" panose="02040503050406030204" pitchFamily="18" charset="0"/>
                          </a:rPr>
                        </m:ctrlPr>
                      </m:dPr>
                      <m:e>
                        <m:r>
                          <a:rPr lang="en-US" altLang="zh-CN" sz="1600" b="1" i="1" smtClean="0">
                            <a:solidFill>
                              <a:schemeClr val="accent6">
                                <a:lumMod val="50000"/>
                              </a:schemeClr>
                            </a:solidFill>
                            <a:latin typeface="Cambria Math" panose="02040503050406030204" pitchFamily="18" charset="0"/>
                          </a:rPr>
                          <m:t>𝒑</m:t>
                        </m:r>
                      </m:e>
                    </m:d>
                  </m:oMath>
                </a14:m>
                <a:endParaRPr lang="en-US" altLang="zh-CN" sz="1600" b="1">
                  <a:solidFill>
                    <a:schemeClr val="accent6">
                      <a:lumMod val="50000"/>
                    </a:schemeClr>
                  </a:solidFill>
                  <a:latin typeface="+mn-ea"/>
                </a:endParaRPr>
              </a:p>
              <a:p>
                <a:pPr marL="285750" indent="-285750">
                  <a:spcBef>
                    <a:spcPts val="600"/>
                  </a:spcBef>
                  <a:buFont typeface="Arial" panose="020B0604020202020204" pitchFamily="34" charset="0"/>
                  <a:buChar char="•"/>
                </a:pPr>
                <a:r>
                  <a:rPr lang="zh-CN" altLang="en-US" sz="1600" b="1">
                    <a:solidFill>
                      <a:schemeClr val="accent6">
                        <a:lumMod val="50000"/>
                      </a:schemeClr>
                    </a:solidFill>
                    <a:latin typeface="+mn-ea"/>
                  </a:rPr>
                  <a:t>归纳步：</a:t>
                </a:r>
                <a:endParaRPr lang="en-US" altLang="zh-CN" sz="1600" b="1">
                  <a:solidFill>
                    <a:schemeClr val="accent6">
                      <a:lumMod val="50000"/>
                    </a:schemeClr>
                  </a:solidFill>
                  <a:latin typeface="+mn-ea"/>
                </a:endParaRPr>
              </a:p>
              <a:p>
                <a:pPr marL="742950" lvl="1" indent="-285750">
                  <a:spcBef>
                    <a:spcPts val="600"/>
                  </a:spcBef>
                  <a:buFont typeface="Arial" panose="020B0604020202020204" pitchFamily="34" charset="0"/>
                  <a:buChar char="•"/>
                </a:pPr>
                <a:r>
                  <a:rPr lang="zh-CN" altLang="en-US" sz="1400" b="1">
                    <a:solidFill>
                      <a:schemeClr val="accent2">
                        <a:lumMod val="50000"/>
                      </a:schemeClr>
                    </a:solidFill>
                    <a:latin typeface="楷体" panose="02010609060101010101" pitchFamily="49" charset="-122"/>
                    <a:ea typeface="楷体" panose="02010609060101010101" pitchFamily="49" charset="-122"/>
                  </a:rPr>
                  <a:t>若</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是公式</a:t>
                </a:r>
                <a14:m>
                  <m:oMath xmlns:m="http://schemas.openxmlformats.org/officeDocument/2006/math">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e>
                    </m:d>
                  </m:oMath>
                </a14:m>
                <a:r>
                  <a:rPr lang="zh-CN" altLang="en-US" sz="1400" b="1">
                    <a:solidFill>
                      <a:schemeClr val="accent2">
                        <a:lumMod val="50000"/>
                      </a:schemeClr>
                    </a:solidFill>
                    <a:latin typeface="楷体" panose="02010609060101010101" pitchFamily="49" charset="-122"/>
                    <a:ea typeface="楷体" panose="02010609060101010101" pitchFamily="49" charset="-122"/>
                  </a:rPr>
                  <a:t>，则</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𝑺𝒖𝒃</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𝑨</m:t>
                        </m:r>
                      </m:e>
                    </m:d>
                    <m:r>
                      <a:rPr lang="en-US" altLang="zh-CN" sz="1400" b="1" i="1" smtClean="0">
                        <a:solidFill>
                          <a:schemeClr val="accent2">
                            <a:lumMod val="50000"/>
                          </a:schemeClr>
                        </a:solidFill>
                        <a:latin typeface="Cambria Math" panose="02040503050406030204" pitchFamily="18" charset="0"/>
                      </a:rPr>
                      <m:t>= </m:t>
                    </m:r>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𝑨</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𝑺𝒖𝒃</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𝑩</m:t>
                        </m:r>
                      </m:e>
                    </m:d>
                  </m:oMath>
                </a14:m>
                <a:endParaRPr lang="en-US" altLang="zh-CN" sz="1400" b="1">
                  <a:solidFill>
                    <a:schemeClr val="accent2">
                      <a:lumMod val="50000"/>
                    </a:schemeClr>
                  </a:solidFill>
                  <a:latin typeface="楷体" panose="02010609060101010101" pitchFamily="49" charset="-122"/>
                  <a:ea typeface="楷体" panose="02010609060101010101" pitchFamily="49" charset="-122"/>
                </a:endParaRPr>
              </a:p>
              <a:p>
                <a:pPr marL="742950" lvl="1" indent="-285750">
                  <a:spcBef>
                    <a:spcPts val="600"/>
                  </a:spcBef>
                  <a:buFont typeface="Arial" panose="020B0604020202020204" pitchFamily="34" charset="0"/>
                  <a:buChar char="•"/>
                </a:pPr>
                <a:r>
                  <a:rPr lang="zh-CN" altLang="en-US" sz="1400" b="1">
                    <a:solidFill>
                      <a:schemeClr val="accent2">
                        <a:lumMod val="50000"/>
                      </a:schemeClr>
                    </a:solidFill>
                    <a:latin typeface="楷体" panose="02010609060101010101" pitchFamily="49" charset="-122"/>
                    <a:ea typeface="楷体" panose="02010609060101010101" pitchFamily="49" charset="-122"/>
                  </a:rPr>
                  <a:t>若</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是公式</a:t>
                </a:r>
                <a14:m>
                  <m:oMath xmlns:m="http://schemas.openxmlformats.org/officeDocument/2006/math">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𝑩</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𝑪</m:t>
                        </m:r>
                      </m:e>
                    </m:d>
                  </m:oMath>
                </a14:m>
                <a:r>
                  <a:rPr lang="en-US" altLang="zh-CN" sz="1400" b="1">
                    <a:solidFill>
                      <a:schemeClr val="accent2">
                        <a:lumMod val="50000"/>
                      </a:schemeClr>
                    </a:solidFill>
                    <a:latin typeface="楷体" panose="02010609060101010101" pitchFamily="49" charset="-122"/>
                    <a:ea typeface="楷体" panose="02010609060101010101" pitchFamily="49" charset="-122"/>
                  </a:rPr>
                  <a:t>, </a:t>
                </a:r>
                <a14:m>
                  <m:oMath xmlns:m="http://schemas.openxmlformats.org/officeDocument/2006/math">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𝑩</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𝑪</m:t>
                        </m:r>
                      </m:e>
                    </m:d>
                  </m:oMath>
                </a14:m>
                <a:r>
                  <a:rPr lang="en-US" altLang="zh-CN" sz="1400" b="1">
                    <a:solidFill>
                      <a:schemeClr val="accent2">
                        <a:lumMod val="50000"/>
                      </a:schemeClr>
                    </a:solidFill>
                    <a:latin typeface="楷体" panose="02010609060101010101" pitchFamily="49" charset="-122"/>
                    <a:ea typeface="楷体" panose="02010609060101010101" pitchFamily="49" charset="-122"/>
                  </a:rPr>
                  <a:t>, </a:t>
                </a:r>
                <a14:m>
                  <m:oMath xmlns:m="http://schemas.openxmlformats.org/officeDocument/2006/math">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𝑩</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𝑪</m:t>
                        </m:r>
                      </m:e>
                    </m:d>
                  </m:oMath>
                </a14:m>
                <a:r>
                  <a:rPr lang="zh-CN" altLang="en-US" sz="1400" b="1">
                    <a:solidFill>
                      <a:schemeClr val="accent2">
                        <a:lumMod val="50000"/>
                      </a:schemeClr>
                    </a:solidFill>
                    <a:latin typeface="楷体" panose="02010609060101010101" pitchFamily="49" charset="-122"/>
                    <a:ea typeface="楷体" panose="02010609060101010101" pitchFamily="49" charset="-122"/>
                  </a:rPr>
                  <a:t>或</a:t>
                </a:r>
                <a14:m>
                  <m:oMath xmlns:m="http://schemas.openxmlformats.org/officeDocument/2006/math">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𝑩</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𝑪</m:t>
                        </m:r>
                      </m:e>
                    </m:d>
                  </m:oMath>
                </a14:m>
                <a:r>
                  <a:rPr lang="zh-CN" altLang="en-US" sz="1400" b="1">
                    <a:solidFill>
                      <a:schemeClr val="accent2">
                        <a:lumMod val="50000"/>
                      </a:schemeClr>
                    </a:solidFill>
                    <a:latin typeface="楷体" panose="02010609060101010101" pitchFamily="49" charset="-122"/>
                    <a:ea typeface="楷体" panose="02010609060101010101" pitchFamily="49" charset="-122"/>
                  </a:rPr>
                  <a:t>，则</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𝑺𝒖𝒃</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𝑨</m:t>
                        </m:r>
                      </m:e>
                    </m:d>
                    <m:r>
                      <a:rPr lang="en-US" altLang="zh-CN" sz="1400" b="1" i="1" smtClean="0">
                        <a:solidFill>
                          <a:schemeClr val="accent2">
                            <a:lumMod val="50000"/>
                          </a:schemeClr>
                        </a:solidFill>
                        <a:latin typeface="Cambria Math" panose="02040503050406030204" pitchFamily="18" charset="0"/>
                      </a:rPr>
                      <m:t>=</m:t>
                    </m:r>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𝑨</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𝑺𝒖𝒃</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𝑩</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𝑺𝒖𝒃</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𝑪</m:t>
                        </m:r>
                      </m:e>
                    </m:d>
                  </m:oMath>
                </a14:m>
                <a:endParaRPr lang="zh-CN" altLang="en-US" sz="1400" b="1">
                  <a:solidFill>
                    <a:srgbClr val="002060"/>
                  </a:solidFill>
                  <a:latin typeface="楷体" panose="02010609060101010101" pitchFamily="49" charset="-122"/>
                  <a:ea typeface="楷体" panose="02010609060101010101" pitchFamily="49" charset="-122"/>
                </a:endParaRPr>
              </a:p>
            </p:txBody>
          </p:sp>
        </mc:Choice>
        <mc:Fallback xmlns="">
          <p:sp>
            <p:nvSpPr>
              <p:cNvPr id="2" name="文本框 1">
                <a:extLst>
                  <a:ext uri="{FF2B5EF4-FFF2-40B4-BE49-F238E27FC236}">
                    <a16:creationId xmlns:a16="http://schemas.microsoft.com/office/drawing/2014/main" id="{0E6EA311-291C-42C6-94EB-D824FCCF4CE4}"/>
                  </a:ext>
                </a:extLst>
              </p:cNvPr>
              <p:cNvSpPr txBox="1">
                <a:spLocks noRot="1" noChangeAspect="1" noMove="1" noResize="1" noEditPoints="1" noAdjustHandles="1" noChangeArrowheads="1" noChangeShapeType="1" noTextEdit="1"/>
              </p:cNvSpPr>
              <p:nvPr/>
            </p:nvSpPr>
            <p:spPr>
              <a:xfrm>
                <a:off x="685797" y="877637"/>
                <a:ext cx="7772397" cy="1569660"/>
              </a:xfrm>
              <a:prstGeom prst="rect">
                <a:avLst/>
              </a:prstGeom>
              <a:blipFill>
                <a:blip r:embed="rId2"/>
                <a:stretch>
                  <a:fillRect l="-392" t="-1946" b="-272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732FBDEB-D8A6-4F3C-B07D-E4FE701A0FE9}"/>
                  </a:ext>
                </a:extLst>
              </p:cNvPr>
              <p:cNvSpPr txBox="1"/>
              <p:nvPr/>
            </p:nvSpPr>
            <p:spPr>
              <a:xfrm>
                <a:off x="685797" y="2676855"/>
                <a:ext cx="7772397" cy="1826975"/>
              </a:xfrm>
              <a:prstGeom prst="rect">
                <a:avLst/>
              </a:prstGeom>
              <a:solidFill>
                <a:schemeClr val="accent5">
                  <a:lumMod val="20000"/>
                  <a:lumOff val="80000"/>
                </a:schemeClr>
              </a:solidFill>
            </p:spPr>
            <p:txBody>
              <a:bodyPr wrap="square" rtlCol="0">
                <a:spAutoFit/>
              </a:bodyPr>
              <a:lstStyle/>
              <a:p>
                <a:pPr marL="285750" indent="-285750">
                  <a:lnSpc>
                    <a:spcPts val="2000"/>
                  </a:lnSpc>
                  <a:spcBef>
                    <a:spcPts val="600"/>
                  </a:spcBef>
                  <a:spcAft>
                    <a:spcPts val="600"/>
                  </a:spcAft>
                  <a:buFont typeface="Arial" panose="020B0604020202020204" pitchFamily="34" charset="0"/>
                  <a:buChar char="•"/>
                </a:pPr>
                <a:r>
                  <a:rPr lang="zh-CN" altLang="en-US" b="1">
                    <a:solidFill>
                      <a:srgbClr val="002060"/>
                    </a:solidFill>
                    <a:latin typeface="楷体" panose="02010609060101010101" pitchFamily="49" charset="-122"/>
                    <a:ea typeface="楷体" panose="02010609060101010101" pitchFamily="49" charset="-122"/>
                  </a:rPr>
                  <a:t>命题逻辑公式</a:t>
                </a:r>
                <a14:m>
                  <m:oMath xmlns:m="http://schemas.openxmlformats.org/officeDocument/2006/math">
                    <m:r>
                      <a:rPr lang="en-US" altLang="zh-CN" b="1" i="1" smtClean="0">
                        <a:solidFill>
                          <a:srgbClr val="002060"/>
                        </a:solidFill>
                        <a:latin typeface="Cambria Math" panose="02040503050406030204" pitchFamily="18" charset="0"/>
                        <a:ea typeface="楷体" panose="02010609060101010101" pitchFamily="49" charset="-122"/>
                      </a:rPr>
                      <m:t>𝑨</m:t>
                    </m:r>
                  </m:oMath>
                </a14:m>
                <a:r>
                  <a:rPr lang="zh-CN" altLang="en-US" b="1">
                    <a:solidFill>
                      <a:srgbClr val="002060"/>
                    </a:solidFill>
                    <a:latin typeface="楷体" panose="02010609060101010101" pitchFamily="49" charset="-122"/>
                    <a:ea typeface="楷体" panose="02010609060101010101" pitchFamily="49" charset="-122"/>
                  </a:rPr>
                  <a:t>抽象语法树任意子树都是</a:t>
                </a:r>
                <a14:m>
                  <m:oMath xmlns:m="http://schemas.openxmlformats.org/officeDocument/2006/math">
                    <m:r>
                      <a:rPr lang="en-US" altLang="zh-CN" b="1" i="1" smtClean="0">
                        <a:solidFill>
                          <a:srgbClr val="002060"/>
                        </a:solidFill>
                        <a:latin typeface="Cambria Math" panose="02040503050406030204" pitchFamily="18" charset="0"/>
                        <a:ea typeface="楷体" panose="02010609060101010101" pitchFamily="49" charset="-122"/>
                      </a:rPr>
                      <m:t>𝑨</m:t>
                    </m:r>
                  </m:oMath>
                </a14:m>
                <a:r>
                  <a:rPr lang="zh-CN" altLang="en-US" b="1">
                    <a:solidFill>
                      <a:srgbClr val="002060"/>
                    </a:solidFill>
                    <a:latin typeface="楷体" panose="02010609060101010101" pitchFamily="49" charset="-122"/>
                    <a:ea typeface="楷体" panose="02010609060101010101" pitchFamily="49" charset="-122"/>
                  </a:rPr>
                  <a:t>的某个子公式的抽象语法树</a:t>
                </a:r>
                <a:endParaRPr lang="en-US" altLang="zh-CN" b="1">
                  <a:solidFill>
                    <a:srgbClr val="002060"/>
                  </a:solidFill>
                  <a:latin typeface="楷体" panose="02010609060101010101" pitchFamily="49" charset="-122"/>
                  <a:ea typeface="楷体" panose="02010609060101010101" pitchFamily="49" charset="-122"/>
                </a:endParaRPr>
              </a:p>
              <a:p>
                <a:pPr marL="285750" indent="-285750">
                  <a:lnSpc>
                    <a:spcPts val="2000"/>
                  </a:lnSpc>
                  <a:spcBef>
                    <a:spcPts val="600"/>
                  </a:spcBef>
                  <a:spcAft>
                    <a:spcPts val="600"/>
                  </a:spcAft>
                  <a:buFont typeface="Arial" panose="020B0604020202020204" pitchFamily="34" charset="0"/>
                  <a:buChar char="•"/>
                </a:pPr>
                <a:r>
                  <a:rPr lang="zh-CN" altLang="en-US" b="1">
                    <a:solidFill>
                      <a:srgbClr val="002060"/>
                    </a:solidFill>
                    <a:latin typeface="楷体" panose="02010609060101010101" pitchFamily="49" charset="-122"/>
                    <a:ea typeface="楷体" panose="02010609060101010101" pitchFamily="49" charset="-122"/>
                  </a:rPr>
                  <a:t>命题逻辑公式</a:t>
                </a:r>
                <a14:m>
                  <m:oMath xmlns:m="http://schemas.openxmlformats.org/officeDocument/2006/math">
                    <m:r>
                      <a:rPr lang="en-US" altLang="zh-CN" b="1" i="1" smtClean="0">
                        <a:solidFill>
                          <a:srgbClr val="002060"/>
                        </a:solidFill>
                        <a:latin typeface="Cambria Math" panose="02040503050406030204" pitchFamily="18" charset="0"/>
                      </a:rPr>
                      <m:t>𝑨</m:t>
                    </m:r>
                  </m:oMath>
                </a14:m>
                <a:r>
                  <a:rPr lang="zh-CN" altLang="en-US" b="1">
                    <a:solidFill>
                      <a:srgbClr val="002060"/>
                    </a:solidFill>
                    <a:latin typeface="楷体" panose="02010609060101010101" pitchFamily="49" charset="-122"/>
                    <a:ea typeface="楷体" panose="02010609060101010101" pitchFamily="49" charset="-122"/>
                  </a:rPr>
                  <a:t>的任意形成序列必包含</a:t>
                </a:r>
                <a14:m>
                  <m:oMath xmlns:m="http://schemas.openxmlformats.org/officeDocument/2006/math">
                    <m:r>
                      <a:rPr lang="en-US" altLang="zh-CN" b="1" i="1" smtClean="0">
                        <a:solidFill>
                          <a:srgbClr val="002060"/>
                        </a:solidFill>
                        <a:latin typeface="Cambria Math" panose="02040503050406030204" pitchFamily="18" charset="0"/>
                      </a:rPr>
                      <m:t>𝑨</m:t>
                    </m:r>
                  </m:oMath>
                </a14:m>
                <a:r>
                  <a:rPr lang="zh-CN" altLang="en-US" b="1">
                    <a:solidFill>
                      <a:srgbClr val="002060"/>
                    </a:solidFill>
                    <a:latin typeface="楷体" panose="02010609060101010101" pitchFamily="49" charset="-122"/>
                    <a:ea typeface="楷体" panose="02010609060101010101" pitchFamily="49" charset="-122"/>
                  </a:rPr>
                  <a:t>的所有子公式</a:t>
                </a:r>
                <a:endParaRPr lang="en-US" altLang="zh-CN" b="1">
                  <a:solidFill>
                    <a:srgbClr val="002060"/>
                  </a:solidFill>
                  <a:latin typeface="楷体" panose="02010609060101010101" pitchFamily="49" charset="-122"/>
                  <a:ea typeface="楷体" panose="02010609060101010101" pitchFamily="49" charset="-122"/>
                </a:endParaRPr>
              </a:p>
              <a:p>
                <a:pPr marL="285750" indent="-285750">
                  <a:lnSpc>
                    <a:spcPts val="2000"/>
                  </a:lnSpc>
                  <a:spcBef>
                    <a:spcPts val="600"/>
                  </a:spcBef>
                  <a:spcAft>
                    <a:spcPts val="600"/>
                  </a:spcAft>
                  <a:buFont typeface="Arial" panose="020B0604020202020204" pitchFamily="34" charset="0"/>
                  <a:buChar char="•"/>
                </a:pPr>
                <a:r>
                  <a:rPr lang="zh-CN" altLang="en-US" b="1">
                    <a:solidFill>
                      <a:srgbClr val="002060"/>
                    </a:solidFill>
                    <a:latin typeface="楷体" panose="02010609060101010101" pitchFamily="49" charset="-122"/>
                    <a:ea typeface="楷体" panose="02010609060101010101" pitchFamily="49" charset="-122"/>
                  </a:rPr>
                  <a:t>公式</a:t>
                </a:r>
                <a14:m>
                  <m:oMath xmlns:m="http://schemas.openxmlformats.org/officeDocument/2006/math">
                    <m:r>
                      <a:rPr lang="en-US" altLang="zh-CN" b="1" i="1" smtClean="0">
                        <a:solidFill>
                          <a:srgbClr val="002060"/>
                        </a:solidFill>
                        <a:latin typeface="Cambria Math" panose="02040503050406030204" pitchFamily="18" charset="0"/>
                      </a:rPr>
                      <m:t>𝑩</m:t>
                    </m:r>
                  </m:oMath>
                </a14:m>
                <a:r>
                  <a:rPr lang="zh-CN" altLang="en-US" b="1">
                    <a:solidFill>
                      <a:srgbClr val="002060"/>
                    </a:solidFill>
                    <a:latin typeface="楷体" panose="02010609060101010101" pitchFamily="49" charset="-122"/>
                    <a:ea typeface="楷体" panose="02010609060101010101" pitchFamily="49" charset="-122"/>
                  </a:rPr>
                  <a:t>是公式</a:t>
                </a:r>
                <a14:m>
                  <m:oMath xmlns:m="http://schemas.openxmlformats.org/officeDocument/2006/math">
                    <m:r>
                      <a:rPr lang="en-US" altLang="zh-CN" b="1" i="1" smtClean="0">
                        <a:solidFill>
                          <a:srgbClr val="002060"/>
                        </a:solidFill>
                        <a:latin typeface="Cambria Math" panose="02040503050406030204" pitchFamily="18" charset="0"/>
                      </a:rPr>
                      <m:t>𝑨</m:t>
                    </m:r>
                  </m:oMath>
                </a14:m>
                <a:r>
                  <a:rPr lang="zh-CN" altLang="en-US" b="1">
                    <a:solidFill>
                      <a:srgbClr val="002060"/>
                    </a:solidFill>
                    <a:latin typeface="楷体" panose="02010609060101010101" pitchFamily="49" charset="-122"/>
                    <a:ea typeface="楷体" panose="02010609060101010101" pitchFamily="49" charset="-122"/>
                  </a:rPr>
                  <a:t>的子公式当且仅当</a:t>
                </a:r>
                <a14:m>
                  <m:oMath xmlns:m="http://schemas.openxmlformats.org/officeDocument/2006/math">
                    <m:r>
                      <a:rPr lang="en-US" altLang="zh-CN" b="1" i="1" smtClean="0">
                        <a:solidFill>
                          <a:srgbClr val="002060"/>
                        </a:solidFill>
                        <a:latin typeface="Cambria Math" panose="02040503050406030204" pitchFamily="18" charset="0"/>
                      </a:rPr>
                      <m:t>𝑩</m:t>
                    </m:r>
                  </m:oMath>
                </a14:m>
                <a:r>
                  <a:rPr lang="zh-CN" altLang="en-US" b="1">
                    <a:solidFill>
                      <a:srgbClr val="002060"/>
                    </a:solidFill>
                    <a:latin typeface="楷体" panose="02010609060101010101" pitchFamily="49" charset="-122"/>
                    <a:ea typeface="楷体" panose="02010609060101010101" pitchFamily="49" charset="-122"/>
                  </a:rPr>
                  <a:t>出现在公式</a:t>
                </a:r>
                <a14:m>
                  <m:oMath xmlns:m="http://schemas.openxmlformats.org/officeDocument/2006/math">
                    <m:r>
                      <a:rPr lang="en-US" altLang="zh-CN" b="1" i="1" smtClean="0">
                        <a:solidFill>
                          <a:srgbClr val="002060"/>
                        </a:solidFill>
                        <a:latin typeface="Cambria Math" panose="02040503050406030204" pitchFamily="18" charset="0"/>
                      </a:rPr>
                      <m:t>𝑨</m:t>
                    </m:r>
                  </m:oMath>
                </a14:m>
                <a:r>
                  <a:rPr lang="zh-CN" altLang="en-US" b="1">
                    <a:solidFill>
                      <a:srgbClr val="002060"/>
                    </a:solidFill>
                    <a:latin typeface="楷体" panose="02010609060101010101" pitchFamily="49" charset="-122"/>
                    <a:ea typeface="楷体" panose="02010609060101010101" pitchFamily="49" charset="-122"/>
                  </a:rPr>
                  <a:t>的完全形成序列</a:t>
                </a:r>
                <a:endParaRPr lang="en-US" altLang="zh-CN" b="1">
                  <a:solidFill>
                    <a:srgbClr val="002060"/>
                  </a:solidFill>
                  <a:latin typeface="楷体" panose="02010609060101010101" pitchFamily="49" charset="-122"/>
                  <a:ea typeface="楷体" panose="02010609060101010101" pitchFamily="49" charset="-122"/>
                </a:endParaRPr>
              </a:p>
              <a:p>
                <a:pPr marL="742950" lvl="1" indent="-285750">
                  <a:lnSpc>
                    <a:spcPts val="2000"/>
                  </a:lnSpc>
                  <a:spcBef>
                    <a:spcPts val="600"/>
                  </a:spcBef>
                  <a:spcAft>
                    <a:spcPts val="600"/>
                  </a:spcAft>
                  <a:buFont typeface="Arial" panose="020B0604020202020204" pitchFamily="34" charset="0"/>
                  <a:buChar char="•"/>
                </a:pPr>
                <a:r>
                  <a:rPr lang="zh-CN" altLang="en-US" sz="1600" b="1">
                    <a:solidFill>
                      <a:schemeClr val="accent6">
                        <a:lumMod val="50000"/>
                      </a:schemeClr>
                    </a:solidFill>
                  </a:rPr>
                  <a:t>从这个意义上，完全形成序列剔除重复得到的最佳形成序列是公式数目最少，即</a:t>
                </a:r>
                <a:r>
                  <a:rPr lang="zh-CN" altLang="en-US" sz="1600" b="1">
                    <a:solidFill>
                      <a:srgbClr val="C00000"/>
                    </a:solidFill>
                  </a:rPr>
                  <a:t>最短</a:t>
                </a:r>
                <a:r>
                  <a:rPr lang="zh-CN" altLang="en-US" sz="1600" b="1">
                    <a:solidFill>
                      <a:schemeClr val="accent6">
                        <a:lumMod val="50000"/>
                      </a:schemeClr>
                    </a:solidFill>
                  </a:rPr>
                  <a:t>的形成序列，且公式</a:t>
                </a:r>
                <a14:m>
                  <m:oMath xmlns:m="http://schemas.openxmlformats.org/officeDocument/2006/math">
                    <m:r>
                      <a:rPr lang="en-US" altLang="zh-CN" sz="1600" b="1" i="1" smtClean="0">
                        <a:solidFill>
                          <a:schemeClr val="accent6">
                            <a:lumMod val="50000"/>
                          </a:schemeClr>
                        </a:solidFill>
                        <a:latin typeface="Cambria Math" panose="02040503050406030204" pitchFamily="18" charset="0"/>
                      </a:rPr>
                      <m:t>𝑨</m:t>
                    </m:r>
                  </m:oMath>
                </a14:m>
                <a:r>
                  <a:rPr lang="zh-CN" altLang="en-US" sz="1600" b="1">
                    <a:solidFill>
                      <a:schemeClr val="accent6">
                        <a:lumMod val="50000"/>
                      </a:schemeClr>
                    </a:solidFill>
                  </a:rPr>
                  <a:t>的最佳形成序列看做集合就是</a:t>
                </a:r>
                <a14:m>
                  <m:oMath xmlns:m="http://schemas.openxmlformats.org/officeDocument/2006/math">
                    <m:r>
                      <a:rPr lang="en-US" altLang="zh-CN" sz="1600" b="1" i="1" smtClean="0">
                        <a:solidFill>
                          <a:schemeClr val="accent6">
                            <a:lumMod val="50000"/>
                          </a:schemeClr>
                        </a:solidFill>
                        <a:latin typeface="Cambria Math" panose="02040503050406030204" pitchFamily="18" charset="0"/>
                      </a:rPr>
                      <m:t>𝑺𝒖𝒃</m:t>
                    </m:r>
                    <m:d>
                      <m:dPr>
                        <m:ctrlPr>
                          <a:rPr lang="en-US" altLang="zh-CN" sz="1600" b="1" i="1" smtClean="0">
                            <a:solidFill>
                              <a:schemeClr val="accent6">
                                <a:lumMod val="50000"/>
                              </a:schemeClr>
                            </a:solidFill>
                            <a:latin typeface="Cambria Math" panose="02040503050406030204" pitchFamily="18" charset="0"/>
                          </a:rPr>
                        </m:ctrlPr>
                      </m:dPr>
                      <m:e>
                        <m:r>
                          <a:rPr lang="en-US" altLang="zh-CN" sz="1600" b="1" i="1" smtClean="0">
                            <a:solidFill>
                              <a:schemeClr val="accent6">
                                <a:lumMod val="50000"/>
                              </a:schemeClr>
                            </a:solidFill>
                            <a:latin typeface="Cambria Math" panose="02040503050406030204" pitchFamily="18" charset="0"/>
                          </a:rPr>
                          <m:t>𝑨</m:t>
                        </m:r>
                      </m:e>
                    </m:d>
                  </m:oMath>
                </a14:m>
                <a:endParaRPr lang="zh-CN" altLang="en-US" sz="1600" b="1">
                  <a:solidFill>
                    <a:schemeClr val="accent6">
                      <a:lumMod val="50000"/>
                    </a:schemeClr>
                  </a:solidFill>
                </a:endParaRPr>
              </a:p>
            </p:txBody>
          </p:sp>
        </mc:Choice>
        <mc:Fallback xmlns="">
          <p:sp>
            <p:nvSpPr>
              <p:cNvPr id="3" name="文本框 2">
                <a:extLst>
                  <a:ext uri="{FF2B5EF4-FFF2-40B4-BE49-F238E27FC236}">
                    <a16:creationId xmlns:a16="http://schemas.microsoft.com/office/drawing/2014/main" id="{732FBDEB-D8A6-4F3C-B07D-E4FE701A0FE9}"/>
                  </a:ext>
                </a:extLst>
              </p:cNvPr>
              <p:cNvSpPr txBox="1">
                <a:spLocks noRot="1" noChangeAspect="1" noMove="1" noResize="1" noEditPoints="1" noAdjustHandles="1" noChangeArrowheads="1" noChangeShapeType="1" noTextEdit="1"/>
              </p:cNvSpPr>
              <p:nvPr/>
            </p:nvSpPr>
            <p:spPr>
              <a:xfrm>
                <a:off x="685797" y="2676855"/>
                <a:ext cx="7772397" cy="1826975"/>
              </a:xfrm>
              <a:prstGeom prst="rect">
                <a:avLst/>
              </a:prstGeom>
              <a:blipFill>
                <a:blip r:embed="rId3"/>
                <a:stretch>
                  <a:fillRect l="-471" t="-3333" r="-1255" b="-33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93010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命题逻辑公式语法定义</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命题逻辑公式的子公式与抽象语法树及最佳形成序列</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第二讲  命题逻辑公式的语法</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0CDDB36E-BD74-497D-9E2F-28C2F27D80E6}" type="slidenum">
              <a:rPr lang="en-US" altLang="zh-CN" sz="1400" smtClean="0">
                <a:latin typeface="Arial" panose="020B0604020202020204" pitchFamily="34" charset="0"/>
                <a:ea typeface="楷体" panose="02010609060101010101" pitchFamily="49" charset="-122"/>
                <a:cs typeface="Arial" panose="020B0604020202020204" pitchFamily="34" charset="0"/>
              </a:rPr>
              <a:t>13</a:t>
            </a:fld>
            <a:r>
              <a:rPr lang="en-US" altLang="zh-CN" sz="1400">
                <a:latin typeface="Arial" panose="020B0604020202020204" pitchFamily="34" charset="0"/>
                <a:ea typeface="楷体" panose="02010609060101010101" pitchFamily="49" charset="-122"/>
                <a:cs typeface="Arial" panose="020B0604020202020204" pitchFamily="34" charset="0"/>
              </a:rPr>
              <a:t>/43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43D83F92-C5F8-4BF1-BF00-4CAF1361205C}"/>
                  </a:ext>
                </a:extLst>
              </p:cNvPr>
              <p:cNvSpPr txBox="1"/>
              <p:nvPr/>
            </p:nvSpPr>
            <p:spPr>
              <a:xfrm>
                <a:off x="5478661" y="911251"/>
                <a:ext cx="3119237" cy="2753831"/>
              </a:xfrm>
              <a:prstGeom prst="rect">
                <a:avLst/>
              </a:prstGeom>
              <a:solidFill>
                <a:schemeClr val="accent6">
                  <a:lumMod val="20000"/>
                  <a:lumOff val="80000"/>
                </a:schemeClr>
              </a:solidFill>
            </p:spPr>
            <p:txBody>
              <a:bodyPr wrap="square" rtlCol="0">
                <a:spAutoFit/>
              </a:bodyPr>
              <a:lstStyle/>
              <a:p>
                <a:pPr>
                  <a:spcBef>
                    <a:spcPts val="600"/>
                  </a:spcBef>
                </a:pPr>
                <a:r>
                  <a:rPr lang="en-US" altLang="zh-CN" sz="1400" b="1">
                    <a:solidFill>
                      <a:schemeClr val="accent2">
                        <a:lumMod val="50000"/>
                      </a:schemeClr>
                    </a:solidFill>
                  </a:rPr>
                  <a:t>(1) </a:t>
                </a:r>
                <a14:m>
                  <m:oMath xmlns:m="http://schemas.openxmlformats.org/officeDocument/2006/math">
                    <m:r>
                      <a:rPr lang="en-US" altLang="zh-CN" sz="1400" b="1" i="1">
                        <a:solidFill>
                          <a:schemeClr val="accent2">
                            <a:lumMod val="50000"/>
                          </a:schemeClr>
                        </a:solidFill>
                        <a:latin typeface="Cambria Math" panose="02040503050406030204" pitchFamily="18" charset="0"/>
                      </a:rPr>
                      <m:t>𝒓</m:t>
                    </m:r>
                  </m:oMath>
                </a14:m>
                <a:endParaRPr lang="en-US" altLang="zh-CN" sz="1400" b="1">
                  <a:solidFill>
                    <a:schemeClr val="accent2">
                      <a:lumMod val="50000"/>
                    </a:schemeClr>
                  </a:solidFill>
                </a:endParaRPr>
              </a:p>
              <a:p>
                <a:pPr>
                  <a:spcBef>
                    <a:spcPts val="600"/>
                  </a:spcBef>
                </a:pPr>
                <a:r>
                  <a:rPr lang="en-US" altLang="zh-CN" sz="1400" b="1">
                    <a:solidFill>
                      <a:schemeClr val="accent2">
                        <a:lumMod val="50000"/>
                      </a:schemeClr>
                    </a:solidFill>
                  </a:rPr>
                  <a:t>(2) </a:t>
                </a:r>
                <a14:m>
                  <m:oMath xmlns:m="http://schemas.openxmlformats.org/officeDocument/2006/math">
                    <m:r>
                      <a:rPr lang="en-US" altLang="zh-CN" sz="1400" b="1" i="1">
                        <a:solidFill>
                          <a:schemeClr val="accent2">
                            <a:lumMod val="50000"/>
                          </a:schemeClr>
                        </a:solidFill>
                        <a:latin typeface="Cambria Math" panose="02040503050406030204" pitchFamily="18" charset="0"/>
                      </a:rPr>
                      <m:t>𝒑</m:t>
                    </m:r>
                  </m:oMath>
                </a14:m>
                <a:endParaRPr lang="en-US" altLang="zh-CN" sz="1400" b="1">
                  <a:solidFill>
                    <a:schemeClr val="accent2">
                      <a:lumMod val="50000"/>
                    </a:schemeClr>
                  </a:solidFill>
                </a:endParaRPr>
              </a:p>
              <a:p>
                <a:pPr>
                  <a:spcBef>
                    <a:spcPts val="600"/>
                  </a:spcBef>
                </a:pPr>
                <a:r>
                  <a:rPr lang="en-US" altLang="zh-CN" sz="1400" b="1">
                    <a:solidFill>
                      <a:schemeClr val="accent2">
                        <a:lumMod val="50000"/>
                      </a:schemeClr>
                    </a:solidFill>
                  </a:rPr>
                  <a:t>(3)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𝒒</m:t>
                    </m:r>
                  </m:oMath>
                </a14:m>
                <a:endParaRPr lang="en-US" altLang="zh-CN" sz="1400" b="1">
                  <a:solidFill>
                    <a:schemeClr val="accent2">
                      <a:lumMod val="50000"/>
                    </a:schemeClr>
                  </a:solidFill>
                </a:endParaRPr>
              </a:p>
              <a:p>
                <a:pPr>
                  <a:spcBef>
                    <a:spcPts val="600"/>
                  </a:spcBef>
                </a:pPr>
                <a:r>
                  <a:rPr lang="en-US" altLang="zh-CN" sz="1400" b="1">
                    <a:solidFill>
                      <a:schemeClr val="accent2">
                        <a:lumMod val="50000"/>
                      </a:schemeClr>
                    </a:solidFill>
                  </a:rPr>
                  <a:t>(4) </a:t>
                </a:r>
                <a14:m>
                  <m:oMath xmlns:m="http://schemas.openxmlformats.org/officeDocument/2006/math">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𝒒</m:t>
                        </m:r>
                      </m:e>
                    </m:d>
                  </m:oMath>
                </a14:m>
                <a:endParaRPr lang="en-US" altLang="zh-CN" sz="1400" b="1">
                  <a:solidFill>
                    <a:schemeClr val="accent2">
                      <a:lumMod val="50000"/>
                    </a:schemeClr>
                  </a:solidFill>
                </a:endParaRPr>
              </a:p>
              <a:p>
                <a:pPr>
                  <a:spcBef>
                    <a:spcPts val="600"/>
                  </a:spcBef>
                </a:pPr>
                <a:r>
                  <a:rPr lang="en-US" altLang="zh-CN" sz="1400" b="1">
                    <a:solidFill>
                      <a:schemeClr val="accent2">
                        <a:lumMod val="50000"/>
                      </a:schemeClr>
                    </a:solidFill>
                  </a:rPr>
                  <a:t>(5) </a:t>
                </a:r>
                <a14:m>
                  <m:oMath xmlns:m="http://schemas.openxmlformats.org/officeDocument/2006/math">
                    <m:r>
                      <a:rPr lang="en-US" altLang="zh-CN" sz="1400" b="1" i="0"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𝒒</m:t>
                        </m:r>
                      </m:e>
                    </m:d>
                    <m:r>
                      <a:rPr lang="en-US" altLang="zh-CN" sz="1400" b="1" i="1" smtClean="0">
                        <a:solidFill>
                          <a:schemeClr val="accent2">
                            <a:lumMod val="50000"/>
                          </a:schemeClr>
                        </a:solidFill>
                        <a:latin typeface="Cambria Math" panose="02040503050406030204" pitchFamily="18" charset="0"/>
                      </a:rPr>
                      <m:t>)</m:t>
                    </m:r>
                  </m:oMath>
                </a14:m>
                <a:endParaRPr lang="en-US" altLang="zh-CN" sz="1400" b="1">
                  <a:solidFill>
                    <a:schemeClr val="accent2">
                      <a:lumMod val="50000"/>
                    </a:schemeClr>
                  </a:solidFill>
                </a:endParaRPr>
              </a:p>
              <a:p>
                <a:pPr>
                  <a:spcBef>
                    <a:spcPts val="600"/>
                  </a:spcBef>
                </a:pPr>
                <a:r>
                  <a:rPr lang="en-US" altLang="zh-CN" sz="1400" b="1">
                    <a:solidFill>
                      <a:schemeClr val="accent2">
                        <a:lumMod val="50000"/>
                      </a:schemeClr>
                    </a:solidFill>
                  </a:rPr>
                  <a:t>(6) </a:t>
                </a:r>
                <a14:m>
                  <m:oMath xmlns:m="http://schemas.openxmlformats.org/officeDocument/2006/math">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𝒓</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𝒒</m:t>
                        </m:r>
                        <m:r>
                          <a:rPr lang="en-US" altLang="zh-CN" sz="1400" b="1" i="1" smtClean="0">
                            <a:solidFill>
                              <a:schemeClr val="accent2">
                                <a:lumMod val="50000"/>
                              </a:schemeClr>
                            </a:solidFill>
                            <a:latin typeface="Cambria Math" panose="02040503050406030204" pitchFamily="18" charset="0"/>
                          </a:rPr>
                          <m:t>))</m:t>
                        </m:r>
                      </m:e>
                    </m:d>
                  </m:oMath>
                </a14:m>
                <a:endParaRPr lang="en-US" altLang="zh-CN" sz="1400" b="1">
                  <a:solidFill>
                    <a:schemeClr val="accent2">
                      <a:lumMod val="50000"/>
                    </a:schemeClr>
                  </a:solidFill>
                </a:endParaRPr>
              </a:p>
              <a:p>
                <a:pPr>
                  <a:spcBef>
                    <a:spcPts val="600"/>
                  </a:spcBef>
                </a:pPr>
                <a:r>
                  <a:rPr lang="en-US" altLang="zh-CN" sz="1400" b="1">
                    <a:solidFill>
                      <a:schemeClr val="accent2">
                        <a:lumMod val="50000"/>
                      </a:schemeClr>
                    </a:solidFill>
                  </a:rPr>
                  <a:t>(7) </a:t>
                </a:r>
                <a14:m>
                  <m:oMath xmlns:m="http://schemas.openxmlformats.org/officeDocument/2006/math">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𝒒</m:t>
                        </m:r>
                      </m:e>
                    </m:d>
                  </m:oMath>
                </a14:m>
                <a:endParaRPr lang="en-US" altLang="zh-CN" sz="1400" b="1">
                  <a:solidFill>
                    <a:schemeClr val="accent2">
                      <a:lumMod val="50000"/>
                    </a:schemeClr>
                  </a:solidFill>
                </a:endParaRPr>
              </a:p>
              <a:p>
                <a:pPr>
                  <a:spcBef>
                    <a:spcPts val="600"/>
                  </a:spcBef>
                </a:pPr>
                <a:r>
                  <a:rPr lang="en-US" altLang="zh-CN" sz="1400" b="1">
                    <a:solidFill>
                      <a:schemeClr val="accent2">
                        <a:lumMod val="50000"/>
                      </a:schemeClr>
                    </a:solidFill>
                  </a:rPr>
                  <a:t>(8) </a:t>
                </a:r>
                <a14:m>
                  <m:oMath xmlns:m="http://schemas.openxmlformats.org/officeDocument/2006/math">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𝒓</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𝒒</m:t>
                        </m:r>
                        <m:r>
                          <a:rPr lang="en-US" altLang="zh-CN" sz="1400" b="1" i="1" smtClean="0">
                            <a:solidFill>
                              <a:schemeClr val="accent2">
                                <a:lumMod val="50000"/>
                              </a:schemeClr>
                            </a:solidFill>
                            <a:latin typeface="Cambria Math" panose="02040503050406030204" pitchFamily="18" charset="0"/>
                          </a:rPr>
                          <m:t>)</m:t>
                        </m:r>
                      </m:e>
                    </m:d>
                  </m:oMath>
                </a14:m>
                <a:endParaRPr lang="en-US" altLang="zh-CN" sz="1400" b="1">
                  <a:solidFill>
                    <a:schemeClr val="accent2">
                      <a:lumMod val="50000"/>
                    </a:schemeClr>
                  </a:solidFill>
                </a:endParaRPr>
              </a:p>
              <a:p>
                <a:pPr>
                  <a:spcBef>
                    <a:spcPts val="600"/>
                  </a:spcBef>
                </a:pPr>
                <a:r>
                  <a:rPr lang="en-US" altLang="zh-CN" sz="1400" b="1">
                    <a:solidFill>
                      <a:schemeClr val="accent2">
                        <a:lumMod val="50000"/>
                      </a:schemeClr>
                    </a:solidFill>
                  </a:rPr>
                  <a:t>(9) </a:t>
                </a:r>
                <a14:m>
                  <m:oMath xmlns:m="http://schemas.openxmlformats.org/officeDocument/2006/math">
                    <m:d>
                      <m:dPr>
                        <m:ctrlPr>
                          <a:rPr lang="en-US" altLang="zh-CN" sz="1400" b="1" i="1" smtClean="0">
                            <a:solidFill>
                              <a:schemeClr val="accent2">
                                <a:lumMod val="50000"/>
                              </a:schemeClr>
                            </a:solidFill>
                            <a:latin typeface="Cambria Math" panose="02040503050406030204" pitchFamily="18" charset="0"/>
                          </a:rPr>
                        </m:ctrlPr>
                      </m:dPr>
                      <m:e>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𝒓</m:t>
                            </m:r>
                            <m:r>
                              <a:rPr lang="en-US" altLang="zh-CN" sz="1400" b="1" i="1" smtClean="0">
                                <a:solidFill>
                                  <a:schemeClr val="accent2">
                                    <a:lumMod val="50000"/>
                                  </a:schemeClr>
                                </a:solidFill>
                                <a:latin typeface="Cambria Math" panose="02040503050406030204" pitchFamily="18" charset="0"/>
                              </a:rPr>
                              <m:t>∨</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𝒒</m:t>
                                </m:r>
                                <m:r>
                                  <a:rPr lang="en-US" altLang="zh-CN" sz="1400" b="1" i="1" smtClean="0">
                                    <a:solidFill>
                                      <a:schemeClr val="accent2">
                                        <a:lumMod val="50000"/>
                                      </a:schemeClr>
                                    </a:solidFill>
                                    <a:latin typeface="Cambria Math" panose="02040503050406030204" pitchFamily="18" charset="0"/>
                                  </a:rPr>
                                  <m:t>)</m:t>
                                </m:r>
                              </m:e>
                            </m:d>
                          </m:e>
                        </m:d>
                        <m:r>
                          <a:rPr lang="en-US" altLang="zh-CN" sz="1400" b="1" i="1" smtClean="0">
                            <a:solidFill>
                              <a:schemeClr val="accent2">
                                <a:lumMod val="50000"/>
                              </a:schemeClr>
                            </a:solidFill>
                            <a:latin typeface="Cambria Math" panose="02040503050406030204" pitchFamily="18" charset="0"/>
                          </a:rPr>
                          <m:t>∧</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𝒓</m:t>
                            </m:r>
                            <m:r>
                              <a:rPr lang="en-US" altLang="zh-CN" sz="1400" b="1" i="1" smtClean="0">
                                <a:solidFill>
                                  <a:schemeClr val="accent2">
                                    <a:lumMod val="50000"/>
                                  </a:schemeClr>
                                </a:solidFill>
                                <a:latin typeface="Cambria Math" panose="02040503050406030204" pitchFamily="18" charset="0"/>
                              </a:rPr>
                              <m:t>→</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𝒒</m:t>
                                </m:r>
                              </m:e>
                            </m:d>
                          </m:e>
                        </m:d>
                      </m:e>
                    </m:d>
                  </m:oMath>
                </a14:m>
                <a:endParaRPr lang="zh-CN" altLang="en-US" sz="1400" b="1">
                  <a:solidFill>
                    <a:schemeClr val="accent2">
                      <a:lumMod val="50000"/>
                    </a:schemeClr>
                  </a:solidFill>
                </a:endParaRPr>
              </a:p>
            </p:txBody>
          </p:sp>
        </mc:Choice>
        <mc:Fallback xmlns="">
          <p:sp>
            <p:nvSpPr>
              <p:cNvPr id="9" name="文本框 8">
                <a:extLst>
                  <a:ext uri="{FF2B5EF4-FFF2-40B4-BE49-F238E27FC236}">
                    <a16:creationId xmlns:a16="http://schemas.microsoft.com/office/drawing/2014/main" id="{43D83F92-C5F8-4BF1-BF00-4CAF1361205C}"/>
                  </a:ext>
                </a:extLst>
              </p:cNvPr>
              <p:cNvSpPr txBox="1">
                <a:spLocks noRot="1" noChangeAspect="1" noMove="1" noResize="1" noEditPoints="1" noAdjustHandles="1" noChangeArrowheads="1" noChangeShapeType="1" noTextEdit="1"/>
              </p:cNvSpPr>
              <p:nvPr/>
            </p:nvSpPr>
            <p:spPr>
              <a:xfrm>
                <a:off x="5478661" y="911251"/>
                <a:ext cx="3119237" cy="2753831"/>
              </a:xfrm>
              <a:prstGeom prst="rect">
                <a:avLst/>
              </a:prstGeom>
              <a:blipFill>
                <a:blip r:embed="rId2"/>
                <a:stretch>
                  <a:fillRect l="-587" t="-22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198CAD1B-E5DE-4A35-A476-107B37B2B61E}"/>
                  </a:ext>
                </a:extLst>
              </p:cNvPr>
              <p:cNvSpPr txBox="1"/>
              <p:nvPr/>
            </p:nvSpPr>
            <p:spPr>
              <a:xfrm>
                <a:off x="4998680" y="3979044"/>
                <a:ext cx="3544458" cy="584199"/>
              </a:xfrm>
              <a:prstGeom prst="rect">
                <a:avLst/>
              </a:prstGeom>
              <a:solidFill>
                <a:schemeClr val="accent4">
                  <a:lumMod val="20000"/>
                  <a:lumOff val="80000"/>
                </a:schemeClr>
              </a:solidFill>
            </p:spPr>
            <p:txBody>
              <a:bodyPr wrap="square" rtlCol="0">
                <a:spAutoFit/>
              </a:bodyPr>
              <a:lstStyle/>
              <a:p>
                <a:r>
                  <a:rPr lang="zh-CN" altLang="en-US" sz="1400" b="1">
                    <a:solidFill>
                      <a:schemeClr val="accent2">
                        <a:lumMod val="50000"/>
                      </a:schemeClr>
                    </a:solidFill>
                  </a:rPr>
                  <a:t>公式</a:t>
                </a:r>
                <a14:m>
                  <m:oMath xmlns:m="http://schemas.openxmlformats.org/officeDocument/2006/math">
                    <m:d>
                      <m:dPr>
                        <m:ctrlPr>
                          <a:rPr lang="en-US" altLang="zh-CN" sz="1200" b="1" i="1">
                            <a:solidFill>
                              <a:schemeClr val="accent2">
                                <a:lumMod val="50000"/>
                              </a:schemeClr>
                            </a:solidFill>
                            <a:latin typeface="Cambria Math" panose="02040503050406030204" pitchFamily="18" charset="0"/>
                          </a:rPr>
                        </m:ctrlPr>
                      </m:dPr>
                      <m:e>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𝒓</m:t>
                            </m:r>
                            <m:r>
                              <a:rPr lang="en-US" altLang="zh-CN" sz="1200" b="1" i="1">
                                <a:solidFill>
                                  <a:schemeClr val="accent2">
                                    <a:lumMod val="50000"/>
                                  </a:schemeClr>
                                </a:solidFill>
                                <a:latin typeface="Cambria Math" panose="02040503050406030204" pitchFamily="18" charset="0"/>
                              </a:rPr>
                              <m:t>∨</m:t>
                            </m:r>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𝒑</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𝒒</m:t>
                                </m:r>
                              </m:e>
                            </m:d>
                          </m:e>
                        </m:d>
                        <m:r>
                          <a:rPr lang="en-US" altLang="zh-CN" sz="1200" b="1" i="1">
                            <a:solidFill>
                              <a:schemeClr val="accent2">
                                <a:lumMod val="50000"/>
                              </a:schemeClr>
                            </a:solidFill>
                            <a:latin typeface="Cambria Math" panose="02040503050406030204" pitchFamily="18" charset="0"/>
                          </a:rPr>
                          <m:t>∧</m:t>
                        </m:r>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𝒓</m:t>
                            </m:r>
                            <m:r>
                              <a:rPr lang="en-US" altLang="zh-CN" sz="1200" b="1" i="1">
                                <a:solidFill>
                                  <a:schemeClr val="accent2">
                                    <a:lumMod val="50000"/>
                                  </a:schemeClr>
                                </a:solidFill>
                                <a:latin typeface="Cambria Math" panose="02040503050406030204" pitchFamily="18" charset="0"/>
                              </a:rPr>
                              <m:t>→</m:t>
                            </m:r>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𝒑</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𝒒</m:t>
                                </m:r>
                              </m:e>
                            </m:d>
                          </m:e>
                        </m:d>
                      </m:e>
                    </m:d>
                  </m:oMath>
                </a14:m>
                <a:r>
                  <a:rPr lang="zh-CN" altLang="en-US" sz="1400" b="1">
                    <a:solidFill>
                      <a:schemeClr val="accent2">
                        <a:lumMod val="50000"/>
                      </a:schemeClr>
                    </a:solidFill>
                  </a:rPr>
                  <a:t>的最佳形成序列看做集合就是这个公式的子公式集</a:t>
                </a:r>
              </a:p>
            </p:txBody>
          </p:sp>
        </mc:Choice>
        <mc:Fallback xmlns="">
          <p:sp>
            <p:nvSpPr>
              <p:cNvPr id="10" name="文本框 9">
                <a:extLst>
                  <a:ext uri="{FF2B5EF4-FFF2-40B4-BE49-F238E27FC236}">
                    <a16:creationId xmlns:a16="http://schemas.microsoft.com/office/drawing/2014/main" id="{198CAD1B-E5DE-4A35-A476-107B37B2B61E}"/>
                  </a:ext>
                </a:extLst>
              </p:cNvPr>
              <p:cNvSpPr txBox="1">
                <a:spLocks noRot="1" noChangeAspect="1" noMove="1" noResize="1" noEditPoints="1" noAdjustHandles="1" noChangeArrowheads="1" noChangeShapeType="1" noTextEdit="1"/>
              </p:cNvSpPr>
              <p:nvPr/>
            </p:nvSpPr>
            <p:spPr>
              <a:xfrm>
                <a:off x="4998680" y="3979044"/>
                <a:ext cx="3544458" cy="584199"/>
              </a:xfrm>
              <a:prstGeom prst="rect">
                <a:avLst/>
              </a:prstGeom>
              <a:blipFill>
                <a:blip r:embed="rId3"/>
                <a:stretch>
                  <a:fillRect l="-516" b="-9375"/>
                </a:stretch>
              </a:blipFill>
            </p:spPr>
            <p:txBody>
              <a:bodyPr/>
              <a:lstStyle/>
              <a:p>
                <a:r>
                  <a:rPr lang="zh-CN" altLang="en-US">
                    <a:noFill/>
                  </a:rPr>
                  <a:t> </a:t>
                </a:r>
              </a:p>
            </p:txBody>
          </p:sp>
        </mc:Fallback>
      </mc:AlternateContent>
      <p:grpSp>
        <p:nvGrpSpPr>
          <p:cNvPr id="19" name="组合 18">
            <a:extLst>
              <a:ext uri="{FF2B5EF4-FFF2-40B4-BE49-F238E27FC236}">
                <a16:creationId xmlns:a16="http://schemas.microsoft.com/office/drawing/2014/main" id="{28662017-C22C-43D2-B32F-A9801D43EB62}"/>
              </a:ext>
            </a:extLst>
          </p:cNvPr>
          <p:cNvGrpSpPr/>
          <p:nvPr/>
        </p:nvGrpSpPr>
        <p:grpSpPr>
          <a:xfrm>
            <a:off x="762327" y="759855"/>
            <a:ext cx="3917501" cy="3374884"/>
            <a:chOff x="1788669" y="2359126"/>
            <a:chExt cx="3917501" cy="3374884"/>
          </a:xfrm>
        </p:grpSpPr>
        <mc:AlternateContent xmlns:mc="http://schemas.openxmlformats.org/markup-compatibility/2006" xmlns:a14="http://schemas.microsoft.com/office/drawing/2010/main">
          <mc:Choice Requires="a14">
            <p:sp>
              <p:nvSpPr>
                <p:cNvPr id="20" name="椭圆 19">
                  <a:extLst>
                    <a:ext uri="{FF2B5EF4-FFF2-40B4-BE49-F238E27FC236}">
                      <a16:creationId xmlns:a16="http://schemas.microsoft.com/office/drawing/2014/main" id="{0B95FC04-7469-46EE-93AD-800145AB2C54}"/>
                    </a:ext>
                  </a:extLst>
                </p:cNvPr>
                <p:cNvSpPr/>
                <p:nvPr/>
              </p:nvSpPr>
              <p:spPr>
                <a:xfrm>
                  <a:off x="3261879" y="2359126"/>
                  <a:ext cx="351183" cy="32234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b="1" i="1" smtClean="0">
                            <a:solidFill>
                              <a:srgbClr val="002060"/>
                            </a:solidFill>
                            <a:latin typeface="Cambria Math" panose="02040503050406030204" pitchFamily="18" charset="0"/>
                          </a:rPr>
                          <m:t>∧</m:t>
                        </m:r>
                      </m:oMath>
                    </m:oMathPara>
                  </a14:m>
                  <a:endParaRPr lang="zh-CN" altLang="en-US" b="1">
                    <a:solidFill>
                      <a:srgbClr val="002060"/>
                    </a:solidFill>
                  </a:endParaRPr>
                </a:p>
              </p:txBody>
            </p:sp>
          </mc:Choice>
          <mc:Fallback xmlns="">
            <p:sp>
              <p:nvSpPr>
                <p:cNvPr id="3" name="椭圆 2">
                  <a:extLst>
                    <a:ext uri="{FF2B5EF4-FFF2-40B4-BE49-F238E27FC236}">
                      <a16:creationId xmlns:a16="http://schemas.microsoft.com/office/drawing/2014/main" id="{42EF00DB-E826-4404-AB41-7487F3B7CB3C}"/>
                    </a:ext>
                  </a:extLst>
                </p:cNvPr>
                <p:cNvSpPr>
                  <a:spLocks noRot="1" noChangeAspect="1" noMove="1" noResize="1" noEditPoints="1" noAdjustHandles="1" noChangeArrowheads="1" noChangeShapeType="1" noTextEdit="1"/>
                </p:cNvSpPr>
                <p:nvPr/>
              </p:nvSpPr>
              <p:spPr>
                <a:xfrm>
                  <a:off x="3261879" y="2359126"/>
                  <a:ext cx="351183" cy="322342"/>
                </a:xfrm>
                <a:prstGeom prst="ellipse">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椭圆 20">
                  <a:extLst>
                    <a:ext uri="{FF2B5EF4-FFF2-40B4-BE49-F238E27FC236}">
                      <a16:creationId xmlns:a16="http://schemas.microsoft.com/office/drawing/2014/main" id="{EA050829-45D6-4E3C-BFF0-EC73B66F1539}"/>
                    </a:ext>
                  </a:extLst>
                </p:cNvPr>
                <p:cNvSpPr/>
                <p:nvPr/>
              </p:nvSpPr>
              <p:spPr>
                <a:xfrm>
                  <a:off x="2295936" y="3032010"/>
                  <a:ext cx="351183" cy="32234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b="1" i="1" smtClean="0">
                            <a:solidFill>
                              <a:srgbClr val="002060"/>
                            </a:solidFill>
                            <a:latin typeface="Cambria Math" panose="02040503050406030204" pitchFamily="18" charset="0"/>
                          </a:rPr>
                          <m:t>∨</m:t>
                        </m:r>
                      </m:oMath>
                    </m:oMathPara>
                  </a14:m>
                  <a:endParaRPr lang="zh-CN" altLang="en-US" b="1">
                    <a:solidFill>
                      <a:srgbClr val="002060"/>
                    </a:solidFill>
                  </a:endParaRPr>
                </a:p>
              </p:txBody>
            </p:sp>
          </mc:Choice>
          <mc:Fallback xmlns="">
            <p:sp>
              <p:nvSpPr>
                <p:cNvPr id="12" name="椭圆 11">
                  <a:extLst>
                    <a:ext uri="{FF2B5EF4-FFF2-40B4-BE49-F238E27FC236}">
                      <a16:creationId xmlns:a16="http://schemas.microsoft.com/office/drawing/2014/main" id="{8B114A17-3CFF-498A-AC6C-3BE783C0E3B0}"/>
                    </a:ext>
                  </a:extLst>
                </p:cNvPr>
                <p:cNvSpPr>
                  <a:spLocks noRot="1" noChangeAspect="1" noMove="1" noResize="1" noEditPoints="1" noAdjustHandles="1" noChangeArrowheads="1" noChangeShapeType="1" noTextEdit="1"/>
                </p:cNvSpPr>
                <p:nvPr/>
              </p:nvSpPr>
              <p:spPr>
                <a:xfrm>
                  <a:off x="2295936" y="3032010"/>
                  <a:ext cx="351183" cy="322342"/>
                </a:xfrm>
                <a:prstGeom prst="ellipse">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椭圆 21">
                  <a:extLst>
                    <a:ext uri="{FF2B5EF4-FFF2-40B4-BE49-F238E27FC236}">
                      <a16:creationId xmlns:a16="http://schemas.microsoft.com/office/drawing/2014/main" id="{DA45A7F6-41A9-4D35-9D85-00879896E97F}"/>
                    </a:ext>
                  </a:extLst>
                </p:cNvPr>
                <p:cNvSpPr/>
                <p:nvPr/>
              </p:nvSpPr>
              <p:spPr>
                <a:xfrm>
                  <a:off x="4191744" y="3042524"/>
                  <a:ext cx="351183" cy="32234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b="1" i="1" smtClean="0">
                            <a:solidFill>
                              <a:srgbClr val="002060"/>
                            </a:solidFill>
                            <a:latin typeface="Cambria Math" panose="02040503050406030204" pitchFamily="18" charset="0"/>
                          </a:rPr>
                          <m:t>→</m:t>
                        </m:r>
                      </m:oMath>
                    </m:oMathPara>
                  </a14:m>
                  <a:endParaRPr lang="zh-CN" altLang="en-US" b="1">
                    <a:solidFill>
                      <a:srgbClr val="002060"/>
                    </a:solidFill>
                  </a:endParaRPr>
                </a:p>
              </p:txBody>
            </p:sp>
          </mc:Choice>
          <mc:Fallback xmlns="">
            <p:sp>
              <p:nvSpPr>
                <p:cNvPr id="13" name="椭圆 12">
                  <a:extLst>
                    <a:ext uri="{FF2B5EF4-FFF2-40B4-BE49-F238E27FC236}">
                      <a16:creationId xmlns:a16="http://schemas.microsoft.com/office/drawing/2014/main" id="{E2251447-783F-4597-9671-4C59987348FA}"/>
                    </a:ext>
                  </a:extLst>
                </p:cNvPr>
                <p:cNvSpPr>
                  <a:spLocks noRot="1" noChangeAspect="1" noMove="1" noResize="1" noEditPoints="1" noAdjustHandles="1" noChangeArrowheads="1" noChangeShapeType="1" noTextEdit="1"/>
                </p:cNvSpPr>
                <p:nvPr/>
              </p:nvSpPr>
              <p:spPr>
                <a:xfrm>
                  <a:off x="4191744" y="3042524"/>
                  <a:ext cx="351183" cy="322342"/>
                </a:xfrm>
                <a:prstGeom prst="ellipse">
                  <a:avLst/>
                </a:prstGeom>
                <a:blipFill>
                  <a:blip r:embed="rId6"/>
                  <a:stretch>
                    <a:fillRect l="-16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椭圆 22">
                  <a:extLst>
                    <a:ext uri="{FF2B5EF4-FFF2-40B4-BE49-F238E27FC236}">
                      <a16:creationId xmlns:a16="http://schemas.microsoft.com/office/drawing/2014/main" id="{436F05F8-0D40-4813-940E-F23AFC1E7929}"/>
                    </a:ext>
                  </a:extLst>
                </p:cNvPr>
                <p:cNvSpPr/>
                <p:nvPr/>
              </p:nvSpPr>
              <p:spPr>
                <a:xfrm>
                  <a:off x="2849217" y="3869889"/>
                  <a:ext cx="351183" cy="32234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b="1" i="1" smtClean="0">
                            <a:solidFill>
                              <a:srgbClr val="002060"/>
                            </a:solidFill>
                            <a:latin typeface="Cambria Math" panose="02040503050406030204" pitchFamily="18" charset="0"/>
                          </a:rPr>
                          <m:t>∧</m:t>
                        </m:r>
                      </m:oMath>
                    </m:oMathPara>
                  </a14:m>
                  <a:endParaRPr lang="zh-CN" altLang="en-US" b="1">
                    <a:solidFill>
                      <a:srgbClr val="002060"/>
                    </a:solidFill>
                  </a:endParaRPr>
                </a:p>
              </p:txBody>
            </p:sp>
          </mc:Choice>
          <mc:Fallback xmlns="">
            <p:sp>
              <p:nvSpPr>
                <p:cNvPr id="14" name="椭圆 13">
                  <a:extLst>
                    <a:ext uri="{FF2B5EF4-FFF2-40B4-BE49-F238E27FC236}">
                      <a16:creationId xmlns:a16="http://schemas.microsoft.com/office/drawing/2014/main" id="{8E4ED44A-EE41-4B40-8762-2EDA0584E153}"/>
                    </a:ext>
                  </a:extLst>
                </p:cNvPr>
                <p:cNvSpPr>
                  <a:spLocks noRot="1" noChangeAspect="1" noMove="1" noResize="1" noEditPoints="1" noAdjustHandles="1" noChangeArrowheads="1" noChangeShapeType="1" noTextEdit="1"/>
                </p:cNvSpPr>
                <p:nvPr/>
              </p:nvSpPr>
              <p:spPr>
                <a:xfrm>
                  <a:off x="2849217" y="3869889"/>
                  <a:ext cx="351183" cy="322342"/>
                </a:xfrm>
                <a:prstGeom prst="ellipse">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C2886728-2B2B-466D-8342-991D2121765C}"/>
                    </a:ext>
                  </a:extLst>
                </p:cNvPr>
                <p:cNvSpPr txBox="1"/>
                <p:nvPr/>
              </p:nvSpPr>
              <p:spPr>
                <a:xfrm>
                  <a:off x="3704358" y="3869889"/>
                  <a:ext cx="410816" cy="307777"/>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1" i="1" smtClean="0">
                            <a:latin typeface="Cambria Math" panose="02040503050406030204" pitchFamily="18" charset="0"/>
                          </a:rPr>
                          <m:t>𝒓</m:t>
                        </m:r>
                      </m:oMath>
                    </m:oMathPara>
                  </a14:m>
                  <a:endParaRPr lang="zh-CN" altLang="en-US" sz="1400" b="1"/>
                </a:p>
              </p:txBody>
            </p:sp>
          </mc:Choice>
          <mc:Fallback xmlns="">
            <p:sp>
              <p:nvSpPr>
                <p:cNvPr id="16" name="文本框 15">
                  <a:extLst>
                    <a:ext uri="{FF2B5EF4-FFF2-40B4-BE49-F238E27FC236}">
                      <a16:creationId xmlns:a16="http://schemas.microsoft.com/office/drawing/2014/main" id="{D1667444-3B0F-48F2-BEBC-DCC761FC8423}"/>
                    </a:ext>
                  </a:extLst>
                </p:cNvPr>
                <p:cNvSpPr txBox="1">
                  <a:spLocks noRot="1" noChangeAspect="1" noMove="1" noResize="1" noEditPoints="1" noAdjustHandles="1" noChangeArrowheads="1" noChangeShapeType="1" noTextEdit="1"/>
                </p:cNvSpPr>
                <p:nvPr/>
              </p:nvSpPr>
              <p:spPr>
                <a:xfrm>
                  <a:off x="3704358" y="3869889"/>
                  <a:ext cx="410816" cy="307777"/>
                </a:xfrm>
                <a:prstGeom prst="rect">
                  <a:avLst/>
                </a:prstGeom>
                <a:blipFill>
                  <a:blip r:embed="rId8"/>
                  <a:stretch>
                    <a:fillRect/>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椭圆 24">
                  <a:extLst>
                    <a:ext uri="{FF2B5EF4-FFF2-40B4-BE49-F238E27FC236}">
                      <a16:creationId xmlns:a16="http://schemas.microsoft.com/office/drawing/2014/main" id="{9C34AC0B-058F-43C7-9729-F2C357A8DEFC}"/>
                    </a:ext>
                  </a:extLst>
                </p:cNvPr>
                <p:cNvSpPr/>
                <p:nvPr/>
              </p:nvSpPr>
              <p:spPr>
                <a:xfrm>
                  <a:off x="4764906" y="3862606"/>
                  <a:ext cx="351183" cy="32234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b="1" i="1" smtClean="0">
                            <a:solidFill>
                              <a:srgbClr val="002060"/>
                            </a:solidFill>
                            <a:latin typeface="Cambria Math" panose="02040503050406030204" pitchFamily="18" charset="0"/>
                          </a:rPr>
                          <m:t>∧</m:t>
                        </m:r>
                      </m:oMath>
                    </m:oMathPara>
                  </a14:m>
                  <a:endParaRPr lang="zh-CN" altLang="en-US" b="1">
                    <a:solidFill>
                      <a:srgbClr val="002060"/>
                    </a:solidFill>
                  </a:endParaRPr>
                </a:p>
              </p:txBody>
            </p:sp>
          </mc:Choice>
          <mc:Fallback xmlns="">
            <p:sp>
              <p:nvSpPr>
                <p:cNvPr id="18" name="椭圆 17">
                  <a:extLst>
                    <a:ext uri="{FF2B5EF4-FFF2-40B4-BE49-F238E27FC236}">
                      <a16:creationId xmlns:a16="http://schemas.microsoft.com/office/drawing/2014/main" id="{7DA48A03-AEF7-43B3-B345-81E4B126F037}"/>
                    </a:ext>
                  </a:extLst>
                </p:cNvPr>
                <p:cNvSpPr>
                  <a:spLocks noRot="1" noChangeAspect="1" noMove="1" noResize="1" noEditPoints="1" noAdjustHandles="1" noChangeArrowheads="1" noChangeShapeType="1" noTextEdit="1"/>
                </p:cNvSpPr>
                <p:nvPr/>
              </p:nvSpPr>
              <p:spPr>
                <a:xfrm>
                  <a:off x="4764906" y="3862606"/>
                  <a:ext cx="351183" cy="322342"/>
                </a:xfrm>
                <a:prstGeom prst="ellipse">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DE205F0B-2957-430B-A775-846926209BD8}"/>
                    </a:ext>
                  </a:extLst>
                </p:cNvPr>
                <p:cNvSpPr txBox="1"/>
                <p:nvPr/>
              </p:nvSpPr>
              <p:spPr>
                <a:xfrm>
                  <a:off x="4279539" y="4602291"/>
                  <a:ext cx="410816" cy="307777"/>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1" i="1" smtClean="0">
                            <a:latin typeface="Cambria Math" panose="02040503050406030204" pitchFamily="18" charset="0"/>
                          </a:rPr>
                          <m:t>𝒑</m:t>
                        </m:r>
                      </m:oMath>
                    </m:oMathPara>
                  </a14:m>
                  <a:endParaRPr lang="zh-CN" altLang="en-US" sz="1400" b="1"/>
                </a:p>
              </p:txBody>
            </p:sp>
          </mc:Choice>
          <mc:Fallback xmlns="">
            <p:sp>
              <p:nvSpPr>
                <p:cNvPr id="19" name="文本框 18">
                  <a:extLst>
                    <a:ext uri="{FF2B5EF4-FFF2-40B4-BE49-F238E27FC236}">
                      <a16:creationId xmlns:a16="http://schemas.microsoft.com/office/drawing/2014/main" id="{17195FAA-6BEB-4C29-AEF0-D52B5799170C}"/>
                    </a:ext>
                  </a:extLst>
                </p:cNvPr>
                <p:cNvSpPr txBox="1">
                  <a:spLocks noRot="1" noChangeAspect="1" noMove="1" noResize="1" noEditPoints="1" noAdjustHandles="1" noChangeArrowheads="1" noChangeShapeType="1" noTextEdit="1"/>
                </p:cNvSpPr>
                <p:nvPr/>
              </p:nvSpPr>
              <p:spPr>
                <a:xfrm>
                  <a:off x="4279539" y="4602291"/>
                  <a:ext cx="410816" cy="307777"/>
                </a:xfrm>
                <a:prstGeom prst="rect">
                  <a:avLst/>
                </a:prstGeom>
                <a:blipFill>
                  <a:blip r:embed="rId10"/>
                  <a:stretch>
                    <a:fillRect/>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477AD65B-C0BC-4D87-A776-3CEE46458809}"/>
                    </a:ext>
                  </a:extLst>
                </p:cNvPr>
                <p:cNvSpPr txBox="1"/>
                <p:nvPr/>
              </p:nvSpPr>
              <p:spPr>
                <a:xfrm>
                  <a:off x="5295354" y="4582610"/>
                  <a:ext cx="410816" cy="307777"/>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1" i="1" smtClean="0">
                            <a:latin typeface="Cambria Math" panose="02040503050406030204" pitchFamily="18" charset="0"/>
                          </a:rPr>
                          <m:t>𝒒</m:t>
                        </m:r>
                      </m:oMath>
                    </m:oMathPara>
                  </a14:m>
                  <a:endParaRPr lang="zh-CN" altLang="en-US" sz="1400" b="1"/>
                </a:p>
              </p:txBody>
            </p:sp>
          </mc:Choice>
          <mc:Fallback xmlns="">
            <p:sp>
              <p:nvSpPr>
                <p:cNvPr id="20" name="文本框 19">
                  <a:extLst>
                    <a:ext uri="{FF2B5EF4-FFF2-40B4-BE49-F238E27FC236}">
                      <a16:creationId xmlns:a16="http://schemas.microsoft.com/office/drawing/2014/main" id="{0CAB608A-BED5-4323-B077-752F2F0D4974}"/>
                    </a:ext>
                  </a:extLst>
                </p:cNvPr>
                <p:cNvSpPr txBox="1">
                  <a:spLocks noRot="1" noChangeAspect="1" noMove="1" noResize="1" noEditPoints="1" noAdjustHandles="1" noChangeArrowheads="1" noChangeShapeType="1" noTextEdit="1"/>
                </p:cNvSpPr>
                <p:nvPr/>
              </p:nvSpPr>
              <p:spPr>
                <a:xfrm>
                  <a:off x="5295354" y="4582610"/>
                  <a:ext cx="410816" cy="307777"/>
                </a:xfrm>
                <a:prstGeom prst="rect">
                  <a:avLst/>
                </a:prstGeom>
                <a:blipFill>
                  <a:blip r:embed="rId11"/>
                  <a:stretch>
                    <a:fillRect/>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008CF5B0-33EC-44EF-9372-52FD4E4E1CFE}"/>
                    </a:ext>
                  </a:extLst>
                </p:cNvPr>
                <p:cNvSpPr txBox="1"/>
                <p:nvPr/>
              </p:nvSpPr>
              <p:spPr>
                <a:xfrm>
                  <a:off x="1788669" y="3877171"/>
                  <a:ext cx="410816" cy="307777"/>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1" i="1" smtClean="0">
                            <a:latin typeface="Cambria Math" panose="02040503050406030204" pitchFamily="18" charset="0"/>
                          </a:rPr>
                          <m:t>𝒓</m:t>
                        </m:r>
                      </m:oMath>
                    </m:oMathPara>
                  </a14:m>
                  <a:endParaRPr lang="zh-CN" altLang="en-US" sz="1400" b="1"/>
                </a:p>
              </p:txBody>
            </p:sp>
          </mc:Choice>
          <mc:Fallback xmlns="">
            <p:sp>
              <p:nvSpPr>
                <p:cNvPr id="21" name="文本框 20">
                  <a:extLst>
                    <a:ext uri="{FF2B5EF4-FFF2-40B4-BE49-F238E27FC236}">
                      <a16:creationId xmlns:a16="http://schemas.microsoft.com/office/drawing/2014/main" id="{01660B92-C7B0-45B2-A0C5-A9F0F4D182F8}"/>
                    </a:ext>
                  </a:extLst>
                </p:cNvPr>
                <p:cNvSpPr txBox="1">
                  <a:spLocks noRot="1" noChangeAspect="1" noMove="1" noResize="1" noEditPoints="1" noAdjustHandles="1" noChangeArrowheads="1" noChangeShapeType="1" noTextEdit="1"/>
                </p:cNvSpPr>
                <p:nvPr/>
              </p:nvSpPr>
              <p:spPr>
                <a:xfrm>
                  <a:off x="1788669" y="3877171"/>
                  <a:ext cx="410816" cy="307777"/>
                </a:xfrm>
                <a:prstGeom prst="rect">
                  <a:avLst/>
                </a:prstGeom>
                <a:blipFill>
                  <a:blip r:embed="rId8"/>
                  <a:stretch>
                    <a:fillRect/>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BA88E670-049E-4743-8E88-307204F0F8E6}"/>
                    </a:ext>
                  </a:extLst>
                </p:cNvPr>
                <p:cNvSpPr txBox="1"/>
                <p:nvPr/>
              </p:nvSpPr>
              <p:spPr>
                <a:xfrm>
                  <a:off x="2323189" y="4645267"/>
                  <a:ext cx="410816" cy="307777"/>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1" i="1" smtClean="0">
                            <a:latin typeface="Cambria Math" panose="02040503050406030204" pitchFamily="18" charset="0"/>
                          </a:rPr>
                          <m:t>𝒑</m:t>
                        </m:r>
                      </m:oMath>
                    </m:oMathPara>
                  </a14:m>
                  <a:endParaRPr lang="zh-CN" altLang="en-US" sz="1400" b="1"/>
                </a:p>
              </p:txBody>
            </p:sp>
          </mc:Choice>
          <mc:Fallback xmlns="">
            <p:sp>
              <p:nvSpPr>
                <p:cNvPr id="22" name="文本框 21">
                  <a:extLst>
                    <a:ext uri="{FF2B5EF4-FFF2-40B4-BE49-F238E27FC236}">
                      <a16:creationId xmlns:a16="http://schemas.microsoft.com/office/drawing/2014/main" id="{B00F8377-EF9D-436F-A03C-952E8441327A}"/>
                    </a:ext>
                  </a:extLst>
                </p:cNvPr>
                <p:cNvSpPr txBox="1">
                  <a:spLocks noRot="1" noChangeAspect="1" noMove="1" noResize="1" noEditPoints="1" noAdjustHandles="1" noChangeArrowheads="1" noChangeShapeType="1" noTextEdit="1"/>
                </p:cNvSpPr>
                <p:nvPr/>
              </p:nvSpPr>
              <p:spPr>
                <a:xfrm>
                  <a:off x="2323189" y="4645267"/>
                  <a:ext cx="410816" cy="307777"/>
                </a:xfrm>
                <a:prstGeom prst="rect">
                  <a:avLst/>
                </a:prstGeom>
                <a:blipFill>
                  <a:blip r:embed="rId10"/>
                  <a:stretch>
                    <a:fillRect/>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椭圆 29">
                  <a:extLst>
                    <a:ext uri="{FF2B5EF4-FFF2-40B4-BE49-F238E27FC236}">
                      <a16:creationId xmlns:a16="http://schemas.microsoft.com/office/drawing/2014/main" id="{B8E3B4B0-27AD-483F-8AF7-0E38C9EDFA39}"/>
                    </a:ext>
                  </a:extLst>
                </p:cNvPr>
                <p:cNvSpPr/>
                <p:nvPr/>
              </p:nvSpPr>
              <p:spPr>
                <a:xfrm>
                  <a:off x="3323358" y="4622380"/>
                  <a:ext cx="351183" cy="32234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b="1" i="1" smtClean="0">
                            <a:solidFill>
                              <a:srgbClr val="002060"/>
                            </a:solidFill>
                            <a:latin typeface="Cambria Math" panose="02040503050406030204" pitchFamily="18" charset="0"/>
                          </a:rPr>
                          <m:t>¬</m:t>
                        </m:r>
                      </m:oMath>
                    </m:oMathPara>
                  </a14:m>
                  <a:endParaRPr lang="zh-CN" altLang="en-US" b="1">
                    <a:solidFill>
                      <a:srgbClr val="002060"/>
                    </a:solidFill>
                  </a:endParaRPr>
                </a:p>
              </p:txBody>
            </p:sp>
          </mc:Choice>
          <mc:Fallback xmlns="">
            <p:sp>
              <p:nvSpPr>
                <p:cNvPr id="23" name="椭圆 22">
                  <a:extLst>
                    <a:ext uri="{FF2B5EF4-FFF2-40B4-BE49-F238E27FC236}">
                      <a16:creationId xmlns:a16="http://schemas.microsoft.com/office/drawing/2014/main" id="{410FC02E-76C0-4495-A4E2-33DF6A76D7EE}"/>
                    </a:ext>
                  </a:extLst>
                </p:cNvPr>
                <p:cNvSpPr>
                  <a:spLocks noRot="1" noChangeAspect="1" noMove="1" noResize="1" noEditPoints="1" noAdjustHandles="1" noChangeArrowheads="1" noChangeShapeType="1" noTextEdit="1"/>
                </p:cNvSpPr>
                <p:nvPr/>
              </p:nvSpPr>
              <p:spPr>
                <a:xfrm>
                  <a:off x="3323358" y="4622380"/>
                  <a:ext cx="351183" cy="322342"/>
                </a:xfrm>
                <a:prstGeom prst="ellipse">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6121E9D7-ABE2-4BD2-936D-D39CDE720335}"/>
                    </a:ext>
                  </a:extLst>
                </p:cNvPr>
                <p:cNvSpPr txBox="1"/>
                <p:nvPr/>
              </p:nvSpPr>
              <p:spPr>
                <a:xfrm>
                  <a:off x="3293542" y="5426233"/>
                  <a:ext cx="410816" cy="307777"/>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1" i="1" smtClean="0">
                            <a:latin typeface="Cambria Math" panose="02040503050406030204" pitchFamily="18" charset="0"/>
                          </a:rPr>
                          <m:t>𝒒</m:t>
                        </m:r>
                      </m:oMath>
                    </m:oMathPara>
                  </a14:m>
                  <a:endParaRPr lang="zh-CN" altLang="en-US" sz="1400" b="1"/>
                </a:p>
              </p:txBody>
            </p:sp>
          </mc:Choice>
          <mc:Fallback xmlns="">
            <p:sp>
              <p:nvSpPr>
                <p:cNvPr id="24" name="文本框 23">
                  <a:extLst>
                    <a:ext uri="{FF2B5EF4-FFF2-40B4-BE49-F238E27FC236}">
                      <a16:creationId xmlns:a16="http://schemas.microsoft.com/office/drawing/2014/main" id="{5602D876-361D-465D-A18E-95D1EAD9D4A9}"/>
                    </a:ext>
                  </a:extLst>
                </p:cNvPr>
                <p:cNvSpPr txBox="1">
                  <a:spLocks noRot="1" noChangeAspect="1" noMove="1" noResize="1" noEditPoints="1" noAdjustHandles="1" noChangeArrowheads="1" noChangeShapeType="1" noTextEdit="1"/>
                </p:cNvSpPr>
                <p:nvPr/>
              </p:nvSpPr>
              <p:spPr>
                <a:xfrm>
                  <a:off x="3293542" y="5426233"/>
                  <a:ext cx="410816" cy="307777"/>
                </a:xfrm>
                <a:prstGeom prst="rect">
                  <a:avLst/>
                </a:prstGeom>
                <a:blipFill>
                  <a:blip r:embed="rId13"/>
                  <a:stretch>
                    <a:fillRect/>
                  </a:stretch>
                </a:blipFill>
                <a:ln>
                  <a:solidFill>
                    <a:schemeClr val="accent1">
                      <a:shade val="50000"/>
                    </a:schemeClr>
                  </a:solidFill>
                </a:ln>
              </p:spPr>
              <p:txBody>
                <a:bodyPr/>
                <a:lstStyle/>
                <a:p>
                  <a:r>
                    <a:rPr lang="zh-CN" altLang="en-US">
                      <a:noFill/>
                    </a:rPr>
                    <a:t> </a:t>
                  </a:r>
                </a:p>
              </p:txBody>
            </p:sp>
          </mc:Fallback>
        </mc:AlternateContent>
        <p:cxnSp>
          <p:nvCxnSpPr>
            <p:cNvPr id="32" name="直接连接符 31">
              <a:extLst>
                <a:ext uri="{FF2B5EF4-FFF2-40B4-BE49-F238E27FC236}">
                  <a16:creationId xmlns:a16="http://schemas.microsoft.com/office/drawing/2014/main" id="{F3774D4C-4FAC-4D5C-973D-2F9140FC60A1}"/>
                </a:ext>
              </a:extLst>
            </p:cNvPr>
            <p:cNvCxnSpPr>
              <a:stCxn id="20" idx="4"/>
              <a:endCxn id="21" idx="0"/>
            </p:cNvCxnSpPr>
            <p:nvPr/>
          </p:nvCxnSpPr>
          <p:spPr>
            <a:xfrm flipH="1">
              <a:off x="2471528" y="2681468"/>
              <a:ext cx="965943" cy="350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5E49D549-094B-4901-9768-6D514397B629}"/>
                </a:ext>
              </a:extLst>
            </p:cNvPr>
            <p:cNvCxnSpPr>
              <a:stCxn id="20" idx="4"/>
              <a:endCxn id="22" idx="0"/>
            </p:cNvCxnSpPr>
            <p:nvPr/>
          </p:nvCxnSpPr>
          <p:spPr>
            <a:xfrm>
              <a:off x="3437471" y="2681468"/>
              <a:ext cx="929865" cy="361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890F4C59-6B0D-44C8-AC08-E1D2471D8DD0}"/>
                </a:ext>
              </a:extLst>
            </p:cNvPr>
            <p:cNvCxnSpPr>
              <a:stCxn id="21" idx="4"/>
              <a:endCxn id="28" idx="0"/>
            </p:cNvCxnSpPr>
            <p:nvPr/>
          </p:nvCxnSpPr>
          <p:spPr>
            <a:xfrm flipH="1">
              <a:off x="1994077" y="3354352"/>
              <a:ext cx="477451" cy="522819"/>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7F1ECE2B-AEDA-49A3-AB09-ABB065CA6397}"/>
                </a:ext>
              </a:extLst>
            </p:cNvPr>
            <p:cNvCxnSpPr>
              <a:stCxn id="21" idx="4"/>
              <a:endCxn id="23" idx="0"/>
            </p:cNvCxnSpPr>
            <p:nvPr/>
          </p:nvCxnSpPr>
          <p:spPr>
            <a:xfrm>
              <a:off x="2471528" y="3354352"/>
              <a:ext cx="553281" cy="515537"/>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A729930A-A611-4E40-97E8-725C2E4C7D8E}"/>
                </a:ext>
              </a:extLst>
            </p:cNvPr>
            <p:cNvCxnSpPr>
              <a:stCxn id="22" idx="4"/>
              <a:endCxn id="24" idx="0"/>
            </p:cNvCxnSpPr>
            <p:nvPr/>
          </p:nvCxnSpPr>
          <p:spPr>
            <a:xfrm flipH="1">
              <a:off x="3909766" y="3364866"/>
              <a:ext cx="457570" cy="50502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0F50254A-0DDC-4BB9-A46D-A958753BA385}"/>
                </a:ext>
              </a:extLst>
            </p:cNvPr>
            <p:cNvCxnSpPr>
              <a:stCxn id="22" idx="4"/>
              <a:endCxn id="25" idx="0"/>
            </p:cNvCxnSpPr>
            <p:nvPr/>
          </p:nvCxnSpPr>
          <p:spPr>
            <a:xfrm>
              <a:off x="4367336" y="3364866"/>
              <a:ext cx="573162" cy="497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B7E7E8F5-17BB-407C-A572-EA77784BDECB}"/>
                </a:ext>
              </a:extLst>
            </p:cNvPr>
            <p:cNvCxnSpPr>
              <a:stCxn id="23" idx="4"/>
              <a:endCxn id="29" idx="0"/>
            </p:cNvCxnSpPr>
            <p:nvPr/>
          </p:nvCxnSpPr>
          <p:spPr>
            <a:xfrm flipH="1">
              <a:off x="2528597" y="4192231"/>
              <a:ext cx="496212" cy="453036"/>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1C670236-C34E-4A0E-8A08-E764B7199569}"/>
                </a:ext>
              </a:extLst>
            </p:cNvPr>
            <p:cNvCxnSpPr>
              <a:stCxn id="23" idx="4"/>
              <a:endCxn id="30" idx="0"/>
            </p:cNvCxnSpPr>
            <p:nvPr/>
          </p:nvCxnSpPr>
          <p:spPr>
            <a:xfrm>
              <a:off x="3024809" y="4192231"/>
              <a:ext cx="474141" cy="430149"/>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B6DFF8EF-8240-4EF4-AAEC-F6440AF79568}"/>
                </a:ext>
              </a:extLst>
            </p:cNvPr>
            <p:cNvCxnSpPr>
              <a:stCxn id="30" idx="4"/>
              <a:endCxn id="31" idx="0"/>
            </p:cNvCxnSpPr>
            <p:nvPr/>
          </p:nvCxnSpPr>
          <p:spPr>
            <a:xfrm>
              <a:off x="3498950" y="4944722"/>
              <a:ext cx="0" cy="481511"/>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68EDBD9B-8889-492C-9073-96F18B57C4D7}"/>
                </a:ext>
              </a:extLst>
            </p:cNvPr>
            <p:cNvCxnSpPr>
              <a:stCxn id="25" idx="4"/>
              <a:endCxn id="26" idx="0"/>
            </p:cNvCxnSpPr>
            <p:nvPr/>
          </p:nvCxnSpPr>
          <p:spPr>
            <a:xfrm flipH="1">
              <a:off x="4484947" y="4184948"/>
              <a:ext cx="455551" cy="417343"/>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7BDDF599-D155-4281-9316-5A6772BBE008}"/>
                </a:ext>
              </a:extLst>
            </p:cNvPr>
            <p:cNvCxnSpPr>
              <a:stCxn id="25" idx="4"/>
              <a:endCxn id="27" idx="0"/>
            </p:cNvCxnSpPr>
            <p:nvPr/>
          </p:nvCxnSpPr>
          <p:spPr>
            <a:xfrm>
              <a:off x="4940498" y="4184948"/>
              <a:ext cx="560264" cy="397662"/>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3" name="文本框 42">
                <a:extLst>
                  <a:ext uri="{FF2B5EF4-FFF2-40B4-BE49-F238E27FC236}">
                    <a16:creationId xmlns:a16="http://schemas.microsoft.com/office/drawing/2014/main" id="{21A941A8-BC02-45C3-878B-0346792C7B96}"/>
                  </a:ext>
                </a:extLst>
              </p:cNvPr>
              <p:cNvSpPr txBox="1"/>
              <p:nvPr/>
            </p:nvSpPr>
            <p:spPr>
              <a:xfrm>
                <a:off x="743659" y="4292854"/>
                <a:ext cx="3809080" cy="368755"/>
              </a:xfrm>
              <a:prstGeom prst="rect">
                <a:avLst/>
              </a:prstGeom>
              <a:solidFill>
                <a:schemeClr val="accent4">
                  <a:lumMod val="20000"/>
                  <a:lumOff val="80000"/>
                </a:schemeClr>
              </a:solidFill>
            </p:spPr>
            <p:txBody>
              <a:bodyPr wrap="square" rtlCol="0">
                <a:spAutoFit/>
              </a:bodyPr>
              <a:lstStyle/>
              <a:p>
                <a:r>
                  <a:rPr lang="zh-CN" altLang="en-US" sz="1400" b="1">
                    <a:solidFill>
                      <a:schemeClr val="accent2">
                        <a:lumMod val="50000"/>
                      </a:schemeClr>
                    </a:solidFill>
                  </a:rPr>
                  <a:t>公式</a:t>
                </a:r>
                <a14:m>
                  <m:oMath xmlns:m="http://schemas.openxmlformats.org/officeDocument/2006/math">
                    <m:d>
                      <m:dPr>
                        <m:ctrlPr>
                          <a:rPr lang="en-US" altLang="zh-CN" sz="1200" b="1" i="1">
                            <a:solidFill>
                              <a:schemeClr val="accent2">
                                <a:lumMod val="50000"/>
                              </a:schemeClr>
                            </a:solidFill>
                            <a:latin typeface="Cambria Math" panose="02040503050406030204" pitchFamily="18" charset="0"/>
                          </a:rPr>
                        </m:ctrlPr>
                      </m:dPr>
                      <m:e>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𝒓</m:t>
                            </m:r>
                            <m:r>
                              <a:rPr lang="en-US" altLang="zh-CN" sz="1200" b="1" i="1">
                                <a:solidFill>
                                  <a:schemeClr val="accent2">
                                    <a:lumMod val="50000"/>
                                  </a:schemeClr>
                                </a:solidFill>
                                <a:latin typeface="Cambria Math" panose="02040503050406030204" pitchFamily="18" charset="0"/>
                              </a:rPr>
                              <m:t>∨</m:t>
                            </m:r>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𝒑</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𝒒</m:t>
                                </m:r>
                              </m:e>
                            </m:d>
                          </m:e>
                        </m:d>
                        <m:r>
                          <a:rPr lang="en-US" altLang="zh-CN" sz="1200" b="1" i="1">
                            <a:solidFill>
                              <a:schemeClr val="accent2">
                                <a:lumMod val="50000"/>
                              </a:schemeClr>
                            </a:solidFill>
                            <a:latin typeface="Cambria Math" panose="02040503050406030204" pitchFamily="18" charset="0"/>
                          </a:rPr>
                          <m:t>∧</m:t>
                        </m:r>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𝒓</m:t>
                            </m:r>
                            <m:r>
                              <a:rPr lang="en-US" altLang="zh-CN" sz="1200" b="1" i="1">
                                <a:solidFill>
                                  <a:schemeClr val="accent2">
                                    <a:lumMod val="50000"/>
                                  </a:schemeClr>
                                </a:solidFill>
                                <a:latin typeface="Cambria Math" panose="02040503050406030204" pitchFamily="18" charset="0"/>
                              </a:rPr>
                              <m:t>→</m:t>
                            </m:r>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𝒑</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𝒒</m:t>
                                </m:r>
                              </m:e>
                            </m:d>
                          </m:e>
                        </m:d>
                      </m:e>
                    </m:d>
                  </m:oMath>
                </a14:m>
                <a:r>
                  <a:rPr lang="zh-CN" altLang="en-US" sz="1400" b="1">
                    <a:solidFill>
                      <a:schemeClr val="accent2">
                        <a:lumMod val="50000"/>
                      </a:schemeClr>
                    </a:solidFill>
                  </a:rPr>
                  <a:t>的抽象语法树</a:t>
                </a:r>
              </a:p>
            </p:txBody>
          </p:sp>
        </mc:Choice>
        <mc:Fallback xmlns="">
          <p:sp>
            <p:nvSpPr>
              <p:cNvPr id="43" name="文本框 42">
                <a:extLst>
                  <a:ext uri="{FF2B5EF4-FFF2-40B4-BE49-F238E27FC236}">
                    <a16:creationId xmlns:a16="http://schemas.microsoft.com/office/drawing/2014/main" id="{21A941A8-BC02-45C3-878B-0346792C7B96}"/>
                  </a:ext>
                </a:extLst>
              </p:cNvPr>
              <p:cNvSpPr txBox="1">
                <a:spLocks noRot="1" noChangeAspect="1" noMove="1" noResize="1" noEditPoints="1" noAdjustHandles="1" noChangeArrowheads="1" noChangeShapeType="1" noTextEdit="1"/>
              </p:cNvSpPr>
              <p:nvPr/>
            </p:nvSpPr>
            <p:spPr>
              <a:xfrm>
                <a:off x="743659" y="4292854"/>
                <a:ext cx="3809080" cy="368755"/>
              </a:xfrm>
              <a:prstGeom prst="rect">
                <a:avLst/>
              </a:prstGeom>
              <a:blipFill>
                <a:blip r:embed="rId14"/>
                <a:stretch>
                  <a:fillRect l="-480" b="-6557"/>
                </a:stretch>
              </a:blipFill>
            </p:spPr>
            <p:txBody>
              <a:bodyPr/>
              <a:lstStyle/>
              <a:p>
                <a:r>
                  <a:rPr lang="zh-CN" altLang="en-US">
                    <a:noFill/>
                  </a:rPr>
                  <a:t> </a:t>
                </a:r>
              </a:p>
            </p:txBody>
          </p:sp>
        </mc:Fallback>
      </mc:AlternateContent>
      <p:sp>
        <p:nvSpPr>
          <p:cNvPr id="2" name="椭圆 1">
            <a:extLst>
              <a:ext uri="{FF2B5EF4-FFF2-40B4-BE49-F238E27FC236}">
                <a16:creationId xmlns:a16="http://schemas.microsoft.com/office/drawing/2014/main" id="{92802D8E-DE8A-47FB-857C-AE97A49832C7}"/>
              </a:ext>
            </a:extLst>
          </p:cNvPr>
          <p:cNvSpPr/>
          <p:nvPr/>
        </p:nvSpPr>
        <p:spPr>
          <a:xfrm>
            <a:off x="2502006" y="1303908"/>
            <a:ext cx="2792229" cy="2204167"/>
          </a:xfrm>
          <a:prstGeom prst="ellipse">
            <a:avLst/>
          </a:prstGeom>
          <a:solidFill>
            <a:schemeClr val="accent2">
              <a:lumMod val="20000"/>
              <a:lumOff val="80000"/>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D8BEC2FD-6B59-429F-8114-102A4593C858}"/>
                  </a:ext>
                </a:extLst>
              </p:cNvPr>
              <p:cNvSpPr txBox="1"/>
              <p:nvPr/>
            </p:nvSpPr>
            <p:spPr>
              <a:xfrm>
                <a:off x="3686380" y="1538354"/>
                <a:ext cx="1553154" cy="461665"/>
              </a:xfrm>
              <a:prstGeom prst="rect">
                <a:avLst/>
              </a:prstGeom>
              <a:solidFill>
                <a:schemeClr val="accent6">
                  <a:lumMod val="50000"/>
                </a:schemeClr>
              </a:solidFill>
            </p:spPr>
            <p:txBody>
              <a:bodyPr wrap="square" rtlCol="0">
                <a:spAutoFit/>
              </a:bodyPr>
              <a:lstStyle/>
              <a:p>
                <a:r>
                  <a:rPr lang="zh-CN" altLang="en-US" sz="1200" b="1">
                    <a:solidFill>
                      <a:schemeClr val="bg1"/>
                    </a:solidFill>
                  </a:rPr>
                  <a:t>子公式</a:t>
                </a:r>
                <a14:m>
                  <m:oMath xmlns:m="http://schemas.openxmlformats.org/officeDocument/2006/math">
                    <m:d>
                      <m:dPr>
                        <m:ctrlPr>
                          <a:rPr lang="en-US" altLang="zh-CN" sz="1200" b="1" i="1" smtClean="0">
                            <a:solidFill>
                              <a:schemeClr val="bg1"/>
                            </a:solidFill>
                            <a:latin typeface="Cambria Math" panose="02040503050406030204" pitchFamily="18" charset="0"/>
                          </a:rPr>
                        </m:ctrlPr>
                      </m:dPr>
                      <m:e>
                        <m:r>
                          <a:rPr lang="en-US" altLang="zh-CN" sz="1200" b="1" i="1" smtClean="0">
                            <a:solidFill>
                              <a:schemeClr val="bg1"/>
                            </a:solidFill>
                            <a:latin typeface="Cambria Math" panose="02040503050406030204" pitchFamily="18" charset="0"/>
                          </a:rPr>
                          <m:t>𝒓</m:t>
                        </m:r>
                        <m:r>
                          <a:rPr lang="en-US" altLang="zh-CN" sz="1200" b="1" i="1" smtClean="0">
                            <a:solidFill>
                              <a:schemeClr val="bg1"/>
                            </a:solidFill>
                            <a:latin typeface="Cambria Math" panose="02040503050406030204" pitchFamily="18" charset="0"/>
                          </a:rPr>
                          <m:t>→(</m:t>
                        </m:r>
                        <m:r>
                          <a:rPr lang="en-US" altLang="zh-CN" sz="1200" b="1" i="1" smtClean="0">
                            <a:solidFill>
                              <a:schemeClr val="bg1"/>
                            </a:solidFill>
                            <a:latin typeface="Cambria Math" panose="02040503050406030204" pitchFamily="18" charset="0"/>
                          </a:rPr>
                          <m:t>𝒑</m:t>
                        </m:r>
                        <m:r>
                          <a:rPr lang="en-US" altLang="zh-CN" sz="1200" b="1" i="1" smtClean="0">
                            <a:solidFill>
                              <a:schemeClr val="bg1"/>
                            </a:solidFill>
                            <a:latin typeface="Cambria Math" panose="02040503050406030204" pitchFamily="18" charset="0"/>
                          </a:rPr>
                          <m:t>∧</m:t>
                        </m:r>
                        <m:r>
                          <a:rPr lang="en-US" altLang="zh-CN" sz="1200" b="1" i="1" smtClean="0">
                            <a:solidFill>
                              <a:schemeClr val="bg1"/>
                            </a:solidFill>
                            <a:latin typeface="Cambria Math" panose="02040503050406030204" pitchFamily="18" charset="0"/>
                          </a:rPr>
                          <m:t>𝒒</m:t>
                        </m:r>
                      </m:e>
                    </m:d>
                    <m:r>
                      <a:rPr lang="en-US" altLang="zh-CN" sz="1200" b="1" i="1" smtClean="0">
                        <a:solidFill>
                          <a:schemeClr val="bg1"/>
                        </a:solidFill>
                        <a:latin typeface="Cambria Math" panose="02040503050406030204" pitchFamily="18" charset="0"/>
                      </a:rPr>
                      <m:t>)</m:t>
                    </m:r>
                  </m:oMath>
                </a14:m>
                <a:r>
                  <a:rPr lang="zh-CN" altLang="en-US" sz="1200" b="1">
                    <a:solidFill>
                      <a:schemeClr val="bg1"/>
                    </a:solidFill>
                  </a:rPr>
                  <a:t>的抽象语法树</a:t>
                </a:r>
              </a:p>
            </p:txBody>
          </p:sp>
        </mc:Choice>
        <mc:Fallback xmlns="">
          <p:sp>
            <p:nvSpPr>
              <p:cNvPr id="3" name="文本框 2">
                <a:extLst>
                  <a:ext uri="{FF2B5EF4-FFF2-40B4-BE49-F238E27FC236}">
                    <a16:creationId xmlns:a16="http://schemas.microsoft.com/office/drawing/2014/main" id="{D8BEC2FD-6B59-429F-8114-102A4593C858}"/>
                  </a:ext>
                </a:extLst>
              </p:cNvPr>
              <p:cNvSpPr txBox="1">
                <a:spLocks noRot="1" noChangeAspect="1" noMove="1" noResize="1" noEditPoints="1" noAdjustHandles="1" noChangeArrowheads="1" noChangeShapeType="1" noTextEdit="1"/>
              </p:cNvSpPr>
              <p:nvPr/>
            </p:nvSpPr>
            <p:spPr>
              <a:xfrm>
                <a:off x="3686380" y="1538354"/>
                <a:ext cx="1553154" cy="461665"/>
              </a:xfrm>
              <a:prstGeom prst="rect">
                <a:avLst/>
              </a:prstGeom>
              <a:blipFill>
                <a:blip r:embed="rId15"/>
                <a:stretch>
                  <a:fillRect l="-392" b="-92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9409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命题逻辑公式语法定义</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命题逻辑公式的简写</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第二讲  命题逻辑公式的语法</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53CA6470-794E-4D2A-989F-4364A465C684}" type="slidenum">
              <a:rPr lang="en-US" altLang="zh-CN" sz="1400" smtClean="0">
                <a:latin typeface="Arial" panose="020B0604020202020204" pitchFamily="34" charset="0"/>
                <a:ea typeface="楷体" panose="02010609060101010101" pitchFamily="49" charset="-122"/>
                <a:cs typeface="Arial" panose="020B0604020202020204" pitchFamily="34" charset="0"/>
              </a:rPr>
              <a:t>14</a:t>
            </a:fld>
            <a:r>
              <a:rPr lang="en-US" altLang="zh-CN" sz="1400">
                <a:latin typeface="Arial" panose="020B0604020202020204" pitchFamily="34" charset="0"/>
                <a:ea typeface="楷体" panose="02010609060101010101" pitchFamily="49" charset="-122"/>
                <a:cs typeface="Arial" panose="020B0604020202020204" pitchFamily="34" charset="0"/>
              </a:rPr>
              <a:t>/43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1B7FFC03-376A-44C3-8882-B445C281F108}"/>
                  </a:ext>
                </a:extLst>
              </p:cNvPr>
              <p:cNvSpPr txBox="1"/>
              <p:nvPr/>
            </p:nvSpPr>
            <p:spPr>
              <a:xfrm>
                <a:off x="598382" y="872303"/>
                <a:ext cx="7909514" cy="1959511"/>
              </a:xfrm>
              <a:prstGeom prst="rect">
                <a:avLst/>
              </a:prstGeom>
              <a:solidFill>
                <a:srgbClr val="F8F8F8"/>
              </a:solidFill>
            </p:spPr>
            <p:txBody>
              <a:bodyPr wrap="square" rtlCol="0">
                <a:spAutoFit/>
              </a:bodyPr>
              <a:lstStyle/>
              <a:p>
                <a:pPr>
                  <a:spcBef>
                    <a:spcPts val="450"/>
                  </a:spcBef>
                  <a:spcAft>
                    <a:spcPts val="450"/>
                  </a:spcAft>
                </a:pPr>
                <a:r>
                  <a:rPr lang="zh-CN" altLang="en-US" b="1" dirty="0">
                    <a:solidFill>
                      <a:srgbClr val="002060"/>
                    </a:solidFill>
                    <a:latin typeface="楷体" panose="02010609060101010101" pitchFamily="49" charset="-122"/>
                    <a:ea typeface="楷体" panose="02010609060101010101" pitchFamily="49" charset="-122"/>
                  </a:rPr>
                  <a:t>规定逻辑运算符的优先级和结合性，以减少圆括号的使用</a:t>
                </a:r>
              </a:p>
              <a:p>
                <a:pPr marL="214313" indent="-214313">
                  <a:spcBef>
                    <a:spcPts val="450"/>
                  </a:spcBef>
                  <a:spcAft>
                    <a:spcPts val="450"/>
                  </a:spcAft>
                  <a:buFont typeface="Arial" panose="020B0604020202020204" pitchFamily="34" charset="0"/>
                  <a:buChar char="•"/>
                </a:pPr>
                <a:r>
                  <a:rPr lang="zh-CN" altLang="en-US" sz="1400" b="1" dirty="0">
                    <a:solidFill>
                      <a:schemeClr val="accent6">
                        <a:lumMod val="50000"/>
                      </a:schemeClr>
                    </a:solidFill>
                    <a:latin typeface="+mn-ea"/>
                  </a:rPr>
                  <a:t>运算符优先级用于确定一个命题变量处在两个不同的运算符中间时，该命题变量参与优先级高的逻辑运算</a:t>
                </a:r>
              </a:p>
              <a:p>
                <a:pPr marL="557213" lvl="1" indent="-214313">
                  <a:spcBef>
                    <a:spcPts val="450"/>
                  </a:spcBef>
                  <a:spcAft>
                    <a:spcPts val="450"/>
                  </a:spcAft>
                  <a:buFont typeface="Arial" panose="020B0604020202020204" pitchFamily="34" charset="0"/>
                  <a:buChar char="•"/>
                </a:pPr>
                <a:r>
                  <a:rPr lang="zh-CN" altLang="en-US" sz="1400" b="1" dirty="0">
                    <a:solidFill>
                      <a:srgbClr val="C00000"/>
                    </a:solidFill>
                    <a:latin typeface="楷体" panose="02010609060101010101" pitchFamily="49" charset="-122"/>
                    <a:ea typeface="楷体" panose="02010609060101010101" pitchFamily="49" charset="-122"/>
                  </a:rPr>
                  <a:t>逻辑运算符的优先级从高到低的顺序是</a:t>
                </a:r>
                <a14:m>
                  <m:oMath xmlns:m="http://schemas.openxmlformats.org/officeDocument/2006/math">
                    <m:r>
                      <a:rPr lang="en-US" altLang="zh-CN" sz="1400" b="1" i="1">
                        <a:solidFill>
                          <a:srgbClr val="C00000"/>
                        </a:solidFill>
                        <a:latin typeface="Cambria Math" panose="02040503050406030204" pitchFamily="18" charset="0"/>
                        <a:ea typeface="楷体" panose="02010609060101010101" pitchFamily="49" charset="-122"/>
                      </a:rPr>
                      <m:t>¬, ∧, ∨, →, </m:t>
                    </m:r>
                    <m:r>
                      <a:rPr lang="en-US" altLang="zh-CN" sz="1400" b="1" i="1">
                        <a:solidFill>
                          <a:srgbClr val="C00000"/>
                        </a:solidFill>
                        <a:latin typeface="Cambria Math" panose="02040503050406030204" pitchFamily="18" charset="0"/>
                        <a:ea typeface="楷体" panose="02010609060101010101" pitchFamily="49" charset="-122"/>
                      </a:rPr>
                      <m:t>↔</m:t>
                    </m:r>
                  </m:oMath>
                </a14:m>
                <a:endParaRPr lang="en-US" altLang="zh-CN" sz="1400" b="1" dirty="0">
                  <a:solidFill>
                    <a:srgbClr val="C00000"/>
                  </a:solidFill>
                  <a:latin typeface="楷体" panose="02010609060101010101" pitchFamily="49" charset="-122"/>
                  <a:ea typeface="楷体" panose="02010609060101010101" pitchFamily="49" charset="-122"/>
                </a:endParaRPr>
              </a:p>
              <a:p>
                <a:pPr marL="214313" indent="-214313">
                  <a:spcBef>
                    <a:spcPts val="450"/>
                  </a:spcBef>
                  <a:spcAft>
                    <a:spcPts val="450"/>
                  </a:spcAft>
                  <a:buFont typeface="Arial" panose="020B0604020202020204" pitchFamily="34" charset="0"/>
                  <a:buChar char="•"/>
                </a:pPr>
                <a:r>
                  <a:rPr lang="zh-CN" altLang="en-US" sz="1400" b="1" dirty="0">
                    <a:solidFill>
                      <a:schemeClr val="accent6">
                        <a:lumMod val="50000"/>
                      </a:schemeClr>
                    </a:solidFill>
                    <a:latin typeface="+mn-ea"/>
                  </a:rPr>
                  <a:t>运算符结合性用于确定一个命题变量处在两个相同的二元运算符中间时，命题变量所参与的运算</a:t>
                </a:r>
              </a:p>
              <a:p>
                <a:pPr marL="557213" lvl="1" indent="-214313">
                  <a:spcBef>
                    <a:spcPts val="450"/>
                  </a:spcBef>
                  <a:spcAft>
                    <a:spcPts val="450"/>
                  </a:spcAft>
                  <a:buFont typeface="Arial" panose="020B0604020202020204" pitchFamily="34" charset="0"/>
                  <a:buChar char="•"/>
                </a:pPr>
                <a14:m>
                  <m:oMath xmlns:m="http://schemas.openxmlformats.org/officeDocument/2006/math">
                    <m:r>
                      <a:rPr lang="en-US" altLang="zh-CN" sz="1400" b="1" i="1">
                        <a:solidFill>
                          <a:srgbClr val="C00000"/>
                        </a:solidFill>
                        <a:latin typeface="Cambria Math" panose="02040503050406030204" pitchFamily="18" charset="0"/>
                        <a:ea typeface="楷体" panose="02010609060101010101" pitchFamily="49" charset="-122"/>
                      </a:rPr>
                      <m:t>∧,</m:t>
                    </m:r>
                    <m:r>
                      <a:rPr lang="zh-CN" altLang="en-US" sz="1400" b="1" i="1">
                        <a:solidFill>
                          <a:srgbClr val="C00000"/>
                        </a:solidFill>
                        <a:latin typeface="Cambria Math" panose="02040503050406030204" pitchFamily="18" charset="0"/>
                        <a:ea typeface="楷体" panose="02010609060101010101" pitchFamily="49" charset="-122"/>
                      </a:rPr>
                      <m:t> </m:t>
                    </m:r>
                    <m:r>
                      <a:rPr lang="en-US" altLang="zh-CN" sz="1400" b="1" i="1">
                        <a:solidFill>
                          <a:srgbClr val="C00000"/>
                        </a:solidFill>
                        <a:latin typeface="Cambria Math" panose="02040503050406030204" pitchFamily="18" charset="0"/>
                        <a:ea typeface="楷体" panose="02010609060101010101" pitchFamily="49" charset="-122"/>
                      </a:rPr>
                      <m:t>∨</m:t>
                    </m:r>
                  </m:oMath>
                </a14:m>
                <a:r>
                  <a:rPr lang="zh-CN" altLang="en-US" sz="1400" b="1" dirty="0">
                    <a:solidFill>
                      <a:srgbClr val="C00000"/>
                    </a:solidFill>
                    <a:latin typeface="楷体" panose="02010609060101010101" pitchFamily="49" charset="-122"/>
                    <a:ea typeface="楷体" panose="02010609060101010101" pitchFamily="49" charset="-122"/>
                  </a:rPr>
                  <a:t>和</a:t>
                </a:r>
                <a14:m>
                  <m:oMath xmlns:m="http://schemas.openxmlformats.org/officeDocument/2006/math">
                    <m:r>
                      <a:rPr lang="en-US" altLang="zh-CN" sz="1400" b="1" i="1">
                        <a:solidFill>
                          <a:srgbClr val="C00000"/>
                        </a:solidFill>
                        <a:latin typeface="Cambria Math" panose="02040503050406030204" pitchFamily="18" charset="0"/>
                        <a:ea typeface="楷体" panose="02010609060101010101" pitchFamily="49" charset="-122"/>
                      </a:rPr>
                      <m:t>↔</m:t>
                    </m:r>
                  </m:oMath>
                </a14:m>
                <a:r>
                  <a:rPr lang="zh-CN" altLang="en-US" sz="1400" b="1" dirty="0">
                    <a:solidFill>
                      <a:srgbClr val="C00000"/>
                    </a:solidFill>
                    <a:latin typeface="楷体" panose="02010609060101010101" pitchFamily="49" charset="-122"/>
                    <a:ea typeface="楷体" panose="02010609060101010101" pitchFamily="49" charset="-122"/>
                  </a:rPr>
                  <a:t>是从左至右结合，而</a:t>
                </a:r>
                <a14:m>
                  <m:oMath xmlns:m="http://schemas.openxmlformats.org/officeDocument/2006/math">
                    <m:r>
                      <a:rPr lang="en-US" altLang="zh-CN" sz="1400" b="1" i="1">
                        <a:solidFill>
                          <a:srgbClr val="C00000"/>
                        </a:solidFill>
                        <a:latin typeface="Cambria Math" panose="02040503050406030204" pitchFamily="18" charset="0"/>
                        <a:ea typeface="楷体" panose="02010609060101010101" pitchFamily="49" charset="-122"/>
                      </a:rPr>
                      <m:t>→</m:t>
                    </m:r>
                  </m:oMath>
                </a14:m>
                <a:r>
                  <a:rPr lang="zh-CN" altLang="en-US" sz="1400" b="1" dirty="0">
                    <a:solidFill>
                      <a:srgbClr val="C00000"/>
                    </a:solidFill>
                    <a:latin typeface="楷体" panose="02010609060101010101" pitchFamily="49" charset="-122"/>
                    <a:ea typeface="楷体" panose="02010609060101010101" pitchFamily="49" charset="-122"/>
                  </a:rPr>
                  <a:t>是从右至左结合</a:t>
                </a:r>
              </a:p>
            </p:txBody>
          </p:sp>
        </mc:Choice>
        <mc:Fallback xmlns="">
          <p:sp>
            <p:nvSpPr>
              <p:cNvPr id="8" name="文本框 7">
                <a:extLst>
                  <a:ext uri="{FF2B5EF4-FFF2-40B4-BE49-F238E27FC236}">
                    <a16:creationId xmlns:a16="http://schemas.microsoft.com/office/drawing/2014/main" id="{1B7FFC03-376A-44C3-8882-B445C281F108}"/>
                  </a:ext>
                </a:extLst>
              </p:cNvPr>
              <p:cNvSpPr txBox="1">
                <a:spLocks noRot="1" noChangeAspect="1" noMove="1" noResize="1" noEditPoints="1" noAdjustHandles="1" noChangeArrowheads="1" noChangeShapeType="1" noTextEdit="1"/>
              </p:cNvSpPr>
              <p:nvPr/>
            </p:nvSpPr>
            <p:spPr>
              <a:xfrm>
                <a:off x="598382" y="872303"/>
                <a:ext cx="7909514" cy="1959511"/>
              </a:xfrm>
              <a:prstGeom prst="rect">
                <a:avLst/>
              </a:prstGeom>
              <a:blipFill>
                <a:blip r:embed="rId2"/>
                <a:stretch>
                  <a:fillRect l="-616" t="-1553" b="-18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C02DB02A-56A3-4E31-9664-56EF3CDABA9E}"/>
                  </a:ext>
                </a:extLst>
              </p:cNvPr>
              <p:cNvSpPr txBox="1"/>
              <p:nvPr/>
            </p:nvSpPr>
            <p:spPr>
              <a:xfrm>
                <a:off x="835745" y="3054592"/>
                <a:ext cx="1858617" cy="276999"/>
              </a:xfrm>
              <a:prstGeom prst="rect">
                <a:avLst/>
              </a:prstGeom>
              <a:solidFill>
                <a:schemeClr val="accent2">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200" i="1">
                          <a:solidFill>
                            <a:schemeClr val="accent2">
                              <a:lumMod val="50000"/>
                            </a:schemeClr>
                          </a:solidFill>
                          <a:latin typeface="Cambria Math" panose="02040503050406030204" pitchFamily="18" charset="0"/>
                        </a:rPr>
                        <m:t>𝑝</m:t>
                      </m:r>
                      <m:r>
                        <a:rPr lang="en-US" altLang="zh-CN" sz="1200" i="1">
                          <a:solidFill>
                            <a:schemeClr val="accent2">
                              <a:lumMod val="50000"/>
                            </a:schemeClr>
                          </a:solidFill>
                          <a:latin typeface="Cambria Math" panose="02040503050406030204" pitchFamily="18" charset="0"/>
                        </a:rPr>
                        <m:t>→</m:t>
                      </m:r>
                      <m:r>
                        <a:rPr lang="en-US" altLang="zh-CN" sz="1200" i="1">
                          <a:solidFill>
                            <a:schemeClr val="accent2">
                              <a:lumMod val="50000"/>
                            </a:schemeClr>
                          </a:solidFill>
                          <a:latin typeface="Cambria Math" panose="02040503050406030204" pitchFamily="18" charset="0"/>
                        </a:rPr>
                        <m:t>𝑞</m:t>
                      </m:r>
                      <m:r>
                        <a:rPr lang="en-US" altLang="zh-CN" sz="1200" i="1">
                          <a:solidFill>
                            <a:schemeClr val="accent2">
                              <a:lumMod val="50000"/>
                            </a:schemeClr>
                          </a:solidFill>
                          <a:latin typeface="Cambria Math" panose="02040503050406030204" pitchFamily="18" charset="0"/>
                        </a:rPr>
                        <m:t>→</m:t>
                      </m:r>
                      <m:r>
                        <a:rPr lang="en-US" altLang="zh-CN" sz="1200" i="1">
                          <a:solidFill>
                            <a:schemeClr val="accent2">
                              <a:lumMod val="50000"/>
                            </a:schemeClr>
                          </a:solidFill>
                          <a:latin typeface="Cambria Math" panose="02040503050406030204" pitchFamily="18" charset="0"/>
                        </a:rPr>
                        <m:t>𝑟</m:t>
                      </m:r>
                      <m:r>
                        <a:rPr lang="en-US" altLang="zh-CN" sz="1200" i="1">
                          <a:solidFill>
                            <a:schemeClr val="accent2">
                              <a:lumMod val="50000"/>
                            </a:schemeClr>
                          </a:solidFill>
                          <a:latin typeface="Cambria Math" panose="02040503050406030204" pitchFamily="18" charset="0"/>
                        </a:rPr>
                        <m:t>∨¬</m:t>
                      </m:r>
                      <m:r>
                        <a:rPr lang="en-US" altLang="zh-CN" sz="1200" i="1">
                          <a:solidFill>
                            <a:schemeClr val="accent2">
                              <a:lumMod val="50000"/>
                            </a:schemeClr>
                          </a:solidFill>
                          <a:latin typeface="Cambria Math" panose="02040503050406030204" pitchFamily="18" charset="0"/>
                        </a:rPr>
                        <m:t>𝑝</m:t>
                      </m:r>
                      <m:r>
                        <a:rPr lang="en-US" altLang="zh-CN" sz="1200" i="1">
                          <a:solidFill>
                            <a:schemeClr val="accent2">
                              <a:lumMod val="50000"/>
                            </a:schemeClr>
                          </a:solidFill>
                          <a:latin typeface="Cambria Math" panose="02040503050406030204" pitchFamily="18" charset="0"/>
                        </a:rPr>
                        <m:t>∧</m:t>
                      </m:r>
                      <m:r>
                        <a:rPr lang="en-US" altLang="zh-CN" sz="1200" i="1">
                          <a:solidFill>
                            <a:schemeClr val="accent2">
                              <a:lumMod val="50000"/>
                            </a:schemeClr>
                          </a:solidFill>
                          <a:latin typeface="Cambria Math" panose="02040503050406030204" pitchFamily="18" charset="0"/>
                        </a:rPr>
                        <m:t>𝑞</m:t>
                      </m:r>
                      <m:r>
                        <a:rPr lang="en-US" altLang="zh-CN" sz="1200" i="1">
                          <a:solidFill>
                            <a:schemeClr val="accent2">
                              <a:lumMod val="50000"/>
                            </a:schemeClr>
                          </a:solidFill>
                          <a:latin typeface="Cambria Math" panose="02040503050406030204" pitchFamily="18" charset="0"/>
                        </a:rPr>
                        <m:t>∨</m:t>
                      </m:r>
                      <m:r>
                        <a:rPr lang="en-US" altLang="zh-CN" sz="1200" i="1">
                          <a:solidFill>
                            <a:schemeClr val="accent2">
                              <a:lumMod val="50000"/>
                            </a:schemeClr>
                          </a:solidFill>
                          <a:latin typeface="Cambria Math" panose="02040503050406030204" pitchFamily="18" charset="0"/>
                        </a:rPr>
                        <m:t>𝑝</m:t>
                      </m:r>
                    </m:oMath>
                  </m:oMathPara>
                </a14:m>
                <a:endParaRPr lang="zh-CN" altLang="en-US" sz="1200">
                  <a:solidFill>
                    <a:schemeClr val="accent2">
                      <a:lumMod val="50000"/>
                    </a:schemeClr>
                  </a:solidFill>
                </a:endParaRPr>
              </a:p>
            </p:txBody>
          </p:sp>
        </mc:Choice>
        <mc:Fallback xmlns="">
          <p:sp>
            <p:nvSpPr>
              <p:cNvPr id="9" name="文本框 8">
                <a:extLst>
                  <a:ext uri="{FF2B5EF4-FFF2-40B4-BE49-F238E27FC236}">
                    <a16:creationId xmlns:a16="http://schemas.microsoft.com/office/drawing/2014/main" id="{C02DB02A-56A3-4E31-9664-56EF3CDABA9E}"/>
                  </a:ext>
                </a:extLst>
              </p:cNvPr>
              <p:cNvSpPr txBox="1">
                <a:spLocks noRot="1" noChangeAspect="1" noMove="1" noResize="1" noEditPoints="1" noAdjustHandles="1" noChangeArrowheads="1" noChangeShapeType="1" noTextEdit="1"/>
              </p:cNvSpPr>
              <p:nvPr/>
            </p:nvSpPr>
            <p:spPr>
              <a:xfrm>
                <a:off x="835745" y="3054592"/>
                <a:ext cx="1858617" cy="276999"/>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DC360503-1FE7-42DD-94B0-5AB56AF0FE86}"/>
                  </a:ext>
                </a:extLst>
              </p:cNvPr>
              <p:cNvSpPr txBox="1"/>
              <p:nvPr/>
            </p:nvSpPr>
            <p:spPr>
              <a:xfrm>
                <a:off x="4039796" y="3063795"/>
                <a:ext cx="1858617" cy="276999"/>
              </a:xfrm>
              <a:prstGeom prst="rect">
                <a:avLst/>
              </a:prstGeom>
              <a:solidFill>
                <a:schemeClr val="accent2">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200" i="1">
                          <a:solidFill>
                            <a:schemeClr val="accent2">
                              <a:lumMod val="50000"/>
                            </a:schemeClr>
                          </a:solidFill>
                          <a:latin typeface="Cambria Math" panose="02040503050406030204" pitchFamily="18" charset="0"/>
                        </a:rPr>
                        <m:t>𝑝</m:t>
                      </m:r>
                      <m:r>
                        <a:rPr lang="en-US" altLang="zh-CN" sz="1200" i="1">
                          <a:solidFill>
                            <a:schemeClr val="accent2">
                              <a:lumMod val="50000"/>
                            </a:schemeClr>
                          </a:solidFill>
                          <a:latin typeface="Cambria Math" panose="02040503050406030204" pitchFamily="18" charset="0"/>
                        </a:rPr>
                        <m:t>→</m:t>
                      </m:r>
                      <m:r>
                        <a:rPr lang="en-US" altLang="zh-CN" sz="1200" i="1">
                          <a:solidFill>
                            <a:schemeClr val="accent2">
                              <a:lumMod val="50000"/>
                            </a:schemeClr>
                          </a:solidFill>
                          <a:latin typeface="Cambria Math" panose="02040503050406030204" pitchFamily="18" charset="0"/>
                        </a:rPr>
                        <m:t>𝑞</m:t>
                      </m:r>
                      <m:r>
                        <a:rPr lang="en-US" altLang="zh-CN" sz="1200" i="1">
                          <a:solidFill>
                            <a:schemeClr val="accent2">
                              <a:lumMod val="50000"/>
                            </a:schemeClr>
                          </a:solidFill>
                          <a:latin typeface="Cambria Math" panose="02040503050406030204" pitchFamily="18" charset="0"/>
                        </a:rPr>
                        <m:t>→</m:t>
                      </m:r>
                      <m:r>
                        <a:rPr lang="en-US" altLang="zh-CN" sz="1200" i="1">
                          <a:solidFill>
                            <a:schemeClr val="accent2">
                              <a:lumMod val="50000"/>
                            </a:schemeClr>
                          </a:solidFill>
                          <a:latin typeface="Cambria Math" panose="02040503050406030204" pitchFamily="18" charset="0"/>
                        </a:rPr>
                        <m:t>𝑟</m:t>
                      </m:r>
                      <m:r>
                        <a:rPr lang="en-US" altLang="zh-CN" sz="1200" i="1">
                          <a:solidFill>
                            <a:schemeClr val="accent2">
                              <a:lumMod val="50000"/>
                            </a:schemeClr>
                          </a:solidFill>
                          <a:latin typeface="Cambria Math" panose="02040503050406030204" pitchFamily="18" charset="0"/>
                        </a:rPr>
                        <m:t>∨(¬</m:t>
                      </m:r>
                      <m:r>
                        <a:rPr lang="en-US" altLang="zh-CN" sz="1200" i="1">
                          <a:solidFill>
                            <a:schemeClr val="accent2">
                              <a:lumMod val="50000"/>
                            </a:schemeClr>
                          </a:solidFill>
                          <a:latin typeface="Cambria Math" panose="02040503050406030204" pitchFamily="18" charset="0"/>
                        </a:rPr>
                        <m:t>𝑝</m:t>
                      </m:r>
                      <m:r>
                        <a:rPr lang="en-US" altLang="zh-CN" sz="1200" i="1">
                          <a:solidFill>
                            <a:schemeClr val="accent2">
                              <a:lumMod val="50000"/>
                            </a:schemeClr>
                          </a:solidFill>
                          <a:latin typeface="Cambria Math" panose="02040503050406030204" pitchFamily="18" charset="0"/>
                        </a:rPr>
                        <m:t>)∧</m:t>
                      </m:r>
                      <m:r>
                        <a:rPr lang="en-US" altLang="zh-CN" sz="1200" i="1">
                          <a:solidFill>
                            <a:schemeClr val="accent2">
                              <a:lumMod val="50000"/>
                            </a:schemeClr>
                          </a:solidFill>
                          <a:latin typeface="Cambria Math" panose="02040503050406030204" pitchFamily="18" charset="0"/>
                        </a:rPr>
                        <m:t>𝑞</m:t>
                      </m:r>
                      <m:r>
                        <a:rPr lang="en-US" altLang="zh-CN" sz="1200" i="1">
                          <a:solidFill>
                            <a:schemeClr val="accent2">
                              <a:lumMod val="50000"/>
                            </a:schemeClr>
                          </a:solidFill>
                          <a:latin typeface="Cambria Math" panose="02040503050406030204" pitchFamily="18" charset="0"/>
                        </a:rPr>
                        <m:t>∨</m:t>
                      </m:r>
                      <m:r>
                        <a:rPr lang="en-US" altLang="zh-CN" sz="1200" i="1">
                          <a:solidFill>
                            <a:schemeClr val="accent2">
                              <a:lumMod val="50000"/>
                            </a:schemeClr>
                          </a:solidFill>
                          <a:latin typeface="Cambria Math" panose="02040503050406030204" pitchFamily="18" charset="0"/>
                        </a:rPr>
                        <m:t>𝑝</m:t>
                      </m:r>
                    </m:oMath>
                  </m:oMathPara>
                </a14:m>
                <a:endParaRPr lang="zh-CN" altLang="en-US" sz="1200">
                  <a:solidFill>
                    <a:schemeClr val="accent2">
                      <a:lumMod val="50000"/>
                    </a:schemeClr>
                  </a:solidFill>
                </a:endParaRPr>
              </a:p>
            </p:txBody>
          </p:sp>
        </mc:Choice>
        <mc:Fallback xmlns="">
          <p:sp>
            <p:nvSpPr>
              <p:cNvPr id="10" name="文本框 9">
                <a:extLst>
                  <a:ext uri="{FF2B5EF4-FFF2-40B4-BE49-F238E27FC236}">
                    <a16:creationId xmlns:a16="http://schemas.microsoft.com/office/drawing/2014/main" id="{DC360503-1FE7-42DD-94B0-5AB56AF0FE86}"/>
                  </a:ext>
                </a:extLst>
              </p:cNvPr>
              <p:cNvSpPr txBox="1">
                <a:spLocks noRot="1" noChangeAspect="1" noMove="1" noResize="1" noEditPoints="1" noAdjustHandles="1" noChangeArrowheads="1" noChangeShapeType="1" noTextEdit="1"/>
              </p:cNvSpPr>
              <p:nvPr/>
            </p:nvSpPr>
            <p:spPr>
              <a:xfrm>
                <a:off x="4039796" y="3063795"/>
                <a:ext cx="1858617" cy="276999"/>
              </a:xfrm>
              <a:prstGeom prst="rect">
                <a:avLst/>
              </a:prstGeom>
              <a:blipFill>
                <a:blip r:embed="rId4"/>
                <a:stretch>
                  <a:fillRect b="-88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EAC79EA5-A3FD-4455-87D1-D619717429F7}"/>
                  </a:ext>
                </a:extLst>
              </p:cNvPr>
              <p:cNvSpPr txBox="1"/>
              <p:nvPr/>
            </p:nvSpPr>
            <p:spPr>
              <a:xfrm>
                <a:off x="3959564" y="3583973"/>
                <a:ext cx="2124760" cy="276999"/>
              </a:xfrm>
              <a:prstGeom prst="rect">
                <a:avLst/>
              </a:prstGeom>
              <a:solidFill>
                <a:schemeClr val="accent2">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200" i="1">
                          <a:solidFill>
                            <a:schemeClr val="accent2">
                              <a:lumMod val="50000"/>
                            </a:schemeClr>
                          </a:solidFill>
                          <a:latin typeface="Cambria Math" panose="02040503050406030204" pitchFamily="18" charset="0"/>
                        </a:rPr>
                        <m:t>𝑝</m:t>
                      </m:r>
                      <m:r>
                        <a:rPr lang="en-US" altLang="zh-CN" sz="1200" i="1">
                          <a:solidFill>
                            <a:schemeClr val="accent2">
                              <a:lumMod val="50000"/>
                            </a:schemeClr>
                          </a:solidFill>
                          <a:latin typeface="Cambria Math" panose="02040503050406030204" pitchFamily="18" charset="0"/>
                        </a:rPr>
                        <m:t>→</m:t>
                      </m:r>
                      <m:r>
                        <a:rPr lang="en-US" altLang="zh-CN" sz="1200" i="1">
                          <a:solidFill>
                            <a:schemeClr val="accent2">
                              <a:lumMod val="50000"/>
                            </a:schemeClr>
                          </a:solidFill>
                          <a:latin typeface="Cambria Math" panose="02040503050406030204" pitchFamily="18" charset="0"/>
                        </a:rPr>
                        <m:t>𝑞</m:t>
                      </m:r>
                      <m:r>
                        <a:rPr lang="en-US" altLang="zh-CN" sz="1200" i="1">
                          <a:solidFill>
                            <a:schemeClr val="accent2">
                              <a:lumMod val="50000"/>
                            </a:schemeClr>
                          </a:solidFill>
                          <a:latin typeface="Cambria Math" panose="02040503050406030204" pitchFamily="18" charset="0"/>
                        </a:rPr>
                        <m:t>→</m:t>
                      </m:r>
                      <m:r>
                        <a:rPr lang="en-US" altLang="zh-CN" sz="1200" i="1">
                          <a:solidFill>
                            <a:schemeClr val="accent2">
                              <a:lumMod val="50000"/>
                            </a:schemeClr>
                          </a:solidFill>
                          <a:latin typeface="Cambria Math" panose="02040503050406030204" pitchFamily="18" charset="0"/>
                        </a:rPr>
                        <m:t>𝑟</m:t>
                      </m:r>
                      <m:r>
                        <a:rPr lang="en-US" altLang="zh-CN" sz="1200" i="1">
                          <a:solidFill>
                            <a:schemeClr val="accent2">
                              <a:lumMod val="50000"/>
                            </a:schemeClr>
                          </a:solidFill>
                          <a:latin typeface="Cambria Math" panose="02040503050406030204" pitchFamily="18" charset="0"/>
                        </a:rPr>
                        <m:t>∨((¬</m:t>
                      </m:r>
                      <m:r>
                        <a:rPr lang="en-US" altLang="zh-CN" sz="1200" i="1">
                          <a:solidFill>
                            <a:schemeClr val="accent2">
                              <a:lumMod val="50000"/>
                            </a:schemeClr>
                          </a:solidFill>
                          <a:latin typeface="Cambria Math" panose="02040503050406030204" pitchFamily="18" charset="0"/>
                        </a:rPr>
                        <m:t>𝑝</m:t>
                      </m:r>
                      <m:r>
                        <a:rPr lang="en-US" altLang="zh-CN" sz="1200" i="1">
                          <a:solidFill>
                            <a:schemeClr val="accent2">
                              <a:lumMod val="50000"/>
                            </a:schemeClr>
                          </a:solidFill>
                          <a:latin typeface="Cambria Math" panose="02040503050406030204" pitchFamily="18" charset="0"/>
                        </a:rPr>
                        <m:t>)∧</m:t>
                      </m:r>
                      <m:r>
                        <a:rPr lang="en-US" altLang="zh-CN" sz="1200" i="1">
                          <a:solidFill>
                            <a:schemeClr val="accent2">
                              <a:lumMod val="50000"/>
                            </a:schemeClr>
                          </a:solidFill>
                          <a:latin typeface="Cambria Math" panose="02040503050406030204" pitchFamily="18" charset="0"/>
                        </a:rPr>
                        <m:t>𝑞</m:t>
                      </m:r>
                      <m:r>
                        <a:rPr lang="en-US" altLang="zh-CN" sz="1200" i="1">
                          <a:solidFill>
                            <a:schemeClr val="accent2">
                              <a:lumMod val="50000"/>
                            </a:schemeClr>
                          </a:solidFill>
                          <a:latin typeface="Cambria Math" panose="02040503050406030204" pitchFamily="18" charset="0"/>
                        </a:rPr>
                        <m:t>)∨</m:t>
                      </m:r>
                      <m:r>
                        <a:rPr lang="en-US" altLang="zh-CN" sz="1200" i="1">
                          <a:solidFill>
                            <a:schemeClr val="accent2">
                              <a:lumMod val="50000"/>
                            </a:schemeClr>
                          </a:solidFill>
                          <a:latin typeface="Cambria Math" panose="02040503050406030204" pitchFamily="18" charset="0"/>
                        </a:rPr>
                        <m:t>𝑝</m:t>
                      </m:r>
                    </m:oMath>
                  </m:oMathPara>
                </a14:m>
                <a:endParaRPr lang="zh-CN" altLang="en-US" sz="1200">
                  <a:solidFill>
                    <a:schemeClr val="accent2">
                      <a:lumMod val="50000"/>
                    </a:schemeClr>
                  </a:solidFill>
                </a:endParaRPr>
              </a:p>
            </p:txBody>
          </p:sp>
        </mc:Choice>
        <mc:Fallback xmlns="">
          <p:sp>
            <p:nvSpPr>
              <p:cNvPr id="17" name="文本框 16">
                <a:extLst>
                  <a:ext uri="{FF2B5EF4-FFF2-40B4-BE49-F238E27FC236}">
                    <a16:creationId xmlns:a16="http://schemas.microsoft.com/office/drawing/2014/main" id="{EAC79EA5-A3FD-4455-87D1-D619717429F7}"/>
                  </a:ext>
                </a:extLst>
              </p:cNvPr>
              <p:cNvSpPr txBox="1">
                <a:spLocks noRot="1" noChangeAspect="1" noMove="1" noResize="1" noEditPoints="1" noAdjustHandles="1" noChangeArrowheads="1" noChangeShapeType="1" noTextEdit="1"/>
              </p:cNvSpPr>
              <p:nvPr/>
            </p:nvSpPr>
            <p:spPr>
              <a:xfrm>
                <a:off x="3959564" y="3583973"/>
                <a:ext cx="2124760" cy="276999"/>
              </a:xfrm>
              <a:prstGeom prst="rect">
                <a:avLst/>
              </a:prstGeom>
              <a:blipFill>
                <a:blip r:embed="rId5"/>
                <a:stretch>
                  <a:fillRect b="-88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705743B0-136B-4141-BB63-82A8A16275C5}"/>
                  </a:ext>
                </a:extLst>
              </p:cNvPr>
              <p:cNvSpPr txBox="1"/>
              <p:nvPr/>
            </p:nvSpPr>
            <p:spPr>
              <a:xfrm>
                <a:off x="674279" y="3558831"/>
                <a:ext cx="2124760" cy="300788"/>
              </a:xfrm>
              <a:prstGeom prst="rect">
                <a:avLst/>
              </a:prstGeom>
              <a:solidFill>
                <a:schemeClr val="accent2">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200" i="1">
                          <a:solidFill>
                            <a:schemeClr val="accent2">
                              <a:lumMod val="50000"/>
                            </a:schemeClr>
                          </a:solidFill>
                          <a:latin typeface="Cambria Math" panose="02040503050406030204" pitchFamily="18" charset="0"/>
                        </a:rPr>
                        <m:t>𝑝</m:t>
                      </m:r>
                      <m:r>
                        <a:rPr lang="en-US" altLang="zh-CN" sz="1200" i="1">
                          <a:solidFill>
                            <a:schemeClr val="accent2">
                              <a:lumMod val="50000"/>
                            </a:schemeClr>
                          </a:solidFill>
                          <a:latin typeface="Cambria Math" panose="02040503050406030204" pitchFamily="18" charset="0"/>
                        </a:rPr>
                        <m:t>→</m:t>
                      </m:r>
                      <m:r>
                        <a:rPr lang="en-US" altLang="zh-CN" sz="1200" i="1">
                          <a:solidFill>
                            <a:schemeClr val="accent2">
                              <a:lumMod val="50000"/>
                            </a:schemeClr>
                          </a:solidFill>
                          <a:latin typeface="Cambria Math" panose="02040503050406030204" pitchFamily="18" charset="0"/>
                        </a:rPr>
                        <m:t>𝑞</m:t>
                      </m:r>
                      <m:r>
                        <a:rPr lang="en-US" altLang="zh-CN" sz="1200" i="1">
                          <a:solidFill>
                            <a:schemeClr val="accent2">
                              <a:lumMod val="50000"/>
                            </a:schemeClr>
                          </a:solidFill>
                          <a:latin typeface="Cambria Math" panose="02040503050406030204" pitchFamily="18" charset="0"/>
                        </a:rPr>
                        <m:t>→(</m:t>
                      </m:r>
                      <m:r>
                        <a:rPr lang="en-US" altLang="zh-CN" sz="1200" i="1">
                          <a:solidFill>
                            <a:schemeClr val="accent2">
                              <a:lumMod val="50000"/>
                            </a:schemeClr>
                          </a:solidFill>
                          <a:latin typeface="Cambria Math" panose="02040503050406030204" pitchFamily="18" charset="0"/>
                        </a:rPr>
                        <m:t>𝑟</m:t>
                      </m:r>
                      <m:r>
                        <a:rPr lang="en-US" altLang="zh-CN" sz="1200" i="1">
                          <a:solidFill>
                            <a:schemeClr val="accent2">
                              <a:lumMod val="50000"/>
                            </a:schemeClr>
                          </a:solidFill>
                          <a:latin typeface="Cambria Math" panose="02040503050406030204" pitchFamily="18" charset="0"/>
                        </a:rPr>
                        <m:t>∨</m:t>
                      </m:r>
                      <m:d>
                        <m:dPr>
                          <m:ctrlPr>
                            <a:rPr lang="en-US" altLang="zh-CN" sz="1200" i="1">
                              <a:solidFill>
                                <a:schemeClr val="accent2">
                                  <a:lumMod val="50000"/>
                                </a:schemeClr>
                              </a:solidFill>
                              <a:latin typeface="Cambria Math" panose="02040503050406030204" pitchFamily="18" charset="0"/>
                            </a:rPr>
                          </m:ctrlPr>
                        </m:dPr>
                        <m:e>
                          <m:d>
                            <m:dPr>
                              <m:ctrlPr>
                                <a:rPr lang="en-US" altLang="zh-CN" sz="1200" i="1">
                                  <a:solidFill>
                                    <a:schemeClr val="accent2">
                                      <a:lumMod val="50000"/>
                                    </a:schemeClr>
                                  </a:solidFill>
                                  <a:latin typeface="Cambria Math" panose="02040503050406030204" pitchFamily="18" charset="0"/>
                                </a:rPr>
                              </m:ctrlPr>
                            </m:dPr>
                            <m:e>
                              <m:r>
                                <a:rPr lang="en-US" altLang="zh-CN" sz="1200" i="1">
                                  <a:solidFill>
                                    <a:schemeClr val="accent2">
                                      <a:lumMod val="50000"/>
                                    </a:schemeClr>
                                  </a:solidFill>
                                  <a:latin typeface="Cambria Math" panose="02040503050406030204" pitchFamily="18" charset="0"/>
                                </a:rPr>
                                <m:t>¬</m:t>
                              </m:r>
                              <m:r>
                                <a:rPr lang="en-US" altLang="zh-CN" sz="1200" i="1">
                                  <a:solidFill>
                                    <a:schemeClr val="accent2">
                                      <a:lumMod val="50000"/>
                                    </a:schemeClr>
                                  </a:solidFill>
                                  <a:latin typeface="Cambria Math" panose="02040503050406030204" pitchFamily="18" charset="0"/>
                                </a:rPr>
                                <m:t>𝑝</m:t>
                              </m:r>
                            </m:e>
                          </m:d>
                          <m:r>
                            <a:rPr lang="en-US" altLang="zh-CN" sz="1200" i="1">
                              <a:solidFill>
                                <a:schemeClr val="accent2">
                                  <a:lumMod val="50000"/>
                                </a:schemeClr>
                              </a:solidFill>
                              <a:latin typeface="Cambria Math" panose="02040503050406030204" pitchFamily="18" charset="0"/>
                            </a:rPr>
                            <m:t>∧</m:t>
                          </m:r>
                          <m:r>
                            <a:rPr lang="en-US" altLang="zh-CN" sz="1200" i="1">
                              <a:solidFill>
                                <a:schemeClr val="accent2">
                                  <a:lumMod val="50000"/>
                                </a:schemeClr>
                              </a:solidFill>
                              <a:latin typeface="Cambria Math" panose="02040503050406030204" pitchFamily="18" charset="0"/>
                            </a:rPr>
                            <m:t>𝑞</m:t>
                          </m:r>
                        </m:e>
                      </m:d>
                      <m:r>
                        <a:rPr lang="en-US" altLang="zh-CN" sz="1200" i="1">
                          <a:solidFill>
                            <a:schemeClr val="accent2">
                              <a:lumMod val="50000"/>
                            </a:schemeClr>
                          </a:solidFill>
                          <a:latin typeface="Cambria Math" panose="02040503050406030204" pitchFamily="18" charset="0"/>
                        </a:rPr>
                        <m:t>)∨</m:t>
                      </m:r>
                      <m:r>
                        <a:rPr lang="en-US" altLang="zh-CN" sz="1200" i="1">
                          <a:solidFill>
                            <a:schemeClr val="accent2">
                              <a:lumMod val="50000"/>
                            </a:schemeClr>
                          </a:solidFill>
                          <a:latin typeface="Cambria Math" panose="02040503050406030204" pitchFamily="18" charset="0"/>
                        </a:rPr>
                        <m:t>𝑝</m:t>
                      </m:r>
                    </m:oMath>
                  </m:oMathPara>
                </a14:m>
                <a:endParaRPr lang="zh-CN" altLang="en-US" sz="1200">
                  <a:solidFill>
                    <a:schemeClr val="accent2">
                      <a:lumMod val="50000"/>
                    </a:schemeClr>
                  </a:solidFill>
                </a:endParaRPr>
              </a:p>
            </p:txBody>
          </p:sp>
        </mc:Choice>
        <mc:Fallback xmlns="">
          <p:sp>
            <p:nvSpPr>
              <p:cNvPr id="18" name="文本框 17">
                <a:extLst>
                  <a:ext uri="{FF2B5EF4-FFF2-40B4-BE49-F238E27FC236}">
                    <a16:creationId xmlns:a16="http://schemas.microsoft.com/office/drawing/2014/main" id="{705743B0-136B-4141-BB63-82A8A16275C5}"/>
                  </a:ext>
                </a:extLst>
              </p:cNvPr>
              <p:cNvSpPr txBox="1">
                <a:spLocks noRot="1" noChangeAspect="1" noMove="1" noResize="1" noEditPoints="1" noAdjustHandles="1" noChangeArrowheads="1" noChangeShapeType="1" noTextEdit="1"/>
              </p:cNvSpPr>
              <p:nvPr/>
            </p:nvSpPr>
            <p:spPr>
              <a:xfrm>
                <a:off x="674279" y="3558831"/>
                <a:ext cx="2124760" cy="300788"/>
              </a:xfrm>
              <a:prstGeom prst="rect">
                <a:avLst/>
              </a:prstGeom>
              <a:blipFill>
                <a:blip r:embed="rId6"/>
                <a:stretch>
                  <a:fillRect b="-61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23B6A0D6-9CDF-474C-94A2-126200B4B9C4}"/>
                  </a:ext>
                </a:extLst>
              </p:cNvPr>
              <p:cNvSpPr txBox="1"/>
              <p:nvPr/>
            </p:nvSpPr>
            <p:spPr>
              <a:xfrm>
                <a:off x="610724" y="4130955"/>
                <a:ext cx="2260803" cy="300788"/>
              </a:xfrm>
              <a:prstGeom prst="rect">
                <a:avLst/>
              </a:prstGeom>
              <a:solidFill>
                <a:schemeClr val="accent2">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200" i="1">
                          <a:solidFill>
                            <a:schemeClr val="accent2">
                              <a:lumMod val="50000"/>
                            </a:schemeClr>
                          </a:solidFill>
                          <a:latin typeface="Cambria Math" panose="02040503050406030204" pitchFamily="18" charset="0"/>
                        </a:rPr>
                        <m:t>𝑝</m:t>
                      </m:r>
                      <m:r>
                        <a:rPr lang="en-US" altLang="zh-CN" sz="1200" i="1">
                          <a:solidFill>
                            <a:schemeClr val="accent2">
                              <a:lumMod val="50000"/>
                            </a:schemeClr>
                          </a:solidFill>
                          <a:latin typeface="Cambria Math" panose="02040503050406030204" pitchFamily="18" charset="0"/>
                        </a:rPr>
                        <m:t>→</m:t>
                      </m:r>
                      <m:r>
                        <a:rPr lang="en-US" altLang="zh-CN" sz="1200" i="1">
                          <a:solidFill>
                            <a:schemeClr val="accent2">
                              <a:lumMod val="50000"/>
                            </a:schemeClr>
                          </a:solidFill>
                          <a:latin typeface="Cambria Math" panose="02040503050406030204" pitchFamily="18" charset="0"/>
                        </a:rPr>
                        <m:t>𝑞</m:t>
                      </m:r>
                      <m:r>
                        <a:rPr lang="en-US" altLang="zh-CN" sz="1200" i="1">
                          <a:solidFill>
                            <a:schemeClr val="accent2">
                              <a:lumMod val="50000"/>
                            </a:schemeClr>
                          </a:solidFill>
                          <a:latin typeface="Cambria Math" panose="02040503050406030204" pitchFamily="18" charset="0"/>
                        </a:rPr>
                        <m:t>→((</m:t>
                      </m:r>
                      <m:r>
                        <a:rPr lang="en-US" altLang="zh-CN" sz="1200" i="1">
                          <a:solidFill>
                            <a:schemeClr val="accent2">
                              <a:lumMod val="50000"/>
                            </a:schemeClr>
                          </a:solidFill>
                          <a:latin typeface="Cambria Math" panose="02040503050406030204" pitchFamily="18" charset="0"/>
                        </a:rPr>
                        <m:t>𝑟</m:t>
                      </m:r>
                      <m:r>
                        <a:rPr lang="en-US" altLang="zh-CN" sz="1200" i="1">
                          <a:solidFill>
                            <a:schemeClr val="accent2">
                              <a:lumMod val="50000"/>
                            </a:schemeClr>
                          </a:solidFill>
                          <a:latin typeface="Cambria Math" panose="02040503050406030204" pitchFamily="18" charset="0"/>
                        </a:rPr>
                        <m:t>∨</m:t>
                      </m:r>
                      <m:d>
                        <m:dPr>
                          <m:ctrlPr>
                            <a:rPr lang="en-US" altLang="zh-CN" sz="1200" i="1">
                              <a:solidFill>
                                <a:schemeClr val="accent2">
                                  <a:lumMod val="50000"/>
                                </a:schemeClr>
                              </a:solidFill>
                              <a:latin typeface="Cambria Math" panose="02040503050406030204" pitchFamily="18" charset="0"/>
                            </a:rPr>
                          </m:ctrlPr>
                        </m:dPr>
                        <m:e>
                          <m:d>
                            <m:dPr>
                              <m:ctrlPr>
                                <a:rPr lang="en-US" altLang="zh-CN" sz="1200" i="1">
                                  <a:solidFill>
                                    <a:schemeClr val="accent2">
                                      <a:lumMod val="50000"/>
                                    </a:schemeClr>
                                  </a:solidFill>
                                  <a:latin typeface="Cambria Math" panose="02040503050406030204" pitchFamily="18" charset="0"/>
                                </a:rPr>
                              </m:ctrlPr>
                            </m:dPr>
                            <m:e>
                              <m:r>
                                <a:rPr lang="en-US" altLang="zh-CN" sz="1200" i="1">
                                  <a:solidFill>
                                    <a:schemeClr val="accent2">
                                      <a:lumMod val="50000"/>
                                    </a:schemeClr>
                                  </a:solidFill>
                                  <a:latin typeface="Cambria Math" panose="02040503050406030204" pitchFamily="18" charset="0"/>
                                </a:rPr>
                                <m:t>¬</m:t>
                              </m:r>
                              <m:r>
                                <a:rPr lang="en-US" altLang="zh-CN" sz="1200" i="1">
                                  <a:solidFill>
                                    <a:schemeClr val="accent2">
                                      <a:lumMod val="50000"/>
                                    </a:schemeClr>
                                  </a:solidFill>
                                  <a:latin typeface="Cambria Math" panose="02040503050406030204" pitchFamily="18" charset="0"/>
                                </a:rPr>
                                <m:t>𝑝</m:t>
                              </m:r>
                            </m:e>
                          </m:d>
                          <m:r>
                            <a:rPr lang="en-US" altLang="zh-CN" sz="1200" i="1">
                              <a:solidFill>
                                <a:schemeClr val="accent2">
                                  <a:lumMod val="50000"/>
                                </a:schemeClr>
                              </a:solidFill>
                              <a:latin typeface="Cambria Math" panose="02040503050406030204" pitchFamily="18" charset="0"/>
                            </a:rPr>
                            <m:t>∧</m:t>
                          </m:r>
                          <m:r>
                            <a:rPr lang="en-US" altLang="zh-CN" sz="1200" i="1">
                              <a:solidFill>
                                <a:schemeClr val="accent2">
                                  <a:lumMod val="50000"/>
                                </a:schemeClr>
                              </a:solidFill>
                              <a:latin typeface="Cambria Math" panose="02040503050406030204" pitchFamily="18" charset="0"/>
                            </a:rPr>
                            <m:t>𝑞</m:t>
                          </m:r>
                        </m:e>
                      </m:d>
                      <m:r>
                        <a:rPr lang="en-US" altLang="zh-CN" sz="1200" i="1">
                          <a:solidFill>
                            <a:schemeClr val="accent2">
                              <a:lumMod val="50000"/>
                            </a:schemeClr>
                          </a:solidFill>
                          <a:latin typeface="Cambria Math" panose="02040503050406030204" pitchFamily="18" charset="0"/>
                        </a:rPr>
                        <m:t>)∨</m:t>
                      </m:r>
                      <m:r>
                        <a:rPr lang="en-US" altLang="zh-CN" sz="1200" i="1">
                          <a:solidFill>
                            <a:schemeClr val="accent2">
                              <a:lumMod val="50000"/>
                            </a:schemeClr>
                          </a:solidFill>
                          <a:latin typeface="Cambria Math" panose="02040503050406030204" pitchFamily="18" charset="0"/>
                        </a:rPr>
                        <m:t>𝑝</m:t>
                      </m:r>
                      <m:r>
                        <a:rPr lang="en-US" altLang="zh-CN" sz="1200" i="1">
                          <a:solidFill>
                            <a:schemeClr val="accent2">
                              <a:lumMod val="50000"/>
                            </a:schemeClr>
                          </a:solidFill>
                          <a:latin typeface="Cambria Math" panose="02040503050406030204" pitchFamily="18" charset="0"/>
                        </a:rPr>
                        <m:t>)</m:t>
                      </m:r>
                    </m:oMath>
                  </m:oMathPara>
                </a14:m>
                <a:endParaRPr lang="zh-CN" altLang="en-US" sz="1200">
                  <a:solidFill>
                    <a:schemeClr val="accent2">
                      <a:lumMod val="50000"/>
                    </a:schemeClr>
                  </a:solidFill>
                </a:endParaRPr>
              </a:p>
            </p:txBody>
          </p:sp>
        </mc:Choice>
        <mc:Fallback xmlns="">
          <p:sp>
            <p:nvSpPr>
              <p:cNvPr id="19" name="文本框 18">
                <a:extLst>
                  <a:ext uri="{FF2B5EF4-FFF2-40B4-BE49-F238E27FC236}">
                    <a16:creationId xmlns:a16="http://schemas.microsoft.com/office/drawing/2014/main" id="{23B6A0D6-9CDF-474C-94A2-126200B4B9C4}"/>
                  </a:ext>
                </a:extLst>
              </p:cNvPr>
              <p:cNvSpPr txBox="1">
                <a:spLocks noRot="1" noChangeAspect="1" noMove="1" noResize="1" noEditPoints="1" noAdjustHandles="1" noChangeArrowheads="1" noChangeShapeType="1" noTextEdit="1"/>
              </p:cNvSpPr>
              <p:nvPr/>
            </p:nvSpPr>
            <p:spPr>
              <a:xfrm>
                <a:off x="610724" y="4130955"/>
                <a:ext cx="2260803" cy="300788"/>
              </a:xfrm>
              <a:prstGeom prst="rect">
                <a:avLst/>
              </a:prstGeom>
              <a:blipFill>
                <a:blip r:embed="rId7"/>
                <a:stretch>
                  <a:fillRect b="-61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08A4CBA6-A7F4-4AAF-B5A3-4A19F56F17CE}"/>
                  </a:ext>
                </a:extLst>
              </p:cNvPr>
              <p:cNvSpPr txBox="1"/>
              <p:nvPr/>
            </p:nvSpPr>
            <p:spPr>
              <a:xfrm>
                <a:off x="3776277" y="4099099"/>
                <a:ext cx="2491334" cy="418897"/>
              </a:xfrm>
              <a:prstGeom prst="rect">
                <a:avLst/>
              </a:prstGeom>
              <a:solidFill>
                <a:schemeClr val="accent2">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200" i="1">
                          <a:solidFill>
                            <a:schemeClr val="accent2">
                              <a:lumMod val="50000"/>
                            </a:schemeClr>
                          </a:solidFill>
                          <a:latin typeface="Cambria Math" panose="02040503050406030204" pitchFamily="18" charset="0"/>
                        </a:rPr>
                        <m:t>𝑝</m:t>
                      </m:r>
                      <m:r>
                        <a:rPr lang="en-US" altLang="zh-CN" sz="1200" i="1">
                          <a:solidFill>
                            <a:schemeClr val="accent2">
                              <a:lumMod val="50000"/>
                            </a:schemeClr>
                          </a:solidFill>
                          <a:latin typeface="Cambria Math" panose="02040503050406030204" pitchFamily="18" charset="0"/>
                        </a:rPr>
                        <m:t>→(</m:t>
                      </m:r>
                      <m:r>
                        <a:rPr lang="en-US" altLang="zh-CN" sz="1200" i="1">
                          <a:solidFill>
                            <a:schemeClr val="accent2">
                              <a:lumMod val="50000"/>
                            </a:schemeClr>
                          </a:solidFill>
                          <a:latin typeface="Cambria Math" panose="02040503050406030204" pitchFamily="18" charset="0"/>
                        </a:rPr>
                        <m:t>𝑞</m:t>
                      </m:r>
                      <m:r>
                        <a:rPr lang="en-US" altLang="zh-CN" sz="1200" i="1">
                          <a:solidFill>
                            <a:schemeClr val="accent2">
                              <a:lumMod val="50000"/>
                            </a:schemeClr>
                          </a:solidFill>
                          <a:latin typeface="Cambria Math" panose="02040503050406030204" pitchFamily="18" charset="0"/>
                        </a:rPr>
                        <m:t>→</m:t>
                      </m:r>
                      <m:d>
                        <m:dPr>
                          <m:ctrlPr>
                            <a:rPr lang="en-US" altLang="zh-CN" sz="1200" i="1">
                              <a:solidFill>
                                <a:schemeClr val="accent2">
                                  <a:lumMod val="50000"/>
                                </a:schemeClr>
                              </a:solidFill>
                              <a:latin typeface="Cambria Math" panose="02040503050406030204" pitchFamily="18" charset="0"/>
                            </a:rPr>
                          </m:ctrlPr>
                        </m:dPr>
                        <m:e>
                          <m:d>
                            <m:dPr>
                              <m:ctrlPr>
                                <a:rPr lang="en-US" altLang="zh-CN" sz="1200" i="1">
                                  <a:solidFill>
                                    <a:schemeClr val="accent2">
                                      <a:lumMod val="50000"/>
                                    </a:schemeClr>
                                  </a:solidFill>
                                  <a:latin typeface="Cambria Math" panose="02040503050406030204" pitchFamily="18" charset="0"/>
                                </a:rPr>
                              </m:ctrlPr>
                            </m:dPr>
                            <m:e>
                              <m:r>
                                <a:rPr lang="en-US" altLang="zh-CN" sz="1200" i="1">
                                  <a:solidFill>
                                    <a:schemeClr val="accent2">
                                      <a:lumMod val="50000"/>
                                    </a:schemeClr>
                                  </a:solidFill>
                                  <a:latin typeface="Cambria Math" panose="02040503050406030204" pitchFamily="18" charset="0"/>
                                </a:rPr>
                                <m:t>𝑟</m:t>
                              </m:r>
                              <m:r>
                                <a:rPr lang="en-US" altLang="zh-CN" sz="1200" i="1">
                                  <a:solidFill>
                                    <a:schemeClr val="accent2">
                                      <a:lumMod val="50000"/>
                                    </a:schemeClr>
                                  </a:solidFill>
                                  <a:latin typeface="Cambria Math" panose="02040503050406030204" pitchFamily="18" charset="0"/>
                                </a:rPr>
                                <m:t>∨</m:t>
                              </m:r>
                              <m:d>
                                <m:dPr>
                                  <m:ctrlPr>
                                    <a:rPr lang="en-US" altLang="zh-CN" sz="1200" i="1">
                                      <a:solidFill>
                                        <a:schemeClr val="accent2">
                                          <a:lumMod val="50000"/>
                                        </a:schemeClr>
                                      </a:solidFill>
                                      <a:latin typeface="Cambria Math" panose="02040503050406030204" pitchFamily="18" charset="0"/>
                                    </a:rPr>
                                  </m:ctrlPr>
                                </m:dPr>
                                <m:e>
                                  <m:d>
                                    <m:dPr>
                                      <m:ctrlPr>
                                        <a:rPr lang="en-US" altLang="zh-CN" sz="1200" i="1">
                                          <a:solidFill>
                                            <a:schemeClr val="accent2">
                                              <a:lumMod val="50000"/>
                                            </a:schemeClr>
                                          </a:solidFill>
                                          <a:latin typeface="Cambria Math" panose="02040503050406030204" pitchFamily="18" charset="0"/>
                                        </a:rPr>
                                      </m:ctrlPr>
                                    </m:dPr>
                                    <m:e>
                                      <m:r>
                                        <a:rPr lang="en-US" altLang="zh-CN" sz="1200" i="1">
                                          <a:solidFill>
                                            <a:schemeClr val="accent2">
                                              <a:lumMod val="50000"/>
                                            </a:schemeClr>
                                          </a:solidFill>
                                          <a:latin typeface="Cambria Math" panose="02040503050406030204" pitchFamily="18" charset="0"/>
                                        </a:rPr>
                                        <m:t>¬</m:t>
                                      </m:r>
                                      <m:r>
                                        <a:rPr lang="en-US" altLang="zh-CN" sz="1200" i="1">
                                          <a:solidFill>
                                            <a:schemeClr val="accent2">
                                              <a:lumMod val="50000"/>
                                            </a:schemeClr>
                                          </a:solidFill>
                                          <a:latin typeface="Cambria Math" panose="02040503050406030204" pitchFamily="18" charset="0"/>
                                        </a:rPr>
                                        <m:t>𝑝</m:t>
                                      </m:r>
                                    </m:e>
                                  </m:d>
                                  <m:r>
                                    <a:rPr lang="en-US" altLang="zh-CN" sz="1200" i="1">
                                      <a:solidFill>
                                        <a:schemeClr val="accent2">
                                          <a:lumMod val="50000"/>
                                        </a:schemeClr>
                                      </a:solidFill>
                                      <a:latin typeface="Cambria Math" panose="02040503050406030204" pitchFamily="18" charset="0"/>
                                    </a:rPr>
                                    <m:t>∧</m:t>
                                  </m:r>
                                  <m:r>
                                    <a:rPr lang="en-US" altLang="zh-CN" sz="1200" i="1">
                                      <a:solidFill>
                                        <a:schemeClr val="accent2">
                                          <a:lumMod val="50000"/>
                                        </a:schemeClr>
                                      </a:solidFill>
                                      <a:latin typeface="Cambria Math" panose="02040503050406030204" pitchFamily="18" charset="0"/>
                                    </a:rPr>
                                    <m:t>𝑞</m:t>
                                  </m:r>
                                </m:e>
                              </m:d>
                            </m:e>
                          </m:d>
                          <m:r>
                            <a:rPr lang="en-US" altLang="zh-CN" sz="1200" i="1">
                              <a:solidFill>
                                <a:schemeClr val="accent2">
                                  <a:lumMod val="50000"/>
                                </a:schemeClr>
                              </a:solidFill>
                              <a:latin typeface="Cambria Math" panose="02040503050406030204" pitchFamily="18" charset="0"/>
                            </a:rPr>
                            <m:t>∨</m:t>
                          </m:r>
                          <m:r>
                            <a:rPr lang="en-US" altLang="zh-CN" sz="1200" i="1">
                              <a:solidFill>
                                <a:schemeClr val="accent2">
                                  <a:lumMod val="50000"/>
                                </a:schemeClr>
                              </a:solidFill>
                              <a:latin typeface="Cambria Math" panose="02040503050406030204" pitchFamily="18" charset="0"/>
                            </a:rPr>
                            <m:t>𝑝</m:t>
                          </m:r>
                        </m:e>
                      </m:d>
                      <m:r>
                        <a:rPr lang="en-US" altLang="zh-CN" sz="1200" i="1">
                          <a:solidFill>
                            <a:schemeClr val="accent2">
                              <a:lumMod val="50000"/>
                            </a:schemeClr>
                          </a:solidFill>
                          <a:latin typeface="Cambria Math" panose="02040503050406030204" pitchFamily="18" charset="0"/>
                        </a:rPr>
                        <m:t>)</m:t>
                      </m:r>
                    </m:oMath>
                  </m:oMathPara>
                </a14:m>
                <a:endParaRPr lang="zh-CN" altLang="en-US" sz="1200">
                  <a:solidFill>
                    <a:schemeClr val="accent2">
                      <a:lumMod val="50000"/>
                    </a:schemeClr>
                  </a:solidFill>
                </a:endParaRPr>
              </a:p>
            </p:txBody>
          </p:sp>
        </mc:Choice>
        <mc:Fallback xmlns="">
          <p:sp>
            <p:nvSpPr>
              <p:cNvPr id="20" name="文本框 19">
                <a:extLst>
                  <a:ext uri="{FF2B5EF4-FFF2-40B4-BE49-F238E27FC236}">
                    <a16:creationId xmlns:a16="http://schemas.microsoft.com/office/drawing/2014/main" id="{08A4CBA6-A7F4-4AAF-B5A3-4A19F56F17CE}"/>
                  </a:ext>
                </a:extLst>
              </p:cNvPr>
              <p:cNvSpPr txBox="1">
                <a:spLocks noRot="1" noChangeAspect="1" noMove="1" noResize="1" noEditPoints="1" noAdjustHandles="1" noChangeArrowheads="1" noChangeShapeType="1" noTextEdit="1"/>
              </p:cNvSpPr>
              <p:nvPr/>
            </p:nvSpPr>
            <p:spPr>
              <a:xfrm>
                <a:off x="3776277" y="4099099"/>
                <a:ext cx="2491334" cy="418897"/>
              </a:xfrm>
              <a:prstGeom prst="rect">
                <a:avLst/>
              </a:prstGeom>
              <a:blipFill>
                <a:blip r:embed="rId8"/>
                <a:stretch>
                  <a:fillRect/>
                </a:stretch>
              </a:blipFill>
            </p:spPr>
            <p:txBody>
              <a:bodyPr/>
              <a:lstStyle/>
              <a:p>
                <a:r>
                  <a:rPr lang="zh-CN" altLang="en-US">
                    <a:noFill/>
                  </a:rPr>
                  <a:t> </a:t>
                </a:r>
              </a:p>
            </p:txBody>
          </p:sp>
        </mc:Fallback>
      </mc:AlternateContent>
      <p:sp>
        <p:nvSpPr>
          <p:cNvPr id="21" name="箭头: 右 20">
            <a:extLst>
              <a:ext uri="{FF2B5EF4-FFF2-40B4-BE49-F238E27FC236}">
                <a16:creationId xmlns:a16="http://schemas.microsoft.com/office/drawing/2014/main" id="{1CDEAB03-ED3C-4038-B7BF-31D2F051A4DE}"/>
              </a:ext>
            </a:extLst>
          </p:cNvPr>
          <p:cNvSpPr/>
          <p:nvPr/>
        </p:nvSpPr>
        <p:spPr>
          <a:xfrm>
            <a:off x="2694362" y="3161051"/>
            <a:ext cx="1345433" cy="45719"/>
          </a:xfrm>
          <a:prstGeom prst="rightArrow">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2" name="箭头: 下 21">
            <a:extLst>
              <a:ext uri="{FF2B5EF4-FFF2-40B4-BE49-F238E27FC236}">
                <a16:creationId xmlns:a16="http://schemas.microsoft.com/office/drawing/2014/main" id="{EC970C86-432F-4C24-B387-AF303682C369}"/>
              </a:ext>
            </a:extLst>
          </p:cNvPr>
          <p:cNvSpPr/>
          <p:nvPr/>
        </p:nvSpPr>
        <p:spPr>
          <a:xfrm>
            <a:off x="4968028" y="3336495"/>
            <a:ext cx="34289" cy="245228"/>
          </a:xfrm>
          <a:prstGeom prst="downArrow">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3" name="箭头: 左 22">
            <a:extLst>
              <a:ext uri="{FF2B5EF4-FFF2-40B4-BE49-F238E27FC236}">
                <a16:creationId xmlns:a16="http://schemas.microsoft.com/office/drawing/2014/main" id="{3D143079-D05B-4A2C-8E14-2BA083F5BEE3}"/>
              </a:ext>
            </a:extLst>
          </p:cNvPr>
          <p:cNvSpPr/>
          <p:nvPr/>
        </p:nvSpPr>
        <p:spPr>
          <a:xfrm>
            <a:off x="2799039" y="3680483"/>
            <a:ext cx="1142761" cy="45719"/>
          </a:xfrm>
          <a:prstGeom prst="leftArrow">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4" name="箭头: 下 23">
            <a:extLst>
              <a:ext uri="{FF2B5EF4-FFF2-40B4-BE49-F238E27FC236}">
                <a16:creationId xmlns:a16="http://schemas.microsoft.com/office/drawing/2014/main" id="{E49D11BF-0FFD-444F-8811-644D034F9361}"/>
              </a:ext>
            </a:extLst>
          </p:cNvPr>
          <p:cNvSpPr/>
          <p:nvPr/>
        </p:nvSpPr>
        <p:spPr>
          <a:xfrm>
            <a:off x="1714653" y="3872729"/>
            <a:ext cx="34289" cy="245228"/>
          </a:xfrm>
          <a:prstGeom prst="downArrow">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5" name="箭头: 右 24">
            <a:extLst>
              <a:ext uri="{FF2B5EF4-FFF2-40B4-BE49-F238E27FC236}">
                <a16:creationId xmlns:a16="http://schemas.microsoft.com/office/drawing/2014/main" id="{D59D323E-B310-4BFD-B9C0-248628AB1520}"/>
              </a:ext>
            </a:extLst>
          </p:cNvPr>
          <p:cNvSpPr/>
          <p:nvPr/>
        </p:nvSpPr>
        <p:spPr>
          <a:xfrm>
            <a:off x="2871527" y="4285593"/>
            <a:ext cx="904750" cy="45719"/>
          </a:xfrm>
          <a:prstGeom prst="rightArrow">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6A4A043A-98B4-4D14-A839-CBF7B2936022}"/>
                  </a:ext>
                </a:extLst>
              </p:cNvPr>
              <p:cNvSpPr txBox="1"/>
              <p:nvPr/>
            </p:nvSpPr>
            <p:spPr>
              <a:xfrm>
                <a:off x="3035442" y="3193092"/>
                <a:ext cx="604629"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200" i="1">
                          <a:solidFill>
                            <a:srgbClr val="C00000"/>
                          </a:solidFill>
                          <a:latin typeface="Cambria Math" panose="02040503050406030204" pitchFamily="18" charset="0"/>
                        </a:rPr>
                        <m:t>¬ &gt; ∧</m:t>
                      </m:r>
                    </m:oMath>
                  </m:oMathPara>
                </a14:m>
                <a:endParaRPr lang="zh-CN" altLang="en-US" sz="1200">
                  <a:solidFill>
                    <a:srgbClr val="C00000"/>
                  </a:solidFill>
                </a:endParaRPr>
              </a:p>
            </p:txBody>
          </p:sp>
        </mc:Choice>
        <mc:Fallback xmlns="">
          <p:sp>
            <p:nvSpPr>
              <p:cNvPr id="26" name="文本框 25">
                <a:extLst>
                  <a:ext uri="{FF2B5EF4-FFF2-40B4-BE49-F238E27FC236}">
                    <a16:creationId xmlns:a16="http://schemas.microsoft.com/office/drawing/2014/main" id="{6A4A043A-98B4-4D14-A839-CBF7B2936022}"/>
                  </a:ext>
                </a:extLst>
              </p:cNvPr>
              <p:cNvSpPr txBox="1">
                <a:spLocks noRot="1" noChangeAspect="1" noMove="1" noResize="1" noEditPoints="1" noAdjustHandles="1" noChangeArrowheads="1" noChangeShapeType="1" noTextEdit="1"/>
              </p:cNvSpPr>
              <p:nvPr/>
            </p:nvSpPr>
            <p:spPr>
              <a:xfrm>
                <a:off x="3035442" y="3193092"/>
                <a:ext cx="604629" cy="276999"/>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C24CDF13-49E3-4B63-9F96-B16826DFC8B7}"/>
                  </a:ext>
                </a:extLst>
              </p:cNvPr>
              <p:cNvSpPr txBox="1"/>
              <p:nvPr/>
            </p:nvSpPr>
            <p:spPr>
              <a:xfrm>
                <a:off x="4951104" y="3320609"/>
                <a:ext cx="547584"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200" i="1">
                          <a:solidFill>
                            <a:srgbClr val="C00000"/>
                          </a:solidFill>
                          <a:latin typeface="Cambria Math" panose="02040503050406030204" pitchFamily="18" charset="0"/>
                        </a:rPr>
                        <m:t>∧ &gt; ∨</m:t>
                      </m:r>
                    </m:oMath>
                  </m:oMathPara>
                </a14:m>
                <a:endParaRPr lang="zh-CN" altLang="en-US" sz="1200">
                  <a:solidFill>
                    <a:srgbClr val="C00000"/>
                  </a:solidFill>
                </a:endParaRPr>
              </a:p>
            </p:txBody>
          </p:sp>
        </mc:Choice>
        <mc:Fallback xmlns="">
          <p:sp>
            <p:nvSpPr>
              <p:cNvPr id="27" name="文本框 26">
                <a:extLst>
                  <a:ext uri="{FF2B5EF4-FFF2-40B4-BE49-F238E27FC236}">
                    <a16:creationId xmlns:a16="http://schemas.microsoft.com/office/drawing/2014/main" id="{C24CDF13-49E3-4B63-9F96-B16826DFC8B7}"/>
                  </a:ext>
                </a:extLst>
              </p:cNvPr>
              <p:cNvSpPr txBox="1">
                <a:spLocks noRot="1" noChangeAspect="1" noMove="1" noResize="1" noEditPoints="1" noAdjustHandles="1" noChangeArrowheads="1" noChangeShapeType="1" noTextEdit="1"/>
              </p:cNvSpPr>
              <p:nvPr/>
            </p:nvSpPr>
            <p:spPr>
              <a:xfrm>
                <a:off x="4951104" y="3320609"/>
                <a:ext cx="547584" cy="276999"/>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4A055769-F7CC-4F61-8634-882D0CD3E915}"/>
                  </a:ext>
                </a:extLst>
              </p:cNvPr>
              <p:cNvSpPr txBox="1"/>
              <p:nvPr/>
            </p:nvSpPr>
            <p:spPr>
              <a:xfrm>
                <a:off x="2776167" y="3709057"/>
                <a:ext cx="1370143" cy="276999"/>
              </a:xfrm>
              <a:prstGeom prst="rect">
                <a:avLst/>
              </a:prstGeom>
              <a:noFill/>
            </p:spPr>
            <p:txBody>
              <a:bodyPr wrap="square" rtlCol="0">
                <a:spAutoFit/>
              </a:bodyPr>
              <a:lstStyle/>
              <a:p>
                <a14:m>
                  <m:oMath xmlns:m="http://schemas.openxmlformats.org/officeDocument/2006/math">
                    <m:r>
                      <a:rPr lang="en-US" altLang="zh-CN" sz="1200">
                        <a:solidFill>
                          <a:srgbClr val="C00000"/>
                        </a:solidFill>
                        <a:latin typeface="Cambria Math" panose="02040503050406030204" pitchFamily="18" charset="0"/>
                        <a:ea typeface="楷体" panose="02010609060101010101" pitchFamily="49" charset="-122"/>
                      </a:rPr>
                      <m:t>∨ </m:t>
                    </m:r>
                    <m:r>
                      <a:rPr lang="zh-CN" altLang="en-US" sz="1200">
                        <a:solidFill>
                          <a:srgbClr val="C00000"/>
                        </a:solidFill>
                        <a:latin typeface="Cambria Math" panose="02040503050406030204" pitchFamily="18" charset="0"/>
                        <a:ea typeface="楷体" panose="02010609060101010101" pitchFamily="49" charset="-122"/>
                      </a:rPr>
                      <m:t>从</m:t>
                    </m:r>
                  </m:oMath>
                </a14:m>
                <a:r>
                  <a:rPr lang="zh-CN" altLang="en-US" sz="1200">
                    <a:solidFill>
                      <a:srgbClr val="C00000"/>
                    </a:solidFill>
                    <a:latin typeface="楷体" panose="02010609060101010101" pitchFamily="49" charset="-122"/>
                    <a:ea typeface="楷体" panose="02010609060101010101" pitchFamily="49" charset="-122"/>
                  </a:rPr>
                  <a:t>左至右结合</a:t>
                </a:r>
              </a:p>
            </p:txBody>
          </p:sp>
        </mc:Choice>
        <mc:Fallback xmlns="">
          <p:sp>
            <p:nvSpPr>
              <p:cNvPr id="28" name="文本框 27">
                <a:extLst>
                  <a:ext uri="{FF2B5EF4-FFF2-40B4-BE49-F238E27FC236}">
                    <a16:creationId xmlns:a16="http://schemas.microsoft.com/office/drawing/2014/main" id="{4A055769-F7CC-4F61-8634-882D0CD3E915}"/>
                  </a:ext>
                </a:extLst>
              </p:cNvPr>
              <p:cNvSpPr txBox="1">
                <a:spLocks noRot="1" noChangeAspect="1" noMove="1" noResize="1" noEditPoints="1" noAdjustHandles="1" noChangeArrowheads="1" noChangeShapeType="1" noTextEdit="1"/>
              </p:cNvSpPr>
              <p:nvPr/>
            </p:nvSpPr>
            <p:spPr>
              <a:xfrm>
                <a:off x="2776167" y="3709057"/>
                <a:ext cx="1370143" cy="276999"/>
              </a:xfrm>
              <a:prstGeom prst="rect">
                <a:avLst/>
              </a:prstGeom>
              <a:blipFill>
                <a:blip r:embed="rId11"/>
                <a:stretch>
                  <a:fillRect b="-1521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CF53C805-C6AB-49D6-B21A-041CC1B7ABF4}"/>
                  </a:ext>
                </a:extLst>
              </p:cNvPr>
              <p:cNvSpPr txBox="1"/>
              <p:nvPr/>
            </p:nvSpPr>
            <p:spPr>
              <a:xfrm>
                <a:off x="1141304" y="3853908"/>
                <a:ext cx="695443"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200" i="1">
                          <a:solidFill>
                            <a:srgbClr val="C00000"/>
                          </a:solidFill>
                          <a:latin typeface="Cambria Math" panose="02040503050406030204" pitchFamily="18" charset="0"/>
                        </a:rPr>
                        <m:t>∨ &gt; →</m:t>
                      </m:r>
                    </m:oMath>
                  </m:oMathPara>
                </a14:m>
                <a:endParaRPr lang="zh-CN" altLang="en-US" sz="1200">
                  <a:solidFill>
                    <a:srgbClr val="C00000"/>
                  </a:solidFill>
                </a:endParaRPr>
              </a:p>
            </p:txBody>
          </p:sp>
        </mc:Choice>
        <mc:Fallback xmlns="">
          <p:sp>
            <p:nvSpPr>
              <p:cNvPr id="29" name="文本框 28">
                <a:extLst>
                  <a:ext uri="{FF2B5EF4-FFF2-40B4-BE49-F238E27FC236}">
                    <a16:creationId xmlns:a16="http://schemas.microsoft.com/office/drawing/2014/main" id="{CF53C805-C6AB-49D6-B21A-041CC1B7ABF4}"/>
                  </a:ext>
                </a:extLst>
              </p:cNvPr>
              <p:cNvSpPr txBox="1">
                <a:spLocks noRot="1" noChangeAspect="1" noMove="1" noResize="1" noEditPoints="1" noAdjustHandles="1" noChangeArrowheads="1" noChangeShapeType="1" noTextEdit="1"/>
              </p:cNvSpPr>
              <p:nvPr/>
            </p:nvSpPr>
            <p:spPr>
              <a:xfrm>
                <a:off x="1141304" y="3853908"/>
                <a:ext cx="695443" cy="276999"/>
              </a:xfrm>
              <a:prstGeom prst="rect">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0D59A114-85F7-4D9F-810A-EA16A89E7A4E}"/>
                  </a:ext>
                </a:extLst>
              </p:cNvPr>
              <p:cNvSpPr txBox="1"/>
              <p:nvPr/>
            </p:nvSpPr>
            <p:spPr>
              <a:xfrm>
                <a:off x="2690618" y="4334339"/>
                <a:ext cx="1352919" cy="276999"/>
              </a:xfrm>
              <a:prstGeom prst="rect">
                <a:avLst/>
              </a:prstGeom>
              <a:noFill/>
            </p:spPr>
            <p:txBody>
              <a:bodyPr wrap="square" rtlCol="0">
                <a:spAutoFit/>
              </a:bodyPr>
              <a:lstStyle/>
              <a:p>
                <a14:m>
                  <m:oMath xmlns:m="http://schemas.openxmlformats.org/officeDocument/2006/math">
                    <m:r>
                      <a:rPr lang="en-US" altLang="zh-CN" sz="1200">
                        <a:solidFill>
                          <a:srgbClr val="C00000"/>
                        </a:solidFill>
                        <a:latin typeface="Cambria Math" panose="02040503050406030204" pitchFamily="18" charset="0"/>
                        <a:ea typeface="楷体" panose="02010609060101010101" pitchFamily="49" charset="-122"/>
                      </a:rPr>
                      <m:t>→</m:t>
                    </m:r>
                    <m:r>
                      <a:rPr lang="zh-CN" altLang="en-US" sz="1200">
                        <a:solidFill>
                          <a:srgbClr val="C00000"/>
                        </a:solidFill>
                        <a:latin typeface="Cambria Math" panose="02040503050406030204" pitchFamily="18" charset="0"/>
                        <a:ea typeface="楷体" panose="02010609060101010101" pitchFamily="49" charset="-122"/>
                      </a:rPr>
                      <m:t>从右</m:t>
                    </m:r>
                  </m:oMath>
                </a14:m>
                <a:r>
                  <a:rPr lang="zh-CN" altLang="en-US" sz="1200">
                    <a:solidFill>
                      <a:srgbClr val="C00000"/>
                    </a:solidFill>
                    <a:latin typeface="楷体" panose="02010609060101010101" pitchFamily="49" charset="-122"/>
                    <a:ea typeface="楷体" panose="02010609060101010101" pitchFamily="49" charset="-122"/>
                  </a:rPr>
                  <a:t>至左结合</a:t>
                </a:r>
              </a:p>
            </p:txBody>
          </p:sp>
        </mc:Choice>
        <mc:Fallback xmlns="">
          <p:sp>
            <p:nvSpPr>
              <p:cNvPr id="30" name="文本框 29">
                <a:extLst>
                  <a:ext uri="{FF2B5EF4-FFF2-40B4-BE49-F238E27FC236}">
                    <a16:creationId xmlns:a16="http://schemas.microsoft.com/office/drawing/2014/main" id="{0D59A114-85F7-4D9F-810A-EA16A89E7A4E}"/>
                  </a:ext>
                </a:extLst>
              </p:cNvPr>
              <p:cNvSpPr txBox="1">
                <a:spLocks noRot="1" noChangeAspect="1" noMove="1" noResize="1" noEditPoints="1" noAdjustHandles="1" noChangeArrowheads="1" noChangeShapeType="1" noTextEdit="1"/>
              </p:cNvSpPr>
              <p:nvPr/>
            </p:nvSpPr>
            <p:spPr>
              <a:xfrm>
                <a:off x="2690618" y="4334339"/>
                <a:ext cx="1352919" cy="276999"/>
              </a:xfrm>
              <a:prstGeom prst="rect">
                <a:avLst/>
              </a:prstGeom>
              <a:blipFill>
                <a:blip r:embed="rId13"/>
                <a:stretch>
                  <a:fillRect b="-17778"/>
                </a:stretch>
              </a:blipFill>
            </p:spPr>
            <p:txBody>
              <a:bodyPr/>
              <a:lstStyle/>
              <a:p>
                <a:r>
                  <a:rPr lang="zh-CN" altLang="en-US">
                    <a:noFill/>
                  </a:rPr>
                  <a:t> </a:t>
                </a:r>
              </a:p>
            </p:txBody>
          </p:sp>
        </mc:Fallback>
      </mc:AlternateContent>
      <p:sp>
        <p:nvSpPr>
          <p:cNvPr id="31" name="思想气泡: 云 30">
            <a:extLst>
              <a:ext uri="{FF2B5EF4-FFF2-40B4-BE49-F238E27FC236}">
                <a16:creationId xmlns:a16="http://schemas.microsoft.com/office/drawing/2014/main" id="{0726E891-ACD2-4853-A696-1A311D0F0864}"/>
              </a:ext>
            </a:extLst>
          </p:cNvPr>
          <p:cNvSpPr/>
          <p:nvPr/>
        </p:nvSpPr>
        <p:spPr>
          <a:xfrm>
            <a:off x="6316767" y="3206161"/>
            <a:ext cx="2124760" cy="813388"/>
          </a:xfrm>
          <a:prstGeom prst="cloudCallout">
            <a:avLst>
              <a:gd name="adj1" fmla="val -65670"/>
              <a:gd name="adj2" fmla="val 1003"/>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a:solidFill>
                  <a:schemeClr val="accent2">
                    <a:lumMod val="50000"/>
                  </a:schemeClr>
                </a:solidFill>
                <a:latin typeface="仿宋" panose="02010609060101010101" pitchFamily="49" charset="-122"/>
                <a:ea typeface="仿宋" panose="02010609060101010101" pitchFamily="49" charset="-122"/>
              </a:rPr>
              <a:t>能将这个过程变成一个构造简写公式抽象语法树的程序吗？</a:t>
            </a:r>
          </a:p>
        </p:txBody>
      </p:sp>
    </p:spTree>
    <p:extLst>
      <p:ext uri="{BB962C8B-B14F-4D97-AF65-F5344CB8AC3E}">
        <p14:creationId xmlns:p14="http://schemas.microsoft.com/office/powerpoint/2010/main" val="160432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p:bldP spid="27" grpId="0"/>
      <p:bldP spid="28" grpId="0"/>
      <p:bldP spid="29" grpId="0"/>
      <p:bldP spid="30" grpId="0"/>
      <p:bldP spid="3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命题逻辑公式语法定义</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命题逻辑公式子公式与抽象语法树练习</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第二讲  命题逻辑公式的语法</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0CDDB36E-BD74-497D-9E2F-28C2F27D80E6}" type="slidenum">
              <a:rPr lang="en-US" altLang="zh-CN" sz="1400" smtClean="0">
                <a:latin typeface="Arial" panose="020B0604020202020204" pitchFamily="34" charset="0"/>
                <a:ea typeface="楷体" panose="02010609060101010101" pitchFamily="49" charset="-122"/>
                <a:cs typeface="Arial" panose="020B0604020202020204" pitchFamily="34" charset="0"/>
              </a:rPr>
              <a:t>15</a:t>
            </a:fld>
            <a:r>
              <a:rPr lang="en-US" altLang="zh-CN" sz="1400">
                <a:latin typeface="Arial" panose="020B0604020202020204" pitchFamily="34" charset="0"/>
                <a:ea typeface="楷体" panose="02010609060101010101" pitchFamily="49" charset="-122"/>
                <a:cs typeface="Arial" panose="020B0604020202020204" pitchFamily="34" charset="0"/>
              </a:rPr>
              <a:t>/43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0B123D83-8DF7-4BA7-A524-8524FDFB95BD}"/>
                  </a:ext>
                </a:extLst>
              </p:cNvPr>
              <p:cNvSpPr txBox="1"/>
              <p:nvPr/>
            </p:nvSpPr>
            <p:spPr>
              <a:xfrm>
                <a:off x="757923" y="883013"/>
                <a:ext cx="5442395" cy="800219"/>
              </a:xfrm>
              <a:prstGeom prst="rect">
                <a:avLst/>
              </a:prstGeom>
              <a:solidFill>
                <a:schemeClr val="accent6">
                  <a:lumMod val="20000"/>
                  <a:lumOff val="80000"/>
                </a:schemeClr>
              </a:solidFill>
            </p:spPr>
            <p:txBody>
              <a:bodyPr wrap="square" rtlCol="0">
                <a:spAutoFit/>
              </a:bodyPr>
              <a:lstStyle/>
              <a:p>
                <a:pPr>
                  <a:spcBef>
                    <a:spcPts val="600"/>
                  </a:spcBef>
                  <a:spcAft>
                    <a:spcPts val="600"/>
                  </a:spcAft>
                </a:pPr>
                <a:r>
                  <a:rPr lang="zh-CN" altLang="en-US" b="1">
                    <a:solidFill>
                      <a:schemeClr val="accent2">
                        <a:lumMod val="50000"/>
                      </a:schemeClr>
                    </a:solidFill>
                  </a:rPr>
                  <a:t>给出命题逻辑公式</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𝒑</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𝒒</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𝒑</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𝒓</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𝒒</m:t>
                    </m:r>
                  </m:oMath>
                </a14:m>
                <a:r>
                  <a:rPr lang="zh-CN" altLang="en-US" b="1">
                    <a:solidFill>
                      <a:schemeClr val="accent2">
                        <a:lumMod val="50000"/>
                      </a:schemeClr>
                    </a:solidFill>
                  </a:rPr>
                  <a:t>的抽象语法树</a:t>
                </a:r>
                <a:endParaRPr lang="en-US" altLang="zh-CN" b="1">
                  <a:solidFill>
                    <a:schemeClr val="accent2">
                      <a:lumMod val="50000"/>
                    </a:schemeClr>
                  </a:solidFill>
                </a:endParaRPr>
              </a:p>
              <a:p>
                <a:pPr marL="285750" indent="-285750">
                  <a:spcBef>
                    <a:spcPts val="600"/>
                  </a:spcBef>
                  <a:spcAft>
                    <a:spcPts val="600"/>
                  </a:spcAft>
                  <a:buFont typeface="Arial" panose="020B0604020202020204" pitchFamily="34" charset="0"/>
                  <a:buChar char="•"/>
                </a:pPr>
                <a:r>
                  <a:rPr lang="zh-CN" altLang="en-US" b="1">
                    <a:solidFill>
                      <a:srgbClr val="002060"/>
                    </a:solidFill>
                    <a:latin typeface="楷体" panose="02010609060101010101" pitchFamily="49" charset="-122"/>
                    <a:ea typeface="楷体" panose="02010609060101010101" pitchFamily="49" charset="-122"/>
                  </a:rPr>
                  <a:t>并按照最佳形成序列的方式给出它的所有子公式</a:t>
                </a:r>
              </a:p>
            </p:txBody>
          </p:sp>
        </mc:Choice>
        <mc:Fallback xmlns="">
          <p:sp>
            <p:nvSpPr>
              <p:cNvPr id="10" name="文本框 9">
                <a:extLst>
                  <a:ext uri="{FF2B5EF4-FFF2-40B4-BE49-F238E27FC236}">
                    <a16:creationId xmlns:a16="http://schemas.microsoft.com/office/drawing/2014/main" id="{0B123D83-8DF7-4BA7-A524-8524FDFB95BD}"/>
                  </a:ext>
                </a:extLst>
              </p:cNvPr>
              <p:cNvSpPr txBox="1">
                <a:spLocks noRot="1" noChangeAspect="1" noMove="1" noResize="1" noEditPoints="1" noAdjustHandles="1" noChangeArrowheads="1" noChangeShapeType="1" noTextEdit="1"/>
              </p:cNvSpPr>
              <p:nvPr/>
            </p:nvSpPr>
            <p:spPr>
              <a:xfrm>
                <a:off x="757923" y="883013"/>
                <a:ext cx="5442395" cy="800219"/>
              </a:xfrm>
              <a:prstGeom prst="rect">
                <a:avLst/>
              </a:prstGeom>
              <a:blipFill>
                <a:blip r:embed="rId2"/>
                <a:stretch>
                  <a:fillRect l="-896" t="-4580" b="-1145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445131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命题逻辑公式语法定义</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命题逻辑公式子公式与抽象语法树练习</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第二讲  命题逻辑公式的语法</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0CDDB36E-BD74-497D-9E2F-28C2F27D80E6}" type="slidenum">
              <a:rPr lang="en-US" altLang="zh-CN" sz="1400" smtClean="0">
                <a:latin typeface="Arial" panose="020B0604020202020204" pitchFamily="34" charset="0"/>
                <a:ea typeface="楷体" panose="02010609060101010101" pitchFamily="49" charset="-122"/>
                <a:cs typeface="Arial" panose="020B0604020202020204" pitchFamily="34" charset="0"/>
              </a:rPr>
              <a:t>16</a:t>
            </a:fld>
            <a:r>
              <a:rPr lang="en-US" altLang="zh-CN" sz="1400">
                <a:latin typeface="Arial" panose="020B0604020202020204" pitchFamily="34" charset="0"/>
                <a:ea typeface="楷体" panose="02010609060101010101" pitchFamily="49" charset="-122"/>
                <a:cs typeface="Arial" panose="020B0604020202020204" pitchFamily="34" charset="0"/>
              </a:rPr>
              <a:t>/43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E00D9AD1-83B8-4E9C-9C74-8701AC2A941B}"/>
                  </a:ext>
                </a:extLst>
              </p:cNvPr>
              <p:cNvSpPr txBox="1"/>
              <p:nvPr/>
            </p:nvSpPr>
            <p:spPr>
              <a:xfrm>
                <a:off x="757923" y="883013"/>
                <a:ext cx="5442395" cy="800219"/>
              </a:xfrm>
              <a:prstGeom prst="rect">
                <a:avLst/>
              </a:prstGeom>
              <a:solidFill>
                <a:schemeClr val="accent6">
                  <a:lumMod val="20000"/>
                  <a:lumOff val="80000"/>
                </a:schemeClr>
              </a:solidFill>
            </p:spPr>
            <p:txBody>
              <a:bodyPr wrap="square" rtlCol="0">
                <a:spAutoFit/>
              </a:bodyPr>
              <a:lstStyle/>
              <a:p>
                <a:pPr>
                  <a:spcBef>
                    <a:spcPts val="600"/>
                  </a:spcBef>
                  <a:spcAft>
                    <a:spcPts val="600"/>
                  </a:spcAft>
                </a:pPr>
                <a:r>
                  <a:rPr lang="zh-CN" altLang="en-US" b="1">
                    <a:solidFill>
                      <a:schemeClr val="accent2">
                        <a:lumMod val="50000"/>
                      </a:schemeClr>
                    </a:solidFill>
                  </a:rPr>
                  <a:t>给出命题逻辑公式</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𝒑</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𝒒</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𝒑</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𝒓</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𝒒</m:t>
                    </m:r>
                  </m:oMath>
                </a14:m>
                <a:r>
                  <a:rPr lang="zh-CN" altLang="en-US" b="1">
                    <a:solidFill>
                      <a:schemeClr val="accent2">
                        <a:lumMod val="50000"/>
                      </a:schemeClr>
                    </a:solidFill>
                  </a:rPr>
                  <a:t>的抽象语法树</a:t>
                </a:r>
                <a:endParaRPr lang="en-US" altLang="zh-CN" b="1">
                  <a:solidFill>
                    <a:schemeClr val="accent2">
                      <a:lumMod val="50000"/>
                    </a:schemeClr>
                  </a:solidFill>
                </a:endParaRPr>
              </a:p>
              <a:p>
                <a:pPr marL="285750" indent="-285750">
                  <a:spcBef>
                    <a:spcPts val="600"/>
                  </a:spcBef>
                  <a:spcAft>
                    <a:spcPts val="600"/>
                  </a:spcAft>
                  <a:buFont typeface="Arial" panose="020B0604020202020204" pitchFamily="34" charset="0"/>
                  <a:buChar char="•"/>
                </a:pPr>
                <a:r>
                  <a:rPr lang="zh-CN" altLang="en-US" b="1">
                    <a:solidFill>
                      <a:srgbClr val="002060"/>
                    </a:solidFill>
                    <a:latin typeface="楷体" panose="02010609060101010101" pitchFamily="49" charset="-122"/>
                    <a:ea typeface="楷体" panose="02010609060101010101" pitchFamily="49" charset="-122"/>
                  </a:rPr>
                  <a:t>并按照最佳形成序列的方式给出它的所有子公式</a:t>
                </a:r>
              </a:p>
            </p:txBody>
          </p:sp>
        </mc:Choice>
        <mc:Fallback xmlns="">
          <p:sp>
            <p:nvSpPr>
              <p:cNvPr id="17" name="文本框 16">
                <a:extLst>
                  <a:ext uri="{FF2B5EF4-FFF2-40B4-BE49-F238E27FC236}">
                    <a16:creationId xmlns:a16="http://schemas.microsoft.com/office/drawing/2014/main" id="{E00D9AD1-83B8-4E9C-9C74-8701AC2A941B}"/>
                  </a:ext>
                </a:extLst>
              </p:cNvPr>
              <p:cNvSpPr txBox="1">
                <a:spLocks noRot="1" noChangeAspect="1" noMove="1" noResize="1" noEditPoints="1" noAdjustHandles="1" noChangeArrowheads="1" noChangeShapeType="1" noTextEdit="1"/>
              </p:cNvSpPr>
              <p:nvPr/>
            </p:nvSpPr>
            <p:spPr>
              <a:xfrm>
                <a:off x="757923" y="883013"/>
                <a:ext cx="5442395" cy="800219"/>
              </a:xfrm>
              <a:prstGeom prst="rect">
                <a:avLst/>
              </a:prstGeom>
              <a:blipFill>
                <a:blip r:embed="rId2"/>
                <a:stretch>
                  <a:fillRect l="-896" t="-4580" b="-11450"/>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548AE30B-40CD-41D7-8947-035EC485C8E4}"/>
              </a:ext>
            </a:extLst>
          </p:cNvPr>
          <p:cNvPicPr>
            <a:picLocks noChangeAspect="1"/>
          </p:cNvPicPr>
          <p:nvPr/>
        </p:nvPicPr>
        <p:blipFill>
          <a:blip r:embed="rId3"/>
          <a:stretch>
            <a:fillRect/>
          </a:stretch>
        </p:blipFill>
        <p:spPr>
          <a:xfrm>
            <a:off x="757923" y="1996231"/>
            <a:ext cx="3179618" cy="2143833"/>
          </a:xfrm>
          <a:prstGeom prst="rect">
            <a:avLst/>
          </a:prstGeom>
        </p:spPr>
      </p:pic>
      <p:pic>
        <p:nvPicPr>
          <p:cNvPr id="6" name="图片 5">
            <a:extLst>
              <a:ext uri="{FF2B5EF4-FFF2-40B4-BE49-F238E27FC236}">
                <a16:creationId xmlns:a16="http://schemas.microsoft.com/office/drawing/2014/main" id="{05739400-BA9D-4DB1-939C-C973B7B544F4}"/>
              </a:ext>
            </a:extLst>
          </p:cNvPr>
          <p:cNvPicPr>
            <a:picLocks noChangeAspect="1"/>
          </p:cNvPicPr>
          <p:nvPr/>
        </p:nvPicPr>
        <p:blipFill>
          <a:blip r:embed="rId4"/>
          <a:stretch>
            <a:fillRect/>
          </a:stretch>
        </p:blipFill>
        <p:spPr>
          <a:xfrm>
            <a:off x="4235820" y="2721962"/>
            <a:ext cx="4149006" cy="532683"/>
          </a:xfrm>
          <a:prstGeom prst="rect">
            <a:avLst/>
          </a:prstGeom>
        </p:spPr>
      </p:pic>
    </p:spTree>
    <p:extLst>
      <p:ext uri="{BB962C8B-B14F-4D97-AF65-F5344CB8AC3E}">
        <p14:creationId xmlns:p14="http://schemas.microsoft.com/office/powerpoint/2010/main" val="34835587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C8A63A11-312B-46D2-98D0-53742CDD8886}"/>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内容提要</a:t>
            </a:r>
          </a:p>
        </p:txBody>
      </p:sp>
      <p:sp>
        <p:nvSpPr>
          <p:cNvPr id="2" name="文本框 1">
            <a:extLst>
              <a:ext uri="{FF2B5EF4-FFF2-40B4-BE49-F238E27FC236}">
                <a16:creationId xmlns:a16="http://schemas.microsoft.com/office/drawing/2014/main" id="{85BA4EFF-667B-4FC6-8446-13B52B94D7E0}"/>
              </a:ext>
            </a:extLst>
          </p:cNvPr>
          <p:cNvSpPr txBox="1"/>
          <p:nvPr/>
        </p:nvSpPr>
        <p:spPr>
          <a:xfrm>
            <a:off x="810863" y="1083065"/>
            <a:ext cx="5232980" cy="2914259"/>
          </a:xfrm>
          <a:prstGeom prst="rect">
            <a:avLst/>
          </a:prstGeom>
          <a:noFill/>
        </p:spPr>
        <p:txBody>
          <a:bodyPr wrap="square" rtlCol="0">
            <a:spAutoFit/>
          </a:bodyPr>
          <a:lstStyle/>
          <a:p>
            <a:pPr>
              <a:lnSpc>
                <a:spcPct val="200000"/>
              </a:lnSpc>
            </a:pPr>
            <a:r>
              <a:rPr lang="zh-CN" altLang="en-US" sz="2400" b="1">
                <a:solidFill>
                  <a:schemeClr val="bg1">
                    <a:lumMod val="95000"/>
                  </a:schemeClr>
                </a:solidFill>
                <a:latin typeface="仿宋" panose="02010609060101010101" pitchFamily="49" charset="-122"/>
                <a:ea typeface="仿宋" panose="02010609060101010101" pitchFamily="49" charset="-122"/>
              </a:rPr>
              <a:t>命题逻辑公式的形成序列</a:t>
            </a:r>
            <a:endParaRPr lang="en-US" altLang="zh-CN" sz="2400" b="1">
              <a:solidFill>
                <a:schemeClr val="bg1">
                  <a:lumMod val="95000"/>
                </a:schemeClr>
              </a:solidFill>
              <a:latin typeface="仿宋" panose="02010609060101010101" pitchFamily="49" charset="-122"/>
              <a:ea typeface="仿宋" panose="02010609060101010101" pitchFamily="49" charset="-122"/>
            </a:endParaRPr>
          </a:p>
          <a:p>
            <a:pPr>
              <a:lnSpc>
                <a:spcPct val="200000"/>
              </a:lnSpc>
            </a:pPr>
            <a:r>
              <a:rPr lang="zh-CN" altLang="en-US" sz="2400" b="1">
                <a:solidFill>
                  <a:schemeClr val="bg1">
                    <a:lumMod val="95000"/>
                  </a:schemeClr>
                </a:solidFill>
                <a:latin typeface="仿宋" panose="02010609060101010101" pitchFamily="49" charset="-122"/>
                <a:ea typeface="仿宋" panose="02010609060101010101" pitchFamily="49" charset="-122"/>
              </a:rPr>
              <a:t>命题逻辑公式的抽象语法树与子公式</a:t>
            </a:r>
            <a:endParaRPr lang="en-US" altLang="zh-CN" sz="2400" b="1">
              <a:solidFill>
                <a:schemeClr val="bg1">
                  <a:lumMod val="95000"/>
                </a:schemeClr>
              </a:solidFill>
              <a:latin typeface="仿宋" panose="02010609060101010101" pitchFamily="49" charset="-122"/>
              <a:ea typeface="仿宋" panose="02010609060101010101" pitchFamily="49" charset="-122"/>
            </a:endParaRPr>
          </a:p>
          <a:p>
            <a:pPr>
              <a:lnSpc>
                <a:spcPct val="200000"/>
              </a:lnSpc>
            </a:pPr>
            <a:r>
              <a:rPr lang="zh-CN" altLang="en-US" sz="2400" b="1">
                <a:solidFill>
                  <a:schemeClr val="accent6">
                    <a:lumMod val="50000"/>
                  </a:schemeClr>
                </a:solidFill>
                <a:latin typeface="仿宋" panose="02010609060101010101" pitchFamily="49" charset="-122"/>
                <a:ea typeface="仿宋" panose="02010609060101010101" pitchFamily="49" charset="-122"/>
              </a:rPr>
              <a:t>命题逻辑公式变量替换与子公式置换</a:t>
            </a:r>
            <a:endParaRPr lang="en-US" altLang="zh-CN" sz="2400" b="1">
              <a:solidFill>
                <a:schemeClr val="accent6">
                  <a:lumMod val="50000"/>
                </a:schemeClr>
              </a:solidFill>
              <a:latin typeface="仿宋" panose="02010609060101010101" pitchFamily="49" charset="-122"/>
              <a:ea typeface="仿宋" panose="02010609060101010101" pitchFamily="49" charset="-122"/>
            </a:endParaRPr>
          </a:p>
          <a:p>
            <a:pPr>
              <a:lnSpc>
                <a:spcPct val="200000"/>
              </a:lnSpc>
            </a:pPr>
            <a:r>
              <a:rPr lang="zh-CN" altLang="en-US" sz="2400" b="1">
                <a:solidFill>
                  <a:schemeClr val="accent6">
                    <a:lumMod val="50000"/>
                  </a:schemeClr>
                </a:solidFill>
                <a:latin typeface="仿宋" panose="02010609060101010101" pitchFamily="49" charset="-122"/>
                <a:ea typeface="仿宋" panose="02010609060101010101" pitchFamily="49" charset="-122"/>
              </a:rPr>
              <a:t>命题逻辑公式语法分析的实现</a:t>
            </a:r>
            <a:endParaRPr lang="en-US" altLang="zh-CN" sz="2400" b="1">
              <a:solidFill>
                <a:schemeClr val="accent6">
                  <a:lumMod val="50000"/>
                </a:schemeClr>
              </a:solidFill>
              <a:latin typeface="仿宋" panose="02010609060101010101" pitchFamily="49" charset="-122"/>
              <a:ea typeface="仿宋" panose="02010609060101010101" pitchFamily="49" charset="-122"/>
            </a:endParaRPr>
          </a:p>
        </p:txBody>
      </p:sp>
      <p:sp>
        <p:nvSpPr>
          <p:cNvPr id="11" name="矩形 10">
            <a:extLst>
              <a:ext uri="{FF2B5EF4-FFF2-40B4-BE49-F238E27FC236}">
                <a16:creationId xmlns:a16="http://schemas.microsoft.com/office/drawing/2014/main" id="{442470A3-17E0-4A28-9AF9-5A2F0FB0419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 name="矩形 11">
            <a:extLst>
              <a:ext uri="{FF2B5EF4-FFF2-40B4-BE49-F238E27FC236}">
                <a16:creationId xmlns:a16="http://schemas.microsoft.com/office/drawing/2014/main" id="{AC32D6D5-FC5F-4988-89F0-E5114C49A15E}"/>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FDE91CAA-7321-49F4-9733-065AE332399B}"/>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4" name="矩形 13">
            <a:extLst>
              <a:ext uri="{FF2B5EF4-FFF2-40B4-BE49-F238E27FC236}">
                <a16:creationId xmlns:a16="http://schemas.microsoft.com/office/drawing/2014/main" id="{7FD880B9-427D-4B2C-B60B-E79B30A493F1}"/>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第二讲  命题逻辑公式的语法</a:t>
            </a:r>
          </a:p>
        </p:txBody>
      </p:sp>
      <p:sp>
        <p:nvSpPr>
          <p:cNvPr id="15" name="矩形 14">
            <a:extLst>
              <a:ext uri="{FF2B5EF4-FFF2-40B4-BE49-F238E27FC236}">
                <a16:creationId xmlns:a16="http://schemas.microsoft.com/office/drawing/2014/main" id="{E8FDFDF5-F81B-461A-AA68-EF7C48D09363}"/>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r>
              <a:rPr lang="en-US" altLang="zh-CN" sz="1400">
                <a:latin typeface="Arial" panose="020B0604020202020204" pitchFamily="34" charset="0"/>
                <a:ea typeface="楷体" panose="02010609060101010101" pitchFamily="49" charset="-122"/>
                <a:cs typeface="Arial" panose="020B0604020202020204" pitchFamily="34" charset="0"/>
              </a:rPr>
              <a:t>2/43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42445423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命题逻辑公式语法定义</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命题逻辑公式中命题变量的替换</a:t>
            </a:r>
            <a:r>
              <a:rPr lang="en-US" altLang="zh-CN" sz="1400"/>
              <a:t>(substitution)</a:t>
            </a:r>
            <a:endParaRPr lang="zh-CN" altLang="en-US" sz="1400"/>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第二讲  命题逻辑公式的语法</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D78436D7-4F00-4543-994D-19807A69D4F5}" type="slidenum">
              <a:rPr lang="en-US" altLang="zh-CN" sz="1400" smtClean="0">
                <a:latin typeface="Arial" panose="020B0604020202020204" pitchFamily="34" charset="0"/>
                <a:ea typeface="楷体" panose="02010609060101010101" pitchFamily="49" charset="-122"/>
                <a:cs typeface="Arial" panose="020B0604020202020204" pitchFamily="34" charset="0"/>
              </a:rPr>
              <a:t>18</a:t>
            </a:fld>
            <a:r>
              <a:rPr lang="en-US" altLang="zh-CN" sz="1400">
                <a:latin typeface="Arial" panose="020B0604020202020204" pitchFamily="34" charset="0"/>
                <a:ea typeface="楷体" panose="02010609060101010101" pitchFamily="49" charset="-122"/>
                <a:cs typeface="Arial" panose="020B0604020202020204" pitchFamily="34" charset="0"/>
              </a:rPr>
              <a:t>/43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3F573BB3-78DC-452B-84DD-CA39647724AD}"/>
                  </a:ext>
                </a:extLst>
              </p:cNvPr>
              <p:cNvSpPr txBox="1"/>
              <p:nvPr/>
            </p:nvSpPr>
            <p:spPr>
              <a:xfrm>
                <a:off x="477663" y="998146"/>
                <a:ext cx="8188668" cy="3300519"/>
              </a:xfrm>
              <a:prstGeom prst="rect">
                <a:avLst/>
              </a:prstGeom>
              <a:solidFill>
                <a:schemeClr val="accent2">
                  <a:lumMod val="20000"/>
                  <a:lumOff val="80000"/>
                </a:schemeClr>
              </a:solidFill>
            </p:spPr>
            <p:txBody>
              <a:bodyPr wrap="square" rtlCol="0">
                <a:spAutoFit/>
              </a:bodyPr>
              <a:lstStyle/>
              <a:p>
                <a:pPr>
                  <a:lnSpc>
                    <a:spcPts val="2400"/>
                  </a:lnSpc>
                  <a:spcBef>
                    <a:spcPts val="600"/>
                  </a:spcBef>
                  <a:spcAft>
                    <a:spcPts val="600"/>
                  </a:spcAft>
                </a:pPr>
                <a:r>
                  <a:rPr lang="zh-CN" altLang="en-US" sz="1600" b="1">
                    <a:solidFill>
                      <a:srgbClr val="002060"/>
                    </a:solidFill>
                    <a:latin typeface="楷体" panose="02010609060101010101" pitchFamily="49" charset="-122"/>
                    <a:ea typeface="楷体" panose="02010609060101010101" pitchFamily="49" charset="-122"/>
                  </a:rPr>
                  <a:t>设</a:t>
                </a:r>
                <a14:m>
                  <m:oMath xmlns:m="http://schemas.openxmlformats.org/officeDocument/2006/math">
                    <m:r>
                      <a:rPr lang="en-US" altLang="zh-CN" sz="1600" b="1" i="1" smtClean="0">
                        <a:solidFill>
                          <a:srgbClr val="002060"/>
                        </a:solidFill>
                        <a:latin typeface="Cambria Math" panose="02040503050406030204" pitchFamily="18" charset="0"/>
                      </a:rPr>
                      <m:t>𝑨</m:t>
                    </m:r>
                  </m:oMath>
                </a14:m>
                <a:r>
                  <a:rPr lang="zh-CN" altLang="en-US" sz="1600" b="1">
                    <a:solidFill>
                      <a:srgbClr val="002060"/>
                    </a:solidFill>
                    <a:latin typeface="楷体" panose="02010609060101010101" pitchFamily="49" charset="-122"/>
                    <a:ea typeface="楷体" panose="02010609060101010101" pitchFamily="49" charset="-122"/>
                  </a:rPr>
                  <a:t>是公式，</a:t>
                </a:r>
                <a14:m>
                  <m:oMath xmlns:m="http://schemas.openxmlformats.org/officeDocument/2006/math">
                    <m:sSub>
                      <m:sSubPr>
                        <m:ctrlPr>
                          <a:rPr lang="en-US" altLang="zh-CN" sz="1600" b="1" i="1" smtClean="0">
                            <a:solidFill>
                              <a:srgbClr val="002060"/>
                            </a:solidFill>
                            <a:latin typeface="Cambria Math" panose="02040503050406030204" pitchFamily="18" charset="0"/>
                          </a:rPr>
                        </m:ctrlPr>
                      </m:sSubPr>
                      <m:e>
                        <m:r>
                          <a:rPr lang="en-US" altLang="zh-CN" sz="1600" b="1" i="1" smtClean="0">
                            <a:solidFill>
                              <a:srgbClr val="002060"/>
                            </a:solidFill>
                            <a:latin typeface="Cambria Math" panose="02040503050406030204" pitchFamily="18" charset="0"/>
                          </a:rPr>
                          <m:t>𝒑</m:t>
                        </m:r>
                      </m:e>
                      <m:sub>
                        <m:r>
                          <a:rPr lang="en-US" altLang="zh-CN" sz="1600" b="1" i="1" smtClean="0">
                            <a:solidFill>
                              <a:srgbClr val="002060"/>
                            </a:solidFill>
                            <a:latin typeface="Cambria Math" panose="02040503050406030204" pitchFamily="18" charset="0"/>
                          </a:rPr>
                          <m:t>𝟏</m:t>
                        </m:r>
                      </m:sub>
                    </m:sSub>
                    <m:r>
                      <a:rPr lang="en-US" altLang="zh-CN" sz="1600" b="1" i="1" smtClean="0">
                        <a:solidFill>
                          <a:srgbClr val="002060"/>
                        </a:solidFill>
                        <a:latin typeface="Cambria Math" panose="02040503050406030204" pitchFamily="18" charset="0"/>
                      </a:rPr>
                      <m:t>, </m:t>
                    </m:r>
                    <m:sSub>
                      <m:sSubPr>
                        <m:ctrlPr>
                          <a:rPr lang="en-US" altLang="zh-CN" sz="1600" b="1" i="1" smtClean="0">
                            <a:solidFill>
                              <a:srgbClr val="002060"/>
                            </a:solidFill>
                            <a:latin typeface="Cambria Math" panose="02040503050406030204" pitchFamily="18" charset="0"/>
                          </a:rPr>
                        </m:ctrlPr>
                      </m:sSubPr>
                      <m:e>
                        <m:r>
                          <a:rPr lang="en-US" altLang="zh-CN" sz="1600" b="1" i="1" smtClean="0">
                            <a:solidFill>
                              <a:srgbClr val="002060"/>
                            </a:solidFill>
                            <a:latin typeface="Cambria Math" panose="02040503050406030204" pitchFamily="18" charset="0"/>
                          </a:rPr>
                          <m:t>𝒑</m:t>
                        </m:r>
                      </m:e>
                      <m:sub>
                        <m:r>
                          <a:rPr lang="en-US" altLang="zh-CN" sz="1600" b="1" i="1" smtClean="0">
                            <a:solidFill>
                              <a:srgbClr val="002060"/>
                            </a:solidFill>
                            <a:latin typeface="Cambria Math" panose="02040503050406030204" pitchFamily="18" charset="0"/>
                          </a:rPr>
                          <m:t>𝟐</m:t>
                        </m:r>
                      </m:sub>
                    </m:sSub>
                    <m:r>
                      <a:rPr lang="en-US" altLang="zh-CN" sz="1600" b="1" i="1" smtClean="0">
                        <a:solidFill>
                          <a:srgbClr val="002060"/>
                        </a:solidFill>
                        <a:latin typeface="Cambria Math" panose="02040503050406030204" pitchFamily="18" charset="0"/>
                      </a:rPr>
                      <m:t>, ⋯, </m:t>
                    </m:r>
                    <m:sSub>
                      <m:sSubPr>
                        <m:ctrlPr>
                          <a:rPr lang="en-US" altLang="zh-CN" sz="1600" b="1" i="1" smtClean="0">
                            <a:solidFill>
                              <a:srgbClr val="002060"/>
                            </a:solidFill>
                            <a:latin typeface="Cambria Math" panose="02040503050406030204" pitchFamily="18" charset="0"/>
                          </a:rPr>
                        </m:ctrlPr>
                      </m:sSubPr>
                      <m:e>
                        <m:r>
                          <a:rPr lang="en-US" altLang="zh-CN" sz="1600" b="1" i="1" smtClean="0">
                            <a:solidFill>
                              <a:srgbClr val="002060"/>
                            </a:solidFill>
                            <a:latin typeface="Cambria Math" panose="02040503050406030204" pitchFamily="18" charset="0"/>
                          </a:rPr>
                          <m:t>𝒑</m:t>
                        </m:r>
                      </m:e>
                      <m:sub>
                        <m:r>
                          <a:rPr lang="en-US" altLang="zh-CN" sz="1600" b="1" i="1" smtClean="0">
                            <a:solidFill>
                              <a:srgbClr val="002060"/>
                            </a:solidFill>
                            <a:latin typeface="Cambria Math" panose="02040503050406030204" pitchFamily="18" charset="0"/>
                          </a:rPr>
                          <m:t>𝒏</m:t>
                        </m:r>
                      </m:sub>
                    </m:sSub>
                  </m:oMath>
                </a14:m>
                <a:r>
                  <a:rPr lang="zh-CN" altLang="en-US" sz="1600" b="1">
                    <a:solidFill>
                      <a:srgbClr val="002060"/>
                    </a:solidFill>
                    <a:latin typeface="楷体" panose="02010609060101010101" pitchFamily="49" charset="-122"/>
                    <a:ea typeface="楷体" panose="02010609060101010101" pitchFamily="49" charset="-122"/>
                  </a:rPr>
                  <a:t>是命题变量，</a:t>
                </a:r>
                <a14:m>
                  <m:oMath xmlns:m="http://schemas.openxmlformats.org/officeDocument/2006/math">
                    <m:sSub>
                      <m:sSubPr>
                        <m:ctrlPr>
                          <a:rPr lang="en-US" altLang="zh-CN" sz="1600" b="1" i="1" smtClean="0">
                            <a:solidFill>
                              <a:srgbClr val="002060"/>
                            </a:solidFill>
                            <a:latin typeface="Cambria Math" panose="02040503050406030204" pitchFamily="18" charset="0"/>
                          </a:rPr>
                        </m:ctrlPr>
                      </m:sSubPr>
                      <m:e>
                        <m:r>
                          <a:rPr lang="en-US" altLang="zh-CN" sz="1600" b="1" i="1" smtClean="0">
                            <a:solidFill>
                              <a:srgbClr val="002060"/>
                            </a:solidFill>
                            <a:latin typeface="Cambria Math" panose="02040503050406030204" pitchFamily="18" charset="0"/>
                          </a:rPr>
                          <m:t>𝑩</m:t>
                        </m:r>
                      </m:e>
                      <m:sub>
                        <m:r>
                          <a:rPr lang="en-US" altLang="zh-CN" sz="1600" b="1" i="1" smtClean="0">
                            <a:solidFill>
                              <a:srgbClr val="002060"/>
                            </a:solidFill>
                            <a:latin typeface="Cambria Math" panose="02040503050406030204" pitchFamily="18" charset="0"/>
                          </a:rPr>
                          <m:t>𝟏</m:t>
                        </m:r>
                      </m:sub>
                    </m:sSub>
                    <m:r>
                      <a:rPr lang="en-US" altLang="zh-CN" sz="1600" b="1" i="1" smtClean="0">
                        <a:solidFill>
                          <a:srgbClr val="002060"/>
                        </a:solidFill>
                        <a:latin typeface="Cambria Math" panose="02040503050406030204" pitchFamily="18" charset="0"/>
                      </a:rPr>
                      <m:t>, </m:t>
                    </m:r>
                    <m:sSub>
                      <m:sSubPr>
                        <m:ctrlPr>
                          <a:rPr lang="en-US" altLang="zh-CN" sz="1600" b="1" i="1" smtClean="0">
                            <a:solidFill>
                              <a:srgbClr val="002060"/>
                            </a:solidFill>
                            <a:latin typeface="Cambria Math" panose="02040503050406030204" pitchFamily="18" charset="0"/>
                          </a:rPr>
                        </m:ctrlPr>
                      </m:sSubPr>
                      <m:e>
                        <m:r>
                          <a:rPr lang="en-US" altLang="zh-CN" sz="1600" b="1" i="1" smtClean="0">
                            <a:solidFill>
                              <a:srgbClr val="002060"/>
                            </a:solidFill>
                            <a:latin typeface="Cambria Math" panose="02040503050406030204" pitchFamily="18" charset="0"/>
                          </a:rPr>
                          <m:t>𝑩</m:t>
                        </m:r>
                      </m:e>
                      <m:sub>
                        <m:r>
                          <a:rPr lang="en-US" altLang="zh-CN" sz="1600" b="1" i="1" smtClean="0">
                            <a:solidFill>
                              <a:srgbClr val="002060"/>
                            </a:solidFill>
                            <a:latin typeface="Cambria Math" panose="02040503050406030204" pitchFamily="18" charset="0"/>
                          </a:rPr>
                          <m:t>𝟐</m:t>
                        </m:r>
                      </m:sub>
                    </m:sSub>
                    <m:r>
                      <a:rPr lang="en-US" altLang="zh-CN" sz="1600" b="1" i="1" smtClean="0">
                        <a:solidFill>
                          <a:srgbClr val="002060"/>
                        </a:solidFill>
                        <a:latin typeface="Cambria Math" panose="02040503050406030204" pitchFamily="18" charset="0"/>
                      </a:rPr>
                      <m:t>, ⋯, </m:t>
                    </m:r>
                    <m:sSub>
                      <m:sSubPr>
                        <m:ctrlPr>
                          <a:rPr lang="en-US" altLang="zh-CN" sz="1600" b="1" i="1" smtClean="0">
                            <a:solidFill>
                              <a:srgbClr val="002060"/>
                            </a:solidFill>
                            <a:latin typeface="Cambria Math" panose="02040503050406030204" pitchFamily="18" charset="0"/>
                          </a:rPr>
                        </m:ctrlPr>
                      </m:sSubPr>
                      <m:e>
                        <m:r>
                          <a:rPr lang="en-US" altLang="zh-CN" sz="1600" b="1" i="1" smtClean="0">
                            <a:solidFill>
                              <a:srgbClr val="002060"/>
                            </a:solidFill>
                            <a:latin typeface="Cambria Math" panose="02040503050406030204" pitchFamily="18" charset="0"/>
                          </a:rPr>
                          <m:t>𝑩</m:t>
                        </m:r>
                      </m:e>
                      <m:sub>
                        <m:r>
                          <a:rPr lang="en-US" altLang="zh-CN" sz="1600" b="1" i="1" smtClean="0">
                            <a:solidFill>
                              <a:srgbClr val="002060"/>
                            </a:solidFill>
                            <a:latin typeface="Cambria Math" panose="02040503050406030204" pitchFamily="18" charset="0"/>
                          </a:rPr>
                          <m:t>𝒏</m:t>
                        </m:r>
                      </m:sub>
                    </m:sSub>
                  </m:oMath>
                </a14:m>
                <a:r>
                  <a:rPr lang="zh-CN" altLang="en-US" sz="1600" b="1">
                    <a:solidFill>
                      <a:srgbClr val="002060"/>
                    </a:solidFill>
                    <a:latin typeface="楷体" panose="02010609060101010101" pitchFamily="49" charset="-122"/>
                    <a:ea typeface="楷体" panose="02010609060101010101" pitchFamily="49" charset="-122"/>
                  </a:rPr>
                  <a:t>是公式，公式</a:t>
                </a:r>
                <a14:m>
                  <m:oMath xmlns:m="http://schemas.openxmlformats.org/officeDocument/2006/math">
                    <m:sSub>
                      <m:sSubPr>
                        <m:ctrlPr>
                          <a:rPr lang="en-US" altLang="zh-CN" sz="1600" b="1" i="1" smtClean="0">
                            <a:solidFill>
                              <a:srgbClr val="002060"/>
                            </a:solidFill>
                            <a:latin typeface="Cambria Math" panose="02040503050406030204" pitchFamily="18" charset="0"/>
                          </a:rPr>
                        </m:ctrlPr>
                      </m:sSubPr>
                      <m:e>
                        <m:r>
                          <a:rPr lang="en-US" altLang="zh-CN" sz="1600" b="1" i="1" smtClean="0">
                            <a:solidFill>
                              <a:srgbClr val="002060"/>
                            </a:solidFill>
                            <a:latin typeface="Cambria Math" panose="02040503050406030204" pitchFamily="18" charset="0"/>
                          </a:rPr>
                          <m:t>𝑩</m:t>
                        </m:r>
                      </m:e>
                      <m:sub>
                        <m:r>
                          <a:rPr lang="en-US" altLang="zh-CN" sz="1600" b="1" i="1" smtClean="0">
                            <a:solidFill>
                              <a:srgbClr val="002060"/>
                            </a:solidFill>
                            <a:latin typeface="Cambria Math" panose="02040503050406030204" pitchFamily="18" charset="0"/>
                          </a:rPr>
                          <m:t>𝒊</m:t>
                        </m:r>
                      </m:sub>
                    </m:sSub>
                    <m:d>
                      <m:dPr>
                        <m:ctrlPr>
                          <a:rPr lang="en-US" altLang="zh-CN" sz="1600" b="1" i="1" smtClean="0">
                            <a:solidFill>
                              <a:srgbClr val="002060"/>
                            </a:solidFill>
                            <a:latin typeface="Cambria Math" panose="02040503050406030204" pitchFamily="18" charset="0"/>
                          </a:rPr>
                        </m:ctrlPr>
                      </m:dPr>
                      <m:e>
                        <m:r>
                          <a:rPr lang="en-US" altLang="zh-CN" sz="1600" b="1" i="1" smtClean="0">
                            <a:solidFill>
                              <a:srgbClr val="002060"/>
                            </a:solidFill>
                            <a:latin typeface="Cambria Math" panose="02040503050406030204" pitchFamily="18" charset="0"/>
                          </a:rPr>
                          <m:t>𝒊</m:t>
                        </m:r>
                        <m:r>
                          <a:rPr lang="en-US" altLang="zh-CN" sz="1600" b="1" i="1" smtClean="0">
                            <a:solidFill>
                              <a:srgbClr val="002060"/>
                            </a:solidFill>
                            <a:latin typeface="Cambria Math" panose="02040503050406030204" pitchFamily="18" charset="0"/>
                          </a:rPr>
                          <m:t>=</m:t>
                        </m:r>
                        <m:r>
                          <a:rPr lang="en-US" altLang="zh-CN" sz="1600" b="1" i="1" smtClean="0">
                            <a:solidFill>
                              <a:srgbClr val="002060"/>
                            </a:solidFill>
                            <a:latin typeface="Cambria Math" panose="02040503050406030204" pitchFamily="18" charset="0"/>
                          </a:rPr>
                          <m:t>𝟏</m:t>
                        </m:r>
                        <m:r>
                          <a:rPr lang="en-US" altLang="zh-CN" sz="1600" b="1" i="1" smtClean="0">
                            <a:solidFill>
                              <a:srgbClr val="002060"/>
                            </a:solidFill>
                            <a:latin typeface="Cambria Math" panose="02040503050406030204" pitchFamily="18" charset="0"/>
                          </a:rPr>
                          <m:t>, ⋯, </m:t>
                        </m:r>
                        <m:r>
                          <a:rPr lang="en-US" altLang="zh-CN" sz="1600" b="1" i="1" smtClean="0">
                            <a:solidFill>
                              <a:srgbClr val="002060"/>
                            </a:solidFill>
                            <a:latin typeface="Cambria Math" panose="02040503050406030204" pitchFamily="18" charset="0"/>
                          </a:rPr>
                          <m:t>𝒏</m:t>
                        </m:r>
                      </m:e>
                    </m:d>
                  </m:oMath>
                </a14:m>
                <a:r>
                  <a:rPr lang="zh-CN" altLang="en-US" sz="1600" b="1">
                    <a:solidFill>
                      <a:srgbClr val="002060"/>
                    </a:solidFill>
                    <a:latin typeface="楷体" panose="02010609060101010101" pitchFamily="49" charset="-122"/>
                    <a:ea typeface="楷体" panose="02010609060101010101" pitchFamily="49" charset="-122"/>
                  </a:rPr>
                  <a:t>（同时）分别</a:t>
                </a:r>
                <a:r>
                  <a:rPr lang="zh-CN" altLang="en-US" sz="1600" b="1">
                    <a:solidFill>
                      <a:srgbClr val="C00000"/>
                    </a:solidFill>
                    <a:latin typeface="+mn-ea"/>
                  </a:rPr>
                  <a:t>替换</a:t>
                </a:r>
                <a:r>
                  <a:rPr lang="zh-CN" altLang="en-US" sz="1600" b="1">
                    <a:solidFill>
                      <a:srgbClr val="002060"/>
                    </a:solidFill>
                    <a:latin typeface="楷体" panose="02010609060101010101" pitchFamily="49" charset="-122"/>
                    <a:ea typeface="楷体" panose="02010609060101010101" pitchFamily="49" charset="-122"/>
                  </a:rPr>
                  <a:t>公式</a:t>
                </a:r>
                <a14:m>
                  <m:oMath xmlns:m="http://schemas.openxmlformats.org/officeDocument/2006/math">
                    <m:r>
                      <a:rPr lang="en-US" altLang="zh-CN" sz="1600" b="1" i="1" smtClean="0">
                        <a:solidFill>
                          <a:srgbClr val="002060"/>
                        </a:solidFill>
                        <a:latin typeface="Cambria Math" panose="02040503050406030204" pitchFamily="18" charset="0"/>
                      </a:rPr>
                      <m:t>𝑨</m:t>
                    </m:r>
                  </m:oMath>
                </a14:m>
                <a:r>
                  <a:rPr lang="zh-CN" altLang="en-US" sz="1600" b="1">
                    <a:solidFill>
                      <a:srgbClr val="002060"/>
                    </a:solidFill>
                    <a:latin typeface="楷体" panose="02010609060101010101" pitchFamily="49" charset="-122"/>
                    <a:ea typeface="楷体" panose="02010609060101010101" pitchFamily="49" charset="-122"/>
                  </a:rPr>
                  <a:t>的命题变量</a:t>
                </a:r>
                <a14:m>
                  <m:oMath xmlns:m="http://schemas.openxmlformats.org/officeDocument/2006/math">
                    <m:sSub>
                      <m:sSubPr>
                        <m:ctrlPr>
                          <a:rPr lang="en-US" altLang="zh-CN" sz="1600" b="1" i="1" smtClean="0">
                            <a:solidFill>
                              <a:srgbClr val="002060"/>
                            </a:solidFill>
                            <a:latin typeface="Cambria Math" panose="02040503050406030204" pitchFamily="18" charset="0"/>
                          </a:rPr>
                        </m:ctrlPr>
                      </m:sSubPr>
                      <m:e>
                        <m:r>
                          <a:rPr lang="en-US" altLang="zh-CN" sz="1600" b="1" i="1" smtClean="0">
                            <a:solidFill>
                              <a:srgbClr val="002060"/>
                            </a:solidFill>
                            <a:latin typeface="Cambria Math" panose="02040503050406030204" pitchFamily="18" charset="0"/>
                          </a:rPr>
                          <m:t>𝒑</m:t>
                        </m:r>
                      </m:e>
                      <m:sub>
                        <m:r>
                          <a:rPr lang="en-US" altLang="zh-CN" sz="1600" b="1" i="1" smtClean="0">
                            <a:solidFill>
                              <a:srgbClr val="002060"/>
                            </a:solidFill>
                            <a:latin typeface="Cambria Math" panose="02040503050406030204" pitchFamily="18" charset="0"/>
                          </a:rPr>
                          <m:t>𝒊</m:t>
                        </m:r>
                      </m:sub>
                    </m:sSub>
                    <m:d>
                      <m:dPr>
                        <m:ctrlPr>
                          <a:rPr lang="en-US" altLang="zh-CN" sz="1600" b="1" i="1" smtClean="0">
                            <a:solidFill>
                              <a:srgbClr val="002060"/>
                            </a:solidFill>
                            <a:latin typeface="Cambria Math" panose="02040503050406030204" pitchFamily="18" charset="0"/>
                          </a:rPr>
                        </m:ctrlPr>
                      </m:dPr>
                      <m:e>
                        <m:r>
                          <a:rPr lang="en-US" altLang="zh-CN" sz="1600" b="1" i="1" smtClean="0">
                            <a:solidFill>
                              <a:srgbClr val="002060"/>
                            </a:solidFill>
                            <a:latin typeface="Cambria Math" panose="02040503050406030204" pitchFamily="18" charset="0"/>
                          </a:rPr>
                          <m:t>𝒊</m:t>
                        </m:r>
                        <m:r>
                          <a:rPr lang="en-US" altLang="zh-CN" sz="1600" b="1" i="1" smtClean="0">
                            <a:solidFill>
                              <a:srgbClr val="002060"/>
                            </a:solidFill>
                            <a:latin typeface="Cambria Math" panose="02040503050406030204" pitchFamily="18" charset="0"/>
                          </a:rPr>
                          <m:t>=</m:t>
                        </m:r>
                        <m:r>
                          <a:rPr lang="en-US" altLang="zh-CN" sz="1600" b="1" i="1" smtClean="0">
                            <a:solidFill>
                              <a:srgbClr val="002060"/>
                            </a:solidFill>
                            <a:latin typeface="Cambria Math" panose="02040503050406030204" pitchFamily="18" charset="0"/>
                          </a:rPr>
                          <m:t>𝟏</m:t>
                        </m:r>
                        <m:r>
                          <a:rPr lang="en-US" altLang="zh-CN" sz="1600" b="1" i="1" smtClean="0">
                            <a:solidFill>
                              <a:srgbClr val="002060"/>
                            </a:solidFill>
                            <a:latin typeface="Cambria Math" panose="02040503050406030204" pitchFamily="18" charset="0"/>
                          </a:rPr>
                          <m:t>, ⋯, </m:t>
                        </m:r>
                        <m:r>
                          <a:rPr lang="en-US" altLang="zh-CN" sz="1600" b="1" i="1" smtClean="0">
                            <a:solidFill>
                              <a:srgbClr val="002060"/>
                            </a:solidFill>
                            <a:latin typeface="Cambria Math" panose="02040503050406030204" pitchFamily="18" charset="0"/>
                          </a:rPr>
                          <m:t>𝒏</m:t>
                        </m:r>
                      </m:e>
                    </m:d>
                  </m:oMath>
                </a14:m>
                <a:r>
                  <a:rPr lang="zh-CN" altLang="en-US" sz="1600" b="1">
                    <a:solidFill>
                      <a:srgbClr val="002060"/>
                    </a:solidFill>
                    <a:latin typeface="楷体" panose="02010609060101010101" pitchFamily="49" charset="-122"/>
                    <a:ea typeface="楷体" panose="02010609060101010101" pitchFamily="49" charset="-122"/>
                  </a:rPr>
                  <a:t>得到的公式记为</a:t>
                </a:r>
                <a14:m>
                  <m:oMath xmlns:m="http://schemas.openxmlformats.org/officeDocument/2006/math">
                    <m:r>
                      <a:rPr lang="en-US" altLang="zh-CN" sz="1600" b="1" i="1" smtClean="0">
                        <a:solidFill>
                          <a:srgbClr val="002060"/>
                        </a:solidFill>
                        <a:latin typeface="Cambria Math" panose="02040503050406030204" pitchFamily="18" charset="0"/>
                      </a:rPr>
                      <m:t>𝑨</m:t>
                    </m:r>
                    <m:r>
                      <a:rPr lang="en-US" altLang="zh-CN" sz="1600" b="1" i="1" smtClean="0">
                        <a:solidFill>
                          <a:srgbClr val="002060"/>
                        </a:solidFill>
                        <a:latin typeface="Cambria Math" panose="02040503050406030204" pitchFamily="18" charset="0"/>
                      </a:rPr>
                      <m:t>[</m:t>
                    </m:r>
                    <m:sSub>
                      <m:sSubPr>
                        <m:ctrlPr>
                          <a:rPr lang="en-US" altLang="zh-CN" sz="1600" b="1" i="1" smtClean="0">
                            <a:solidFill>
                              <a:srgbClr val="002060"/>
                            </a:solidFill>
                            <a:latin typeface="Cambria Math" panose="02040503050406030204" pitchFamily="18" charset="0"/>
                          </a:rPr>
                        </m:ctrlPr>
                      </m:sSubPr>
                      <m:e>
                        <m:r>
                          <a:rPr lang="en-US" altLang="zh-CN" sz="1600" b="1" i="1" smtClean="0">
                            <a:solidFill>
                              <a:srgbClr val="002060"/>
                            </a:solidFill>
                            <a:latin typeface="Cambria Math" panose="02040503050406030204" pitchFamily="18" charset="0"/>
                          </a:rPr>
                          <m:t>𝑩</m:t>
                        </m:r>
                      </m:e>
                      <m:sub>
                        <m:r>
                          <a:rPr lang="en-US" altLang="zh-CN" sz="1600" b="1" i="1" smtClean="0">
                            <a:solidFill>
                              <a:srgbClr val="002060"/>
                            </a:solidFill>
                            <a:latin typeface="Cambria Math" panose="02040503050406030204" pitchFamily="18" charset="0"/>
                          </a:rPr>
                          <m:t>𝟏</m:t>
                        </m:r>
                      </m:sub>
                    </m:sSub>
                    <m:r>
                      <a:rPr lang="en-US" altLang="zh-CN" sz="1600" b="1" i="1" smtClean="0">
                        <a:solidFill>
                          <a:srgbClr val="002060"/>
                        </a:solidFill>
                        <a:latin typeface="Cambria Math" panose="02040503050406030204" pitchFamily="18" charset="0"/>
                      </a:rPr>
                      <m:t>/</m:t>
                    </m:r>
                    <m:sSub>
                      <m:sSubPr>
                        <m:ctrlPr>
                          <a:rPr lang="en-US" altLang="zh-CN" sz="1600" b="1" i="1" smtClean="0">
                            <a:solidFill>
                              <a:srgbClr val="002060"/>
                            </a:solidFill>
                            <a:latin typeface="Cambria Math" panose="02040503050406030204" pitchFamily="18" charset="0"/>
                          </a:rPr>
                        </m:ctrlPr>
                      </m:sSubPr>
                      <m:e>
                        <m:r>
                          <a:rPr lang="en-US" altLang="zh-CN" sz="1600" b="1" i="1" smtClean="0">
                            <a:solidFill>
                              <a:srgbClr val="002060"/>
                            </a:solidFill>
                            <a:latin typeface="Cambria Math" panose="02040503050406030204" pitchFamily="18" charset="0"/>
                          </a:rPr>
                          <m:t>𝒑</m:t>
                        </m:r>
                      </m:e>
                      <m:sub>
                        <m:r>
                          <a:rPr lang="en-US" altLang="zh-CN" sz="1600" b="1" i="1" smtClean="0">
                            <a:solidFill>
                              <a:srgbClr val="002060"/>
                            </a:solidFill>
                            <a:latin typeface="Cambria Math" panose="02040503050406030204" pitchFamily="18" charset="0"/>
                          </a:rPr>
                          <m:t>𝟏</m:t>
                        </m:r>
                      </m:sub>
                    </m:sSub>
                    <m:r>
                      <a:rPr lang="en-US" altLang="zh-CN" sz="1600" b="1" i="1" smtClean="0">
                        <a:solidFill>
                          <a:srgbClr val="002060"/>
                        </a:solidFill>
                        <a:latin typeface="Cambria Math" panose="02040503050406030204" pitchFamily="18" charset="0"/>
                      </a:rPr>
                      <m:t> ,</m:t>
                    </m:r>
                    <m:sSub>
                      <m:sSubPr>
                        <m:ctrlPr>
                          <a:rPr lang="en-US" altLang="zh-CN" sz="1600" b="1" i="1" smtClean="0">
                            <a:solidFill>
                              <a:srgbClr val="002060"/>
                            </a:solidFill>
                            <a:latin typeface="Cambria Math" panose="02040503050406030204" pitchFamily="18" charset="0"/>
                          </a:rPr>
                        </m:ctrlPr>
                      </m:sSubPr>
                      <m:e>
                        <m:r>
                          <a:rPr lang="en-US" altLang="zh-CN" sz="1600" b="1" i="1" smtClean="0">
                            <a:solidFill>
                              <a:srgbClr val="002060"/>
                            </a:solidFill>
                            <a:latin typeface="Cambria Math" panose="02040503050406030204" pitchFamily="18" charset="0"/>
                          </a:rPr>
                          <m:t>𝑩</m:t>
                        </m:r>
                      </m:e>
                      <m:sub>
                        <m:r>
                          <a:rPr lang="en-US" altLang="zh-CN" sz="1600" b="1" i="1" smtClean="0">
                            <a:solidFill>
                              <a:srgbClr val="002060"/>
                            </a:solidFill>
                            <a:latin typeface="Cambria Math" panose="02040503050406030204" pitchFamily="18" charset="0"/>
                          </a:rPr>
                          <m:t>𝟐</m:t>
                        </m:r>
                      </m:sub>
                    </m:sSub>
                    <m:r>
                      <a:rPr lang="en-US" altLang="zh-CN" sz="1600" b="1" i="1" smtClean="0">
                        <a:solidFill>
                          <a:srgbClr val="002060"/>
                        </a:solidFill>
                        <a:latin typeface="Cambria Math" panose="02040503050406030204" pitchFamily="18" charset="0"/>
                      </a:rPr>
                      <m:t>/</m:t>
                    </m:r>
                    <m:sSub>
                      <m:sSubPr>
                        <m:ctrlPr>
                          <a:rPr lang="en-US" altLang="zh-CN" sz="1600" b="1" i="1" smtClean="0">
                            <a:solidFill>
                              <a:srgbClr val="002060"/>
                            </a:solidFill>
                            <a:latin typeface="Cambria Math" panose="02040503050406030204" pitchFamily="18" charset="0"/>
                          </a:rPr>
                        </m:ctrlPr>
                      </m:sSubPr>
                      <m:e>
                        <m:r>
                          <a:rPr lang="en-US" altLang="zh-CN" sz="1600" b="1" i="1" smtClean="0">
                            <a:solidFill>
                              <a:srgbClr val="002060"/>
                            </a:solidFill>
                            <a:latin typeface="Cambria Math" panose="02040503050406030204" pitchFamily="18" charset="0"/>
                          </a:rPr>
                          <m:t>𝒑</m:t>
                        </m:r>
                      </m:e>
                      <m:sub>
                        <m:r>
                          <a:rPr lang="en-US" altLang="zh-CN" sz="1600" b="1" i="1" smtClean="0">
                            <a:solidFill>
                              <a:srgbClr val="002060"/>
                            </a:solidFill>
                            <a:latin typeface="Cambria Math" panose="02040503050406030204" pitchFamily="18" charset="0"/>
                          </a:rPr>
                          <m:t>𝟐</m:t>
                        </m:r>
                      </m:sub>
                    </m:sSub>
                    <m:r>
                      <a:rPr lang="en-US" altLang="zh-CN" sz="1600" b="1" i="1" smtClean="0">
                        <a:solidFill>
                          <a:srgbClr val="002060"/>
                        </a:solidFill>
                        <a:latin typeface="Cambria Math" panose="02040503050406030204" pitchFamily="18" charset="0"/>
                      </a:rPr>
                      <m:t> , ⋯,</m:t>
                    </m:r>
                    <m:sSub>
                      <m:sSubPr>
                        <m:ctrlPr>
                          <a:rPr lang="en-US" altLang="zh-CN" sz="1600" b="1" i="1" smtClean="0">
                            <a:solidFill>
                              <a:srgbClr val="002060"/>
                            </a:solidFill>
                            <a:latin typeface="Cambria Math" panose="02040503050406030204" pitchFamily="18" charset="0"/>
                          </a:rPr>
                        </m:ctrlPr>
                      </m:sSubPr>
                      <m:e>
                        <m:r>
                          <a:rPr lang="en-US" altLang="zh-CN" sz="1600" b="1" i="1" smtClean="0">
                            <a:solidFill>
                              <a:srgbClr val="002060"/>
                            </a:solidFill>
                            <a:latin typeface="Cambria Math" panose="02040503050406030204" pitchFamily="18" charset="0"/>
                          </a:rPr>
                          <m:t>𝑩</m:t>
                        </m:r>
                      </m:e>
                      <m:sub>
                        <m:r>
                          <a:rPr lang="en-US" altLang="zh-CN" sz="1600" b="1" i="1" smtClean="0">
                            <a:solidFill>
                              <a:srgbClr val="002060"/>
                            </a:solidFill>
                            <a:latin typeface="Cambria Math" panose="02040503050406030204" pitchFamily="18" charset="0"/>
                          </a:rPr>
                          <m:t>𝒏</m:t>
                        </m:r>
                      </m:sub>
                    </m:sSub>
                    <m:r>
                      <a:rPr lang="en-US" altLang="zh-CN" sz="1600" b="1" i="1" smtClean="0">
                        <a:solidFill>
                          <a:srgbClr val="002060"/>
                        </a:solidFill>
                        <a:latin typeface="Cambria Math" panose="02040503050406030204" pitchFamily="18" charset="0"/>
                      </a:rPr>
                      <m:t>/</m:t>
                    </m:r>
                    <m:sSub>
                      <m:sSubPr>
                        <m:ctrlPr>
                          <a:rPr lang="en-US" altLang="zh-CN" sz="1600" b="1" i="1" smtClean="0">
                            <a:solidFill>
                              <a:srgbClr val="002060"/>
                            </a:solidFill>
                            <a:latin typeface="Cambria Math" panose="02040503050406030204" pitchFamily="18" charset="0"/>
                          </a:rPr>
                        </m:ctrlPr>
                      </m:sSubPr>
                      <m:e>
                        <m:r>
                          <a:rPr lang="en-US" altLang="zh-CN" sz="1600" b="1" i="1" smtClean="0">
                            <a:solidFill>
                              <a:srgbClr val="002060"/>
                            </a:solidFill>
                            <a:latin typeface="Cambria Math" panose="02040503050406030204" pitchFamily="18" charset="0"/>
                          </a:rPr>
                          <m:t>𝒑</m:t>
                        </m:r>
                      </m:e>
                      <m:sub>
                        <m:r>
                          <a:rPr lang="en-US" altLang="zh-CN" sz="1600" b="1" i="1" smtClean="0">
                            <a:solidFill>
                              <a:srgbClr val="002060"/>
                            </a:solidFill>
                            <a:latin typeface="Cambria Math" panose="02040503050406030204" pitchFamily="18" charset="0"/>
                          </a:rPr>
                          <m:t>𝒏</m:t>
                        </m:r>
                      </m:sub>
                    </m:sSub>
                    <m:r>
                      <a:rPr lang="en-US" altLang="zh-CN" sz="1600" b="1" i="1" smtClean="0">
                        <a:solidFill>
                          <a:srgbClr val="002060"/>
                        </a:solidFill>
                        <a:latin typeface="Cambria Math" panose="02040503050406030204" pitchFamily="18" charset="0"/>
                      </a:rPr>
                      <m:t>]</m:t>
                    </m:r>
                  </m:oMath>
                </a14:m>
                <a:r>
                  <a:rPr lang="zh-CN" altLang="en-US" sz="1600" b="1">
                    <a:solidFill>
                      <a:srgbClr val="002060"/>
                    </a:solidFill>
                    <a:latin typeface="楷体" panose="02010609060101010101" pitchFamily="49" charset="-122"/>
                    <a:ea typeface="楷体" panose="02010609060101010101" pitchFamily="49" charset="-122"/>
                  </a:rPr>
                  <a:t>，定义为：</a:t>
                </a:r>
                <a:endParaRPr lang="en-US" altLang="zh-CN" sz="1600" b="1">
                  <a:solidFill>
                    <a:srgbClr val="002060"/>
                  </a:solidFill>
                  <a:latin typeface="楷体" panose="02010609060101010101" pitchFamily="49" charset="-122"/>
                  <a:ea typeface="楷体" panose="02010609060101010101" pitchFamily="49" charset="-122"/>
                </a:endParaRPr>
              </a:p>
              <a:p>
                <a:pPr marL="285750" indent="-285750">
                  <a:lnSpc>
                    <a:spcPts val="2400"/>
                  </a:lnSpc>
                  <a:spcBef>
                    <a:spcPts val="600"/>
                  </a:spcBef>
                  <a:spcAft>
                    <a:spcPts val="600"/>
                  </a:spcAft>
                  <a:buFont typeface="Arial" panose="020B0604020202020204" pitchFamily="34" charset="0"/>
                  <a:buChar char="•"/>
                </a:pPr>
                <a:r>
                  <a:rPr lang="zh-CN" altLang="en-US" sz="1600" b="1">
                    <a:solidFill>
                      <a:schemeClr val="accent6">
                        <a:lumMod val="50000"/>
                      </a:schemeClr>
                    </a:solidFill>
                  </a:rPr>
                  <a:t>若</a:t>
                </a:r>
                <a14:m>
                  <m:oMath xmlns:m="http://schemas.openxmlformats.org/officeDocument/2006/math">
                    <m:r>
                      <a:rPr lang="en-US" altLang="zh-CN" sz="1600" b="1" i="1" smtClean="0">
                        <a:solidFill>
                          <a:schemeClr val="accent6">
                            <a:lumMod val="50000"/>
                          </a:schemeClr>
                        </a:solidFill>
                        <a:latin typeface="Cambria Math" panose="02040503050406030204" pitchFamily="18" charset="0"/>
                      </a:rPr>
                      <m:t>𝑨</m:t>
                    </m:r>
                  </m:oMath>
                </a14:m>
                <a:r>
                  <a:rPr lang="zh-CN" altLang="en-US" sz="1600" b="1">
                    <a:solidFill>
                      <a:schemeClr val="accent6">
                        <a:lumMod val="50000"/>
                      </a:schemeClr>
                    </a:solidFill>
                  </a:rPr>
                  <a:t>是命题变量且是某个</a:t>
                </a:r>
                <a14:m>
                  <m:oMath xmlns:m="http://schemas.openxmlformats.org/officeDocument/2006/math">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1" smtClean="0">
                            <a:solidFill>
                              <a:schemeClr val="accent6">
                                <a:lumMod val="50000"/>
                              </a:schemeClr>
                            </a:solidFill>
                            <a:latin typeface="Cambria Math" panose="02040503050406030204" pitchFamily="18" charset="0"/>
                          </a:rPr>
                          <m:t>𝒑</m:t>
                        </m:r>
                      </m:e>
                      <m:sub>
                        <m:r>
                          <a:rPr lang="en-US" altLang="zh-CN" sz="1600" b="1" i="1" smtClean="0">
                            <a:solidFill>
                              <a:schemeClr val="accent6">
                                <a:lumMod val="50000"/>
                              </a:schemeClr>
                            </a:solidFill>
                            <a:latin typeface="Cambria Math" panose="02040503050406030204" pitchFamily="18" charset="0"/>
                          </a:rPr>
                          <m:t>𝒊</m:t>
                        </m:r>
                      </m:sub>
                    </m:sSub>
                    <m:d>
                      <m:dPr>
                        <m:ctrlPr>
                          <a:rPr lang="en-US" altLang="zh-CN" sz="1600" b="1" i="1" smtClean="0">
                            <a:solidFill>
                              <a:schemeClr val="accent6">
                                <a:lumMod val="50000"/>
                              </a:schemeClr>
                            </a:solidFill>
                            <a:latin typeface="Cambria Math" panose="02040503050406030204" pitchFamily="18" charset="0"/>
                          </a:rPr>
                        </m:ctrlPr>
                      </m:dPr>
                      <m:e>
                        <m:r>
                          <a:rPr lang="en-US" altLang="zh-CN" sz="1600" b="1" i="1" smtClean="0">
                            <a:solidFill>
                              <a:schemeClr val="accent6">
                                <a:lumMod val="50000"/>
                              </a:schemeClr>
                            </a:solidFill>
                            <a:latin typeface="Cambria Math" panose="02040503050406030204" pitchFamily="18" charset="0"/>
                          </a:rPr>
                          <m:t>𝒊</m:t>
                        </m:r>
                        <m:r>
                          <a:rPr lang="en-US" altLang="zh-CN" sz="1600" b="1" i="1" smtClean="0">
                            <a:solidFill>
                              <a:schemeClr val="accent6">
                                <a:lumMod val="50000"/>
                              </a:schemeClr>
                            </a:solidFill>
                            <a:latin typeface="Cambria Math" panose="02040503050406030204" pitchFamily="18" charset="0"/>
                          </a:rPr>
                          <m:t> = </m:t>
                        </m:r>
                        <m:r>
                          <a:rPr lang="en-US" altLang="zh-CN" sz="1600" b="1" i="1" smtClean="0">
                            <a:solidFill>
                              <a:schemeClr val="accent6">
                                <a:lumMod val="50000"/>
                              </a:schemeClr>
                            </a:solidFill>
                            <a:latin typeface="Cambria Math" panose="02040503050406030204" pitchFamily="18" charset="0"/>
                          </a:rPr>
                          <m:t>𝟏</m:t>
                        </m:r>
                        <m:r>
                          <a:rPr lang="en-US" altLang="zh-CN" sz="1600" b="1" i="1" smtClean="0">
                            <a:solidFill>
                              <a:schemeClr val="accent6">
                                <a:lumMod val="50000"/>
                              </a:schemeClr>
                            </a:solidFill>
                            <a:latin typeface="Cambria Math" panose="02040503050406030204" pitchFamily="18" charset="0"/>
                          </a:rPr>
                          <m:t>, ⋯, </m:t>
                        </m:r>
                        <m:r>
                          <a:rPr lang="en-US" altLang="zh-CN" sz="1600" b="1" i="1" smtClean="0">
                            <a:solidFill>
                              <a:schemeClr val="accent6">
                                <a:lumMod val="50000"/>
                              </a:schemeClr>
                            </a:solidFill>
                            <a:latin typeface="Cambria Math" panose="02040503050406030204" pitchFamily="18" charset="0"/>
                          </a:rPr>
                          <m:t>𝒏</m:t>
                        </m:r>
                      </m:e>
                    </m:d>
                  </m:oMath>
                </a14:m>
                <a:r>
                  <a:rPr lang="zh-CN" altLang="en-US" sz="1600" b="1">
                    <a:solidFill>
                      <a:schemeClr val="accent6">
                        <a:lumMod val="50000"/>
                      </a:schemeClr>
                    </a:solidFill>
                  </a:rPr>
                  <a:t>，则</a:t>
                </a:r>
                <a14:m>
                  <m:oMath xmlns:m="http://schemas.openxmlformats.org/officeDocument/2006/math">
                    <m:r>
                      <a:rPr lang="en-US" altLang="zh-CN" sz="1600" b="1" i="1">
                        <a:solidFill>
                          <a:schemeClr val="accent6">
                            <a:lumMod val="50000"/>
                          </a:schemeClr>
                        </a:solidFill>
                        <a:latin typeface="Cambria Math" panose="02040503050406030204" pitchFamily="18" charset="0"/>
                      </a:rPr>
                      <m:t>𝑨</m:t>
                    </m:r>
                    <m:r>
                      <a:rPr lang="en-US" altLang="zh-CN" sz="1600" b="1" i="1">
                        <a:solidFill>
                          <a:schemeClr val="accent6">
                            <a:lumMod val="50000"/>
                          </a:schemeClr>
                        </a:solidFill>
                        <a:latin typeface="Cambria Math" panose="02040503050406030204" pitchFamily="18" charset="0"/>
                      </a:rPr>
                      <m:t>[</m:t>
                    </m:r>
                    <m:sSub>
                      <m:sSubPr>
                        <m:ctrlPr>
                          <a:rPr lang="en-US" altLang="zh-CN" sz="1600" b="1" i="1">
                            <a:solidFill>
                              <a:schemeClr val="accent6">
                                <a:lumMod val="50000"/>
                              </a:schemeClr>
                            </a:solidFill>
                            <a:latin typeface="Cambria Math" panose="02040503050406030204" pitchFamily="18" charset="0"/>
                          </a:rPr>
                        </m:ctrlPr>
                      </m:sSubPr>
                      <m:e>
                        <m:r>
                          <a:rPr lang="en-US" altLang="zh-CN" sz="1600" b="1" i="1">
                            <a:solidFill>
                              <a:schemeClr val="accent6">
                                <a:lumMod val="50000"/>
                              </a:schemeClr>
                            </a:solidFill>
                            <a:latin typeface="Cambria Math" panose="02040503050406030204" pitchFamily="18" charset="0"/>
                          </a:rPr>
                          <m:t>𝑩</m:t>
                        </m:r>
                      </m:e>
                      <m:sub>
                        <m:r>
                          <a:rPr lang="en-US" altLang="zh-CN" sz="1600" b="1" i="1">
                            <a:solidFill>
                              <a:schemeClr val="accent6">
                                <a:lumMod val="50000"/>
                              </a:schemeClr>
                            </a:solidFill>
                            <a:latin typeface="Cambria Math" panose="02040503050406030204" pitchFamily="18" charset="0"/>
                          </a:rPr>
                          <m:t>𝟏</m:t>
                        </m:r>
                      </m:sub>
                    </m:sSub>
                    <m:r>
                      <a:rPr lang="en-US" altLang="zh-CN" sz="1600" b="1" i="1">
                        <a:solidFill>
                          <a:schemeClr val="accent6">
                            <a:lumMod val="50000"/>
                          </a:schemeClr>
                        </a:solidFill>
                        <a:latin typeface="Cambria Math" panose="02040503050406030204" pitchFamily="18" charset="0"/>
                      </a:rPr>
                      <m:t>/</m:t>
                    </m:r>
                    <m:sSub>
                      <m:sSubPr>
                        <m:ctrlPr>
                          <a:rPr lang="en-US" altLang="zh-CN" sz="1600" b="1" i="1">
                            <a:solidFill>
                              <a:schemeClr val="accent6">
                                <a:lumMod val="50000"/>
                              </a:schemeClr>
                            </a:solidFill>
                            <a:latin typeface="Cambria Math" panose="02040503050406030204" pitchFamily="18" charset="0"/>
                          </a:rPr>
                        </m:ctrlPr>
                      </m:sSubPr>
                      <m:e>
                        <m:r>
                          <a:rPr lang="en-US" altLang="zh-CN" sz="1600" b="1" i="1">
                            <a:solidFill>
                              <a:schemeClr val="accent6">
                                <a:lumMod val="50000"/>
                              </a:schemeClr>
                            </a:solidFill>
                            <a:latin typeface="Cambria Math" panose="02040503050406030204" pitchFamily="18" charset="0"/>
                          </a:rPr>
                          <m:t>𝒑</m:t>
                        </m:r>
                      </m:e>
                      <m:sub>
                        <m:r>
                          <a:rPr lang="en-US" altLang="zh-CN" sz="1600" b="1" i="1">
                            <a:solidFill>
                              <a:schemeClr val="accent6">
                                <a:lumMod val="50000"/>
                              </a:schemeClr>
                            </a:solidFill>
                            <a:latin typeface="Cambria Math" panose="02040503050406030204" pitchFamily="18" charset="0"/>
                          </a:rPr>
                          <m:t>𝟏</m:t>
                        </m:r>
                      </m:sub>
                    </m:sSub>
                    <m:r>
                      <a:rPr lang="en-US" altLang="zh-CN" sz="1600" b="1" i="1">
                        <a:solidFill>
                          <a:schemeClr val="accent6">
                            <a:lumMod val="50000"/>
                          </a:schemeClr>
                        </a:solidFill>
                        <a:latin typeface="Cambria Math" panose="02040503050406030204" pitchFamily="18" charset="0"/>
                      </a:rPr>
                      <m:t> ,</m:t>
                    </m:r>
                    <m:sSub>
                      <m:sSubPr>
                        <m:ctrlPr>
                          <a:rPr lang="en-US" altLang="zh-CN" sz="1600" b="1" i="1">
                            <a:solidFill>
                              <a:schemeClr val="accent6">
                                <a:lumMod val="50000"/>
                              </a:schemeClr>
                            </a:solidFill>
                            <a:latin typeface="Cambria Math" panose="02040503050406030204" pitchFamily="18" charset="0"/>
                          </a:rPr>
                        </m:ctrlPr>
                      </m:sSubPr>
                      <m:e>
                        <m:r>
                          <a:rPr lang="en-US" altLang="zh-CN" sz="1600" b="1" i="1">
                            <a:solidFill>
                              <a:schemeClr val="accent6">
                                <a:lumMod val="50000"/>
                              </a:schemeClr>
                            </a:solidFill>
                            <a:latin typeface="Cambria Math" panose="02040503050406030204" pitchFamily="18" charset="0"/>
                          </a:rPr>
                          <m:t>𝑩</m:t>
                        </m:r>
                      </m:e>
                      <m:sub>
                        <m:r>
                          <a:rPr lang="en-US" altLang="zh-CN" sz="1600" b="1" i="1">
                            <a:solidFill>
                              <a:schemeClr val="accent6">
                                <a:lumMod val="50000"/>
                              </a:schemeClr>
                            </a:solidFill>
                            <a:latin typeface="Cambria Math" panose="02040503050406030204" pitchFamily="18" charset="0"/>
                          </a:rPr>
                          <m:t>𝟐</m:t>
                        </m:r>
                      </m:sub>
                    </m:sSub>
                    <m:r>
                      <a:rPr lang="en-US" altLang="zh-CN" sz="1600" b="1" i="1">
                        <a:solidFill>
                          <a:schemeClr val="accent6">
                            <a:lumMod val="50000"/>
                          </a:schemeClr>
                        </a:solidFill>
                        <a:latin typeface="Cambria Math" panose="02040503050406030204" pitchFamily="18" charset="0"/>
                      </a:rPr>
                      <m:t>/</m:t>
                    </m:r>
                    <m:sSub>
                      <m:sSubPr>
                        <m:ctrlPr>
                          <a:rPr lang="en-US" altLang="zh-CN" sz="1600" b="1" i="1">
                            <a:solidFill>
                              <a:schemeClr val="accent6">
                                <a:lumMod val="50000"/>
                              </a:schemeClr>
                            </a:solidFill>
                            <a:latin typeface="Cambria Math" panose="02040503050406030204" pitchFamily="18" charset="0"/>
                          </a:rPr>
                        </m:ctrlPr>
                      </m:sSubPr>
                      <m:e>
                        <m:r>
                          <a:rPr lang="en-US" altLang="zh-CN" sz="1600" b="1" i="1">
                            <a:solidFill>
                              <a:schemeClr val="accent6">
                                <a:lumMod val="50000"/>
                              </a:schemeClr>
                            </a:solidFill>
                            <a:latin typeface="Cambria Math" panose="02040503050406030204" pitchFamily="18" charset="0"/>
                          </a:rPr>
                          <m:t>𝒑</m:t>
                        </m:r>
                      </m:e>
                      <m:sub>
                        <m:r>
                          <a:rPr lang="en-US" altLang="zh-CN" sz="1600" b="1" i="1">
                            <a:solidFill>
                              <a:schemeClr val="accent6">
                                <a:lumMod val="50000"/>
                              </a:schemeClr>
                            </a:solidFill>
                            <a:latin typeface="Cambria Math" panose="02040503050406030204" pitchFamily="18" charset="0"/>
                          </a:rPr>
                          <m:t>𝟐</m:t>
                        </m:r>
                      </m:sub>
                    </m:sSub>
                    <m:r>
                      <a:rPr lang="en-US" altLang="zh-CN" sz="1600" b="1" i="1">
                        <a:solidFill>
                          <a:schemeClr val="accent6">
                            <a:lumMod val="50000"/>
                          </a:schemeClr>
                        </a:solidFill>
                        <a:latin typeface="Cambria Math" panose="02040503050406030204" pitchFamily="18" charset="0"/>
                      </a:rPr>
                      <m:t> , ⋯,</m:t>
                    </m:r>
                    <m:sSub>
                      <m:sSubPr>
                        <m:ctrlPr>
                          <a:rPr lang="en-US" altLang="zh-CN" sz="1600" b="1" i="1">
                            <a:solidFill>
                              <a:schemeClr val="accent6">
                                <a:lumMod val="50000"/>
                              </a:schemeClr>
                            </a:solidFill>
                            <a:latin typeface="Cambria Math" panose="02040503050406030204" pitchFamily="18" charset="0"/>
                          </a:rPr>
                        </m:ctrlPr>
                      </m:sSubPr>
                      <m:e>
                        <m:r>
                          <a:rPr lang="en-US" altLang="zh-CN" sz="1600" b="1" i="1">
                            <a:solidFill>
                              <a:schemeClr val="accent6">
                                <a:lumMod val="50000"/>
                              </a:schemeClr>
                            </a:solidFill>
                            <a:latin typeface="Cambria Math" panose="02040503050406030204" pitchFamily="18" charset="0"/>
                          </a:rPr>
                          <m:t>𝑩</m:t>
                        </m:r>
                      </m:e>
                      <m:sub>
                        <m:r>
                          <a:rPr lang="en-US" altLang="zh-CN" sz="1600" b="1" i="1">
                            <a:solidFill>
                              <a:schemeClr val="accent6">
                                <a:lumMod val="50000"/>
                              </a:schemeClr>
                            </a:solidFill>
                            <a:latin typeface="Cambria Math" panose="02040503050406030204" pitchFamily="18" charset="0"/>
                          </a:rPr>
                          <m:t>𝒏</m:t>
                        </m:r>
                      </m:sub>
                    </m:sSub>
                    <m:r>
                      <a:rPr lang="en-US" altLang="zh-CN" sz="1600" b="1" i="1">
                        <a:solidFill>
                          <a:schemeClr val="accent6">
                            <a:lumMod val="50000"/>
                          </a:schemeClr>
                        </a:solidFill>
                        <a:latin typeface="Cambria Math" panose="02040503050406030204" pitchFamily="18" charset="0"/>
                      </a:rPr>
                      <m:t>/</m:t>
                    </m:r>
                    <m:sSub>
                      <m:sSubPr>
                        <m:ctrlPr>
                          <a:rPr lang="en-US" altLang="zh-CN" sz="1600" b="1" i="1">
                            <a:solidFill>
                              <a:schemeClr val="accent6">
                                <a:lumMod val="50000"/>
                              </a:schemeClr>
                            </a:solidFill>
                            <a:latin typeface="Cambria Math" panose="02040503050406030204" pitchFamily="18" charset="0"/>
                          </a:rPr>
                        </m:ctrlPr>
                      </m:sSubPr>
                      <m:e>
                        <m:r>
                          <a:rPr lang="en-US" altLang="zh-CN" sz="1600" b="1" i="1">
                            <a:solidFill>
                              <a:schemeClr val="accent6">
                                <a:lumMod val="50000"/>
                              </a:schemeClr>
                            </a:solidFill>
                            <a:latin typeface="Cambria Math" panose="02040503050406030204" pitchFamily="18" charset="0"/>
                          </a:rPr>
                          <m:t>𝒑</m:t>
                        </m:r>
                      </m:e>
                      <m:sub>
                        <m:r>
                          <a:rPr lang="en-US" altLang="zh-CN" sz="1600" b="1" i="1">
                            <a:solidFill>
                              <a:schemeClr val="accent6">
                                <a:lumMod val="50000"/>
                              </a:schemeClr>
                            </a:solidFill>
                            <a:latin typeface="Cambria Math" panose="02040503050406030204" pitchFamily="18" charset="0"/>
                          </a:rPr>
                          <m:t>𝒏</m:t>
                        </m:r>
                      </m:sub>
                    </m:sSub>
                    <m:r>
                      <a:rPr lang="en-US" altLang="zh-CN" sz="1600" b="1" i="1">
                        <a:solidFill>
                          <a:schemeClr val="accent6">
                            <a:lumMod val="50000"/>
                          </a:schemeClr>
                        </a:solidFill>
                        <a:latin typeface="Cambria Math" panose="02040503050406030204" pitchFamily="18" charset="0"/>
                      </a:rPr>
                      <m:t>]</m:t>
                    </m:r>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1" smtClean="0">
                            <a:solidFill>
                              <a:schemeClr val="accent6">
                                <a:lumMod val="50000"/>
                              </a:schemeClr>
                            </a:solidFill>
                            <a:latin typeface="Cambria Math" panose="02040503050406030204" pitchFamily="18" charset="0"/>
                          </a:rPr>
                          <m:t>=</m:t>
                        </m:r>
                        <m:r>
                          <a:rPr lang="en-US" altLang="zh-CN" sz="1600" b="1" i="1" smtClean="0">
                            <a:solidFill>
                              <a:schemeClr val="accent6">
                                <a:lumMod val="50000"/>
                              </a:schemeClr>
                            </a:solidFill>
                            <a:latin typeface="Cambria Math" panose="02040503050406030204" pitchFamily="18" charset="0"/>
                          </a:rPr>
                          <m:t>𝑩</m:t>
                        </m:r>
                      </m:e>
                      <m:sub>
                        <m:r>
                          <a:rPr lang="en-US" altLang="zh-CN" sz="1600" b="1" i="1" smtClean="0">
                            <a:solidFill>
                              <a:schemeClr val="accent6">
                                <a:lumMod val="50000"/>
                              </a:schemeClr>
                            </a:solidFill>
                            <a:latin typeface="Cambria Math" panose="02040503050406030204" pitchFamily="18" charset="0"/>
                          </a:rPr>
                          <m:t>𝒊</m:t>
                        </m:r>
                      </m:sub>
                    </m:sSub>
                  </m:oMath>
                </a14:m>
                <a:endParaRPr lang="en-US" altLang="zh-CN" sz="1600" b="1">
                  <a:solidFill>
                    <a:schemeClr val="accent6">
                      <a:lumMod val="50000"/>
                    </a:schemeClr>
                  </a:solidFill>
                </a:endParaRPr>
              </a:p>
              <a:p>
                <a:pPr marL="285750" indent="-285750">
                  <a:lnSpc>
                    <a:spcPts val="2400"/>
                  </a:lnSpc>
                  <a:spcBef>
                    <a:spcPts val="600"/>
                  </a:spcBef>
                  <a:spcAft>
                    <a:spcPts val="600"/>
                  </a:spcAft>
                  <a:buFont typeface="Arial" panose="020B0604020202020204" pitchFamily="34" charset="0"/>
                  <a:buChar char="•"/>
                </a:pPr>
                <a:r>
                  <a:rPr lang="zh-CN" altLang="en-US" sz="1600" b="1">
                    <a:solidFill>
                      <a:schemeClr val="accent6">
                        <a:lumMod val="50000"/>
                      </a:schemeClr>
                    </a:solidFill>
                  </a:rPr>
                  <a:t>若</a:t>
                </a:r>
                <a14:m>
                  <m:oMath xmlns:m="http://schemas.openxmlformats.org/officeDocument/2006/math">
                    <m:r>
                      <a:rPr lang="en-US" altLang="zh-CN" sz="1600" b="1" i="1">
                        <a:solidFill>
                          <a:schemeClr val="accent6">
                            <a:lumMod val="50000"/>
                          </a:schemeClr>
                        </a:solidFill>
                        <a:latin typeface="Cambria Math" panose="02040503050406030204" pitchFamily="18" charset="0"/>
                      </a:rPr>
                      <m:t>𝑨</m:t>
                    </m:r>
                  </m:oMath>
                </a14:m>
                <a:r>
                  <a:rPr lang="zh-CN" altLang="en-US" sz="1600" b="1">
                    <a:solidFill>
                      <a:schemeClr val="accent6">
                        <a:lumMod val="50000"/>
                      </a:schemeClr>
                    </a:solidFill>
                  </a:rPr>
                  <a:t>是命题变量</a:t>
                </a:r>
                <a14:m>
                  <m:oMath xmlns:m="http://schemas.openxmlformats.org/officeDocument/2006/math">
                    <m:r>
                      <a:rPr lang="en-US" altLang="zh-CN" sz="1600" b="1" i="1" smtClean="0">
                        <a:solidFill>
                          <a:schemeClr val="accent6">
                            <a:lumMod val="50000"/>
                          </a:schemeClr>
                        </a:solidFill>
                        <a:latin typeface="Cambria Math" panose="02040503050406030204" pitchFamily="18" charset="0"/>
                      </a:rPr>
                      <m:t>𝒒</m:t>
                    </m:r>
                  </m:oMath>
                </a14:m>
                <a:r>
                  <a:rPr lang="zh-CN" altLang="en-US" sz="1600" b="1">
                    <a:solidFill>
                      <a:schemeClr val="accent6">
                        <a:lumMod val="50000"/>
                      </a:schemeClr>
                    </a:solidFill>
                  </a:rPr>
                  <a:t>且不是任意</a:t>
                </a:r>
                <a14:m>
                  <m:oMath xmlns:m="http://schemas.openxmlformats.org/officeDocument/2006/math">
                    <m:sSub>
                      <m:sSubPr>
                        <m:ctrlPr>
                          <a:rPr lang="en-US" altLang="zh-CN" sz="1600" b="1" i="1">
                            <a:solidFill>
                              <a:schemeClr val="accent6">
                                <a:lumMod val="50000"/>
                              </a:schemeClr>
                            </a:solidFill>
                            <a:latin typeface="Cambria Math" panose="02040503050406030204" pitchFamily="18" charset="0"/>
                          </a:rPr>
                        </m:ctrlPr>
                      </m:sSubPr>
                      <m:e>
                        <m:r>
                          <a:rPr lang="en-US" altLang="zh-CN" sz="1600" b="1" i="1">
                            <a:solidFill>
                              <a:schemeClr val="accent6">
                                <a:lumMod val="50000"/>
                              </a:schemeClr>
                            </a:solidFill>
                            <a:latin typeface="Cambria Math" panose="02040503050406030204" pitchFamily="18" charset="0"/>
                          </a:rPr>
                          <m:t>𝒑</m:t>
                        </m:r>
                      </m:e>
                      <m:sub>
                        <m:r>
                          <a:rPr lang="en-US" altLang="zh-CN" sz="1600" b="1" i="1">
                            <a:solidFill>
                              <a:schemeClr val="accent6">
                                <a:lumMod val="50000"/>
                              </a:schemeClr>
                            </a:solidFill>
                            <a:latin typeface="Cambria Math" panose="02040503050406030204" pitchFamily="18" charset="0"/>
                          </a:rPr>
                          <m:t>𝒊</m:t>
                        </m:r>
                      </m:sub>
                    </m:sSub>
                    <m:d>
                      <m:dPr>
                        <m:ctrlPr>
                          <a:rPr lang="en-US" altLang="zh-CN" sz="1600" b="1" i="1">
                            <a:solidFill>
                              <a:schemeClr val="accent6">
                                <a:lumMod val="50000"/>
                              </a:schemeClr>
                            </a:solidFill>
                            <a:latin typeface="Cambria Math" panose="02040503050406030204" pitchFamily="18" charset="0"/>
                          </a:rPr>
                        </m:ctrlPr>
                      </m:dPr>
                      <m:e>
                        <m:r>
                          <a:rPr lang="en-US" altLang="zh-CN" sz="1600" b="1" i="1">
                            <a:solidFill>
                              <a:schemeClr val="accent6">
                                <a:lumMod val="50000"/>
                              </a:schemeClr>
                            </a:solidFill>
                            <a:latin typeface="Cambria Math" panose="02040503050406030204" pitchFamily="18" charset="0"/>
                          </a:rPr>
                          <m:t>𝒊</m:t>
                        </m:r>
                        <m:r>
                          <a:rPr lang="en-US" altLang="zh-CN" sz="1600" b="1" i="1">
                            <a:solidFill>
                              <a:schemeClr val="accent6">
                                <a:lumMod val="50000"/>
                              </a:schemeClr>
                            </a:solidFill>
                            <a:latin typeface="Cambria Math" panose="02040503050406030204" pitchFamily="18" charset="0"/>
                          </a:rPr>
                          <m:t> = </m:t>
                        </m:r>
                        <m:r>
                          <a:rPr lang="en-US" altLang="zh-CN" sz="1600" b="1" i="1">
                            <a:solidFill>
                              <a:schemeClr val="accent6">
                                <a:lumMod val="50000"/>
                              </a:schemeClr>
                            </a:solidFill>
                            <a:latin typeface="Cambria Math" panose="02040503050406030204" pitchFamily="18" charset="0"/>
                          </a:rPr>
                          <m:t>𝟏</m:t>
                        </m:r>
                        <m:r>
                          <a:rPr lang="en-US" altLang="zh-CN" sz="1600" b="1" i="1">
                            <a:solidFill>
                              <a:schemeClr val="accent6">
                                <a:lumMod val="50000"/>
                              </a:schemeClr>
                            </a:solidFill>
                            <a:latin typeface="Cambria Math" panose="02040503050406030204" pitchFamily="18" charset="0"/>
                          </a:rPr>
                          <m:t>, ⋯, </m:t>
                        </m:r>
                        <m:r>
                          <a:rPr lang="en-US" altLang="zh-CN" sz="1600" b="1" i="1">
                            <a:solidFill>
                              <a:schemeClr val="accent6">
                                <a:lumMod val="50000"/>
                              </a:schemeClr>
                            </a:solidFill>
                            <a:latin typeface="Cambria Math" panose="02040503050406030204" pitchFamily="18" charset="0"/>
                          </a:rPr>
                          <m:t>𝒏</m:t>
                        </m:r>
                      </m:e>
                    </m:d>
                  </m:oMath>
                </a14:m>
                <a:r>
                  <a:rPr lang="zh-CN" altLang="en-US" sz="1600" b="1">
                    <a:solidFill>
                      <a:schemeClr val="accent6">
                        <a:lumMod val="50000"/>
                      </a:schemeClr>
                    </a:solidFill>
                  </a:rPr>
                  <a:t>，则</a:t>
                </a:r>
                <a14:m>
                  <m:oMath xmlns:m="http://schemas.openxmlformats.org/officeDocument/2006/math">
                    <m:r>
                      <a:rPr lang="en-US" altLang="zh-CN" sz="1600" b="1" i="1">
                        <a:solidFill>
                          <a:schemeClr val="accent6">
                            <a:lumMod val="50000"/>
                          </a:schemeClr>
                        </a:solidFill>
                        <a:latin typeface="Cambria Math" panose="02040503050406030204" pitchFamily="18" charset="0"/>
                      </a:rPr>
                      <m:t>𝑨</m:t>
                    </m:r>
                    <m:r>
                      <a:rPr lang="en-US" altLang="zh-CN" sz="1600" b="1" i="1">
                        <a:solidFill>
                          <a:schemeClr val="accent6">
                            <a:lumMod val="50000"/>
                          </a:schemeClr>
                        </a:solidFill>
                        <a:latin typeface="Cambria Math" panose="02040503050406030204" pitchFamily="18" charset="0"/>
                      </a:rPr>
                      <m:t>[</m:t>
                    </m:r>
                    <m:sSub>
                      <m:sSubPr>
                        <m:ctrlPr>
                          <a:rPr lang="en-US" altLang="zh-CN" sz="1600" b="1" i="1">
                            <a:solidFill>
                              <a:schemeClr val="accent6">
                                <a:lumMod val="50000"/>
                              </a:schemeClr>
                            </a:solidFill>
                            <a:latin typeface="Cambria Math" panose="02040503050406030204" pitchFamily="18" charset="0"/>
                          </a:rPr>
                        </m:ctrlPr>
                      </m:sSubPr>
                      <m:e>
                        <m:r>
                          <a:rPr lang="en-US" altLang="zh-CN" sz="1600" b="1" i="1">
                            <a:solidFill>
                              <a:schemeClr val="accent6">
                                <a:lumMod val="50000"/>
                              </a:schemeClr>
                            </a:solidFill>
                            <a:latin typeface="Cambria Math" panose="02040503050406030204" pitchFamily="18" charset="0"/>
                          </a:rPr>
                          <m:t>𝑩</m:t>
                        </m:r>
                      </m:e>
                      <m:sub>
                        <m:r>
                          <a:rPr lang="en-US" altLang="zh-CN" sz="1600" b="1" i="1">
                            <a:solidFill>
                              <a:schemeClr val="accent6">
                                <a:lumMod val="50000"/>
                              </a:schemeClr>
                            </a:solidFill>
                            <a:latin typeface="Cambria Math" panose="02040503050406030204" pitchFamily="18" charset="0"/>
                          </a:rPr>
                          <m:t>𝟏</m:t>
                        </m:r>
                      </m:sub>
                    </m:sSub>
                    <m:r>
                      <a:rPr lang="en-US" altLang="zh-CN" sz="1600" b="1" i="1">
                        <a:solidFill>
                          <a:schemeClr val="accent6">
                            <a:lumMod val="50000"/>
                          </a:schemeClr>
                        </a:solidFill>
                        <a:latin typeface="Cambria Math" panose="02040503050406030204" pitchFamily="18" charset="0"/>
                      </a:rPr>
                      <m:t>/</m:t>
                    </m:r>
                    <m:sSub>
                      <m:sSubPr>
                        <m:ctrlPr>
                          <a:rPr lang="en-US" altLang="zh-CN" sz="1600" b="1" i="1">
                            <a:solidFill>
                              <a:schemeClr val="accent6">
                                <a:lumMod val="50000"/>
                              </a:schemeClr>
                            </a:solidFill>
                            <a:latin typeface="Cambria Math" panose="02040503050406030204" pitchFamily="18" charset="0"/>
                          </a:rPr>
                        </m:ctrlPr>
                      </m:sSubPr>
                      <m:e>
                        <m:r>
                          <a:rPr lang="en-US" altLang="zh-CN" sz="1600" b="1" i="1">
                            <a:solidFill>
                              <a:schemeClr val="accent6">
                                <a:lumMod val="50000"/>
                              </a:schemeClr>
                            </a:solidFill>
                            <a:latin typeface="Cambria Math" panose="02040503050406030204" pitchFamily="18" charset="0"/>
                          </a:rPr>
                          <m:t>𝒑</m:t>
                        </m:r>
                      </m:e>
                      <m:sub>
                        <m:r>
                          <a:rPr lang="en-US" altLang="zh-CN" sz="1600" b="1" i="1">
                            <a:solidFill>
                              <a:schemeClr val="accent6">
                                <a:lumMod val="50000"/>
                              </a:schemeClr>
                            </a:solidFill>
                            <a:latin typeface="Cambria Math" panose="02040503050406030204" pitchFamily="18" charset="0"/>
                          </a:rPr>
                          <m:t>𝟏</m:t>
                        </m:r>
                      </m:sub>
                    </m:sSub>
                    <m:r>
                      <a:rPr lang="en-US" altLang="zh-CN" sz="1600" b="1" i="1">
                        <a:solidFill>
                          <a:schemeClr val="accent6">
                            <a:lumMod val="50000"/>
                          </a:schemeClr>
                        </a:solidFill>
                        <a:latin typeface="Cambria Math" panose="02040503050406030204" pitchFamily="18" charset="0"/>
                      </a:rPr>
                      <m:t> ,</m:t>
                    </m:r>
                    <m:sSub>
                      <m:sSubPr>
                        <m:ctrlPr>
                          <a:rPr lang="en-US" altLang="zh-CN" sz="1600" b="1" i="1">
                            <a:solidFill>
                              <a:schemeClr val="accent6">
                                <a:lumMod val="50000"/>
                              </a:schemeClr>
                            </a:solidFill>
                            <a:latin typeface="Cambria Math" panose="02040503050406030204" pitchFamily="18" charset="0"/>
                          </a:rPr>
                        </m:ctrlPr>
                      </m:sSubPr>
                      <m:e>
                        <m:r>
                          <a:rPr lang="en-US" altLang="zh-CN" sz="1600" b="1" i="1">
                            <a:solidFill>
                              <a:schemeClr val="accent6">
                                <a:lumMod val="50000"/>
                              </a:schemeClr>
                            </a:solidFill>
                            <a:latin typeface="Cambria Math" panose="02040503050406030204" pitchFamily="18" charset="0"/>
                          </a:rPr>
                          <m:t>𝑩</m:t>
                        </m:r>
                      </m:e>
                      <m:sub>
                        <m:r>
                          <a:rPr lang="en-US" altLang="zh-CN" sz="1600" b="1" i="1">
                            <a:solidFill>
                              <a:schemeClr val="accent6">
                                <a:lumMod val="50000"/>
                              </a:schemeClr>
                            </a:solidFill>
                            <a:latin typeface="Cambria Math" panose="02040503050406030204" pitchFamily="18" charset="0"/>
                          </a:rPr>
                          <m:t>𝟐</m:t>
                        </m:r>
                      </m:sub>
                    </m:sSub>
                    <m:r>
                      <a:rPr lang="en-US" altLang="zh-CN" sz="1600" b="1" i="1">
                        <a:solidFill>
                          <a:schemeClr val="accent6">
                            <a:lumMod val="50000"/>
                          </a:schemeClr>
                        </a:solidFill>
                        <a:latin typeface="Cambria Math" panose="02040503050406030204" pitchFamily="18" charset="0"/>
                      </a:rPr>
                      <m:t>/</m:t>
                    </m:r>
                    <m:sSub>
                      <m:sSubPr>
                        <m:ctrlPr>
                          <a:rPr lang="en-US" altLang="zh-CN" sz="1600" b="1" i="1">
                            <a:solidFill>
                              <a:schemeClr val="accent6">
                                <a:lumMod val="50000"/>
                              </a:schemeClr>
                            </a:solidFill>
                            <a:latin typeface="Cambria Math" panose="02040503050406030204" pitchFamily="18" charset="0"/>
                          </a:rPr>
                        </m:ctrlPr>
                      </m:sSubPr>
                      <m:e>
                        <m:r>
                          <a:rPr lang="en-US" altLang="zh-CN" sz="1600" b="1" i="1">
                            <a:solidFill>
                              <a:schemeClr val="accent6">
                                <a:lumMod val="50000"/>
                              </a:schemeClr>
                            </a:solidFill>
                            <a:latin typeface="Cambria Math" panose="02040503050406030204" pitchFamily="18" charset="0"/>
                          </a:rPr>
                          <m:t>𝒑</m:t>
                        </m:r>
                      </m:e>
                      <m:sub>
                        <m:r>
                          <a:rPr lang="en-US" altLang="zh-CN" sz="1600" b="1" i="1">
                            <a:solidFill>
                              <a:schemeClr val="accent6">
                                <a:lumMod val="50000"/>
                              </a:schemeClr>
                            </a:solidFill>
                            <a:latin typeface="Cambria Math" panose="02040503050406030204" pitchFamily="18" charset="0"/>
                          </a:rPr>
                          <m:t>𝟐</m:t>
                        </m:r>
                      </m:sub>
                    </m:sSub>
                    <m:r>
                      <a:rPr lang="en-US" altLang="zh-CN" sz="1600" b="1" i="1">
                        <a:solidFill>
                          <a:schemeClr val="accent6">
                            <a:lumMod val="50000"/>
                          </a:schemeClr>
                        </a:solidFill>
                        <a:latin typeface="Cambria Math" panose="02040503050406030204" pitchFamily="18" charset="0"/>
                      </a:rPr>
                      <m:t> , ⋯,</m:t>
                    </m:r>
                    <m:sSub>
                      <m:sSubPr>
                        <m:ctrlPr>
                          <a:rPr lang="en-US" altLang="zh-CN" sz="1600" b="1" i="1">
                            <a:solidFill>
                              <a:schemeClr val="accent6">
                                <a:lumMod val="50000"/>
                              </a:schemeClr>
                            </a:solidFill>
                            <a:latin typeface="Cambria Math" panose="02040503050406030204" pitchFamily="18" charset="0"/>
                          </a:rPr>
                        </m:ctrlPr>
                      </m:sSubPr>
                      <m:e>
                        <m:r>
                          <a:rPr lang="en-US" altLang="zh-CN" sz="1600" b="1" i="1">
                            <a:solidFill>
                              <a:schemeClr val="accent6">
                                <a:lumMod val="50000"/>
                              </a:schemeClr>
                            </a:solidFill>
                            <a:latin typeface="Cambria Math" panose="02040503050406030204" pitchFamily="18" charset="0"/>
                          </a:rPr>
                          <m:t>𝑩</m:t>
                        </m:r>
                      </m:e>
                      <m:sub>
                        <m:r>
                          <a:rPr lang="en-US" altLang="zh-CN" sz="1600" b="1" i="1">
                            <a:solidFill>
                              <a:schemeClr val="accent6">
                                <a:lumMod val="50000"/>
                              </a:schemeClr>
                            </a:solidFill>
                            <a:latin typeface="Cambria Math" panose="02040503050406030204" pitchFamily="18" charset="0"/>
                          </a:rPr>
                          <m:t>𝒏</m:t>
                        </m:r>
                      </m:sub>
                    </m:sSub>
                    <m:r>
                      <a:rPr lang="en-US" altLang="zh-CN" sz="1600" b="1" i="1">
                        <a:solidFill>
                          <a:schemeClr val="accent6">
                            <a:lumMod val="50000"/>
                          </a:schemeClr>
                        </a:solidFill>
                        <a:latin typeface="Cambria Math" panose="02040503050406030204" pitchFamily="18" charset="0"/>
                      </a:rPr>
                      <m:t>/</m:t>
                    </m:r>
                    <m:sSub>
                      <m:sSubPr>
                        <m:ctrlPr>
                          <a:rPr lang="en-US" altLang="zh-CN" sz="1600" b="1" i="1">
                            <a:solidFill>
                              <a:schemeClr val="accent6">
                                <a:lumMod val="50000"/>
                              </a:schemeClr>
                            </a:solidFill>
                            <a:latin typeface="Cambria Math" panose="02040503050406030204" pitchFamily="18" charset="0"/>
                          </a:rPr>
                        </m:ctrlPr>
                      </m:sSubPr>
                      <m:e>
                        <m:r>
                          <a:rPr lang="en-US" altLang="zh-CN" sz="1600" b="1" i="1">
                            <a:solidFill>
                              <a:schemeClr val="accent6">
                                <a:lumMod val="50000"/>
                              </a:schemeClr>
                            </a:solidFill>
                            <a:latin typeface="Cambria Math" panose="02040503050406030204" pitchFamily="18" charset="0"/>
                          </a:rPr>
                          <m:t>𝒑</m:t>
                        </m:r>
                      </m:e>
                      <m:sub>
                        <m:r>
                          <a:rPr lang="en-US" altLang="zh-CN" sz="1600" b="1" i="1">
                            <a:solidFill>
                              <a:schemeClr val="accent6">
                                <a:lumMod val="50000"/>
                              </a:schemeClr>
                            </a:solidFill>
                            <a:latin typeface="Cambria Math" panose="02040503050406030204" pitchFamily="18" charset="0"/>
                          </a:rPr>
                          <m:t>𝒏</m:t>
                        </m:r>
                      </m:sub>
                    </m:sSub>
                    <m:r>
                      <a:rPr lang="en-US" altLang="zh-CN" sz="1600" b="1" i="1">
                        <a:solidFill>
                          <a:schemeClr val="accent6">
                            <a:lumMod val="50000"/>
                          </a:schemeClr>
                        </a:solidFill>
                        <a:latin typeface="Cambria Math" panose="02040503050406030204" pitchFamily="18" charset="0"/>
                      </a:rPr>
                      <m:t>]</m:t>
                    </m:r>
                    <m:r>
                      <a:rPr lang="en-US" altLang="zh-CN" sz="1600" b="1" i="0" smtClean="0">
                        <a:solidFill>
                          <a:schemeClr val="accent6">
                            <a:lumMod val="50000"/>
                          </a:schemeClr>
                        </a:solidFill>
                        <a:latin typeface="Cambria Math" panose="02040503050406030204" pitchFamily="18" charset="0"/>
                      </a:rPr>
                      <m:t>=</m:t>
                    </m:r>
                    <m:r>
                      <a:rPr lang="en-US" altLang="zh-CN" sz="1600" b="1" i="1" smtClean="0">
                        <a:solidFill>
                          <a:schemeClr val="accent6">
                            <a:lumMod val="50000"/>
                          </a:schemeClr>
                        </a:solidFill>
                        <a:latin typeface="Cambria Math" panose="02040503050406030204" pitchFamily="18" charset="0"/>
                      </a:rPr>
                      <m:t>𝒒</m:t>
                    </m:r>
                  </m:oMath>
                </a14:m>
                <a:endParaRPr lang="zh-CN" altLang="en-US" sz="1600" b="1">
                  <a:solidFill>
                    <a:schemeClr val="accent6">
                      <a:lumMod val="50000"/>
                    </a:schemeClr>
                  </a:solidFill>
                </a:endParaRPr>
              </a:p>
              <a:p>
                <a:pPr marL="285750" indent="-285750">
                  <a:lnSpc>
                    <a:spcPts val="2400"/>
                  </a:lnSpc>
                  <a:spcBef>
                    <a:spcPts val="600"/>
                  </a:spcBef>
                  <a:spcAft>
                    <a:spcPts val="600"/>
                  </a:spcAft>
                  <a:buFont typeface="Arial" panose="020B0604020202020204" pitchFamily="34" charset="0"/>
                  <a:buChar char="•"/>
                </a:pPr>
                <a:r>
                  <a:rPr lang="zh-CN" altLang="en-US" sz="1600" b="1">
                    <a:solidFill>
                      <a:schemeClr val="accent6">
                        <a:lumMod val="50000"/>
                      </a:schemeClr>
                    </a:solidFill>
                  </a:rPr>
                  <a:t>若</a:t>
                </a:r>
                <a14:m>
                  <m:oMath xmlns:m="http://schemas.openxmlformats.org/officeDocument/2006/math">
                    <m:r>
                      <a:rPr lang="en-US" altLang="zh-CN" sz="1600" b="1" i="1" smtClean="0">
                        <a:solidFill>
                          <a:schemeClr val="accent6">
                            <a:lumMod val="50000"/>
                          </a:schemeClr>
                        </a:solidFill>
                        <a:latin typeface="Cambria Math" panose="02040503050406030204" pitchFamily="18" charset="0"/>
                      </a:rPr>
                      <m:t>𝑨</m:t>
                    </m:r>
                  </m:oMath>
                </a14:m>
                <a:r>
                  <a:rPr lang="zh-CN" altLang="en-US" sz="1600" b="1">
                    <a:solidFill>
                      <a:schemeClr val="accent6">
                        <a:lumMod val="50000"/>
                      </a:schemeClr>
                    </a:solidFill>
                  </a:rPr>
                  <a:t>是否定式</a:t>
                </a:r>
                <a14:m>
                  <m:oMath xmlns:m="http://schemas.openxmlformats.org/officeDocument/2006/math">
                    <m:d>
                      <m:dPr>
                        <m:ctrlPr>
                          <a:rPr lang="en-US" altLang="zh-CN" sz="1600" b="1" i="1" smtClean="0">
                            <a:solidFill>
                              <a:schemeClr val="accent6">
                                <a:lumMod val="50000"/>
                              </a:schemeClr>
                            </a:solidFill>
                            <a:latin typeface="Cambria Math" panose="02040503050406030204" pitchFamily="18" charset="0"/>
                          </a:rPr>
                        </m:ctrlPr>
                      </m:dPr>
                      <m:e>
                        <m:r>
                          <a:rPr lang="en-US" altLang="zh-CN" sz="1600" b="1" i="1" smtClean="0">
                            <a:solidFill>
                              <a:schemeClr val="accent6">
                                <a:lumMod val="50000"/>
                              </a:schemeClr>
                            </a:solidFill>
                            <a:latin typeface="Cambria Math" panose="02040503050406030204" pitchFamily="18" charset="0"/>
                          </a:rPr>
                          <m:t>¬</m:t>
                        </m:r>
                        <m:r>
                          <a:rPr lang="en-US" altLang="zh-CN" sz="1600" b="1" i="1" smtClean="0">
                            <a:solidFill>
                              <a:schemeClr val="accent6">
                                <a:lumMod val="50000"/>
                              </a:schemeClr>
                            </a:solidFill>
                            <a:latin typeface="Cambria Math" panose="02040503050406030204" pitchFamily="18" charset="0"/>
                          </a:rPr>
                          <m:t>𝑪</m:t>
                        </m:r>
                      </m:e>
                    </m:d>
                  </m:oMath>
                </a14:m>
                <a:r>
                  <a:rPr lang="zh-CN" altLang="en-US" sz="1600" b="1">
                    <a:solidFill>
                      <a:schemeClr val="accent6">
                        <a:lumMod val="50000"/>
                      </a:schemeClr>
                    </a:solidFill>
                  </a:rPr>
                  <a:t>，则</a:t>
                </a:r>
                <a14:m>
                  <m:oMath xmlns:m="http://schemas.openxmlformats.org/officeDocument/2006/math">
                    <m:r>
                      <a:rPr lang="en-US" altLang="zh-CN" sz="1600" b="1" i="1">
                        <a:solidFill>
                          <a:schemeClr val="accent6">
                            <a:lumMod val="50000"/>
                          </a:schemeClr>
                        </a:solidFill>
                        <a:latin typeface="Cambria Math" panose="02040503050406030204" pitchFamily="18" charset="0"/>
                      </a:rPr>
                      <m:t>𝑨</m:t>
                    </m:r>
                    <m:r>
                      <a:rPr lang="en-US" altLang="zh-CN" sz="1600" b="1" i="1">
                        <a:solidFill>
                          <a:schemeClr val="accent6">
                            <a:lumMod val="50000"/>
                          </a:schemeClr>
                        </a:solidFill>
                        <a:latin typeface="Cambria Math" panose="02040503050406030204" pitchFamily="18" charset="0"/>
                      </a:rPr>
                      <m:t>[</m:t>
                    </m:r>
                    <m:sSub>
                      <m:sSubPr>
                        <m:ctrlPr>
                          <a:rPr lang="en-US" altLang="zh-CN" sz="1600" b="1" i="1">
                            <a:solidFill>
                              <a:schemeClr val="accent6">
                                <a:lumMod val="50000"/>
                              </a:schemeClr>
                            </a:solidFill>
                            <a:latin typeface="Cambria Math" panose="02040503050406030204" pitchFamily="18" charset="0"/>
                          </a:rPr>
                        </m:ctrlPr>
                      </m:sSubPr>
                      <m:e>
                        <m:r>
                          <a:rPr lang="en-US" altLang="zh-CN" sz="1600" b="1" i="1">
                            <a:solidFill>
                              <a:schemeClr val="accent6">
                                <a:lumMod val="50000"/>
                              </a:schemeClr>
                            </a:solidFill>
                            <a:latin typeface="Cambria Math" panose="02040503050406030204" pitchFamily="18" charset="0"/>
                          </a:rPr>
                          <m:t>𝑩</m:t>
                        </m:r>
                      </m:e>
                      <m:sub>
                        <m:r>
                          <a:rPr lang="en-US" altLang="zh-CN" sz="1600" b="1" i="1">
                            <a:solidFill>
                              <a:schemeClr val="accent6">
                                <a:lumMod val="50000"/>
                              </a:schemeClr>
                            </a:solidFill>
                            <a:latin typeface="Cambria Math" panose="02040503050406030204" pitchFamily="18" charset="0"/>
                          </a:rPr>
                          <m:t>𝟏</m:t>
                        </m:r>
                      </m:sub>
                    </m:sSub>
                    <m:r>
                      <a:rPr lang="en-US" altLang="zh-CN" sz="1600" b="1" i="1">
                        <a:solidFill>
                          <a:schemeClr val="accent6">
                            <a:lumMod val="50000"/>
                          </a:schemeClr>
                        </a:solidFill>
                        <a:latin typeface="Cambria Math" panose="02040503050406030204" pitchFamily="18" charset="0"/>
                      </a:rPr>
                      <m:t>/</m:t>
                    </m:r>
                    <m:sSub>
                      <m:sSubPr>
                        <m:ctrlPr>
                          <a:rPr lang="en-US" altLang="zh-CN" sz="1600" b="1" i="1">
                            <a:solidFill>
                              <a:schemeClr val="accent6">
                                <a:lumMod val="50000"/>
                              </a:schemeClr>
                            </a:solidFill>
                            <a:latin typeface="Cambria Math" panose="02040503050406030204" pitchFamily="18" charset="0"/>
                          </a:rPr>
                        </m:ctrlPr>
                      </m:sSubPr>
                      <m:e>
                        <m:r>
                          <a:rPr lang="en-US" altLang="zh-CN" sz="1600" b="1" i="1">
                            <a:solidFill>
                              <a:schemeClr val="accent6">
                                <a:lumMod val="50000"/>
                              </a:schemeClr>
                            </a:solidFill>
                            <a:latin typeface="Cambria Math" panose="02040503050406030204" pitchFamily="18" charset="0"/>
                          </a:rPr>
                          <m:t>𝒑</m:t>
                        </m:r>
                      </m:e>
                      <m:sub>
                        <m:r>
                          <a:rPr lang="en-US" altLang="zh-CN" sz="1600" b="1" i="1">
                            <a:solidFill>
                              <a:schemeClr val="accent6">
                                <a:lumMod val="50000"/>
                              </a:schemeClr>
                            </a:solidFill>
                            <a:latin typeface="Cambria Math" panose="02040503050406030204" pitchFamily="18" charset="0"/>
                          </a:rPr>
                          <m:t>𝟏</m:t>
                        </m:r>
                      </m:sub>
                    </m:sSub>
                    <m:r>
                      <a:rPr lang="en-US" altLang="zh-CN" sz="1600" b="1" i="1">
                        <a:solidFill>
                          <a:schemeClr val="accent6">
                            <a:lumMod val="50000"/>
                          </a:schemeClr>
                        </a:solidFill>
                        <a:latin typeface="Cambria Math" panose="02040503050406030204" pitchFamily="18" charset="0"/>
                      </a:rPr>
                      <m:t> ,</m:t>
                    </m:r>
                    <m:sSub>
                      <m:sSubPr>
                        <m:ctrlPr>
                          <a:rPr lang="en-US" altLang="zh-CN" sz="1600" b="1" i="1">
                            <a:solidFill>
                              <a:schemeClr val="accent6">
                                <a:lumMod val="50000"/>
                              </a:schemeClr>
                            </a:solidFill>
                            <a:latin typeface="Cambria Math" panose="02040503050406030204" pitchFamily="18" charset="0"/>
                          </a:rPr>
                        </m:ctrlPr>
                      </m:sSubPr>
                      <m:e>
                        <m:r>
                          <a:rPr lang="en-US" altLang="zh-CN" sz="1600" b="1" i="1">
                            <a:solidFill>
                              <a:schemeClr val="accent6">
                                <a:lumMod val="50000"/>
                              </a:schemeClr>
                            </a:solidFill>
                            <a:latin typeface="Cambria Math" panose="02040503050406030204" pitchFamily="18" charset="0"/>
                          </a:rPr>
                          <m:t>𝑩</m:t>
                        </m:r>
                      </m:e>
                      <m:sub>
                        <m:r>
                          <a:rPr lang="en-US" altLang="zh-CN" sz="1600" b="1" i="1">
                            <a:solidFill>
                              <a:schemeClr val="accent6">
                                <a:lumMod val="50000"/>
                              </a:schemeClr>
                            </a:solidFill>
                            <a:latin typeface="Cambria Math" panose="02040503050406030204" pitchFamily="18" charset="0"/>
                          </a:rPr>
                          <m:t>𝟐</m:t>
                        </m:r>
                      </m:sub>
                    </m:sSub>
                    <m:r>
                      <a:rPr lang="en-US" altLang="zh-CN" sz="1600" b="1" i="1">
                        <a:solidFill>
                          <a:schemeClr val="accent6">
                            <a:lumMod val="50000"/>
                          </a:schemeClr>
                        </a:solidFill>
                        <a:latin typeface="Cambria Math" panose="02040503050406030204" pitchFamily="18" charset="0"/>
                      </a:rPr>
                      <m:t>/</m:t>
                    </m:r>
                    <m:sSub>
                      <m:sSubPr>
                        <m:ctrlPr>
                          <a:rPr lang="en-US" altLang="zh-CN" sz="1600" b="1" i="1">
                            <a:solidFill>
                              <a:schemeClr val="accent6">
                                <a:lumMod val="50000"/>
                              </a:schemeClr>
                            </a:solidFill>
                            <a:latin typeface="Cambria Math" panose="02040503050406030204" pitchFamily="18" charset="0"/>
                          </a:rPr>
                        </m:ctrlPr>
                      </m:sSubPr>
                      <m:e>
                        <m:r>
                          <a:rPr lang="en-US" altLang="zh-CN" sz="1600" b="1" i="1">
                            <a:solidFill>
                              <a:schemeClr val="accent6">
                                <a:lumMod val="50000"/>
                              </a:schemeClr>
                            </a:solidFill>
                            <a:latin typeface="Cambria Math" panose="02040503050406030204" pitchFamily="18" charset="0"/>
                          </a:rPr>
                          <m:t>𝒑</m:t>
                        </m:r>
                      </m:e>
                      <m:sub>
                        <m:r>
                          <a:rPr lang="en-US" altLang="zh-CN" sz="1600" b="1" i="1">
                            <a:solidFill>
                              <a:schemeClr val="accent6">
                                <a:lumMod val="50000"/>
                              </a:schemeClr>
                            </a:solidFill>
                            <a:latin typeface="Cambria Math" panose="02040503050406030204" pitchFamily="18" charset="0"/>
                          </a:rPr>
                          <m:t>𝟐</m:t>
                        </m:r>
                      </m:sub>
                    </m:sSub>
                    <m:r>
                      <a:rPr lang="en-US" altLang="zh-CN" sz="1600" b="1" i="1">
                        <a:solidFill>
                          <a:schemeClr val="accent6">
                            <a:lumMod val="50000"/>
                          </a:schemeClr>
                        </a:solidFill>
                        <a:latin typeface="Cambria Math" panose="02040503050406030204" pitchFamily="18" charset="0"/>
                      </a:rPr>
                      <m:t> , ⋯,</m:t>
                    </m:r>
                    <m:sSub>
                      <m:sSubPr>
                        <m:ctrlPr>
                          <a:rPr lang="en-US" altLang="zh-CN" sz="1600" b="1" i="1">
                            <a:solidFill>
                              <a:schemeClr val="accent6">
                                <a:lumMod val="50000"/>
                              </a:schemeClr>
                            </a:solidFill>
                            <a:latin typeface="Cambria Math" panose="02040503050406030204" pitchFamily="18" charset="0"/>
                          </a:rPr>
                        </m:ctrlPr>
                      </m:sSubPr>
                      <m:e>
                        <m:r>
                          <a:rPr lang="en-US" altLang="zh-CN" sz="1600" b="1" i="1">
                            <a:solidFill>
                              <a:schemeClr val="accent6">
                                <a:lumMod val="50000"/>
                              </a:schemeClr>
                            </a:solidFill>
                            <a:latin typeface="Cambria Math" panose="02040503050406030204" pitchFamily="18" charset="0"/>
                          </a:rPr>
                          <m:t>𝑩</m:t>
                        </m:r>
                      </m:e>
                      <m:sub>
                        <m:r>
                          <a:rPr lang="en-US" altLang="zh-CN" sz="1600" b="1" i="1">
                            <a:solidFill>
                              <a:schemeClr val="accent6">
                                <a:lumMod val="50000"/>
                              </a:schemeClr>
                            </a:solidFill>
                            <a:latin typeface="Cambria Math" panose="02040503050406030204" pitchFamily="18" charset="0"/>
                          </a:rPr>
                          <m:t>𝒏</m:t>
                        </m:r>
                      </m:sub>
                    </m:sSub>
                    <m:r>
                      <a:rPr lang="en-US" altLang="zh-CN" sz="1600" b="1" i="1">
                        <a:solidFill>
                          <a:schemeClr val="accent6">
                            <a:lumMod val="50000"/>
                          </a:schemeClr>
                        </a:solidFill>
                        <a:latin typeface="Cambria Math" panose="02040503050406030204" pitchFamily="18" charset="0"/>
                      </a:rPr>
                      <m:t>/</m:t>
                    </m:r>
                    <m:sSub>
                      <m:sSubPr>
                        <m:ctrlPr>
                          <a:rPr lang="en-US" altLang="zh-CN" sz="1600" b="1" i="1">
                            <a:solidFill>
                              <a:schemeClr val="accent6">
                                <a:lumMod val="50000"/>
                              </a:schemeClr>
                            </a:solidFill>
                            <a:latin typeface="Cambria Math" panose="02040503050406030204" pitchFamily="18" charset="0"/>
                          </a:rPr>
                        </m:ctrlPr>
                      </m:sSubPr>
                      <m:e>
                        <m:r>
                          <a:rPr lang="en-US" altLang="zh-CN" sz="1600" b="1" i="1">
                            <a:solidFill>
                              <a:schemeClr val="accent6">
                                <a:lumMod val="50000"/>
                              </a:schemeClr>
                            </a:solidFill>
                            <a:latin typeface="Cambria Math" panose="02040503050406030204" pitchFamily="18" charset="0"/>
                          </a:rPr>
                          <m:t>𝒑</m:t>
                        </m:r>
                      </m:e>
                      <m:sub>
                        <m:r>
                          <a:rPr lang="en-US" altLang="zh-CN" sz="1600" b="1" i="1">
                            <a:solidFill>
                              <a:schemeClr val="accent6">
                                <a:lumMod val="50000"/>
                              </a:schemeClr>
                            </a:solidFill>
                            <a:latin typeface="Cambria Math" panose="02040503050406030204" pitchFamily="18" charset="0"/>
                          </a:rPr>
                          <m:t>𝒏</m:t>
                        </m:r>
                      </m:sub>
                    </m:sSub>
                    <m:r>
                      <a:rPr lang="en-US" altLang="zh-CN" sz="1600" b="1" i="1">
                        <a:solidFill>
                          <a:schemeClr val="accent6">
                            <a:lumMod val="50000"/>
                          </a:schemeClr>
                        </a:solidFill>
                        <a:latin typeface="Cambria Math" panose="02040503050406030204" pitchFamily="18" charset="0"/>
                      </a:rPr>
                      <m:t>]</m:t>
                    </m:r>
                    <m:r>
                      <a:rPr lang="en-US" altLang="zh-CN" sz="1600" b="1" i="0" smtClean="0">
                        <a:solidFill>
                          <a:schemeClr val="accent6">
                            <a:lumMod val="50000"/>
                          </a:schemeClr>
                        </a:solidFill>
                        <a:latin typeface="Cambria Math" panose="02040503050406030204" pitchFamily="18" charset="0"/>
                      </a:rPr>
                      <m:t>=</m:t>
                    </m:r>
                    <m:d>
                      <m:dPr>
                        <m:ctrlPr>
                          <a:rPr lang="en-US" altLang="zh-CN" sz="1600" b="1" i="1" smtClean="0">
                            <a:solidFill>
                              <a:schemeClr val="accent6">
                                <a:lumMod val="50000"/>
                              </a:schemeClr>
                            </a:solidFill>
                            <a:latin typeface="Cambria Math" panose="02040503050406030204" pitchFamily="18" charset="0"/>
                          </a:rPr>
                        </m:ctrlPr>
                      </m:dPr>
                      <m:e>
                        <m:r>
                          <a:rPr lang="en-US" altLang="zh-CN" sz="1600" b="1" i="1" smtClean="0">
                            <a:solidFill>
                              <a:schemeClr val="accent6">
                                <a:lumMod val="50000"/>
                              </a:schemeClr>
                            </a:solidFill>
                            <a:latin typeface="Cambria Math" panose="02040503050406030204" pitchFamily="18" charset="0"/>
                          </a:rPr>
                          <m:t>¬</m:t>
                        </m:r>
                        <m:r>
                          <a:rPr lang="en-US" altLang="zh-CN" sz="1600" b="1" i="1" smtClean="0">
                            <a:solidFill>
                              <a:schemeClr val="accent6">
                                <a:lumMod val="50000"/>
                              </a:schemeClr>
                            </a:solidFill>
                            <a:latin typeface="Cambria Math" panose="02040503050406030204" pitchFamily="18" charset="0"/>
                          </a:rPr>
                          <m:t>𝑪</m:t>
                        </m:r>
                        <m:d>
                          <m:dPr>
                            <m:begChr m:val="["/>
                            <m:endChr m:val="]"/>
                            <m:ctrlPr>
                              <a:rPr lang="en-US" altLang="zh-CN" sz="1600" b="1" i="1" smtClean="0">
                                <a:solidFill>
                                  <a:schemeClr val="accent6">
                                    <a:lumMod val="50000"/>
                                  </a:schemeClr>
                                </a:solidFill>
                                <a:latin typeface="Cambria Math" panose="02040503050406030204" pitchFamily="18" charset="0"/>
                              </a:rPr>
                            </m:ctrlPr>
                          </m:dPr>
                          <m:e>
                            <m:sSub>
                              <m:sSubPr>
                                <m:ctrlPr>
                                  <a:rPr lang="en-US" altLang="zh-CN" sz="1600" b="1" i="1">
                                    <a:solidFill>
                                      <a:schemeClr val="accent6">
                                        <a:lumMod val="50000"/>
                                      </a:schemeClr>
                                    </a:solidFill>
                                    <a:latin typeface="Cambria Math" panose="02040503050406030204" pitchFamily="18" charset="0"/>
                                  </a:rPr>
                                </m:ctrlPr>
                              </m:sSubPr>
                              <m:e>
                                <m:r>
                                  <a:rPr lang="en-US" altLang="zh-CN" sz="1600" b="1" i="1">
                                    <a:solidFill>
                                      <a:schemeClr val="accent6">
                                        <a:lumMod val="50000"/>
                                      </a:schemeClr>
                                    </a:solidFill>
                                    <a:latin typeface="Cambria Math" panose="02040503050406030204" pitchFamily="18" charset="0"/>
                                  </a:rPr>
                                  <m:t>𝑩</m:t>
                                </m:r>
                              </m:e>
                              <m:sub>
                                <m:r>
                                  <a:rPr lang="en-US" altLang="zh-CN" sz="1600" b="1" i="1">
                                    <a:solidFill>
                                      <a:schemeClr val="accent6">
                                        <a:lumMod val="50000"/>
                                      </a:schemeClr>
                                    </a:solidFill>
                                    <a:latin typeface="Cambria Math" panose="02040503050406030204" pitchFamily="18" charset="0"/>
                                  </a:rPr>
                                  <m:t>𝟏</m:t>
                                </m:r>
                              </m:sub>
                            </m:sSub>
                            <m:r>
                              <a:rPr lang="en-US" altLang="zh-CN" sz="1600" b="1" i="1">
                                <a:solidFill>
                                  <a:schemeClr val="accent6">
                                    <a:lumMod val="50000"/>
                                  </a:schemeClr>
                                </a:solidFill>
                                <a:latin typeface="Cambria Math" panose="02040503050406030204" pitchFamily="18" charset="0"/>
                              </a:rPr>
                              <m:t>/</m:t>
                            </m:r>
                            <m:sSub>
                              <m:sSubPr>
                                <m:ctrlPr>
                                  <a:rPr lang="en-US" altLang="zh-CN" sz="1600" b="1" i="1">
                                    <a:solidFill>
                                      <a:schemeClr val="accent6">
                                        <a:lumMod val="50000"/>
                                      </a:schemeClr>
                                    </a:solidFill>
                                    <a:latin typeface="Cambria Math" panose="02040503050406030204" pitchFamily="18" charset="0"/>
                                  </a:rPr>
                                </m:ctrlPr>
                              </m:sSubPr>
                              <m:e>
                                <m:r>
                                  <a:rPr lang="en-US" altLang="zh-CN" sz="1600" b="1" i="1">
                                    <a:solidFill>
                                      <a:schemeClr val="accent6">
                                        <a:lumMod val="50000"/>
                                      </a:schemeClr>
                                    </a:solidFill>
                                    <a:latin typeface="Cambria Math" panose="02040503050406030204" pitchFamily="18" charset="0"/>
                                  </a:rPr>
                                  <m:t>𝒑</m:t>
                                </m:r>
                              </m:e>
                              <m:sub>
                                <m:r>
                                  <a:rPr lang="en-US" altLang="zh-CN" sz="1600" b="1" i="1">
                                    <a:solidFill>
                                      <a:schemeClr val="accent6">
                                        <a:lumMod val="50000"/>
                                      </a:schemeClr>
                                    </a:solidFill>
                                    <a:latin typeface="Cambria Math" panose="02040503050406030204" pitchFamily="18" charset="0"/>
                                  </a:rPr>
                                  <m:t>𝟏</m:t>
                                </m:r>
                              </m:sub>
                            </m:sSub>
                            <m:r>
                              <a:rPr lang="en-US" altLang="zh-CN" sz="1600" b="1" i="1">
                                <a:solidFill>
                                  <a:schemeClr val="accent6">
                                    <a:lumMod val="50000"/>
                                  </a:schemeClr>
                                </a:solidFill>
                                <a:latin typeface="Cambria Math" panose="02040503050406030204" pitchFamily="18" charset="0"/>
                              </a:rPr>
                              <m:t> ,</m:t>
                            </m:r>
                            <m:sSub>
                              <m:sSubPr>
                                <m:ctrlPr>
                                  <a:rPr lang="en-US" altLang="zh-CN" sz="1600" b="1" i="1">
                                    <a:solidFill>
                                      <a:schemeClr val="accent6">
                                        <a:lumMod val="50000"/>
                                      </a:schemeClr>
                                    </a:solidFill>
                                    <a:latin typeface="Cambria Math" panose="02040503050406030204" pitchFamily="18" charset="0"/>
                                  </a:rPr>
                                </m:ctrlPr>
                              </m:sSubPr>
                              <m:e>
                                <m:r>
                                  <a:rPr lang="en-US" altLang="zh-CN" sz="1600" b="1" i="1">
                                    <a:solidFill>
                                      <a:schemeClr val="accent6">
                                        <a:lumMod val="50000"/>
                                      </a:schemeClr>
                                    </a:solidFill>
                                    <a:latin typeface="Cambria Math" panose="02040503050406030204" pitchFamily="18" charset="0"/>
                                  </a:rPr>
                                  <m:t>𝑩</m:t>
                                </m:r>
                              </m:e>
                              <m:sub>
                                <m:r>
                                  <a:rPr lang="en-US" altLang="zh-CN" sz="1600" b="1" i="1">
                                    <a:solidFill>
                                      <a:schemeClr val="accent6">
                                        <a:lumMod val="50000"/>
                                      </a:schemeClr>
                                    </a:solidFill>
                                    <a:latin typeface="Cambria Math" panose="02040503050406030204" pitchFamily="18" charset="0"/>
                                  </a:rPr>
                                  <m:t>𝟐</m:t>
                                </m:r>
                              </m:sub>
                            </m:sSub>
                            <m:r>
                              <a:rPr lang="en-US" altLang="zh-CN" sz="1600" b="1" i="1">
                                <a:solidFill>
                                  <a:schemeClr val="accent6">
                                    <a:lumMod val="50000"/>
                                  </a:schemeClr>
                                </a:solidFill>
                                <a:latin typeface="Cambria Math" panose="02040503050406030204" pitchFamily="18" charset="0"/>
                              </a:rPr>
                              <m:t>/</m:t>
                            </m:r>
                            <m:sSub>
                              <m:sSubPr>
                                <m:ctrlPr>
                                  <a:rPr lang="en-US" altLang="zh-CN" sz="1600" b="1" i="1">
                                    <a:solidFill>
                                      <a:schemeClr val="accent6">
                                        <a:lumMod val="50000"/>
                                      </a:schemeClr>
                                    </a:solidFill>
                                    <a:latin typeface="Cambria Math" panose="02040503050406030204" pitchFamily="18" charset="0"/>
                                  </a:rPr>
                                </m:ctrlPr>
                              </m:sSubPr>
                              <m:e>
                                <m:r>
                                  <a:rPr lang="en-US" altLang="zh-CN" sz="1600" b="1" i="1">
                                    <a:solidFill>
                                      <a:schemeClr val="accent6">
                                        <a:lumMod val="50000"/>
                                      </a:schemeClr>
                                    </a:solidFill>
                                    <a:latin typeface="Cambria Math" panose="02040503050406030204" pitchFamily="18" charset="0"/>
                                  </a:rPr>
                                  <m:t>𝒑</m:t>
                                </m:r>
                              </m:e>
                              <m:sub>
                                <m:r>
                                  <a:rPr lang="en-US" altLang="zh-CN" sz="1600" b="1" i="1">
                                    <a:solidFill>
                                      <a:schemeClr val="accent6">
                                        <a:lumMod val="50000"/>
                                      </a:schemeClr>
                                    </a:solidFill>
                                    <a:latin typeface="Cambria Math" panose="02040503050406030204" pitchFamily="18" charset="0"/>
                                  </a:rPr>
                                  <m:t>𝟐</m:t>
                                </m:r>
                              </m:sub>
                            </m:sSub>
                            <m:r>
                              <a:rPr lang="en-US" altLang="zh-CN" sz="1600" b="1" i="1">
                                <a:solidFill>
                                  <a:schemeClr val="accent6">
                                    <a:lumMod val="50000"/>
                                  </a:schemeClr>
                                </a:solidFill>
                                <a:latin typeface="Cambria Math" panose="02040503050406030204" pitchFamily="18" charset="0"/>
                              </a:rPr>
                              <m:t> , ⋯,</m:t>
                            </m:r>
                            <m:sSub>
                              <m:sSubPr>
                                <m:ctrlPr>
                                  <a:rPr lang="en-US" altLang="zh-CN" sz="1600" b="1" i="1">
                                    <a:solidFill>
                                      <a:schemeClr val="accent6">
                                        <a:lumMod val="50000"/>
                                      </a:schemeClr>
                                    </a:solidFill>
                                    <a:latin typeface="Cambria Math" panose="02040503050406030204" pitchFamily="18" charset="0"/>
                                  </a:rPr>
                                </m:ctrlPr>
                              </m:sSubPr>
                              <m:e>
                                <m:r>
                                  <a:rPr lang="en-US" altLang="zh-CN" sz="1600" b="1" i="1">
                                    <a:solidFill>
                                      <a:schemeClr val="accent6">
                                        <a:lumMod val="50000"/>
                                      </a:schemeClr>
                                    </a:solidFill>
                                    <a:latin typeface="Cambria Math" panose="02040503050406030204" pitchFamily="18" charset="0"/>
                                  </a:rPr>
                                  <m:t>𝑩</m:t>
                                </m:r>
                              </m:e>
                              <m:sub>
                                <m:r>
                                  <a:rPr lang="en-US" altLang="zh-CN" sz="1600" b="1" i="1">
                                    <a:solidFill>
                                      <a:schemeClr val="accent6">
                                        <a:lumMod val="50000"/>
                                      </a:schemeClr>
                                    </a:solidFill>
                                    <a:latin typeface="Cambria Math" panose="02040503050406030204" pitchFamily="18" charset="0"/>
                                  </a:rPr>
                                  <m:t>𝒏</m:t>
                                </m:r>
                              </m:sub>
                            </m:sSub>
                            <m:r>
                              <a:rPr lang="en-US" altLang="zh-CN" sz="1600" b="1" i="1">
                                <a:solidFill>
                                  <a:schemeClr val="accent6">
                                    <a:lumMod val="50000"/>
                                  </a:schemeClr>
                                </a:solidFill>
                                <a:latin typeface="Cambria Math" panose="02040503050406030204" pitchFamily="18" charset="0"/>
                              </a:rPr>
                              <m:t>/</m:t>
                            </m:r>
                            <m:sSub>
                              <m:sSubPr>
                                <m:ctrlPr>
                                  <a:rPr lang="en-US" altLang="zh-CN" sz="1600" b="1" i="1">
                                    <a:solidFill>
                                      <a:schemeClr val="accent6">
                                        <a:lumMod val="50000"/>
                                      </a:schemeClr>
                                    </a:solidFill>
                                    <a:latin typeface="Cambria Math" panose="02040503050406030204" pitchFamily="18" charset="0"/>
                                  </a:rPr>
                                </m:ctrlPr>
                              </m:sSubPr>
                              <m:e>
                                <m:r>
                                  <a:rPr lang="en-US" altLang="zh-CN" sz="1600" b="1" i="1">
                                    <a:solidFill>
                                      <a:schemeClr val="accent6">
                                        <a:lumMod val="50000"/>
                                      </a:schemeClr>
                                    </a:solidFill>
                                    <a:latin typeface="Cambria Math" panose="02040503050406030204" pitchFamily="18" charset="0"/>
                                  </a:rPr>
                                  <m:t>𝒑</m:t>
                                </m:r>
                              </m:e>
                              <m:sub>
                                <m:r>
                                  <a:rPr lang="en-US" altLang="zh-CN" sz="1600" b="1" i="1">
                                    <a:solidFill>
                                      <a:schemeClr val="accent6">
                                        <a:lumMod val="50000"/>
                                      </a:schemeClr>
                                    </a:solidFill>
                                    <a:latin typeface="Cambria Math" panose="02040503050406030204" pitchFamily="18" charset="0"/>
                                  </a:rPr>
                                  <m:t>𝒏</m:t>
                                </m:r>
                              </m:sub>
                            </m:sSub>
                          </m:e>
                        </m:d>
                      </m:e>
                    </m:d>
                  </m:oMath>
                </a14:m>
                <a:endParaRPr lang="en-US" altLang="zh-CN" sz="1600" b="1">
                  <a:solidFill>
                    <a:schemeClr val="accent6">
                      <a:lumMod val="50000"/>
                    </a:schemeClr>
                  </a:solidFill>
                </a:endParaRPr>
              </a:p>
              <a:p>
                <a:pPr marL="285750" indent="-285750">
                  <a:lnSpc>
                    <a:spcPts val="2400"/>
                  </a:lnSpc>
                  <a:spcBef>
                    <a:spcPts val="600"/>
                  </a:spcBef>
                  <a:spcAft>
                    <a:spcPts val="600"/>
                  </a:spcAft>
                  <a:buFont typeface="Arial" panose="020B0604020202020204" pitchFamily="34" charset="0"/>
                  <a:buChar char="•"/>
                </a:pPr>
                <a:r>
                  <a:rPr lang="zh-CN" altLang="en-US" sz="1600" b="1">
                    <a:solidFill>
                      <a:schemeClr val="accent6">
                        <a:lumMod val="50000"/>
                      </a:schemeClr>
                    </a:solidFill>
                  </a:rPr>
                  <a:t>若</a:t>
                </a:r>
                <a14:m>
                  <m:oMath xmlns:m="http://schemas.openxmlformats.org/officeDocument/2006/math">
                    <m:r>
                      <a:rPr lang="en-US" altLang="zh-CN" sz="1600" b="1" i="1" smtClean="0">
                        <a:solidFill>
                          <a:schemeClr val="accent6">
                            <a:lumMod val="50000"/>
                          </a:schemeClr>
                        </a:solidFill>
                        <a:latin typeface="Cambria Math" panose="02040503050406030204" pitchFamily="18" charset="0"/>
                      </a:rPr>
                      <m:t>𝑨</m:t>
                    </m:r>
                  </m:oMath>
                </a14:m>
                <a:r>
                  <a:rPr lang="zh-CN" altLang="en-US" sz="1600" b="1">
                    <a:solidFill>
                      <a:schemeClr val="accent6">
                        <a:lumMod val="50000"/>
                      </a:schemeClr>
                    </a:solidFill>
                  </a:rPr>
                  <a:t>是合取式、析取式、蕴涵式或双蕴涵式</a:t>
                </a:r>
                <a14:m>
                  <m:oMath xmlns:m="http://schemas.openxmlformats.org/officeDocument/2006/math">
                    <m:d>
                      <m:dPr>
                        <m:ctrlPr>
                          <a:rPr lang="en-US" altLang="zh-CN" sz="1600" b="1" i="1" smtClean="0">
                            <a:solidFill>
                              <a:schemeClr val="accent6">
                                <a:lumMod val="50000"/>
                              </a:schemeClr>
                            </a:solidFill>
                            <a:latin typeface="Cambria Math" panose="02040503050406030204" pitchFamily="18" charset="0"/>
                          </a:rPr>
                        </m:ctrlPr>
                      </m:dPr>
                      <m:e>
                        <m:r>
                          <a:rPr lang="en-US" altLang="zh-CN" sz="1600" b="1" i="1" smtClean="0">
                            <a:solidFill>
                              <a:schemeClr val="accent6">
                                <a:lumMod val="50000"/>
                              </a:schemeClr>
                            </a:solidFill>
                            <a:latin typeface="Cambria Math" panose="02040503050406030204" pitchFamily="18" charset="0"/>
                          </a:rPr>
                          <m:t>𝑪</m:t>
                        </m:r>
                        <m:r>
                          <a:rPr lang="en-US" altLang="zh-CN" sz="1600" b="1" i="1" smtClean="0">
                            <a:solidFill>
                              <a:schemeClr val="accent6">
                                <a:lumMod val="50000"/>
                              </a:schemeClr>
                            </a:solidFill>
                            <a:latin typeface="Cambria Math" panose="02040503050406030204" pitchFamily="18" charset="0"/>
                          </a:rPr>
                          <m:t>∗</m:t>
                        </m:r>
                        <m:r>
                          <a:rPr lang="en-US" altLang="zh-CN" sz="1600" b="1" i="1" smtClean="0">
                            <a:solidFill>
                              <a:schemeClr val="accent6">
                                <a:lumMod val="50000"/>
                              </a:schemeClr>
                            </a:solidFill>
                            <a:latin typeface="Cambria Math" panose="02040503050406030204" pitchFamily="18" charset="0"/>
                          </a:rPr>
                          <m:t>𝑫</m:t>
                        </m:r>
                      </m:e>
                    </m:d>
                  </m:oMath>
                </a14:m>
                <a:r>
                  <a:rPr lang="zh-CN" altLang="en-US" sz="1600" b="1">
                    <a:solidFill>
                      <a:schemeClr val="accent6">
                        <a:lumMod val="50000"/>
                      </a:schemeClr>
                    </a:solidFill>
                  </a:rPr>
                  <a:t>，这里</a:t>
                </a:r>
                <a14:m>
                  <m:oMath xmlns:m="http://schemas.openxmlformats.org/officeDocument/2006/math">
                    <m:r>
                      <a:rPr lang="en-US" altLang="zh-CN" sz="1600" b="1" i="1" smtClean="0">
                        <a:solidFill>
                          <a:schemeClr val="accent6">
                            <a:lumMod val="50000"/>
                          </a:schemeClr>
                        </a:solidFill>
                        <a:latin typeface="Cambria Math" panose="02040503050406030204" pitchFamily="18" charset="0"/>
                      </a:rPr>
                      <m:t>∗</m:t>
                    </m:r>
                  </m:oMath>
                </a14:m>
                <a:r>
                  <a:rPr lang="zh-CN" altLang="en-US" sz="1600" b="1">
                    <a:solidFill>
                      <a:schemeClr val="accent6">
                        <a:lumMod val="50000"/>
                      </a:schemeClr>
                    </a:solidFill>
                  </a:rPr>
                  <a:t>是</a:t>
                </a:r>
                <a14:m>
                  <m:oMath xmlns:m="http://schemas.openxmlformats.org/officeDocument/2006/math">
                    <m:r>
                      <a:rPr lang="en-US" altLang="zh-CN" sz="1600" b="1" i="1" smtClean="0">
                        <a:solidFill>
                          <a:schemeClr val="accent6">
                            <a:lumMod val="50000"/>
                          </a:schemeClr>
                        </a:solidFill>
                        <a:latin typeface="Cambria Math" panose="02040503050406030204" pitchFamily="18" charset="0"/>
                      </a:rPr>
                      <m:t>∧, ∨, →</m:t>
                    </m:r>
                  </m:oMath>
                </a14:m>
                <a:r>
                  <a:rPr lang="zh-CN" altLang="en-US" sz="1600" b="1">
                    <a:solidFill>
                      <a:schemeClr val="accent6">
                        <a:lumMod val="50000"/>
                      </a:schemeClr>
                    </a:solidFill>
                  </a:rPr>
                  <a:t>或</a:t>
                </a:r>
                <a14:m>
                  <m:oMath xmlns:m="http://schemas.openxmlformats.org/officeDocument/2006/math">
                    <m:r>
                      <a:rPr lang="en-US" altLang="zh-CN" sz="1600" b="1" i="1" smtClean="0">
                        <a:solidFill>
                          <a:schemeClr val="accent6">
                            <a:lumMod val="50000"/>
                          </a:schemeClr>
                        </a:solidFill>
                        <a:latin typeface="Cambria Math" panose="02040503050406030204" pitchFamily="18" charset="0"/>
                      </a:rPr>
                      <m:t>↔</m:t>
                    </m:r>
                  </m:oMath>
                </a14:m>
                <a:r>
                  <a:rPr lang="zh-CN" altLang="en-US" sz="1600" b="1">
                    <a:solidFill>
                      <a:schemeClr val="accent6">
                        <a:lumMod val="50000"/>
                      </a:schemeClr>
                    </a:solidFill>
                  </a:rPr>
                  <a:t>，则</a:t>
                </a:r>
                <a:endParaRPr lang="en-US" altLang="zh-CN" sz="1600" b="1" i="1">
                  <a:solidFill>
                    <a:schemeClr val="accent6">
                      <a:lumMod val="50000"/>
                    </a:schemeClr>
                  </a:solidFill>
                  <a:latin typeface="Cambria Math" panose="02040503050406030204" pitchFamily="18" charset="0"/>
                </a:endParaRPr>
              </a:p>
              <a:p>
                <a:pPr>
                  <a:lnSpc>
                    <a:spcPts val="2400"/>
                  </a:lnSpc>
                  <a:spcBef>
                    <a:spcPts val="600"/>
                  </a:spcBef>
                  <a:spcAft>
                    <a:spcPts val="600"/>
                  </a:spcAft>
                </a:pPr>
                <a14:m>
                  <m:oMathPara xmlns:m="http://schemas.openxmlformats.org/officeDocument/2006/math">
                    <m:oMathParaPr>
                      <m:jc m:val="centerGroup"/>
                    </m:oMathParaPr>
                    <m:oMath xmlns:m="http://schemas.openxmlformats.org/officeDocument/2006/math">
                      <m:r>
                        <a:rPr lang="en-US" altLang="zh-CN" sz="1400" b="1" i="1">
                          <a:solidFill>
                            <a:schemeClr val="accent6">
                              <a:lumMod val="50000"/>
                            </a:schemeClr>
                          </a:solidFill>
                          <a:latin typeface="Cambria Math" panose="02040503050406030204" pitchFamily="18" charset="0"/>
                        </a:rPr>
                        <m:t>𝑨</m:t>
                      </m:r>
                      <m:d>
                        <m:dPr>
                          <m:begChr m:val="["/>
                          <m:endChr m:val="]"/>
                          <m:ctrlPr>
                            <a:rPr lang="en-US" altLang="zh-CN" sz="1400" b="1" i="1">
                              <a:solidFill>
                                <a:schemeClr val="accent6">
                                  <a:lumMod val="50000"/>
                                </a:schemeClr>
                              </a:solidFill>
                              <a:latin typeface="Cambria Math" panose="02040503050406030204" pitchFamily="18" charset="0"/>
                            </a:rPr>
                          </m:ctrlPr>
                        </m:dPr>
                        <m:e>
                          <m:sSub>
                            <m:sSubPr>
                              <m:ctrlPr>
                                <a:rPr lang="en-US" altLang="zh-CN" sz="1400" b="1" i="1">
                                  <a:solidFill>
                                    <a:schemeClr val="accent6">
                                      <a:lumMod val="50000"/>
                                    </a:schemeClr>
                                  </a:solidFill>
                                  <a:latin typeface="Cambria Math" panose="02040503050406030204" pitchFamily="18" charset="0"/>
                                </a:rPr>
                              </m:ctrlPr>
                            </m:sSubPr>
                            <m:e>
                              <m:r>
                                <a:rPr lang="en-US" altLang="zh-CN" sz="1400" b="1" i="1" smtClean="0">
                                  <a:solidFill>
                                    <a:schemeClr val="accent6">
                                      <a:lumMod val="50000"/>
                                    </a:schemeClr>
                                  </a:solidFill>
                                  <a:latin typeface="Cambria Math" panose="02040503050406030204" pitchFamily="18" charset="0"/>
                                </a:rPr>
                                <m:t>𝑩</m:t>
                              </m:r>
                            </m:e>
                            <m:sub>
                              <m:r>
                                <a:rPr lang="en-US" altLang="zh-CN" sz="1400" b="1" i="1">
                                  <a:solidFill>
                                    <a:schemeClr val="accent6">
                                      <a:lumMod val="50000"/>
                                    </a:schemeClr>
                                  </a:solidFill>
                                  <a:latin typeface="Cambria Math" panose="02040503050406030204" pitchFamily="18" charset="0"/>
                                </a:rPr>
                                <m:t>𝟏</m:t>
                              </m:r>
                            </m:sub>
                          </m:sSub>
                          <m:r>
                            <a:rPr lang="en-US" altLang="zh-CN" sz="1400" b="1" i="1">
                              <a:solidFill>
                                <a:schemeClr val="accent6">
                                  <a:lumMod val="50000"/>
                                </a:schemeClr>
                              </a:solidFill>
                              <a:latin typeface="Cambria Math" panose="02040503050406030204" pitchFamily="18" charset="0"/>
                            </a:rPr>
                            <m:t>/</m:t>
                          </m:r>
                          <m:sSub>
                            <m:sSubPr>
                              <m:ctrlPr>
                                <a:rPr lang="en-US" altLang="zh-CN" sz="1400" b="1" i="1">
                                  <a:solidFill>
                                    <a:schemeClr val="accent6">
                                      <a:lumMod val="50000"/>
                                    </a:schemeClr>
                                  </a:solidFill>
                                  <a:latin typeface="Cambria Math" panose="02040503050406030204" pitchFamily="18" charset="0"/>
                                </a:rPr>
                              </m:ctrlPr>
                            </m:sSubPr>
                            <m:e>
                              <m:r>
                                <a:rPr lang="en-US" altLang="zh-CN" sz="1400" b="1" i="1">
                                  <a:solidFill>
                                    <a:schemeClr val="accent6">
                                      <a:lumMod val="50000"/>
                                    </a:schemeClr>
                                  </a:solidFill>
                                  <a:latin typeface="Cambria Math" panose="02040503050406030204" pitchFamily="18" charset="0"/>
                                </a:rPr>
                                <m:t>𝒑</m:t>
                              </m:r>
                            </m:e>
                            <m:sub>
                              <m:r>
                                <a:rPr lang="en-US" altLang="zh-CN" sz="1400" b="1" i="1">
                                  <a:solidFill>
                                    <a:schemeClr val="accent6">
                                      <a:lumMod val="50000"/>
                                    </a:schemeClr>
                                  </a:solidFill>
                                  <a:latin typeface="Cambria Math" panose="02040503050406030204" pitchFamily="18" charset="0"/>
                                </a:rPr>
                                <m:t>𝟏</m:t>
                              </m:r>
                            </m:sub>
                          </m:sSub>
                          <m:r>
                            <a:rPr lang="en-US" altLang="zh-CN" sz="1400" b="1" i="1">
                              <a:solidFill>
                                <a:schemeClr val="accent6">
                                  <a:lumMod val="50000"/>
                                </a:schemeClr>
                              </a:solidFill>
                              <a:latin typeface="Cambria Math" panose="02040503050406030204" pitchFamily="18" charset="0"/>
                            </a:rPr>
                            <m:t>,</m:t>
                          </m:r>
                          <m:sSub>
                            <m:sSubPr>
                              <m:ctrlPr>
                                <a:rPr lang="en-US" altLang="zh-CN" sz="1400" b="1" i="1">
                                  <a:solidFill>
                                    <a:schemeClr val="accent6">
                                      <a:lumMod val="50000"/>
                                    </a:schemeClr>
                                  </a:solidFill>
                                  <a:latin typeface="Cambria Math" panose="02040503050406030204" pitchFamily="18" charset="0"/>
                                </a:rPr>
                              </m:ctrlPr>
                            </m:sSubPr>
                            <m:e>
                              <m:r>
                                <a:rPr lang="en-US" altLang="zh-CN" sz="1400" b="1" i="1">
                                  <a:solidFill>
                                    <a:schemeClr val="accent6">
                                      <a:lumMod val="50000"/>
                                    </a:schemeClr>
                                  </a:solidFill>
                                  <a:latin typeface="Cambria Math" panose="02040503050406030204" pitchFamily="18" charset="0"/>
                                </a:rPr>
                                <m:t>𝑩</m:t>
                              </m:r>
                            </m:e>
                            <m:sub>
                              <m:r>
                                <a:rPr lang="en-US" altLang="zh-CN" sz="1400" b="1" i="1">
                                  <a:solidFill>
                                    <a:schemeClr val="accent6">
                                      <a:lumMod val="50000"/>
                                    </a:schemeClr>
                                  </a:solidFill>
                                  <a:latin typeface="Cambria Math" panose="02040503050406030204" pitchFamily="18" charset="0"/>
                                </a:rPr>
                                <m:t>𝟐</m:t>
                              </m:r>
                            </m:sub>
                          </m:sSub>
                          <m:r>
                            <a:rPr lang="en-US" altLang="zh-CN" sz="1400" b="1" i="1">
                              <a:solidFill>
                                <a:schemeClr val="accent6">
                                  <a:lumMod val="50000"/>
                                </a:schemeClr>
                              </a:solidFill>
                              <a:latin typeface="Cambria Math" panose="02040503050406030204" pitchFamily="18" charset="0"/>
                            </a:rPr>
                            <m:t>/</m:t>
                          </m:r>
                          <m:sSub>
                            <m:sSubPr>
                              <m:ctrlPr>
                                <a:rPr lang="en-US" altLang="zh-CN" sz="1400" b="1" i="1">
                                  <a:solidFill>
                                    <a:schemeClr val="accent6">
                                      <a:lumMod val="50000"/>
                                    </a:schemeClr>
                                  </a:solidFill>
                                  <a:latin typeface="Cambria Math" panose="02040503050406030204" pitchFamily="18" charset="0"/>
                                </a:rPr>
                              </m:ctrlPr>
                            </m:sSubPr>
                            <m:e>
                              <m:r>
                                <a:rPr lang="en-US" altLang="zh-CN" sz="1400" b="1" i="1">
                                  <a:solidFill>
                                    <a:schemeClr val="accent6">
                                      <a:lumMod val="50000"/>
                                    </a:schemeClr>
                                  </a:solidFill>
                                  <a:latin typeface="Cambria Math" panose="02040503050406030204" pitchFamily="18" charset="0"/>
                                </a:rPr>
                                <m:t>𝒑</m:t>
                              </m:r>
                            </m:e>
                            <m:sub>
                              <m:r>
                                <a:rPr lang="en-US" altLang="zh-CN" sz="1400" b="1" i="1">
                                  <a:solidFill>
                                    <a:schemeClr val="accent6">
                                      <a:lumMod val="50000"/>
                                    </a:schemeClr>
                                  </a:solidFill>
                                  <a:latin typeface="Cambria Math" panose="02040503050406030204" pitchFamily="18" charset="0"/>
                                </a:rPr>
                                <m:t>𝟐</m:t>
                              </m:r>
                            </m:sub>
                          </m:sSub>
                          <m:r>
                            <a:rPr lang="en-US" altLang="zh-CN" sz="1400" b="1" i="1">
                              <a:solidFill>
                                <a:schemeClr val="accent6">
                                  <a:lumMod val="50000"/>
                                </a:schemeClr>
                              </a:solidFill>
                              <a:latin typeface="Cambria Math" panose="02040503050406030204" pitchFamily="18" charset="0"/>
                            </a:rPr>
                            <m:t>, ⋯,</m:t>
                          </m:r>
                          <m:sSub>
                            <m:sSubPr>
                              <m:ctrlPr>
                                <a:rPr lang="en-US" altLang="zh-CN" sz="1400" b="1" i="1">
                                  <a:solidFill>
                                    <a:schemeClr val="accent6">
                                      <a:lumMod val="50000"/>
                                    </a:schemeClr>
                                  </a:solidFill>
                                  <a:latin typeface="Cambria Math" panose="02040503050406030204" pitchFamily="18" charset="0"/>
                                </a:rPr>
                              </m:ctrlPr>
                            </m:sSubPr>
                            <m:e>
                              <m:r>
                                <a:rPr lang="en-US" altLang="zh-CN" sz="1400" b="1" i="1">
                                  <a:solidFill>
                                    <a:schemeClr val="accent6">
                                      <a:lumMod val="50000"/>
                                    </a:schemeClr>
                                  </a:solidFill>
                                  <a:latin typeface="Cambria Math" panose="02040503050406030204" pitchFamily="18" charset="0"/>
                                </a:rPr>
                                <m:t>𝑩</m:t>
                              </m:r>
                            </m:e>
                            <m:sub>
                              <m:r>
                                <a:rPr lang="en-US" altLang="zh-CN" sz="1400" b="1" i="1">
                                  <a:solidFill>
                                    <a:schemeClr val="accent6">
                                      <a:lumMod val="50000"/>
                                    </a:schemeClr>
                                  </a:solidFill>
                                  <a:latin typeface="Cambria Math" panose="02040503050406030204" pitchFamily="18" charset="0"/>
                                </a:rPr>
                                <m:t>𝒏</m:t>
                              </m:r>
                            </m:sub>
                          </m:sSub>
                          <m:r>
                            <a:rPr lang="en-US" altLang="zh-CN" sz="1400" b="1" i="1">
                              <a:solidFill>
                                <a:schemeClr val="accent6">
                                  <a:lumMod val="50000"/>
                                </a:schemeClr>
                              </a:solidFill>
                              <a:latin typeface="Cambria Math" panose="02040503050406030204" pitchFamily="18" charset="0"/>
                            </a:rPr>
                            <m:t>/</m:t>
                          </m:r>
                          <m:sSub>
                            <m:sSubPr>
                              <m:ctrlPr>
                                <a:rPr lang="en-US" altLang="zh-CN" sz="1400" b="1" i="1">
                                  <a:solidFill>
                                    <a:schemeClr val="accent6">
                                      <a:lumMod val="50000"/>
                                    </a:schemeClr>
                                  </a:solidFill>
                                  <a:latin typeface="Cambria Math" panose="02040503050406030204" pitchFamily="18" charset="0"/>
                                </a:rPr>
                              </m:ctrlPr>
                            </m:sSubPr>
                            <m:e>
                              <m:r>
                                <a:rPr lang="en-US" altLang="zh-CN" sz="1400" b="1" i="1">
                                  <a:solidFill>
                                    <a:schemeClr val="accent6">
                                      <a:lumMod val="50000"/>
                                    </a:schemeClr>
                                  </a:solidFill>
                                  <a:latin typeface="Cambria Math" panose="02040503050406030204" pitchFamily="18" charset="0"/>
                                </a:rPr>
                                <m:t>𝒑</m:t>
                              </m:r>
                            </m:e>
                            <m:sub>
                              <m:r>
                                <a:rPr lang="en-US" altLang="zh-CN" sz="1400" b="1" i="1">
                                  <a:solidFill>
                                    <a:schemeClr val="accent6">
                                      <a:lumMod val="50000"/>
                                    </a:schemeClr>
                                  </a:solidFill>
                                  <a:latin typeface="Cambria Math" panose="02040503050406030204" pitchFamily="18" charset="0"/>
                                </a:rPr>
                                <m:t>𝒏</m:t>
                              </m:r>
                            </m:sub>
                          </m:sSub>
                        </m:e>
                      </m:d>
                      <m:r>
                        <a:rPr lang="en-US" altLang="zh-CN" sz="1400" b="1" i="0" smtClean="0">
                          <a:solidFill>
                            <a:schemeClr val="accent6">
                              <a:lumMod val="50000"/>
                            </a:schemeClr>
                          </a:solidFill>
                          <a:latin typeface="Cambria Math" panose="02040503050406030204" pitchFamily="18" charset="0"/>
                        </a:rPr>
                        <m:t>=</m:t>
                      </m:r>
                      <m:r>
                        <a:rPr lang="en-US" altLang="zh-CN" sz="1400" b="1" i="1" smtClean="0">
                          <a:solidFill>
                            <a:schemeClr val="accent6">
                              <a:lumMod val="50000"/>
                            </a:schemeClr>
                          </a:solidFill>
                          <a:latin typeface="Cambria Math" panose="02040503050406030204" pitchFamily="18" charset="0"/>
                        </a:rPr>
                        <m:t>(</m:t>
                      </m:r>
                      <m:r>
                        <a:rPr lang="en-US" altLang="zh-CN" sz="1400" b="1" i="1" smtClean="0">
                          <a:solidFill>
                            <a:schemeClr val="accent6">
                              <a:lumMod val="50000"/>
                            </a:schemeClr>
                          </a:solidFill>
                          <a:latin typeface="Cambria Math" panose="02040503050406030204" pitchFamily="18" charset="0"/>
                        </a:rPr>
                        <m:t>𝑪</m:t>
                      </m:r>
                      <m:d>
                        <m:dPr>
                          <m:begChr m:val="["/>
                          <m:endChr m:val="]"/>
                          <m:ctrlPr>
                            <a:rPr lang="en-US" altLang="zh-CN" sz="1400" b="1" i="1">
                              <a:solidFill>
                                <a:schemeClr val="accent6">
                                  <a:lumMod val="50000"/>
                                </a:schemeClr>
                              </a:solidFill>
                              <a:latin typeface="Cambria Math" panose="02040503050406030204" pitchFamily="18" charset="0"/>
                            </a:rPr>
                          </m:ctrlPr>
                        </m:dPr>
                        <m:e>
                          <m:sSub>
                            <m:sSubPr>
                              <m:ctrlPr>
                                <a:rPr lang="en-US" altLang="zh-CN" sz="1400" b="1" i="1">
                                  <a:solidFill>
                                    <a:schemeClr val="accent6">
                                      <a:lumMod val="50000"/>
                                    </a:schemeClr>
                                  </a:solidFill>
                                  <a:latin typeface="Cambria Math" panose="02040503050406030204" pitchFamily="18" charset="0"/>
                                </a:rPr>
                              </m:ctrlPr>
                            </m:sSubPr>
                            <m:e>
                              <m:r>
                                <a:rPr lang="en-US" altLang="zh-CN" sz="1400" b="1" i="1">
                                  <a:solidFill>
                                    <a:schemeClr val="accent6">
                                      <a:lumMod val="50000"/>
                                    </a:schemeClr>
                                  </a:solidFill>
                                  <a:latin typeface="Cambria Math" panose="02040503050406030204" pitchFamily="18" charset="0"/>
                                </a:rPr>
                                <m:t>𝑩</m:t>
                              </m:r>
                            </m:e>
                            <m:sub>
                              <m:r>
                                <a:rPr lang="en-US" altLang="zh-CN" sz="1400" b="1" i="1">
                                  <a:solidFill>
                                    <a:schemeClr val="accent6">
                                      <a:lumMod val="50000"/>
                                    </a:schemeClr>
                                  </a:solidFill>
                                  <a:latin typeface="Cambria Math" panose="02040503050406030204" pitchFamily="18" charset="0"/>
                                </a:rPr>
                                <m:t>𝟏</m:t>
                              </m:r>
                            </m:sub>
                          </m:sSub>
                          <m:r>
                            <a:rPr lang="en-US" altLang="zh-CN" sz="1400" b="1" i="1">
                              <a:solidFill>
                                <a:schemeClr val="accent6">
                                  <a:lumMod val="50000"/>
                                </a:schemeClr>
                              </a:solidFill>
                              <a:latin typeface="Cambria Math" panose="02040503050406030204" pitchFamily="18" charset="0"/>
                            </a:rPr>
                            <m:t>/</m:t>
                          </m:r>
                          <m:sSub>
                            <m:sSubPr>
                              <m:ctrlPr>
                                <a:rPr lang="en-US" altLang="zh-CN" sz="1400" b="1" i="1">
                                  <a:solidFill>
                                    <a:schemeClr val="accent6">
                                      <a:lumMod val="50000"/>
                                    </a:schemeClr>
                                  </a:solidFill>
                                  <a:latin typeface="Cambria Math" panose="02040503050406030204" pitchFamily="18" charset="0"/>
                                </a:rPr>
                              </m:ctrlPr>
                            </m:sSubPr>
                            <m:e>
                              <m:r>
                                <a:rPr lang="en-US" altLang="zh-CN" sz="1400" b="1" i="1">
                                  <a:solidFill>
                                    <a:schemeClr val="accent6">
                                      <a:lumMod val="50000"/>
                                    </a:schemeClr>
                                  </a:solidFill>
                                  <a:latin typeface="Cambria Math" panose="02040503050406030204" pitchFamily="18" charset="0"/>
                                </a:rPr>
                                <m:t>𝒑</m:t>
                              </m:r>
                            </m:e>
                            <m:sub>
                              <m:r>
                                <a:rPr lang="en-US" altLang="zh-CN" sz="1400" b="1" i="1">
                                  <a:solidFill>
                                    <a:schemeClr val="accent6">
                                      <a:lumMod val="50000"/>
                                    </a:schemeClr>
                                  </a:solidFill>
                                  <a:latin typeface="Cambria Math" panose="02040503050406030204" pitchFamily="18" charset="0"/>
                                </a:rPr>
                                <m:t>𝟏</m:t>
                              </m:r>
                            </m:sub>
                          </m:sSub>
                          <m:r>
                            <a:rPr lang="en-US" altLang="zh-CN" sz="1400" b="1" i="1">
                              <a:solidFill>
                                <a:schemeClr val="accent6">
                                  <a:lumMod val="50000"/>
                                </a:schemeClr>
                              </a:solidFill>
                              <a:latin typeface="Cambria Math" panose="02040503050406030204" pitchFamily="18" charset="0"/>
                            </a:rPr>
                            <m:t>,</m:t>
                          </m:r>
                          <m:sSub>
                            <m:sSubPr>
                              <m:ctrlPr>
                                <a:rPr lang="en-US" altLang="zh-CN" sz="1400" b="1" i="1">
                                  <a:solidFill>
                                    <a:schemeClr val="accent6">
                                      <a:lumMod val="50000"/>
                                    </a:schemeClr>
                                  </a:solidFill>
                                  <a:latin typeface="Cambria Math" panose="02040503050406030204" pitchFamily="18" charset="0"/>
                                </a:rPr>
                              </m:ctrlPr>
                            </m:sSubPr>
                            <m:e>
                              <m:r>
                                <a:rPr lang="en-US" altLang="zh-CN" sz="1400" b="1" i="1">
                                  <a:solidFill>
                                    <a:schemeClr val="accent6">
                                      <a:lumMod val="50000"/>
                                    </a:schemeClr>
                                  </a:solidFill>
                                  <a:latin typeface="Cambria Math" panose="02040503050406030204" pitchFamily="18" charset="0"/>
                                </a:rPr>
                                <m:t>𝑩</m:t>
                              </m:r>
                            </m:e>
                            <m:sub>
                              <m:r>
                                <a:rPr lang="en-US" altLang="zh-CN" sz="1400" b="1" i="1">
                                  <a:solidFill>
                                    <a:schemeClr val="accent6">
                                      <a:lumMod val="50000"/>
                                    </a:schemeClr>
                                  </a:solidFill>
                                  <a:latin typeface="Cambria Math" panose="02040503050406030204" pitchFamily="18" charset="0"/>
                                </a:rPr>
                                <m:t>𝟐</m:t>
                              </m:r>
                            </m:sub>
                          </m:sSub>
                          <m:r>
                            <a:rPr lang="en-US" altLang="zh-CN" sz="1400" b="1" i="1">
                              <a:solidFill>
                                <a:schemeClr val="accent6">
                                  <a:lumMod val="50000"/>
                                </a:schemeClr>
                              </a:solidFill>
                              <a:latin typeface="Cambria Math" panose="02040503050406030204" pitchFamily="18" charset="0"/>
                            </a:rPr>
                            <m:t>/</m:t>
                          </m:r>
                          <m:sSub>
                            <m:sSubPr>
                              <m:ctrlPr>
                                <a:rPr lang="en-US" altLang="zh-CN" sz="1400" b="1" i="1">
                                  <a:solidFill>
                                    <a:schemeClr val="accent6">
                                      <a:lumMod val="50000"/>
                                    </a:schemeClr>
                                  </a:solidFill>
                                  <a:latin typeface="Cambria Math" panose="02040503050406030204" pitchFamily="18" charset="0"/>
                                </a:rPr>
                              </m:ctrlPr>
                            </m:sSubPr>
                            <m:e>
                              <m:r>
                                <a:rPr lang="en-US" altLang="zh-CN" sz="1400" b="1" i="1">
                                  <a:solidFill>
                                    <a:schemeClr val="accent6">
                                      <a:lumMod val="50000"/>
                                    </a:schemeClr>
                                  </a:solidFill>
                                  <a:latin typeface="Cambria Math" panose="02040503050406030204" pitchFamily="18" charset="0"/>
                                </a:rPr>
                                <m:t>𝒑</m:t>
                              </m:r>
                            </m:e>
                            <m:sub>
                              <m:r>
                                <a:rPr lang="en-US" altLang="zh-CN" sz="1400" b="1" i="1">
                                  <a:solidFill>
                                    <a:schemeClr val="accent6">
                                      <a:lumMod val="50000"/>
                                    </a:schemeClr>
                                  </a:solidFill>
                                  <a:latin typeface="Cambria Math" panose="02040503050406030204" pitchFamily="18" charset="0"/>
                                </a:rPr>
                                <m:t>𝟐</m:t>
                              </m:r>
                            </m:sub>
                          </m:sSub>
                          <m:r>
                            <a:rPr lang="en-US" altLang="zh-CN" sz="1400" b="1" i="1">
                              <a:solidFill>
                                <a:schemeClr val="accent6">
                                  <a:lumMod val="50000"/>
                                </a:schemeClr>
                              </a:solidFill>
                              <a:latin typeface="Cambria Math" panose="02040503050406030204" pitchFamily="18" charset="0"/>
                            </a:rPr>
                            <m:t>, ⋯,</m:t>
                          </m:r>
                          <m:sSub>
                            <m:sSubPr>
                              <m:ctrlPr>
                                <a:rPr lang="en-US" altLang="zh-CN" sz="1400" b="1" i="1">
                                  <a:solidFill>
                                    <a:schemeClr val="accent6">
                                      <a:lumMod val="50000"/>
                                    </a:schemeClr>
                                  </a:solidFill>
                                  <a:latin typeface="Cambria Math" panose="02040503050406030204" pitchFamily="18" charset="0"/>
                                </a:rPr>
                              </m:ctrlPr>
                            </m:sSubPr>
                            <m:e>
                              <m:r>
                                <a:rPr lang="en-US" altLang="zh-CN" sz="1400" b="1" i="1">
                                  <a:solidFill>
                                    <a:schemeClr val="accent6">
                                      <a:lumMod val="50000"/>
                                    </a:schemeClr>
                                  </a:solidFill>
                                  <a:latin typeface="Cambria Math" panose="02040503050406030204" pitchFamily="18" charset="0"/>
                                </a:rPr>
                                <m:t>𝑩</m:t>
                              </m:r>
                            </m:e>
                            <m:sub>
                              <m:r>
                                <a:rPr lang="en-US" altLang="zh-CN" sz="1400" b="1" i="1">
                                  <a:solidFill>
                                    <a:schemeClr val="accent6">
                                      <a:lumMod val="50000"/>
                                    </a:schemeClr>
                                  </a:solidFill>
                                  <a:latin typeface="Cambria Math" panose="02040503050406030204" pitchFamily="18" charset="0"/>
                                </a:rPr>
                                <m:t>𝒏</m:t>
                              </m:r>
                            </m:sub>
                          </m:sSub>
                          <m:r>
                            <a:rPr lang="en-US" altLang="zh-CN" sz="1400" b="1" i="1">
                              <a:solidFill>
                                <a:schemeClr val="accent6">
                                  <a:lumMod val="50000"/>
                                </a:schemeClr>
                              </a:solidFill>
                              <a:latin typeface="Cambria Math" panose="02040503050406030204" pitchFamily="18" charset="0"/>
                            </a:rPr>
                            <m:t>/</m:t>
                          </m:r>
                          <m:sSub>
                            <m:sSubPr>
                              <m:ctrlPr>
                                <a:rPr lang="en-US" altLang="zh-CN" sz="1400" b="1" i="1">
                                  <a:solidFill>
                                    <a:schemeClr val="accent6">
                                      <a:lumMod val="50000"/>
                                    </a:schemeClr>
                                  </a:solidFill>
                                  <a:latin typeface="Cambria Math" panose="02040503050406030204" pitchFamily="18" charset="0"/>
                                </a:rPr>
                              </m:ctrlPr>
                            </m:sSubPr>
                            <m:e>
                              <m:r>
                                <a:rPr lang="en-US" altLang="zh-CN" sz="1400" b="1" i="1">
                                  <a:solidFill>
                                    <a:schemeClr val="accent6">
                                      <a:lumMod val="50000"/>
                                    </a:schemeClr>
                                  </a:solidFill>
                                  <a:latin typeface="Cambria Math" panose="02040503050406030204" pitchFamily="18" charset="0"/>
                                </a:rPr>
                                <m:t>𝒑</m:t>
                              </m:r>
                            </m:e>
                            <m:sub>
                              <m:r>
                                <a:rPr lang="en-US" altLang="zh-CN" sz="1400" b="1" i="1">
                                  <a:solidFill>
                                    <a:schemeClr val="accent6">
                                      <a:lumMod val="50000"/>
                                    </a:schemeClr>
                                  </a:solidFill>
                                  <a:latin typeface="Cambria Math" panose="02040503050406030204" pitchFamily="18" charset="0"/>
                                </a:rPr>
                                <m:t>𝒏</m:t>
                              </m:r>
                            </m:sub>
                          </m:sSub>
                        </m:e>
                      </m:d>
                      <m:r>
                        <a:rPr lang="en-US" altLang="zh-CN" sz="1400" b="1" i="1" smtClean="0">
                          <a:solidFill>
                            <a:schemeClr val="accent6">
                              <a:lumMod val="50000"/>
                            </a:schemeClr>
                          </a:solidFill>
                          <a:latin typeface="Cambria Math" panose="02040503050406030204" pitchFamily="18" charset="0"/>
                        </a:rPr>
                        <m:t>∗</m:t>
                      </m:r>
                      <m:r>
                        <a:rPr lang="en-US" altLang="zh-CN" sz="1400" b="1" i="1" smtClean="0">
                          <a:solidFill>
                            <a:schemeClr val="accent6">
                              <a:lumMod val="50000"/>
                            </a:schemeClr>
                          </a:solidFill>
                          <a:latin typeface="Cambria Math" panose="02040503050406030204" pitchFamily="18" charset="0"/>
                        </a:rPr>
                        <m:t>𝑫</m:t>
                      </m:r>
                      <m:d>
                        <m:dPr>
                          <m:begChr m:val="["/>
                          <m:endChr m:val="]"/>
                          <m:ctrlPr>
                            <a:rPr lang="en-US" altLang="zh-CN" sz="1400" b="1" i="1">
                              <a:solidFill>
                                <a:schemeClr val="accent6">
                                  <a:lumMod val="50000"/>
                                </a:schemeClr>
                              </a:solidFill>
                              <a:latin typeface="Cambria Math" panose="02040503050406030204" pitchFamily="18" charset="0"/>
                            </a:rPr>
                          </m:ctrlPr>
                        </m:dPr>
                        <m:e>
                          <m:sSub>
                            <m:sSubPr>
                              <m:ctrlPr>
                                <a:rPr lang="en-US" altLang="zh-CN" sz="1400" b="1" i="1">
                                  <a:solidFill>
                                    <a:schemeClr val="accent6">
                                      <a:lumMod val="50000"/>
                                    </a:schemeClr>
                                  </a:solidFill>
                                  <a:latin typeface="Cambria Math" panose="02040503050406030204" pitchFamily="18" charset="0"/>
                                </a:rPr>
                              </m:ctrlPr>
                            </m:sSubPr>
                            <m:e>
                              <m:r>
                                <a:rPr lang="en-US" altLang="zh-CN" sz="1400" b="1" i="1">
                                  <a:solidFill>
                                    <a:schemeClr val="accent6">
                                      <a:lumMod val="50000"/>
                                    </a:schemeClr>
                                  </a:solidFill>
                                  <a:latin typeface="Cambria Math" panose="02040503050406030204" pitchFamily="18" charset="0"/>
                                </a:rPr>
                                <m:t>𝑩</m:t>
                              </m:r>
                            </m:e>
                            <m:sub>
                              <m:r>
                                <a:rPr lang="en-US" altLang="zh-CN" sz="1400" b="1" i="1">
                                  <a:solidFill>
                                    <a:schemeClr val="accent6">
                                      <a:lumMod val="50000"/>
                                    </a:schemeClr>
                                  </a:solidFill>
                                  <a:latin typeface="Cambria Math" panose="02040503050406030204" pitchFamily="18" charset="0"/>
                                </a:rPr>
                                <m:t>𝟏</m:t>
                              </m:r>
                            </m:sub>
                          </m:sSub>
                          <m:r>
                            <a:rPr lang="en-US" altLang="zh-CN" sz="1400" b="1" i="1">
                              <a:solidFill>
                                <a:schemeClr val="accent6">
                                  <a:lumMod val="50000"/>
                                </a:schemeClr>
                              </a:solidFill>
                              <a:latin typeface="Cambria Math" panose="02040503050406030204" pitchFamily="18" charset="0"/>
                            </a:rPr>
                            <m:t>/</m:t>
                          </m:r>
                          <m:sSub>
                            <m:sSubPr>
                              <m:ctrlPr>
                                <a:rPr lang="en-US" altLang="zh-CN" sz="1400" b="1" i="1">
                                  <a:solidFill>
                                    <a:schemeClr val="accent6">
                                      <a:lumMod val="50000"/>
                                    </a:schemeClr>
                                  </a:solidFill>
                                  <a:latin typeface="Cambria Math" panose="02040503050406030204" pitchFamily="18" charset="0"/>
                                </a:rPr>
                              </m:ctrlPr>
                            </m:sSubPr>
                            <m:e>
                              <m:r>
                                <a:rPr lang="en-US" altLang="zh-CN" sz="1400" b="1" i="1">
                                  <a:solidFill>
                                    <a:schemeClr val="accent6">
                                      <a:lumMod val="50000"/>
                                    </a:schemeClr>
                                  </a:solidFill>
                                  <a:latin typeface="Cambria Math" panose="02040503050406030204" pitchFamily="18" charset="0"/>
                                </a:rPr>
                                <m:t>𝒑</m:t>
                              </m:r>
                            </m:e>
                            <m:sub>
                              <m:r>
                                <a:rPr lang="en-US" altLang="zh-CN" sz="1400" b="1" i="1">
                                  <a:solidFill>
                                    <a:schemeClr val="accent6">
                                      <a:lumMod val="50000"/>
                                    </a:schemeClr>
                                  </a:solidFill>
                                  <a:latin typeface="Cambria Math" panose="02040503050406030204" pitchFamily="18" charset="0"/>
                                </a:rPr>
                                <m:t>𝟏</m:t>
                              </m:r>
                            </m:sub>
                          </m:sSub>
                          <m:r>
                            <a:rPr lang="en-US" altLang="zh-CN" sz="1400" b="1" i="1">
                              <a:solidFill>
                                <a:schemeClr val="accent6">
                                  <a:lumMod val="50000"/>
                                </a:schemeClr>
                              </a:solidFill>
                              <a:latin typeface="Cambria Math" panose="02040503050406030204" pitchFamily="18" charset="0"/>
                            </a:rPr>
                            <m:t>,</m:t>
                          </m:r>
                          <m:sSub>
                            <m:sSubPr>
                              <m:ctrlPr>
                                <a:rPr lang="en-US" altLang="zh-CN" sz="1400" b="1" i="1">
                                  <a:solidFill>
                                    <a:schemeClr val="accent6">
                                      <a:lumMod val="50000"/>
                                    </a:schemeClr>
                                  </a:solidFill>
                                  <a:latin typeface="Cambria Math" panose="02040503050406030204" pitchFamily="18" charset="0"/>
                                </a:rPr>
                              </m:ctrlPr>
                            </m:sSubPr>
                            <m:e>
                              <m:r>
                                <a:rPr lang="en-US" altLang="zh-CN" sz="1400" b="1" i="1">
                                  <a:solidFill>
                                    <a:schemeClr val="accent6">
                                      <a:lumMod val="50000"/>
                                    </a:schemeClr>
                                  </a:solidFill>
                                  <a:latin typeface="Cambria Math" panose="02040503050406030204" pitchFamily="18" charset="0"/>
                                </a:rPr>
                                <m:t>𝑩</m:t>
                              </m:r>
                            </m:e>
                            <m:sub>
                              <m:r>
                                <a:rPr lang="en-US" altLang="zh-CN" sz="1400" b="1" i="1">
                                  <a:solidFill>
                                    <a:schemeClr val="accent6">
                                      <a:lumMod val="50000"/>
                                    </a:schemeClr>
                                  </a:solidFill>
                                  <a:latin typeface="Cambria Math" panose="02040503050406030204" pitchFamily="18" charset="0"/>
                                </a:rPr>
                                <m:t>𝟐</m:t>
                              </m:r>
                            </m:sub>
                          </m:sSub>
                          <m:r>
                            <a:rPr lang="en-US" altLang="zh-CN" sz="1400" b="1" i="1">
                              <a:solidFill>
                                <a:schemeClr val="accent6">
                                  <a:lumMod val="50000"/>
                                </a:schemeClr>
                              </a:solidFill>
                              <a:latin typeface="Cambria Math" panose="02040503050406030204" pitchFamily="18" charset="0"/>
                            </a:rPr>
                            <m:t>/</m:t>
                          </m:r>
                          <m:sSub>
                            <m:sSubPr>
                              <m:ctrlPr>
                                <a:rPr lang="en-US" altLang="zh-CN" sz="1400" b="1" i="1">
                                  <a:solidFill>
                                    <a:schemeClr val="accent6">
                                      <a:lumMod val="50000"/>
                                    </a:schemeClr>
                                  </a:solidFill>
                                  <a:latin typeface="Cambria Math" panose="02040503050406030204" pitchFamily="18" charset="0"/>
                                </a:rPr>
                              </m:ctrlPr>
                            </m:sSubPr>
                            <m:e>
                              <m:r>
                                <a:rPr lang="en-US" altLang="zh-CN" sz="1400" b="1" i="1">
                                  <a:solidFill>
                                    <a:schemeClr val="accent6">
                                      <a:lumMod val="50000"/>
                                    </a:schemeClr>
                                  </a:solidFill>
                                  <a:latin typeface="Cambria Math" panose="02040503050406030204" pitchFamily="18" charset="0"/>
                                </a:rPr>
                                <m:t>𝒑</m:t>
                              </m:r>
                            </m:e>
                            <m:sub>
                              <m:r>
                                <a:rPr lang="en-US" altLang="zh-CN" sz="1400" b="1" i="1">
                                  <a:solidFill>
                                    <a:schemeClr val="accent6">
                                      <a:lumMod val="50000"/>
                                    </a:schemeClr>
                                  </a:solidFill>
                                  <a:latin typeface="Cambria Math" panose="02040503050406030204" pitchFamily="18" charset="0"/>
                                </a:rPr>
                                <m:t>𝟐</m:t>
                              </m:r>
                            </m:sub>
                          </m:sSub>
                          <m:r>
                            <a:rPr lang="en-US" altLang="zh-CN" sz="1400" b="1" i="1">
                              <a:solidFill>
                                <a:schemeClr val="accent6">
                                  <a:lumMod val="50000"/>
                                </a:schemeClr>
                              </a:solidFill>
                              <a:latin typeface="Cambria Math" panose="02040503050406030204" pitchFamily="18" charset="0"/>
                            </a:rPr>
                            <m:t>, ⋯,</m:t>
                          </m:r>
                          <m:sSub>
                            <m:sSubPr>
                              <m:ctrlPr>
                                <a:rPr lang="en-US" altLang="zh-CN" sz="1400" b="1" i="1">
                                  <a:solidFill>
                                    <a:schemeClr val="accent6">
                                      <a:lumMod val="50000"/>
                                    </a:schemeClr>
                                  </a:solidFill>
                                  <a:latin typeface="Cambria Math" panose="02040503050406030204" pitchFamily="18" charset="0"/>
                                </a:rPr>
                              </m:ctrlPr>
                            </m:sSubPr>
                            <m:e>
                              <m:r>
                                <a:rPr lang="en-US" altLang="zh-CN" sz="1400" b="1" i="1">
                                  <a:solidFill>
                                    <a:schemeClr val="accent6">
                                      <a:lumMod val="50000"/>
                                    </a:schemeClr>
                                  </a:solidFill>
                                  <a:latin typeface="Cambria Math" panose="02040503050406030204" pitchFamily="18" charset="0"/>
                                </a:rPr>
                                <m:t>𝑩</m:t>
                              </m:r>
                            </m:e>
                            <m:sub>
                              <m:r>
                                <a:rPr lang="en-US" altLang="zh-CN" sz="1400" b="1" i="1">
                                  <a:solidFill>
                                    <a:schemeClr val="accent6">
                                      <a:lumMod val="50000"/>
                                    </a:schemeClr>
                                  </a:solidFill>
                                  <a:latin typeface="Cambria Math" panose="02040503050406030204" pitchFamily="18" charset="0"/>
                                </a:rPr>
                                <m:t>𝒏</m:t>
                              </m:r>
                            </m:sub>
                          </m:sSub>
                          <m:r>
                            <a:rPr lang="en-US" altLang="zh-CN" sz="1400" b="1" i="1">
                              <a:solidFill>
                                <a:schemeClr val="accent6">
                                  <a:lumMod val="50000"/>
                                </a:schemeClr>
                              </a:solidFill>
                              <a:latin typeface="Cambria Math" panose="02040503050406030204" pitchFamily="18" charset="0"/>
                            </a:rPr>
                            <m:t>/</m:t>
                          </m:r>
                          <m:sSub>
                            <m:sSubPr>
                              <m:ctrlPr>
                                <a:rPr lang="en-US" altLang="zh-CN" sz="1400" b="1" i="1">
                                  <a:solidFill>
                                    <a:schemeClr val="accent6">
                                      <a:lumMod val="50000"/>
                                    </a:schemeClr>
                                  </a:solidFill>
                                  <a:latin typeface="Cambria Math" panose="02040503050406030204" pitchFamily="18" charset="0"/>
                                </a:rPr>
                              </m:ctrlPr>
                            </m:sSubPr>
                            <m:e>
                              <m:r>
                                <a:rPr lang="en-US" altLang="zh-CN" sz="1400" b="1" i="1">
                                  <a:solidFill>
                                    <a:schemeClr val="accent6">
                                      <a:lumMod val="50000"/>
                                    </a:schemeClr>
                                  </a:solidFill>
                                  <a:latin typeface="Cambria Math" panose="02040503050406030204" pitchFamily="18" charset="0"/>
                                </a:rPr>
                                <m:t>𝒑</m:t>
                              </m:r>
                            </m:e>
                            <m:sub>
                              <m:r>
                                <a:rPr lang="en-US" altLang="zh-CN" sz="1400" b="1" i="1">
                                  <a:solidFill>
                                    <a:schemeClr val="accent6">
                                      <a:lumMod val="50000"/>
                                    </a:schemeClr>
                                  </a:solidFill>
                                  <a:latin typeface="Cambria Math" panose="02040503050406030204" pitchFamily="18" charset="0"/>
                                </a:rPr>
                                <m:t>𝒏</m:t>
                              </m:r>
                            </m:sub>
                          </m:sSub>
                        </m:e>
                      </m:d>
                      <m:r>
                        <a:rPr lang="en-US" altLang="zh-CN" sz="1400" b="1" i="1" smtClean="0">
                          <a:solidFill>
                            <a:schemeClr val="accent6">
                              <a:lumMod val="50000"/>
                            </a:schemeClr>
                          </a:solidFill>
                          <a:latin typeface="Cambria Math" panose="02040503050406030204" pitchFamily="18" charset="0"/>
                        </a:rPr>
                        <m:t>)</m:t>
                      </m:r>
                    </m:oMath>
                  </m:oMathPara>
                </a14:m>
                <a:endParaRPr lang="zh-CN" altLang="en-US" sz="1600" b="1">
                  <a:solidFill>
                    <a:schemeClr val="accent6">
                      <a:lumMod val="50000"/>
                    </a:schemeClr>
                  </a:solidFill>
                </a:endParaRPr>
              </a:p>
            </p:txBody>
          </p:sp>
        </mc:Choice>
        <mc:Fallback xmlns="">
          <p:sp>
            <p:nvSpPr>
              <p:cNvPr id="2" name="文本框 1">
                <a:extLst>
                  <a:ext uri="{FF2B5EF4-FFF2-40B4-BE49-F238E27FC236}">
                    <a16:creationId xmlns:a16="http://schemas.microsoft.com/office/drawing/2014/main" id="{3F573BB3-78DC-452B-84DD-CA39647724AD}"/>
                  </a:ext>
                </a:extLst>
              </p:cNvPr>
              <p:cNvSpPr txBox="1">
                <a:spLocks noRot="1" noChangeAspect="1" noMove="1" noResize="1" noEditPoints="1" noAdjustHandles="1" noChangeArrowheads="1" noChangeShapeType="1" noTextEdit="1"/>
              </p:cNvSpPr>
              <p:nvPr/>
            </p:nvSpPr>
            <p:spPr>
              <a:xfrm>
                <a:off x="477663" y="998146"/>
                <a:ext cx="8188668" cy="3300519"/>
              </a:xfrm>
              <a:prstGeom prst="rect">
                <a:avLst/>
              </a:prstGeom>
              <a:blipFill>
                <a:blip r:embed="rId2"/>
                <a:stretch>
                  <a:fillRect l="-372" r="-282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273316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命题逻辑公式语法定义</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命题逻辑公式中命题变量替换的例子</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第二讲  命题逻辑公式的语法</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ECE49A7A-CDCF-47A9-A984-47123FD77B30}" type="slidenum">
              <a:rPr lang="en-US" altLang="zh-CN" sz="1400" smtClean="0">
                <a:latin typeface="Arial" panose="020B0604020202020204" pitchFamily="34" charset="0"/>
                <a:ea typeface="楷体" panose="02010609060101010101" pitchFamily="49" charset="-122"/>
                <a:cs typeface="Arial" panose="020B0604020202020204" pitchFamily="34" charset="0"/>
              </a:rPr>
              <a:t>19</a:t>
            </a:fld>
            <a:r>
              <a:rPr lang="en-US" altLang="zh-CN" sz="1400">
                <a:latin typeface="Arial" panose="020B0604020202020204" pitchFamily="34" charset="0"/>
                <a:ea typeface="楷体" panose="02010609060101010101" pitchFamily="49" charset="-122"/>
                <a:cs typeface="Arial" panose="020B0604020202020204" pitchFamily="34" charset="0"/>
              </a:rPr>
              <a:t>/43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5DCC8BBB-D20F-474F-9EFD-B41F2F042061}"/>
                  </a:ext>
                </a:extLst>
              </p:cNvPr>
              <p:cNvSpPr txBox="1"/>
              <p:nvPr/>
            </p:nvSpPr>
            <p:spPr>
              <a:xfrm>
                <a:off x="792192" y="852415"/>
                <a:ext cx="7559609" cy="1511952"/>
              </a:xfrm>
              <a:prstGeom prst="rect">
                <a:avLst/>
              </a:prstGeom>
              <a:solidFill>
                <a:schemeClr val="accent6">
                  <a:lumMod val="20000"/>
                  <a:lumOff val="80000"/>
                </a:schemeClr>
              </a:solidFill>
            </p:spPr>
            <p:txBody>
              <a:bodyPr wrap="square" rtlCol="0">
                <a:spAutoFit/>
              </a:bodyPr>
              <a:lstStyle/>
              <a:p>
                <a:pPr>
                  <a:spcBef>
                    <a:spcPts val="600"/>
                  </a:spcBef>
                  <a:spcAft>
                    <a:spcPts val="600"/>
                  </a:spcAft>
                </a:pPr>
                <a:r>
                  <a:rPr lang="en-US" altLang="zh-CN" sz="1600" b="1"/>
                  <a:t>    </a:t>
                </a:r>
                <a14:m>
                  <m:oMath xmlns:m="http://schemas.openxmlformats.org/officeDocument/2006/math">
                    <m:d>
                      <m:dPr>
                        <m:ctrlPr>
                          <a:rPr lang="en-US" altLang="zh-CN" sz="1600" b="1" i="1" smtClean="0">
                            <a:latin typeface="Cambria Math" panose="02040503050406030204" pitchFamily="18" charset="0"/>
                          </a:rPr>
                        </m:ctrlPr>
                      </m:dPr>
                      <m:e>
                        <m:d>
                          <m:dPr>
                            <m:ctrlPr>
                              <a:rPr lang="en-US" altLang="zh-CN" sz="1600" b="1" i="1" smtClean="0">
                                <a:latin typeface="Cambria Math" panose="02040503050406030204" pitchFamily="18" charset="0"/>
                              </a:rPr>
                            </m:ctrlPr>
                          </m:dPr>
                          <m:e>
                            <m:r>
                              <a:rPr lang="en-US" altLang="zh-CN" sz="1600" b="1" i="1" smtClean="0">
                                <a:latin typeface="Cambria Math" panose="02040503050406030204" pitchFamily="18" charset="0"/>
                              </a:rPr>
                              <m:t>𝒑</m:t>
                            </m:r>
                            <m:r>
                              <a:rPr lang="en-US" altLang="zh-CN" sz="1600" b="1" i="1" smtClean="0">
                                <a:latin typeface="Cambria Math" panose="02040503050406030204" pitchFamily="18" charset="0"/>
                              </a:rPr>
                              <m:t>→</m:t>
                            </m:r>
                            <m:r>
                              <a:rPr lang="en-US" altLang="zh-CN" sz="1600" b="1" i="1" smtClean="0">
                                <a:latin typeface="Cambria Math" panose="02040503050406030204" pitchFamily="18" charset="0"/>
                              </a:rPr>
                              <m:t>𝒒</m:t>
                            </m:r>
                          </m:e>
                        </m:d>
                        <m:r>
                          <a:rPr lang="en-US" altLang="zh-CN" sz="1600" b="1" i="1" smtClean="0">
                            <a:latin typeface="Cambria Math" panose="02040503050406030204" pitchFamily="18" charset="0"/>
                          </a:rPr>
                          <m:t>∨</m:t>
                        </m:r>
                        <m:r>
                          <a:rPr lang="en-US" altLang="zh-CN" sz="1600" b="1" i="1" smtClean="0">
                            <a:latin typeface="Cambria Math" panose="02040503050406030204" pitchFamily="18" charset="0"/>
                          </a:rPr>
                          <m:t>𝒒</m:t>
                        </m:r>
                      </m:e>
                    </m:d>
                    <m:d>
                      <m:dPr>
                        <m:begChr m:val="["/>
                        <m:endChr m:val="]"/>
                        <m:ctrlPr>
                          <a:rPr lang="en-US" altLang="zh-CN" sz="1600" b="1" i="1" smtClean="0">
                            <a:latin typeface="Cambria Math" panose="02040503050406030204" pitchFamily="18" charset="0"/>
                          </a:rPr>
                        </m:ctrlPr>
                      </m:dPr>
                      <m:e>
                        <m:r>
                          <a:rPr lang="en-US" altLang="zh-CN" sz="1600" b="1" i="1" smtClean="0">
                            <a:latin typeface="Cambria Math" panose="02040503050406030204" pitchFamily="18" charset="0"/>
                          </a:rPr>
                          <m:t>(</m:t>
                        </m:r>
                        <m:r>
                          <a:rPr lang="en-US" altLang="zh-CN" sz="1600" b="1" i="1" smtClean="0">
                            <a:latin typeface="Cambria Math" panose="02040503050406030204" pitchFamily="18" charset="0"/>
                          </a:rPr>
                          <m:t>𝒑</m:t>
                        </m:r>
                        <m:r>
                          <a:rPr lang="en-US" altLang="zh-CN" sz="1600" b="1" i="1" smtClean="0">
                            <a:latin typeface="Cambria Math" panose="02040503050406030204" pitchFamily="18" charset="0"/>
                          </a:rPr>
                          <m:t>→</m:t>
                        </m:r>
                        <m:r>
                          <a:rPr lang="en-US" altLang="zh-CN" sz="1600" b="1" i="1" smtClean="0">
                            <a:latin typeface="Cambria Math" panose="02040503050406030204" pitchFamily="18" charset="0"/>
                          </a:rPr>
                          <m:t>𝒒</m:t>
                        </m:r>
                        <m:r>
                          <a:rPr lang="en-US" altLang="zh-CN" sz="1600" b="1" i="1" smtClean="0">
                            <a:latin typeface="Cambria Math" panose="02040503050406030204" pitchFamily="18" charset="0"/>
                          </a:rPr>
                          <m:t>)/</m:t>
                        </m:r>
                        <m:r>
                          <a:rPr lang="en-US" altLang="zh-CN" sz="1600" b="1" i="1" smtClean="0">
                            <a:latin typeface="Cambria Math" panose="02040503050406030204" pitchFamily="18" charset="0"/>
                          </a:rPr>
                          <m:t>𝒑</m:t>
                        </m:r>
                        <m:r>
                          <a:rPr lang="en-US" altLang="zh-CN" sz="1600" b="1" i="1" smtClean="0">
                            <a:latin typeface="Cambria Math" panose="02040503050406030204" pitchFamily="18" charset="0"/>
                          </a:rPr>
                          <m:t>,(</m:t>
                        </m:r>
                        <m:r>
                          <a:rPr lang="en-US" altLang="zh-CN" sz="1600" b="1" i="1" smtClean="0">
                            <a:latin typeface="Cambria Math" panose="02040503050406030204" pitchFamily="18" charset="0"/>
                          </a:rPr>
                          <m:t>𝒒</m:t>
                        </m:r>
                        <m:r>
                          <a:rPr lang="en-US" altLang="zh-CN" sz="1600" b="1" i="1" smtClean="0">
                            <a:latin typeface="Cambria Math" panose="02040503050406030204" pitchFamily="18" charset="0"/>
                          </a:rPr>
                          <m:t>∧</m:t>
                        </m:r>
                        <m:r>
                          <a:rPr lang="en-US" altLang="zh-CN" sz="1600" b="1" i="1" smtClean="0">
                            <a:latin typeface="Cambria Math" panose="02040503050406030204" pitchFamily="18" charset="0"/>
                          </a:rPr>
                          <m:t>𝒓</m:t>
                        </m:r>
                        <m:r>
                          <a:rPr lang="en-US" altLang="zh-CN" sz="1600" b="1" i="1" smtClean="0">
                            <a:latin typeface="Cambria Math" panose="02040503050406030204" pitchFamily="18" charset="0"/>
                          </a:rPr>
                          <m:t>)/</m:t>
                        </m:r>
                        <m:r>
                          <a:rPr lang="en-US" altLang="zh-CN" sz="1600" b="1" i="1" smtClean="0">
                            <a:latin typeface="Cambria Math" panose="02040503050406030204" pitchFamily="18" charset="0"/>
                          </a:rPr>
                          <m:t>𝒒</m:t>
                        </m:r>
                      </m:e>
                    </m:d>
                  </m:oMath>
                </a14:m>
                <a:endParaRPr lang="en-US" altLang="zh-CN" sz="1600" b="1"/>
              </a:p>
              <a:p>
                <a:pPr>
                  <a:spcBef>
                    <a:spcPts val="600"/>
                  </a:spcBef>
                  <a:spcAft>
                    <a:spcPts val="600"/>
                  </a:spcAft>
                </a:pPr>
                <a14:m>
                  <m:oMathPara xmlns:m="http://schemas.openxmlformats.org/officeDocument/2006/math">
                    <m:oMathParaPr>
                      <m:jc m:val="left"/>
                    </m:oMathParaPr>
                    <m:oMath xmlns:m="http://schemas.openxmlformats.org/officeDocument/2006/math">
                      <m:r>
                        <a:rPr lang="en-US" altLang="zh-CN" sz="1600" b="1" i="1" smtClean="0">
                          <a:latin typeface="Cambria Math" panose="02040503050406030204" pitchFamily="18" charset="0"/>
                        </a:rPr>
                        <m:t>=</m:t>
                      </m:r>
                      <m:d>
                        <m:dPr>
                          <m:ctrlPr>
                            <a:rPr lang="en-US" altLang="zh-CN" sz="1600" b="1" i="1" smtClean="0">
                              <a:latin typeface="Cambria Math" panose="02040503050406030204" pitchFamily="18" charset="0"/>
                            </a:rPr>
                          </m:ctrlPr>
                        </m:dPr>
                        <m:e>
                          <m:d>
                            <m:dPr>
                              <m:ctrlPr>
                                <a:rPr lang="en-US" altLang="zh-CN" sz="1600" b="1" i="1" smtClean="0">
                                  <a:latin typeface="Cambria Math" panose="02040503050406030204" pitchFamily="18" charset="0"/>
                                </a:rPr>
                              </m:ctrlPr>
                            </m:dPr>
                            <m:e>
                              <m:r>
                                <a:rPr lang="en-US" altLang="zh-CN" sz="1600" b="1" i="1" smtClean="0">
                                  <a:latin typeface="Cambria Math" panose="02040503050406030204" pitchFamily="18" charset="0"/>
                                </a:rPr>
                                <m:t>𝒑</m:t>
                              </m:r>
                              <m:r>
                                <a:rPr lang="en-US" altLang="zh-CN" sz="1600" b="1" i="1">
                                  <a:latin typeface="Cambria Math" panose="02040503050406030204" pitchFamily="18" charset="0"/>
                                </a:rPr>
                                <m:t>→</m:t>
                              </m:r>
                              <m:r>
                                <a:rPr lang="en-US" altLang="zh-CN" sz="1600" b="1" i="1" smtClean="0">
                                  <a:latin typeface="Cambria Math" panose="02040503050406030204" pitchFamily="18" charset="0"/>
                                </a:rPr>
                                <m:t>𝒒</m:t>
                              </m:r>
                            </m:e>
                          </m:d>
                          <m:d>
                            <m:dPr>
                              <m:begChr m:val="["/>
                              <m:endChr m:val="]"/>
                              <m:ctrlPr>
                                <a:rPr lang="en-US" altLang="zh-CN" sz="1600" b="1" i="1" smtClean="0">
                                  <a:latin typeface="Cambria Math" panose="02040503050406030204" pitchFamily="18" charset="0"/>
                                </a:rPr>
                              </m:ctrlPr>
                            </m:dPr>
                            <m:e>
                              <m:r>
                                <a:rPr lang="en-US" altLang="zh-CN" sz="1600" b="1" i="1" smtClean="0">
                                  <a:latin typeface="Cambria Math" panose="02040503050406030204" pitchFamily="18" charset="0"/>
                                </a:rPr>
                                <m:t>(</m:t>
                              </m:r>
                              <m:r>
                                <a:rPr lang="en-US" altLang="zh-CN" sz="1600" b="1" i="1">
                                  <a:latin typeface="Cambria Math" panose="02040503050406030204" pitchFamily="18" charset="0"/>
                                </a:rPr>
                                <m:t>𝒑</m:t>
                              </m:r>
                              <m:r>
                                <a:rPr lang="en-US" altLang="zh-CN" sz="1600" b="1" i="1">
                                  <a:latin typeface="Cambria Math" panose="02040503050406030204" pitchFamily="18" charset="0"/>
                                </a:rPr>
                                <m:t>→</m:t>
                              </m:r>
                              <m:r>
                                <a:rPr lang="en-US" altLang="zh-CN" sz="1600" b="1" i="1">
                                  <a:latin typeface="Cambria Math" panose="02040503050406030204" pitchFamily="18" charset="0"/>
                                </a:rPr>
                                <m:t>𝒒</m:t>
                              </m:r>
                              <m:r>
                                <a:rPr lang="en-US" altLang="zh-CN" sz="1600" b="1" i="1" smtClean="0">
                                  <a:latin typeface="Cambria Math" panose="02040503050406030204" pitchFamily="18" charset="0"/>
                                </a:rPr>
                                <m:t>)/</m:t>
                              </m:r>
                              <m:r>
                                <a:rPr lang="en-US" altLang="zh-CN" sz="1600" b="1" i="1">
                                  <a:latin typeface="Cambria Math" panose="02040503050406030204" pitchFamily="18" charset="0"/>
                                </a:rPr>
                                <m:t>𝒑</m:t>
                              </m:r>
                              <m:r>
                                <a:rPr lang="en-US" altLang="zh-CN" sz="1600" b="1" i="1">
                                  <a:latin typeface="Cambria Math" panose="02040503050406030204" pitchFamily="18" charset="0"/>
                                </a:rPr>
                                <m:t>,(</m:t>
                              </m:r>
                              <m:r>
                                <a:rPr lang="en-US" altLang="zh-CN" sz="1600" b="1" i="1">
                                  <a:latin typeface="Cambria Math" panose="02040503050406030204" pitchFamily="18" charset="0"/>
                                </a:rPr>
                                <m:t>𝒒</m:t>
                              </m:r>
                              <m:r>
                                <a:rPr lang="en-US" altLang="zh-CN" sz="1600" b="1" i="1">
                                  <a:latin typeface="Cambria Math" panose="02040503050406030204" pitchFamily="18" charset="0"/>
                                </a:rPr>
                                <m:t>∧</m:t>
                              </m:r>
                              <m:r>
                                <a:rPr lang="en-US" altLang="zh-CN" sz="1600" b="1" i="1">
                                  <a:latin typeface="Cambria Math" panose="02040503050406030204" pitchFamily="18" charset="0"/>
                                </a:rPr>
                                <m:t>𝒓</m:t>
                              </m:r>
                              <m:r>
                                <a:rPr lang="en-US" altLang="zh-CN" sz="1600" b="1" i="1">
                                  <a:latin typeface="Cambria Math" panose="02040503050406030204" pitchFamily="18" charset="0"/>
                                </a:rPr>
                                <m:t>)/</m:t>
                              </m:r>
                              <m:r>
                                <a:rPr lang="en-US" altLang="zh-CN" sz="1600" b="1" i="1">
                                  <a:latin typeface="Cambria Math" panose="02040503050406030204" pitchFamily="18" charset="0"/>
                                </a:rPr>
                                <m:t>𝒒</m:t>
                              </m:r>
                            </m:e>
                          </m:d>
                          <m:r>
                            <a:rPr lang="en-US" altLang="zh-CN" sz="1600" b="1" i="1">
                              <a:latin typeface="Cambria Math" panose="02040503050406030204" pitchFamily="18" charset="0"/>
                            </a:rPr>
                            <m:t>∨</m:t>
                          </m:r>
                          <m:r>
                            <a:rPr lang="en-US" altLang="zh-CN" sz="1600" b="1" i="1" smtClean="0">
                              <a:latin typeface="Cambria Math" panose="02040503050406030204" pitchFamily="18" charset="0"/>
                            </a:rPr>
                            <m:t>𝒒</m:t>
                          </m:r>
                          <m:d>
                            <m:dPr>
                              <m:begChr m:val="["/>
                              <m:endChr m:val="]"/>
                              <m:ctrlPr>
                                <a:rPr lang="en-US" altLang="zh-CN" sz="1600" b="1" i="1" smtClean="0">
                                  <a:latin typeface="Cambria Math" panose="02040503050406030204" pitchFamily="18" charset="0"/>
                                </a:rPr>
                              </m:ctrlPr>
                            </m:dPr>
                            <m:e>
                              <m:r>
                                <a:rPr lang="en-US" altLang="zh-CN" sz="1600" b="1" i="1" smtClean="0">
                                  <a:latin typeface="Cambria Math" panose="02040503050406030204" pitchFamily="18" charset="0"/>
                                </a:rPr>
                                <m:t>(</m:t>
                              </m:r>
                              <m:r>
                                <a:rPr lang="en-US" altLang="zh-CN" sz="1600" b="1" i="1">
                                  <a:latin typeface="Cambria Math" panose="02040503050406030204" pitchFamily="18" charset="0"/>
                                </a:rPr>
                                <m:t>𝒑</m:t>
                              </m:r>
                              <m:r>
                                <a:rPr lang="en-US" altLang="zh-CN" sz="1600" b="1" i="1">
                                  <a:latin typeface="Cambria Math" panose="02040503050406030204" pitchFamily="18" charset="0"/>
                                </a:rPr>
                                <m:t>→</m:t>
                              </m:r>
                              <m:r>
                                <a:rPr lang="en-US" altLang="zh-CN" sz="1600" b="1" i="1">
                                  <a:latin typeface="Cambria Math" panose="02040503050406030204" pitchFamily="18" charset="0"/>
                                </a:rPr>
                                <m:t>𝒒</m:t>
                              </m:r>
                              <m:r>
                                <a:rPr lang="en-US" altLang="zh-CN" sz="1600" b="1" i="1" smtClean="0">
                                  <a:latin typeface="Cambria Math" panose="02040503050406030204" pitchFamily="18" charset="0"/>
                                </a:rPr>
                                <m:t>)/</m:t>
                              </m:r>
                              <m:r>
                                <a:rPr lang="en-US" altLang="zh-CN" sz="1600" b="1" i="1">
                                  <a:latin typeface="Cambria Math" panose="02040503050406030204" pitchFamily="18" charset="0"/>
                                </a:rPr>
                                <m:t>𝒑</m:t>
                              </m:r>
                              <m:r>
                                <a:rPr lang="en-US" altLang="zh-CN" sz="1600" b="1" i="1">
                                  <a:latin typeface="Cambria Math" panose="02040503050406030204" pitchFamily="18" charset="0"/>
                                </a:rPr>
                                <m:t>,(</m:t>
                              </m:r>
                              <m:r>
                                <a:rPr lang="en-US" altLang="zh-CN" sz="1600" b="1" i="1">
                                  <a:latin typeface="Cambria Math" panose="02040503050406030204" pitchFamily="18" charset="0"/>
                                </a:rPr>
                                <m:t>𝒒</m:t>
                              </m:r>
                              <m:r>
                                <a:rPr lang="en-US" altLang="zh-CN" sz="1600" b="1" i="1">
                                  <a:latin typeface="Cambria Math" panose="02040503050406030204" pitchFamily="18" charset="0"/>
                                </a:rPr>
                                <m:t>∧</m:t>
                              </m:r>
                              <m:r>
                                <a:rPr lang="en-US" altLang="zh-CN" sz="1600" b="1" i="1">
                                  <a:latin typeface="Cambria Math" panose="02040503050406030204" pitchFamily="18" charset="0"/>
                                </a:rPr>
                                <m:t>𝒓</m:t>
                              </m:r>
                              <m:r>
                                <a:rPr lang="en-US" altLang="zh-CN" sz="1600" b="1" i="1">
                                  <a:latin typeface="Cambria Math" panose="02040503050406030204" pitchFamily="18" charset="0"/>
                                </a:rPr>
                                <m:t>)/</m:t>
                              </m:r>
                              <m:r>
                                <a:rPr lang="en-US" altLang="zh-CN" sz="1600" b="1" i="1">
                                  <a:latin typeface="Cambria Math" panose="02040503050406030204" pitchFamily="18" charset="0"/>
                                </a:rPr>
                                <m:t>𝒒</m:t>
                              </m:r>
                            </m:e>
                          </m:d>
                        </m:e>
                      </m:d>
                    </m:oMath>
                  </m:oMathPara>
                </a14:m>
                <a:endParaRPr lang="en-US" altLang="zh-CN" sz="1600" b="1"/>
              </a:p>
              <a:p>
                <a:pPr>
                  <a:spcBef>
                    <a:spcPts val="600"/>
                  </a:spcBef>
                  <a:spcAft>
                    <a:spcPts val="600"/>
                  </a:spcAft>
                </a:pPr>
                <a14:m>
                  <m:oMathPara xmlns:m="http://schemas.openxmlformats.org/officeDocument/2006/math">
                    <m:oMathParaPr>
                      <m:jc m:val="left"/>
                    </m:oMathParaPr>
                    <m:oMath xmlns:m="http://schemas.openxmlformats.org/officeDocument/2006/math">
                      <m:r>
                        <a:rPr lang="en-US" altLang="zh-CN" sz="1600" b="1" i="1" smtClean="0">
                          <a:latin typeface="Cambria Math" panose="02040503050406030204" pitchFamily="18" charset="0"/>
                        </a:rPr>
                        <m:t>=</m:t>
                      </m:r>
                      <m:d>
                        <m:dPr>
                          <m:ctrlPr>
                            <a:rPr lang="en-US" altLang="zh-CN" sz="1600" b="1" i="1" smtClean="0">
                              <a:latin typeface="Cambria Math" panose="02040503050406030204" pitchFamily="18" charset="0"/>
                            </a:rPr>
                          </m:ctrlPr>
                        </m:dPr>
                        <m:e>
                          <m:d>
                            <m:dPr>
                              <m:ctrlPr>
                                <a:rPr lang="en-US" altLang="zh-CN" sz="1600" b="1" i="1" smtClean="0">
                                  <a:latin typeface="Cambria Math" panose="02040503050406030204" pitchFamily="18" charset="0"/>
                                </a:rPr>
                              </m:ctrlPr>
                            </m:dPr>
                            <m:e>
                              <m:r>
                                <a:rPr lang="en-US" altLang="zh-CN" sz="1600" b="1" i="1" smtClean="0">
                                  <a:latin typeface="Cambria Math" panose="02040503050406030204" pitchFamily="18" charset="0"/>
                                </a:rPr>
                                <m:t>𝒑</m:t>
                              </m:r>
                              <m:d>
                                <m:dPr>
                                  <m:begChr m:val="["/>
                                  <m:endChr m:val="]"/>
                                  <m:ctrlPr>
                                    <a:rPr lang="en-US" altLang="zh-CN" sz="1600" b="1" i="1" smtClean="0">
                                      <a:latin typeface="Cambria Math" panose="02040503050406030204" pitchFamily="18" charset="0"/>
                                    </a:rPr>
                                  </m:ctrlPr>
                                </m:dPr>
                                <m:e>
                                  <m:r>
                                    <a:rPr lang="en-US" altLang="zh-CN" sz="1600" b="1" i="1" smtClean="0">
                                      <a:latin typeface="Cambria Math" panose="02040503050406030204" pitchFamily="18" charset="0"/>
                                    </a:rPr>
                                    <m:t>(</m:t>
                                  </m:r>
                                  <m:r>
                                    <a:rPr lang="en-US" altLang="zh-CN" sz="1600" b="1" i="1">
                                      <a:latin typeface="Cambria Math" panose="02040503050406030204" pitchFamily="18" charset="0"/>
                                    </a:rPr>
                                    <m:t>𝒑</m:t>
                                  </m:r>
                                  <m:r>
                                    <a:rPr lang="en-US" altLang="zh-CN" sz="1600" b="1" i="1">
                                      <a:latin typeface="Cambria Math" panose="02040503050406030204" pitchFamily="18" charset="0"/>
                                    </a:rPr>
                                    <m:t>→</m:t>
                                  </m:r>
                                  <m:r>
                                    <a:rPr lang="en-US" altLang="zh-CN" sz="1600" b="1" i="1">
                                      <a:latin typeface="Cambria Math" panose="02040503050406030204" pitchFamily="18" charset="0"/>
                                    </a:rPr>
                                    <m:t>𝒒</m:t>
                                  </m:r>
                                  <m:r>
                                    <a:rPr lang="en-US" altLang="zh-CN" sz="1600" b="1" i="1" smtClean="0">
                                      <a:latin typeface="Cambria Math" panose="02040503050406030204" pitchFamily="18" charset="0"/>
                                    </a:rPr>
                                    <m:t>)/</m:t>
                                  </m:r>
                                  <m:r>
                                    <a:rPr lang="en-US" altLang="zh-CN" sz="1600" b="1" i="1">
                                      <a:latin typeface="Cambria Math" panose="02040503050406030204" pitchFamily="18" charset="0"/>
                                    </a:rPr>
                                    <m:t>𝒑</m:t>
                                  </m:r>
                                  <m:r>
                                    <a:rPr lang="en-US" altLang="zh-CN" sz="1600" b="1" i="1">
                                      <a:latin typeface="Cambria Math" panose="02040503050406030204" pitchFamily="18" charset="0"/>
                                    </a:rPr>
                                    <m:t>,(</m:t>
                                  </m:r>
                                  <m:r>
                                    <a:rPr lang="en-US" altLang="zh-CN" sz="1600" b="1" i="1">
                                      <a:latin typeface="Cambria Math" panose="02040503050406030204" pitchFamily="18" charset="0"/>
                                    </a:rPr>
                                    <m:t>𝒒</m:t>
                                  </m:r>
                                  <m:r>
                                    <a:rPr lang="en-US" altLang="zh-CN" sz="1600" b="1" i="1">
                                      <a:latin typeface="Cambria Math" panose="02040503050406030204" pitchFamily="18" charset="0"/>
                                    </a:rPr>
                                    <m:t>∧</m:t>
                                  </m:r>
                                  <m:r>
                                    <a:rPr lang="en-US" altLang="zh-CN" sz="1600" b="1" i="1">
                                      <a:latin typeface="Cambria Math" panose="02040503050406030204" pitchFamily="18" charset="0"/>
                                    </a:rPr>
                                    <m:t>𝒓</m:t>
                                  </m:r>
                                  <m:r>
                                    <a:rPr lang="en-US" altLang="zh-CN" sz="1600" b="1" i="1">
                                      <a:latin typeface="Cambria Math" panose="02040503050406030204" pitchFamily="18" charset="0"/>
                                    </a:rPr>
                                    <m:t>)/</m:t>
                                  </m:r>
                                  <m:r>
                                    <a:rPr lang="en-US" altLang="zh-CN" sz="1600" b="1" i="1">
                                      <a:latin typeface="Cambria Math" panose="02040503050406030204" pitchFamily="18" charset="0"/>
                                    </a:rPr>
                                    <m:t>𝒒</m:t>
                                  </m:r>
                                </m:e>
                              </m:d>
                              <m:r>
                                <a:rPr lang="en-US" altLang="zh-CN" sz="1600" b="1" i="1">
                                  <a:latin typeface="Cambria Math" panose="02040503050406030204" pitchFamily="18" charset="0"/>
                                </a:rPr>
                                <m:t>→</m:t>
                              </m:r>
                              <m:r>
                                <a:rPr lang="en-US" altLang="zh-CN" sz="1600" b="1" i="1" smtClean="0">
                                  <a:latin typeface="Cambria Math" panose="02040503050406030204" pitchFamily="18" charset="0"/>
                                </a:rPr>
                                <m:t>𝒒</m:t>
                              </m:r>
                              <m:d>
                                <m:dPr>
                                  <m:begChr m:val="["/>
                                  <m:endChr m:val="]"/>
                                  <m:ctrlPr>
                                    <a:rPr lang="en-US" altLang="zh-CN" sz="1600" b="1" i="1" smtClean="0">
                                      <a:latin typeface="Cambria Math" panose="02040503050406030204" pitchFamily="18" charset="0"/>
                                    </a:rPr>
                                  </m:ctrlPr>
                                </m:dPr>
                                <m:e>
                                  <m:r>
                                    <a:rPr lang="en-US" altLang="zh-CN" sz="1600" b="1" i="1" smtClean="0">
                                      <a:latin typeface="Cambria Math" panose="02040503050406030204" pitchFamily="18" charset="0"/>
                                    </a:rPr>
                                    <m:t>(</m:t>
                                  </m:r>
                                  <m:r>
                                    <a:rPr lang="en-US" altLang="zh-CN" sz="1600" b="1" i="1">
                                      <a:latin typeface="Cambria Math" panose="02040503050406030204" pitchFamily="18" charset="0"/>
                                    </a:rPr>
                                    <m:t>𝒑</m:t>
                                  </m:r>
                                  <m:r>
                                    <a:rPr lang="en-US" altLang="zh-CN" sz="1600" b="1" i="1">
                                      <a:latin typeface="Cambria Math" panose="02040503050406030204" pitchFamily="18" charset="0"/>
                                    </a:rPr>
                                    <m:t>→</m:t>
                                  </m:r>
                                  <m:r>
                                    <a:rPr lang="en-US" altLang="zh-CN" sz="1600" b="1" i="1">
                                      <a:latin typeface="Cambria Math" panose="02040503050406030204" pitchFamily="18" charset="0"/>
                                    </a:rPr>
                                    <m:t>𝒒</m:t>
                                  </m:r>
                                  <m:r>
                                    <a:rPr lang="en-US" altLang="zh-CN" sz="1600" b="1" i="1" smtClean="0">
                                      <a:latin typeface="Cambria Math" panose="02040503050406030204" pitchFamily="18" charset="0"/>
                                    </a:rPr>
                                    <m:t>)/</m:t>
                                  </m:r>
                                  <m:r>
                                    <a:rPr lang="en-US" altLang="zh-CN" sz="1600" b="1" i="1">
                                      <a:latin typeface="Cambria Math" panose="02040503050406030204" pitchFamily="18" charset="0"/>
                                    </a:rPr>
                                    <m:t>𝒑</m:t>
                                  </m:r>
                                  <m:r>
                                    <a:rPr lang="en-US" altLang="zh-CN" sz="1600" b="1" i="1">
                                      <a:latin typeface="Cambria Math" panose="02040503050406030204" pitchFamily="18" charset="0"/>
                                    </a:rPr>
                                    <m:t>,(</m:t>
                                  </m:r>
                                  <m:r>
                                    <a:rPr lang="en-US" altLang="zh-CN" sz="1600" b="1" i="1">
                                      <a:latin typeface="Cambria Math" panose="02040503050406030204" pitchFamily="18" charset="0"/>
                                    </a:rPr>
                                    <m:t>𝒒</m:t>
                                  </m:r>
                                  <m:r>
                                    <a:rPr lang="en-US" altLang="zh-CN" sz="1600" b="1" i="1">
                                      <a:latin typeface="Cambria Math" panose="02040503050406030204" pitchFamily="18" charset="0"/>
                                    </a:rPr>
                                    <m:t>∧</m:t>
                                  </m:r>
                                  <m:r>
                                    <a:rPr lang="en-US" altLang="zh-CN" sz="1600" b="1" i="1">
                                      <a:latin typeface="Cambria Math" panose="02040503050406030204" pitchFamily="18" charset="0"/>
                                    </a:rPr>
                                    <m:t>𝒓</m:t>
                                  </m:r>
                                  <m:r>
                                    <a:rPr lang="en-US" altLang="zh-CN" sz="1600" b="1" i="1">
                                      <a:latin typeface="Cambria Math" panose="02040503050406030204" pitchFamily="18" charset="0"/>
                                    </a:rPr>
                                    <m:t>)/</m:t>
                                  </m:r>
                                  <m:r>
                                    <a:rPr lang="en-US" altLang="zh-CN" sz="1600" b="1" i="1">
                                      <a:latin typeface="Cambria Math" panose="02040503050406030204" pitchFamily="18" charset="0"/>
                                    </a:rPr>
                                    <m:t>𝒒</m:t>
                                  </m:r>
                                </m:e>
                              </m:d>
                            </m:e>
                          </m:d>
                          <m:r>
                            <a:rPr lang="en-US" altLang="zh-CN" sz="1600" b="1" i="1">
                              <a:latin typeface="Cambria Math" panose="02040503050406030204" pitchFamily="18" charset="0"/>
                            </a:rPr>
                            <m:t>∨</m:t>
                          </m:r>
                          <m:r>
                            <a:rPr lang="en-US" altLang="zh-CN" sz="1600" b="1" i="1" smtClean="0">
                              <a:latin typeface="Cambria Math" panose="02040503050406030204" pitchFamily="18" charset="0"/>
                            </a:rPr>
                            <m:t>𝒒</m:t>
                          </m:r>
                          <m:d>
                            <m:dPr>
                              <m:begChr m:val="["/>
                              <m:endChr m:val="]"/>
                              <m:ctrlPr>
                                <a:rPr lang="en-US" altLang="zh-CN" sz="1600" b="1" i="1" smtClean="0">
                                  <a:latin typeface="Cambria Math" panose="02040503050406030204" pitchFamily="18" charset="0"/>
                                </a:rPr>
                              </m:ctrlPr>
                            </m:dPr>
                            <m:e>
                              <m:r>
                                <a:rPr lang="en-US" altLang="zh-CN" sz="1600" b="1" i="1" smtClean="0">
                                  <a:latin typeface="Cambria Math" panose="02040503050406030204" pitchFamily="18" charset="0"/>
                                </a:rPr>
                                <m:t>(</m:t>
                              </m:r>
                              <m:r>
                                <a:rPr lang="en-US" altLang="zh-CN" sz="1600" b="1" i="1">
                                  <a:latin typeface="Cambria Math" panose="02040503050406030204" pitchFamily="18" charset="0"/>
                                </a:rPr>
                                <m:t>𝒑</m:t>
                              </m:r>
                              <m:r>
                                <a:rPr lang="en-US" altLang="zh-CN" sz="1600" b="1" i="1">
                                  <a:latin typeface="Cambria Math" panose="02040503050406030204" pitchFamily="18" charset="0"/>
                                </a:rPr>
                                <m:t>→</m:t>
                              </m:r>
                              <m:r>
                                <a:rPr lang="en-US" altLang="zh-CN" sz="1600" b="1" i="1">
                                  <a:latin typeface="Cambria Math" panose="02040503050406030204" pitchFamily="18" charset="0"/>
                                </a:rPr>
                                <m:t>𝒒</m:t>
                              </m:r>
                              <m:r>
                                <a:rPr lang="en-US" altLang="zh-CN" sz="1600" b="1" i="1" smtClean="0">
                                  <a:latin typeface="Cambria Math" panose="02040503050406030204" pitchFamily="18" charset="0"/>
                                </a:rPr>
                                <m:t>)/</m:t>
                              </m:r>
                              <m:r>
                                <a:rPr lang="en-US" altLang="zh-CN" sz="1600" b="1" i="1">
                                  <a:latin typeface="Cambria Math" panose="02040503050406030204" pitchFamily="18" charset="0"/>
                                </a:rPr>
                                <m:t>𝒑</m:t>
                              </m:r>
                              <m:r>
                                <a:rPr lang="en-US" altLang="zh-CN" sz="1600" b="1" i="1">
                                  <a:latin typeface="Cambria Math" panose="02040503050406030204" pitchFamily="18" charset="0"/>
                                </a:rPr>
                                <m:t>,(</m:t>
                              </m:r>
                              <m:r>
                                <a:rPr lang="en-US" altLang="zh-CN" sz="1600" b="1" i="1">
                                  <a:latin typeface="Cambria Math" panose="02040503050406030204" pitchFamily="18" charset="0"/>
                                </a:rPr>
                                <m:t>𝒒</m:t>
                              </m:r>
                              <m:r>
                                <a:rPr lang="en-US" altLang="zh-CN" sz="1600" b="1" i="1">
                                  <a:latin typeface="Cambria Math" panose="02040503050406030204" pitchFamily="18" charset="0"/>
                                </a:rPr>
                                <m:t>∧</m:t>
                              </m:r>
                              <m:r>
                                <a:rPr lang="en-US" altLang="zh-CN" sz="1600" b="1" i="1">
                                  <a:latin typeface="Cambria Math" panose="02040503050406030204" pitchFamily="18" charset="0"/>
                                </a:rPr>
                                <m:t>𝒓</m:t>
                              </m:r>
                              <m:r>
                                <a:rPr lang="en-US" altLang="zh-CN" sz="1600" b="1" i="1">
                                  <a:latin typeface="Cambria Math" panose="02040503050406030204" pitchFamily="18" charset="0"/>
                                </a:rPr>
                                <m:t>)/</m:t>
                              </m:r>
                              <m:r>
                                <a:rPr lang="en-US" altLang="zh-CN" sz="1600" b="1" i="1">
                                  <a:latin typeface="Cambria Math" panose="02040503050406030204" pitchFamily="18" charset="0"/>
                                </a:rPr>
                                <m:t>𝒒</m:t>
                              </m:r>
                            </m:e>
                          </m:d>
                        </m:e>
                      </m:d>
                    </m:oMath>
                  </m:oMathPara>
                </a14:m>
                <a:endParaRPr lang="en-US" altLang="zh-CN" sz="1600" b="1"/>
              </a:p>
              <a:p>
                <a:pPr>
                  <a:spcBef>
                    <a:spcPts val="600"/>
                  </a:spcBef>
                  <a:spcAft>
                    <a:spcPts val="600"/>
                  </a:spcAft>
                </a:pPr>
                <a14:m>
                  <m:oMathPara xmlns:m="http://schemas.openxmlformats.org/officeDocument/2006/math">
                    <m:oMathParaPr>
                      <m:jc m:val="left"/>
                    </m:oMathParaPr>
                    <m:oMath xmlns:m="http://schemas.openxmlformats.org/officeDocument/2006/math">
                      <m:r>
                        <a:rPr lang="en-US" altLang="zh-CN" sz="1600" b="1" i="1" smtClean="0">
                          <a:latin typeface="Cambria Math" panose="02040503050406030204" pitchFamily="18" charset="0"/>
                        </a:rPr>
                        <m:t>=(</m:t>
                      </m:r>
                      <m:d>
                        <m:dPr>
                          <m:ctrlPr>
                            <a:rPr lang="en-US" altLang="zh-CN" sz="1600" b="1" i="1" smtClean="0">
                              <a:latin typeface="Cambria Math" panose="02040503050406030204" pitchFamily="18" charset="0"/>
                            </a:rPr>
                          </m:ctrlPr>
                        </m:dPr>
                        <m:e>
                          <m:d>
                            <m:dPr>
                              <m:ctrlPr>
                                <a:rPr lang="en-US" altLang="zh-CN" sz="1600" b="1" i="1" smtClean="0">
                                  <a:latin typeface="Cambria Math" panose="02040503050406030204" pitchFamily="18" charset="0"/>
                                </a:rPr>
                              </m:ctrlPr>
                            </m:dPr>
                            <m:e>
                              <m:r>
                                <a:rPr lang="en-US" altLang="zh-CN" sz="1600" b="1" i="1" smtClean="0">
                                  <a:latin typeface="Cambria Math" panose="02040503050406030204" pitchFamily="18" charset="0"/>
                                </a:rPr>
                                <m:t>𝒑</m:t>
                              </m:r>
                              <m:r>
                                <a:rPr lang="en-US" altLang="zh-CN" sz="1600" b="1" i="1" smtClean="0">
                                  <a:latin typeface="Cambria Math" panose="02040503050406030204" pitchFamily="18" charset="0"/>
                                </a:rPr>
                                <m:t>→</m:t>
                              </m:r>
                              <m:r>
                                <a:rPr lang="en-US" altLang="zh-CN" sz="1600" b="1" i="1" smtClean="0">
                                  <a:latin typeface="Cambria Math" panose="02040503050406030204" pitchFamily="18" charset="0"/>
                                </a:rPr>
                                <m:t>𝒒</m:t>
                              </m:r>
                            </m:e>
                          </m:d>
                          <m:r>
                            <a:rPr lang="en-US" altLang="zh-CN" sz="1600" b="1" i="1">
                              <a:latin typeface="Cambria Math" panose="02040503050406030204" pitchFamily="18" charset="0"/>
                            </a:rPr>
                            <m:t>→</m:t>
                          </m:r>
                          <m:d>
                            <m:dPr>
                              <m:ctrlPr>
                                <a:rPr lang="en-US" altLang="zh-CN" sz="1600" b="1" i="1" smtClean="0">
                                  <a:latin typeface="Cambria Math" panose="02040503050406030204" pitchFamily="18" charset="0"/>
                                </a:rPr>
                              </m:ctrlPr>
                            </m:dPr>
                            <m:e>
                              <m:r>
                                <a:rPr lang="en-US" altLang="zh-CN" sz="1600" b="1" i="1" smtClean="0">
                                  <a:latin typeface="Cambria Math" panose="02040503050406030204" pitchFamily="18" charset="0"/>
                                </a:rPr>
                                <m:t>𝒒</m:t>
                              </m:r>
                              <m:r>
                                <a:rPr lang="en-US" altLang="zh-CN" sz="1600" b="1" i="1" smtClean="0">
                                  <a:latin typeface="Cambria Math" panose="02040503050406030204" pitchFamily="18" charset="0"/>
                                </a:rPr>
                                <m:t>∧</m:t>
                              </m:r>
                              <m:r>
                                <a:rPr lang="en-US" altLang="zh-CN" sz="1600" b="1" i="1" smtClean="0">
                                  <a:latin typeface="Cambria Math" panose="02040503050406030204" pitchFamily="18" charset="0"/>
                                </a:rPr>
                                <m:t>𝒓</m:t>
                              </m:r>
                            </m:e>
                          </m:d>
                        </m:e>
                      </m:d>
                      <m:r>
                        <a:rPr lang="en-US" altLang="zh-CN" sz="1600" b="1" i="1">
                          <a:latin typeface="Cambria Math" panose="02040503050406030204" pitchFamily="18" charset="0"/>
                        </a:rPr>
                        <m:t>∨</m:t>
                      </m:r>
                      <m:d>
                        <m:dPr>
                          <m:ctrlPr>
                            <a:rPr lang="en-US" altLang="zh-CN" sz="1600" b="1" i="1" smtClean="0">
                              <a:latin typeface="Cambria Math" panose="02040503050406030204" pitchFamily="18" charset="0"/>
                            </a:rPr>
                          </m:ctrlPr>
                        </m:dPr>
                        <m:e>
                          <m:r>
                            <a:rPr lang="en-US" altLang="zh-CN" sz="1600" b="1" i="1" smtClean="0">
                              <a:latin typeface="Cambria Math" panose="02040503050406030204" pitchFamily="18" charset="0"/>
                            </a:rPr>
                            <m:t>𝒒</m:t>
                          </m:r>
                          <m:r>
                            <a:rPr lang="en-US" altLang="zh-CN" sz="1600" b="1" i="1" smtClean="0">
                              <a:latin typeface="Cambria Math" panose="02040503050406030204" pitchFamily="18" charset="0"/>
                            </a:rPr>
                            <m:t>∧</m:t>
                          </m:r>
                          <m:r>
                            <a:rPr lang="en-US" altLang="zh-CN" sz="1600" b="1" i="1" smtClean="0">
                              <a:latin typeface="Cambria Math" panose="02040503050406030204" pitchFamily="18" charset="0"/>
                            </a:rPr>
                            <m:t>𝒓</m:t>
                          </m:r>
                        </m:e>
                      </m:d>
                      <m:r>
                        <a:rPr lang="en-US" altLang="zh-CN" sz="1600" b="1" i="1" smtClean="0">
                          <a:latin typeface="Cambria Math" panose="02040503050406030204" pitchFamily="18" charset="0"/>
                        </a:rPr>
                        <m:t>)</m:t>
                      </m:r>
                    </m:oMath>
                  </m:oMathPara>
                </a14:m>
                <a:endParaRPr lang="zh-CN" altLang="en-US" sz="1600" b="1"/>
              </a:p>
            </p:txBody>
          </p:sp>
        </mc:Choice>
        <mc:Fallback xmlns="">
          <p:sp>
            <p:nvSpPr>
              <p:cNvPr id="2" name="文本框 1">
                <a:extLst>
                  <a:ext uri="{FF2B5EF4-FFF2-40B4-BE49-F238E27FC236}">
                    <a16:creationId xmlns:a16="http://schemas.microsoft.com/office/drawing/2014/main" id="{5DCC8BBB-D20F-474F-9EFD-B41F2F042061}"/>
                  </a:ext>
                </a:extLst>
              </p:cNvPr>
              <p:cNvSpPr txBox="1">
                <a:spLocks noRot="1" noChangeAspect="1" noMove="1" noResize="1" noEditPoints="1" noAdjustHandles="1" noChangeArrowheads="1" noChangeShapeType="1" noTextEdit="1"/>
              </p:cNvSpPr>
              <p:nvPr/>
            </p:nvSpPr>
            <p:spPr>
              <a:xfrm>
                <a:off x="792192" y="852415"/>
                <a:ext cx="7559609" cy="1511952"/>
              </a:xfrm>
              <a:prstGeom prst="rect">
                <a:avLst/>
              </a:prstGeom>
              <a:blipFill>
                <a:blip r:embed="rId2"/>
                <a:stretch>
                  <a:fillRect/>
                </a:stretch>
              </a:blipFill>
            </p:spPr>
            <p:txBody>
              <a:bodyPr/>
              <a:lstStyle/>
              <a:p>
                <a:r>
                  <a:rPr lang="zh-CN" altLang="en-US">
                    <a:noFill/>
                  </a:rPr>
                  <a:t> </a:t>
                </a:r>
              </a:p>
            </p:txBody>
          </p:sp>
        </mc:Fallback>
      </mc:AlternateContent>
      <p:grpSp>
        <p:nvGrpSpPr>
          <p:cNvPr id="58" name="组合 57">
            <a:extLst>
              <a:ext uri="{FF2B5EF4-FFF2-40B4-BE49-F238E27FC236}">
                <a16:creationId xmlns:a16="http://schemas.microsoft.com/office/drawing/2014/main" id="{7D10139E-0B47-421B-AF74-B34C9A908E43}"/>
              </a:ext>
            </a:extLst>
          </p:cNvPr>
          <p:cNvGrpSpPr/>
          <p:nvPr/>
        </p:nvGrpSpPr>
        <p:grpSpPr>
          <a:xfrm>
            <a:off x="1003436" y="2763066"/>
            <a:ext cx="1770000" cy="1277618"/>
            <a:chOff x="882094" y="2684726"/>
            <a:chExt cx="1770000" cy="1277618"/>
          </a:xfrm>
        </p:grpSpPr>
        <mc:AlternateContent xmlns:mc="http://schemas.openxmlformats.org/markup-compatibility/2006" xmlns:a14="http://schemas.microsoft.com/office/drawing/2010/main">
          <mc:Choice Requires="a14">
            <p:sp>
              <p:nvSpPr>
                <p:cNvPr id="9" name="椭圆 8">
                  <a:extLst>
                    <a:ext uri="{FF2B5EF4-FFF2-40B4-BE49-F238E27FC236}">
                      <a16:creationId xmlns:a16="http://schemas.microsoft.com/office/drawing/2014/main" id="{B83DC342-FD54-4F1A-B47E-834EF0805A0F}"/>
                    </a:ext>
                  </a:extLst>
                </p:cNvPr>
                <p:cNvSpPr/>
                <p:nvPr/>
              </p:nvSpPr>
              <p:spPr>
                <a:xfrm>
                  <a:off x="1848679" y="2684726"/>
                  <a:ext cx="263387" cy="252699"/>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1600" b="1" i="1">
                            <a:solidFill>
                              <a:srgbClr val="002060"/>
                            </a:solidFill>
                            <a:latin typeface="Cambria Math" panose="02040503050406030204" pitchFamily="18" charset="0"/>
                          </a:rPr>
                          <m:t>∨</m:t>
                        </m:r>
                      </m:oMath>
                    </m:oMathPara>
                  </a14:m>
                  <a:endParaRPr lang="zh-CN" altLang="en-US" sz="1600" b="1">
                    <a:solidFill>
                      <a:srgbClr val="002060"/>
                    </a:solidFill>
                  </a:endParaRPr>
                </a:p>
              </p:txBody>
            </p:sp>
          </mc:Choice>
          <mc:Fallback xmlns="">
            <p:sp>
              <p:nvSpPr>
                <p:cNvPr id="9" name="椭圆 8">
                  <a:extLst>
                    <a:ext uri="{FF2B5EF4-FFF2-40B4-BE49-F238E27FC236}">
                      <a16:creationId xmlns:a16="http://schemas.microsoft.com/office/drawing/2014/main" id="{B83DC342-FD54-4F1A-B47E-834EF0805A0F}"/>
                    </a:ext>
                  </a:extLst>
                </p:cNvPr>
                <p:cNvSpPr>
                  <a:spLocks noRot="1" noChangeAspect="1" noMove="1" noResize="1" noEditPoints="1" noAdjustHandles="1" noChangeArrowheads="1" noChangeShapeType="1" noTextEdit="1"/>
                </p:cNvSpPr>
                <p:nvPr/>
              </p:nvSpPr>
              <p:spPr>
                <a:xfrm>
                  <a:off x="1848679" y="2684726"/>
                  <a:ext cx="263387" cy="252699"/>
                </a:xfrm>
                <a:prstGeom prst="ellipse">
                  <a:avLst/>
                </a:prstGeom>
                <a:blipFill>
                  <a:blip r:embed="rId3"/>
                  <a:stretch>
                    <a:fillRect l="-22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椭圆 9">
                  <a:extLst>
                    <a:ext uri="{FF2B5EF4-FFF2-40B4-BE49-F238E27FC236}">
                      <a16:creationId xmlns:a16="http://schemas.microsoft.com/office/drawing/2014/main" id="{15208A61-AD4C-447D-9C05-4C862973EBFC}"/>
                    </a:ext>
                  </a:extLst>
                </p:cNvPr>
                <p:cNvSpPr/>
                <p:nvPr/>
              </p:nvSpPr>
              <p:spPr>
                <a:xfrm>
                  <a:off x="1280492" y="3170575"/>
                  <a:ext cx="263387" cy="252699"/>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1600" b="1" i="1">
                            <a:solidFill>
                              <a:srgbClr val="002060"/>
                            </a:solidFill>
                            <a:latin typeface="Cambria Math" panose="02040503050406030204" pitchFamily="18" charset="0"/>
                          </a:rPr>
                          <m:t>→</m:t>
                        </m:r>
                      </m:oMath>
                    </m:oMathPara>
                  </a14:m>
                  <a:endParaRPr lang="zh-CN" altLang="en-US" sz="1600" b="1">
                    <a:solidFill>
                      <a:srgbClr val="002060"/>
                    </a:solidFill>
                  </a:endParaRPr>
                </a:p>
              </p:txBody>
            </p:sp>
          </mc:Choice>
          <mc:Fallback xmlns="">
            <p:sp>
              <p:nvSpPr>
                <p:cNvPr id="10" name="椭圆 9">
                  <a:extLst>
                    <a:ext uri="{FF2B5EF4-FFF2-40B4-BE49-F238E27FC236}">
                      <a16:creationId xmlns:a16="http://schemas.microsoft.com/office/drawing/2014/main" id="{15208A61-AD4C-447D-9C05-4C862973EBFC}"/>
                    </a:ext>
                  </a:extLst>
                </p:cNvPr>
                <p:cNvSpPr>
                  <a:spLocks noRot="1" noChangeAspect="1" noMove="1" noResize="1" noEditPoints="1" noAdjustHandles="1" noChangeArrowheads="1" noChangeShapeType="1" noTextEdit="1"/>
                </p:cNvSpPr>
                <p:nvPr/>
              </p:nvSpPr>
              <p:spPr>
                <a:xfrm>
                  <a:off x="1280492" y="3170575"/>
                  <a:ext cx="263387" cy="252699"/>
                </a:xfrm>
                <a:prstGeom prst="ellipse">
                  <a:avLst/>
                </a:prstGeom>
                <a:blipFill>
                  <a:blip r:embed="rId4"/>
                  <a:stretch>
                    <a:fillRect l="-88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B7E76B34-8DA7-430B-B3F6-109851743690}"/>
                    </a:ext>
                  </a:extLst>
                </p:cNvPr>
                <p:cNvSpPr txBox="1"/>
                <p:nvPr/>
              </p:nvSpPr>
              <p:spPr>
                <a:xfrm>
                  <a:off x="882094" y="3654566"/>
                  <a:ext cx="278294" cy="307777"/>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1" i="1" smtClean="0">
                            <a:latin typeface="Cambria Math" panose="02040503050406030204" pitchFamily="18" charset="0"/>
                          </a:rPr>
                          <m:t>𝒑</m:t>
                        </m:r>
                      </m:oMath>
                    </m:oMathPara>
                  </a14:m>
                  <a:endParaRPr lang="zh-CN" altLang="en-US" sz="1400" b="1"/>
                </a:p>
              </p:txBody>
            </p:sp>
          </mc:Choice>
          <mc:Fallback xmlns="">
            <p:sp>
              <p:nvSpPr>
                <p:cNvPr id="17" name="文本框 16">
                  <a:extLst>
                    <a:ext uri="{FF2B5EF4-FFF2-40B4-BE49-F238E27FC236}">
                      <a16:creationId xmlns:a16="http://schemas.microsoft.com/office/drawing/2014/main" id="{B7E76B34-8DA7-430B-B3F6-109851743690}"/>
                    </a:ext>
                  </a:extLst>
                </p:cNvPr>
                <p:cNvSpPr txBox="1">
                  <a:spLocks noRot="1" noChangeAspect="1" noMove="1" noResize="1" noEditPoints="1" noAdjustHandles="1" noChangeArrowheads="1" noChangeShapeType="1" noTextEdit="1"/>
                </p:cNvSpPr>
                <p:nvPr/>
              </p:nvSpPr>
              <p:spPr>
                <a:xfrm>
                  <a:off x="882094" y="3654566"/>
                  <a:ext cx="278294" cy="307777"/>
                </a:xfrm>
                <a:prstGeom prst="rect">
                  <a:avLst/>
                </a:prstGeom>
                <a:blipFill>
                  <a:blip r:embed="rId5"/>
                  <a:stretch>
                    <a:fillRect/>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D8845F79-E579-4AF2-81F4-3F1D12D5DA31}"/>
                    </a:ext>
                  </a:extLst>
                </p:cNvPr>
                <p:cNvSpPr txBox="1"/>
                <p:nvPr/>
              </p:nvSpPr>
              <p:spPr>
                <a:xfrm>
                  <a:off x="1610142" y="3654567"/>
                  <a:ext cx="278294" cy="307777"/>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1" i="1" smtClean="0">
                            <a:latin typeface="Cambria Math" panose="02040503050406030204" pitchFamily="18" charset="0"/>
                          </a:rPr>
                          <m:t>𝒒</m:t>
                        </m:r>
                      </m:oMath>
                    </m:oMathPara>
                  </a14:m>
                  <a:endParaRPr lang="zh-CN" altLang="en-US" sz="1400" b="1"/>
                </a:p>
              </p:txBody>
            </p:sp>
          </mc:Choice>
          <mc:Fallback xmlns="">
            <p:sp>
              <p:nvSpPr>
                <p:cNvPr id="18" name="文本框 17">
                  <a:extLst>
                    <a:ext uri="{FF2B5EF4-FFF2-40B4-BE49-F238E27FC236}">
                      <a16:creationId xmlns:a16="http://schemas.microsoft.com/office/drawing/2014/main" id="{D8845F79-E579-4AF2-81F4-3F1D12D5DA31}"/>
                    </a:ext>
                  </a:extLst>
                </p:cNvPr>
                <p:cNvSpPr txBox="1">
                  <a:spLocks noRot="1" noChangeAspect="1" noMove="1" noResize="1" noEditPoints="1" noAdjustHandles="1" noChangeArrowheads="1" noChangeShapeType="1" noTextEdit="1"/>
                </p:cNvSpPr>
                <p:nvPr/>
              </p:nvSpPr>
              <p:spPr>
                <a:xfrm>
                  <a:off x="1610142" y="3654567"/>
                  <a:ext cx="278294" cy="307777"/>
                </a:xfrm>
                <a:prstGeom prst="rect">
                  <a:avLst/>
                </a:prstGeom>
                <a:blipFill>
                  <a:blip r:embed="rId6"/>
                  <a:stretch>
                    <a:fillRect/>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F6C980C2-B21E-4D58-9E1B-1BA5D4F5C9F2}"/>
                    </a:ext>
                  </a:extLst>
                </p:cNvPr>
                <p:cNvSpPr txBox="1"/>
                <p:nvPr/>
              </p:nvSpPr>
              <p:spPr>
                <a:xfrm>
                  <a:off x="2373800" y="3143035"/>
                  <a:ext cx="278294" cy="307777"/>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1" i="1" smtClean="0">
                            <a:latin typeface="Cambria Math" panose="02040503050406030204" pitchFamily="18" charset="0"/>
                          </a:rPr>
                          <m:t>𝒒</m:t>
                        </m:r>
                      </m:oMath>
                    </m:oMathPara>
                  </a14:m>
                  <a:endParaRPr lang="zh-CN" altLang="en-US" sz="1400" b="1"/>
                </a:p>
              </p:txBody>
            </p:sp>
          </mc:Choice>
          <mc:Fallback xmlns="">
            <p:sp>
              <p:nvSpPr>
                <p:cNvPr id="19" name="文本框 18">
                  <a:extLst>
                    <a:ext uri="{FF2B5EF4-FFF2-40B4-BE49-F238E27FC236}">
                      <a16:creationId xmlns:a16="http://schemas.microsoft.com/office/drawing/2014/main" id="{F6C980C2-B21E-4D58-9E1B-1BA5D4F5C9F2}"/>
                    </a:ext>
                  </a:extLst>
                </p:cNvPr>
                <p:cNvSpPr txBox="1">
                  <a:spLocks noRot="1" noChangeAspect="1" noMove="1" noResize="1" noEditPoints="1" noAdjustHandles="1" noChangeArrowheads="1" noChangeShapeType="1" noTextEdit="1"/>
                </p:cNvSpPr>
                <p:nvPr/>
              </p:nvSpPr>
              <p:spPr>
                <a:xfrm>
                  <a:off x="2373800" y="3143035"/>
                  <a:ext cx="278294" cy="307777"/>
                </a:xfrm>
                <a:prstGeom prst="rect">
                  <a:avLst/>
                </a:prstGeom>
                <a:blipFill>
                  <a:blip r:embed="rId6"/>
                  <a:stretch>
                    <a:fillRect/>
                  </a:stretch>
                </a:blipFill>
                <a:ln>
                  <a:solidFill>
                    <a:schemeClr val="accent1">
                      <a:shade val="50000"/>
                    </a:schemeClr>
                  </a:solidFill>
                </a:ln>
              </p:spPr>
              <p:txBody>
                <a:bodyPr/>
                <a:lstStyle/>
                <a:p>
                  <a:r>
                    <a:rPr lang="zh-CN" altLang="en-US">
                      <a:noFill/>
                    </a:rPr>
                    <a:t> </a:t>
                  </a:r>
                </a:p>
              </p:txBody>
            </p:sp>
          </mc:Fallback>
        </mc:AlternateContent>
        <p:cxnSp>
          <p:nvCxnSpPr>
            <p:cNvPr id="4" name="直接连接符 3">
              <a:extLst>
                <a:ext uri="{FF2B5EF4-FFF2-40B4-BE49-F238E27FC236}">
                  <a16:creationId xmlns:a16="http://schemas.microsoft.com/office/drawing/2014/main" id="{549F6394-8E26-4636-9F3F-F892314210FF}"/>
                </a:ext>
              </a:extLst>
            </p:cNvPr>
            <p:cNvCxnSpPr>
              <a:stCxn id="9" idx="4"/>
              <a:endCxn id="10" idx="0"/>
            </p:cNvCxnSpPr>
            <p:nvPr/>
          </p:nvCxnSpPr>
          <p:spPr>
            <a:xfrm flipH="1">
              <a:off x="1412186" y="2937425"/>
              <a:ext cx="568187" cy="23315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EEA6DECB-D5B9-410C-ABE6-261D1CB71A91}"/>
                </a:ext>
              </a:extLst>
            </p:cNvPr>
            <p:cNvCxnSpPr>
              <a:stCxn id="9" idx="4"/>
              <a:endCxn id="19" idx="0"/>
            </p:cNvCxnSpPr>
            <p:nvPr/>
          </p:nvCxnSpPr>
          <p:spPr>
            <a:xfrm>
              <a:off x="1980373" y="2937425"/>
              <a:ext cx="532574" cy="20561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0D565D9A-C6B2-43CE-890A-E143E8420921}"/>
                </a:ext>
              </a:extLst>
            </p:cNvPr>
            <p:cNvCxnSpPr>
              <a:stCxn id="10" idx="4"/>
              <a:endCxn id="17" idx="0"/>
            </p:cNvCxnSpPr>
            <p:nvPr/>
          </p:nvCxnSpPr>
          <p:spPr>
            <a:xfrm flipH="1">
              <a:off x="1021241" y="3423274"/>
              <a:ext cx="390945" cy="231292"/>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A0735E15-FDF9-495E-9217-A6ECC988E614}"/>
                </a:ext>
              </a:extLst>
            </p:cNvPr>
            <p:cNvCxnSpPr>
              <a:stCxn id="10" idx="4"/>
              <a:endCxn id="18" idx="0"/>
            </p:cNvCxnSpPr>
            <p:nvPr/>
          </p:nvCxnSpPr>
          <p:spPr>
            <a:xfrm>
              <a:off x="1412186" y="3423274"/>
              <a:ext cx="337103" cy="23129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9" name="组合 58">
            <a:extLst>
              <a:ext uri="{FF2B5EF4-FFF2-40B4-BE49-F238E27FC236}">
                <a16:creationId xmlns:a16="http://schemas.microsoft.com/office/drawing/2014/main" id="{895B35C1-C217-4966-A846-0503C0EBEB36}"/>
              </a:ext>
            </a:extLst>
          </p:cNvPr>
          <p:cNvGrpSpPr/>
          <p:nvPr/>
        </p:nvGrpSpPr>
        <p:grpSpPr>
          <a:xfrm>
            <a:off x="4872696" y="2636717"/>
            <a:ext cx="2859118" cy="1804406"/>
            <a:chOff x="4571996" y="2614447"/>
            <a:chExt cx="2859118" cy="1804406"/>
          </a:xfrm>
        </p:grpSpPr>
        <mc:AlternateContent xmlns:mc="http://schemas.openxmlformats.org/markup-compatibility/2006" xmlns:a14="http://schemas.microsoft.com/office/drawing/2010/main">
          <mc:Choice Requires="a14">
            <p:sp>
              <p:nvSpPr>
                <p:cNvPr id="20" name="椭圆 19">
                  <a:extLst>
                    <a:ext uri="{FF2B5EF4-FFF2-40B4-BE49-F238E27FC236}">
                      <a16:creationId xmlns:a16="http://schemas.microsoft.com/office/drawing/2014/main" id="{54202DCF-C168-45EB-954A-2E22A900024E}"/>
                    </a:ext>
                  </a:extLst>
                </p:cNvPr>
                <p:cNvSpPr/>
                <p:nvPr/>
              </p:nvSpPr>
              <p:spPr>
                <a:xfrm>
                  <a:off x="6174517" y="2614447"/>
                  <a:ext cx="263387" cy="252699"/>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1600" b="1" i="1">
                            <a:solidFill>
                              <a:srgbClr val="002060"/>
                            </a:solidFill>
                            <a:latin typeface="Cambria Math" panose="02040503050406030204" pitchFamily="18" charset="0"/>
                          </a:rPr>
                          <m:t>∨</m:t>
                        </m:r>
                      </m:oMath>
                    </m:oMathPara>
                  </a14:m>
                  <a:endParaRPr lang="zh-CN" altLang="en-US" sz="1600" b="1">
                    <a:solidFill>
                      <a:srgbClr val="002060"/>
                    </a:solidFill>
                  </a:endParaRPr>
                </a:p>
              </p:txBody>
            </p:sp>
          </mc:Choice>
          <mc:Fallback xmlns="">
            <p:sp>
              <p:nvSpPr>
                <p:cNvPr id="20" name="椭圆 19">
                  <a:extLst>
                    <a:ext uri="{FF2B5EF4-FFF2-40B4-BE49-F238E27FC236}">
                      <a16:creationId xmlns:a16="http://schemas.microsoft.com/office/drawing/2014/main" id="{54202DCF-C168-45EB-954A-2E22A900024E}"/>
                    </a:ext>
                  </a:extLst>
                </p:cNvPr>
                <p:cNvSpPr>
                  <a:spLocks noRot="1" noChangeAspect="1" noMove="1" noResize="1" noEditPoints="1" noAdjustHandles="1" noChangeArrowheads="1" noChangeShapeType="1" noTextEdit="1"/>
                </p:cNvSpPr>
                <p:nvPr/>
              </p:nvSpPr>
              <p:spPr>
                <a:xfrm>
                  <a:off x="6174517" y="2614447"/>
                  <a:ext cx="263387" cy="252699"/>
                </a:xfrm>
                <a:prstGeom prst="ellipse">
                  <a:avLst/>
                </a:prstGeom>
                <a:blipFill>
                  <a:blip r:embed="rId7"/>
                  <a:stretch>
                    <a:fillRect l="-22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椭圆 20">
                  <a:extLst>
                    <a:ext uri="{FF2B5EF4-FFF2-40B4-BE49-F238E27FC236}">
                      <a16:creationId xmlns:a16="http://schemas.microsoft.com/office/drawing/2014/main" id="{E5F39AD1-0688-47F8-A886-72C52154A151}"/>
                    </a:ext>
                  </a:extLst>
                </p:cNvPr>
                <p:cNvSpPr/>
                <p:nvPr/>
              </p:nvSpPr>
              <p:spPr>
                <a:xfrm>
                  <a:off x="5545989" y="3100447"/>
                  <a:ext cx="263387" cy="252699"/>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1600" b="1" i="1">
                            <a:solidFill>
                              <a:srgbClr val="002060"/>
                            </a:solidFill>
                            <a:latin typeface="Cambria Math" panose="02040503050406030204" pitchFamily="18" charset="0"/>
                          </a:rPr>
                          <m:t>→</m:t>
                        </m:r>
                      </m:oMath>
                    </m:oMathPara>
                  </a14:m>
                  <a:endParaRPr lang="zh-CN" altLang="en-US" sz="1600" b="1">
                    <a:solidFill>
                      <a:srgbClr val="002060"/>
                    </a:solidFill>
                  </a:endParaRPr>
                </a:p>
              </p:txBody>
            </p:sp>
          </mc:Choice>
          <mc:Fallback xmlns="">
            <p:sp>
              <p:nvSpPr>
                <p:cNvPr id="21" name="椭圆 20">
                  <a:extLst>
                    <a:ext uri="{FF2B5EF4-FFF2-40B4-BE49-F238E27FC236}">
                      <a16:creationId xmlns:a16="http://schemas.microsoft.com/office/drawing/2014/main" id="{E5F39AD1-0688-47F8-A886-72C52154A151}"/>
                    </a:ext>
                  </a:extLst>
                </p:cNvPr>
                <p:cNvSpPr>
                  <a:spLocks noRot="1" noChangeAspect="1" noMove="1" noResize="1" noEditPoints="1" noAdjustHandles="1" noChangeArrowheads="1" noChangeShapeType="1" noTextEdit="1"/>
                </p:cNvSpPr>
                <p:nvPr/>
              </p:nvSpPr>
              <p:spPr>
                <a:xfrm>
                  <a:off x="5545989" y="3100447"/>
                  <a:ext cx="263387" cy="252699"/>
                </a:xfrm>
                <a:prstGeom prst="ellipse">
                  <a:avLst/>
                </a:prstGeom>
                <a:blipFill>
                  <a:blip r:embed="rId8"/>
                  <a:stretch>
                    <a:fillRect l="-88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椭圆 24">
                  <a:extLst>
                    <a:ext uri="{FF2B5EF4-FFF2-40B4-BE49-F238E27FC236}">
                      <a16:creationId xmlns:a16="http://schemas.microsoft.com/office/drawing/2014/main" id="{D85F6972-D45D-43A6-8C6A-5B3699D786E1}"/>
                    </a:ext>
                  </a:extLst>
                </p:cNvPr>
                <p:cNvSpPr/>
                <p:nvPr/>
              </p:nvSpPr>
              <p:spPr>
                <a:xfrm>
                  <a:off x="4936393" y="3617027"/>
                  <a:ext cx="263387" cy="252699"/>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1600" b="1" i="1">
                            <a:solidFill>
                              <a:srgbClr val="002060"/>
                            </a:solidFill>
                            <a:latin typeface="Cambria Math" panose="02040503050406030204" pitchFamily="18" charset="0"/>
                          </a:rPr>
                          <m:t>→</m:t>
                        </m:r>
                      </m:oMath>
                    </m:oMathPara>
                  </a14:m>
                  <a:endParaRPr lang="zh-CN" altLang="en-US" sz="1600" b="1">
                    <a:solidFill>
                      <a:srgbClr val="002060"/>
                    </a:solidFill>
                  </a:endParaRPr>
                </a:p>
              </p:txBody>
            </p:sp>
          </mc:Choice>
          <mc:Fallback xmlns="">
            <p:sp>
              <p:nvSpPr>
                <p:cNvPr id="25" name="椭圆 24">
                  <a:extLst>
                    <a:ext uri="{FF2B5EF4-FFF2-40B4-BE49-F238E27FC236}">
                      <a16:creationId xmlns:a16="http://schemas.microsoft.com/office/drawing/2014/main" id="{D85F6972-D45D-43A6-8C6A-5B3699D786E1}"/>
                    </a:ext>
                  </a:extLst>
                </p:cNvPr>
                <p:cNvSpPr>
                  <a:spLocks noRot="1" noChangeAspect="1" noMove="1" noResize="1" noEditPoints="1" noAdjustHandles="1" noChangeArrowheads="1" noChangeShapeType="1" noTextEdit="1"/>
                </p:cNvSpPr>
                <p:nvPr/>
              </p:nvSpPr>
              <p:spPr>
                <a:xfrm>
                  <a:off x="4936393" y="3617027"/>
                  <a:ext cx="263387" cy="252699"/>
                </a:xfrm>
                <a:prstGeom prst="ellipse">
                  <a:avLst/>
                </a:prstGeom>
                <a:blipFill>
                  <a:blip r:embed="rId9"/>
                  <a:stretch>
                    <a:fillRect l="-88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2019574F-FEF7-4E3A-B156-D8417D03AAFE}"/>
                    </a:ext>
                  </a:extLst>
                </p:cNvPr>
                <p:cNvSpPr txBox="1"/>
                <p:nvPr/>
              </p:nvSpPr>
              <p:spPr>
                <a:xfrm>
                  <a:off x="4571996" y="4099147"/>
                  <a:ext cx="278294" cy="307777"/>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1" i="1" smtClean="0">
                            <a:latin typeface="Cambria Math" panose="02040503050406030204" pitchFamily="18" charset="0"/>
                          </a:rPr>
                          <m:t>𝒑</m:t>
                        </m:r>
                      </m:oMath>
                    </m:oMathPara>
                  </a14:m>
                  <a:endParaRPr lang="zh-CN" altLang="en-US" sz="1400" b="1"/>
                </a:p>
              </p:txBody>
            </p:sp>
          </mc:Choice>
          <mc:Fallback xmlns="">
            <p:sp>
              <p:nvSpPr>
                <p:cNvPr id="26" name="文本框 25">
                  <a:extLst>
                    <a:ext uri="{FF2B5EF4-FFF2-40B4-BE49-F238E27FC236}">
                      <a16:creationId xmlns:a16="http://schemas.microsoft.com/office/drawing/2014/main" id="{2019574F-FEF7-4E3A-B156-D8417D03AAFE}"/>
                    </a:ext>
                  </a:extLst>
                </p:cNvPr>
                <p:cNvSpPr txBox="1">
                  <a:spLocks noRot="1" noChangeAspect="1" noMove="1" noResize="1" noEditPoints="1" noAdjustHandles="1" noChangeArrowheads="1" noChangeShapeType="1" noTextEdit="1"/>
                </p:cNvSpPr>
                <p:nvPr/>
              </p:nvSpPr>
              <p:spPr>
                <a:xfrm>
                  <a:off x="4571996" y="4099147"/>
                  <a:ext cx="278294" cy="307777"/>
                </a:xfrm>
                <a:prstGeom prst="rect">
                  <a:avLst/>
                </a:prstGeom>
                <a:blipFill>
                  <a:blip r:embed="rId10"/>
                  <a:stretch>
                    <a:fillRect/>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B721F784-AE4B-4501-9B00-F52277A7257D}"/>
                    </a:ext>
                  </a:extLst>
                </p:cNvPr>
                <p:cNvSpPr txBox="1"/>
                <p:nvPr/>
              </p:nvSpPr>
              <p:spPr>
                <a:xfrm>
                  <a:off x="5267695" y="4099147"/>
                  <a:ext cx="278294" cy="307777"/>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1" i="1" smtClean="0">
                            <a:latin typeface="Cambria Math" panose="02040503050406030204" pitchFamily="18" charset="0"/>
                          </a:rPr>
                          <m:t>𝒒</m:t>
                        </m:r>
                      </m:oMath>
                    </m:oMathPara>
                  </a14:m>
                  <a:endParaRPr lang="zh-CN" altLang="en-US" sz="1400" b="1"/>
                </a:p>
              </p:txBody>
            </p:sp>
          </mc:Choice>
          <mc:Fallback xmlns="">
            <p:sp>
              <p:nvSpPr>
                <p:cNvPr id="27" name="文本框 26">
                  <a:extLst>
                    <a:ext uri="{FF2B5EF4-FFF2-40B4-BE49-F238E27FC236}">
                      <a16:creationId xmlns:a16="http://schemas.microsoft.com/office/drawing/2014/main" id="{B721F784-AE4B-4501-9B00-F52277A7257D}"/>
                    </a:ext>
                  </a:extLst>
                </p:cNvPr>
                <p:cNvSpPr txBox="1">
                  <a:spLocks noRot="1" noChangeAspect="1" noMove="1" noResize="1" noEditPoints="1" noAdjustHandles="1" noChangeArrowheads="1" noChangeShapeType="1" noTextEdit="1"/>
                </p:cNvSpPr>
                <p:nvPr/>
              </p:nvSpPr>
              <p:spPr>
                <a:xfrm>
                  <a:off x="5267695" y="4099147"/>
                  <a:ext cx="278294" cy="307777"/>
                </a:xfrm>
                <a:prstGeom prst="rect">
                  <a:avLst/>
                </a:prstGeom>
                <a:blipFill>
                  <a:blip r:embed="rId6"/>
                  <a:stretch>
                    <a:fillRect/>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a:extLst>
                    <a:ext uri="{FF2B5EF4-FFF2-40B4-BE49-F238E27FC236}">
                      <a16:creationId xmlns:a16="http://schemas.microsoft.com/office/drawing/2014/main" id="{DAFC4DC8-8F50-4660-9418-CBE439C6F900}"/>
                    </a:ext>
                  </a:extLst>
                </p:cNvPr>
                <p:cNvSpPr/>
                <p:nvPr/>
              </p:nvSpPr>
              <p:spPr>
                <a:xfrm>
                  <a:off x="5975778" y="3629219"/>
                  <a:ext cx="263387" cy="252699"/>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1600" b="1" i="1" smtClean="0">
                            <a:solidFill>
                              <a:srgbClr val="002060"/>
                            </a:solidFill>
                            <a:latin typeface="Cambria Math" panose="02040503050406030204" pitchFamily="18" charset="0"/>
                          </a:rPr>
                          <m:t>∧</m:t>
                        </m:r>
                      </m:oMath>
                    </m:oMathPara>
                  </a14:m>
                  <a:endParaRPr lang="zh-CN" altLang="en-US" sz="1600" b="1">
                    <a:solidFill>
                      <a:srgbClr val="002060"/>
                    </a:solidFill>
                  </a:endParaRPr>
                </a:p>
              </p:txBody>
            </p:sp>
          </mc:Choice>
          <mc:Fallback xmlns="">
            <p:sp>
              <p:nvSpPr>
                <p:cNvPr id="28" name="椭圆 27">
                  <a:extLst>
                    <a:ext uri="{FF2B5EF4-FFF2-40B4-BE49-F238E27FC236}">
                      <a16:creationId xmlns:a16="http://schemas.microsoft.com/office/drawing/2014/main" id="{DAFC4DC8-8F50-4660-9418-CBE439C6F900}"/>
                    </a:ext>
                  </a:extLst>
                </p:cNvPr>
                <p:cNvSpPr>
                  <a:spLocks noRot="1" noChangeAspect="1" noMove="1" noResize="1" noEditPoints="1" noAdjustHandles="1" noChangeArrowheads="1" noChangeShapeType="1" noTextEdit="1"/>
                </p:cNvSpPr>
                <p:nvPr/>
              </p:nvSpPr>
              <p:spPr>
                <a:xfrm>
                  <a:off x="5975778" y="3629219"/>
                  <a:ext cx="263387" cy="252699"/>
                </a:xfrm>
                <a:prstGeom prst="ellipse">
                  <a:avLst/>
                </a:prstGeom>
                <a:blipFill>
                  <a:blip r:embed="rId11"/>
                  <a:stretch>
                    <a:fillRect l="-22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847D60A9-C5E2-4F86-AD4C-8C6A5D5C8523}"/>
                    </a:ext>
                  </a:extLst>
                </p:cNvPr>
                <p:cNvSpPr txBox="1"/>
                <p:nvPr/>
              </p:nvSpPr>
              <p:spPr>
                <a:xfrm>
                  <a:off x="5647792" y="4099147"/>
                  <a:ext cx="278294" cy="307777"/>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1" i="1" smtClean="0">
                            <a:latin typeface="Cambria Math" panose="02040503050406030204" pitchFamily="18" charset="0"/>
                          </a:rPr>
                          <m:t>𝒒</m:t>
                        </m:r>
                      </m:oMath>
                    </m:oMathPara>
                  </a14:m>
                  <a:endParaRPr lang="zh-CN" altLang="en-US" sz="1400" b="1"/>
                </a:p>
              </p:txBody>
            </p:sp>
          </mc:Choice>
          <mc:Fallback xmlns="">
            <p:sp>
              <p:nvSpPr>
                <p:cNvPr id="29" name="文本框 28">
                  <a:extLst>
                    <a:ext uri="{FF2B5EF4-FFF2-40B4-BE49-F238E27FC236}">
                      <a16:creationId xmlns:a16="http://schemas.microsoft.com/office/drawing/2014/main" id="{847D60A9-C5E2-4F86-AD4C-8C6A5D5C8523}"/>
                    </a:ext>
                  </a:extLst>
                </p:cNvPr>
                <p:cNvSpPr txBox="1">
                  <a:spLocks noRot="1" noChangeAspect="1" noMove="1" noResize="1" noEditPoints="1" noAdjustHandles="1" noChangeArrowheads="1" noChangeShapeType="1" noTextEdit="1"/>
                </p:cNvSpPr>
                <p:nvPr/>
              </p:nvSpPr>
              <p:spPr>
                <a:xfrm>
                  <a:off x="5647792" y="4099147"/>
                  <a:ext cx="278294" cy="307777"/>
                </a:xfrm>
                <a:prstGeom prst="rect">
                  <a:avLst/>
                </a:prstGeom>
                <a:blipFill>
                  <a:blip r:embed="rId12"/>
                  <a:stretch>
                    <a:fillRect/>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33636DDE-2BAA-4EBA-A9EF-56890DA97E46}"/>
                    </a:ext>
                  </a:extLst>
                </p:cNvPr>
                <p:cNvSpPr txBox="1"/>
                <p:nvPr/>
              </p:nvSpPr>
              <p:spPr>
                <a:xfrm>
                  <a:off x="6311306" y="4111076"/>
                  <a:ext cx="278294" cy="307777"/>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1" i="1" smtClean="0">
                            <a:latin typeface="Cambria Math" panose="02040503050406030204" pitchFamily="18" charset="0"/>
                          </a:rPr>
                          <m:t>𝒓</m:t>
                        </m:r>
                      </m:oMath>
                    </m:oMathPara>
                  </a14:m>
                  <a:endParaRPr lang="zh-CN" altLang="en-US" sz="1400" b="1"/>
                </a:p>
              </p:txBody>
            </p:sp>
          </mc:Choice>
          <mc:Fallback xmlns="">
            <p:sp>
              <p:nvSpPr>
                <p:cNvPr id="30" name="文本框 29">
                  <a:extLst>
                    <a:ext uri="{FF2B5EF4-FFF2-40B4-BE49-F238E27FC236}">
                      <a16:creationId xmlns:a16="http://schemas.microsoft.com/office/drawing/2014/main" id="{33636DDE-2BAA-4EBA-A9EF-56890DA97E46}"/>
                    </a:ext>
                  </a:extLst>
                </p:cNvPr>
                <p:cNvSpPr txBox="1">
                  <a:spLocks noRot="1" noChangeAspect="1" noMove="1" noResize="1" noEditPoints="1" noAdjustHandles="1" noChangeArrowheads="1" noChangeShapeType="1" noTextEdit="1"/>
                </p:cNvSpPr>
                <p:nvPr/>
              </p:nvSpPr>
              <p:spPr>
                <a:xfrm>
                  <a:off x="6311306" y="4111076"/>
                  <a:ext cx="278294" cy="307777"/>
                </a:xfrm>
                <a:prstGeom prst="rect">
                  <a:avLst/>
                </a:prstGeom>
                <a:blipFill>
                  <a:blip r:embed="rId13"/>
                  <a:stretch>
                    <a:fillRect/>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椭圆 30">
                  <a:extLst>
                    <a:ext uri="{FF2B5EF4-FFF2-40B4-BE49-F238E27FC236}">
                      <a16:creationId xmlns:a16="http://schemas.microsoft.com/office/drawing/2014/main" id="{4FE351C4-1319-4E4A-9790-A6AD22C1CDEE}"/>
                    </a:ext>
                  </a:extLst>
                </p:cNvPr>
                <p:cNvSpPr/>
                <p:nvPr/>
              </p:nvSpPr>
              <p:spPr>
                <a:xfrm>
                  <a:off x="6823170" y="3136247"/>
                  <a:ext cx="263387" cy="252699"/>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1600" b="1" i="1">
                            <a:solidFill>
                              <a:srgbClr val="002060"/>
                            </a:solidFill>
                            <a:latin typeface="Cambria Math" panose="02040503050406030204" pitchFamily="18" charset="0"/>
                          </a:rPr>
                          <m:t>∧</m:t>
                        </m:r>
                      </m:oMath>
                    </m:oMathPara>
                  </a14:m>
                  <a:endParaRPr lang="zh-CN" altLang="en-US" sz="1600" b="1">
                    <a:solidFill>
                      <a:srgbClr val="002060"/>
                    </a:solidFill>
                  </a:endParaRPr>
                </a:p>
              </p:txBody>
            </p:sp>
          </mc:Choice>
          <mc:Fallback xmlns="">
            <p:sp>
              <p:nvSpPr>
                <p:cNvPr id="31" name="椭圆 30">
                  <a:extLst>
                    <a:ext uri="{FF2B5EF4-FFF2-40B4-BE49-F238E27FC236}">
                      <a16:creationId xmlns:a16="http://schemas.microsoft.com/office/drawing/2014/main" id="{4FE351C4-1319-4E4A-9790-A6AD22C1CDEE}"/>
                    </a:ext>
                  </a:extLst>
                </p:cNvPr>
                <p:cNvSpPr>
                  <a:spLocks noRot="1" noChangeAspect="1" noMove="1" noResize="1" noEditPoints="1" noAdjustHandles="1" noChangeArrowheads="1" noChangeShapeType="1" noTextEdit="1"/>
                </p:cNvSpPr>
                <p:nvPr/>
              </p:nvSpPr>
              <p:spPr>
                <a:xfrm>
                  <a:off x="6823170" y="3136247"/>
                  <a:ext cx="263387" cy="252699"/>
                </a:xfrm>
                <a:prstGeom prst="ellipse">
                  <a:avLst/>
                </a:prstGeom>
                <a:blipFill>
                  <a:blip r:embed="rId14"/>
                  <a:stretch>
                    <a:fillRect l="-22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EB2429AF-1BCA-450E-B0DA-7F4A64317508}"/>
                    </a:ext>
                  </a:extLst>
                </p:cNvPr>
                <p:cNvSpPr txBox="1"/>
                <p:nvPr/>
              </p:nvSpPr>
              <p:spPr>
                <a:xfrm>
                  <a:off x="6469878" y="3588672"/>
                  <a:ext cx="278294" cy="307777"/>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1" i="1" smtClean="0">
                            <a:latin typeface="Cambria Math" panose="02040503050406030204" pitchFamily="18" charset="0"/>
                          </a:rPr>
                          <m:t>𝒒</m:t>
                        </m:r>
                      </m:oMath>
                    </m:oMathPara>
                  </a14:m>
                  <a:endParaRPr lang="zh-CN" altLang="en-US" sz="1400" b="1"/>
                </a:p>
              </p:txBody>
            </p:sp>
          </mc:Choice>
          <mc:Fallback xmlns="">
            <p:sp>
              <p:nvSpPr>
                <p:cNvPr id="32" name="文本框 31">
                  <a:extLst>
                    <a:ext uri="{FF2B5EF4-FFF2-40B4-BE49-F238E27FC236}">
                      <a16:creationId xmlns:a16="http://schemas.microsoft.com/office/drawing/2014/main" id="{EB2429AF-1BCA-450E-B0DA-7F4A64317508}"/>
                    </a:ext>
                  </a:extLst>
                </p:cNvPr>
                <p:cNvSpPr txBox="1">
                  <a:spLocks noRot="1" noChangeAspect="1" noMove="1" noResize="1" noEditPoints="1" noAdjustHandles="1" noChangeArrowheads="1" noChangeShapeType="1" noTextEdit="1"/>
                </p:cNvSpPr>
                <p:nvPr/>
              </p:nvSpPr>
              <p:spPr>
                <a:xfrm>
                  <a:off x="6469878" y="3588672"/>
                  <a:ext cx="278294" cy="307777"/>
                </a:xfrm>
                <a:prstGeom prst="rect">
                  <a:avLst/>
                </a:prstGeom>
                <a:blipFill>
                  <a:blip r:embed="rId12"/>
                  <a:stretch>
                    <a:fillRect/>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D6D8AB71-987A-4300-8DE4-174363B58319}"/>
                    </a:ext>
                  </a:extLst>
                </p:cNvPr>
                <p:cNvSpPr txBox="1"/>
                <p:nvPr/>
              </p:nvSpPr>
              <p:spPr>
                <a:xfrm>
                  <a:off x="7152820" y="3588671"/>
                  <a:ext cx="278294" cy="307777"/>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1" i="1" smtClean="0">
                            <a:latin typeface="Cambria Math" panose="02040503050406030204" pitchFamily="18" charset="0"/>
                          </a:rPr>
                          <m:t>𝒓</m:t>
                        </m:r>
                      </m:oMath>
                    </m:oMathPara>
                  </a14:m>
                  <a:endParaRPr lang="zh-CN" altLang="en-US" sz="1400" b="1"/>
                </a:p>
              </p:txBody>
            </p:sp>
          </mc:Choice>
          <mc:Fallback xmlns="">
            <p:sp>
              <p:nvSpPr>
                <p:cNvPr id="33" name="文本框 32">
                  <a:extLst>
                    <a:ext uri="{FF2B5EF4-FFF2-40B4-BE49-F238E27FC236}">
                      <a16:creationId xmlns:a16="http://schemas.microsoft.com/office/drawing/2014/main" id="{D6D8AB71-987A-4300-8DE4-174363B58319}"/>
                    </a:ext>
                  </a:extLst>
                </p:cNvPr>
                <p:cNvSpPr txBox="1">
                  <a:spLocks noRot="1" noChangeAspect="1" noMove="1" noResize="1" noEditPoints="1" noAdjustHandles="1" noChangeArrowheads="1" noChangeShapeType="1" noTextEdit="1"/>
                </p:cNvSpPr>
                <p:nvPr/>
              </p:nvSpPr>
              <p:spPr>
                <a:xfrm>
                  <a:off x="7152820" y="3588671"/>
                  <a:ext cx="278294" cy="307777"/>
                </a:xfrm>
                <a:prstGeom prst="rect">
                  <a:avLst/>
                </a:prstGeom>
                <a:blipFill>
                  <a:blip r:embed="rId13"/>
                  <a:stretch>
                    <a:fillRect/>
                  </a:stretch>
                </a:blipFill>
                <a:ln>
                  <a:solidFill>
                    <a:schemeClr val="accent1">
                      <a:shade val="50000"/>
                    </a:schemeClr>
                  </a:solidFill>
                </a:ln>
              </p:spPr>
              <p:txBody>
                <a:bodyPr/>
                <a:lstStyle/>
                <a:p>
                  <a:r>
                    <a:rPr lang="zh-CN" altLang="en-US">
                      <a:noFill/>
                    </a:rPr>
                    <a:t> </a:t>
                  </a:r>
                </a:p>
              </p:txBody>
            </p:sp>
          </mc:Fallback>
        </mc:AlternateContent>
        <p:cxnSp>
          <p:nvCxnSpPr>
            <p:cNvPr id="39" name="直接连接符 38">
              <a:extLst>
                <a:ext uri="{FF2B5EF4-FFF2-40B4-BE49-F238E27FC236}">
                  <a16:creationId xmlns:a16="http://schemas.microsoft.com/office/drawing/2014/main" id="{D1533A27-9BFD-42BD-A7E1-D412420CB461}"/>
                </a:ext>
              </a:extLst>
            </p:cNvPr>
            <p:cNvCxnSpPr>
              <a:stCxn id="20" idx="4"/>
              <a:endCxn id="21" idx="0"/>
            </p:cNvCxnSpPr>
            <p:nvPr/>
          </p:nvCxnSpPr>
          <p:spPr>
            <a:xfrm flipH="1">
              <a:off x="5677683" y="2867146"/>
              <a:ext cx="628528" cy="2333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C86898D3-6883-4D82-AE90-437E9776D67F}"/>
                </a:ext>
              </a:extLst>
            </p:cNvPr>
            <p:cNvCxnSpPr>
              <a:stCxn id="20" idx="4"/>
              <a:endCxn id="31" idx="0"/>
            </p:cNvCxnSpPr>
            <p:nvPr/>
          </p:nvCxnSpPr>
          <p:spPr>
            <a:xfrm>
              <a:off x="6306211" y="2867146"/>
              <a:ext cx="648653" cy="2691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C0ECDE4E-A944-48CA-B642-9DF93E195353}"/>
                </a:ext>
              </a:extLst>
            </p:cNvPr>
            <p:cNvCxnSpPr>
              <a:stCxn id="21" idx="4"/>
              <a:endCxn id="25" idx="0"/>
            </p:cNvCxnSpPr>
            <p:nvPr/>
          </p:nvCxnSpPr>
          <p:spPr>
            <a:xfrm flipH="1">
              <a:off x="5068087" y="3353146"/>
              <a:ext cx="609596" cy="263881"/>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C308F9D8-FC9D-43B7-8988-8992DC29B09F}"/>
                </a:ext>
              </a:extLst>
            </p:cNvPr>
            <p:cNvCxnSpPr>
              <a:stCxn id="21" idx="4"/>
              <a:endCxn id="28" idx="0"/>
            </p:cNvCxnSpPr>
            <p:nvPr/>
          </p:nvCxnSpPr>
          <p:spPr>
            <a:xfrm>
              <a:off x="5677683" y="3353146"/>
              <a:ext cx="429789" cy="276073"/>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74812373-E1C4-4F73-B541-E591D7A00294}"/>
                </a:ext>
              </a:extLst>
            </p:cNvPr>
            <p:cNvCxnSpPr>
              <a:stCxn id="25" idx="4"/>
              <a:endCxn id="26" idx="0"/>
            </p:cNvCxnSpPr>
            <p:nvPr/>
          </p:nvCxnSpPr>
          <p:spPr>
            <a:xfrm flipH="1">
              <a:off x="4711143" y="3869726"/>
              <a:ext cx="356944" cy="229421"/>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22F6C294-F2B0-4ED4-ACFB-317E7F2EB179}"/>
                </a:ext>
              </a:extLst>
            </p:cNvPr>
            <p:cNvCxnSpPr>
              <a:stCxn id="25" idx="4"/>
              <a:endCxn id="27" idx="0"/>
            </p:cNvCxnSpPr>
            <p:nvPr/>
          </p:nvCxnSpPr>
          <p:spPr>
            <a:xfrm>
              <a:off x="5068087" y="3869726"/>
              <a:ext cx="338755" cy="229421"/>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7323FD38-8437-408B-8557-FECB3DE0EF26}"/>
                </a:ext>
              </a:extLst>
            </p:cNvPr>
            <p:cNvCxnSpPr>
              <a:stCxn id="28" idx="4"/>
              <a:endCxn id="29" idx="0"/>
            </p:cNvCxnSpPr>
            <p:nvPr/>
          </p:nvCxnSpPr>
          <p:spPr>
            <a:xfrm flipH="1">
              <a:off x="5786939" y="3881918"/>
              <a:ext cx="320533" cy="217229"/>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CE625D36-28F7-467F-A0A5-11E0980C963A}"/>
                </a:ext>
              </a:extLst>
            </p:cNvPr>
            <p:cNvCxnSpPr>
              <a:stCxn id="28" idx="4"/>
              <a:endCxn id="30" idx="0"/>
            </p:cNvCxnSpPr>
            <p:nvPr/>
          </p:nvCxnSpPr>
          <p:spPr>
            <a:xfrm>
              <a:off x="6107472" y="3881918"/>
              <a:ext cx="342981" cy="229158"/>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id="{AB7D0F23-2DA0-48B4-851E-50524A9AA827}"/>
                </a:ext>
              </a:extLst>
            </p:cNvPr>
            <p:cNvCxnSpPr>
              <a:stCxn id="31" idx="4"/>
              <a:endCxn id="32" idx="0"/>
            </p:cNvCxnSpPr>
            <p:nvPr/>
          </p:nvCxnSpPr>
          <p:spPr>
            <a:xfrm flipH="1">
              <a:off x="6609025" y="3388946"/>
              <a:ext cx="345839" cy="1997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id="{E9B276A3-A684-444B-A42F-EB5D85103656}"/>
                </a:ext>
              </a:extLst>
            </p:cNvPr>
            <p:cNvCxnSpPr>
              <a:stCxn id="31" idx="4"/>
              <a:endCxn id="33" idx="0"/>
            </p:cNvCxnSpPr>
            <p:nvPr/>
          </p:nvCxnSpPr>
          <p:spPr>
            <a:xfrm>
              <a:off x="6954864" y="3388946"/>
              <a:ext cx="337103" cy="199725"/>
            </a:xfrm>
            <a:prstGeom prst="line">
              <a:avLst/>
            </a:prstGeom>
          </p:spPr>
          <p:style>
            <a:lnRef idx="1">
              <a:schemeClr val="accent1"/>
            </a:lnRef>
            <a:fillRef idx="0">
              <a:schemeClr val="accent1"/>
            </a:fillRef>
            <a:effectRef idx="0">
              <a:schemeClr val="accent1"/>
            </a:effectRef>
            <a:fontRef idx="minor">
              <a:schemeClr val="tx1"/>
            </a:fontRef>
          </p:style>
        </p:cxnSp>
      </p:grpSp>
      <p:sp>
        <p:nvSpPr>
          <p:cNvPr id="60" name="箭头: 右 59">
            <a:extLst>
              <a:ext uri="{FF2B5EF4-FFF2-40B4-BE49-F238E27FC236}">
                <a16:creationId xmlns:a16="http://schemas.microsoft.com/office/drawing/2014/main" id="{BC536140-A83E-4804-A9D6-77186F7CC3A0}"/>
              </a:ext>
            </a:extLst>
          </p:cNvPr>
          <p:cNvSpPr/>
          <p:nvPr/>
        </p:nvSpPr>
        <p:spPr>
          <a:xfrm>
            <a:off x="3513483" y="3511078"/>
            <a:ext cx="1139606" cy="998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文本框 60">
            <a:extLst>
              <a:ext uri="{FF2B5EF4-FFF2-40B4-BE49-F238E27FC236}">
                <a16:creationId xmlns:a16="http://schemas.microsoft.com/office/drawing/2014/main" id="{6BB155C8-68F5-453E-A384-D2D4854FBCA5}"/>
              </a:ext>
            </a:extLst>
          </p:cNvPr>
          <p:cNvSpPr txBox="1"/>
          <p:nvPr/>
        </p:nvSpPr>
        <p:spPr>
          <a:xfrm>
            <a:off x="2890676" y="2705113"/>
            <a:ext cx="2831320" cy="584775"/>
          </a:xfrm>
          <a:prstGeom prst="rect">
            <a:avLst/>
          </a:prstGeom>
          <a:solidFill>
            <a:schemeClr val="accent2">
              <a:lumMod val="50000"/>
            </a:schemeClr>
          </a:solidFill>
        </p:spPr>
        <p:txBody>
          <a:bodyPr wrap="square" rtlCol="0">
            <a:spAutoFit/>
          </a:bodyPr>
          <a:lstStyle/>
          <a:p>
            <a:r>
              <a:rPr lang="zh-CN" altLang="en-US" sz="1600" b="1">
                <a:solidFill>
                  <a:schemeClr val="bg1"/>
                </a:solidFill>
              </a:rPr>
              <a:t>从抽象语法树的角度看，替换就是将叶子顶点扩展为子树</a:t>
            </a:r>
          </a:p>
        </p:txBody>
      </p:sp>
    </p:spTree>
    <p:extLst>
      <p:ext uri="{BB962C8B-B14F-4D97-AF65-F5344CB8AC3E}">
        <p14:creationId xmlns:p14="http://schemas.microsoft.com/office/powerpoint/2010/main" val="264330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C8A63A11-312B-46D2-98D0-53742CDD8886}"/>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内容提要</a:t>
            </a:r>
          </a:p>
        </p:txBody>
      </p:sp>
      <p:sp>
        <p:nvSpPr>
          <p:cNvPr id="2" name="文本框 1">
            <a:extLst>
              <a:ext uri="{FF2B5EF4-FFF2-40B4-BE49-F238E27FC236}">
                <a16:creationId xmlns:a16="http://schemas.microsoft.com/office/drawing/2014/main" id="{85BA4EFF-667B-4FC6-8446-13B52B94D7E0}"/>
              </a:ext>
            </a:extLst>
          </p:cNvPr>
          <p:cNvSpPr txBox="1"/>
          <p:nvPr/>
        </p:nvSpPr>
        <p:spPr>
          <a:xfrm>
            <a:off x="810863" y="1083065"/>
            <a:ext cx="5232980" cy="2914259"/>
          </a:xfrm>
          <a:prstGeom prst="rect">
            <a:avLst/>
          </a:prstGeom>
          <a:noFill/>
        </p:spPr>
        <p:txBody>
          <a:bodyPr wrap="square" rtlCol="0">
            <a:spAutoFit/>
          </a:bodyPr>
          <a:lstStyle/>
          <a:p>
            <a:pPr>
              <a:lnSpc>
                <a:spcPct val="200000"/>
              </a:lnSpc>
            </a:pPr>
            <a:r>
              <a:rPr lang="zh-CN" altLang="en-US" sz="2400" b="1">
                <a:solidFill>
                  <a:schemeClr val="accent6">
                    <a:lumMod val="50000"/>
                  </a:schemeClr>
                </a:solidFill>
                <a:latin typeface="仿宋" panose="02010609060101010101" pitchFamily="49" charset="-122"/>
                <a:ea typeface="仿宋" panose="02010609060101010101" pitchFamily="49" charset="-122"/>
              </a:rPr>
              <a:t>命题逻辑公式的形成序列</a:t>
            </a:r>
            <a:endParaRPr lang="en-US" altLang="zh-CN" sz="2400" b="1">
              <a:solidFill>
                <a:schemeClr val="accent6">
                  <a:lumMod val="50000"/>
                </a:schemeClr>
              </a:solidFill>
              <a:latin typeface="仿宋" panose="02010609060101010101" pitchFamily="49" charset="-122"/>
              <a:ea typeface="仿宋" panose="02010609060101010101" pitchFamily="49" charset="-122"/>
            </a:endParaRPr>
          </a:p>
          <a:p>
            <a:pPr>
              <a:lnSpc>
                <a:spcPct val="200000"/>
              </a:lnSpc>
            </a:pPr>
            <a:r>
              <a:rPr lang="zh-CN" altLang="en-US" sz="2400" b="1">
                <a:solidFill>
                  <a:schemeClr val="accent6">
                    <a:lumMod val="50000"/>
                  </a:schemeClr>
                </a:solidFill>
                <a:latin typeface="仿宋" panose="02010609060101010101" pitchFamily="49" charset="-122"/>
                <a:ea typeface="仿宋" panose="02010609060101010101" pitchFamily="49" charset="-122"/>
              </a:rPr>
              <a:t>命题逻辑公式的抽象语法树与子公式</a:t>
            </a:r>
            <a:endParaRPr lang="en-US" altLang="zh-CN" sz="2400" b="1">
              <a:solidFill>
                <a:schemeClr val="accent6">
                  <a:lumMod val="50000"/>
                </a:schemeClr>
              </a:solidFill>
              <a:latin typeface="仿宋" panose="02010609060101010101" pitchFamily="49" charset="-122"/>
              <a:ea typeface="仿宋" panose="02010609060101010101" pitchFamily="49" charset="-122"/>
            </a:endParaRPr>
          </a:p>
          <a:p>
            <a:pPr>
              <a:lnSpc>
                <a:spcPct val="200000"/>
              </a:lnSpc>
            </a:pPr>
            <a:r>
              <a:rPr lang="zh-CN" altLang="en-US" sz="2400" b="1">
                <a:solidFill>
                  <a:schemeClr val="accent6">
                    <a:lumMod val="50000"/>
                  </a:schemeClr>
                </a:solidFill>
                <a:latin typeface="仿宋" panose="02010609060101010101" pitchFamily="49" charset="-122"/>
                <a:ea typeface="仿宋" panose="02010609060101010101" pitchFamily="49" charset="-122"/>
              </a:rPr>
              <a:t>命题逻辑公式变量替换与子公式置换</a:t>
            </a:r>
            <a:endParaRPr lang="en-US" altLang="zh-CN" sz="2400" b="1">
              <a:solidFill>
                <a:schemeClr val="accent6">
                  <a:lumMod val="50000"/>
                </a:schemeClr>
              </a:solidFill>
              <a:latin typeface="仿宋" panose="02010609060101010101" pitchFamily="49" charset="-122"/>
              <a:ea typeface="仿宋" panose="02010609060101010101" pitchFamily="49" charset="-122"/>
            </a:endParaRPr>
          </a:p>
          <a:p>
            <a:pPr>
              <a:lnSpc>
                <a:spcPct val="200000"/>
              </a:lnSpc>
            </a:pPr>
            <a:r>
              <a:rPr lang="zh-CN" altLang="en-US" sz="2400" b="1">
                <a:solidFill>
                  <a:schemeClr val="accent6">
                    <a:lumMod val="50000"/>
                  </a:schemeClr>
                </a:solidFill>
                <a:latin typeface="仿宋" panose="02010609060101010101" pitchFamily="49" charset="-122"/>
                <a:ea typeface="仿宋" panose="02010609060101010101" pitchFamily="49" charset="-122"/>
              </a:rPr>
              <a:t>命题逻辑公式语法分析的实现</a:t>
            </a:r>
            <a:endParaRPr lang="en-US" altLang="zh-CN" sz="2400" b="1">
              <a:solidFill>
                <a:schemeClr val="accent6">
                  <a:lumMod val="50000"/>
                </a:schemeClr>
              </a:solidFill>
              <a:latin typeface="仿宋" panose="02010609060101010101" pitchFamily="49" charset="-122"/>
              <a:ea typeface="仿宋" panose="02010609060101010101" pitchFamily="49" charset="-122"/>
            </a:endParaRPr>
          </a:p>
        </p:txBody>
      </p:sp>
      <p:sp>
        <p:nvSpPr>
          <p:cNvPr id="11" name="矩形 10">
            <a:extLst>
              <a:ext uri="{FF2B5EF4-FFF2-40B4-BE49-F238E27FC236}">
                <a16:creationId xmlns:a16="http://schemas.microsoft.com/office/drawing/2014/main" id="{442470A3-17E0-4A28-9AF9-5A2F0FB0419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 name="矩形 11">
            <a:extLst>
              <a:ext uri="{FF2B5EF4-FFF2-40B4-BE49-F238E27FC236}">
                <a16:creationId xmlns:a16="http://schemas.microsoft.com/office/drawing/2014/main" id="{AC32D6D5-FC5F-4988-89F0-E5114C49A15E}"/>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FDE91CAA-7321-49F4-9733-065AE332399B}"/>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4" name="矩形 13">
            <a:extLst>
              <a:ext uri="{FF2B5EF4-FFF2-40B4-BE49-F238E27FC236}">
                <a16:creationId xmlns:a16="http://schemas.microsoft.com/office/drawing/2014/main" id="{7FD880B9-427D-4B2C-B60B-E79B30A493F1}"/>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第二讲  命题逻辑公式的语法</a:t>
            </a:r>
          </a:p>
        </p:txBody>
      </p:sp>
      <p:sp>
        <p:nvSpPr>
          <p:cNvPr id="15" name="矩形 14">
            <a:extLst>
              <a:ext uri="{FF2B5EF4-FFF2-40B4-BE49-F238E27FC236}">
                <a16:creationId xmlns:a16="http://schemas.microsoft.com/office/drawing/2014/main" id="{E8FDFDF5-F81B-461A-AA68-EF7C48D09363}"/>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r>
              <a:rPr lang="en-US" altLang="zh-CN" sz="1400">
                <a:latin typeface="Arial" panose="020B0604020202020204" pitchFamily="34" charset="0"/>
                <a:ea typeface="楷体" panose="02010609060101010101" pitchFamily="49" charset="-122"/>
                <a:cs typeface="Arial" panose="020B0604020202020204" pitchFamily="34" charset="0"/>
              </a:rPr>
              <a:t>2/43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39021058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命题逻辑公式语法定义</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命题逻辑公式的子公式置换</a:t>
            </a:r>
            <a:r>
              <a:rPr lang="en-US" altLang="zh-CN" sz="1400"/>
              <a:t>(replace)</a:t>
            </a:r>
            <a:endParaRPr lang="zh-CN" altLang="en-US" sz="1400"/>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第二讲  命题逻辑公式的语法</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9FCC2AC8-7779-4033-92B2-80F1A8926551}" type="slidenum">
              <a:rPr lang="en-US" altLang="zh-CN" sz="1400" smtClean="0">
                <a:latin typeface="Arial" panose="020B0604020202020204" pitchFamily="34" charset="0"/>
                <a:ea typeface="楷体" panose="02010609060101010101" pitchFamily="49" charset="-122"/>
                <a:cs typeface="Arial" panose="020B0604020202020204" pitchFamily="34" charset="0"/>
              </a:rPr>
              <a:t>20</a:t>
            </a:fld>
            <a:r>
              <a:rPr lang="en-US" altLang="zh-CN" sz="1400">
                <a:latin typeface="Arial" panose="020B0604020202020204" pitchFamily="34" charset="0"/>
                <a:ea typeface="楷体" panose="02010609060101010101" pitchFamily="49" charset="-122"/>
                <a:cs typeface="Arial" panose="020B0604020202020204" pitchFamily="34" charset="0"/>
              </a:rPr>
              <a:t>/43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3F573BB3-78DC-452B-84DD-CA39647724AD}"/>
                  </a:ext>
                </a:extLst>
              </p:cNvPr>
              <p:cNvSpPr txBox="1"/>
              <p:nvPr/>
            </p:nvSpPr>
            <p:spPr>
              <a:xfrm>
                <a:off x="477663" y="750516"/>
                <a:ext cx="8188668" cy="982385"/>
              </a:xfrm>
              <a:prstGeom prst="rect">
                <a:avLst/>
              </a:prstGeom>
              <a:solidFill>
                <a:schemeClr val="accent5">
                  <a:lumMod val="20000"/>
                  <a:lumOff val="80000"/>
                </a:schemeClr>
              </a:solidFill>
            </p:spPr>
            <p:txBody>
              <a:bodyPr wrap="square" rtlCol="0">
                <a:spAutoFit/>
              </a:bodyPr>
              <a:lstStyle/>
              <a:p>
                <a:pPr>
                  <a:lnSpc>
                    <a:spcPts val="2400"/>
                  </a:lnSpc>
                  <a:spcBef>
                    <a:spcPts val="600"/>
                  </a:spcBef>
                  <a:spcAft>
                    <a:spcPts val="600"/>
                  </a:spcAft>
                </a:pPr>
                <a:r>
                  <a:rPr lang="zh-CN" altLang="en-US" sz="1600" b="1">
                    <a:solidFill>
                      <a:srgbClr val="002060"/>
                    </a:solidFill>
                    <a:latin typeface="楷体" panose="02010609060101010101" pitchFamily="49" charset="-122"/>
                    <a:ea typeface="楷体" panose="02010609060101010101" pitchFamily="49" charset="-122"/>
                  </a:rPr>
                  <a:t>设</a:t>
                </a:r>
                <a14:m>
                  <m:oMath xmlns:m="http://schemas.openxmlformats.org/officeDocument/2006/math">
                    <m:r>
                      <a:rPr lang="en-US" altLang="zh-CN" sz="1600" b="1" i="1" smtClean="0">
                        <a:solidFill>
                          <a:srgbClr val="002060"/>
                        </a:solidFill>
                        <a:latin typeface="Cambria Math" panose="02040503050406030204" pitchFamily="18" charset="0"/>
                      </a:rPr>
                      <m:t>𝑨</m:t>
                    </m:r>
                  </m:oMath>
                </a14:m>
                <a:r>
                  <a:rPr lang="zh-CN" altLang="en-US" sz="1600" b="1">
                    <a:solidFill>
                      <a:srgbClr val="002060"/>
                    </a:solidFill>
                    <a:latin typeface="楷体" panose="02010609060101010101" pitchFamily="49" charset="-122"/>
                    <a:ea typeface="楷体" panose="02010609060101010101" pitchFamily="49" charset="-122"/>
                  </a:rPr>
                  <a:t>是公式，</a:t>
                </a:r>
                <a14:m>
                  <m:oMath xmlns:m="http://schemas.openxmlformats.org/officeDocument/2006/math">
                    <m:r>
                      <a:rPr lang="en-US" altLang="zh-CN" sz="1600" b="1" i="1" smtClean="0">
                        <a:solidFill>
                          <a:srgbClr val="002060"/>
                        </a:solidFill>
                        <a:latin typeface="Cambria Math" panose="02040503050406030204" pitchFamily="18" charset="0"/>
                      </a:rPr>
                      <m:t>𝑩</m:t>
                    </m:r>
                    <m:r>
                      <a:rPr lang="en-US" altLang="zh-CN" sz="1600" b="1" i="1" smtClean="0">
                        <a:solidFill>
                          <a:srgbClr val="002060"/>
                        </a:solidFill>
                        <a:latin typeface="Cambria Math" panose="02040503050406030204" pitchFamily="18" charset="0"/>
                      </a:rPr>
                      <m:t>, </m:t>
                    </m:r>
                    <m:r>
                      <a:rPr lang="en-US" altLang="zh-CN" sz="1600" b="1" i="1" smtClean="0">
                        <a:solidFill>
                          <a:srgbClr val="002060"/>
                        </a:solidFill>
                        <a:latin typeface="Cambria Math" panose="02040503050406030204" pitchFamily="18" charset="0"/>
                      </a:rPr>
                      <m:t>𝑪</m:t>
                    </m:r>
                  </m:oMath>
                </a14:m>
                <a:r>
                  <a:rPr lang="zh-CN" altLang="en-US" sz="1600" b="1">
                    <a:solidFill>
                      <a:srgbClr val="002060"/>
                    </a:solidFill>
                    <a:latin typeface="楷体" panose="02010609060101010101" pitchFamily="49" charset="-122"/>
                    <a:ea typeface="楷体" panose="02010609060101010101" pitchFamily="49" charset="-122"/>
                  </a:rPr>
                  <a:t>是公式，用公式</a:t>
                </a:r>
                <a14:m>
                  <m:oMath xmlns:m="http://schemas.openxmlformats.org/officeDocument/2006/math">
                    <m:r>
                      <a:rPr lang="en-US" altLang="zh-CN" sz="1600" b="1" i="1" smtClean="0">
                        <a:solidFill>
                          <a:srgbClr val="002060"/>
                        </a:solidFill>
                        <a:latin typeface="Cambria Math" panose="02040503050406030204" pitchFamily="18" charset="0"/>
                        <a:ea typeface="楷体" panose="02010609060101010101" pitchFamily="49" charset="-122"/>
                      </a:rPr>
                      <m:t>𝑪</m:t>
                    </m:r>
                  </m:oMath>
                </a14:m>
                <a:r>
                  <a:rPr lang="zh-CN" altLang="en-US" sz="1600" b="1">
                    <a:solidFill>
                      <a:srgbClr val="C00000"/>
                    </a:solidFill>
                    <a:latin typeface="楷体" panose="02010609060101010101" pitchFamily="49" charset="-122"/>
                    <a:ea typeface="楷体" panose="02010609060101010101" pitchFamily="49" charset="-122"/>
                  </a:rPr>
                  <a:t>置换</a:t>
                </a:r>
                <a14:m>
                  <m:oMath xmlns:m="http://schemas.openxmlformats.org/officeDocument/2006/math">
                    <m:r>
                      <a:rPr lang="en-US" altLang="zh-CN" sz="1600" b="1" i="1" smtClean="0">
                        <a:solidFill>
                          <a:srgbClr val="002060"/>
                        </a:solidFill>
                        <a:latin typeface="Cambria Math" panose="02040503050406030204" pitchFamily="18" charset="0"/>
                        <a:ea typeface="楷体" panose="02010609060101010101" pitchFamily="49" charset="-122"/>
                      </a:rPr>
                      <m:t>𝑨</m:t>
                    </m:r>
                  </m:oMath>
                </a14:m>
                <a:r>
                  <a:rPr lang="zh-CN" altLang="en-US" sz="1600" b="1">
                    <a:solidFill>
                      <a:srgbClr val="002060"/>
                    </a:solidFill>
                    <a:latin typeface="楷体" panose="02010609060101010101" pitchFamily="49" charset="-122"/>
                    <a:ea typeface="楷体" panose="02010609060101010101" pitchFamily="49" charset="-122"/>
                  </a:rPr>
                  <a:t>中（可能）出现的</a:t>
                </a:r>
                <a:r>
                  <a:rPr lang="zh-CN" altLang="en-US" sz="1600" b="1">
                    <a:solidFill>
                      <a:srgbClr val="C00000"/>
                    </a:solidFill>
                    <a:latin typeface="楷体" panose="02010609060101010101" pitchFamily="49" charset="-122"/>
                    <a:ea typeface="楷体" panose="02010609060101010101" pitchFamily="49" charset="-122"/>
                  </a:rPr>
                  <a:t>一处或多处</a:t>
                </a:r>
                <a:r>
                  <a:rPr lang="zh-CN" altLang="en-US" sz="1600" b="1">
                    <a:solidFill>
                      <a:srgbClr val="002060"/>
                    </a:solidFill>
                    <a:latin typeface="楷体" panose="02010609060101010101" pitchFamily="49" charset="-122"/>
                    <a:ea typeface="楷体" panose="02010609060101010101" pitchFamily="49" charset="-122"/>
                  </a:rPr>
                  <a:t>的子公式</a:t>
                </a:r>
                <a14:m>
                  <m:oMath xmlns:m="http://schemas.openxmlformats.org/officeDocument/2006/math">
                    <m:r>
                      <a:rPr lang="en-US" altLang="zh-CN" sz="1600" b="1" i="1" smtClean="0">
                        <a:solidFill>
                          <a:srgbClr val="002060"/>
                        </a:solidFill>
                        <a:latin typeface="Cambria Math" panose="02040503050406030204" pitchFamily="18" charset="0"/>
                        <a:ea typeface="楷体" panose="02010609060101010101" pitchFamily="49" charset="-122"/>
                      </a:rPr>
                      <m:t>𝑩</m:t>
                    </m:r>
                  </m:oMath>
                </a14:m>
                <a:r>
                  <a:rPr lang="zh-CN" altLang="en-US" sz="1600" b="1">
                    <a:solidFill>
                      <a:srgbClr val="002060"/>
                    </a:solidFill>
                    <a:latin typeface="楷体" panose="02010609060101010101" pitchFamily="49" charset="-122"/>
                    <a:ea typeface="楷体" panose="02010609060101010101" pitchFamily="49" charset="-122"/>
                  </a:rPr>
                  <a:t>则最准确的定义也许只能是字符串的置换，即将</a:t>
                </a:r>
                <a14:m>
                  <m:oMath xmlns:m="http://schemas.openxmlformats.org/officeDocument/2006/math">
                    <m:r>
                      <a:rPr lang="en-US" altLang="zh-CN" sz="1600" b="1" i="1" smtClean="0">
                        <a:solidFill>
                          <a:srgbClr val="002060"/>
                        </a:solidFill>
                        <a:latin typeface="Cambria Math" panose="02040503050406030204" pitchFamily="18" charset="0"/>
                        <a:ea typeface="楷体" panose="02010609060101010101" pitchFamily="49" charset="-122"/>
                      </a:rPr>
                      <m:t>𝑨</m:t>
                    </m:r>
                  </m:oMath>
                </a14:m>
                <a:r>
                  <a:rPr lang="zh-CN" altLang="en-US" sz="1600" b="1">
                    <a:solidFill>
                      <a:srgbClr val="002060"/>
                    </a:solidFill>
                    <a:latin typeface="楷体" panose="02010609060101010101" pitchFamily="49" charset="-122"/>
                    <a:ea typeface="楷体" panose="02010609060101010101" pitchFamily="49" charset="-122"/>
                  </a:rPr>
                  <a:t>中出现的一处或多处的子公式</a:t>
                </a:r>
                <a14:m>
                  <m:oMath xmlns:m="http://schemas.openxmlformats.org/officeDocument/2006/math">
                    <m:r>
                      <a:rPr lang="en-US" altLang="zh-CN" sz="1600" b="1" i="1" smtClean="0">
                        <a:solidFill>
                          <a:srgbClr val="002060"/>
                        </a:solidFill>
                        <a:latin typeface="Cambria Math" panose="02040503050406030204" pitchFamily="18" charset="0"/>
                        <a:ea typeface="楷体" panose="02010609060101010101" pitchFamily="49" charset="-122"/>
                      </a:rPr>
                      <m:t>𝑩</m:t>
                    </m:r>
                  </m:oMath>
                </a14:m>
                <a:r>
                  <a:rPr lang="zh-CN" altLang="en-US" sz="1600" b="1">
                    <a:solidFill>
                      <a:srgbClr val="002060"/>
                    </a:solidFill>
                    <a:latin typeface="楷体" panose="02010609060101010101" pitchFamily="49" charset="-122"/>
                    <a:ea typeface="楷体" panose="02010609060101010101" pitchFamily="49" charset="-122"/>
                  </a:rPr>
                  <a:t>看做</a:t>
                </a:r>
                <a14:m>
                  <m:oMath xmlns:m="http://schemas.openxmlformats.org/officeDocument/2006/math">
                    <m:r>
                      <a:rPr lang="en-US" altLang="zh-CN" sz="1600" b="1" i="1" smtClean="0">
                        <a:solidFill>
                          <a:srgbClr val="002060"/>
                        </a:solidFill>
                        <a:latin typeface="Cambria Math" panose="02040503050406030204" pitchFamily="18" charset="0"/>
                        <a:ea typeface="楷体" panose="02010609060101010101" pitchFamily="49" charset="-122"/>
                      </a:rPr>
                      <m:t>𝑨</m:t>
                    </m:r>
                  </m:oMath>
                </a14:m>
                <a:r>
                  <a:rPr lang="zh-CN" altLang="en-US" sz="1600" b="1">
                    <a:solidFill>
                      <a:srgbClr val="002060"/>
                    </a:solidFill>
                    <a:latin typeface="楷体" panose="02010609060101010101" pitchFamily="49" charset="-122"/>
                    <a:ea typeface="楷体" panose="02010609060101010101" pitchFamily="49" charset="-122"/>
                  </a:rPr>
                  <a:t>的子串，并用</a:t>
                </a:r>
                <a14:m>
                  <m:oMath xmlns:m="http://schemas.openxmlformats.org/officeDocument/2006/math">
                    <m:r>
                      <a:rPr lang="en-US" altLang="zh-CN" sz="1600" b="1" i="1" smtClean="0">
                        <a:solidFill>
                          <a:srgbClr val="002060"/>
                        </a:solidFill>
                        <a:latin typeface="Cambria Math" panose="02040503050406030204" pitchFamily="18" charset="0"/>
                        <a:ea typeface="楷体" panose="02010609060101010101" pitchFamily="49" charset="-122"/>
                      </a:rPr>
                      <m:t>𝑪</m:t>
                    </m:r>
                  </m:oMath>
                </a14:m>
                <a:r>
                  <a:rPr lang="zh-CN" altLang="en-US" sz="1600" b="1">
                    <a:solidFill>
                      <a:srgbClr val="002060"/>
                    </a:solidFill>
                    <a:latin typeface="楷体" panose="02010609060101010101" pitchFamily="49" charset="-122"/>
                    <a:ea typeface="楷体" panose="02010609060101010101" pitchFamily="49" charset="-122"/>
                  </a:rPr>
                  <a:t>这个串去置换它。</a:t>
                </a:r>
                <a:endParaRPr lang="en-US" altLang="zh-CN" sz="1600" b="1">
                  <a:solidFill>
                    <a:srgbClr val="002060"/>
                  </a:solidFill>
                  <a:latin typeface="楷体" panose="02010609060101010101" pitchFamily="49" charset="-122"/>
                  <a:ea typeface="楷体" panose="02010609060101010101" pitchFamily="49" charset="-122"/>
                </a:endParaRPr>
              </a:p>
            </p:txBody>
          </p:sp>
        </mc:Choice>
        <mc:Fallback xmlns="">
          <p:sp>
            <p:nvSpPr>
              <p:cNvPr id="2" name="文本框 1">
                <a:extLst>
                  <a:ext uri="{FF2B5EF4-FFF2-40B4-BE49-F238E27FC236}">
                    <a16:creationId xmlns:a16="http://schemas.microsoft.com/office/drawing/2014/main" id="{3F573BB3-78DC-452B-84DD-CA39647724AD}"/>
                  </a:ext>
                </a:extLst>
              </p:cNvPr>
              <p:cNvSpPr txBox="1">
                <a:spLocks noRot="1" noChangeAspect="1" noMove="1" noResize="1" noEditPoints="1" noAdjustHandles="1" noChangeArrowheads="1" noChangeShapeType="1" noTextEdit="1"/>
              </p:cNvSpPr>
              <p:nvPr/>
            </p:nvSpPr>
            <p:spPr>
              <a:xfrm>
                <a:off x="477663" y="750516"/>
                <a:ext cx="8188668" cy="982385"/>
              </a:xfrm>
              <a:prstGeom prst="rect">
                <a:avLst/>
              </a:prstGeom>
              <a:blipFill>
                <a:blip r:embed="rId2"/>
                <a:stretch>
                  <a:fillRect l="-372" r="-223" b="-68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26C285F0-8BF6-4A90-80EB-A1B9EE988EA1}"/>
                  </a:ext>
                </a:extLst>
              </p:cNvPr>
              <p:cNvSpPr txBox="1"/>
              <p:nvPr/>
            </p:nvSpPr>
            <p:spPr>
              <a:xfrm>
                <a:off x="482048" y="2002735"/>
                <a:ext cx="8204752" cy="1739194"/>
              </a:xfrm>
              <a:prstGeom prst="rect">
                <a:avLst/>
              </a:prstGeom>
              <a:solidFill>
                <a:schemeClr val="accent2">
                  <a:lumMod val="20000"/>
                  <a:lumOff val="80000"/>
                </a:schemeClr>
              </a:solidFill>
            </p:spPr>
            <p:txBody>
              <a:bodyPr wrap="square" rtlCol="0">
                <a:spAutoFit/>
              </a:bodyPr>
              <a:lstStyle/>
              <a:p>
                <a14:m>
                  <m:oMath xmlns:m="http://schemas.openxmlformats.org/officeDocument/2006/math">
                    <m:r>
                      <a:rPr lang="en-US" altLang="zh-CN" sz="1400" b="1" i="1" smtClean="0">
                        <a:solidFill>
                          <a:srgbClr val="002060"/>
                        </a:solidFill>
                        <a:latin typeface="Cambria Math" panose="02040503050406030204" pitchFamily="18" charset="0"/>
                      </a:rPr>
                      <m:t>𝑨</m:t>
                    </m:r>
                  </m:oMath>
                </a14:m>
                <a:r>
                  <a:rPr lang="zh-CN" altLang="en-US" sz="1400" b="1">
                    <a:solidFill>
                      <a:srgbClr val="002060"/>
                    </a:solidFill>
                    <a:latin typeface="楷体" panose="02010609060101010101" pitchFamily="49" charset="-122"/>
                    <a:ea typeface="楷体" panose="02010609060101010101" pitchFamily="49" charset="-122"/>
                  </a:rPr>
                  <a:t>是公式，</a:t>
                </a:r>
                <a14:m>
                  <m:oMath xmlns:m="http://schemas.openxmlformats.org/officeDocument/2006/math">
                    <m:r>
                      <a:rPr lang="en-US" altLang="zh-CN" sz="1400" b="1" i="1">
                        <a:solidFill>
                          <a:srgbClr val="002060"/>
                        </a:solidFill>
                        <a:latin typeface="Cambria Math" panose="02040503050406030204" pitchFamily="18" charset="0"/>
                      </a:rPr>
                      <m:t>𝑩</m:t>
                    </m:r>
                    <m:r>
                      <a:rPr lang="en-US" altLang="zh-CN" sz="1400" b="1" i="1">
                        <a:solidFill>
                          <a:srgbClr val="002060"/>
                        </a:solidFill>
                        <a:latin typeface="Cambria Math" panose="02040503050406030204" pitchFamily="18" charset="0"/>
                      </a:rPr>
                      <m:t>, </m:t>
                    </m:r>
                    <m:r>
                      <a:rPr lang="en-US" altLang="zh-CN" sz="1400" b="1" i="1">
                        <a:solidFill>
                          <a:srgbClr val="002060"/>
                        </a:solidFill>
                        <a:latin typeface="Cambria Math" panose="02040503050406030204" pitchFamily="18" charset="0"/>
                      </a:rPr>
                      <m:t>𝑪</m:t>
                    </m:r>
                  </m:oMath>
                </a14:m>
                <a:r>
                  <a:rPr lang="zh-CN" altLang="en-US" sz="1400" b="1">
                    <a:solidFill>
                      <a:srgbClr val="002060"/>
                    </a:solidFill>
                    <a:latin typeface="楷体" panose="02010609060101010101" pitchFamily="49" charset="-122"/>
                    <a:ea typeface="楷体" panose="02010609060101010101" pitchFamily="49" charset="-122"/>
                  </a:rPr>
                  <a:t>是公式，用公式</a:t>
                </a:r>
                <a14:m>
                  <m:oMath xmlns:m="http://schemas.openxmlformats.org/officeDocument/2006/math">
                    <m:r>
                      <a:rPr lang="en-US" altLang="zh-CN" sz="1400" b="1" i="1" smtClean="0">
                        <a:solidFill>
                          <a:srgbClr val="002060"/>
                        </a:solidFill>
                        <a:latin typeface="Cambria Math" panose="02040503050406030204" pitchFamily="18" charset="0"/>
                        <a:ea typeface="楷体" panose="02010609060101010101" pitchFamily="49" charset="-122"/>
                      </a:rPr>
                      <m:t>𝑪</m:t>
                    </m:r>
                  </m:oMath>
                </a14:m>
                <a:r>
                  <a:rPr lang="zh-CN" altLang="en-US" sz="1400" b="1">
                    <a:solidFill>
                      <a:srgbClr val="C00000"/>
                    </a:solidFill>
                    <a:latin typeface="+mn-ea"/>
                  </a:rPr>
                  <a:t>置换</a:t>
                </a:r>
                <a14:m>
                  <m:oMath xmlns:m="http://schemas.openxmlformats.org/officeDocument/2006/math">
                    <m:r>
                      <a:rPr lang="en-US" altLang="zh-CN" sz="1400" b="1" i="1" smtClean="0">
                        <a:solidFill>
                          <a:srgbClr val="002060"/>
                        </a:solidFill>
                        <a:latin typeface="Cambria Math" panose="02040503050406030204" pitchFamily="18" charset="0"/>
                        <a:ea typeface="楷体" panose="02010609060101010101" pitchFamily="49" charset="-122"/>
                      </a:rPr>
                      <m:t>𝑨</m:t>
                    </m:r>
                  </m:oMath>
                </a14:m>
                <a:r>
                  <a:rPr lang="zh-CN" altLang="en-US" sz="1400" b="1">
                    <a:solidFill>
                      <a:srgbClr val="002060"/>
                    </a:solidFill>
                    <a:latin typeface="楷体" panose="02010609060101010101" pitchFamily="49" charset="-122"/>
                    <a:ea typeface="楷体" panose="02010609060101010101" pitchFamily="49" charset="-122"/>
                  </a:rPr>
                  <a:t>中（可能）出现的</a:t>
                </a:r>
                <a:r>
                  <a:rPr lang="zh-CN" altLang="en-US" sz="1400" b="1">
                    <a:solidFill>
                      <a:srgbClr val="C00000"/>
                    </a:solidFill>
                    <a:latin typeface="楷体" panose="02010609060101010101" pitchFamily="49" charset="-122"/>
                    <a:ea typeface="楷体" panose="02010609060101010101" pitchFamily="49" charset="-122"/>
                  </a:rPr>
                  <a:t>所有</a:t>
                </a:r>
                <a:r>
                  <a:rPr lang="zh-CN" altLang="en-US" sz="1400" b="1">
                    <a:solidFill>
                      <a:srgbClr val="002060"/>
                    </a:solidFill>
                    <a:latin typeface="楷体" panose="02010609060101010101" pitchFamily="49" charset="-122"/>
                    <a:ea typeface="楷体" panose="02010609060101010101" pitchFamily="49" charset="-122"/>
                  </a:rPr>
                  <a:t>子公式</a:t>
                </a:r>
                <a14:m>
                  <m:oMath xmlns:m="http://schemas.openxmlformats.org/officeDocument/2006/math">
                    <m:r>
                      <a:rPr lang="en-US" altLang="zh-CN" sz="1400" b="1" i="1" smtClean="0">
                        <a:solidFill>
                          <a:srgbClr val="002060"/>
                        </a:solidFill>
                        <a:latin typeface="Cambria Math" panose="02040503050406030204" pitchFamily="18" charset="0"/>
                        <a:ea typeface="楷体" panose="02010609060101010101" pitchFamily="49" charset="-122"/>
                      </a:rPr>
                      <m:t>𝑩</m:t>
                    </m:r>
                  </m:oMath>
                </a14:m>
                <a:r>
                  <a:rPr lang="zh-CN" altLang="en-US" sz="1400" b="1">
                    <a:solidFill>
                      <a:srgbClr val="002060"/>
                    </a:solidFill>
                    <a:latin typeface="楷体" panose="02010609060101010101" pitchFamily="49" charset="-122"/>
                    <a:ea typeface="楷体" panose="02010609060101010101" pitchFamily="49" charset="-122"/>
                  </a:rPr>
                  <a:t>，记为</a:t>
                </a:r>
                <a14:m>
                  <m:oMath xmlns:m="http://schemas.openxmlformats.org/officeDocument/2006/math">
                    <m:r>
                      <a:rPr lang="en-US" altLang="zh-CN" sz="1400" b="1" i="1" smtClean="0">
                        <a:solidFill>
                          <a:srgbClr val="002060"/>
                        </a:solidFill>
                        <a:latin typeface="Cambria Math" panose="02040503050406030204" pitchFamily="18" charset="0"/>
                        <a:ea typeface="楷体" panose="02010609060101010101" pitchFamily="49" charset="-122"/>
                      </a:rPr>
                      <m:t>𝑨</m:t>
                    </m:r>
                    <m:r>
                      <a:rPr lang="en-US" altLang="zh-CN" sz="1400" b="1" i="1" smtClean="0">
                        <a:solidFill>
                          <a:srgbClr val="002060"/>
                        </a:solidFill>
                        <a:latin typeface="Cambria Math" panose="02040503050406030204" pitchFamily="18" charset="0"/>
                        <a:ea typeface="楷体" panose="02010609060101010101" pitchFamily="49" charset="-122"/>
                      </a:rPr>
                      <m:t>[</m:t>
                    </m:r>
                    <m:r>
                      <a:rPr lang="en-US" altLang="zh-CN" sz="1400" b="1" i="1" smtClean="0">
                        <a:solidFill>
                          <a:srgbClr val="002060"/>
                        </a:solidFill>
                        <a:latin typeface="Cambria Math" panose="02040503050406030204" pitchFamily="18" charset="0"/>
                        <a:ea typeface="楷体" panose="02010609060101010101" pitchFamily="49" charset="-122"/>
                      </a:rPr>
                      <m:t>𝑪</m:t>
                    </m:r>
                    <m:r>
                      <a:rPr lang="en-US" altLang="zh-CN" sz="1400" b="1" i="1" smtClean="0">
                        <a:solidFill>
                          <a:srgbClr val="002060"/>
                        </a:solidFill>
                        <a:latin typeface="Cambria Math" panose="02040503050406030204" pitchFamily="18" charset="0"/>
                        <a:ea typeface="楷体" panose="02010609060101010101" pitchFamily="49" charset="-122"/>
                      </a:rPr>
                      <m:t>/</m:t>
                    </m:r>
                    <m:r>
                      <a:rPr lang="en-US" altLang="zh-CN" sz="1400" b="1" i="1" smtClean="0">
                        <a:solidFill>
                          <a:srgbClr val="002060"/>
                        </a:solidFill>
                        <a:latin typeface="Cambria Math" panose="02040503050406030204" pitchFamily="18" charset="0"/>
                        <a:ea typeface="楷体" panose="02010609060101010101" pitchFamily="49" charset="-122"/>
                      </a:rPr>
                      <m:t>𝑩</m:t>
                    </m:r>
                    <m:r>
                      <a:rPr lang="en-US" altLang="zh-CN" sz="1400" b="1" i="1" smtClean="0">
                        <a:solidFill>
                          <a:srgbClr val="002060"/>
                        </a:solidFill>
                        <a:latin typeface="Cambria Math" panose="02040503050406030204" pitchFamily="18" charset="0"/>
                        <a:ea typeface="楷体" panose="02010609060101010101" pitchFamily="49" charset="-122"/>
                      </a:rPr>
                      <m:t>]</m:t>
                    </m:r>
                  </m:oMath>
                </a14:m>
                <a:r>
                  <a:rPr lang="zh-CN" altLang="en-US" sz="1400" b="1">
                    <a:solidFill>
                      <a:srgbClr val="002060"/>
                    </a:solidFill>
                    <a:latin typeface="楷体" panose="02010609060101010101" pitchFamily="49" charset="-122"/>
                    <a:ea typeface="楷体" panose="02010609060101010101" pitchFamily="49" charset="-122"/>
                  </a:rPr>
                  <a:t>，也许可归纳定义：</a:t>
                </a:r>
                <a:endParaRPr lang="en-US" altLang="zh-CN" sz="1400" b="1">
                  <a:solidFill>
                    <a:srgbClr val="002060"/>
                  </a:solidFill>
                  <a:latin typeface="楷体" panose="02010609060101010101" pitchFamily="49" charset="-122"/>
                  <a:ea typeface="楷体" panose="02010609060101010101" pitchFamily="49" charset="-122"/>
                </a:endParaRPr>
              </a:p>
              <a:p>
                <a:pPr marL="285750" indent="-285750">
                  <a:lnSpc>
                    <a:spcPts val="2400"/>
                  </a:lnSpc>
                  <a:spcBef>
                    <a:spcPts val="600"/>
                  </a:spcBef>
                  <a:buFont typeface="Arial" panose="020B0604020202020204" pitchFamily="34" charset="0"/>
                  <a:buChar char="•"/>
                </a:pPr>
                <a:r>
                  <a:rPr lang="zh-CN" altLang="en-US" sz="1400" b="1">
                    <a:solidFill>
                      <a:schemeClr val="accent6">
                        <a:lumMod val="50000"/>
                      </a:schemeClr>
                    </a:solidFill>
                  </a:rPr>
                  <a:t>若</a:t>
                </a:r>
                <a14:m>
                  <m:oMath xmlns:m="http://schemas.openxmlformats.org/officeDocument/2006/math">
                    <m:r>
                      <a:rPr lang="en-US" altLang="zh-CN" sz="1400" b="1" i="1">
                        <a:solidFill>
                          <a:schemeClr val="accent6">
                            <a:lumMod val="50000"/>
                          </a:schemeClr>
                        </a:solidFill>
                        <a:latin typeface="Cambria Math" panose="02040503050406030204" pitchFamily="18" charset="0"/>
                      </a:rPr>
                      <m:t>𝑨</m:t>
                    </m:r>
                  </m:oMath>
                </a14:m>
                <a:r>
                  <a:rPr lang="zh-CN" altLang="en-US" sz="1400" b="1">
                    <a:solidFill>
                      <a:schemeClr val="accent6">
                        <a:lumMod val="50000"/>
                      </a:schemeClr>
                    </a:solidFill>
                  </a:rPr>
                  <a:t>是命题变量</a:t>
                </a:r>
                <a14:m>
                  <m:oMath xmlns:m="http://schemas.openxmlformats.org/officeDocument/2006/math">
                    <m:r>
                      <a:rPr lang="en-US" altLang="zh-CN" sz="1400" b="1" i="1" smtClean="0">
                        <a:solidFill>
                          <a:schemeClr val="accent6">
                            <a:lumMod val="50000"/>
                          </a:schemeClr>
                        </a:solidFill>
                        <a:latin typeface="Cambria Math" panose="02040503050406030204" pitchFamily="18" charset="0"/>
                      </a:rPr>
                      <m:t>𝒑</m:t>
                    </m:r>
                  </m:oMath>
                </a14:m>
                <a:r>
                  <a:rPr lang="zh-CN" altLang="en-US" sz="1400" b="1">
                    <a:solidFill>
                      <a:schemeClr val="accent6">
                        <a:lumMod val="50000"/>
                      </a:schemeClr>
                    </a:solidFill>
                  </a:rPr>
                  <a:t>，则若</a:t>
                </a:r>
                <a14:m>
                  <m:oMath xmlns:m="http://schemas.openxmlformats.org/officeDocument/2006/math">
                    <m:r>
                      <a:rPr lang="en-US" altLang="zh-CN" sz="1400" b="1" i="1" smtClean="0">
                        <a:solidFill>
                          <a:schemeClr val="accent6">
                            <a:lumMod val="50000"/>
                          </a:schemeClr>
                        </a:solidFill>
                        <a:latin typeface="Cambria Math" panose="02040503050406030204" pitchFamily="18" charset="0"/>
                      </a:rPr>
                      <m:t>𝑩</m:t>
                    </m:r>
                  </m:oMath>
                </a14:m>
                <a:r>
                  <a:rPr lang="zh-CN" altLang="en-US" sz="1400" b="1">
                    <a:solidFill>
                      <a:schemeClr val="accent6">
                        <a:lumMod val="50000"/>
                      </a:schemeClr>
                    </a:solidFill>
                  </a:rPr>
                  <a:t>也是</a:t>
                </a:r>
                <a14:m>
                  <m:oMath xmlns:m="http://schemas.openxmlformats.org/officeDocument/2006/math">
                    <m:r>
                      <a:rPr lang="en-US" altLang="zh-CN" sz="1400" b="1" i="1" smtClean="0">
                        <a:solidFill>
                          <a:schemeClr val="accent6">
                            <a:lumMod val="50000"/>
                          </a:schemeClr>
                        </a:solidFill>
                        <a:latin typeface="Cambria Math" panose="02040503050406030204" pitchFamily="18" charset="0"/>
                      </a:rPr>
                      <m:t>𝒑</m:t>
                    </m:r>
                  </m:oMath>
                </a14:m>
                <a:r>
                  <a:rPr lang="zh-CN" altLang="en-US" sz="1400" b="1">
                    <a:solidFill>
                      <a:schemeClr val="accent6">
                        <a:lumMod val="50000"/>
                      </a:schemeClr>
                    </a:solidFill>
                  </a:rPr>
                  <a:t>，则</a:t>
                </a:r>
                <a14:m>
                  <m:oMath xmlns:m="http://schemas.openxmlformats.org/officeDocument/2006/math">
                    <m:r>
                      <a:rPr lang="en-US" altLang="zh-CN" sz="1400" b="1" i="1" smtClean="0">
                        <a:solidFill>
                          <a:schemeClr val="accent6">
                            <a:lumMod val="50000"/>
                          </a:schemeClr>
                        </a:solidFill>
                        <a:latin typeface="Cambria Math" panose="02040503050406030204" pitchFamily="18" charset="0"/>
                      </a:rPr>
                      <m:t>𝑨</m:t>
                    </m:r>
                    <m:d>
                      <m:dPr>
                        <m:begChr m:val="["/>
                        <m:endChr m:val="]"/>
                        <m:ctrlPr>
                          <a:rPr lang="en-US" altLang="zh-CN" sz="1400" b="1" i="1" smtClean="0">
                            <a:solidFill>
                              <a:schemeClr val="accent6">
                                <a:lumMod val="50000"/>
                              </a:schemeClr>
                            </a:solidFill>
                            <a:latin typeface="Cambria Math" panose="02040503050406030204" pitchFamily="18" charset="0"/>
                          </a:rPr>
                        </m:ctrlPr>
                      </m:dPr>
                      <m:e>
                        <m:r>
                          <a:rPr lang="en-US" altLang="zh-CN" sz="1400" b="1" i="1" smtClean="0">
                            <a:solidFill>
                              <a:schemeClr val="accent6">
                                <a:lumMod val="50000"/>
                              </a:schemeClr>
                            </a:solidFill>
                            <a:latin typeface="Cambria Math" panose="02040503050406030204" pitchFamily="18" charset="0"/>
                          </a:rPr>
                          <m:t>𝑪</m:t>
                        </m:r>
                        <m:r>
                          <a:rPr lang="en-US" altLang="zh-CN" sz="1400" b="1" i="1" smtClean="0">
                            <a:solidFill>
                              <a:schemeClr val="accent6">
                                <a:lumMod val="50000"/>
                              </a:schemeClr>
                            </a:solidFill>
                            <a:latin typeface="Cambria Math" panose="02040503050406030204" pitchFamily="18" charset="0"/>
                          </a:rPr>
                          <m:t>/</m:t>
                        </m:r>
                        <m:r>
                          <a:rPr lang="en-US" altLang="zh-CN" sz="1400" b="1" i="1" smtClean="0">
                            <a:solidFill>
                              <a:schemeClr val="accent6">
                                <a:lumMod val="50000"/>
                              </a:schemeClr>
                            </a:solidFill>
                            <a:latin typeface="Cambria Math" panose="02040503050406030204" pitchFamily="18" charset="0"/>
                          </a:rPr>
                          <m:t>𝑩</m:t>
                        </m:r>
                      </m:e>
                    </m:d>
                    <m:r>
                      <a:rPr lang="en-US" altLang="zh-CN" sz="1400" b="1" i="1" smtClean="0">
                        <a:solidFill>
                          <a:schemeClr val="accent6">
                            <a:lumMod val="50000"/>
                          </a:schemeClr>
                        </a:solidFill>
                        <a:latin typeface="Cambria Math" panose="02040503050406030204" pitchFamily="18" charset="0"/>
                      </a:rPr>
                      <m:t>=</m:t>
                    </m:r>
                    <m:r>
                      <a:rPr lang="en-US" altLang="zh-CN" sz="1400" b="1" i="1" smtClean="0">
                        <a:solidFill>
                          <a:schemeClr val="accent6">
                            <a:lumMod val="50000"/>
                          </a:schemeClr>
                        </a:solidFill>
                        <a:latin typeface="Cambria Math" panose="02040503050406030204" pitchFamily="18" charset="0"/>
                      </a:rPr>
                      <m:t>𝑪</m:t>
                    </m:r>
                  </m:oMath>
                </a14:m>
                <a:r>
                  <a:rPr lang="zh-CN" altLang="en-US" sz="1400" b="1">
                    <a:solidFill>
                      <a:schemeClr val="accent6">
                        <a:lumMod val="50000"/>
                      </a:schemeClr>
                    </a:solidFill>
                  </a:rPr>
                  <a:t>，否则</a:t>
                </a:r>
                <a14:m>
                  <m:oMath xmlns:m="http://schemas.openxmlformats.org/officeDocument/2006/math">
                    <m:r>
                      <a:rPr lang="en-US" altLang="zh-CN" sz="1400" b="1" i="1" smtClean="0">
                        <a:solidFill>
                          <a:schemeClr val="accent6">
                            <a:lumMod val="50000"/>
                          </a:schemeClr>
                        </a:solidFill>
                        <a:latin typeface="Cambria Math" panose="02040503050406030204" pitchFamily="18" charset="0"/>
                      </a:rPr>
                      <m:t>𝑨</m:t>
                    </m:r>
                    <m:r>
                      <a:rPr lang="en-US" altLang="zh-CN" sz="1400" b="1" i="1" smtClean="0">
                        <a:solidFill>
                          <a:schemeClr val="accent6">
                            <a:lumMod val="50000"/>
                          </a:schemeClr>
                        </a:solidFill>
                        <a:latin typeface="Cambria Math" panose="02040503050406030204" pitchFamily="18" charset="0"/>
                      </a:rPr>
                      <m:t>[</m:t>
                    </m:r>
                    <m:r>
                      <a:rPr lang="en-US" altLang="zh-CN" sz="1400" b="1" i="1" smtClean="0">
                        <a:solidFill>
                          <a:schemeClr val="accent6">
                            <a:lumMod val="50000"/>
                          </a:schemeClr>
                        </a:solidFill>
                        <a:latin typeface="Cambria Math" panose="02040503050406030204" pitchFamily="18" charset="0"/>
                      </a:rPr>
                      <m:t>𝑪</m:t>
                    </m:r>
                    <m:r>
                      <a:rPr lang="en-US" altLang="zh-CN" sz="1400" b="1" i="1" smtClean="0">
                        <a:solidFill>
                          <a:schemeClr val="accent6">
                            <a:lumMod val="50000"/>
                          </a:schemeClr>
                        </a:solidFill>
                        <a:latin typeface="Cambria Math" panose="02040503050406030204" pitchFamily="18" charset="0"/>
                      </a:rPr>
                      <m:t>/</m:t>
                    </m:r>
                    <m:r>
                      <a:rPr lang="en-US" altLang="zh-CN" sz="1400" b="1" i="1" smtClean="0">
                        <a:solidFill>
                          <a:schemeClr val="accent6">
                            <a:lumMod val="50000"/>
                          </a:schemeClr>
                        </a:solidFill>
                        <a:latin typeface="Cambria Math" panose="02040503050406030204" pitchFamily="18" charset="0"/>
                      </a:rPr>
                      <m:t>𝑩</m:t>
                    </m:r>
                    <m:r>
                      <a:rPr lang="en-US" altLang="zh-CN" sz="1400" b="1" i="1" smtClean="0">
                        <a:solidFill>
                          <a:schemeClr val="accent6">
                            <a:lumMod val="50000"/>
                          </a:schemeClr>
                        </a:solidFill>
                        <a:latin typeface="Cambria Math" panose="02040503050406030204" pitchFamily="18" charset="0"/>
                      </a:rPr>
                      <m:t>]=</m:t>
                    </m:r>
                    <m:r>
                      <a:rPr lang="en-US" altLang="zh-CN" sz="1400" b="1" i="1" smtClean="0">
                        <a:solidFill>
                          <a:schemeClr val="accent6">
                            <a:lumMod val="50000"/>
                          </a:schemeClr>
                        </a:solidFill>
                        <a:latin typeface="Cambria Math" panose="02040503050406030204" pitchFamily="18" charset="0"/>
                      </a:rPr>
                      <m:t>𝑨</m:t>
                    </m:r>
                  </m:oMath>
                </a14:m>
                <a:endParaRPr lang="en-US" altLang="zh-CN" sz="1400" b="1">
                  <a:solidFill>
                    <a:schemeClr val="accent6">
                      <a:lumMod val="50000"/>
                    </a:schemeClr>
                  </a:solidFill>
                </a:endParaRPr>
              </a:p>
              <a:p>
                <a:pPr marL="285750" indent="-285750">
                  <a:lnSpc>
                    <a:spcPts val="2400"/>
                  </a:lnSpc>
                  <a:spcBef>
                    <a:spcPts val="600"/>
                  </a:spcBef>
                  <a:buFont typeface="Arial" panose="020B0604020202020204" pitchFamily="34" charset="0"/>
                  <a:buChar char="•"/>
                </a:pPr>
                <a:r>
                  <a:rPr lang="zh-CN" altLang="en-US" sz="1400" b="1">
                    <a:solidFill>
                      <a:schemeClr val="accent6">
                        <a:lumMod val="50000"/>
                      </a:schemeClr>
                    </a:solidFill>
                  </a:rPr>
                  <a:t>若</a:t>
                </a:r>
                <a14:m>
                  <m:oMath xmlns:m="http://schemas.openxmlformats.org/officeDocument/2006/math">
                    <m:r>
                      <a:rPr lang="en-US" altLang="zh-CN" sz="1400" b="1" i="1">
                        <a:solidFill>
                          <a:schemeClr val="accent6">
                            <a:lumMod val="50000"/>
                          </a:schemeClr>
                        </a:solidFill>
                        <a:latin typeface="Cambria Math" panose="02040503050406030204" pitchFamily="18" charset="0"/>
                      </a:rPr>
                      <m:t>𝑨</m:t>
                    </m:r>
                  </m:oMath>
                </a14:m>
                <a:r>
                  <a:rPr lang="zh-CN" altLang="en-US" sz="1400" b="1">
                    <a:solidFill>
                      <a:schemeClr val="accent6">
                        <a:lumMod val="50000"/>
                      </a:schemeClr>
                    </a:solidFill>
                  </a:rPr>
                  <a:t>是否定式</a:t>
                </a:r>
                <a14:m>
                  <m:oMath xmlns:m="http://schemas.openxmlformats.org/officeDocument/2006/math">
                    <m:d>
                      <m:dPr>
                        <m:ctrlPr>
                          <a:rPr lang="en-US" altLang="zh-CN" sz="1400" b="1" i="1">
                            <a:solidFill>
                              <a:schemeClr val="accent6">
                                <a:lumMod val="50000"/>
                              </a:schemeClr>
                            </a:solidFill>
                            <a:latin typeface="Cambria Math" panose="02040503050406030204" pitchFamily="18" charset="0"/>
                          </a:rPr>
                        </m:ctrlPr>
                      </m:dPr>
                      <m:e>
                        <m:r>
                          <a:rPr lang="en-US" altLang="zh-CN" sz="1400" b="1" i="1">
                            <a:solidFill>
                              <a:schemeClr val="accent6">
                                <a:lumMod val="50000"/>
                              </a:schemeClr>
                            </a:solidFill>
                            <a:latin typeface="Cambria Math" panose="02040503050406030204" pitchFamily="18" charset="0"/>
                          </a:rPr>
                          <m:t>¬</m:t>
                        </m:r>
                        <m:r>
                          <a:rPr lang="en-US" altLang="zh-CN" sz="1400" b="1" i="1" smtClean="0">
                            <a:solidFill>
                              <a:schemeClr val="accent6">
                                <a:lumMod val="50000"/>
                              </a:schemeClr>
                            </a:solidFill>
                            <a:latin typeface="Cambria Math" panose="02040503050406030204" pitchFamily="18" charset="0"/>
                          </a:rPr>
                          <m:t>𝑫</m:t>
                        </m:r>
                      </m:e>
                    </m:d>
                  </m:oMath>
                </a14:m>
                <a:r>
                  <a:rPr lang="zh-CN" altLang="en-US" sz="1400" b="1">
                    <a:solidFill>
                      <a:schemeClr val="accent6">
                        <a:lumMod val="50000"/>
                      </a:schemeClr>
                    </a:solidFill>
                  </a:rPr>
                  <a:t>，若这时</a:t>
                </a:r>
                <a14:m>
                  <m:oMath xmlns:m="http://schemas.openxmlformats.org/officeDocument/2006/math">
                    <m:r>
                      <a:rPr lang="en-US" altLang="zh-CN" sz="1400" b="1" i="1" smtClean="0">
                        <a:solidFill>
                          <a:schemeClr val="accent6">
                            <a:lumMod val="50000"/>
                          </a:schemeClr>
                        </a:solidFill>
                        <a:latin typeface="Cambria Math" panose="02040503050406030204" pitchFamily="18" charset="0"/>
                      </a:rPr>
                      <m:t>𝑩</m:t>
                    </m:r>
                  </m:oMath>
                </a14:m>
                <a:r>
                  <a:rPr lang="zh-CN" altLang="en-US" sz="1400" b="1">
                    <a:solidFill>
                      <a:schemeClr val="accent6">
                        <a:lumMod val="50000"/>
                      </a:schemeClr>
                    </a:solidFill>
                  </a:rPr>
                  <a:t>就是</a:t>
                </a:r>
                <a14:m>
                  <m:oMath xmlns:m="http://schemas.openxmlformats.org/officeDocument/2006/math">
                    <m:r>
                      <a:rPr lang="en-US" altLang="zh-CN" sz="1400" b="1" i="1" smtClean="0">
                        <a:solidFill>
                          <a:schemeClr val="accent6">
                            <a:lumMod val="50000"/>
                          </a:schemeClr>
                        </a:solidFill>
                        <a:latin typeface="Cambria Math" panose="02040503050406030204" pitchFamily="18" charset="0"/>
                      </a:rPr>
                      <m:t>𝑨</m:t>
                    </m:r>
                  </m:oMath>
                </a14:m>
                <a:r>
                  <a:rPr lang="zh-CN" altLang="en-US" sz="1400" b="1">
                    <a:solidFill>
                      <a:schemeClr val="accent6">
                        <a:lumMod val="50000"/>
                      </a:schemeClr>
                    </a:solidFill>
                  </a:rPr>
                  <a:t>，则</a:t>
                </a:r>
                <a14:m>
                  <m:oMath xmlns:m="http://schemas.openxmlformats.org/officeDocument/2006/math">
                    <m:r>
                      <a:rPr lang="en-US" altLang="zh-CN" sz="1400" b="1" i="1" smtClean="0">
                        <a:solidFill>
                          <a:schemeClr val="accent6">
                            <a:lumMod val="50000"/>
                          </a:schemeClr>
                        </a:solidFill>
                        <a:latin typeface="Cambria Math" panose="02040503050406030204" pitchFamily="18" charset="0"/>
                      </a:rPr>
                      <m:t>𝑨</m:t>
                    </m:r>
                    <m:r>
                      <a:rPr lang="en-US" altLang="zh-CN" sz="1400" b="1" i="1" smtClean="0">
                        <a:solidFill>
                          <a:schemeClr val="accent6">
                            <a:lumMod val="50000"/>
                          </a:schemeClr>
                        </a:solidFill>
                        <a:latin typeface="Cambria Math" panose="02040503050406030204" pitchFamily="18" charset="0"/>
                      </a:rPr>
                      <m:t>[</m:t>
                    </m:r>
                    <m:r>
                      <a:rPr lang="en-US" altLang="zh-CN" sz="1400" b="1" i="1" smtClean="0">
                        <a:solidFill>
                          <a:schemeClr val="accent6">
                            <a:lumMod val="50000"/>
                          </a:schemeClr>
                        </a:solidFill>
                        <a:latin typeface="Cambria Math" panose="02040503050406030204" pitchFamily="18" charset="0"/>
                      </a:rPr>
                      <m:t>𝑪</m:t>
                    </m:r>
                    <m:r>
                      <a:rPr lang="en-US" altLang="zh-CN" sz="1400" b="1" i="1" smtClean="0">
                        <a:solidFill>
                          <a:schemeClr val="accent6">
                            <a:lumMod val="50000"/>
                          </a:schemeClr>
                        </a:solidFill>
                        <a:latin typeface="Cambria Math" panose="02040503050406030204" pitchFamily="18" charset="0"/>
                      </a:rPr>
                      <m:t>/</m:t>
                    </m:r>
                    <m:r>
                      <a:rPr lang="en-US" altLang="zh-CN" sz="1400" b="1" i="1" smtClean="0">
                        <a:solidFill>
                          <a:schemeClr val="accent6">
                            <a:lumMod val="50000"/>
                          </a:schemeClr>
                        </a:solidFill>
                        <a:latin typeface="Cambria Math" panose="02040503050406030204" pitchFamily="18" charset="0"/>
                      </a:rPr>
                      <m:t>𝑩</m:t>
                    </m:r>
                    <m:r>
                      <a:rPr lang="en-US" altLang="zh-CN" sz="1400" b="1" i="1" smtClean="0">
                        <a:solidFill>
                          <a:schemeClr val="accent6">
                            <a:lumMod val="50000"/>
                          </a:schemeClr>
                        </a:solidFill>
                        <a:latin typeface="Cambria Math" panose="02040503050406030204" pitchFamily="18" charset="0"/>
                      </a:rPr>
                      <m:t>]= </m:t>
                    </m:r>
                    <m:r>
                      <a:rPr lang="en-US" altLang="zh-CN" sz="1400" b="1" i="1" smtClean="0">
                        <a:solidFill>
                          <a:schemeClr val="accent6">
                            <a:lumMod val="50000"/>
                          </a:schemeClr>
                        </a:solidFill>
                        <a:latin typeface="Cambria Math" panose="02040503050406030204" pitchFamily="18" charset="0"/>
                      </a:rPr>
                      <m:t>𝑪</m:t>
                    </m:r>
                  </m:oMath>
                </a14:m>
                <a:r>
                  <a:rPr lang="zh-CN" altLang="en-US" sz="1400" b="1">
                    <a:solidFill>
                      <a:schemeClr val="accent6">
                        <a:lumMod val="50000"/>
                      </a:schemeClr>
                    </a:solidFill>
                  </a:rPr>
                  <a:t>，否则</a:t>
                </a:r>
                <a14:m>
                  <m:oMath xmlns:m="http://schemas.openxmlformats.org/officeDocument/2006/math">
                    <m:r>
                      <a:rPr lang="en-US" altLang="zh-CN" sz="1400" b="1" i="1" smtClean="0">
                        <a:solidFill>
                          <a:schemeClr val="accent6">
                            <a:lumMod val="50000"/>
                          </a:schemeClr>
                        </a:solidFill>
                        <a:latin typeface="Cambria Math" panose="02040503050406030204" pitchFamily="18" charset="0"/>
                      </a:rPr>
                      <m:t>𝑨</m:t>
                    </m:r>
                    <m:d>
                      <m:dPr>
                        <m:begChr m:val="["/>
                        <m:endChr m:val="]"/>
                        <m:ctrlPr>
                          <a:rPr lang="en-US" altLang="zh-CN" sz="1400" b="1" i="1" smtClean="0">
                            <a:solidFill>
                              <a:schemeClr val="accent6">
                                <a:lumMod val="50000"/>
                              </a:schemeClr>
                            </a:solidFill>
                            <a:latin typeface="Cambria Math" panose="02040503050406030204" pitchFamily="18" charset="0"/>
                          </a:rPr>
                        </m:ctrlPr>
                      </m:dPr>
                      <m:e>
                        <m:r>
                          <a:rPr lang="en-US" altLang="zh-CN" sz="1400" b="1" i="1" smtClean="0">
                            <a:solidFill>
                              <a:schemeClr val="accent6">
                                <a:lumMod val="50000"/>
                              </a:schemeClr>
                            </a:solidFill>
                            <a:latin typeface="Cambria Math" panose="02040503050406030204" pitchFamily="18" charset="0"/>
                          </a:rPr>
                          <m:t>𝑪</m:t>
                        </m:r>
                        <m:r>
                          <a:rPr lang="en-US" altLang="zh-CN" sz="1400" b="1" i="1" smtClean="0">
                            <a:solidFill>
                              <a:schemeClr val="accent6">
                                <a:lumMod val="50000"/>
                              </a:schemeClr>
                            </a:solidFill>
                            <a:latin typeface="Cambria Math" panose="02040503050406030204" pitchFamily="18" charset="0"/>
                          </a:rPr>
                          <m:t>/</m:t>
                        </m:r>
                        <m:r>
                          <a:rPr lang="en-US" altLang="zh-CN" sz="1400" b="1" i="1" smtClean="0">
                            <a:solidFill>
                              <a:schemeClr val="accent6">
                                <a:lumMod val="50000"/>
                              </a:schemeClr>
                            </a:solidFill>
                            <a:latin typeface="Cambria Math" panose="02040503050406030204" pitchFamily="18" charset="0"/>
                          </a:rPr>
                          <m:t>𝑩</m:t>
                        </m:r>
                      </m:e>
                    </m:d>
                    <m:r>
                      <a:rPr lang="en-US" altLang="zh-CN" sz="1400" b="1" i="1" smtClean="0">
                        <a:solidFill>
                          <a:schemeClr val="accent6">
                            <a:lumMod val="50000"/>
                          </a:schemeClr>
                        </a:solidFill>
                        <a:latin typeface="Cambria Math" panose="02040503050406030204" pitchFamily="18" charset="0"/>
                      </a:rPr>
                      <m:t>= </m:t>
                    </m:r>
                    <m:d>
                      <m:dPr>
                        <m:ctrlPr>
                          <a:rPr lang="en-US" altLang="zh-CN" sz="1400" b="1" i="1" smtClean="0">
                            <a:solidFill>
                              <a:schemeClr val="accent6">
                                <a:lumMod val="50000"/>
                              </a:schemeClr>
                            </a:solidFill>
                            <a:latin typeface="Cambria Math" panose="02040503050406030204" pitchFamily="18" charset="0"/>
                          </a:rPr>
                        </m:ctrlPr>
                      </m:dPr>
                      <m:e>
                        <m:r>
                          <a:rPr lang="en-US" altLang="zh-CN" sz="1400" b="1" i="1" smtClean="0">
                            <a:solidFill>
                              <a:schemeClr val="accent6">
                                <a:lumMod val="50000"/>
                              </a:schemeClr>
                            </a:solidFill>
                            <a:latin typeface="Cambria Math" panose="02040503050406030204" pitchFamily="18" charset="0"/>
                          </a:rPr>
                          <m:t>¬</m:t>
                        </m:r>
                        <m:r>
                          <a:rPr lang="en-US" altLang="zh-CN" sz="1400" b="1" i="1" smtClean="0">
                            <a:solidFill>
                              <a:schemeClr val="accent6">
                                <a:lumMod val="50000"/>
                              </a:schemeClr>
                            </a:solidFill>
                            <a:latin typeface="Cambria Math" panose="02040503050406030204" pitchFamily="18" charset="0"/>
                          </a:rPr>
                          <m:t>𝑫</m:t>
                        </m:r>
                        <m:d>
                          <m:dPr>
                            <m:begChr m:val="["/>
                            <m:endChr m:val="]"/>
                            <m:ctrlPr>
                              <a:rPr lang="en-US" altLang="zh-CN" sz="1400" b="1" i="1" smtClean="0">
                                <a:solidFill>
                                  <a:schemeClr val="accent6">
                                    <a:lumMod val="50000"/>
                                  </a:schemeClr>
                                </a:solidFill>
                                <a:latin typeface="Cambria Math" panose="02040503050406030204" pitchFamily="18" charset="0"/>
                              </a:rPr>
                            </m:ctrlPr>
                          </m:dPr>
                          <m:e>
                            <m:r>
                              <a:rPr lang="en-US" altLang="zh-CN" sz="1400" b="1" i="1" smtClean="0">
                                <a:solidFill>
                                  <a:schemeClr val="accent6">
                                    <a:lumMod val="50000"/>
                                  </a:schemeClr>
                                </a:solidFill>
                                <a:latin typeface="Cambria Math" panose="02040503050406030204" pitchFamily="18" charset="0"/>
                              </a:rPr>
                              <m:t>𝑪</m:t>
                            </m:r>
                            <m:r>
                              <a:rPr lang="en-US" altLang="zh-CN" sz="1400" b="1" i="1" smtClean="0">
                                <a:solidFill>
                                  <a:schemeClr val="accent6">
                                    <a:lumMod val="50000"/>
                                  </a:schemeClr>
                                </a:solidFill>
                                <a:latin typeface="Cambria Math" panose="02040503050406030204" pitchFamily="18" charset="0"/>
                              </a:rPr>
                              <m:t>/</m:t>
                            </m:r>
                            <m:r>
                              <a:rPr lang="en-US" altLang="zh-CN" sz="1400" b="1" i="1" smtClean="0">
                                <a:solidFill>
                                  <a:schemeClr val="accent6">
                                    <a:lumMod val="50000"/>
                                  </a:schemeClr>
                                </a:solidFill>
                                <a:latin typeface="Cambria Math" panose="02040503050406030204" pitchFamily="18" charset="0"/>
                              </a:rPr>
                              <m:t>𝑩</m:t>
                            </m:r>
                          </m:e>
                        </m:d>
                      </m:e>
                    </m:d>
                  </m:oMath>
                </a14:m>
                <a:endParaRPr lang="en-US" altLang="zh-CN" sz="1400" b="1">
                  <a:solidFill>
                    <a:schemeClr val="accent6">
                      <a:lumMod val="50000"/>
                    </a:schemeClr>
                  </a:solidFill>
                </a:endParaRPr>
              </a:p>
              <a:p>
                <a:pPr marL="285750" indent="-285750">
                  <a:lnSpc>
                    <a:spcPts val="2400"/>
                  </a:lnSpc>
                  <a:spcBef>
                    <a:spcPts val="600"/>
                  </a:spcBef>
                  <a:buFont typeface="Arial" panose="020B0604020202020204" pitchFamily="34" charset="0"/>
                  <a:buChar char="•"/>
                </a:pPr>
                <a:r>
                  <a:rPr lang="zh-CN" altLang="en-US" sz="1400" b="1">
                    <a:solidFill>
                      <a:schemeClr val="accent6">
                        <a:lumMod val="50000"/>
                      </a:schemeClr>
                    </a:solidFill>
                  </a:rPr>
                  <a:t>若</a:t>
                </a:r>
                <a14:m>
                  <m:oMath xmlns:m="http://schemas.openxmlformats.org/officeDocument/2006/math">
                    <m:r>
                      <a:rPr lang="en-US" altLang="zh-CN" sz="1400" b="1" i="1">
                        <a:solidFill>
                          <a:schemeClr val="accent6">
                            <a:lumMod val="50000"/>
                          </a:schemeClr>
                        </a:solidFill>
                        <a:latin typeface="Cambria Math" panose="02040503050406030204" pitchFamily="18" charset="0"/>
                      </a:rPr>
                      <m:t>𝑨</m:t>
                    </m:r>
                  </m:oMath>
                </a14:m>
                <a:r>
                  <a:rPr lang="zh-CN" altLang="en-US" sz="1400" b="1">
                    <a:solidFill>
                      <a:schemeClr val="accent6">
                        <a:lumMod val="50000"/>
                      </a:schemeClr>
                    </a:solidFill>
                  </a:rPr>
                  <a:t>是合取式、析取式、蕴涵式或双蕴涵式</a:t>
                </a:r>
                <a14:m>
                  <m:oMath xmlns:m="http://schemas.openxmlformats.org/officeDocument/2006/math">
                    <m:d>
                      <m:dPr>
                        <m:ctrlPr>
                          <a:rPr lang="en-US" altLang="zh-CN" sz="1400" b="1" i="1">
                            <a:solidFill>
                              <a:schemeClr val="accent6">
                                <a:lumMod val="50000"/>
                              </a:schemeClr>
                            </a:solidFill>
                            <a:latin typeface="Cambria Math" panose="02040503050406030204" pitchFamily="18" charset="0"/>
                          </a:rPr>
                        </m:ctrlPr>
                      </m:dPr>
                      <m:e>
                        <m:r>
                          <a:rPr lang="en-US" altLang="zh-CN" sz="1400" b="1" i="1" smtClean="0">
                            <a:solidFill>
                              <a:schemeClr val="accent6">
                                <a:lumMod val="50000"/>
                              </a:schemeClr>
                            </a:solidFill>
                            <a:latin typeface="Cambria Math" panose="02040503050406030204" pitchFamily="18" charset="0"/>
                          </a:rPr>
                          <m:t>𝑫</m:t>
                        </m:r>
                        <m:r>
                          <a:rPr lang="en-US" altLang="zh-CN" sz="1400" b="1" i="1">
                            <a:solidFill>
                              <a:schemeClr val="accent6">
                                <a:lumMod val="50000"/>
                              </a:schemeClr>
                            </a:solidFill>
                            <a:latin typeface="Cambria Math" panose="02040503050406030204" pitchFamily="18" charset="0"/>
                          </a:rPr>
                          <m:t>∗</m:t>
                        </m:r>
                        <m:r>
                          <a:rPr lang="en-US" altLang="zh-CN" sz="1400" b="1" i="1" smtClean="0">
                            <a:solidFill>
                              <a:schemeClr val="accent6">
                                <a:lumMod val="50000"/>
                              </a:schemeClr>
                            </a:solidFill>
                            <a:latin typeface="Cambria Math" panose="02040503050406030204" pitchFamily="18" charset="0"/>
                          </a:rPr>
                          <m:t>𝑬</m:t>
                        </m:r>
                      </m:e>
                    </m:d>
                  </m:oMath>
                </a14:m>
                <a:r>
                  <a:rPr lang="zh-CN" altLang="en-US" sz="1400" b="1">
                    <a:solidFill>
                      <a:schemeClr val="accent6">
                        <a:lumMod val="50000"/>
                      </a:schemeClr>
                    </a:solidFill>
                  </a:rPr>
                  <a:t>，这里</a:t>
                </a:r>
                <a14:m>
                  <m:oMath xmlns:m="http://schemas.openxmlformats.org/officeDocument/2006/math">
                    <m:r>
                      <a:rPr lang="en-US" altLang="zh-CN" sz="1400" b="1" i="1">
                        <a:solidFill>
                          <a:schemeClr val="accent6">
                            <a:lumMod val="50000"/>
                          </a:schemeClr>
                        </a:solidFill>
                        <a:latin typeface="Cambria Math" panose="02040503050406030204" pitchFamily="18" charset="0"/>
                      </a:rPr>
                      <m:t>∗</m:t>
                    </m:r>
                  </m:oMath>
                </a14:m>
                <a:r>
                  <a:rPr lang="zh-CN" altLang="en-US" sz="1400" b="1">
                    <a:solidFill>
                      <a:schemeClr val="accent6">
                        <a:lumMod val="50000"/>
                      </a:schemeClr>
                    </a:solidFill>
                  </a:rPr>
                  <a:t>是</a:t>
                </a:r>
                <a14:m>
                  <m:oMath xmlns:m="http://schemas.openxmlformats.org/officeDocument/2006/math">
                    <m:r>
                      <a:rPr lang="en-US" altLang="zh-CN" sz="1400" b="1" i="1">
                        <a:solidFill>
                          <a:schemeClr val="accent6">
                            <a:lumMod val="50000"/>
                          </a:schemeClr>
                        </a:solidFill>
                        <a:latin typeface="Cambria Math" panose="02040503050406030204" pitchFamily="18" charset="0"/>
                      </a:rPr>
                      <m:t>∧, ∨, →</m:t>
                    </m:r>
                  </m:oMath>
                </a14:m>
                <a:r>
                  <a:rPr lang="zh-CN" altLang="en-US" sz="1400" b="1">
                    <a:solidFill>
                      <a:schemeClr val="accent6">
                        <a:lumMod val="50000"/>
                      </a:schemeClr>
                    </a:solidFill>
                  </a:rPr>
                  <a:t>或</a:t>
                </a:r>
                <a14:m>
                  <m:oMath xmlns:m="http://schemas.openxmlformats.org/officeDocument/2006/math">
                    <m:r>
                      <a:rPr lang="en-US" altLang="zh-CN" sz="1400" b="1" i="1">
                        <a:solidFill>
                          <a:schemeClr val="accent6">
                            <a:lumMod val="50000"/>
                          </a:schemeClr>
                        </a:solidFill>
                        <a:latin typeface="Cambria Math" panose="02040503050406030204" pitchFamily="18" charset="0"/>
                      </a:rPr>
                      <m:t>↔</m:t>
                    </m:r>
                  </m:oMath>
                </a14:m>
                <a:r>
                  <a:rPr lang="zh-CN" altLang="en-US" sz="1400" b="1">
                    <a:solidFill>
                      <a:schemeClr val="accent6">
                        <a:lumMod val="50000"/>
                      </a:schemeClr>
                    </a:solidFill>
                  </a:rPr>
                  <a:t>，则若这时</a:t>
                </a:r>
                <a14:m>
                  <m:oMath xmlns:m="http://schemas.openxmlformats.org/officeDocument/2006/math">
                    <m:r>
                      <a:rPr lang="en-US" altLang="zh-CN" sz="1400" b="1" i="1" smtClean="0">
                        <a:solidFill>
                          <a:schemeClr val="accent6">
                            <a:lumMod val="50000"/>
                          </a:schemeClr>
                        </a:solidFill>
                        <a:latin typeface="Cambria Math" panose="02040503050406030204" pitchFamily="18" charset="0"/>
                      </a:rPr>
                      <m:t>𝑩</m:t>
                    </m:r>
                  </m:oMath>
                </a14:m>
                <a:r>
                  <a:rPr lang="zh-CN" altLang="en-US" sz="1400" b="1">
                    <a:solidFill>
                      <a:schemeClr val="accent6">
                        <a:lumMod val="50000"/>
                      </a:schemeClr>
                    </a:solidFill>
                  </a:rPr>
                  <a:t>就是</a:t>
                </a:r>
                <a14:m>
                  <m:oMath xmlns:m="http://schemas.openxmlformats.org/officeDocument/2006/math">
                    <m:r>
                      <a:rPr lang="en-US" altLang="zh-CN" sz="1400" b="1" i="1" smtClean="0">
                        <a:solidFill>
                          <a:schemeClr val="accent6">
                            <a:lumMod val="50000"/>
                          </a:schemeClr>
                        </a:solidFill>
                        <a:latin typeface="Cambria Math" panose="02040503050406030204" pitchFamily="18" charset="0"/>
                      </a:rPr>
                      <m:t>𝑨</m:t>
                    </m:r>
                  </m:oMath>
                </a14:m>
                <a:r>
                  <a:rPr lang="zh-CN" altLang="en-US" sz="1400" b="1">
                    <a:solidFill>
                      <a:schemeClr val="accent6">
                        <a:lumMod val="50000"/>
                      </a:schemeClr>
                    </a:solidFill>
                  </a:rPr>
                  <a:t>，则</a:t>
                </a:r>
                <a14:m>
                  <m:oMath xmlns:m="http://schemas.openxmlformats.org/officeDocument/2006/math">
                    <m:r>
                      <a:rPr lang="en-US" altLang="zh-CN" sz="1400" b="1" i="1" smtClean="0">
                        <a:solidFill>
                          <a:schemeClr val="accent6">
                            <a:lumMod val="50000"/>
                          </a:schemeClr>
                        </a:solidFill>
                        <a:latin typeface="Cambria Math" panose="02040503050406030204" pitchFamily="18" charset="0"/>
                      </a:rPr>
                      <m:t>𝑨</m:t>
                    </m:r>
                    <m:r>
                      <a:rPr lang="en-US" altLang="zh-CN" sz="1400" b="1" i="1" smtClean="0">
                        <a:solidFill>
                          <a:schemeClr val="accent6">
                            <a:lumMod val="50000"/>
                          </a:schemeClr>
                        </a:solidFill>
                        <a:latin typeface="Cambria Math" panose="02040503050406030204" pitchFamily="18" charset="0"/>
                      </a:rPr>
                      <m:t>[</m:t>
                    </m:r>
                    <m:r>
                      <a:rPr lang="en-US" altLang="zh-CN" sz="1400" b="1" i="1" smtClean="0">
                        <a:solidFill>
                          <a:schemeClr val="accent6">
                            <a:lumMod val="50000"/>
                          </a:schemeClr>
                        </a:solidFill>
                        <a:latin typeface="Cambria Math" panose="02040503050406030204" pitchFamily="18" charset="0"/>
                      </a:rPr>
                      <m:t>𝑪</m:t>
                    </m:r>
                    <m:r>
                      <a:rPr lang="en-US" altLang="zh-CN" sz="1400" b="1" i="1" smtClean="0">
                        <a:solidFill>
                          <a:schemeClr val="accent6">
                            <a:lumMod val="50000"/>
                          </a:schemeClr>
                        </a:solidFill>
                        <a:latin typeface="Cambria Math" panose="02040503050406030204" pitchFamily="18" charset="0"/>
                      </a:rPr>
                      <m:t>/</m:t>
                    </m:r>
                    <m:r>
                      <a:rPr lang="en-US" altLang="zh-CN" sz="1400" b="1" i="1" smtClean="0">
                        <a:solidFill>
                          <a:schemeClr val="accent6">
                            <a:lumMod val="50000"/>
                          </a:schemeClr>
                        </a:solidFill>
                        <a:latin typeface="Cambria Math" panose="02040503050406030204" pitchFamily="18" charset="0"/>
                      </a:rPr>
                      <m:t>𝑩</m:t>
                    </m:r>
                    <m:r>
                      <a:rPr lang="en-US" altLang="zh-CN" sz="1400" b="1" i="1" smtClean="0">
                        <a:solidFill>
                          <a:schemeClr val="accent6">
                            <a:lumMod val="50000"/>
                          </a:schemeClr>
                        </a:solidFill>
                        <a:latin typeface="Cambria Math" panose="02040503050406030204" pitchFamily="18" charset="0"/>
                      </a:rPr>
                      <m:t>]=</m:t>
                    </m:r>
                    <m:r>
                      <a:rPr lang="en-US" altLang="zh-CN" sz="1400" b="1" i="1" smtClean="0">
                        <a:solidFill>
                          <a:schemeClr val="accent6">
                            <a:lumMod val="50000"/>
                          </a:schemeClr>
                        </a:solidFill>
                        <a:latin typeface="Cambria Math" panose="02040503050406030204" pitchFamily="18" charset="0"/>
                      </a:rPr>
                      <m:t>𝑪</m:t>
                    </m:r>
                  </m:oMath>
                </a14:m>
                <a:r>
                  <a:rPr lang="zh-CN" altLang="en-US" sz="1400" b="1">
                    <a:solidFill>
                      <a:schemeClr val="accent6">
                        <a:lumMod val="50000"/>
                      </a:schemeClr>
                    </a:solidFill>
                  </a:rPr>
                  <a:t>，否则</a:t>
                </a:r>
                <a14:m>
                  <m:oMath xmlns:m="http://schemas.openxmlformats.org/officeDocument/2006/math">
                    <m:r>
                      <a:rPr lang="en-US" altLang="zh-CN" sz="1400" b="1" i="1" smtClean="0">
                        <a:solidFill>
                          <a:schemeClr val="accent6">
                            <a:lumMod val="50000"/>
                          </a:schemeClr>
                        </a:solidFill>
                        <a:latin typeface="Cambria Math" panose="02040503050406030204" pitchFamily="18" charset="0"/>
                      </a:rPr>
                      <m:t>𝑨</m:t>
                    </m:r>
                    <m:r>
                      <a:rPr lang="en-US" altLang="zh-CN" sz="1400" b="1" i="1" smtClean="0">
                        <a:solidFill>
                          <a:schemeClr val="accent6">
                            <a:lumMod val="50000"/>
                          </a:schemeClr>
                        </a:solidFill>
                        <a:latin typeface="Cambria Math" panose="02040503050406030204" pitchFamily="18" charset="0"/>
                      </a:rPr>
                      <m:t>[</m:t>
                    </m:r>
                    <m:r>
                      <a:rPr lang="en-US" altLang="zh-CN" sz="1400" b="1" i="1" smtClean="0">
                        <a:solidFill>
                          <a:schemeClr val="accent6">
                            <a:lumMod val="50000"/>
                          </a:schemeClr>
                        </a:solidFill>
                        <a:latin typeface="Cambria Math" panose="02040503050406030204" pitchFamily="18" charset="0"/>
                      </a:rPr>
                      <m:t>𝑪</m:t>
                    </m:r>
                    <m:r>
                      <a:rPr lang="en-US" altLang="zh-CN" sz="1400" b="1" i="1" smtClean="0">
                        <a:solidFill>
                          <a:schemeClr val="accent6">
                            <a:lumMod val="50000"/>
                          </a:schemeClr>
                        </a:solidFill>
                        <a:latin typeface="Cambria Math" panose="02040503050406030204" pitchFamily="18" charset="0"/>
                      </a:rPr>
                      <m:t>/</m:t>
                    </m:r>
                    <m:r>
                      <a:rPr lang="en-US" altLang="zh-CN" sz="1400" b="1" i="1" smtClean="0">
                        <a:solidFill>
                          <a:schemeClr val="accent6">
                            <a:lumMod val="50000"/>
                          </a:schemeClr>
                        </a:solidFill>
                        <a:latin typeface="Cambria Math" panose="02040503050406030204" pitchFamily="18" charset="0"/>
                      </a:rPr>
                      <m:t>𝑩</m:t>
                    </m:r>
                    <m:r>
                      <a:rPr lang="en-US" altLang="zh-CN" sz="1400" b="1" i="1" smtClean="0">
                        <a:solidFill>
                          <a:schemeClr val="accent6">
                            <a:lumMod val="50000"/>
                          </a:schemeClr>
                        </a:solidFill>
                        <a:latin typeface="Cambria Math" panose="02040503050406030204" pitchFamily="18" charset="0"/>
                      </a:rPr>
                      <m:t>] = (</m:t>
                    </m:r>
                    <m:r>
                      <a:rPr lang="en-US" altLang="zh-CN" sz="1400" b="1" i="1" smtClean="0">
                        <a:solidFill>
                          <a:schemeClr val="accent6">
                            <a:lumMod val="50000"/>
                          </a:schemeClr>
                        </a:solidFill>
                        <a:latin typeface="Cambria Math" panose="02040503050406030204" pitchFamily="18" charset="0"/>
                      </a:rPr>
                      <m:t>𝑫</m:t>
                    </m:r>
                    <m:r>
                      <a:rPr lang="en-US" altLang="zh-CN" sz="1400" b="1" i="1" smtClean="0">
                        <a:solidFill>
                          <a:schemeClr val="accent6">
                            <a:lumMod val="50000"/>
                          </a:schemeClr>
                        </a:solidFill>
                        <a:latin typeface="Cambria Math" panose="02040503050406030204" pitchFamily="18" charset="0"/>
                      </a:rPr>
                      <m:t>[</m:t>
                    </m:r>
                    <m:r>
                      <a:rPr lang="en-US" altLang="zh-CN" sz="1400" b="1" i="1" smtClean="0">
                        <a:solidFill>
                          <a:schemeClr val="accent6">
                            <a:lumMod val="50000"/>
                          </a:schemeClr>
                        </a:solidFill>
                        <a:latin typeface="Cambria Math" panose="02040503050406030204" pitchFamily="18" charset="0"/>
                      </a:rPr>
                      <m:t>𝑪</m:t>
                    </m:r>
                    <m:r>
                      <a:rPr lang="en-US" altLang="zh-CN" sz="1400" b="1" i="1" smtClean="0">
                        <a:solidFill>
                          <a:schemeClr val="accent6">
                            <a:lumMod val="50000"/>
                          </a:schemeClr>
                        </a:solidFill>
                        <a:latin typeface="Cambria Math" panose="02040503050406030204" pitchFamily="18" charset="0"/>
                      </a:rPr>
                      <m:t>/</m:t>
                    </m:r>
                    <m:r>
                      <a:rPr lang="en-US" altLang="zh-CN" sz="1400" b="1" i="1" smtClean="0">
                        <a:solidFill>
                          <a:schemeClr val="accent6">
                            <a:lumMod val="50000"/>
                          </a:schemeClr>
                        </a:solidFill>
                        <a:latin typeface="Cambria Math" panose="02040503050406030204" pitchFamily="18" charset="0"/>
                      </a:rPr>
                      <m:t>𝑩</m:t>
                    </m:r>
                    <m:r>
                      <a:rPr lang="en-US" altLang="zh-CN" sz="1400" b="1" i="1" smtClean="0">
                        <a:solidFill>
                          <a:schemeClr val="accent6">
                            <a:lumMod val="50000"/>
                          </a:schemeClr>
                        </a:solidFill>
                        <a:latin typeface="Cambria Math" panose="02040503050406030204" pitchFamily="18" charset="0"/>
                      </a:rPr>
                      <m:t>] ∗ </m:t>
                    </m:r>
                    <m:r>
                      <a:rPr lang="en-US" altLang="zh-CN" sz="1400" b="1" i="1" smtClean="0">
                        <a:solidFill>
                          <a:schemeClr val="accent6">
                            <a:lumMod val="50000"/>
                          </a:schemeClr>
                        </a:solidFill>
                        <a:latin typeface="Cambria Math" panose="02040503050406030204" pitchFamily="18" charset="0"/>
                      </a:rPr>
                      <m:t>𝑬</m:t>
                    </m:r>
                    <m:r>
                      <a:rPr lang="en-US" altLang="zh-CN" sz="1400" b="1" i="1" smtClean="0">
                        <a:solidFill>
                          <a:schemeClr val="accent6">
                            <a:lumMod val="50000"/>
                          </a:schemeClr>
                        </a:solidFill>
                        <a:latin typeface="Cambria Math" panose="02040503050406030204" pitchFamily="18" charset="0"/>
                      </a:rPr>
                      <m:t>[</m:t>
                    </m:r>
                    <m:r>
                      <a:rPr lang="en-US" altLang="zh-CN" sz="1400" b="1" i="1" smtClean="0">
                        <a:solidFill>
                          <a:schemeClr val="accent6">
                            <a:lumMod val="50000"/>
                          </a:schemeClr>
                        </a:solidFill>
                        <a:latin typeface="Cambria Math" panose="02040503050406030204" pitchFamily="18" charset="0"/>
                      </a:rPr>
                      <m:t>𝑪</m:t>
                    </m:r>
                    <m:r>
                      <a:rPr lang="en-US" altLang="zh-CN" sz="1400" b="1" i="1" smtClean="0">
                        <a:solidFill>
                          <a:schemeClr val="accent6">
                            <a:lumMod val="50000"/>
                          </a:schemeClr>
                        </a:solidFill>
                        <a:latin typeface="Cambria Math" panose="02040503050406030204" pitchFamily="18" charset="0"/>
                      </a:rPr>
                      <m:t>/</m:t>
                    </m:r>
                    <m:r>
                      <a:rPr lang="en-US" altLang="zh-CN" sz="1400" b="1" i="1" smtClean="0">
                        <a:solidFill>
                          <a:schemeClr val="accent6">
                            <a:lumMod val="50000"/>
                          </a:schemeClr>
                        </a:solidFill>
                        <a:latin typeface="Cambria Math" panose="02040503050406030204" pitchFamily="18" charset="0"/>
                      </a:rPr>
                      <m:t>𝑩</m:t>
                    </m:r>
                    <m:r>
                      <a:rPr lang="en-US" altLang="zh-CN" sz="1400" b="1" i="1" smtClean="0">
                        <a:solidFill>
                          <a:schemeClr val="accent6">
                            <a:lumMod val="50000"/>
                          </a:schemeClr>
                        </a:solidFill>
                        <a:latin typeface="Cambria Math" panose="02040503050406030204" pitchFamily="18" charset="0"/>
                      </a:rPr>
                      <m:t>])</m:t>
                    </m:r>
                  </m:oMath>
                </a14:m>
                <a:endParaRPr lang="en-US" altLang="zh-CN" sz="1400" b="1" i="1">
                  <a:solidFill>
                    <a:schemeClr val="accent6">
                      <a:lumMod val="50000"/>
                    </a:schemeClr>
                  </a:solidFill>
                  <a:latin typeface="Cambria Math" panose="02040503050406030204" pitchFamily="18" charset="0"/>
                </a:endParaRPr>
              </a:p>
            </p:txBody>
          </p:sp>
        </mc:Choice>
        <mc:Fallback xmlns="">
          <p:sp>
            <p:nvSpPr>
              <p:cNvPr id="3" name="文本框 2">
                <a:extLst>
                  <a:ext uri="{FF2B5EF4-FFF2-40B4-BE49-F238E27FC236}">
                    <a16:creationId xmlns:a16="http://schemas.microsoft.com/office/drawing/2014/main" id="{26C285F0-8BF6-4A90-80EB-A1B9EE988EA1}"/>
                  </a:ext>
                </a:extLst>
              </p:cNvPr>
              <p:cNvSpPr txBox="1">
                <a:spLocks noRot="1" noChangeAspect="1" noMove="1" noResize="1" noEditPoints="1" noAdjustHandles="1" noChangeArrowheads="1" noChangeShapeType="1" noTextEdit="1"/>
              </p:cNvSpPr>
              <p:nvPr/>
            </p:nvSpPr>
            <p:spPr>
              <a:xfrm>
                <a:off x="482048" y="2002735"/>
                <a:ext cx="8204752" cy="1739194"/>
              </a:xfrm>
              <a:prstGeom prst="rect">
                <a:avLst/>
              </a:prstGeom>
              <a:blipFill>
                <a:blip r:embed="rId3"/>
                <a:stretch>
                  <a:fillRect l="-74" t="-1404" r="-2377" b="-2807"/>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E2D4D33F-E0DB-4DB5-B412-CFB09F853DD4}"/>
              </a:ext>
            </a:extLst>
          </p:cNvPr>
          <p:cNvSpPr txBox="1"/>
          <p:nvPr/>
        </p:nvSpPr>
        <p:spPr>
          <a:xfrm>
            <a:off x="477663" y="3866321"/>
            <a:ext cx="2966830" cy="640753"/>
          </a:xfrm>
          <a:prstGeom prst="rect">
            <a:avLst/>
          </a:prstGeom>
          <a:solidFill>
            <a:schemeClr val="accent2">
              <a:lumMod val="50000"/>
            </a:schemeClr>
          </a:solidFill>
        </p:spPr>
        <p:txBody>
          <a:bodyPr wrap="square" rtlCol="0">
            <a:spAutoFit/>
          </a:bodyPr>
          <a:lstStyle/>
          <a:p>
            <a:pPr>
              <a:lnSpc>
                <a:spcPts val="2200"/>
              </a:lnSpc>
            </a:pPr>
            <a:r>
              <a:rPr lang="zh-CN" altLang="en-US" sz="1600" b="1">
                <a:solidFill>
                  <a:schemeClr val="bg1"/>
                </a:solidFill>
              </a:rPr>
              <a:t>为什么我们念念不忘要使用归纳法定义这些操作（或函数）？</a:t>
            </a:r>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3F176F7D-D8C9-4FA1-9057-43A5439E873C}"/>
                  </a:ext>
                </a:extLst>
              </p:cNvPr>
              <p:cNvSpPr txBox="1"/>
              <p:nvPr/>
            </p:nvSpPr>
            <p:spPr>
              <a:xfrm>
                <a:off x="3523423" y="3866321"/>
                <a:ext cx="5142908" cy="640753"/>
              </a:xfrm>
              <a:prstGeom prst="rect">
                <a:avLst/>
              </a:prstGeom>
              <a:solidFill>
                <a:schemeClr val="accent2">
                  <a:lumMod val="50000"/>
                </a:schemeClr>
              </a:solidFill>
            </p:spPr>
            <p:txBody>
              <a:bodyPr wrap="square" rtlCol="0">
                <a:spAutoFit/>
              </a:bodyPr>
              <a:lstStyle/>
              <a:p>
                <a:pPr>
                  <a:lnSpc>
                    <a:spcPts val="2200"/>
                  </a:lnSpc>
                </a:pPr>
                <a:r>
                  <a:rPr lang="zh-CN" altLang="en-US" sz="1600" b="1">
                    <a:solidFill>
                      <a:schemeClr val="bg1"/>
                    </a:solidFill>
                  </a:rPr>
                  <a:t>为什么说上面定义的是用</a:t>
                </a:r>
                <a14:m>
                  <m:oMath xmlns:m="http://schemas.openxmlformats.org/officeDocument/2006/math">
                    <m:r>
                      <a:rPr lang="en-US" altLang="zh-CN" sz="1600" b="1" i="1" smtClean="0">
                        <a:solidFill>
                          <a:schemeClr val="bg1"/>
                        </a:solidFill>
                        <a:latin typeface="Cambria Math" panose="02040503050406030204" pitchFamily="18" charset="0"/>
                      </a:rPr>
                      <m:t>𝑪</m:t>
                    </m:r>
                  </m:oMath>
                </a14:m>
                <a:r>
                  <a:rPr lang="zh-CN" altLang="en-US" sz="1600" b="1">
                    <a:solidFill>
                      <a:schemeClr val="bg1"/>
                    </a:solidFill>
                  </a:rPr>
                  <a:t>置换</a:t>
                </a:r>
                <a14:m>
                  <m:oMath xmlns:m="http://schemas.openxmlformats.org/officeDocument/2006/math">
                    <m:r>
                      <a:rPr lang="en-US" altLang="zh-CN" sz="1600" b="1" i="1" smtClean="0">
                        <a:solidFill>
                          <a:schemeClr val="bg1"/>
                        </a:solidFill>
                        <a:latin typeface="Cambria Math" panose="02040503050406030204" pitchFamily="18" charset="0"/>
                      </a:rPr>
                      <m:t>𝑨</m:t>
                    </m:r>
                  </m:oMath>
                </a14:m>
                <a:r>
                  <a:rPr lang="zh-CN" altLang="en-US" sz="1600" b="1">
                    <a:solidFill>
                      <a:schemeClr val="bg1"/>
                    </a:solidFill>
                  </a:rPr>
                  <a:t>中出现的所有子公式</a:t>
                </a:r>
                <a14:m>
                  <m:oMath xmlns:m="http://schemas.openxmlformats.org/officeDocument/2006/math">
                    <m:r>
                      <a:rPr lang="en-US" altLang="zh-CN" sz="1600" b="1" i="1" smtClean="0">
                        <a:solidFill>
                          <a:schemeClr val="bg1"/>
                        </a:solidFill>
                        <a:latin typeface="Cambria Math" panose="02040503050406030204" pitchFamily="18" charset="0"/>
                      </a:rPr>
                      <m:t>𝑩</m:t>
                    </m:r>
                  </m:oMath>
                </a14:m>
                <a:r>
                  <a:rPr lang="zh-CN" altLang="en-US" sz="1600" b="1">
                    <a:solidFill>
                      <a:schemeClr val="bg1"/>
                    </a:solidFill>
                  </a:rPr>
                  <a:t>？为什么不能定义置换</a:t>
                </a:r>
                <a14:m>
                  <m:oMath xmlns:m="http://schemas.openxmlformats.org/officeDocument/2006/math">
                    <m:r>
                      <a:rPr lang="en-US" altLang="zh-CN" sz="1600" b="1" i="1" smtClean="0">
                        <a:solidFill>
                          <a:schemeClr val="bg1"/>
                        </a:solidFill>
                        <a:latin typeface="Cambria Math" panose="02040503050406030204" pitchFamily="18" charset="0"/>
                      </a:rPr>
                      <m:t>𝑩</m:t>
                    </m:r>
                  </m:oMath>
                </a14:m>
                <a:r>
                  <a:rPr lang="zh-CN" altLang="en-US" sz="1600" b="1">
                    <a:solidFill>
                      <a:schemeClr val="bg1"/>
                    </a:solidFill>
                  </a:rPr>
                  <a:t>的第一处出现，或某几次出现？</a:t>
                </a:r>
              </a:p>
            </p:txBody>
          </p:sp>
        </mc:Choice>
        <mc:Fallback xmlns="">
          <p:sp>
            <p:nvSpPr>
              <p:cNvPr id="17" name="文本框 16">
                <a:extLst>
                  <a:ext uri="{FF2B5EF4-FFF2-40B4-BE49-F238E27FC236}">
                    <a16:creationId xmlns:a16="http://schemas.microsoft.com/office/drawing/2014/main" id="{3F176F7D-D8C9-4FA1-9057-43A5439E873C}"/>
                  </a:ext>
                </a:extLst>
              </p:cNvPr>
              <p:cNvSpPr txBox="1">
                <a:spLocks noRot="1" noChangeAspect="1" noMove="1" noResize="1" noEditPoints="1" noAdjustHandles="1" noChangeArrowheads="1" noChangeShapeType="1" noTextEdit="1"/>
              </p:cNvSpPr>
              <p:nvPr/>
            </p:nvSpPr>
            <p:spPr>
              <a:xfrm>
                <a:off x="3523423" y="3866321"/>
                <a:ext cx="5142908" cy="640753"/>
              </a:xfrm>
              <a:prstGeom prst="rect">
                <a:avLst/>
              </a:prstGeom>
              <a:blipFill>
                <a:blip r:embed="rId4"/>
                <a:stretch>
                  <a:fillRect l="-711" r="-4502" b="-1142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6501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命题逻辑公式语法定义</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命题逻辑公式中子公式置换的例子</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第二讲  命题逻辑公式的语法</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5262863B-EB1D-4883-9E42-6C2A94DC9A48}" type="slidenum">
              <a:rPr lang="en-US" altLang="zh-CN" sz="1400" smtClean="0">
                <a:latin typeface="Arial" panose="020B0604020202020204" pitchFamily="34" charset="0"/>
                <a:ea typeface="楷体" panose="02010609060101010101" pitchFamily="49" charset="-122"/>
                <a:cs typeface="Arial" panose="020B0604020202020204" pitchFamily="34" charset="0"/>
              </a:rPr>
              <a:t>21</a:t>
            </a:fld>
            <a:r>
              <a:rPr lang="en-US" altLang="zh-CN" sz="1400">
                <a:latin typeface="Arial" panose="020B0604020202020204" pitchFamily="34" charset="0"/>
                <a:ea typeface="楷体" panose="02010609060101010101" pitchFamily="49" charset="-122"/>
                <a:cs typeface="Arial" panose="020B0604020202020204" pitchFamily="34" charset="0"/>
              </a:rPr>
              <a:t>/43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5DCC8BBB-D20F-474F-9EFD-B41F2F042061}"/>
                  </a:ext>
                </a:extLst>
              </p:cNvPr>
              <p:cNvSpPr txBox="1"/>
              <p:nvPr/>
            </p:nvSpPr>
            <p:spPr>
              <a:xfrm>
                <a:off x="647419" y="859174"/>
                <a:ext cx="7849156" cy="1480213"/>
              </a:xfrm>
              <a:prstGeom prst="rect">
                <a:avLst/>
              </a:prstGeom>
              <a:solidFill>
                <a:schemeClr val="accent6">
                  <a:lumMod val="20000"/>
                  <a:lumOff val="80000"/>
                </a:schemeClr>
              </a:solidFill>
            </p:spPr>
            <p:txBody>
              <a:bodyPr wrap="square" rtlCol="0">
                <a:spAutoFit/>
              </a:bodyPr>
              <a:lstStyle/>
              <a:p>
                <a:pPr>
                  <a:spcBef>
                    <a:spcPts val="600"/>
                  </a:spcBef>
                  <a:spcAft>
                    <a:spcPts val="600"/>
                  </a:spcAft>
                </a:pPr>
                <a:r>
                  <a:rPr lang="en-US" altLang="zh-CN" sz="1600" b="1"/>
                  <a:t>    </a:t>
                </a:r>
                <a14:m>
                  <m:oMath xmlns:m="http://schemas.openxmlformats.org/officeDocument/2006/math">
                    <m:d>
                      <m:dPr>
                        <m:ctrlPr>
                          <a:rPr lang="en-US" altLang="zh-CN" sz="1600" b="1" i="1" smtClean="0">
                            <a:latin typeface="Cambria Math" panose="02040503050406030204" pitchFamily="18" charset="0"/>
                          </a:rPr>
                        </m:ctrlPr>
                      </m:dPr>
                      <m:e>
                        <m:d>
                          <m:dPr>
                            <m:ctrlPr>
                              <a:rPr lang="en-US" altLang="zh-CN" sz="1600" b="1" i="1" smtClean="0">
                                <a:latin typeface="Cambria Math" panose="02040503050406030204" pitchFamily="18" charset="0"/>
                              </a:rPr>
                            </m:ctrlPr>
                          </m:dPr>
                          <m:e>
                            <m:r>
                              <a:rPr lang="en-US" altLang="zh-CN" sz="1600" b="1" i="1" smtClean="0">
                                <a:latin typeface="Cambria Math" panose="02040503050406030204" pitchFamily="18" charset="0"/>
                              </a:rPr>
                              <m:t>𝒑</m:t>
                            </m:r>
                            <m:r>
                              <a:rPr lang="en-US" altLang="zh-CN" sz="1600" b="1" i="1" smtClean="0">
                                <a:latin typeface="Cambria Math" panose="02040503050406030204" pitchFamily="18" charset="0"/>
                              </a:rPr>
                              <m:t>→</m:t>
                            </m:r>
                            <m:r>
                              <a:rPr lang="en-US" altLang="zh-CN" sz="1600" b="1" i="1" smtClean="0">
                                <a:latin typeface="Cambria Math" panose="02040503050406030204" pitchFamily="18" charset="0"/>
                              </a:rPr>
                              <m:t>𝒒</m:t>
                            </m:r>
                          </m:e>
                        </m:d>
                        <m:r>
                          <a:rPr lang="en-US" altLang="zh-CN" sz="1600" b="1" i="1" smtClean="0">
                            <a:latin typeface="Cambria Math" panose="02040503050406030204" pitchFamily="18" charset="0"/>
                          </a:rPr>
                          <m:t>∨(</m:t>
                        </m:r>
                        <m:r>
                          <a:rPr lang="en-US" altLang="zh-CN" sz="1600" b="1" i="1" smtClean="0">
                            <a:latin typeface="Cambria Math" panose="02040503050406030204" pitchFamily="18" charset="0"/>
                          </a:rPr>
                          <m:t>𝒒</m:t>
                        </m:r>
                        <m:r>
                          <a:rPr lang="en-US" altLang="zh-CN" sz="1600" b="1" i="1" smtClean="0">
                            <a:latin typeface="Cambria Math" panose="02040503050406030204" pitchFamily="18" charset="0"/>
                          </a:rPr>
                          <m:t>∧</m:t>
                        </m:r>
                        <m:d>
                          <m:dPr>
                            <m:ctrlPr>
                              <a:rPr lang="en-US" altLang="zh-CN" sz="1600" b="1" i="1" smtClean="0">
                                <a:latin typeface="Cambria Math" panose="02040503050406030204" pitchFamily="18" charset="0"/>
                              </a:rPr>
                            </m:ctrlPr>
                          </m:dPr>
                          <m:e>
                            <m:r>
                              <a:rPr lang="en-US" altLang="zh-CN" sz="1600" b="1" i="1" smtClean="0">
                                <a:latin typeface="Cambria Math" panose="02040503050406030204" pitchFamily="18" charset="0"/>
                              </a:rPr>
                              <m:t>𝒑</m:t>
                            </m:r>
                            <m:r>
                              <a:rPr lang="en-US" altLang="zh-CN" sz="1600" b="1" i="1" smtClean="0">
                                <a:latin typeface="Cambria Math" panose="02040503050406030204" pitchFamily="18" charset="0"/>
                              </a:rPr>
                              <m:t>→</m:t>
                            </m:r>
                            <m:r>
                              <a:rPr lang="en-US" altLang="zh-CN" sz="1600" b="1" i="1" smtClean="0">
                                <a:latin typeface="Cambria Math" panose="02040503050406030204" pitchFamily="18" charset="0"/>
                              </a:rPr>
                              <m:t>𝒒</m:t>
                            </m:r>
                          </m:e>
                        </m:d>
                        <m:r>
                          <a:rPr lang="en-US" altLang="zh-CN" sz="1600" b="1" i="1" smtClean="0">
                            <a:latin typeface="Cambria Math" panose="02040503050406030204" pitchFamily="18" charset="0"/>
                          </a:rPr>
                          <m:t>)</m:t>
                        </m:r>
                      </m:e>
                    </m:d>
                    <m:d>
                      <m:dPr>
                        <m:begChr m:val="["/>
                        <m:endChr m:val="]"/>
                        <m:ctrlPr>
                          <a:rPr lang="en-US" altLang="zh-CN" sz="1600" b="1" i="1" smtClean="0">
                            <a:latin typeface="Cambria Math" panose="02040503050406030204" pitchFamily="18" charset="0"/>
                          </a:rPr>
                        </m:ctrlPr>
                      </m:dPr>
                      <m:e>
                        <m:r>
                          <a:rPr lang="en-US" altLang="zh-CN" sz="1600" b="1" i="1" smtClean="0">
                            <a:latin typeface="Cambria Math" panose="02040503050406030204" pitchFamily="18" charset="0"/>
                          </a:rPr>
                          <m:t>(¬</m:t>
                        </m:r>
                        <m:r>
                          <a:rPr lang="en-US" altLang="zh-CN" sz="1600" b="1" i="1" smtClean="0">
                            <a:latin typeface="Cambria Math" panose="02040503050406030204" pitchFamily="18" charset="0"/>
                          </a:rPr>
                          <m:t>𝒑</m:t>
                        </m:r>
                        <m:r>
                          <a:rPr lang="en-US" altLang="zh-CN" sz="1600" b="1" i="1" smtClean="0">
                            <a:latin typeface="Cambria Math" panose="02040503050406030204" pitchFamily="18" charset="0"/>
                          </a:rPr>
                          <m:t>∨</m:t>
                        </m:r>
                        <m:r>
                          <a:rPr lang="en-US" altLang="zh-CN" sz="1600" b="1" i="1" smtClean="0">
                            <a:latin typeface="Cambria Math" panose="02040503050406030204" pitchFamily="18" charset="0"/>
                          </a:rPr>
                          <m:t>𝒒</m:t>
                        </m:r>
                        <m:r>
                          <a:rPr lang="en-US" altLang="zh-CN" sz="1600" b="1" i="1" smtClean="0">
                            <a:latin typeface="Cambria Math" panose="02040503050406030204" pitchFamily="18" charset="0"/>
                          </a:rPr>
                          <m:t>)/(</m:t>
                        </m:r>
                        <m:r>
                          <a:rPr lang="en-US" altLang="zh-CN" sz="1600" b="1" i="1" smtClean="0">
                            <a:latin typeface="Cambria Math" panose="02040503050406030204" pitchFamily="18" charset="0"/>
                          </a:rPr>
                          <m:t>𝒑</m:t>
                        </m:r>
                        <m:r>
                          <a:rPr lang="en-US" altLang="zh-CN" sz="1600" b="1" i="1" smtClean="0">
                            <a:latin typeface="Cambria Math" panose="02040503050406030204" pitchFamily="18" charset="0"/>
                          </a:rPr>
                          <m:t>→</m:t>
                        </m:r>
                        <m:r>
                          <a:rPr lang="en-US" altLang="zh-CN" sz="1600" b="1" i="1" smtClean="0">
                            <a:latin typeface="Cambria Math" panose="02040503050406030204" pitchFamily="18" charset="0"/>
                          </a:rPr>
                          <m:t>𝒒</m:t>
                        </m:r>
                        <m:r>
                          <a:rPr lang="en-US" altLang="zh-CN" sz="1600" b="1" i="1" smtClean="0">
                            <a:latin typeface="Cambria Math" panose="02040503050406030204" pitchFamily="18" charset="0"/>
                          </a:rPr>
                          <m:t>)</m:t>
                        </m:r>
                      </m:e>
                    </m:d>
                  </m:oMath>
                </a14:m>
                <a:endParaRPr lang="en-US" altLang="zh-CN" sz="1600" b="1"/>
              </a:p>
              <a:p>
                <a:pPr>
                  <a:spcBef>
                    <a:spcPts val="600"/>
                  </a:spcBef>
                  <a:spcAft>
                    <a:spcPts val="600"/>
                  </a:spcAft>
                </a:pPr>
                <a14:m>
                  <m:oMathPara xmlns:m="http://schemas.openxmlformats.org/officeDocument/2006/math">
                    <m:oMathParaPr>
                      <m:jc m:val="left"/>
                    </m:oMathParaPr>
                    <m:oMath xmlns:m="http://schemas.openxmlformats.org/officeDocument/2006/math">
                      <m:r>
                        <a:rPr lang="en-US" altLang="zh-CN" sz="1600" b="1" i="1" smtClean="0">
                          <a:latin typeface="Cambria Math" panose="02040503050406030204" pitchFamily="18" charset="0"/>
                        </a:rPr>
                        <m:t>=</m:t>
                      </m:r>
                      <m:d>
                        <m:dPr>
                          <m:ctrlPr>
                            <a:rPr lang="en-US" altLang="zh-CN" sz="1600" b="1" i="1" smtClean="0">
                              <a:latin typeface="Cambria Math" panose="02040503050406030204" pitchFamily="18" charset="0"/>
                            </a:rPr>
                          </m:ctrlPr>
                        </m:dPr>
                        <m:e>
                          <m:d>
                            <m:dPr>
                              <m:ctrlPr>
                                <a:rPr lang="en-US" altLang="zh-CN" sz="1600" b="1" i="1" smtClean="0">
                                  <a:latin typeface="Cambria Math" panose="02040503050406030204" pitchFamily="18" charset="0"/>
                                </a:rPr>
                              </m:ctrlPr>
                            </m:dPr>
                            <m:e>
                              <m:r>
                                <a:rPr lang="en-US" altLang="zh-CN" sz="1600" b="1" i="1" smtClean="0">
                                  <a:latin typeface="Cambria Math" panose="02040503050406030204" pitchFamily="18" charset="0"/>
                                </a:rPr>
                                <m:t>𝒑</m:t>
                              </m:r>
                              <m:r>
                                <a:rPr lang="en-US" altLang="zh-CN" sz="1600" b="1" i="1">
                                  <a:latin typeface="Cambria Math" panose="02040503050406030204" pitchFamily="18" charset="0"/>
                                </a:rPr>
                                <m:t>→</m:t>
                              </m:r>
                              <m:r>
                                <a:rPr lang="en-US" altLang="zh-CN" sz="1600" b="1" i="1" smtClean="0">
                                  <a:latin typeface="Cambria Math" panose="02040503050406030204" pitchFamily="18" charset="0"/>
                                </a:rPr>
                                <m:t>𝒒</m:t>
                              </m:r>
                            </m:e>
                          </m:d>
                          <m:d>
                            <m:dPr>
                              <m:begChr m:val="["/>
                              <m:endChr m:val="]"/>
                              <m:ctrlPr>
                                <a:rPr lang="en-US" altLang="zh-CN" sz="1600" b="1" i="1" smtClean="0">
                                  <a:latin typeface="Cambria Math" panose="02040503050406030204" pitchFamily="18" charset="0"/>
                                </a:rPr>
                              </m:ctrlPr>
                            </m:dPr>
                            <m:e>
                              <m:r>
                                <a:rPr lang="en-US" altLang="zh-CN" sz="1600" b="1" i="1" smtClean="0">
                                  <a:latin typeface="Cambria Math" panose="02040503050406030204" pitchFamily="18" charset="0"/>
                                </a:rPr>
                                <m:t>(¬</m:t>
                              </m:r>
                              <m:r>
                                <a:rPr lang="en-US" altLang="zh-CN" sz="1600" b="1" i="1">
                                  <a:latin typeface="Cambria Math" panose="02040503050406030204" pitchFamily="18" charset="0"/>
                                </a:rPr>
                                <m:t>𝒑</m:t>
                              </m:r>
                              <m:r>
                                <a:rPr lang="en-US" altLang="zh-CN" sz="1600" b="1" i="1" smtClean="0">
                                  <a:latin typeface="Cambria Math" panose="02040503050406030204" pitchFamily="18" charset="0"/>
                                </a:rPr>
                                <m:t>∨</m:t>
                              </m:r>
                              <m:r>
                                <a:rPr lang="en-US" altLang="zh-CN" sz="1600" b="1" i="1">
                                  <a:latin typeface="Cambria Math" panose="02040503050406030204" pitchFamily="18" charset="0"/>
                                </a:rPr>
                                <m:t>𝒒</m:t>
                              </m:r>
                              <m:r>
                                <a:rPr lang="en-US" altLang="zh-CN" sz="1600" b="1" i="1" smtClean="0">
                                  <a:latin typeface="Cambria Math" panose="02040503050406030204" pitchFamily="18" charset="0"/>
                                </a:rPr>
                                <m:t>)/(</m:t>
                              </m:r>
                              <m:r>
                                <a:rPr lang="en-US" altLang="zh-CN" sz="1600" b="1" i="1">
                                  <a:latin typeface="Cambria Math" panose="02040503050406030204" pitchFamily="18" charset="0"/>
                                </a:rPr>
                                <m:t>𝒑</m:t>
                              </m:r>
                              <m:r>
                                <a:rPr lang="en-US" altLang="zh-CN" sz="1600" b="1" i="1" smtClean="0">
                                  <a:latin typeface="Cambria Math" panose="02040503050406030204" pitchFamily="18" charset="0"/>
                                </a:rPr>
                                <m:t>→</m:t>
                              </m:r>
                              <m:r>
                                <a:rPr lang="en-US" altLang="zh-CN" sz="1600" b="1" i="1" smtClean="0">
                                  <a:latin typeface="Cambria Math" panose="02040503050406030204" pitchFamily="18" charset="0"/>
                                </a:rPr>
                                <m:t>𝒒</m:t>
                              </m:r>
                              <m:r>
                                <a:rPr lang="en-US" altLang="zh-CN" sz="1600" b="1" i="1" smtClean="0">
                                  <a:latin typeface="Cambria Math" panose="02040503050406030204" pitchFamily="18" charset="0"/>
                                </a:rPr>
                                <m:t>)</m:t>
                              </m:r>
                            </m:e>
                          </m:d>
                          <m:r>
                            <a:rPr lang="en-US" altLang="zh-CN" sz="1600" b="1" i="1">
                              <a:latin typeface="Cambria Math" panose="02040503050406030204" pitchFamily="18" charset="0"/>
                            </a:rPr>
                            <m:t>∨</m:t>
                          </m:r>
                          <m:r>
                            <a:rPr lang="en-US" altLang="zh-CN" sz="1600" b="1" i="1" smtClean="0">
                              <a:latin typeface="Cambria Math" panose="02040503050406030204" pitchFamily="18" charset="0"/>
                            </a:rPr>
                            <m:t>(</m:t>
                          </m:r>
                          <m:r>
                            <a:rPr lang="en-US" altLang="zh-CN" sz="1600" b="1" i="1" smtClean="0">
                              <a:latin typeface="Cambria Math" panose="02040503050406030204" pitchFamily="18" charset="0"/>
                            </a:rPr>
                            <m:t>𝒒</m:t>
                          </m:r>
                          <m:r>
                            <a:rPr lang="en-US" altLang="zh-CN" sz="1600" b="1" i="1" smtClean="0">
                              <a:latin typeface="Cambria Math" panose="02040503050406030204" pitchFamily="18" charset="0"/>
                            </a:rPr>
                            <m:t>∧</m:t>
                          </m:r>
                          <m:d>
                            <m:dPr>
                              <m:ctrlPr>
                                <a:rPr lang="en-US" altLang="zh-CN" sz="1600" b="1" i="1" smtClean="0">
                                  <a:latin typeface="Cambria Math" panose="02040503050406030204" pitchFamily="18" charset="0"/>
                                </a:rPr>
                              </m:ctrlPr>
                            </m:dPr>
                            <m:e>
                              <m:r>
                                <a:rPr lang="en-US" altLang="zh-CN" sz="1600" b="1" i="1" smtClean="0">
                                  <a:latin typeface="Cambria Math" panose="02040503050406030204" pitchFamily="18" charset="0"/>
                                </a:rPr>
                                <m:t>𝒑</m:t>
                              </m:r>
                              <m:r>
                                <a:rPr lang="en-US" altLang="zh-CN" sz="1600" b="1" i="1" smtClean="0">
                                  <a:latin typeface="Cambria Math" panose="02040503050406030204" pitchFamily="18" charset="0"/>
                                </a:rPr>
                                <m:t>→</m:t>
                              </m:r>
                              <m:r>
                                <a:rPr lang="en-US" altLang="zh-CN" sz="1600" b="1" i="1" smtClean="0">
                                  <a:latin typeface="Cambria Math" panose="02040503050406030204" pitchFamily="18" charset="0"/>
                                </a:rPr>
                                <m:t>𝒒</m:t>
                              </m:r>
                            </m:e>
                          </m:d>
                          <m:r>
                            <a:rPr lang="en-US" altLang="zh-CN" sz="1600" b="1" i="1" smtClean="0">
                              <a:latin typeface="Cambria Math" panose="02040503050406030204" pitchFamily="18" charset="0"/>
                            </a:rPr>
                            <m:t>)</m:t>
                          </m:r>
                          <m:d>
                            <m:dPr>
                              <m:begChr m:val="["/>
                              <m:endChr m:val="]"/>
                              <m:ctrlPr>
                                <a:rPr lang="en-US" altLang="zh-CN" sz="1600" b="1" i="1" smtClean="0">
                                  <a:latin typeface="Cambria Math" panose="02040503050406030204" pitchFamily="18" charset="0"/>
                                </a:rPr>
                              </m:ctrlPr>
                            </m:dPr>
                            <m:e>
                              <m:r>
                                <a:rPr lang="en-US" altLang="zh-CN" sz="1600" b="1" i="1" smtClean="0">
                                  <a:latin typeface="Cambria Math" panose="02040503050406030204" pitchFamily="18" charset="0"/>
                                </a:rPr>
                                <m:t>(¬</m:t>
                              </m:r>
                              <m:r>
                                <a:rPr lang="en-US" altLang="zh-CN" sz="1600" b="1" i="1">
                                  <a:latin typeface="Cambria Math" panose="02040503050406030204" pitchFamily="18" charset="0"/>
                                </a:rPr>
                                <m:t>𝒑</m:t>
                              </m:r>
                              <m:r>
                                <a:rPr lang="en-US" altLang="zh-CN" sz="1600" b="1" i="1" smtClean="0">
                                  <a:latin typeface="Cambria Math" panose="02040503050406030204" pitchFamily="18" charset="0"/>
                                </a:rPr>
                                <m:t>∨</m:t>
                              </m:r>
                              <m:r>
                                <a:rPr lang="en-US" altLang="zh-CN" sz="1600" b="1" i="1">
                                  <a:latin typeface="Cambria Math" panose="02040503050406030204" pitchFamily="18" charset="0"/>
                                </a:rPr>
                                <m:t>𝒒</m:t>
                              </m:r>
                              <m:r>
                                <a:rPr lang="en-US" altLang="zh-CN" sz="1600" b="1" i="1" smtClean="0">
                                  <a:latin typeface="Cambria Math" panose="02040503050406030204" pitchFamily="18" charset="0"/>
                                </a:rPr>
                                <m:t>)/(</m:t>
                              </m:r>
                              <m:r>
                                <a:rPr lang="en-US" altLang="zh-CN" sz="1600" b="1" i="1">
                                  <a:latin typeface="Cambria Math" panose="02040503050406030204" pitchFamily="18" charset="0"/>
                                </a:rPr>
                                <m:t>𝒑</m:t>
                              </m:r>
                              <m:r>
                                <a:rPr lang="en-US" altLang="zh-CN" sz="1600" b="1" i="1" smtClean="0">
                                  <a:latin typeface="Cambria Math" panose="02040503050406030204" pitchFamily="18" charset="0"/>
                                </a:rPr>
                                <m:t>→</m:t>
                              </m:r>
                              <m:r>
                                <a:rPr lang="en-US" altLang="zh-CN" sz="1600" b="1" i="1" smtClean="0">
                                  <a:latin typeface="Cambria Math" panose="02040503050406030204" pitchFamily="18" charset="0"/>
                                </a:rPr>
                                <m:t>𝒒</m:t>
                              </m:r>
                              <m:r>
                                <a:rPr lang="en-US" altLang="zh-CN" sz="1600" b="1" i="1" smtClean="0">
                                  <a:latin typeface="Cambria Math" panose="02040503050406030204" pitchFamily="18" charset="0"/>
                                </a:rPr>
                                <m:t>)</m:t>
                              </m:r>
                            </m:e>
                          </m:d>
                        </m:e>
                      </m:d>
                    </m:oMath>
                  </m:oMathPara>
                </a14:m>
                <a:endParaRPr lang="en-US" altLang="zh-CN" sz="1600" b="1"/>
              </a:p>
              <a:p>
                <a:pPr>
                  <a:spcBef>
                    <a:spcPts val="600"/>
                  </a:spcBef>
                  <a:spcAft>
                    <a:spcPts val="600"/>
                  </a:spcAft>
                </a:pPr>
                <a14:m>
                  <m:oMathPara xmlns:m="http://schemas.openxmlformats.org/officeDocument/2006/math">
                    <m:oMathParaPr>
                      <m:jc m:val="left"/>
                    </m:oMathParaPr>
                    <m:oMath xmlns:m="http://schemas.openxmlformats.org/officeDocument/2006/math">
                      <m:r>
                        <a:rPr lang="en-US" altLang="zh-CN" sz="1600" b="1" i="1" smtClean="0">
                          <a:latin typeface="Cambria Math" panose="02040503050406030204" pitchFamily="18" charset="0"/>
                        </a:rPr>
                        <m:t>=</m:t>
                      </m:r>
                      <m:d>
                        <m:dPr>
                          <m:ctrlPr>
                            <a:rPr lang="en-US" altLang="zh-CN" sz="1600" b="1" i="1" smtClean="0">
                              <a:latin typeface="Cambria Math" panose="02040503050406030204" pitchFamily="18" charset="0"/>
                            </a:rPr>
                          </m:ctrlPr>
                        </m:dPr>
                        <m:e>
                          <m:d>
                            <m:dPr>
                              <m:ctrlPr>
                                <a:rPr lang="en-US" altLang="zh-CN" sz="1600" b="1" i="1">
                                  <a:latin typeface="Cambria Math" panose="02040503050406030204" pitchFamily="18" charset="0"/>
                                </a:rPr>
                              </m:ctrlPr>
                            </m:dPr>
                            <m:e>
                              <m:r>
                                <a:rPr lang="en-US" altLang="zh-CN" sz="1600" b="1" i="1">
                                  <a:latin typeface="Cambria Math" panose="02040503050406030204" pitchFamily="18" charset="0"/>
                                </a:rPr>
                                <m:t>𝒑</m:t>
                              </m:r>
                              <m:r>
                                <a:rPr lang="en-US" altLang="zh-CN" sz="1600" b="1" i="1">
                                  <a:latin typeface="Cambria Math" panose="02040503050406030204" pitchFamily="18" charset="0"/>
                                </a:rPr>
                                <m:t>→</m:t>
                              </m:r>
                              <m:r>
                                <a:rPr lang="en-US" altLang="zh-CN" sz="1600" b="1" i="1">
                                  <a:latin typeface="Cambria Math" panose="02040503050406030204" pitchFamily="18" charset="0"/>
                                </a:rPr>
                                <m:t>𝒒</m:t>
                              </m:r>
                            </m:e>
                          </m:d>
                          <m:d>
                            <m:dPr>
                              <m:begChr m:val="["/>
                              <m:endChr m:val="]"/>
                              <m:ctrlPr>
                                <a:rPr lang="en-US" altLang="zh-CN" sz="1600" b="1" i="1">
                                  <a:latin typeface="Cambria Math" panose="02040503050406030204" pitchFamily="18" charset="0"/>
                                </a:rPr>
                              </m:ctrlPr>
                            </m:dPr>
                            <m:e>
                              <m:r>
                                <a:rPr lang="en-US" altLang="zh-CN" sz="1600" b="1" i="1">
                                  <a:latin typeface="Cambria Math" panose="02040503050406030204" pitchFamily="18" charset="0"/>
                                </a:rPr>
                                <m:t>(¬</m:t>
                              </m:r>
                              <m:r>
                                <a:rPr lang="en-US" altLang="zh-CN" sz="1600" b="1" i="1">
                                  <a:latin typeface="Cambria Math" panose="02040503050406030204" pitchFamily="18" charset="0"/>
                                </a:rPr>
                                <m:t>𝒑</m:t>
                              </m:r>
                              <m:r>
                                <a:rPr lang="en-US" altLang="zh-CN" sz="1600" b="1" i="1">
                                  <a:latin typeface="Cambria Math" panose="02040503050406030204" pitchFamily="18" charset="0"/>
                                </a:rPr>
                                <m:t>∨</m:t>
                              </m:r>
                              <m:r>
                                <a:rPr lang="en-US" altLang="zh-CN" sz="1600" b="1" i="1">
                                  <a:latin typeface="Cambria Math" panose="02040503050406030204" pitchFamily="18" charset="0"/>
                                </a:rPr>
                                <m:t>𝒒</m:t>
                              </m:r>
                              <m:r>
                                <a:rPr lang="en-US" altLang="zh-CN" sz="1600" b="1" i="1">
                                  <a:latin typeface="Cambria Math" panose="02040503050406030204" pitchFamily="18" charset="0"/>
                                </a:rPr>
                                <m:t>)/(</m:t>
                              </m:r>
                              <m:r>
                                <a:rPr lang="en-US" altLang="zh-CN" sz="1600" b="1" i="1">
                                  <a:latin typeface="Cambria Math" panose="02040503050406030204" pitchFamily="18" charset="0"/>
                                </a:rPr>
                                <m:t>𝒑</m:t>
                              </m:r>
                              <m:r>
                                <a:rPr lang="en-US" altLang="zh-CN" sz="1600" b="1" i="1">
                                  <a:latin typeface="Cambria Math" panose="02040503050406030204" pitchFamily="18" charset="0"/>
                                </a:rPr>
                                <m:t>→</m:t>
                              </m:r>
                              <m:r>
                                <a:rPr lang="en-US" altLang="zh-CN" sz="1600" b="1" i="1">
                                  <a:latin typeface="Cambria Math" panose="02040503050406030204" pitchFamily="18" charset="0"/>
                                </a:rPr>
                                <m:t>𝒒</m:t>
                              </m:r>
                              <m:r>
                                <a:rPr lang="en-US" altLang="zh-CN" sz="1600" b="1" i="1">
                                  <a:latin typeface="Cambria Math" panose="02040503050406030204" pitchFamily="18" charset="0"/>
                                </a:rPr>
                                <m:t>)</m:t>
                              </m:r>
                            </m:e>
                          </m:d>
                          <m:r>
                            <a:rPr lang="en-US" altLang="zh-CN" sz="1600" b="1" i="1">
                              <a:latin typeface="Cambria Math" panose="02040503050406030204" pitchFamily="18" charset="0"/>
                            </a:rPr>
                            <m:t>∨(</m:t>
                          </m:r>
                          <m:r>
                            <a:rPr lang="en-US" altLang="zh-CN" sz="1600" b="1" i="1">
                              <a:latin typeface="Cambria Math" panose="02040503050406030204" pitchFamily="18" charset="0"/>
                            </a:rPr>
                            <m:t>𝒒</m:t>
                          </m:r>
                          <m:d>
                            <m:dPr>
                              <m:begChr m:val="["/>
                              <m:endChr m:val="]"/>
                              <m:ctrlPr>
                                <a:rPr lang="en-US" altLang="zh-CN" sz="1600" b="1" i="1">
                                  <a:latin typeface="Cambria Math" panose="02040503050406030204" pitchFamily="18" charset="0"/>
                                </a:rPr>
                              </m:ctrlPr>
                            </m:dPr>
                            <m:e>
                              <m:r>
                                <a:rPr lang="en-US" altLang="zh-CN" sz="1600" b="1" i="1" smtClean="0">
                                  <a:latin typeface="Cambria Math" panose="02040503050406030204" pitchFamily="18" charset="0"/>
                                </a:rPr>
                                <m:t>(</m:t>
                              </m:r>
                              <m:r>
                                <a:rPr lang="en-US" altLang="zh-CN" sz="1600" b="1" i="1">
                                  <a:latin typeface="Cambria Math" panose="02040503050406030204" pitchFamily="18" charset="0"/>
                                </a:rPr>
                                <m:t>¬</m:t>
                              </m:r>
                              <m:r>
                                <a:rPr lang="en-US" altLang="zh-CN" sz="1600" b="1" i="1">
                                  <a:latin typeface="Cambria Math" panose="02040503050406030204" pitchFamily="18" charset="0"/>
                                </a:rPr>
                                <m:t>𝒑</m:t>
                              </m:r>
                              <m:r>
                                <a:rPr lang="en-US" altLang="zh-CN" sz="1600" b="1" i="1">
                                  <a:latin typeface="Cambria Math" panose="02040503050406030204" pitchFamily="18" charset="0"/>
                                </a:rPr>
                                <m:t>∨</m:t>
                              </m:r>
                              <m:r>
                                <a:rPr lang="en-US" altLang="zh-CN" sz="1600" b="1" i="1">
                                  <a:latin typeface="Cambria Math" panose="02040503050406030204" pitchFamily="18" charset="0"/>
                                </a:rPr>
                                <m:t>𝒒</m:t>
                              </m:r>
                              <m:r>
                                <a:rPr lang="en-US" altLang="zh-CN" sz="1600" b="1" i="1">
                                  <a:latin typeface="Cambria Math" panose="02040503050406030204" pitchFamily="18" charset="0"/>
                                </a:rPr>
                                <m:t>)/(</m:t>
                              </m:r>
                              <m:r>
                                <a:rPr lang="en-US" altLang="zh-CN" sz="1600" b="1" i="1">
                                  <a:latin typeface="Cambria Math" panose="02040503050406030204" pitchFamily="18" charset="0"/>
                                </a:rPr>
                                <m:t>𝒑</m:t>
                              </m:r>
                              <m:r>
                                <a:rPr lang="en-US" altLang="zh-CN" sz="1600" b="1" i="1">
                                  <a:latin typeface="Cambria Math" panose="02040503050406030204" pitchFamily="18" charset="0"/>
                                </a:rPr>
                                <m:t>→</m:t>
                              </m:r>
                              <m:r>
                                <a:rPr lang="en-US" altLang="zh-CN" sz="1600" b="1" i="1">
                                  <a:latin typeface="Cambria Math" panose="02040503050406030204" pitchFamily="18" charset="0"/>
                                </a:rPr>
                                <m:t>𝒒</m:t>
                              </m:r>
                              <m:r>
                                <a:rPr lang="en-US" altLang="zh-CN" sz="1600" b="1" i="1">
                                  <a:latin typeface="Cambria Math" panose="02040503050406030204" pitchFamily="18" charset="0"/>
                                </a:rPr>
                                <m:t>)</m:t>
                              </m:r>
                            </m:e>
                          </m:d>
                          <m:r>
                            <a:rPr lang="en-US" altLang="zh-CN" sz="1600" b="1" i="1">
                              <a:latin typeface="Cambria Math" panose="02040503050406030204" pitchFamily="18" charset="0"/>
                            </a:rPr>
                            <m:t>∧</m:t>
                          </m:r>
                          <m:d>
                            <m:dPr>
                              <m:ctrlPr>
                                <a:rPr lang="en-US" altLang="zh-CN" sz="1600" b="1" i="1">
                                  <a:latin typeface="Cambria Math" panose="02040503050406030204" pitchFamily="18" charset="0"/>
                                </a:rPr>
                              </m:ctrlPr>
                            </m:dPr>
                            <m:e>
                              <m:r>
                                <a:rPr lang="en-US" altLang="zh-CN" sz="1600" b="1" i="1">
                                  <a:latin typeface="Cambria Math" panose="02040503050406030204" pitchFamily="18" charset="0"/>
                                </a:rPr>
                                <m:t>𝒑</m:t>
                              </m:r>
                              <m:r>
                                <a:rPr lang="en-US" altLang="zh-CN" sz="1600" b="1" i="1">
                                  <a:latin typeface="Cambria Math" panose="02040503050406030204" pitchFamily="18" charset="0"/>
                                </a:rPr>
                                <m:t>→</m:t>
                              </m:r>
                              <m:r>
                                <a:rPr lang="en-US" altLang="zh-CN" sz="1600" b="1" i="1">
                                  <a:latin typeface="Cambria Math" panose="02040503050406030204" pitchFamily="18" charset="0"/>
                                </a:rPr>
                                <m:t>𝒒</m:t>
                              </m:r>
                            </m:e>
                          </m:d>
                          <m:d>
                            <m:dPr>
                              <m:begChr m:val="["/>
                              <m:endChr m:val="]"/>
                              <m:ctrlPr>
                                <a:rPr lang="en-US" altLang="zh-CN" sz="1600" b="1" i="1">
                                  <a:latin typeface="Cambria Math" panose="02040503050406030204" pitchFamily="18" charset="0"/>
                                </a:rPr>
                              </m:ctrlPr>
                            </m:dPr>
                            <m:e>
                              <m:r>
                                <a:rPr lang="en-US" altLang="zh-CN" sz="1600" b="1" i="1" smtClean="0">
                                  <a:latin typeface="Cambria Math" panose="02040503050406030204" pitchFamily="18" charset="0"/>
                                </a:rPr>
                                <m:t>(</m:t>
                              </m:r>
                              <m:r>
                                <a:rPr lang="en-US" altLang="zh-CN" sz="1600" b="1" i="1">
                                  <a:latin typeface="Cambria Math" panose="02040503050406030204" pitchFamily="18" charset="0"/>
                                </a:rPr>
                                <m:t>¬</m:t>
                              </m:r>
                              <m:r>
                                <a:rPr lang="en-US" altLang="zh-CN" sz="1600" b="1" i="1">
                                  <a:latin typeface="Cambria Math" panose="02040503050406030204" pitchFamily="18" charset="0"/>
                                </a:rPr>
                                <m:t>𝒑</m:t>
                              </m:r>
                              <m:r>
                                <a:rPr lang="en-US" altLang="zh-CN" sz="1600" b="1" i="1">
                                  <a:latin typeface="Cambria Math" panose="02040503050406030204" pitchFamily="18" charset="0"/>
                                </a:rPr>
                                <m:t>∨</m:t>
                              </m:r>
                              <m:r>
                                <a:rPr lang="en-US" altLang="zh-CN" sz="1600" b="1" i="1">
                                  <a:latin typeface="Cambria Math" panose="02040503050406030204" pitchFamily="18" charset="0"/>
                                </a:rPr>
                                <m:t>𝒒</m:t>
                              </m:r>
                              <m:r>
                                <a:rPr lang="en-US" altLang="zh-CN" sz="1600" b="1" i="1">
                                  <a:latin typeface="Cambria Math" panose="02040503050406030204" pitchFamily="18" charset="0"/>
                                </a:rPr>
                                <m:t>)/(</m:t>
                              </m:r>
                              <m:r>
                                <a:rPr lang="en-US" altLang="zh-CN" sz="1600" b="1" i="1">
                                  <a:latin typeface="Cambria Math" panose="02040503050406030204" pitchFamily="18" charset="0"/>
                                </a:rPr>
                                <m:t>𝒑</m:t>
                              </m:r>
                              <m:r>
                                <a:rPr lang="en-US" altLang="zh-CN" sz="1600" b="1" i="1">
                                  <a:latin typeface="Cambria Math" panose="02040503050406030204" pitchFamily="18" charset="0"/>
                                </a:rPr>
                                <m:t>→</m:t>
                              </m:r>
                              <m:r>
                                <a:rPr lang="en-US" altLang="zh-CN" sz="1600" b="1" i="1">
                                  <a:latin typeface="Cambria Math" panose="02040503050406030204" pitchFamily="18" charset="0"/>
                                </a:rPr>
                                <m:t>𝒒</m:t>
                              </m:r>
                              <m:r>
                                <a:rPr lang="en-US" altLang="zh-CN" sz="1600" b="1" i="1">
                                  <a:latin typeface="Cambria Math" panose="02040503050406030204" pitchFamily="18" charset="0"/>
                                </a:rPr>
                                <m:t>)</m:t>
                              </m:r>
                            </m:e>
                          </m:d>
                          <m:r>
                            <a:rPr lang="en-US" altLang="zh-CN" sz="1600" b="1" i="1" smtClean="0">
                              <a:latin typeface="Cambria Math" panose="02040503050406030204" pitchFamily="18" charset="0"/>
                            </a:rPr>
                            <m:t>)</m:t>
                          </m:r>
                        </m:e>
                      </m:d>
                    </m:oMath>
                  </m:oMathPara>
                </a14:m>
                <a:endParaRPr lang="en-US" altLang="zh-CN" sz="1600" b="1"/>
              </a:p>
              <a:p>
                <a:pPr>
                  <a:spcBef>
                    <a:spcPts val="600"/>
                  </a:spcBef>
                  <a:spcAft>
                    <a:spcPts val="600"/>
                  </a:spcAft>
                </a:pPr>
                <a14:m>
                  <m:oMathPara xmlns:m="http://schemas.openxmlformats.org/officeDocument/2006/math">
                    <m:oMathParaPr>
                      <m:jc m:val="left"/>
                    </m:oMathParaPr>
                    <m:oMath xmlns:m="http://schemas.openxmlformats.org/officeDocument/2006/math">
                      <m:r>
                        <a:rPr lang="en-US" altLang="zh-CN" sz="1600" b="1" i="1" smtClean="0">
                          <a:latin typeface="Cambria Math" panose="02040503050406030204" pitchFamily="18" charset="0"/>
                        </a:rPr>
                        <m:t>=</m:t>
                      </m:r>
                      <m:d>
                        <m:dPr>
                          <m:ctrlPr>
                            <a:rPr lang="en-US" altLang="zh-CN" sz="1600" b="1" i="1">
                              <a:latin typeface="Cambria Math" panose="02040503050406030204" pitchFamily="18" charset="0"/>
                            </a:rPr>
                          </m:ctrlPr>
                        </m:dPr>
                        <m:e>
                          <m:r>
                            <a:rPr lang="en-US" altLang="zh-CN" sz="1600" b="1" i="1">
                              <a:latin typeface="Cambria Math" panose="02040503050406030204" pitchFamily="18" charset="0"/>
                            </a:rPr>
                            <m:t>(¬</m:t>
                          </m:r>
                          <m:r>
                            <a:rPr lang="en-US" altLang="zh-CN" sz="1600" b="1" i="1">
                              <a:latin typeface="Cambria Math" panose="02040503050406030204" pitchFamily="18" charset="0"/>
                            </a:rPr>
                            <m:t>𝒑</m:t>
                          </m:r>
                          <m:r>
                            <a:rPr lang="en-US" altLang="zh-CN" sz="1600" b="1" i="1">
                              <a:latin typeface="Cambria Math" panose="02040503050406030204" pitchFamily="18" charset="0"/>
                            </a:rPr>
                            <m:t>∨</m:t>
                          </m:r>
                          <m:r>
                            <a:rPr lang="en-US" altLang="zh-CN" sz="1600" b="1" i="1">
                              <a:latin typeface="Cambria Math" panose="02040503050406030204" pitchFamily="18" charset="0"/>
                            </a:rPr>
                            <m:t>𝒒</m:t>
                          </m:r>
                          <m:r>
                            <a:rPr lang="en-US" altLang="zh-CN" sz="1600" b="1" i="1">
                              <a:latin typeface="Cambria Math" panose="02040503050406030204" pitchFamily="18" charset="0"/>
                            </a:rPr>
                            <m:t>)∨(</m:t>
                          </m:r>
                          <m:r>
                            <a:rPr lang="en-US" altLang="zh-CN" sz="1600" b="1" i="1">
                              <a:latin typeface="Cambria Math" panose="02040503050406030204" pitchFamily="18" charset="0"/>
                            </a:rPr>
                            <m:t>𝒒</m:t>
                          </m:r>
                          <m:r>
                            <a:rPr lang="en-US" altLang="zh-CN" sz="1600" b="1" i="1">
                              <a:latin typeface="Cambria Math" panose="02040503050406030204" pitchFamily="18" charset="0"/>
                            </a:rPr>
                            <m:t>∧(¬</m:t>
                          </m:r>
                          <m:r>
                            <a:rPr lang="en-US" altLang="zh-CN" sz="1600" b="1" i="1">
                              <a:latin typeface="Cambria Math" panose="02040503050406030204" pitchFamily="18" charset="0"/>
                            </a:rPr>
                            <m:t>𝒑</m:t>
                          </m:r>
                          <m:r>
                            <a:rPr lang="en-US" altLang="zh-CN" sz="1600" b="1" i="1">
                              <a:latin typeface="Cambria Math" panose="02040503050406030204" pitchFamily="18" charset="0"/>
                            </a:rPr>
                            <m:t>∨</m:t>
                          </m:r>
                          <m:r>
                            <a:rPr lang="en-US" altLang="zh-CN" sz="1600" b="1" i="1">
                              <a:latin typeface="Cambria Math" panose="02040503050406030204" pitchFamily="18" charset="0"/>
                            </a:rPr>
                            <m:t>𝒒</m:t>
                          </m:r>
                          <m:r>
                            <a:rPr lang="en-US" altLang="zh-CN" sz="1600" b="1" i="1">
                              <a:latin typeface="Cambria Math" panose="02040503050406030204" pitchFamily="18" charset="0"/>
                            </a:rPr>
                            <m:t>)</m:t>
                          </m:r>
                        </m:e>
                      </m:d>
                    </m:oMath>
                  </m:oMathPara>
                </a14:m>
                <a:endParaRPr lang="zh-CN" altLang="en-US" sz="1600" b="1"/>
              </a:p>
            </p:txBody>
          </p:sp>
        </mc:Choice>
        <mc:Fallback xmlns="">
          <p:sp>
            <p:nvSpPr>
              <p:cNvPr id="2" name="文本框 1">
                <a:extLst>
                  <a:ext uri="{FF2B5EF4-FFF2-40B4-BE49-F238E27FC236}">
                    <a16:creationId xmlns:a16="http://schemas.microsoft.com/office/drawing/2014/main" id="{5DCC8BBB-D20F-474F-9EFD-B41F2F042061}"/>
                  </a:ext>
                </a:extLst>
              </p:cNvPr>
              <p:cNvSpPr txBox="1">
                <a:spLocks noRot="1" noChangeAspect="1" noMove="1" noResize="1" noEditPoints="1" noAdjustHandles="1" noChangeArrowheads="1" noChangeShapeType="1" noTextEdit="1"/>
              </p:cNvSpPr>
              <p:nvPr/>
            </p:nvSpPr>
            <p:spPr>
              <a:xfrm>
                <a:off x="647419" y="859174"/>
                <a:ext cx="7849156" cy="1480213"/>
              </a:xfrm>
              <a:prstGeom prst="rect">
                <a:avLst/>
              </a:prstGeom>
              <a:blipFill>
                <a:blip r:embed="rId2"/>
                <a:stretch>
                  <a:fillRect/>
                </a:stretch>
              </a:blipFill>
            </p:spPr>
            <p:txBody>
              <a:bodyPr/>
              <a:lstStyle/>
              <a:p>
                <a:r>
                  <a:rPr lang="zh-CN" altLang="en-US">
                    <a:noFill/>
                  </a:rPr>
                  <a:t> </a:t>
                </a:r>
              </a:p>
            </p:txBody>
          </p:sp>
        </mc:Fallback>
      </mc:AlternateContent>
      <p:sp>
        <p:nvSpPr>
          <p:cNvPr id="60" name="箭头: 右 59">
            <a:extLst>
              <a:ext uri="{FF2B5EF4-FFF2-40B4-BE49-F238E27FC236}">
                <a16:creationId xmlns:a16="http://schemas.microsoft.com/office/drawing/2014/main" id="{BC536140-A83E-4804-A9D6-77186F7CC3A0}"/>
              </a:ext>
            </a:extLst>
          </p:cNvPr>
          <p:cNvSpPr/>
          <p:nvPr/>
        </p:nvSpPr>
        <p:spPr>
          <a:xfrm>
            <a:off x="3742994" y="3473401"/>
            <a:ext cx="1139606" cy="998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文本框 60">
            <a:extLst>
              <a:ext uri="{FF2B5EF4-FFF2-40B4-BE49-F238E27FC236}">
                <a16:creationId xmlns:a16="http://schemas.microsoft.com/office/drawing/2014/main" id="{6BB155C8-68F5-453E-A384-D2D4854FBCA5}"/>
              </a:ext>
            </a:extLst>
          </p:cNvPr>
          <p:cNvSpPr txBox="1"/>
          <p:nvPr/>
        </p:nvSpPr>
        <p:spPr>
          <a:xfrm>
            <a:off x="3285821" y="2692539"/>
            <a:ext cx="2373371" cy="584775"/>
          </a:xfrm>
          <a:prstGeom prst="rect">
            <a:avLst/>
          </a:prstGeom>
          <a:solidFill>
            <a:schemeClr val="accent2">
              <a:lumMod val="50000"/>
            </a:schemeClr>
          </a:solidFill>
        </p:spPr>
        <p:txBody>
          <a:bodyPr wrap="square" rtlCol="0">
            <a:spAutoFit/>
          </a:bodyPr>
          <a:lstStyle/>
          <a:p>
            <a:r>
              <a:rPr lang="zh-CN" altLang="en-US" sz="1600" b="1">
                <a:solidFill>
                  <a:schemeClr val="bg1"/>
                </a:solidFill>
              </a:rPr>
              <a:t>从抽象语法树的角度看，置换是子树的整体变换</a:t>
            </a:r>
          </a:p>
        </p:txBody>
      </p:sp>
      <p:grpSp>
        <p:nvGrpSpPr>
          <p:cNvPr id="103" name="组合 102">
            <a:extLst>
              <a:ext uri="{FF2B5EF4-FFF2-40B4-BE49-F238E27FC236}">
                <a16:creationId xmlns:a16="http://schemas.microsoft.com/office/drawing/2014/main" id="{C8E09D1C-6730-40EA-BE5A-0D4244E4AFE3}"/>
              </a:ext>
            </a:extLst>
          </p:cNvPr>
          <p:cNvGrpSpPr/>
          <p:nvPr/>
        </p:nvGrpSpPr>
        <p:grpSpPr>
          <a:xfrm>
            <a:off x="1034737" y="2664051"/>
            <a:ext cx="2413398" cy="1759175"/>
            <a:chOff x="1050418" y="2571750"/>
            <a:chExt cx="2413398" cy="1759175"/>
          </a:xfrm>
        </p:grpSpPr>
        <mc:AlternateContent xmlns:mc="http://schemas.openxmlformats.org/markup-compatibility/2006" xmlns:a14="http://schemas.microsoft.com/office/drawing/2010/main">
          <mc:Choice Requires="a14">
            <p:sp>
              <p:nvSpPr>
                <p:cNvPr id="9" name="椭圆 8">
                  <a:extLst>
                    <a:ext uri="{FF2B5EF4-FFF2-40B4-BE49-F238E27FC236}">
                      <a16:creationId xmlns:a16="http://schemas.microsoft.com/office/drawing/2014/main" id="{B83DC342-FD54-4F1A-B47E-834EF0805A0F}"/>
                    </a:ext>
                  </a:extLst>
                </p:cNvPr>
                <p:cNvSpPr/>
                <p:nvPr/>
              </p:nvSpPr>
              <p:spPr>
                <a:xfrm>
                  <a:off x="1993887" y="2571750"/>
                  <a:ext cx="263387" cy="252699"/>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1600" b="1" i="1">
                            <a:solidFill>
                              <a:srgbClr val="002060"/>
                            </a:solidFill>
                            <a:latin typeface="Cambria Math" panose="02040503050406030204" pitchFamily="18" charset="0"/>
                          </a:rPr>
                          <m:t>∨</m:t>
                        </m:r>
                      </m:oMath>
                    </m:oMathPara>
                  </a14:m>
                  <a:endParaRPr lang="zh-CN" altLang="en-US" sz="1600" b="1">
                    <a:solidFill>
                      <a:srgbClr val="002060"/>
                    </a:solidFill>
                  </a:endParaRPr>
                </a:p>
              </p:txBody>
            </p:sp>
          </mc:Choice>
          <mc:Fallback xmlns="">
            <p:sp>
              <p:nvSpPr>
                <p:cNvPr id="9" name="椭圆 8">
                  <a:extLst>
                    <a:ext uri="{FF2B5EF4-FFF2-40B4-BE49-F238E27FC236}">
                      <a16:creationId xmlns:a16="http://schemas.microsoft.com/office/drawing/2014/main" id="{B83DC342-FD54-4F1A-B47E-834EF0805A0F}"/>
                    </a:ext>
                  </a:extLst>
                </p:cNvPr>
                <p:cNvSpPr>
                  <a:spLocks noRot="1" noChangeAspect="1" noMove="1" noResize="1" noEditPoints="1" noAdjustHandles="1" noChangeArrowheads="1" noChangeShapeType="1" noTextEdit="1"/>
                </p:cNvSpPr>
                <p:nvPr/>
              </p:nvSpPr>
              <p:spPr>
                <a:xfrm>
                  <a:off x="1993887" y="2571750"/>
                  <a:ext cx="263387" cy="252699"/>
                </a:xfrm>
                <a:prstGeom prst="ellipse">
                  <a:avLst/>
                </a:prstGeom>
                <a:blipFill>
                  <a:blip r:embed="rId3"/>
                  <a:stretch>
                    <a:fillRect l="-444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椭圆 9">
                  <a:extLst>
                    <a:ext uri="{FF2B5EF4-FFF2-40B4-BE49-F238E27FC236}">
                      <a16:creationId xmlns:a16="http://schemas.microsoft.com/office/drawing/2014/main" id="{15208A61-AD4C-447D-9C05-4C862973EBFC}"/>
                    </a:ext>
                  </a:extLst>
                </p:cNvPr>
                <p:cNvSpPr/>
                <p:nvPr/>
              </p:nvSpPr>
              <p:spPr>
                <a:xfrm>
                  <a:off x="1400852" y="3057599"/>
                  <a:ext cx="263387" cy="252699"/>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1600" b="1" i="1">
                            <a:solidFill>
                              <a:srgbClr val="002060"/>
                            </a:solidFill>
                            <a:latin typeface="Cambria Math" panose="02040503050406030204" pitchFamily="18" charset="0"/>
                          </a:rPr>
                          <m:t>→</m:t>
                        </m:r>
                      </m:oMath>
                    </m:oMathPara>
                  </a14:m>
                  <a:endParaRPr lang="zh-CN" altLang="en-US" sz="1600" b="1">
                    <a:solidFill>
                      <a:srgbClr val="002060"/>
                    </a:solidFill>
                  </a:endParaRPr>
                </a:p>
              </p:txBody>
            </p:sp>
          </mc:Choice>
          <mc:Fallback xmlns="">
            <p:sp>
              <p:nvSpPr>
                <p:cNvPr id="10" name="椭圆 9">
                  <a:extLst>
                    <a:ext uri="{FF2B5EF4-FFF2-40B4-BE49-F238E27FC236}">
                      <a16:creationId xmlns:a16="http://schemas.microsoft.com/office/drawing/2014/main" id="{15208A61-AD4C-447D-9C05-4C862973EBFC}"/>
                    </a:ext>
                  </a:extLst>
                </p:cNvPr>
                <p:cNvSpPr>
                  <a:spLocks noRot="1" noChangeAspect="1" noMove="1" noResize="1" noEditPoints="1" noAdjustHandles="1" noChangeArrowheads="1" noChangeShapeType="1" noTextEdit="1"/>
                </p:cNvSpPr>
                <p:nvPr/>
              </p:nvSpPr>
              <p:spPr>
                <a:xfrm>
                  <a:off x="1400852" y="3057599"/>
                  <a:ext cx="263387" cy="252699"/>
                </a:xfrm>
                <a:prstGeom prst="ellipse">
                  <a:avLst/>
                </a:prstGeom>
                <a:blipFill>
                  <a:blip r:embed="rId4"/>
                  <a:stretch>
                    <a:fillRect l="-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B7E76B34-8DA7-430B-B3F6-109851743690}"/>
                    </a:ext>
                  </a:extLst>
                </p:cNvPr>
                <p:cNvSpPr txBox="1"/>
                <p:nvPr/>
              </p:nvSpPr>
              <p:spPr>
                <a:xfrm>
                  <a:off x="1050418" y="3539812"/>
                  <a:ext cx="278294" cy="307777"/>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1" i="1" smtClean="0">
                            <a:latin typeface="Cambria Math" panose="02040503050406030204" pitchFamily="18" charset="0"/>
                          </a:rPr>
                          <m:t>𝒑</m:t>
                        </m:r>
                      </m:oMath>
                    </m:oMathPara>
                  </a14:m>
                  <a:endParaRPr lang="zh-CN" altLang="en-US" sz="1400" b="1"/>
                </a:p>
              </p:txBody>
            </p:sp>
          </mc:Choice>
          <mc:Fallback xmlns="">
            <p:sp>
              <p:nvSpPr>
                <p:cNvPr id="17" name="文本框 16">
                  <a:extLst>
                    <a:ext uri="{FF2B5EF4-FFF2-40B4-BE49-F238E27FC236}">
                      <a16:creationId xmlns:a16="http://schemas.microsoft.com/office/drawing/2014/main" id="{B7E76B34-8DA7-430B-B3F6-109851743690}"/>
                    </a:ext>
                  </a:extLst>
                </p:cNvPr>
                <p:cNvSpPr txBox="1">
                  <a:spLocks noRot="1" noChangeAspect="1" noMove="1" noResize="1" noEditPoints="1" noAdjustHandles="1" noChangeArrowheads="1" noChangeShapeType="1" noTextEdit="1"/>
                </p:cNvSpPr>
                <p:nvPr/>
              </p:nvSpPr>
              <p:spPr>
                <a:xfrm>
                  <a:off x="1050418" y="3539812"/>
                  <a:ext cx="278294" cy="307777"/>
                </a:xfrm>
                <a:prstGeom prst="rect">
                  <a:avLst/>
                </a:prstGeom>
                <a:blipFill>
                  <a:blip r:embed="rId5"/>
                  <a:stretch>
                    <a:fillRect/>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D8845F79-E579-4AF2-81F4-3F1D12D5DA31}"/>
                    </a:ext>
                  </a:extLst>
                </p:cNvPr>
                <p:cNvSpPr txBox="1"/>
                <p:nvPr/>
              </p:nvSpPr>
              <p:spPr>
                <a:xfrm>
                  <a:off x="1705685" y="3546791"/>
                  <a:ext cx="278294" cy="307777"/>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1" i="1" smtClean="0">
                            <a:latin typeface="Cambria Math" panose="02040503050406030204" pitchFamily="18" charset="0"/>
                          </a:rPr>
                          <m:t>𝒒</m:t>
                        </m:r>
                      </m:oMath>
                    </m:oMathPara>
                  </a14:m>
                  <a:endParaRPr lang="zh-CN" altLang="en-US" sz="1400" b="1"/>
                </a:p>
              </p:txBody>
            </p:sp>
          </mc:Choice>
          <mc:Fallback xmlns="">
            <p:sp>
              <p:nvSpPr>
                <p:cNvPr id="18" name="文本框 17">
                  <a:extLst>
                    <a:ext uri="{FF2B5EF4-FFF2-40B4-BE49-F238E27FC236}">
                      <a16:creationId xmlns:a16="http://schemas.microsoft.com/office/drawing/2014/main" id="{D8845F79-E579-4AF2-81F4-3F1D12D5DA31}"/>
                    </a:ext>
                  </a:extLst>
                </p:cNvPr>
                <p:cNvSpPr txBox="1">
                  <a:spLocks noRot="1" noChangeAspect="1" noMove="1" noResize="1" noEditPoints="1" noAdjustHandles="1" noChangeArrowheads="1" noChangeShapeType="1" noTextEdit="1"/>
                </p:cNvSpPr>
                <p:nvPr/>
              </p:nvSpPr>
              <p:spPr>
                <a:xfrm>
                  <a:off x="1705685" y="3546791"/>
                  <a:ext cx="278294" cy="307777"/>
                </a:xfrm>
                <a:prstGeom prst="rect">
                  <a:avLst/>
                </a:prstGeom>
                <a:blipFill>
                  <a:blip r:embed="rId6"/>
                  <a:stretch>
                    <a:fillRect/>
                  </a:stretch>
                </a:blipFill>
                <a:ln>
                  <a:solidFill>
                    <a:schemeClr val="accent1">
                      <a:shade val="50000"/>
                    </a:schemeClr>
                  </a:solidFill>
                </a:ln>
              </p:spPr>
              <p:txBody>
                <a:bodyPr/>
                <a:lstStyle/>
                <a:p>
                  <a:r>
                    <a:rPr lang="zh-CN" altLang="en-US">
                      <a:noFill/>
                    </a:rPr>
                    <a:t> </a:t>
                  </a:r>
                </a:p>
              </p:txBody>
            </p:sp>
          </mc:Fallback>
        </mc:AlternateContent>
        <p:cxnSp>
          <p:nvCxnSpPr>
            <p:cNvPr id="4" name="直接连接符 3">
              <a:extLst>
                <a:ext uri="{FF2B5EF4-FFF2-40B4-BE49-F238E27FC236}">
                  <a16:creationId xmlns:a16="http://schemas.microsoft.com/office/drawing/2014/main" id="{549F6394-8E26-4636-9F3F-F892314210FF}"/>
                </a:ext>
              </a:extLst>
            </p:cNvPr>
            <p:cNvCxnSpPr>
              <a:stCxn id="9" idx="4"/>
              <a:endCxn id="10" idx="0"/>
            </p:cNvCxnSpPr>
            <p:nvPr/>
          </p:nvCxnSpPr>
          <p:spPr>
            <a:xfrm flipH="1">
              <a:off x="1532546" y="2824449"/>
              <a:ext cx="593035" cy="23315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EEA6DECB-D5B9-410C-ABE6-261D1CB71A91}"/>
                </a:ext>
              </a:extLst>
            </p:cNvPr>
            <p:cNvCxnSpPr>
              <a:cxnSpLocks/>
              <a:stCxn id="9" idx="4"/>
              <a:endCxn id="54" idx="0"/>
            </p:cNvCxnSpPr>
            <p:nvPr/>
          </p:nvCxnSpPr>
          <p:spPr>
            <a:xfrm>
              <a:off x="2125581" y="2824449"/>
              <a:ext cx="533184" cy="217061"/>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0D565D9A-C6B2-43CE-890A-E143E8420921}"/>
                </a:ext>
              </a:extLst>
            </p:cNvPr>
            <p:cNvCxnSpPr>
              <a:cxnSpLocks/>
              <a:stCxn id="10" idx="4"/>
              <a:endCxn id="17" idx="0"/>
            </p:cNvCxnSpPr>
            <p:nvPr/>
          </p:nvCxnSpPr>
          <p:spPr>
            <a:xfrm flipH="1">
              <a:off x="1189565" y="3310298"/>
              <a:ext cx="342981" cy="2295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A0735E15-FDF9-495E-9217-A6ECC988E614}"/>
                </a:ext>
              </a:extLst>
            </p:cNvPr>
            <p:cNvCxnSpPr>
              <a:stCxn id="10" idx="4"/>
              <a:endCxn id="18" idx="0"/>
            </p:cNvCxnSpPr>
            <p:nvPr/>
          </p:nvCxnSpPr>
          <p:spPr>
            <a:xfrm>
              <a:off x="1532546" y="3310298"/>
              <a:ext cx="312286" cy="236493"/>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椭圆 43">
                  <a:extLst>
                    <a:ext uri="{FF2B5EF4-FFF2-40B4-BE49-F238E27FC236}">
                      <a16:creationId xmlns:a16="http://schemas.microsoft.com/office/drawing/2014/main" id="{8B898746-25EE-4EDD-94A0-7AABB839529A}"/>
                    </a:ext>
                  </a:extLst>
                </p:cNvPr>
                <p:cNvSpPr/>
                <p:nvPr/>
              </p:nvSpPr>
              <p:spPr>
                <a:xfrm>
                  <a:off x="2877852" y="3567352"/>
                  <a:ext cx="263387" cy="252699"/>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1600" b="1" i="1">
                            <a:solidFill>
                              <a:srgbClr val="002060"/>
                            </a:solidFill>
                            <a:latin typeface="Cambria Math" panose="02040503050406030204" pitchFamily="18" charset="0"/>
                          </a:rPr>
                          <m:t>→</m:t>
                        </m:r>
                      </m:oMath>
                    </m:oMathPara>
                  </a14:m>
                  <a:endParaRPr lang="zh-CN" altLang="en-US" sz="1600" b="1">
                    <a:solidFill>
                      <a:srgbClr val="002060"/>
                    </a:solidFill>
                  </a:endParaRPr>
                </a:p>
              </p:txBody>
            </p:sp>
          </mc:Choice>
          <mc:Fallback xmlns="">
            <p:sp>
              <p:nvSpPr>
                <p:cNvPr id="44" name="椭圆 43">
                  <a:extLst>
                    <a:ext uri="{FF2B5EF4-FFF2-40B4-BE49-F238E27FC236}">
                      <a16:creationId xmlns:a16="http://schemas.microsoft.com/office/drawing/2014/main" id="{8B898746-25EE-4EDD-94A0-7AABB839529A}"/>
                    </a:ext>
                  </a:extLst>
                </p:cNvPr>
                <p:cNvSpPr>
                  <a:spLocks noRot="1" noChangeAspect="1" noMove="1" noResize="1" noEditPoints="1" noAdjustHandles="1" noChangeArrowheads="1" noChangeShapeType="1" noTextEdit="1"/>
                </p:cNvSpPr>
                <p:nvPr/>
              </p:nvSpPr>
              <p:spPr>
                <a:xfrm>
                  <a:off x="2877852" y="3567352"/>
                  <a:ext cx="263387" cy="252699"/>
                </a:xfrm>
                <a:prstGeom prst="ellipse">
                  <a:avLst/>
                </a:prstGeom>
                <a:blipFill>
                  <a:blip r:embed="rId7"/>
                  <a:stretch>
                    <a:fillRect l="-88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 name="文本框 45">
                  <a:extLst>
                    <a:ext uri="{FF2B5EF4-FFF2-40B4-BE49-F238E27FC236}">
                      <a16:creationId xmlns:a16="http://schemas.microsoft.com/office/drawing/2014/main" id="{FDBC02FB-4C8B-416F-9FC1-7DB87536A013}"/>
                    </a:ext>
                  </a:extLst>
                </p:cNvPr>
                <p:cNvSpPr txBox="1"/>
                <p:nvPr/>
              </p:nvSpPr>
              <p:spPr>
                <a:xfrm>
                  <a:off x="2528100" y="4023148"/>
                  <a:ext cx="278294" cy="307777"/>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1" i="1" smtClean="0">
                            <a:latin typeface="Cambria Math" panose="02040503050406030204" pitchFamily="18" charset="0"/>
                          </a:rPr>
                          <m:t>𝒑</m:t>
                        </m:r>
                      </m:oMath>
                    </m:oMathPara>
                  </a14:m>
                  <a:endParaRPr lang="zh-CN" altLang="en-US" sz="1400" b="1"/>
                </a:p>
              </p:txBody>
            </p:sp>
          </mc:Choice>
          <mc:Fallback xmlns="">
            <p:sp>
              <p:nvSpPr>
                <p:cNvPr id="46" name="文本框 45">
                  <a:extLst>
                    <a:ext uri="{FF2B5EF4-FFF2-40B4-BE49-F238E27FC236}">
                      <a16:creationId xmlns:a16="http://schemas.microsoft.com/office/drawing/2014/main" id="{FDBC02FB-4C8B-416F-9FC1-7DB87536A013}"/>
                    </a:ext>
                  </a:extLst>
                </p:cNvPr>
                <p:cNvSpPr txBox="1">
                  <a:spLocks noRot="1" noChangeAspect="1" noMove="1" noResize="1" noEditPoints="1" noAdjustHandles="1" noChangeArrowheads="1" noChangeShapeType="1" noTextEdit="1"/>
                </p:cNvSpPr>
                <p:nvPr/>
              </p:nvSpPr>
              <p:spPr>
                <a:xfrm>
                  <a:off x="2528100" y="4023148"/>
                  <a:ext cx="278294" cy="307777"/>
                </a:xfrm>
                <a:prstGeom prst="rect">
                  <a:avLst/>
                </a:prstGeom>
                <a:blipFill>
                  <a:blip r:embed="rId8"/>
                  <a:stretch>
                    <a:fillRect/>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8" name="文本框 47">
                  <a:extLst>
                    <a:ext uri="{FF2B5EF4-FFF2-40B4-BE49-F238E27FC236}">
                      <a16:creationId xmlns:a16="http://schemas.microsoft.com/office/drawing/2014/main" id="{7490420F-F532-41A8-89D8-7B84F9B3E3C2}"/>
                    </a:ext>
                  </a:extLst>
                </p:cNvPr>
                <p:cNvSpPr txBox="1"/>
                <p:nvPr/>
              </p:nvSpPr>
              <p:spPr>
                <a:xfrm>
                  <a:off x="3185522" y="4023148"/>
                  <a:ext cx="278294" cy="307777"/>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1" i="1" smtClean="0">
                            <a:latin typeface="Cambria Math" panose="02040503050406030204" pitchFamily="18" charset="0"/>
                          </a:rPr>
                          <m:t>𝒒</m:t>
                        </m:r>
                      </m:oMath>
                    </m:oMathPara>
                  </a14:m>
                  <a:endParaRPr lang="zh-CN" altLang="en-US" sz="1400" b="1"/>
                </a:p>
              </p:txBody>
            </p:sp>
          </mc:Choice>
          <mc:Fallback xmlns="">
            <p:sp>
              <p:nvSpPr>
                <p:cNvPr id="48" name="文本框 47">
                  <a:extLst>
                    <a:ext uri="{FF2B5EF4-FFF2-40B4-BE49-F238E27FC236}">
                      <a16:creationId xmlns:a16="http://schemas.microsoft.com/office/drawing/2014/main" id="{7490420F-F532-41A8-89D8-7B84F9B3E3C2}"/>
                    </a:ext>
                  </a:extLst>
                </p:cNvPr>
                <p:cNvSpPr txBox="1">
                  <a:spLocks noRot="1" noChangeAspect="1" noMove="1" noResize="1" noEditPoints="1" noAdjustHandles="1" noChangeArrowheads="1" noChangeShapeType="1" noTextEdit="1"/>
                </p:cNvSpPr>
                <p:nvPr/>
              </p:nvSpPr>
              <p:spPr>
                <a:xfrm>
                  <a:off x="3185522" y="4023148"/>
                  <a:ext cx="278294" cy="307777"/>
                </a:xfrm>
                <a:prstGeom prst="rect">
                  <a:avLst/>
                </a:prstGeom>
                <a:blipFill>
                  <a:blip r:embed="rId9"/>
                  <a:stretch>
                    <a:fillRect/>
                  </a:stretch>
                </a:blipFill>
                <a:ln>
                  <a:solidFill>
                    <a:schemeClr val="accent1">
                      <a:shade val="50000"/>
                    </a:schemeClr>
                  </a:solidFill>
                </a:ln>
              </p:spPr>
              <p:txBody>
                <a:bodyPr/>
                <a:lstStyle/>
                <a:p>
                  <a:r>
                    <a:rPr lang="zh-CN" altLang="en-US">
                      <a:noFill/>
                    </a:rPr>
                    <a:t> </a:t>
                  </a:r>
                </a:p>
              </p:txBody>
            </p:sp>
          </mc:Fallback>
        </mc:AlternateContent>
        <p:cxnSp>
          <p:nvCxnSpPr>
            <p:cNvPr id="50" name="直接连接符 49">
              <a:extLst>
                <a:ext uri="{FF2B5EF4-FFF2-40B4-BE49-F238E27FC236}">
                  <a16:creationId xmlns:a16="http://schemas.microsoft.com/office/drawing/2014/main" id="{C06D03CC-F761-4B96-BF9B-F476E5B2D942}"/>
                </a:ext>
              </a:extLst>
            </p:cNvPr>
            <p:cNvCxnSpPr>
              <a:cxnSpLocks/>
              <a:stCxn id="44" idx="4"/>
              <a:endCxn id="46" idx="0"/>
            </p:cNvCxnSpPr>
            <p:nvPr/>
          </p:nvCxnSpPr>
          <p:spPr>
            <a:xfrm flipH="1">
              <a:off x="2667247" y="3820051"/>
              <a:ext cx="342299" cy="203097"/>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A2AB6254-F9C9-40F5-9D26-9F17DB21C22D}"/>
                </a:ext>
              </a:extLst>
            </p:cNvPr>
            <p:cNvCxnSpPr>
              <a:cxnSpLocks/>
              <a:stCxn id="44" idx="4"/>
              <a:endCxn id="48" idx="0"/>
            </p:cNvCxnSpPr>
            <p:nvPr/>
          </p:nvCxnSpPr>
          <p:spPr>
            <a:xfrm>
              <a:off x="3009546" y="3820051"/>
              <a:ext cx="315123" cy="203097"/>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4" name="椭圆 53">
                  <a:extLst>
                    <a:ext uri="{FF2B5EF4-FFF2-40B4-BE49-F238E27FC236}">
                      <a16:creationId xmlns:a16="http://schemas.microsoft.com/office/drawing/2014/main" id="{EEB996C5-ABF1-42FB-B48D-B783594ED550}"/>
                    </a:ext>
                  </a:extLst>
                </p:cNvPr>
                <p:cNvSpPr/>
                <p:nvPr/>
              </p:nvSpPr>
              <p:spPr>
                <a:xfrm>
                  <a:off x="2527071" y="3041510"/>
                  <a:ext cx="263387" cy="252699"/>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1600" b="1" i="1" smtClean="0">
                            <a:solidFill>
                              <a:srgbClr val="002060"/>
                            </a:solidFill>
                            <a:latin typeface="Cambria Math" panose="02040503050406030204" pitchFamily="18" charset="0"/>
                          </a:rPr>
                          <m:t>∧</m:t>
                        </m:r>
                      </m:oMath>
                    </m:oMathPara>
                  </a14:m>
                  <a:endParaRPr lang="zh-CN" altLang="en-US" sz="1600" b="1">
                    <a:solidFill>
                      <a:srgbClr val="002060"/>
                    </a:solidFill>
                  </a:endParaRPr>
                </a:p>
              </p:txBody>
            </p:sp>
          </mc:Choice>
          <mc:Fallback xmlns="">
            <p:sp>
              <p:nvSpPr>
                <p:cNvPr id="54" name="椭圆 53">
                  <a:extLst>
                    <a:ext uri="{FF2B5EF4-FFF2-40B4-BE49-F238E27FC236}">
                      <a16:creationId xmlns:a16="http://schemas.microsoft.com/office/drawing/2014/main" id="{EEB996C5-ABF1-42FB-B48D-B783594ED550}"/>
                    </a:ext>
                  </a:extLst>
                </p:cNvPr>
                <p:cNvSpPr>
                  <a:spLocks noRot="1" noChangeAspect="1" noMove="1" noResize="1" noEditPoints="1" noAdjustHandles="1" noChangeArrowheads="1" noChangeShapeType="1" noTextEdit="1"/>
                </p:cNvSpPr>
                <p:nvPr/>
              </p:nvSpPr>
              <p:spPr>
                <a:xfrm>
                  <a:off x="2527071" y="3041510"/>
                  <a:ext cx="263387" cy="252699"/>
                </a:xfrm>
                <a:prstGeom prst="ellipse">
                  <a:avLst/>
                </a:prstGeom>
                <a:blipFill>
                  <a:blip r:embed="rId10"/>
                  <a:stretch>
                    <a:fillRect l="-22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 name="文本框 55">
                  <a:extLst>
                    <a:ext uri="{FF2B5EF4-FFF2-40B4-BE49-F238E27FC236}">
                      <a16:creationId xmlns:a16="http://schemas.microsoft.com/office/drawing/2014/main" id="{06FA9EB5-164F-423F-88C9-3CF5B97550B7}"/>
                    </a:ext>
                  </a:extLst>
                </p:cNvPr>
                <p:cNvSpPr txBox="1"/>
                <p:nvPr/>
              </p:nvSpPr>
              <p:spPr>
                <a:xfrm>
                  <a:off x="2156932" y="3539817"/>
                  <a:ext cx="278294" cy="307777"/>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1" i="1" smtClean="0">
                            <a:latin typeface="Cambria Math" panose="02040503050406030204" pitchFamily="18" charset="0"/>
                          </a:rPr>
                          <m:t>𝒒</m:t>
                        </m:r>
                      </m:oMath>
                    </m:oMathPara>
                  </a14:m>
                  <a:endParaRPr lang="zh-CN" altLang="en-US" sz="1400" b="1"/>
                </a:p>
              </p:txBody>
            </p:sp>
          </mc:Choice>
          <mc:Fallback xmlns="">
            <p:sp>
              <p:nvSpPr>
                <p:cNvPr id="56" name="文本框 55">
                  <a:extLst>
                    <a:ext uri="{FF2B5EF4-FFF2-40B4-BE49-F238E27FC236}">
                      <a16:creationId xmlns:a16="http://schemas.microsoft.com/office/drawing/2014/main" id="{06FA9EB5-164F-423F-88C9-3CF5B97550B7}"/>
                    </a:ext>
                  </a:extLst>
                </p:cNvPr>
                <p:cNvSpPr txBox="1">
                  <a:spLocks noRot="1" noChangeAspect="1" noMove="1" noResize="1" noEditPoints="1" noAdjustHandles="1" noChangeArrowheads="1" noChangeShapeType="1" noTextEdit="1"/>
                </p:cNvSpPr>
                <p:nvPr/>
              </p:nvSpPr>
              <p:spPr>
                <a:xfrm>
                  <a:off x="2156932" y="3539817"/>
                  <a:ext cx="278294" cy="307777"/>
                </a:xfrm>
                <a:prstGeom prst="rect">
                  <a:avLst/>
                </a:prstGeom>
                <a:blipFill>
                  <a:blip r:embed="rId6"/>
                  <a:stretch>
                    <a:fillRect/>
                  </a:stretch>
                </a:blipFill>
                <a:ln>
                  <a:solidFill>
                    <a:schemeClr val="accent1">
                      <a:shade val="50000"/>
                    </a:schemeClr>
                  </a:solidFill>
                </a:ln>
              </p:spPr>
              <p:txBody>
                <a:bodyPr/>
                <a:lstStyle/>
                <a:p>
                  <a:r>
                    <a:rPr lang="zh-CN" altLang="en-US">
                      <a:noFill/>
                    </a:rPr>
                    <a:t> </a:t>
                  </a:r>
                </a:p>
              </p:txBody>
            </p:sp>
          </mc:Fallback>
        </mc:AlternateContent>
        <p:cxnSp>
          <p:nvCxnSpPr>
            <p:cNvPr id="23" name="直接连接符 22">
              <a:extLst>
                <a:ext uri="{FF2B5EF4-FFF2-40B4-BE49-F238E27FC236}">
                  <a16:creationId xmlns:a16="http://schemas.microsoft.com/office/drawing/2014/main" id="{2916249B-2602-4095-A4B0-C22A8A709956}"/>
                </a:ext>
              </a:extLst>
            </p:cNvPr>
            <p:cNvCxnSpPr>
              <a:stCxn id="54" idx="4"/>
              <a:endCxn id="56" idx="0"/>
            </p:cNvCxnSpPr>
            <p:nvPr/>
          </p:nvCxnSpPr>
          <p:spPr>
            <a:xfrm flipH="1">
              <a:off x="2296079" y="3294209"/>
              <a:ext cx="362686" cy="2456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96062AFE-0296-43CF-B2D5-68A07BCAD104}"/>
                </a:ext>
              </a:extLst>
            </p:cNvPr>
            <p:cNvCxnSpPr>
              <a:stCxn id="54" idx="4"/>
              <a:endCxn id="44" idx="0"/>
            </p:cNvCxnSpPr>
            <p:nvPr/>
          </p:nvCxnSpPr>
          <p:spPr>
            <a:xfrm>
              <a:off x="2658765" y="3294209"/>
              <a:ext cx="350781" cy="27314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02" name="组合 101">
            <a:extLst>
              <a:ext uri="{FF2B5EF4-FFF2-40B4-BE49-F238E27FC236}">
                <a16:creationId xmlns:a16="http://schemas.microsoft.com/office/drawing/2014/main" id="{FD154730-9435-4961-BC2D-DFB1B8BDC2F1}"/>
              </a:ext>
            </a:extLst>
          </p:cNvPr>
          <p:cNvGrpSpPr/>
          <p:nvPr/>
        </p:nvGrpSpPr>
        <p:grpSpPr>
          <a:xfrm>
            <a:off x="5564172" y="2505400"/>
            <a:ext cx="2390263" cy="2211082"/>
            <a:chOff x="5564903" y="2571750"/>
            <a:chExt cx="2390263" cy="2211082"/>
          </a:xfrm>
        </p:grpSpPr>
        <mc:AlternateContent xmlns:mc="http://schemas.openxmlformats.org/markup-compatibility/2006" xmlns:a14="http://schemas.microsoft.com/office/drawing/2010/main">
          <mc:Choice Requires="a14">
            <p:sp>
              <p:nvSpPr>
                <p:cNvPr id="73" name="椭圆 72">
                  <a:extLst>
                    <a:ext uri="{FF2B5EF4-FFF2-40B4-BE49-F238E27FC236}">
                      <a16:creationId xmlns:a16="http://schemas.microsoft.com/office/drawing/2014/main" id="{10376170-8380-44FA-8D23-221EC6E19462}"/>
                    </a:ext>
                  </a:extLst>
                </p:cNvPr>
                <p:cNvSpPr/>
                <p:nvPr/>
              </p:nvSpPr>
              <p:spPr>
                <a:xfrm>
                  <a:off x="6485237" y="2571750"/>
                  <a:ext cx="263387" cy="252699"/>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1600" b="1" i="1">
                            <a:solidFill>
                              <a:srgbClr val="002060"/>
                            </a:solidFill>
                            <a:latin typeface="Cambria Math" panose="02040503050406030204" pitchFamily="18" charset="0"/>
                          </a:rPr>
                          <m:t>∨</m:t>
                        </m:r>
                      </m:oMath>
                    </m:oMathPara>
                  </a14:m>
                  <a:endParaRPr lang="zh-CN" altLang="en-US" sz="1600" b="1">
                    <a:solidFill>
                      <a:srgbClr val="002060"/>
                    </a:solidFill>
                  </a:endParaRPr>
                </a:p>
              </p:txBody>
            </p:sp>
          </mc:Choice>
          <mc:Fallback xmlns="">
            <p:sp>
              <p:nvSpPr>
                <p:cNvPr id="73" name="椭圆 72">
                  <a:extLst>
                    <a:ext uri="{FF2B5EF4-FFF2-40B4-BE49-F238E27FC236}">
                      <a16:creationId xmlns:a16="http://schemas.microsoft.com/office/drawing/2014/main" id="{10376170-8380-44FA-8D23-221EC6E19462}"/>
                    </a:ext>
                  </a:extLst>
                </p:cNvPr>
                <p:cNvSpPr>
                  <a:spLocks noRot="1" noChangeAspect="1" noMove="1" noResize="1" noEditPoints="1" noAdjustHandles="1" noChangeArrowheads="1" noChangeShapeType="1" noTextEdit="1"/>
                </p:cNvSpPr>
                <p:nvPr/>
              </p:nvSpPr>
              <p:spPr>
                <a:xfrm>
                  <a:off x="6485237" y="2571750"/>
                  <a:ext cx="263387" cy="252699"/>
                </a:xfrm>
                <a:prstGeom prst="ellipse">
                  <a:avLst/>
                </a:prstGeom>
                <a:blipFill>
                  <a:blip r:embed="rId11"/>
                  <a:stretch>
                    <a:fillRect l="-22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4" name="椭圆 73">
                  <a:extLst>
                    <a:ext uri="{FF2B5EF4-FFF2-40B4-BE49-F238E27FC236}">
                      <a16:creationId xmlns:a16="http://schemas.microsoft.com/office/drawing/2014/main" id="{1F28887E-83E1-4BEC-8383-8433DA4540ED}"/>
                    </a:ext>
                  </a:extLst>
                </p:cNvPr>
                <p:cNvSpPr/>
                <p:nvPr/>
              </p:nvSpPr>
              <p:spPr>
                <a:xfrm>
                  <a:off x="5892202" y="3057599"/>
                  <a:ext cx="263387" cy="252699"/>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1600" b="1" i="1" smtClean="0">
                            <a:solidFill>
                              <a:srgbClr val="002060"/>
                            </a:solidFill>
                            <a:latin typeface="Cambria Math" panose="02040503050406030204" pitchFamily="18" charset="0"/>
                          </a:rPr>
                          <m:t>∨</m:t>
                        </m:r>
                      </m:oMath>
                    </m:oMathPara>
                  </a14:m>
                  <a:endParaRPr lang="zh-CN" altLang="en-US" sz="1600" b="1">
                    <a:solidFill>
                      <a:srgbClr val="002060"/>
                    </a:solidFill>
                  </a:endParaRPr>
                </a:p>
              </p:txBody>
            </p:sp>
          </mc:Choice>
          <mc:Fallback xmlns="">
            <p:sp>
              <p:nvSpPr>
                <p:cNvPr id="74" name="椭圆 73">
                  <a:extLst>
                    <a:ext uri="{FF2B5EF4-FFF2-40B4-BE49-F238E27FC236}">
                      <a16:creationId xmlns:a16="http://schemas.microsoft.com/office/drawing/2014/main" id="{1F28887E-83E1-4BEC-8383-8433DA4540ED}"/>
                    </a:ext>
                  </a:extLst>
                </p:cNvPr>
                <p:cNvSpPr>
                  <a:spLocks noRot="1" noChangeAspect="1" noMove="1" noResize="1" noEditPoints="1" noAdjustHandles="1" noChangeArrowheads="1" noChangeShapeType="1" noTextEdit="1"/>
                </p:cNvSpPr>
                <p:nvPr/>
              </p:nvSpPr>
              <p:spPr>
                <a:xfrm>
                  <a:off x="5892202" y="3057599"/>
                  <a:ext cx="263387" cy="252699"/>
                </a:xfrm>
                <a:prstGeom prst="ellipse">
                  <a:avLst/>
                </a:prstGeom>
                <a:blipFill>
                  <a:blip r:embed="rId12"/>
                  <a:stretch>
                    <a:fillRect l="-217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6" name="文本框 75">
                  <a:extLst>
                    <a:ext uri="{FF2B5EF4-FFF2-40B4-BE49-F238E27FC236}">
                      <a16:creationId xmlns:a16="http://schemas.microsoft.com/office/drawing/2014/main" id="{8E34017B-CA0F-4B4A-8918-C3CD511D9A0E}"/>
                    </a:ext>
                  </a:extLst>
                </p:cNvPr>
                <p:cNvSpPr txBox="1"/>
                <p:nvPr/>
              </p:nvSpPr>
              <p:spPr>
                <a:xfrm>
                  <a:off x="6197035" y="3546791"/>
                  <a:ext cx="278294" cy="307777"/>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1" i="1" smtClean="0">
                            <a:latin typeface="Cambria Math" panose="02040503050406030204" pitchFamily="18" charset="0"/>
                          </a:rPr>
                          <m:t>𝒒</m:t>
                        </m:r>
                      </m:oMath>
                    </m:oMathPara>
                  </a14:m>
                  <a:endParaRPr lang="zh-CN" altLang="en-US" sz="1400" b="1"/>
                </a:p>
              </p:txBody>
            </p:sp>
          </mc:Choice>
          <mc:Fallback xmlns="">
            <p:sp>
              <p:nvSpPr>
                <p:cNvPr id="76" name="文本框 75">
                  <a:extLst>
                    <a:ext uri="{FF2B5EF4-FFF2-40B4-BE49-F238E27FC236}">
                      <a16:creationId xmlns:a16="http://schemas.microsoft.com/office/drawing/2014/main" id="{8E34017B-CA0F-4B4A-8918-C3CD511D9A0E}"/>
                    </a:ext>
                  </a:extLst>
                </p:cNvPr>
                <p:cNvSpPr txBox="1">
                  <a:spLocks noRot="1" noChangeAspect="1" noMove="1" noResize="1" noEditPoints="1" noAdjustHandles="1" noChangeArrowheads="1" noChangeShapeType="1" noTextEdit="1"/>
                </p:cNvSpPr>
                <p:nvPr/>
              </p:nvSpPr>
              <p:spPr>
                <a:xfrm>
                  <a:off x="6197035" y="3546791"/>
                  <a:ext cx="278294" cy="307777"/>
                </a:xfrm>
                <a:prstGeom prst="rect">
                  <a:avLst/>
                </a:prstGeom>
                <a:blipFill>
                  <a:blip r:embed="rId6"/>
                  <a:stretch>
                    <a:fillRect/>
                  </a:stretch>
                </a:blipFill>
                <a:ln>
                  <a:solidFill>
                    <a:schemeClr val="accent1">
                      <a:shade val="50000"/>
                    </a:schemeClr>
                  </a:solidFill>
                </a:ln>
              </p:spPr>
              <p:txBody>
                <a:bodyPr/>
                <a:lstStyle/>
                <a:p>
                  <a:r>
                    <a:rPr lang="zh-CN" altLang="en-US">
                      <a:noFill/>
                    </a:rPr>
                    <a:t> </a:t>
                  </a:r>
                </a:p>
              </p:txBody>
            </p:sp>
          </mc:Fallback>
        </mc:AlternateContent>
        <p:cxnSp>
          <p:nvCxnSpPr>
            <p:cNvPr id="77" name="直接连接符 76">
              <a:extLst>
                <a:ext uri="{FF2B5EF4-FFF2-40B4-BE49-F238E27FC236}">
                  <a16:creationId xmlns:a16="http://schemas.microsoft.com/office/drawing/2014/main" id="{6740795B-C2BA-4EC0-8765-80FEF43F9086}"/>
                </a:ext>
              </a:extLst>
            </p:cNvPr>
            <p:cNvCxnSpPr>
              <a:stCxn id="73" idx="4"/>
              <a:endCxn id="74" idx="0"/>
            </p:cNvCxnSpPr>
            <p:nvPr/>
          </p:nvCxnSpPr>
          <p:spPr>
            <a:xfrm flipH="1">
              <a:off x="6023896" y="2824449"/>
              <a:ext cx="593035" cy="23315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接连接符 77">
              <a:extLst>
                <a:ext uri="{FF2B5EF4-FFF2-40B4-BE49-F238E27FC236}">
                  <a16:creationId xmlns:a16="http://schemas.microsoft.com/office/drawing/2014/main" id="{5AA8A204-93EA-4748-80B0-876A3D0C28D4}"/>
                </a:ext>
              </a:extLst>
            </p:cNvPr>
            <p:cNvCxnSpPr>
              <a:cxnSpLocks/>
              <a:stCxn id="73" idx="4"/>
              <a:endCxn id="86" idx="0"/>
            </p:cNvCxnSpPr>
            <p:nvPr/>
          </p:nvCxnSpPr>
          <p:spPr>
            <a:xfrm>
              <a:off x="6616931" y="2824449"/>
              <a:ext cx="533184" cy="21706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直接连接符 78">
              <a:extLst>
                <a:ext uri="{FF2B5EF4-FFF2-40B4-BE49-F238E27FC236}">
                  <a16:creationId xmlns:a16="http://schemas.microsoft.com/office/drawing/2014/main" id="{34CA3517-EF22-4637-BC2D-029D2C9E0FBE}"/>
                </a:ext>
              </a:extLst>
            </p:cNvPr>
            <p:cNvCxnSpPr>
              <a:cxnSpLocks/>
              <a:stCxn id="74" idx="4"/>
              <a:endCxn id="92" idx="0"/>
            </p:cNvCxnSpPr>
            <p:nvPr/>
          </p:nvCxnSpPr>
          <p:spPr>
            <a:xfrm flipH="1">
              <a:off x="5696597" y="3310298"/>
              <a:ext cx="327299" cy="218032"/>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直接连接符 79">
              <a:extLst>
                <a:ext uri="{FF2B5EF4-FFF2-40B4-BE49-F238E27FC236}">
                  <a16:creationId xmlns:a16="http://schemas.microsoft.com/office/drawing/2014/main" id="{04474CC2-251E-47E1-97C1-7E8FC2907D6F}"/>
                </a:ext>
              </a:extLst>
            </p:cNvPr>
            <p:cNvCxnSpPr>
              <a:stCxn id="74" idx="4"/>
              <a:endCxn id="76" idx="0"/>
            </p:cNvCxnSpPr>
            <p:nvPr/>
          </p:nvCxnSpPr>
          <p:spPr>
            <a:xfrm>
              <a:off x="6023896" y="3310298"/>
              <a:ext cx="312286" cy="236493"/>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1" name="椭圆 80">
                  <a:extLst>
                    <a:ext uri="{FF2B5EF4-FFF2-40B4-BE49-F238E27FC236}">
                      <a16:creationId xmlns:a16="http://schemas.microsoft.com/office/drawing/2014/main" id="{131DFAF6-2AA8-4FAD-AC7F-15D7EEDEBF82}"/>
                    </a:ext>
                  </a:extLst>
                </p:cNvPr>
                <p:cNvSpPr/>
                <p:nvPr/>
              </p:nvSpPr>
              <p:spPr>
                <a:xfrm>
                  <a:off x="7369202" y="3567352"/>
                  <a:ext cx="263387" cy="252699"/>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1600" b="1" i="1">
                            <a:solidFill>
                              <a:srgbClr val="002060"/>
                            </a:solidFill>
                            <a:latin typeface="Cambria Math" panose="02040503050406030204" pitchFamily="18" charset="0"/>
                          </a:rPr>
                          <m:t>∨</m:t>
                        </m:r>
                      </m:oMath>
                    </m:oMathPara>
                  </a14:m>
                  <a:endParaRPr lang="zh-CN" altLang="en-US" sz="1600" b="1">
                    <a:solidFill>
                      <a:srgbClr val="002060"/>
                    </a:solidFill>
                  </a:endParaRPr>
                </a:p>
              </p:txBody>
            </p:sp>
          </mc:Choice>
          <mc:Fallback xmlns="">
            <p:sp>
              <p:nvSpPr>
                <p:cNvPr id="81" name="椭圆 80">
                  <a:extLst>
                    <a:ext uri="{FF2B5EF4-FFF2-40B4-BE49-F238E27FC236}">
                      <a16:creationId xmlns:a16="http://schemas.microsoft.com/office/drawing/2014/main" id="{131DFAF6-2AA8-4FAD-AC7F-15D7EEDEBF82}"/>
                    </a:ext>
                  </a:extLst>
                </p:cNvPr>
                <p:cNvSpPr>
                  <a:spLocks noRot="1" noChangeAspect="1" noMove="1" noResize="1" noEditPoints="1" noAdjustHandles="1" noChangeArrowheads="1" noChangeShapeType="1" noTextEdit="1"/>
                </p:cNvSpPr>
                <p:nvPr/>
              </p:nvSpPr>
              <p:spPr>
                <a:xfrm>
                  <a:off x="7369202" y="3567352"/>
                  <a:ext cx="263387" cy="252699"/>
                </a:xfrm>
                <a:prstGeom prst="ellipse">
                  <a:avLst/>
                </a:prstGeom>
                <a:blipFill>
                  <a:blip r:embed="rId13"/>
                  <a:stretch>
                    <a:fillRect l="-22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3" name="文本框 82">
                  <a:extLst>
                    <a:ext uri="{FF2B5EF4-FFF2-40B4-BE49-F238E27FC236}">
                      <a16:creationId xmlns:a16="http://schemas.microsoft.com/office/drawing/2014/main" id="{2C58485E-0930-49D6-9E2A-6C7F39F05271}"/>
                    </a:ext>
                  </a:extLst>
                </p:cNvPr>
                <p:cNvSpPr txBox="1"/>
                <p:nvPr/>
              </p:nvSpPr>
              <p:spPr>
                <a:xfrm>
                  <a:off x="7676872" y="4023148"/>
                  <a:ext cx="278294" cy="307777"/>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1" i="1" smtClean="0">
                            <a:latin typeface="Cambria Math" panose="02040503050406030204" pitchFamily="18" charset="0"/>
                          </a:rPr>
                          <m:t>𝒒</m:t>
                        </m:r>
                      </m:oMath>
                    </m:oMathPara>
                  </a14:m>
                  <a:endParaRPr lang="zh-CN" altLang="en-US" sz="1400" b="1"/>
                </a:p>
              </p:txBody>
            </p:sp>
          </mc:Choice>
          <mc:Fallback xmlns="">
            <p:sp>
              <p:nvSpPr>
                <p:cNvPr id="83" name="文本框 82">
                  <a:extLst>
                    <a:ext uri="{FF2B5EF4-FFF2-40B4-BE49-F238E27FC236}">
                      <a16:creationId xmlns:a16="http://schemas.microsoft.com/office/drawing/2014/main" id="{2C58485E-0930-49D6-9E2A-6C7F39F05271}"/>
                    </a:ext>
                  </a:extLst>
                </p:cNvPr>
                <p:cNvSpPr txBox="1">
                  <a:spLocks noRot="1" noChangeAspect="1" noMove="1" noResize="1" noEditPoints="1" noAdjustHandles="1" noChangeArrowheads="1" noChangeShapeType="1" noTextEdit="1"/>
                </p:cNvSpPr>
                <p:nvPr/>
              </p:nvSpPr>
              <p:spPr>
                <a:xfrm>
                  <a:off x="7676872" y="4023148"/>
                  <a:ext cx="278294" cy="307777"/>
                </a:xfrm>
                <a:prstGeom prst="rect">
                  <a:avLst/>
                </a:prstGeom>
                <a:blipFill>
                  <a:blip r:embed="rId9"/>
                  <a:stretch>
                    <a:fillRect/>
                  </a:stretch>
                </a:blipFill>
                <a:ln>
                  <a:solidFill>
                    <a:schemeClr val="accent1">
                      <a:shade val="50000"/>
                    </a:schemeClr>
                  </a:solidFill>
                </a:ln>
              </p:spPr>
              <p:txBody>
                <a:bodyPr/>
                <a:lstStyle/>
                <a:p>
                  <a:r>
                    <a:rPr lang="zh-CN" altLang="en-US">
                      <a:noFill/>
                    </a:rPr>
                    <a:t> </a:t>
                  </a:r>
                </a:p>
              </p:txBody>
            </p:sp>
          </mc:Fallback>
        </mc:AlternateContent>
        <p:cxnSp>
          <p:nvCxnSpPr>
            <p:cNvPr id="84" name="直接连接符 83">
              <a:extLst>
                <a:ext uri="{FF2B5EF4-FFF2-40B4-BE49-F238E27FC236}">
                  <a16:creationId xmlns:a16="http://schemas.microsoft.com/office/drawing/2014/main" id="{A99127F2-1D15-466B-83CD-BAD92BDE74FF}"/>
                </a:ext>
              </a:extLst>
            </p:cNvPr>
            <p:cNvCxnSpPr>
              <a:cxnSpLocks/>
              <a:stCxn id="81" idx="4"/>
              <a:endCxn id="94" idx="0"/>
            </p:cNvCxnSpPr>
            <p:nvPr/>
          </p:nvCxnSpPr>
          <p:spPr>
            <a:xfrm flipH="1">
              <a:off x="7169965" y="3820051"/>
              <a:ext cx="330931" cy="210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直接连接符 84">
              <a:extLst>
                <a:ext uri="{FF2B5EF4-FFF2-40B4-BE49-F238E27FC236}">
                  <a16:creationId xmlns:a16="http://schemas.microsoft.com/office/drawing/2014/main" id="{42853FD4-2DFA-49C1-8B32-C3ECD39ED97F}"/>
                </a:ext>
              </a:extLst>
            </p:cNvPr>
            <p:cNvCxnSpPr>
              <a:cxnSpLocks/>
              <a:stCxn id="81" idx="4"/>
              <a:endCxn id="83" idx="0"/>
            </p:cNvCxnSpPr>
            <p:nvPr/>
          </p:nvCxnSpPr>
          <p:spPr>
            <a:xfrm>
              <a:off x="7500896" y="3820051"/>
              <a:ext cx="315123" cy="203097"/>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6" name="椭圆 85">
                  <a:extLst>
                    <a:ext uri="{FF2B5EF4-FFF2-40B4-BE49-F238E27FC236}">
                      <a16:creationId xmlns:a16="http://schemas.microsoft.com/office/drawing/2014/main" id="{0212348E-96AB-4927-8EE8-E345B51B2FC6}"/>
                    </a:ext>
                  </a:extLst>
                </p:cNvPr>
                <p:cNvSpPr/>
                <p:nvPr/>
              </p:nvSpPr>
              <p:spPr>
                <a:xfrm>
                  <a:off x="7018421" y="3041510"/>
                  <a:ext cx="263387" cy="252699"/>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1600" b="1" i="1" smtClean="0">
                            <a:solidFill>
                              <a:srgbClr val="002060"/>
                            </a:solidFill>
                            <a:latin typeface="Cambria Math" panose="02040503050406030204" pitchFamily="18" charset="0"/>
                          </a:rPr>
                          <m:t>∧</m:t>
                        </m:r>
                      </m:oMath>
                    </m:oMathPara>
                  </a14:m>
                  <a:endParaRPr lang="zh-CN" altLang="en-US" sz="1600" b="1">
                    <a:solidFill>
                      <a:srgbClr val="002060"/>
                    </a:solidFill>
                  </a:endParaRPr>
                </a:p>
              </p:txBody>
            </p:sp>
          </mc:Choice>
          <mc:Fallback xmlns="">
            <p:sp>
              <p:nvSpPr>
                <p:cNvPr id="86" name="椭圆 85">
                  <a:extLst>
                    <a:ext uri="{FF2B5EF4-FFF2-40B4-BE49-F238E27FC236}">
                      <a16:creationId xmlns:a16="http://schemas.microsoft.com/office/drawing/2014/main" id="{0212348E-96AB-4927-8EE8-E345B51B2FC6}"/>
                    </a:ext>
                  </a:extLst>
                </p:cNvPr>
                <p:cNvSpPr>
                  <a:spLocks noRot="1" noChangeAspect="1" noMove="1" noResize="1" noEditPoints="1" noAdjustHandles="1" noChangeArrowheads="1" noChangeShapeType="1" noTextEdit="1"/>
                </p:cNvSpPr>
                <p:nvPr/>
              </p:nvSpPr>
              <p:spPr>
                <a:xfrm>
                  <a:off x="7018421" y="3041510"/>
                  <a:ext cx="263387" cy="252699"/>
                </a:xfrm>
                <a:prstGeom prst="ellipse">
                  <a:avLst/>
                </a:prstGeom>
                <a:blipFill>
                  <a:blip r:embed="rId14"/>
                  <a:stretch>
                    <a:fillRect l="-22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7" name="文本框 86">
                  <a:extLst>
                    <a:ext uri="{FF2B5EF4-FFF2-40B4-BE49-F238E27FC236}">
                      <a16:creationId xmlns:a16="http://schemas.microsoft.com/office/drawing/2014/main" id="{0300D993-2FB4-47A8-8EBB-FCE7F4EF9F92}"/>
                    </a:ext>
                  </a:extLst>
                </p:cNvPr>
                <p:cNvSpPr txBox="1"/>
                <p:nvPr/>
              </p:nvSpPr>
              <p:spPr>
                <a:xfrm>
                  <a:off x="6648282" y="3539817"/>
                  <a:ext cx="278294" cy="307777"/>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1" i="1" smtClean="0">
                            <a:latin typeface="Cambria Math" panose="02040503050406030204" pitchFamily="18" charset="0"/>
                          </a:rPr>
                          <m:t>𝒒</m:t>
                        </m:r>
                      </m:oMath>
                    </m:oMathPara>
                  </a14:m>
                  <a:endParaRPr lang="zh-CN" altLang="en-US" sz="1400" b="1"/>
                </a:p>
              </p:txBody>
            </p:sp>
          </mc:Choice>
          <mc:Fallback xmlns="">
            <p:sp>
              <p:nvSpPr>
                <p:cNvPr id="87" name="文本框 86">
                  <a:extLst>
                    <a:ext uri="{FF2B5EF4-FFF2-40B4-BE49-F238E27FC236}">
                      <a16:creationId xmlns:a16="http://schemas.microsoft.com/office/drawing/2014/main" id="{0300D993-2FB4-47A8-8EBB-FCE7F4EF9F92}"/>
                    </a:ext>
                  </a:extLst>
                </p:cNvPr>
                <p:cNvSpPr txBox="1">
                  <a:spLocks noRot="1" noChangeAspect="1" noMove="1" noResize="1" noEditPoints="1" noAdjustHandles="1" noChangeArrowheads="1" noChangeShapeType="1" noTextEdit="1"/>
                </p:cNvSpPr>
                <p:nvPr/>
              </p:nvSpPr>
              <p:spPr>
                <a:xfrm>
                  <a:off x="6648282" y="3539817"/>
                  <a:ext cx="278294" cy="307777"/>
                </a:xfrm>
                <a:prstGeom prst="rect">
                  <a:avLst/>
                </a:prstGeom>
                <a:blipFill>
                  <a:blip r:embed="rId15"/>
                  <a:stretch>
                    <a:fillRect/>
                  </a:stretch>
                </a:blipFill>
                <a:ln>
                  <a:solidFill>
                    <a:schemeClr val="accent1">
                      <a:shade val="50000"/>
                    </a:schemeClr>
                  </a:solidFill>
                </a:ln>
              </p:spPr>
              <p:txBody>
                <a:bodyPr/>
                <a:lstStyle/>
                <a:p>
                  <a:r>
                    <a:rPr lang="zh-CN" altLang="en-US">
                      <a:noFill/>
                    </a:rPr>
                    <a:t> </a:t>
                  </a:r>
                </a:p>
              </p:txBody>
            </p:sp>
          </mc:Fallback>
        </mc:AlternateContent>
        <p:cxnSp>
          <p:nvCxnSpPr>
            <p:cNvPr id="88" name="直接连接符 87">
              <a:extLst>
                <a:ext uri="{FF2B5EF4-FFF2-40B4-BE49-F238E27FC236}">
                  <a16:creationId xmlns:a16="http://schemas.microsoft.com/office/drawing/2014/main" id="{B8FF239C-B6D2-4430-BE07-A9039CCAB754}"/>
                </a:ext>
              </a:extLst>
            </p:cNvPr>
            <p:cNvCxnSpPr>
              <a:stCxn id="86" idx="4"/>
              <a:endCxn id="87" idx="0"/>
            </p:cNvCxnSpPr>
            <p:nvPr/>
          </p:nvCxnSpPr>
          <p:spPr>
            <a:xfrm flipH="1">
              <a:off x="6787429" y="3294209"/>
              <a:ext cx="362686" cy="245608"/>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直接连接符 88">
              <a:extLst>
                <a:ext uri="{FF2B5EF4-FFF2-40B4-BE49-F238E27FC236}">
                  <a16:creationId xmlns:a16="http://schemas.microsoft.com/office/drawing/2014/main" id="{43E80FB5-9A77-44C8-BE68-D26CF97EB7FF}"/>
                </a:ext>
              </a:extLst>
            </p:cNvPr>
            <p:cNvCxnSpPr>
              <a:stCxn id="86" idx="4"/>
              <a:endCxn id="81" idx="0"/>
            </p:cNvCxnSpPr>
            <p:nvPr/>
          </p:nvCxnSpPr>
          <p:spPr>
            <a:xfrm>
              <a:off x="7150115" y="3294209"/>
              <a:ext cx="350781" cy="273143"/>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0" name="文本框 89">
                  <a:extLst>
                    <a:ext uri="{FF2B5EF4-FFF2-40B4-BE49-F238E27FC236}">
                      <a16:creationId xmlns:a16="http://schemas.microsoft.com/office/drawing/2014/main" id="{5530CDAD-9B2D-41B0-B87B-230F656E0075}"/>
                    </a:ext>
                  </a:extLst>
                </p:cNvPr>
                <p:cNvSpPr txBox="1"/>
                <p:nvPr/>
              </p:nvSpPr>
              <p:spPr>
                <a:xfrm>
                  <a:off x="5564903" y="4023148"/>
                  <a:ext cx="278294" cy="307777"/>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1" i="1" smtClean="0">
                            <a:latin typeface="Cambria Math" panose="02040503050406030204" pitchFamily="18" charset="0"/>
                          </a:rPr>
                          <m:t>𝒑</m:t>
                        </m:r>
                      </m:oMath>
                    </m:oMathPara>
                  </a14:m>
                  <a:endParaRPr lang="zh-CN" altLang="en-US" sz="1400" b="1"/>
                </a:p>
              </p:txBody>
            </p:sp>
          </mc:Choice>
          <mc:Fallback xmlns="">
            <p:sp>
              <p:nvSpPr>
                <p:cNvPr id="90" name="文本框 89">
                  <a:extLst>
                    <a:ext uri="{FF2B5EF4-FFF2-40B4-BE49-F238E27FC236}">
                      <a16:creationId xmlns:a16="http://schemas.microsoft.com/office/drawing/2014/main" id="{5530CDAD-9B2D-41B0-B87B-230F656E0075}"/>
                    </a:ext>
                  </a:extLst>
                </p:cNvPr>
                <p:cNvSpPr txBox="1">
                  <a:spLocks noRot="1" noChangeAspect="1" noMove="1" noResize="1" noEditPoints="1" noAdjustHandles="1" noChangeArrowheads="1" noChangeShapeType="1" noTextEdit="1"/>
                </p:cNvSpPr>
                <p:nvPr/>
              </p:nvSpPr>
              <p:spPr>
                <a:xfrm>
                  <a:off x="5564903" y="4023148"/>
                  <a:ext cx="278294" cy="307777"/>
                </a:xfrm>
                <a:prstGeom prst="rect">
                  <a:avLst/>
                </a:prstGeom>
                <a:blipFill>
                  <a:blip r:embed="rId16"/>
                  <a:stretch>
                    <a:fillRect/>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1" name="文本框 90">
                  <a:extLst>
                    <a:ext uri="{FF2B5EF4-FFF2-40B4-BE49-F238E27FC236}">
                      <a16:creationId xmlns:a16="http://schemas.microsoft.com/office/drawing/2014/main" id="{09F9C6F5-83F9-4768-8D5F-2A08CEF99706}"/>
                    </a:ext>
                  </a:extLst>
                </p:cNvPr>
                <p:cNvSpPr txBox="1"/>
                <p:nvPr/>
              </p:nvSpPr>
              <p:spPr>
                <a:xfrm>
                  <a:off x="7038271" y="4475055"/>
                  <a:ext cx="278294" cy="307777"/>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1" i="1" smtClean="0">
                            <a:latin typeface="Cambria Math" panose="02040503050406030204" pitchFamily="18" charset="0"/>
                          </a:rPr>
                          <m:t>𝒑</m:t>
                        </m:r>
                      </m:oMath>
                    </m:oMathPara>
                  </a14:m>
                  <a:endParaRPr lang="zh-CN" altLang="en-US" sz="1400" b="1"/>
                </a:p>
              </p:txBody>
            </p:sp>
          </mc:Choice>
          <mc:Fallback xmlns="">
            <p:sp>
              <p:nvSpPr>
                <p:cNvPr id="91" name="文本框 90">
                  <a:extLst>
                    <a:ext uri="{FF2B5EF4-FFF2-40B4-BE49-F238E27FC236}">
                      <a16:creationId xmlns:a16="http://schemas.microsoft.com/office/drawing/2014/main" id="{09F9C6F5-83F9-4768-8D5F-2A08CEF99706}"/>
                    </a:ext>
                  </a:extLst>
                </p:cNvPr>
                <p:cNvSpPr txBox="1">
                  <a:spLocks noRot="1" noChangeAspect="1" noMove="1" noResize="1" noEditPoints="1" noAdjustHandles="1" noChangeArrowheads="1" noChangeShapeType="1" noTextEdit="1"/>
                </p:cNvSpPr>
                <p:nvPr/>
              </p:nvSpPr>
              <p:spPr>
                <a:xfrm>
                  <a:off x="7038271" y="4475055"/>
                  <a:ext cx="278294" cy="307777"/>
                </a:xfrm>
                <a:prstGeom prst="rect">
                  <a:avLst/>
                </a:prstGeom>
                <a:blipFill>
                  <a:blip r:embed="rId8"/>
                  <a:stretch>
                    <a:fillRect/>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2" name="椭圆 91">
                  <a:extLst>
                    <a:ext uri="{FF2B5EF4-FFF2-40B4-BE49-F238E27FC236}">
                      <a16:creationId xmlns:a16="http://schemas.microsoft.com/office/drawing/2014/main" id="{4695C0C5-741C-4DA4-B4D1-178AA991D4E1}"/>
                    </a:ext>
                  </a:extLst>
                </p:cNvPr>
                <p:cNvSpPr/>
                <p:nvPr/>
              </p:nvSpPr>
              <p:spPr>
                <a:xfrm>
                  <a:off x="5564903" y="3528330"/>
                  <a:ext cx="263387" cy="252699"/>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1600" b="1" i="1" smtClean="0">
                            <a:solidFill>
                              <a:srgbClr val="002060"/>
                            </a:solidFill>
                            <a:latin typeface="Cambria Math" panose="02040503050406030204" pitchFamily="18" charset="0"/>
                          </a:rPr>
                          <m:t>¬</m:t>
                        </m:r>
                      </m:oMath>
                    </m:oMathPara>
                  </a14:m>
                  <a:endParaRPr lang="zh-CN" altLang="en-US" sz="1600" b="1">
                    <a:solidFill>
                      <a:srgbClr val="002060"/>
                    </a:solidFill>
                  </a:endParaRPr>
                </a:p>
              </p:txBody>
            </p:sp>
          </mc:Choice>
          <mc:Fallback xmlns="">
            <p:sp>
              <p:nvSpPr>
                <p:cNvPr id="92" name="椭圆 91">
                  <a:extLst>
                    <a:ext uri="{FF2B5EF4-FFF2-40B4-BE49-F238E27FC236}">
                      <a16:creationId xmlns:a16="http://schemas.microsoft.com/office/drawing/2014/main" id="{4695C0C5-741C-4DA4-B4D1-178AA991D4E1}"/>
                    </a:ext>
                  </a:extLst>
                </p:cNvPr>
                <p:cNvSpPr>
                  <a:spLocks noRot="1" noChangeAspect="1" noMove="1" noResize="1" noEditPoints="1" noAdjustHandles="1" noChangeArrowheads="1" noChangeShapeType="1" noTextEdit="1"/>
                </p:cNvSpPr>
                <p:nvPr/>
              </p:nvSpPr>
              <p:spPr>
                <a:xfrm>
                  <a:off x="5564903" y="3528330"/>
                  <a:ext cx="263387" cy="252699"/>
                </a:xfrm>
                <a:prstGeom prst="ellipse">
                  <a:avLst/>
                </a:prstGeom>
                <a:blipFill>
                  <a:blip r:embed="rId1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4" name="椭圆 93">
                  <a:extLst>
                    <a:ext uri="{FF2B5EF4-FFF2-40B4-BE49-F238E27FC236}">
                      <a16:creationId xmlns:a16="http://schemas.microsoft.com/office/drawing/2014/main" id="{74CCDA46-DDDC-4B06-8236-E6B712E3BDCE}"/>
                    </a:ext>
                  </a:extLst>
                </p:cNvPr>
                <p:cNvSpPr/>
                <p:nvPr/>
              </p:nvSpPr>
              <p:spPr>
                <a:xfrm>
                  <a:off x="7038271" y="4030703"/>
                  <a:ext cx="263387" cy="252699"/>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1600" b="1" i="1" smtClean="0">
                            <a:solidFill>
                              <a:srgbClr val="002060"/>
                            </a:solidFill>
                            <a:latin typeface="Cambria Math" panose="02040503050406030204" pitchFamily="18" charset="0"/>
                          </a:rPr>
                          <m:t>¬</m:t>
                        </m:r>
                      </m:oMath>
                    </m:oMathPara>
                  </a14:m>
                  <a:endParaRPr lang="zh-CN" altLang="en-US" sz="1600" b="1">
                    <a:solidFill>
                      <a:srgbClr val="002060"/>
                    </a:solidFill>
                  </a:endParaRPr>
                </a:p>
              </p:txBody>
            </p:sp>
          </mc:Choice>
          <mc:Fallback xmlns="">
            <p:sp>
              <p:nvSpPr>
                <p:cNvPr id="94" name="椭圆 93">
                  <a:extLst>
                    <a:ext uri="{FF2B5EF4-FFF2-40B4-BE49-F238E27FC236}">
                      <a16:creationId xmlns:a16="http://schemas.microsoft.com/office/drawing/2014/main" id="{74CCDA46-DDDC-4B06-8236-E6B712E3BDCE}"/>
                    </a:ext>
                  </a:extLst>
                </p:cNvPr>
                <p:cNvSpPr>
                  <a:spLocks noRot="1" noChangeAspect="1" noMove="1" noResize="1" noEditPoints="1" noAdjustHandles="1" noChangeArrowheads="1" noChangeShapeType="1" noTextEdit="1"/>
                </p:cNvSpPr>
                <p:nvPr/>
              </p:nvSpPr>
              <p:spPr>
                <a:xfrm>
                  <a:off x="7038271" y="4030703"/>
                  <a:ext cx="263387" cy="252699"/>
                </a:xfrm>
                <a:prstGeom prst="ellipse">
                  <a:avLst/>
                </a:prstGeom>
                <a:blipFill>
                  <a:blip r:embed="rId18"/>
                  <a:stretch>
                    <a:fillRect/>
                  </a:stretch>
                </a:blipFill>
              </p:spPr>
              <p:txBody>
                <a:bodyPr/>
                <a:lstStyle/>
                <a:p>
                  <a:r>
                    <a:rPr lang="zh-CN" altLang="en-US">
                      <a:noFill/>
                    </a:rPr>
                    <a:t> </a:t>
                  </a:r>
                </a:p>
              </p:txBody>
            </p:sp>
          </mc:Fallback>
        </mc:AlternateContent>
        <p:cxnSp>
          <p:nvCxnSpPr>
            <p:cNvPr id="97" name="直接连接符 96">
              <a:extLst>
                <a:ext uri="{FF2B5EF4-FFF2-40B4-BE49-F238E27FC236}">
                  <a16:creationId xmlns:a16="http://schemas.microsoft.com/office/drawing/2014/main" id="{769FA79F-B53A-43B1-B97D-B657F17AAFCB}"/>
                </a:ext>
              </a:extLst>
            </p:cNvPr>
            <p:cNvCxnSpPr>
              <a:stCxn id="92" idx="4"/>
              <a:endCxn id="90" idx="0"/>
            </p:cNvCxnSpPr>
            <p:nvPr/>
          </p:nvCxnSpPr>
          <p:spPr>
            <a:xfrm>
              <a:off x="5696597" y="3781029"/>
              <a:ext cx="7453" cy="24211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直接连接符 99">
              <a:extLst>
                <a:ext uri="{FF2B5EF4-FFF2-40B4-BE49-F238E27FC236}">
                  <a16:creationId xmlns:a16="http://schemas.microsoft.com/office/drawing/2014/main" id="{540CB748-55CF-4133-A548-2472572CD4DA}"/>
                </a:ext>
              </a:extLst>
            </p:cNvPr>
            <p:cNvCxnSpPr>
              <a:stCxn id="94" idx="4"/>
              <a:endCxn id="91" idx="0"/>
            </p:cNvCxnSpPr>
            <p:nvPr/>
          </p:nvCxnSpPr>
          <p:spPr>
            <a:xfrm>
              <a:off x="7169965" y="4283402"/>
              <a:ext cx="7453" cy="191653"/>
            </a:xfrm>
            <a:prstGeom prst="line">
              <a:avLst/>
            </a:prstGeom>
          </p:spPr>
          <p:style>
            <a:lnRef idx="1">
              <a:schemeClr val="accent1"/>
            </a:lnRef>
            <a:fillRef idx="0">
              <a:schemeClr val="accent1"/>
            </a:fillRef>
            <a:effectRef idx="0">
              <a:schemeClr val="accent1"/>
            </a:effectRef>
            <a:fontRef idx="minor">
              <a:schemeClr val="tx1"/>
            </a:fontRef>
          </p:style>
        </p:cxnSp>
      </p:grpSp>
      <p:sp>
        <p:nvSpPr>
          <p:cNvPr id="104" name="文本框 103">
            <a:extLst>
              <a:ext uri="{FF2B5EF4-FFF2-40B4-BE49-F238E27FC236}">
                <a16:creationId xmlns:a16="http://schemas.microsoft.com/office/drawing/2014/main" id="{20BA5C6D-A245-4372-9623-10CF4341F2FE}"/>
              </a:ext>
            </a:extLst>
          </p:cNvPr>
          <p:cNvSpPr txBox="1"/>
          <p:nvPr/>
        </p:nvSpPr>
        <p:spPr>
          <a:xfrm>
            <a:off x="3691524" y="3807062"/>
            <a:ext cx="1488693" cy="738664"/>
          </a:xfrm>
          <a:prstGeom prst="rect">
            <a:avLst/>
          </a:prstGeom>
          <a:solidFill>
            <a:schemeClr val="accent4">
              <a:lumMod val="40000"/>
              <a:lumOff val="60000"/>
            </a:schemeClr>
          </a:solidFill>
        </p:spPr>
        <p:txBody>
          <a:bodyPr wrap="square" rtlCol="0">
            <a:spAutoFit/>
          </a:bodyPr>
          <a:lstStyle/>
          <a:p>
            <a:r>
              <a:rPr lang="zh-CN" altLang="en-US" sz="1400" b="1">
                <a:solidFill>
                  <a:schemeClr val="accent2">
                    <a:lumMod val="50000"/>
                  </a:schemeClr>
                </a:solidFill>
              </a:rPr>
              <a:t>子树包括一个分支顶点以及它的所有后代顶点</a:t>
            </a:r>
          </a:p>
        </p:txBody>
      </p:sp>
      <mc:AlternateContent xmlns:mc="http://schemas.openxmlformats.org/markup-compatibility/2006" xmlns:a14="http://schemas.microsoft.com/office/drawing/2010/main">
        <mc:Choice Requires="a14">
          <p:sp>
            <p:nvSpPr>
              <p:cNvPr id="105" name="文本框 104">
                <a:extLst>
                  <a:ext uri="{FF2B5EF4-FFF2-40B4-BE49-F238E27FC236}">
                    <a16:creationId xmlns:a16="http://schemas.microsoft.com/office/drawing/2014/main" id="{5075BCDA-3622-4B63-A91E-5DF5BE26E42A}"/>
                  </a:ext>
                </a:extLst>
              </p:cNvPr>
              <p:cNvSpPr txBox="1"/>
              <p:nvPr/>
            </p:nvSpPr>
            <p:spPr>
              <a:xfrm>
                <a:off x="6516293" y="648766"/>
                <a:ext cx="1967742" cy="523220"/>
              </a:xfrm>
              <a:prstGeom prst="rect">
                <a:avLst/>
              </a:prstGeom>
              <a:solidFill>
                <a:schemeClr val="accent4">
                  <a:lumMod val="40000"/>
                  <a:lumOff val="60000"/>
                </a:schemeClr>
              </a:solidFill>
            </p:spPr>
            <p:txBody>
              <a:bodyPr wrap="square" rtlCol="0">
                <a:spAutoFit/>
              </a:bodyPr>
              <a:lstStyle/>
              <a:p>
                <a:r>
                  <a:rPr lang="zh-CN" altLang="en-US" sz="1400" b="1">
                    <a:solidFill>
                      <a:schemeClr val="accent2">
                        <a:lumMod val="50000"/>
                      </a:schemeClr>
                    </a:solidFill>
                  </a:rPr>
                  <a:t>为避免公式过长，这里</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𝒑</m:t>
                    </m:r>
                  </m:oMath>
                </a14:m>
                <a:r>
                  <a:rPr lang="zh-CN" altLang="en-US" sz="1400" b="1">
                    <a:solidFill>
                      <a:schemeClr val="accent2">
                        <a:lumMod val="50000"/>
                      </a:schemeClr>
                    </a:solidFill>
                  </a:rPr>
                  <a:t>省略了左右圆括号</a:t>
                </a:r>
              </a:p>
            </p:txBody>
          </p:sp>
        </mc:Choice>
        <mc:Fallback xmlns="">
          <p:sp>
            <p:nvSpPr>
              <p:cNvPr id="105" name="文本框 104">
                <a:extLst>
                  <a:ext uri="{FF2B5EF4-FFF2-40B4-BE49-F238E27FC236}">
                    <a16:creationId xmlns:a16="http://schemas.microsoft.com/office/drawing/2014/main" id="{5075BCDA-3622-4B63-A91E-5DF5BE26E42A}"/>
                  </a:ext>
                </a:extLst>
              </p:cNvPr>
              <p:cNvSpPr txBox="1">
                <a:spLocks noRot="1" noChangeAspect="1" noMove="1" noResize="1" noEditPoints="1" noAdjustHandles="1" noChangeArrowheads="1" noChangeShapeType="1" noTextEdit="1"/>
              </p:cNvSpPr>
              <p:nvPr/>
            </p:nvSpPr>
            <p:spPr>
              <a:xfrm>
                <a:off x="6516293" y="648766"/>
                <a:ext cx="1967742" cy="523220"/>
              </a:xfrm>
              <a:prstGeom prst="rect">
                <a:avLst/>
              </a:prstGeom>
              <a:blipFill>
                <a:blip r:embed="rId19"/>
                <a:stretch>
                  <a:fillRect l="-929" t="-1163" b="-11628"/>
                </a:stretch>
              </a:blipFill>
            </p:spPr>
            <p:txBody>
              <a:bodyPr/>
              <a:lstStyle/>
              <a:p>
                <a:r>
                  <a:rPr lang="zh-CN" altLang="en-US">
                    <a:noFill/>
                  </a:rPr>
                  <a:t> </a:t>
                </a:r>
              </a:p>
            </p:txBody>
          </p:sp>
        </mc:Fallback>
      </mc:AlternateContent>
      <p:sp>
        <p:nvSpPr>
          <p:cNvPr id="3" name="椭圆 2">
            <a:extLst>
              <a:ext uri="{FF2B5EF4-FFF2-40B4-BE49-F238E27FC236}">
                <a16:creationId xmlns:a16="http://schemas.microsoft.com/office/drawing/2014/main" id="{6F1D2207-D08B-44CC-AD7B-2266DEE5E986}"/>
              </a:ext>
            </a:extLst>
          </p:cNvPr>
          <p:cNvSpPr/>
          <p:nvPr/>
        </p:nvSpPr>
        <p:spPr>
          <a:xfrm>
            <a:off x="5523711" y="2991249"/>
            <a:ext cx="942080" cy="1431977"/>
          </a:xfrm>
          <a:prstGeom prst="ellipse">
            <a:avLst/>
          </a:prstGeom>
          <a:noFill/>
          <a:ln w="952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a:extLst>
              <a:ext uri="{FF2B5EF4-FFF2-40B4-BE49-F238E27FC236}">
                <a16:creationId xmlns:a16="http://schemas.microsoft.com/office/drawing/2014/main" id="{88F8B2F9-E5B2-49F1-9482-83A3EDDF9BA3}"/>
              </a:ext>
            </a:extLst>
          </p:cNvPr>
          <p:cNvSpPr/>
          <p:nvPr/>
        </p:nvSpPr>
        <p:spPr>
          <a:xfrm>
            <a:off x="6995068" y="3397794"/>
            <a:ext cx="942080" cy="1431977"/>
          </a:xfrm>
          <a:prstGeom prst="ellipse">
            <a:avLst/>
          </a:prstGeom>
          <a:noFill/>
          <a:ln w="952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57921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命题逻辑公式语法定义</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命题逻辑公式中命题变量替换练习</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第二讲  命题逻辑公式的语法</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ECE49A7A-CDCF-47A9-A984-47123FD77B30}" type="slidenum">
              <a:rPr lang="en-US" altLang="zh-CN" sz="1400" smtClean="0">
                <a:latin typeface="Arial" panose="020B0604020202020204" pitchFamily="34" charset="0"/>
                <a:ea typeface="楷体" panose="02010609060101010101" pitchFamily="49" charset="-122"/>
                <a:cs typeface="Arial" panose="020B0604020202020204" pitchFamily="34" charset="0"/>
              </a:rPr>
              <a:t>22</a:t>
            </a:fld>
            <a:r>
              <a:rPr lang="en-US" altLang="zh-CN" sz="1400">
                <a:latin typeface="Arial" panose="020B0604020202020204" pitchFamily="34" charset="0"/>
                <a:ea typeface="楷体" panose="02010609060101010101" pitchFamily="49" charset="-122"/>
                <a:cs typeface="Arial" panose="020B0604020202020204" pitchFamily="34" charset="0"/>
              </a:rPr>
              <a:t>/43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5DCC8BBB-D20F-474F-9EFD-B41F2F042061}"/>
                  </a:ext>
                </a:extLst>
              </p:cNvPr>
              <p:cNvSpPr txBox="1"/>
              <p:nvPr/>
            </p:nvSpPr>
            <p:spPr>
              <a:xfrm>
                <a:off x="792193" y="936323"/>
                <a:ext cx="5973042" cy="404983"/>
              </a:xfrm>
              <a:prstGeom prst="rect">
                <a:avLst/>
              </a:prstGeom>
              <a:solidFill>
                <a:schemeClr val="accent6">
                  <a:lumMod val="20000"/>
                  <a:lumOff val="80000"/>
                </a:schemeClr>
              </a:solidFill>
            </p:spPr>
            <p:txBody>
              <a:bodyPr wrap="square" rtlCol="0">
                <a:spAutoFit/>
              </a:bodyPr>
              <a:lstStyle/>
              <a:p>
                <a:pPr>
                  <a:spcBef>
                    <a:spcPts val="600"/>
                  </a:spcBef>
                  <a:spcAft>
                    <a:spcPts val="600"/>
                  </a:spcAft>
                </a:pPr>
                <a:r>
                  <a:rPr lang="en-US" altLang="zh-CN" b="1">
                    <a:solidFill>
                      <a:schemeClr val="accent6">
                        <a:lumMod val="50000"/>
                      </a:schemeClr>
                    </a:solidFill>
                  </a:rPr>
                  <a:t>    </a:t>
                </a:r>
                <a:r>
                  <a:rPr lang="zh-CN" altLang="en-US" b="1">
                    <a:solidFill>
                      <a:schemeClr val="accent6">
                        <a:lumMod val="50000"/>
                      </a:schemeClr>
                    </a:solidFill>
                  </a:rPr>
                  <a:t>计算</a:t>
                </a:r>
                <a14:m>
                  <m:oMath xmlns:m="http://schemas.openxmlformats.org/officeDocument/2006/math">
                    <m:d>
                      <m:dPr>
                        <m:ctrlPr>
                          <a:rPr lang="en-US" altLang="zh-CN" b="1" i="1" smtClean="0">
                            <a:solidFill>
                              <a:schemeClr val="accent6">
                                <a:lumMod val="50000"/>
                              </a:schemeClr>
                            </a:solidFill>
                            <a:latin typeface="Cambria Math" panose="02040503050406030204" pitchFamily="18" charset="0"/>
                          </a:rPr>
                        </m:ctrlPr>
                      </m:dPr>
                      <m:e>
                        <m:r>
                          <a:rPr lang="en-US" altLang="zh-CN" b="1" i="1" smtClean="0">
                            <a:solidFill>
                              <a:schemeClr val="accent6">
                                <a:lumMod val="50000"/>
                              </a:schemeClr>
                            </a:solidFill>
                            <a:latin typeface="Cambria Math" panose="02040503050406030204" pitchFamily="18" charset="0"/>
                          </a:rPr>
                          <m:t>𝒑</m:t>
                        </m:r>
                        <m:r>
                          <a:rPr lang="en-US" altLang="zh-CN" b="1" i="1">
                            <a:solidFill>
                              <a:schemeClr val="accent6">
                                <a:lumMod val="50000"/>
                              </a:schemeClr>
                            </a:solidFill>
                            <a:latin typeface="Cambria Math" panose="02040503050406030204" pitchFamily="18" charset="0"/>
                          </a:rPr>
                          <m:t>↔</m:t>
                        </m:r>
                        <m:r>
                          <a:rPr lang="en-US" altLang="zh-CN" b="1" i="1">
                            <a:solidFill>
                              <a:schemeClr val="accent6">
                                <a:lumMod val="50000"/>
                              </a:schemeClr>
                            </a:solidFill>
                            <a:latin typeface="Cambria Math" panose="02040503050406030204" pitchFamily="18" charset="0"/>
                          </a:rPr>
                          <m:t>𝒒</m:t>
                        </m:r>
                        <m:r>
                          <a:rPr lang="en-US" altLang="zh-CN" b="1" i="1">
                            <a:solidFill>
                              <a:schemeClr val="accent6">
                                <a:lumMod val="50000"/>
                              </a:schemeClr>
                            </a:solidFill>
                            <a:latin typeface="Cambria Math" panose="02040503050406030204" pitchFamily="18" charset="0"/>
                          </a:rPr>
                          <m:t>∨</m:t>
                        </m:r>
                        <m:r>
                          <a:rPr lang="en-US" altLang="zh-CN" b="1" i="1">
                            <a:solidFill>
                              <a:schemeClr val="accent6">
                                <a:lumMod val="50000"/>
                              </a:schemeClr>
                            </a:solidFill>
                            <a:latin typeface="Cambria Math" panose="02040503050406030204" pitchFamily="18" charset="0"/>
                          </a:rPr>
                          <m:t>𝒑</m:t>
                        </m:r>
                        <m:r>
                          <a:rPr lang="en-US" altLang="zh-CN" b="1" i="1">
                            <a:solidFill>
                              <a:schemeClr val="accent6">
                                <a:lumMod val="50000"/>
                              </a:schemeClr>
                            </a:solidFill>
                            <a:latin typeface="Cambria Math" panose="02040503050406030204" pitchFamily="18" charset="0"/>
                          </a:rPr>
                          <m:t>→</m:t>
                        </m:r>
                        <m:r>
                          <a:rPr lang="en-US" altLang="zh-CN" b="1" i="1">
                            <a:solidFill>
                              <a:schemeClr val="accent6">
                                <a:lumMod val="50000"/>
                              </a:schemeClr>
                            </a:solidFill>
                            <a:latin typeface="Cambria Math" panose="02040503050406030204" pitchFamily="18" charset="0"/>
                          </a:rPr>
                          <m:t>𝒓</m:t>
                        </m:r>
                        <m:r>
                          <a:rPr lang="en-US" altLang="zh-CN" b="1" i="1">
                            <a:solidFill>
                              <a:schemeClr val="accent6">
                                <a:lumMod val="50000"/>
                              </a:schemeClr>
                            </a:solidFill>
                            <a:latin typeface="Cambria Math" panose="02040503050406030204" pitchFamily="18" charset="0"/>
                          </a:rPr>
                          <m:t>∧</m:t>
                        </m:r>
                        <m:r>
                          <a:rPr lang="en-US" altLang="zh-CN" b="1" i="1">
                            <a:solidFill>
                              <a:schemeClr val="accent6">
                                <a:lumMod val="50000"/>
                              </a:schemeClr>
                            </a:solidFill>
                            <a:latin typeface="Cambria Math" panose="02040503050406030204" pitchFamily="18" charset="0"/>
                          </a:rPr>
                          <m:t>𝒒</m:t>
                        </m:r>
                      </m:e>
                    </m:d>
                    <m:d>
                      <m:dPr>
                        <m:begChr m:val="["/>
                        <m:endChr m:val="]"/>
                        <m:ctrlPr>
                          <a:rPr lang="en-US" altLang="zh-CN" sz="2000" b="1" i="1" smtClean="0">
                            <a:solidFill>
                              <a:schemeClr val="accent6">
                                <a:lumMod val="50000"/>
                              </a:schemeClr>
                            </a:solidFill>
                            <a:latin typeface="Cambria Math" panose="02040503050406030204" pitchFamily="18" charset="0"/>
                          </a:rPr>
                        </m:ctrlPr>
                      </m:dPr>
                      <m:e>
                        <m:r>
                          <a:rPr lang="en-US" altLang="zh-CN" sz="2000" b="1" i="1" smtClean="0">
                            <a:solidFill>
                              <a:schemeClr val="accent6">
                                <a:lumMod val="50000"/>
                              </a:schemeClr>
                            </a:solidFill>
                            <a:latin typeface="Cambria Math" panose="02040503050406030204" pitchFamily="18" charset="0"/>
                          </a:rPr>
                          <m:t>(</m:t>
                        </m:r>
                        <m:r>
                          <a:rPr lang="en-US" altLang="zh-CN" sz="2000" b="1" i="1" smtClean="0">
                            <a:solidFill>
                              <a:schemeClr val="accent6">
                                <a:lumMod val="50000"/>
                              </a:schemeClr>
                            </a:solidFill>
                            <a:latin typeface="Cambria Math" panose="02040503050406030204" pitchFamily="18" charset="0"/>
                          </a:rPr>
                          <m:t>𝒑</m:t>
                        </m:r>
                        <m:r>
                          <a:rPr lang="en-US" altLang="zh-CN" sz="2000" b="1" i="1" smtClean="0">
                            <a:solidFill>
                              <a:schemeClr val="accent6">
                                <a:lumMod val="50000"/>
                              </a:schemeClr>
                            </a:solidFill>
                            <a:latin typeface="Cambria Math" panose="02040503050406030204" pitchFamily="18" charset="0"/>
                          </a:rPr>
                          <m:t>→</m:t>
                        </m:r>
                        <m:r>
                          <a:rPr lang="en-US" altLang="zh-CN" sz="2000" b="1" i="1" smtClean="0">
                            <a:solidFill>
                              <a:schemeClr val="accent6">
                                <a:lumMod val="50000"/>
                              </a:schemeClr>
                            </a:solidFill>
                            <a:latin typeface="Cambria Math" panose="02040503050406030204" pitchFamily="18" charset="0"/>
                          </a:rPr>
                          <m:t>𝒒</m:t>
                        </m:r>
                        <m:r>
                          <a:rPr lang="en-US" altLang="zh-CN" sz="2000" b="1" i="1" smtClean="0">
                            <a:solidFill>
                              <a:schemeClr val="accent6">
                                <a:lumMod val="50000"/>
                              </a:schemeClr>
                            </a:solidFill>
                            <a:latin typeface="Cambria Math" panose="02040503050406030204" pitchFamily="18" charset="0"/>
                          </a:rPr>
                          <m:t>)/</m:t>
                        </m:r>
                        <m:r>
                          <a:rPr lang="en-US" altLang="zh-CN" sz="2000" b="1" i="1" smtClean="0">
                            <a:solidFill>
                              <a:schemeClr val="accent6">
                                <a:lumMod val="50000"/>
                              </a:schemeClr>
                            </a:solidFill>
                            <a:latin typeface="Cambria Math" panose="02040503050406030204" pitchFamily="18" charset="0"/>
                          </a:rPr>
                          <m:t>𝒑</m:t>
                        </m:r>
                        <m:r>
                          <a:rPr lang="en-US" altLang="zh-CN" sz="2000" b="1" i="1" smtClean="0">
                            <a:solidFill>
                              <a:schemeClr val="accent6">
                                <a:lumMod val="50000"/>
                              </a:schemeClr>
                            </a:solidFill>
                            <a:latin typeface="Cambria Math" panose="02040503050406030204" pitchFamily="18" charset="0"/>
                          </a:rPr>
                          <m:t>,(</m:t>
                        </m:r>
                        <m:r>
                          <a:rPr lang="en-US" altLang="zh-CN" sz="2000" b="1" i="1" smtClean="0">
                            <a:solidFill>
                              <a:schemeClr val="accent6">
                                <a:lumMod val="50000"/>
                              </a:schemeClr>
                            </a:solidFill>
                            <a:latin typeface="Cambria Math" panose="02040503050406030204" pitchFamily="18" charset="0"/>
                          </a:rPr>
                          <m:t>𝒒</m:t>
                        </m:r>
                        <m:r>
                          <a:rPr lang="en-US" altLang="zh-CN" sz="2000" b="1" i="1" smtClean="0">
                            <a:solidFill>
                              <a:schemeClr val="accent6">
                                <a:lumMod val="50000"/>
                              </a:schemeClr>
                            </a:solidFill>
                            <a:latin typeface="Cambria Math" panose="02040503050406030204" pitchFamily="18" charset="0"/>
                          </a:rPr>
                          <m:t>∧</m:t>
                        </m:r>
                        <m:r>
                          <a:rPr lang="en-US" altLang="zh-CN" sz="2000" b="1" i="1" smtClean="0">
                            <a:solidFill>
                              <a:schemeClr val="accent6">
                                <a:lumMod val="50000"/>
                              </a:schemeClr>
                            </a:solidFill>
                            <a:latin typeface="Cambria Math" panose="02040503050406030204" pitchFamily="18" charset="0"/>
                          </a:rPr>
                          <m:t>𝒓</m:t>
                        </m:r>
                        <m:r>
                          <a:rPr lang="en-US" altLang="zh-CN" sz="2000" b="1" i="1" smtClean="0">
                            <a:solidFill>
                              <a:schemeClr val="accent6">
                                <a:lumMod val="50000"/>
                              </a:schemeClr>
                            </a:solidFill>
                            <a:latin typeface="Cambria Math" panose="02040503050406030204" pitchFamily="18" charset="0"/>
                          </a:rPr>
                          <m:t>)/</m:t>
                        </m:r>
                        <m:r>
                          <a:rPr lang="en-US" altLang="zh-CN" sz="2000" b="1" i="1" smtClean="0">
                            <a:solidFill>
                              <a:schemeClr val="accent6">
                                <a:lumMod val="50000"/>
                              </a:schemeClr>
                            </a:solidFill>
                            <a:latin typeface="Cambria Math" panose="02040503050406030204" pitchFamily="18" charset="0"/>
                          </a:rPr>
                          <m:t>𝒒</m:t>
                        </m:r>
                      </m:e>
                    </m:d>
                  </m:oMath>
                </a14:m>
                <a:endParaRPr lang="en-US" altLang="zh-CN" b="1">
                  <a:solidFill>
                    <a:schemeClr val="accent6">
                      <a:lumMod val="50000"/>
                    </a:schemeClr>
                  </a:solidFill>
                </a:endParaRPr>
              </a:p>
            </p:txBody>
          </p:sp>
        </mc:Choice>
        <mc:Fallback>
          <p:sp>
            <p:nvSpPr>
              <p:cNvPr id="2" name="文本框 1">
                <a:extLst>
                  <a:ext uri="{FF2B5EF4-FFF2-40B4-BE49-F238E27FC236}">
                    <a16:creationId xmlns:a16="http://schemas.microsoft.com/office/drawing/2014/main" id="{5DCC8BBB-D20F-474F-9EFD-B41F2F042061}"/>
                  </a:ext>
                </a:extLst>
              </p:cNvPr>
              <p:cNvSpPr txBox="1">
                <a:spLocks noRot="1" noChangeAspect="1" noMove="1" noResize="1" noEditPoints="1" noAdjustHandles="1" noChangeArrowheads="1" noChangeShapeType="1" noTextEdit="1"/>
              </p:cNvSpPr>
              <p:nvPr/>
            </p:nvSpPr>
            <p:spPr>
              <a:xfrm>
                <a:off x="792193" y="936323"/>
                <a:ext cx="5973042" cy="404983"/>
              </a:xfrm>
              <a:prstGeom prst="rect">
                <a:avLst/>
              </a:prstGeom>
              <a:blipFill>
                <a:blip r:embed="rId2"/>
                <a:stretch>
                  <a:fillRect t="-3030" b="-2121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028202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命题逻辑公式语法定义</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命题逻辑公式中命题变量替换练习</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第二讲  命题逻辑公式的语法</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ECE49A7A-CDCF-47A9-A984-47123FD77B30}" type="slidenum">
              <a:rPr lang="en-US" altLang="zh-CN" sz="1400" smtClean="0">
                <a:latin typeface="Arial" panose="020B0604020202020204" pitchFamily="34" charset="0"/>
                <a:ea typeface="楷体" panose="02010609060101010101" pitchFamily="49" charset="-122"/>
                <a:cs typeface="Arial" panose="020B0604020202020204" pitchFamily="34" charset="0"/>
              </a:rPr>
              <a:t>23</a:t>
            </a:fld>
            <a:r>
              <a:rPr lang="en-US" altLang="zh-CN" sz="1400">
                <a:latin typeface="Arial" panose="020B0604020202020204" pitchFamily="34" charset="0"/>
                <a:ea typeface="楷体" panose="02010609060101010101" pitchFamily="49" charset="-122"/>
                <a:cs typeface="Arial" panose="020B0604020202020204" pitchFamily="34" charset="0"/>
              </a:rPr>
              <a:t>/43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5DCC8BBB-D20F-474F-9EFD-B41F2F042061}"/>
                  </a:ext>
                </a:extLst>
              </p:cNvPr>
              <p:cNvSpPr txBox="1"/>
              <p:nvPr/>
            </p:nvSpPr>
            <p:spPr>
              <a:xfrm>
                <a:off x="792192" y="936323"/>
                <a:ext cx="5754381" cy="404983"/>
              </a:xfrm>
              <a:prstGeom prst="rect">
                <a:avLst/>
              </a:prstGeom>
              <a:solidFill>
                <a:schemeClr val="accent6">
                  <a:lumMod val="20000"/>
                  <a:lumOff val="80000"/>
                </a:schemeClr>
              </a:solidFill>
            </p:spPr>
            <p:txBody>
              <a:bodyPr wrap="square" rtlCol="0">
                <a:spAutoFit/>
              </a:bodyPr>
              <a:lstStyle/>
              <a:p>
                <a:pPr>
                  <a:spcBef>
                    <a:spcPts val="600"/>
                  </a:spcBef>
                  <a:spcAft>
                    <a:spcPts val="600"/>
                  </a:spcAft>
                </a:pPr>
                <a:r>
                  <a:rPr lang="en-US" altLang="zh-CN" b="1" dirty="0">
                    <a:solidFill>
                      <a:schemeClr val="accent6">
                        <a:lumMod val="50000"/>
                      </a:schemeClr>
                    </a:solidFill>
                  </a:rPr>
                  <a:t>    </a:t>
                </a:r>
                <a:r>
                  <a:rPr lang="zh-CN" altLang="en-US" b="1" dirty="0">
                    <a:solidFill>
                      <a:schemeClr val="accent6">
                        <a:lumMod val="50000"/>
                      </a:schemeClr>
                    </a:solidFill>
                  </a:rPr>
                  <a:t>计算</a:t>
                </a:r>
                <a14:m>
                  <m:oMath xmlns:m="http://schemas.openxmlformats.org/officeDocument/2006/math">
                    <m:d>
                      <m:dPr>
                        <m:ctrlPr>
                          <a:rPr lang="en-US" altLang="zh-CN" b="1" i="1" smtClean="0">
                            <a:solidFill>
                              <a:schemeClr val="accent6">
                                <a:lumMod val="50000"/>
                              </a:schemeClr>
                            </a:solidFill>
                            <a:latin typeface="Cambria Math" panose="02040503050406030204" pitchFamily="18" charset="0"/>
                          </a:rPr>
                        </m:ctrlPr>
                      </m:dPr>
                      <m:e>
                        <m:r>
                          <a:rPr lang="en-US" altLang="zh-CN" b="1" i="1" smtClean="0">
                            <a:solidFill>
                              <a:schemeClr val="accent6">
                                <a:lumMod val="50000"/>
                              </a:schemeClr>
                            </a:solidFill>
                            <a:latin typeface="Cambria Math" panose="02040503050406030204" pitchFamily="18" charset="0"/>
                          </a:rPr>
                          <m:t>𝒑</m:t>
                        </m:r>
                        <m:r>
                          <a:rPr lang="en-US" altLang="zh-CN" b="1" i="1">
                            <a:solidFill>
                              <a:schemeClr val="accent6">
                                <a:lumMod val="50000"/>
                              </a:schemeClr>
                            </a:solidFill>
                            <a:latin typeface="Cambria Math" panose="02040503050406030204" pitchFamily="18" charset="0"/>
                          </a:rPr>
                          <m:t>↔</m:t>
                        </m:r>
                        <m:r>
                          <a:rPr lang="en-US" altLang="zh-CN" b="1" i="1">
                            <a:solidFill>
                              <a:schemeClr val="accent6">
                                <a:lumMod val="50000"/>
                              </a:schemeClr>
                            </a:solidFill>
                            <a:latin typeface="Cambria Math" panose="02040503050406030204" pitchFamily="18" charset="0"/>
                          </a:rPr>
                          <m:t>𝒒</m:t>
                        </m:r>
                        <m:r>
                          <a:rPr lang="en-US" altLang="zh-CN" b="1" i="1">
                            <a:solidFill>
                              <a:schemeClr val="accent6">
                                <a:lumMod val="50000"/>
                              </a:schemeClr>
                            </a:solidFill>
                            <a:latin typeface="Cambria Math" panose="02040503050406030204" pitchFamily="18" charset="0"/>
                          </a:rPr>
                          <m:t>∨</m:t>
                        </m:r>
                        <m:r>
                          <a:rPr lang="en-US" altLang="zh-CN" b="1" i="1">
                            <a:solidFill>
                              <a:schemeClr val="accent6">
                                <a:lumMod val="50000"/>
                              </a:schemeClr>
                            </a:solidFill>
                            <a:latin typeface="Cambria Math" panose="02040503050406030204" pitchFamily="18" charset="0"/>
                          </a:rPr>
                          <m:t>𝒑</m:t>
                        </m:r>
                        <m:r>
                          <a:rPr lang="en-US" altLang="zh-CN" b="1" i="1">
                            <a:solidFill>
                              <a:schemeClr val="accent6">
                                <a:lumMod val="50000"/>
                              </a:schemeClr>
                            </a:solidFill>
                            <a:latin typeface="Cambria Math" panose="02040503050406030204" pitchFamily="18" charset="0"/>
                          </a:rPr>
                          <m:t>→</m:t>
                        </m:r>
                        <m:r>
                          <a:rPr lang="en-US" altLang="zh-CN" b="1" i="1">
                            <a:solidFill>
                              <a:schemeClr val="accent6">
                                <a:lumMod val="50000"/>
                              </a:schemeClr>
                            </a:solidFill>
                            <a:latin typeface="Cambria Math" panose="02040503050406030204" pitchFamily="18" charset="0"/>
                          </a:rPr>
                          <m:t>𝒓</m:t>
                        </m:r>
                        <m:r>
                          <a:rPr lang="en-US" altLang="zh-CN" b="1" i="1">
                            <a:solidFill>
                              <a:schemeClr val="accent6">
                                <a:lumMod val="50000"/>
                              </a:schemeClr>
                            </a:solidFill>
                            <a:latin typeface="Cambria Math" panose="02040503050406030204" pitchFamily="18" charset="0"/>
                          </a:rPr>
                          <m:t>∧</m:t>
                        </m:r>
                        <m:r>
                          <a:rPr lang="en-US" altLang="zh-CN" b="1" i="1">
                            <a:solidFill>
                              <a:schemeClr val="accent6">
                                <a:lumMod val="50000"/>
                              </a:schemeClr>
                            </a:solidFill>
                            <a:latin typeface="Cambria Math" panose="02040503050406030204" pitchFamily="18" charset="0"/>
                          </a:rPr>
                          <m:t>𝒒</m:t>
                        </m:r>
                      </m:e>
                    </m:d>
                    <m:d>
                      <m:dPr>
                        <m:begChr m:val="["/>
                        <m:endChr m:val="]"/>
                        <m:ctrlPr>
                          <a:rPr lang="en-US" altLang="zh-CN" sz="2000" b="1" i="1" smtClean="0">
                            <a:solidFill>
                              <a:schemeClr val="accent6">
                                <a:lumMod val="50000"/>
                              </a:schemeClr>
                            </a:solidFill>
                            <a:latin typeface="Cambria Math" panose="02040503050406030204" pitchFamily="18" charset="0"/>
                          </a:rPr>
                        </m:ctrlPr>
                      </m:dPr>
                      <m:e>
                        <m:r>
                          <a:rPr lang="en-US" altLang="zh-CN" sz="2000" b="1" i="1" smtClean="0">
                            <a:solidFill>
                              <a:schemeClr val="accent6">
                                <a:lumMod val="50000"/>
                              </a:schemeClr>
                            </a:solidFill>
                            <a:latin typeface="Cambria Math" panose="02040503050406030204" pitchFamily="18" charset="0"/>
                          </a:rPr>
                          <m:t>(</m:t>
                        </m:r>
                        <m:r>
                          <a:rPr lang="en-US" altLang="zh-CN" sz="2000" b="1" i="1" smtClean="0">
                            <a:solidFill>
                              <a:schemeClr val="accent6">
                                <a:lumMod val="50000"/>
                              </a:schemeClr>
                            </a:solidFill>
                            <a:latin typeface="Cambria Math" panose="02040503050406030204" pitchFamily="18" charset="0"/>
                          </a:rPr>
                          <m:t>𝒑</m:t>
                        </m:r>
                        <m:r>
                          <a:rPr lang="en-US" altLang="zh-CN" sz="2000" b="1" i="1" smtClean="0">
                            <a:solidFill>
                              <a:schemeClr val="accent6">
                                <a:lumMod val="50000"/>
                              </a:schemeClr>
                            </a:solidFill>
                            <a:latin typeface="Cambria Math" panose="02040503050406030204" pitchFamily="18" charset="0"/>
                          </a:rPr>
                          <m:t>→</m:t>
                        </m:r>
                        <m:r>
                          <a:rPr lang="en-US" altLang="zh-CN" sz="2000" b="1" i="1" smtClean="0">
                            <a:solidFill>
                              <a:schemeClr val="accent6">
                                <a:lumMod val="50000"/>
                              </a:schemeClr>
                            </a:solidFill>
                            <a:latin typeface="Cambria Math" panose="02040503050406030204" pitchFamily="18" charset="0"/>
                          </a:rPr>
                          <m:t>𝒒</m:t>
                        </m:r>
                        <m:r>
                          <a:rPr lang="en-US" altLang="zh-CN" sz="2000" b="1" i="1" smtClean="0">
                            <a:solidFill>
                              <a:schemeClr val="accent6">
                                <a:lumMod val="50000"/>
                              </a:schemeClr>
                            </a:solidFill>
                            <a:latin typeface="Cambria Math" panose="02040503050406030204" pitchFamily="18" charset="0"/>
                          </a:rPr>
                          <m:t>)/</m:t>
                        </m:r>
                        <m:r>
                          <a:rPr lang="en-US" altLang="zh-CN" sz="2000" b="1" i="1" smtClean="0">
                            <a:solidFill>
                              <a:schemeClr val="accent6">
                                <a:lumMod val="50000"/>
                              </a:schemeClr>
                            </a:solidFill>
                            <a:latin typeface="Cambria Math" panose="02040503050406030204" pitchFamily="18" charset="0"/>
                          </a:rPr>
                          <m:t>𝒑</m:t>
                        </m:r>
                        <m:r>
                          <a:rPr lang="en-US" altLang="zh-CN" sz="2000" b="1" i="1" smtClean="0">
                            <a:solidFill>
                              <a:schemeClr val="accent6">
                                <a:lumMod val="50000"/>
                              </a:schemeClr>
                            </a:solidFill>
                            <a:latin typeface="Cambria Math" panose="02040503050406030204" pitchFamily="18" charset="0"/>
                          </a:rPr>
                          <m:t>,(</m:t>
                        </m:r>
                        <m:r>
                          <a:rPr lang="en-US" altLang="zh-CN" sz="2000" b="1" i="1" smtClean="0">
                            <a:solidFill>
                              <a:schemeClr val="accent6">
                                <a:lumMod val="50000"/>
                              </a:schemeClr>
                            </a:solidFill>
                            <a:latin typeface="Cambria Math" panose="02040503050406030204" pitchFamily="18" charset="0"/>
                          </a:rPr>
                          <m:t>𝒒</m:t>
                        </m:r>
                        <m:r>
                          <a:rPr lang="en-US" altLang="zh-CN" sz="2000" b="1" i="1" smtClean="0">
                            <a:solidFill>
                              <a:schemeClr val="accent6">
                                <a:lumMod val="50000"/>
                              </a:schemeClr>
                            </a:solidFill>
                            <a:latin typeface="Cambria Math" panose="02040503050406030204" pitchFamily="18" charset="0"/>
                          </a:rPr>
                          <m:t>∧</m:t>
                        </m:r>
                        <m:r>
                          <a:rPr lang="en-US" altLang="zh-CN" sz="2000" b="1" i="1" smtClean="0">
                            <a:solidFill>
                              <a:schemeClr val="accent6">
                                <a:lumMod val="50000"/>
                              </a:schemeClr>
                            </a:solidFill>
                            <a:latin typeface="Cambria Math" panose="02040503050406030204" pitchFamily="18" charset="0"/>
                          </a:rPr>
                          <m:t>𝒓</m:t>
                        </m:r>
                        <m:r>
                          <a:rPr lang="en-US" altLang="zh-CN" sz="2000" b="1" i="1" smtClean="0">
                            <a:solidFill>
                              <a:schemeClr val="accent6">
                                <a:lumMod val="50000"/>
                              </a:schemeClr>
                            </a:solidFill>
                            <a:latin typeface="Cambria Math" panose="02040503050406030204" pitchFamily="18" charset="0"/>
                          </a:rPr>
                          <m:t>)/</m:t>
                        </m:r>
                        <m:r>
                          <a:rPr lang="en-US" altLang="zh-CN" sz="2000" b="1" i="1" smtClean="0">
                            <a:solidFill>
                              <a:schemeClr val="accent6">
                                <a:lumMod val="50000"/>
                              </a:schemeClr>
                            </a:solidFill>
                            <a:latin typeface="Cambria Math" panose="02040503050406030204" pitchFamily="18" charset="0"/>
                          </a:rPr>
                          <m:t>𝒒</m:t>
                        </m:r>
                      </m:e>
                    </m:d>
                  </m:oMath>
                </a14:m>
                <a:endParaRPr lang="en-US" altLang="zh-CN" b="1" dirty="0">
                  <a:solidFill>
                    <a:schemeClr val="accent6">
                      <a:lumMod val="50000"/>
                    </a:schemeClr>
                  </a:solidFill>
                </a:endParaRPr>
              </a:p>
            </p:txBody>
          </p:sp>
        </mc:Choice>
        <mc:Fallback>
          <p:sp>
            <p:nvSpPr>
              <p:cNvPr id="2" name="文本框 1">
                <a:extLst>
                  <a:ext uri="{FF2B5EF4-FFF2-40B4-BE49-F238E27FC236}">
                    <a16:creationId xmlns:a16="http://schemas.microsoft.com/office/drawing/2014/main" id="{5DCC8BBB-D20F-474F-9EFD-B41F2F042061}"/>
                  </a:ext>
                </a:extLst>
              </p:cNvPr>
              <p:cNvSpPr txBox="1">
                <a:spLocks noRot="1" noChangeAspect="1" noMove="1" noResize="1" noEditPoints="1" noAdjustHandles="1" noChangeArrowheads="1" noChangeShapeType="1" noTextEdit="1"/>
              </p:cNvSpPr>
              <p:nvPr/>
            </p:nvSpPr>
            <p:spPr>
              <a:xfrm>
                <a:off x="792192" y="936323"/>
                <a:ext cx="5754381" cy="404983"/>
              </a:xfrm>
              <a:prstGeom prst="rect">
                <a:avLst/>
              </a:prstGeom>
              <a:blipFill>
                <a:blip r:embed="rId2"/>
                <a:stretch>
                  <a:fillRect t="-3030" b="-2121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A52C65CC-B885-48BE-BB1A-1CCB6F5BDFBA}"/>
                  </a:ext>
                </a:extLst>
              </p:cNvPr>
              <p:cNvSpPr txBox="1"/>
              <p:nvPr/>
            </p:nvSpPr>
            <p:spPr>
              <a:xfrm>
                <a:off x="792193" y="1466500"/>
                <a:ext cx="6721790" cy="582147"/>
              </a:xfrm>
              <a:prstGeom prst="rect">
                <a:avLst/>
              </a:prstGeom>
              <a:solidFill>
                <a:schemeClr val="accent6">
                  <a:lumMod val="20000"/>
                  <a:lumOff val="80000"/>
                </a:schemeClr>
              </a:solidFill>
            </p:spPr>
            <p:txBody>
              <a:bodyPr wrap="square" rtlCol="0">
                <a:spAutoFit/>
              </a:bodyPr>
              <a:lstStyle/>
              <a:p>
                <a:r>
                  <a:rPr lang="zh-CN" altLang="en-US" sz="1600" b="1">
                    <a:solidFill>
                      <a:schemeClr val="accent2">
                        <a:lumMod val="50000"/>
                      </a:schemeClr>
                    </a:solidFill>
                  </a:rPr>
                  <a:t>结果是：</a:t>
                </a:r>
                <a14:m>
                  <m:oMath xmlns:m="http://schemas.openxmlformats.org/officeDocument/2006/math">
                    <m:d>
                      <m:dPr>
                        <m:ctrlPr>
                          <a:rPr lang="en-US" altLang="zh-CN" b="1" i="1" smtClean="0">
                            <a:solidFill>
                              <a:schemeClr val="accent2">
                                <a:lumMod val="50000"/>
                              </a:schemeClr>
                            </a:solidFill>
                            <a:latin typeface="Cambria Math" panose="02040503050406030204" pitchFamily="18" charset="0"/>
                          </a:rPr>
                        </m:ctrlPr>
                      </m:dPr>
                      <m:e>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𝒑</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𝒒</m:t>
                            </m:r>
                          </m:e>
                        </m:d>
                        <m:r>
                          <a:rPr lang="en-US" altLang="zh-CN" b="1" i="1" smtClean="0">
                            <a:solidFill>
                              <a:schemeClr val="accent2">
                                <a:lumMod val="50000"/>
                              </a:schemeClr>
                            </a:solidFill>
                            <a:latin typeface="Cambria Math" panose="02040503050406030204" pitchFamily="18" charset="0"/>
                          </a:rPr>
                          <m:t>↔</m:t>
                        </m:r>
                        <m:d>
                          <m:dPr>
                            <m:ctrlPr>
                              <a:rPr lang="en-US" altLang="zh-CN" b="1" i="1" smtClean="0">
                                <a:solidFill>
                                  <a:schemeClr val="accent2">
                                    <a:lumMod val="50000"/>
                                  </a:schemeClr>
                                </a:solidFill>
                                <a:latin typeface="Cambria Math" panose="02040503050406030204" pitchFamily="18" charset="0"/>
                              </a:rPr>
                            </m:ctrlPr>
                          </m:dPr>
                          <m:e>
                            <m:d>
                              <m:dPr>
                                <m:ctrlPr>
                                  <a:rPr lang="en-US" altLang="zh-CN" b="1" i="1" smtClean="0">
                                    <a:solidFill>
                                      <a:schemeClr val="accent2">
                                        <a:lumMod val="50000"/>
                                      </a:schemeClr>
                                    </a:solidFill>
                                    <a:latin typeface="Cambria Math" panose="02040503050406030204" pitchFamily="18" charset="0"/>
                                  </a:rPr>
                                </m:ctrlPr>
                              </m:dPr>
                              <m:e>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𝒒</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𝒓</m:t>
                                    </m:r>
                                  </m:e>
                                </m:d>
                                <m:r>
                                  <a:rPr lang="en-US" altLang="zh-CN" b="1" i="1" smtClean="0">
                                    <a:solidFill>
                                      <a:schemeClr val="accent2">
                                        <a:lumMod val="50000"/>
                                      </a:schemeClr>
                                    </a:solidFill>
                                    <a:latin typeface="Cambria Math" panose="02040503050406030204" pitchFamily="18" charset="0"/>
                                  </a:rPr>
                                  <m:t>∨</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𝒑</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𝒒</m:t>
                                    </m:r>
                                  </m:e>
                                </m:d>
                              </m:e>
                            </m:d>
                            <m:r>
                              <a:rPr lang="en-US" altLang="zh-CN" b="1" i="1" smtClean="0">
                                <a:solidFill>
                                  <a:schemeClr val="accent2">
                                    <a:lumMod val="50000"/>
                                  </a:schemeClr>
                                </a:solidFill>
                                <a:latin typeface="Cambria Math" panose="02040503050406030204" pitchFamily="18" charset="0"/>
                              </a:rPr>
                              <m:t>→</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𝒓</m:t>
                                </m:r>
                                <m:r>
                                  <a:rPr lang="en-US" altLang="zh-CN" b="1" i="1" smtClean="0">
                                    <a:solidFill>
                                      <a:schemeClr val="accent2">
                                        <a:lumMod val="50000"/>
                                      </a:schemeClr>
                                    </a:solidFill>
                                    <a:latin typeface="Cambria Math" panose="02040503050406030204" pitchFamily="18" charset="0"/>
                                  </a:rPr>
                                  <m:t>∧</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𝒒</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𝒓</m:t>
                                    </m:r>
                                  </m:e>
                                </m:d>
                              </m:e>
                            </m:d>
                          </m:e>
                        </m:d>
                      </m:e>
                    </m:d>
                  </m:oMath>
                </a14:m>
                <a:endParaRPr lang="zh-CN" altLang="en-US" sz="1600" b="1">
                  <a:solidFill>
                    <a:schemeClr val="accent2">
                      <a:lumMod val="50000"/>
                    </a:schemeClr>
                  </a:solidFill>
                </a:endParaRPr>
              </a:p>
            </p:txBody>
          </p:sp>
        </mc:Choice>
        <mc:Fallback>
          <p:sp>
            <p:nvSpPr>
              <p:cNvPr id="3" name="文本框 2">
                <a:extLst>
                  <a:ext uri="{FF2B5EF4-FFF2-40B4-BE49-F238E27FC236}">
                    <a16:creationId xmlns:a16="http://schemas.microsoft.com/office/drawing/2014/main" id="{A52C65CC-B885-48BE-BB1A-1CCB6F5BDFBA}"/>
                  </a:ext>
                </a:extLst>
              </p:cNvPr>
              <p:cNvSpPr txBox="1">
                <a:spLocks noRot="1" noChangeAspect="1" noMove="1" noResize="1" noEditPoints="1" noAdjustHandles="1" noChangeArrowheads="1" noChangeShapeType="1" noTextEdit="1"/>
              </p:cNvSpPr>
              <p:nvPr/>
            </p:nvSpPr>
            <p:spPr>
              <a:xfrm>
                <a:off x="792193" y="1466500"/>
                <a:ext cx="6721790" cy="582147"/>
              </a:xfrm>
              <a:prstGeom prst="rect">
                <a:avLst/>
              </a:prstGeom>
              <a:blipFill>
                <a:blip r:embed="rId3"/>
                <a:stretch>
                  <a:fillRect l="-544"/>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AA62E744-FE7D-4856-8CE6-BF77E71EEAA0}"/>
              </a:ext>
            </a:extLst>
          </p:cNvPr>
          <p:cNvPicPr>
            <a:picLocks noChangeAspect="1"/>
          </p:cNvPicPr>
          <p:nvPr/>
        </p:nvPicPr>
        <p:blipFill>
          <a:blip r:embed="rId4"/>
          <a:stretch>
            <a:fillRect/>
          </a:stretch>
        </p:blipFill>
        <p:spPr>
          <a:xfrm>
            <a:off x="792193" y="2238511"/>
            <a:ext cx="2123336" cy="1976118"/>
          </a:xfrm>
          <a:prstGeom prst="rect">
            <a:avLst/>
          </a:prstGeom>
        </p:spPr>
      </p:pic>
      <p:pic>
        <p:nvPicPr>
          <p:cNvPr id="5" name="图片 4">
            <a:extLst>
              <a:ext uri="{FF2B5EF4-FFF2-40B4-BE49-F238E27FC236}">
                <a16:creationId xmlns:a16="http://schemas.microsoft.com/office/drawing/2014/main" id="{F96EDB74-1BA2-4098-9AAC-11E919C0A83C}"/>
              </a:ext>
            </a:extLst>
          </p:cNvPr>
          <p:cNvPicPr>
            <a:picLocks noChangeAspect="1"/>
          </p:cNvPicPr>
          <p:nvPr/>
        </p:nvPicPr>
        <p:blipFill>
          <a:blip r:embed="rId5"/>
          <a:stretch>
            <a:fillRect/>
          </a:stretch>
        </p:blipFill>
        <p:spPr>
          <a:xfrm>
            <a:off x="4613315" y="2178714"/>
            <a:ext cx="2981845" cy="2325629"/>
          </a:xfrm>
          <a:prstGeom prst="rect">
            <a:avLst/>
          </a:prstGeom>
        </p:spPr>
      </p:pic>
      <p:sp>
        <p:nvSpPr>
          <p:cNvPr id="6" name="箭头: 右 5">
            <a:extLst>
              <a:ext uri="{FF2B5EF4-FFF2-40B4-BE49-F238E27FC236}">
                <a16:creationId xmlns:a16="http://schemas.microsoft.com/office/drawing/2014/main" id="{71DDDBC4-DBC3-4A3B-AFED-350A541CE0A9}"/>
              </a:ext>
            </a:extLst>
          </p:cNvPr>
          <p:cNvSpPr/>
          <p:nvPr/>
        </p:nvSpPr>
        <p:spPr>
          <a:xfrm>
            <a:off x="2973022" y="3094854"/>
            <a:ext cx="1510961" cy="1373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形状 7">
            <a:extLst>
              <a:ext uri="{FF2B5EF4-FFF2-40B4-BE49-F238E27FC236}">
                <a16:creationId xmlns:a16="http://schemas.microsoft.com/office/drawing/2014/main" id="{87CB2959-75EA-4822-9726-2530AC87F3E6}"/>
              </a:ext>
            </a:extLst>
          </p:cNvPr>
          <p:cNvSpPr/>
          <p:nvPr/>
        </p:nvSpPr>
        <p:spPr>
          <a:xfrm>
            <a:off x="4576890" y="2694302"/>
            <a:ext cx="1002417" cy="841052"/>
          </a:xfrm>
          <a:custGeom>
            <a:avLst/>
            <a:gdLst>
              <a:gd name="connsiteX0" fmla="*/ 513433 w 1002417"/>
              <a:gd name="connsiteY0" fmla="*/ 34228 h 841052"/>
              <a:gd name="connsiteX1" fmla="*/ 968188 w 1002417"/>
              <a:gd name="connsiteY1" fmla="*/ 0 h 841052"/>
              <a:gd name="connsiteX2" fmla="*/ 1002417 w 1002417"/>
              <a:gd name="connsiteY2" fmla="*/ 826382 h 841052"/>
              <a:gd name="connsiteX3" fmla="*/ 0 w 1002417"/>
              <a:gd name="connsiteY3" fmla="*/ 841052 h 841052"/>
              <a:gd name="connsiteX4" fmla="*/ 34229 w 1002417"/>
              <a:gd name="connsiteY4" fmla="*/ 410746 h 841052"/>
              <a:gd name="connsiteX5" fmla="*/ 513433 w 1002417"/>
              <a:gd name="connsiteY5" fmla="*/ 34228 h 841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417" h="841052">
                <a:moveTo>
                  <a:pt x="513433" y="34228"/>
                </a:moveTo>
                <a:lnTo>
                  <a:pt x="968188" y="0"/>
                </a:lnTo>
                <a:lnTo>
                  <a:pt x="1002417" y="826382"/>
                </a:lnTo>
                <a:lnTo>
                  <a:pt x="0" y="841052"/>
                </a:lnTo>
                <a:lnTo>
                  <a:pt x="34229" y="410746"/>
                </a:lnTo>
                <a:lnTo>
                  <a:pt x="513433" y="34228"/>
                </a:lnTo>
                <a:close/>
              </a:path>
            </a:pathLst>
          </a:custGeom>
          <a:solidFill>
            <a:schemeClr val="accent2">
              <a:lumMod val="20000"/>
              <a:lumOff val="80000"/>
              <a:alpha val="20000"/>
            </a:schemeClr>
          </a:solidFill>
          <a:ln w="9525">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形状 8">
            <a:extLst>
              <a:ext uri="{FF2B5EF4-FFF2-40B4-BE49-F238E27FC236}">
                <a16:creationId xmlns:a16="http://schemas.microsoft.com/office/drawing/2014/main" id="{4E569A25-FF61-4E90-89F5-920A48BD3960}"/>
              </a:ext>
            </a:extLst>
          </p:cNvPr>
          <p:cNvSpPr/>
          <p:nvPr/>
        </p:nvSpPr>
        <p:spPr>
          <a:xfrm>
            <a:off x="5613536" y="3686939"/>
            <a:ext cx="1012197" cy="816603"/>
          </a:xfrm>
          <a:custGeom>
            <a:avLst/>
            <a:gdLst>
              <a:gd name="connsiteX0" fmla="*/ 0 w 1012197"/>
              <a:gd name="connsiteY0" fmla="*/ 19559 h 816603"/>
              <a:gd name="connsiteX1" fmla="*/ 14669 w 1012197"/>
              <a:gd name="connsiteY1" fmla="*/ 816603 h 816603"/>
              <a:gd name="connsiteX2" fmla="*/ 1012197 w 1012197"/>
              <a:gd name="connsiteY2" fmla="*/ 816603 h 816603"/>
              <a:gd name="connsiteX3" fmla="*/ 992637 w 1012197"/>
              <a:gd name="connsiteY3" fmla="*/ 420526 h 816603"/>
              <a:gd name="connsiteX4" fmla="*/ 547662 w 1012197"/>
              <a:gd name="connsiteY4" fmla="*/ 352068 h 816603"/>
              <a:gd name="connsiteX5" fmla="*/ 415636 w 1012197"/>
              <a:gd name="connsiteY5" fmla="*/ 0 h 816603"/>
              <a:gd name="connsiteX6" fmla="*/ 0 w 1012197"/>
              <a:gd name="connsiteY6" fmla="*/ 19559 h 816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2197" h="816603">
                <a:moveTo>
                  <a:pt x="0" y="19559"/>
                </a:moveTo>
                <a:lnTo>
                  <a:pt x="14669" y="816603"/>
                </a:lnTo>
                <a:lnTo>
                  <a:pt x="1012197" y="816603"/>
                </a:lnTo>
                <a:lnTo>
                  <a:pt x="992637" y="420526"/>
                </a:lnTo>
                <a:lnTo>
                  <a:pt x="547662" y="352068"/>
                </a:lnTo>
                <a:lnTo>
                  <a:pt x="415636" y="0"/>
                </a:lnTo>
                <a:lnTo>
                  <a:pt x="0" y="19559"/>
                </a:lnTo>
                <a:close/>
              </a:path>
            </a:pathLst>
          </a:custGeom>
          <a:solidFill>
            <a:schemeClr val="accent2">
              <a:lumMod val="20000"/>
              <a:lumOff val="80000"/>
              <a:alpha val="14000"/>
            </a:schemeClr>
          </a:solidFill>
          <a:ln w="9525">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形状 19">
            <a:extLst>
              <a:ext uri="{FF2B5EF4-FFF2-40B4-BE49-F238E27FC236}">
                <a16:creationId xmlns:a16="http://schemas.microsoft.com/office/drawing/2014/main" id="{754D45DD-CDBE-4C20-9169-BB1EABA4F291}"/>
              </a:ext>
            </a:extLst>
          </p:cNvPr>
          <p:cNvSpPr/>
          <p:nvPr/>
        </p:nvSpPr>
        <p:spPr>
          <a:xfrm>
            <a:off x="4591559" y="3721168"/>
            <a:ext cx="973078" cy="797044"/>
          </a:xfrm>
          <a:custGeom>
            <a:avLst/>
            <a:gdLst>
              <a:gd name="connsiteX0" fmla="*/ 968189 w 973078"/>
              <a:gd name="connsiteY0" fmla="*/ 0 h 797044"/>
              <a:gd name="connsiteX1" fmla="*/ 973078 w 973078"/>
              <a:gd name="connsiteY1" fmla="*/ 797044 h 797044"/>
              <a:gd name="connsiteX2" fmla="*/ 0 w 973078"/>
              <a:gd name="connsiteY2" fmla="*/ 797044 h 797044"/>
              <a:gd name="connsiteX3" fmla="*/ 9780 w 973078"/>
              <a:gd name="connsiteY3" fmla="*/ 449865 h 797044"/>
              <a:gd name="connsiteX4" fmla="*/ 508544 w 973078"/>
              <a:gd name="connsiteY4" fmla="*/ 14669 h 797044"/>
              <a:gd name="connsiteX5" fmla="*/ 968189 w 973078"/>
              <a:gd name="connsiteY5" fmla="*/ 0 h 797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3078" h="797044">
                <a:moveTo>
                  <a:pt x="968189" y="0"/>
                </a:moveTo>
                <a:cubicBezTo>
                  <a:pt x="969819" y="265681"/>
                  <a:pt x="971448" y="531363"/>
                  <a:pt x="973078" y="797044"/>
                </a:cubicBezTo>
                <a:lnTo>
                  <a:pt x="0" y="797044"/>
                </a:lnTo>
                <a:lnTo>
                  <a:pt x="9780" y="449865"/>
                </a:lnTo>
                <a:lnTo>
                  <a:pt x="508544" y="14669"/>
                </a:lnTo>
                <a:lnTo>
                  <a:pt x="968189" y="0"/>
                </a:lnTo>
                <a:close/>
              </a:path>
            </a:pathLst>
          </a:custGeom>
          <a:solidFill>
            <a:schemeClr val="accent5">
              <a:lumMod val="20000"/>
              <a:lumOff val="80000"/>
              <a:alpha val="19000"/>
            </a:schemeClr>
          </a:solidFill>
          <a:ln w="952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形状 20">
            <a:extLst>
              <a:ext uri="{FF2B5EF4-FFF2-40B4-BE49-F238E27FC236}">
                <a16:creationId xmlns:a16="http://schemas.microsoft.com/office/drawing/2014/main" id="{18716551-AE38-49B6-844C-D9C28BFE90EC}"/>
              </a:ext>
            </a:extLst>
          </p:cNvPr>
          <p:cNvSpPr/>
          <p:nvPr/>
        </p:nvSpPr>
        <p:spPr>
          <a:xfrm>
            <a:off x="6655072" y="3706498"/>
            <a:ext cx="963298" cy="816604"/>
          </a:xfrm>
          <a:custGeom>
            <a:avLst/>
            <a:gdLst>
              <a:gd name="connsiteX0" fmla="*/ 0 w 963298"/>
              <a:gd name="connsiteY0" fmla="*/ 9780 h 816604"/>
              <a:gd name="connsiteX1" fmla="*/ 9779 w 963298"/>
              <a:gd name="connsiteY1" fmla="*/ 665019 h 816604"/>
              <a:gd name="connsiteX2" fmla="*/ 14669 w 963298"/>
              <a:gd name="connsiteY2" fmla="*/ 816604 h 816604"/>
              <a:gd name="connsiteX3" fmla="*/ 19559 w 963298"/>
              <a:gd name="connsiteY3" fmla="*/ 816604 h 816604"/>
              <a:gd name="connsiteX4" fmla="*/ 963298 w 963298"/>
              <a:gd name="connsiteY4" fmla="*/ 801934 h 816604"/>
              <a:gd name="connsiteX5" fmla="*/ 938849 w 963298"/>
              <a:gd name="connsiteY5" fmla="*/ 454755 h 816604"/>
              <a:gd name="connsiteX6" fmla="*/ 591670 w 963298"/>
              <a:gd name="connsiteY6" fmla="*/ 449866 h 816604"/>
              <a:gd name="connsiteX7" fmla="*/ 381407 w 963298"/>
              <a:gd name="connsiteY7" fmla="*/ 0 h 816604"/>
              <a:gd name="connsiteX8" fmla="*/ 0 w 963298"/>
              <a:gd name="connsiteY8" fmla="*/ 9780 h 816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3298" h="816604">
                <a:moveTo>
                  <a:pt x="0" y="9780"/>
                </a:moveTo>
                <a:lnTo>
                  <a:pt x="9779" y="665019"/>
                </a:lnTo>
                <a:cubicBezTo>
                  <a:pt x="14844" y="806821"/>
                  <a:pt x="14669" y="756267"/>
                  <a:pt x="14669" y="816604"/>
                </a:cubicBezTo>
                <a:lnTo>
                  <a:pt x="19559" y="816604"/>
                </a:lnTo>
                <a:lnTo>
                  <a:pt x="963298" y="801934"/>
                </a:lnTo>
                <a:lnTo>
                  <a:pt x="938849" y="454755"/>
                </a:lnTo>
                <a:lnTo>
                  <a:pt x="591670" y="449866"/>
                </a:lnTo>
                <a:lnTo>
                  <a:pt x="381407" y="0"/>
                </a:lnTo>
                <a:lnTo>
                  <a:pt x="0" y="9780"/>
                </a:lnTo>
                <a:close/>
              </a:path>
            </a:pathLst>
          </a:custGeom>
          <a:solidFill>
            <a:schemeClr val="accent5">
              <a:lumMod val="20000"/>
              <a:lumOff val="80000"/>
              <a:alpha val="19000"/>
            </a:schemeClr>
          </a:solidFill>
          <a:ln w="952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493598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C8A63A11-312B-46D2-98D0-53742CDD8886}"/>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内容提要</a:t>
            </a:r>
          </a:p>
        </p:txBody>
      </p:sp>
      <p:sp>
        <p:nvSpPr>
          <p:cNvPr id="2" name="文本框 1">
            <a:extLst>
              <a:ext uri="{FF2B5EF4-FFF2-40B4-BE49-F238E27FC236}">
                <a16:creationId xmlns:a16="http://schemas.microsoft.com/office/drawing/2014/main" id="{85BA4EFF-667B-4FC6-8446-13B52B94D7E0}"/>
              </a:ext>
            </a:extLst>
          </p:cNvPr>
          <p:cNvSpPr txBox="1"/>
          <p:nvPr/>
        </p:nvSpPr>
        <p:spPr>
          <a:xfrm>
            <a:off x="810863" y="1083065"/>
            <a:ext cx="5232980" cy="2914259"/>
          </a:xfrm>
          <a:prstGeom prst="rect">
            <a:avLst/>
          </a:prstGeom>
          <a:noFill/>
        </p:spPr>
        <p:txBody>
          <a:bodyPr wrap="square" rtlCol="0">
            <a:spAutoFit/>
          </a:bodyPr>
          <a:lstStyle/>
          <a:p>
            <a:pPr>
              <a:lnSpc>
                <a:spcPct val="200000"/>
              </a:lnSpc>
            </a:pPr>
            <a:r>
              <a:rPr lang="zh-CN" altLang="en-US" sz="2400" b="1">
                <a:solidFill>
                  <a:schemeClr val="bg1">
                    <a:lumMod val="95000"/>
                  </a:schemeClr>
                </a:solidFill>
                <a:latin typeface="仿宋" panose="02010609060101010101" pitchFamily="49" charset="-122"/>
                <a:ea typeface="仿宋" panose="02010609060101010101" pitchFamily="49" charset="-122"/>
              </a:rPr>
              <a:t>命题逻辑公式的形成序列</a:t>
            </a:r>
            <a:endParaRPr lang="en-US" altLang="zh-CN" sz="2400" b="1">
              <a:solidFill>
                <a:schemeClr val="bg1">
                  <a:lumMod val="95000"/>
                </a:schemeClr>
              </a:solidFill>
              <a:latin typeface="仿宋" panose="02010609060101010101" pitchFamily="49" charset="-122"/>
              <a:ea typeface="仿宋" panose="02010609060101010101" pitchFamily="49" charset="-122"/>
            </a:endParaRPr>
          </a:p>
          <a:p>
            <a:pPr>
              <a:lnSpc>
                <a:spcPct val="200000"/>
              </a:lnSpc>
            </a:pPr>
            <a:r>
              <a:rPr lang="zh-CN" altLang="en-US" sz="2400" b="1">
                <a:solidFill>
                  <a:schemeClr val="bg1">
                    <a:lumMod val="95000"/>
                  </a:schemeClr>
                </a:solidFill>
                <a:latin typeface="仿宋" panose="02010609060101010101" pitchFamily="49" charset="-122"/>
                <a:ea typeface="仿宋" panose="02010609060101010101" pitchFamily="49" charset="-122"/>
              </a:rPr>
              <a:t>命题逻辑公式的抽象语法树与子公式</a:t>
            </a:r>
            <a:endParaRPr lang="en-US" altLang="zh-CN" sz="2400" b="1">
              <a:solidFill>
                <a:schemeClr val="bg1">
                  <a:lumMod val="95000"/>
                </a:schemeClr>
              </a:solidFill>
              <a:latin typeface="仿宋" panose="02010609060101010101" pitchFamily="49" charset="-122"/>
              <a:ea typeface="仿宋" panose="02010609060101010101" pitchFamily="49" charset="-122"/>
            </a:endParaRPr>
          </a:p>
          <a:p>
            <a:pPr>
              <a:lnSpc>
                <a:spcPct val="200000"/>
              </a:lnSpc>
            </a:pPr>
            <a:r>
              <a:rPr lang="zh-CN" altLang="en-US" sz="2400" b="1">
                <a:solidFill>
                  <a:schemeClr val="bg1">
                    <a:lumMod val="95000"/>
                  </a:schemeClr>
                </a:solidFill>
                <a:latin typeface="仿宋" panose="02010609060101010101" pitchFamily="49" charset="-122"/>
                <a:ea typeface="仿宋" panose="02010609060101010101" pitchFamily="49" charset="-122"/>
              </a:rPr>
              <a:t>命题逻辑公式变量替换与子公式置换</a:t>
            </a:r>
            <a:endParaRPr lang="en-US" altLang="zh-CN" sz="2400" b="1">
              <a:solidFill>
                <a:schemeClr val="bg1">
                  <a:lumMod val="95000"/>
                </a:schemeClr>
              </a:solidFill>
              <a:latin typeface="仿宋" panose="02010609060101010101" pitchFamily="49" charset="-122"/>
              <a:ea typeface="仿宋" panose="02010609060101010101" pitchFamily="49" charset="-122"/>
            </a:endParaRPr>
          </a:p>
          <a:p>
            <a:pPr>
              <a:lnSpc>
                <a:spcPct val="200000"/>
              </a:lnSpc>
            </a:pPr>
            <a:r>
              <a:rPr lang="zh-CN" altLang="en-US" sz="2400" b="1">
                <a:solidFill>
                  <a:schemeClr val="accent6">
                    <a:lumMod val="50000"/>
                  </a:schemeClr>
                </a:solidFill>
                <a:latin typeface="仿宋" panose="02010609060101010101" pitchFamily="49" charset="-122"/>
                <a:ea typeface="仿宋" panose="02010609060101010101" pitchFamily="49" charset="-122"/>
              </a:rPr>
              <a:t>命题逻辑公式语法分析的实现</a:t>
            </a:r>
            <a:endParaRPr lang="en-US" altLang="zh-CN" sz="2400" b="1">
              <a:solidFill>
                <a:schemeClr val="accent6">
                  <a:lumMod val="50000"/>
                </a:schemeClr>
              </a:solidFill>
              <a:latin typeface="仿宋" panose="02010609060101010101" pitchFamily="49" charset="-122"/>
              <a:ea typeface="仿宋" panose="02010609060101010101" pitchFamily="49" charset="-122"/>
            </a:endParaRPr>
          </a:p>
        </p:txBody>
      </p:sp>
      <p:sp>
        <p:nvSpPr>
          <p:cNvPr id="11" name="矩形 10">
            <a:extLst>
              <a:ext uri="{FF2B5EF4-FFF2-40B4-BE49-F238E27FC236}">
                <a16:creationId xmlns:a16="http://schemas.microsoft.com/office/drawing/2014/main" id="{442470A3-17E0-4A28-9AF9-5A2F0FB0419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 name="矩形 11">
            <a:extLst>
              <a:ext uri="{FF2B5EF4-FFF2-40B4-BE49-F238E27FC236}">
                <a16:creationId xmlns:a16="http://schemas.microsoft.com/office/drawing/2014/main" id="{AC32D6D5-FC5F-4988-89F0-E5114C49A15E}"/>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FDE91CAA-7321-49F4-9733-065AE332399B}"/>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4" name="矩形 13">
            <a:extLst>
              <a:ext uri="{FF2B5EF4-FFF2-40B4-BE49-F238E27FC236}">
                <a16:creationId xmlns:a16="http://schemas.microsoft.com/office/drawing/2014/main" id="{7FD880B9-427D-4B2C-B60B-E79B30A493F1}"/>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第二讲  命题逻辑公式的语法</a:t>
            </a:r>
          </a:p>
        </p:txBody>
      </p:sp>
      <p:sp>
        <p:nvSpPr>
          <p:cNvPr id="15" name="矩形 14">
            <a:extLst>
              <a:ext uri="{FF2B5EF4-FFF2-40B4-BE49-F238E27FC236}">
                <a16:creationId xmlns:a16="http://schemas.microsoft.com/office/drawing/2014/main" id="{E8FDFDF5-F81B-461A-AA68-EF7C48D09363}"/>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r>
              <a:rPr lang="en-US" altLang="zh-CN" sz="1400">
                <a:latin typeface="Arial" panose="020B0604020202020204" pitchFamily="34" charset="0"/>
                <a:ea typeface="楷体" panose="02010609060101010101" pitchFamily="49" charset="-122"/>
                <a:cs typeface="Arial" panose="020B0604020202020204" pitchFamily="34" charset="0"/>
              </a:rPr>
              <a:t>2/43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32722928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命题逻辑公式语法定义</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命题逻辑公式语法小结</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第二讲  命题逻辑公式的语法</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DA217A87-613C-4A15-B51E-2A310048ACD4}" type="slidenum">
              <a:rPr lang="en-US" altLang="zh-CN" sz="1400" smtClean="0">
                <a:latin typeface="Arial" panose="020B0604020202020204" pitchFamily="34" charset="0"/>
                <a:ea typeface="楷体" panose="02010609060101010101" pitchFamily="49" charset="-122"/>
                <a:cs typeface="Arial" panose="020B0604020202020204" pitchFamily="34" charset="0"/>
              </a:rPr>
              <a:t>25</a:t>
            </a:fld>
            <a:r>
              <a:rPr lang="en-US" altLang="zh-CN" sz="1400">
                <a:latin typeface="Arial" panose="020B0604020202020204" pitchFamily="34" charset="0"/>
                <a:ea typeface="楷体" panose="02010609060101010101" pitchFamily="49" charset="-122"/>
                <a:cs typeface="Arial" panose="020B0604020202020204" pitchFamily="34" charset="0"/>
              </a:rPr>
              <a:t>/43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
        <p:nvSpPr>
          <p:cNvPr id="2" name="文本框 1">
            <a:extLst>
              <a:ext uri="{FF2B5EF4-FFF2-40B4-BE49-F238E27FC236}">
                <a16:creationId xmlns:a16="http://schemas.microsoft.com/office/drawing/2014/main" id="{33C55C0C-D13B-450E-93FC-6CE789ADB882}"/>
              </a:ext>
            </a:extLst>
          </p:cNvPr>
          <p:cNvSpPr txBox="1"/>
          <p:nvPr/>
        </p:nvSpPr>
        <p:spPr>
          <a:xfrm>
            <a:off x="852276" y="840273"/>
            <a:ext cx="6651768" cy="3693319"/>
          </a:xfrm>
          <a:prstGeom prst="rect">
            <a:avLst/>
          </a:prstGeom>
          <a:solidFill>
            <a:schemeClr val="accent4">
              <a:lumMod val="20000"/>
              <a:lumOff val="80000"/>
            </a:schemeClr>
          </a:solidFill>
        </p:spPr>
        <p:txBody>
          <a:bodyPr wrap="square" rtlCol="0">
            <a:spAutoFit/>
          </a:bodyPr>
          <a:lstStyle/>
          <a:p>
            <a:pPr marL="285750" indent="-285750">
              <a:spcBef>
                <a:spcPts val="600"/>
              </a:spcBef>
              <a:spcAft>
                <a:spcPts val="600"/>
              </a:spcAft>
              <a:buFont typeface="Arial" panose="020B0604020202020204" pitchFamily="34" charset="0"/>
              <a:buChar char="•"/>
            </a:pPr>
            <a:r>
              <a:rPr lang="zh-CN" altLang="en-US" sz="1600" b="1">
                <a:solidFill>
                  <a:srgbClr val="002060"/>
                </a:solidFill>
              </a:rPr>
              <a:t>命题逻辑公式是给定符号集上的符合一定规则的字符串</a:t>
            </a:r>
            <a:endParaRPr lang="en-US" altLang="zh-CN" sz="1600" b="1">
              <a:solidFill>
                <a:srgbClr val="002060"/>
              </a:solidFill>
            </a:endParaRPr>
          </a:p>
          <a:p>
            <a:pPr marL="285750" indent="-285750">
              <a:spcBef>
                <a:spcPts val="600"/>
              </a:spcBef>
              <a:spcAft>
                <a:spcPts val="600"/>
              </a:spcAft>
              <a:buFont typeface="Arial" panose="020B0604020202020204" pitchFamily="34" charset="0"/>
              <a:buChar char="•"/>
            </a:pPr>
            <a:r>
              <a:rPr lang="zh-CN" altLang="en-US" sz="1600" b="1">
                <a:solidFill>
                  <a:srgbClr val="002060"/>
                </a:solidFill>
              </a:rPr>
              <a:t>公式的</a:t>
            </a:r>
            <a:r>
              <a:rPr lang="zh-CN" altLang="en-US" sz="1600" b="1">
                <a:solidFill>
                  <a:srgbClr val="C00000"/>
                </a:solidFill>
              </a:rPr>
              <a:t>归纳定义</a:t>
            </a:r>
            <a:r>
              <a:rPr lang="zh-CN" altLang="en-US" sz="1600" b="1">
                <a:solidFill>
                  <a:srgbClr val="002060"/>
                </a:solidFill>
              </a:rPr>
              <a:t>：体现公式的构成规则，给出分析和构造公式的算法</a:t>
            </a:r>
            <a:endParaRPr lang="en-US" altLang="zh-CN" sz="1600" b="1">
              <a:solidFill>
                <a:srgbClr val="002060"/>
              </a:solidFill>
            </a:endParaRPr>
          </a:p>
          <a:p>
            <a:pPr marL="285750" indent="-285750">
              <a:spcBef>
                <a:spcPts val="600"/>
              </a:spcBef>
              <a:spcAft>
                <a:spcPts val="600"/>
              </a:spcAft>
              <a:buFont typeface="Arial" panose="020B0604020202020204" pitchFamily="34" charset="0"/>
              <a:buChar char="•"/>
            </a:pPr>
            <a:r>
              <a:rPr lang="zh-CN" altLang="en-US" sz="1600" b="1">
                <a:solidFill>
                  <a:srgbClr val="002060"/>
                </a:solidFill>
              </a:rPr>
              <a:t>公式的</a:t>
            </a:r>
            <a:r>
              <a:rPr lang="zh-CN" altLang="en-US" sz="1600" b="1">
                <a:solidFill>
                  <a:srgbClr val="C00000"/>
                </a:solidFill>
              </a:rPr>
              <a:t>形成序列</a:t>
            </a:r>
            <a:r>
              <a:rPr lang="zh-CN" altLang="en-US" sz="1600" b="1">
                <a:solidFill>
                  <a:srgbClr val="002060"/>
                </a:solidFill>
              </a:rPr>
              <a:t>：可给出公式的构造过程</a:t>
            </a:r>
            <a:endParaRPr lang="en-US" altLang="zh-CN" sz="1600" b="1">
              <a:solidFill>
                <a:srgbClr val="002060"/>
              </a:solidFill>
            </a:endParaRPr>
          </a:p>
          <a:p>
            <a:pPr marL="742950" lvl="1" indent="-285750">
              <a:spcAft>
                <a:spcPts val="600"/>
              </a:spcAft>
              <a:buFont typeface="Arial" panose="020B0604020202020204" pitchFamily="34" charset="0"/>
              <a:buChar char="•"/>
            </a:pPr>
            <a:r>
              <a:rPr lang="zh-CN" altLang="en-US" sz="1400" b="1">
                <a:solidFill>
                  <a:schemeClr val="accent2">
                    <a:lumMod val="50000"/>
                  </a:schemeClr>
                </a:solidFill>
                <a:latin typeface="楷体" panose="02010609060101010101" pitchFamily="49" charset="-122"/>
                <a:ea typeface="楷体" panose="02010609060101010101" pitchFamily="49" charset="-122"/>
              </a:rPr>
              <a:t>可以基于公式的形成序列随机生成公式</a:t>
            </a:r>
            <a:endParaRPr lang="en-US" altLang="zh-CN" sz="1400" b="1">
              <a:solidFill>
                <a:schemeClr val="accent2">
                  <a:lumMod val="50000"/>
                </a:schemeClr>
              </a:solidFill>
              <a:latin typeface="楷体" panose="02010609060101010101" pitchFamily="49" charset="-122"/>
              <a:ea typeface="楷体" panose="02010609060101010101" pitchFamily="49" charset="-122"/>
            </a:endParaRPr>
          </a:p>
          <a:p>
            <a:pPr marL="742950" lvl="1" indent="-285750">
              <a:spcAft>
                <a:spcPts val="600"/>
              </a:spcAft>
              <a:buFont typeface="Arial" panose="020B0604020202020204" pitchFamily="34" charset="0"/>
              <a:buChar char="•"/>
            </a:pPr>
            <a:r>
              <a:rPr lang="zh-CN" altLang="en-US" sz="1400" b="1">
                <a:solidFill>
                  <a:schemeClr val="accent2">
                    <a:lumMod val="50000"/>
                  </a:schemeClr>
                </a:solidFill>
                <a:latin typeface="楷体" panose="02010609060101010101" pitchFamily="49" charset="-122"/>
                <a:ea typeface="楷体" panose="02010609060101010101" pitchFamily="49" charset="-122"/>
              </a:rPr>
              <a:t>后面可看到，构造公式的真值表应遵循公式的最佳形成序列进行真值计算</a:t>
            </a:r>
            <a:endParaRPr lang="en-US" altLang="zh-CN" sz="1400" b="1">
              <a:solidFill>
                <a:schemeClr val="accent2">
                  <a:lumMod val="50000"/>
                </a:schemeClr>
              </a:solidFill>
              <a:latin typeface="楷体" panose="02010609060101010101" pitchFamily="49" charset="-122"/>
              <a:ea typeface="楷体" panose="02010609060101010101" pitchFamily="49" charset="-122"/>
            </a:endParaRPr>
          </a:p>
          <a:p>
            <a:pPr marL="285750" indent="-285750">
              <a:spcBef>
                <a:spcPts val="600"/>
              </a:spcBef>
              <a:spcAft>
                <a:spcPts val="600"/>
              </a:spcAft>
              <a:buFont typeface="Arial" panose="020B0604020202020204" pitchFamily="34" charset="0"/>
              <a:buChar char="•"/>
            </a:pPr>
            <a:r>
              <a:rPr lang="zh-CN" altLang="en-US" sz="1600" b="1">
                <a:solidFill>
                  <a:srgbClr val="002060"/>
                </a:solidFill>
              </a:rPr>
              <a:t>公式的</a:t>
            </a:r>
            <a:r>
              <a:rPr lang="zh-CN" altLang="en-US" sz="1600" b="1">
                <a:solidFill>
                  <a:srgbClr val="C00000"/>
                </a:solidFill>
              </a:rPr>
              <a:t>抽象语法树</a:t>
            </a:r>
            <a:r>
              <a:rPr lang="zh-CN" altLang="en-US" sz="1600" b="1">
                <a:solidFill>
                  <a:srgbClr val="002060"/>
                </a:solidFill>
              </a:rPr>
              <a:t>：直观地展示公式的结构</a:t>
            </a:r>
            <a:endParaRPr lang="en-US" altLang="zh-CN" sz="1600" b="1">
              <a:solidFill>
                <a:srgbClr val="002060"/>
              </a:solidFill>
            </a:endParaRPr>
          </a:p>
          <a:p>
            <a:pPr marL="742950" lvl="1" indent="-285750">
              <a:spcAft>
                <a:spcPts val="600"/>
              </a:spcAft>
              <a:buFont typeface="Arial" panose="020B0604020202020204" pitchFamily="34" charset="0"/>
              <a:buChar char="•"/>
            </a:pPr>
            <a:r>
              <a:rPr lang="zh-CN" altLang="en-US" sz="1400" b="1">
                <a:solidFill>
                  <a:schemeClr val="accent2">
                    <a:lumMod val="50000"/>
                  </a:schemeClr>
                </a:solidFill>
                <a:latin typeface="楷体" panose="02010609060101010101" pitchFamily="49" charset="-122"/>
                <a:ea typeface="楷体" panose="02010609060101010101" pitchFamily="49" charset="-122"/>
              </a:rPr>
              <a:t>公式的完全形成序列对应公式抽象语法树的后序遍历</a:t>
            </a:r>
            <a:endParaRPr lang="en-US" altLang="zh-CN" sz="1400" b="1">
              <a:solidFill>
                <a:schemeClr val="accent2">
                  <a:lumMod val="50000"/>
                </a:schemeClr>
              </a:solidFill>
              <a:latin typeface="楷体" panose="02010609060101010101" pitchFamily="49" charset="-122"/>
              <a:ea typeface="楷体" panose="02010609060101010101" pitchFamily="49" charset="-122"/>
            </a:endParaRPr>
          </a:p>
          <a:p>
            <a:pPr marL="285750" indent="-285750">
              <a:spcBef>
                <a:spcPts val="600"/>
              </a:spcBef>
              <a:spcAft>
                <a:spcPts val="600"/>
              </a:spcAft>
              <a:buFont typeface="Arial" panose="020B0604020202020204" pitchFamily="34" charset="0"/>
              <a:buChar char="•"/>
            </a:pPr>
            <a:r>
              <a:rPr lang="zh-CN" altLang="en-US" sz="1600" b="1">
                <a:solidFill>
                  <a:srgbClr val="002060"/>
                </a:solidFill>
              </a:rPr>
              <a:t>公式的</a:t>
            </a:r>
            <a:r>
              <a:rPr lang="zh-CN" altLang="en-US" sz="1600" b="1">
                <a:solidFill>
                  <a:srgbClr val="C00000"/>
                </a:solidFill>
              </a:rPr>
              <a:t>子公式</a:t>
            </a:r>
            <a:r>
              <a:rPr lang="zh-CN" altLang="en-US" sz="1600" b="1">
                <a:solidFill>
                  <a:srgbClr val="002060"/>
                </a:solidFill>
              </a:rPr>
              <a:t>：对应抽象语法树的子树</a:t>
            </a:r>
            <a:endParaRPr lang="en-US" altLang="zh-CN" sz="1600" b="1">
              <a:solidFill>
                <a:srgbClr val="002060"/>
              </a:solidFill>
            </a:endParaRPr>
          </a:p>
          <a:p>
            <a:pPr marL="285750" indent="-285750">
              <a:spcBef>
                <a:spcPts val="600"/>
              </a:spcBef>
              <a:spcAft>
                <a:spcPts val="600"/>
              </a:spcAft>
              <a:buFont typeface="Arial" panose="020B0604020202020204" pitchFamily="34" charset="0"/>
              <a:buChar char="•"/>
            </a:pPr>
            <a:r>
              <a:rPr lang="zh-CN" altLang="en-US" sz="1600" b="1">
                <a:solidFill>
                  <a:srgbClr val="002060"/>
                </a:solidFill>
              </a:rPr>
              <a:t>公式中命题变量的</a:t>
            </a:r>
            <a:r>
              <a:rPr lang="zh-CN" altLang="en-US" sz="1600" b="1">
                <a:solidFill>
                  <a:srgbClr val="C00000"/>
                </a:solidFill>
              </a:rPr>
              <a:t>替换</a:t>
            </a:r>
            <a:r>
              <a:rPr lang="zh-CN" altLang="en-US" sz="1600" b="1">
                <a:solidFill>
                  <a:srgbClr val="002060"/>
                </a:solidFill>
              </a:rPr>
              <a:t>：用于研究逻辑等值与推理理论</a:t>
            </a:r>
            <a:endParaRPr lang="en-US" altLang="zh-CN" sz="1600" b="1">
              <a:solidFill>
                <a:srgbClr val="002060"/>
              </a:solidFill>
            </a:endParaRPr>
          </a:p>
          <a:p>
            <a:pPr marL="285750" indent="-285750">
              <a:spcBef>
                <a:spcPts val="600"/>
              </a:spcBef>
              <a:spcAft>
                <a:spcPts val="600"/>
              </a:spcAft>
              <a:buFont typeface="Arial" panose="020B0604020202020204" pitchFamily="34" charset="0"/>
              <a:buChar char="•"/>
            </a:pPr>
            <a:r>
              <a:rPr lang="zh-CN" altLang="en-US" sz="1600" b="1">
                <a:solidFill>
                  <a:srgbClr val="002060"/>
                </a:solidFill>
              </a:rPr>
              <a:t>公式中子公式的</a:t>
            </a:r>
            <a:r>
              <a:rPr lang="zh-CN" altLang="en-US" sz="1600" b="1">
                <a:solidFill>
                  <a:srgbClr val="C00000"/>
                </a:solidFill>
              </a:rPr>
              <a:t>置换</a:t>
            </a:r>
            <a:r>
              <a:rPr lang="zh-CN" altLang="en-US" sz="1600" b="1">
                <a:solidFill>
                  <a:srgbClr val="002060"/>
                </a:solidFill>
              </a:rPr>
              <a:t>：用于等值演算过程</a:t>
            </a:r>
          </a:p>
        </p:txBody>
      </p:sp>
      <p:sp>
        <p:nvSpPr>
          <p:cNvPr id="3" name="文本框 2">
            <a:extLst>
              <a:ext uri="{FF2B5EF4-FFF2-40B4-BE49-F238E27FC236}">
                <a16:creationId xmlns:a16="http://schemas.microsoft.com/office/drawing/2014/main" id="{B539B357-2F7D-4502-94DF-1A019DBEE28C}"/>
              </a:ext>
            </a:extLst>
          </p:cNvPr>
          <p:cNvSpPr txBox="1"/>
          <p:nvPr/>
        </p:nvSpPr>
        <p:spPr>
          <a:xfrm>
            <a:off x="6244263" y="2763078"/>
            <a:ext cx="2047461" cy="922881"/>
          </a:xfrm>
          <a:prstGeom prst="rect">
            <a:avLst/>
          </a:prstGeom>
          <a:solidFill>
            <a:schemeClr val="accent2">
              <a:lumMod val="50000"/>
            </a:schemeClr>
          </a:solidFill>
        </p:spPr>
        <p:txBody>
          <a:bodyPr wrap="square" rtlCol="0">
            <a:spAutoFit/>
          </a:bodyPr>
          <a:lstStyle/>
          <a:p>
            <a:pPr>
              <a:lnSpc>
                <a:spcPts val="2200"/>
              </a:lnSpc>
            </a:pPr>
            <a:r>
              <a:rPr lang="zh-CN" altLang="en-US" sz="1600" b="1">
                <a:solidFill>
                  <a:schemeClr val="bg1"/>
                </a:solidFill>
              </a:rPr>
              <a:t>在直观理解的基础上尽可能地给出了这些概念的严格定义</a:t>
            </a:r>
          </a:p>
        </p:txBody>
      </p:sp>
    </p:spTree>
    <p:extLst>
      <p:ext uri="{BB962C8B-B14F-4D97-AF65-F5344CB8AC3E}">
        <p14:creationId xmlns:p14="http://schemas.microsoft.com/office/powerpoint/2010/main" val="3563148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命题逻辑公式语法分析</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命题逻辑公式语法分析概述</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第二讲  命题逻辑公式的语法</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B8250137-CBBE-4EF7-8867-39637B85894B}" type="slidenum">
              <a:rPr lang="en-US" altLang="zh-CN" sz="1400" smtClean="0">
                <a:latin typeface="Arial" panose="020B0604020202020204" pitchFamily="34" charset="0"/>
                <a:ea typeface="楷体" panose="02010609060101010101" pitchFamily="49" charset="-122"/>
                <a:cs typeface="Arial" panose="020B0604020202020204" pitchFamily="34" charset="0"/>
              </a:rPr>
              <a:t>26</a:t>
            </a:fld>
            <a:r>
              <a:rPr lang="en-US" altLang="zh-CN" sz="1400">
                <a:latin typeface="Arial" panose="020B0604020202020204" pitchFamily="34" charset="0"/>
                <a:ea typeface="楷体" panose="02010609060101010101" pitchFamily="49" charset="-122"/>
                <a:cs typeface="Arial" panose="020B0604020202020204" pitchFamily="34" charset="0"/>
              </a:rPr>
              <a:t>/43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
        <p:nvSpPr>
          <p:cNvPr id="2" name="文本框 1">
            <a:extLst>
              <a:ext uri="{FF2B5EF4-FFF2-40B4-BE49-F238E27FC236}">
                <a16:creationId xmlns:a16="http://schemas.microsoft.com/office/drawing/2014/main" id="{48752D95-9D14-41D5-9A3B-CC0453D4A874}"/>
              </a:ext>
            </a:extLst>
          </p:cNvPr>
          <p:cNvSpPr txBox="1"/>
          <p:nvPr/>
        </p:nvSpPr>
        <p:spPr>
          <a:xfrm>
            <a:off x="924336" y="899489"/>
            <a:ext cx="7295321" cy="692434"/>
          </a:xfrm>
          <a:prstGeom prst="rect">
            <a:avLst/>
          </a:prstGeom>
          <a:solidFill>
            <a:schemeClr val="accent5">
              <a:lumMod val="20000"/>
              <a:lumOff val="80000"/>
            </a:schemeClr>
          </a:solidFill>
        </p:spPr>
        <p:txBody>
          <a:bodyPr wrap="square" rtlCol="0">
            <a:spAutoFit/>
          </a:bodyPr>
          <a:lstStyle/>
          <a:p>
            <a:pPr>
              <a:lnSpc>
                <a:spcPts val="2400"/>
              </a:lnSpc>
            </a:pPr>
            <a:r>
              <a:rPr lang="zh-CN" altLang="en-US" b="1">
                <a:solidFill>
                  <a:schemeClr val="accent2">
                    <a:lumMod val="50000"/>
                  </a:schemeClr>
                </a:solidFill>
              </a:rPr>
              <a:t>这里语法分析指如何设计算法甚至编写程序实现命题逻辑公式抽象语法树的构建、完全形成序列、子公式集、变量替换、子公式置换的计算</a:t>
            </a:r>
          </a:p>
        </p:txBody>
      </p:sp>
      <p:sp>
        <p:nvSpPr>
          <p:cNvPr id="3" name="文本框 2">
            <a:extLst>
              <a:ext uri="{FF2B5EF4-FFF2-40B4-BE49-F238E27FC236}">
                <a16:creationId xmlns:a16="http://schemas.microsoft.com/office/drawing/2014/main" id="{088F5B94-769D-4B0E-9537-5087BF03B8A7}"/>
              </a:ext>
            </a:extLst>
          </p:cNvPr>
          <p:cNvSpPr txBox="1"/>
          <p:nvPr/>
        </p:nvSpPr>
        <p:spPr>
          <a:xfrm>
            <a:off x="879613" y="1833926"/>
            <a:ext cx="7384774" cy="1061829"/>
          </a:xfrm>
          <a:prstGeom prst="rect">
            <a:avLst/>
          </a:prstGeom>
          <a:solidFill>
            <a:schemeClr val="accent4">
              <a:lumMod val="20000"/>
              <a:lumOff val="80000"/>
            </a:schemeClr>
          </a:solidFill>
        </p:spPr>
        <p:txBody>
          <a:bodyPr wrap="square" rtlCol="0">
            <a:spAutoFit/>
          </a:bodyPr>
          <a:lstStyle/>
          <a:p>
            <a:pPr>
              <a:spcBef>
                <a:spcPts val="600"/>
              </a:spcBef>
              <a:spcAft>
                <a:spcPts val="300"/>
              </a:spcAft>
            </a:pPr>
            <a:r>
              <a:rPr lang="zh-CN" altLang="en-US" sz="1600" b="1">
                <a:solidFill>
                  <a:srgbClr val="002060"/>
                </a:solidFill>
                <a:latin typeface="楷体" panose="02010609060101010101" pitchFamily="49" charset="-122"/>
                <a:ea typeface="楷体" panose="02010609060101010101" pitchFamily="49" charset="-122"/>
              </a:rPr>
              <a:t>首先要确定命题逻辑公式在计算机中的表示</a:t>
            </a:r>
            <a:endParaRPr lang="en-US" altLang="zh-CN" sz="1600" b="1">
              <a:solidFill>
                <a:srgbClr val="002060"/>
              </a:solidFill>
              <a:latin typeface="楷体" panose="02010609060101010101" pitchFamily="49" charset="-122"/>
              <a:ea typeface="楷体" panose="02010609060101010101" pitchFamily="49" charset="-122"/>
            </a:endParaRPr>
          </a:p>
          <a:p>
            <a:pPr marL="285750" indent="-285750">
              <a:spcBef>
                <a:spcPts val="600"/>
              </a:spcBef>
              <a:spcAft>
                <a:spcPts val="300"/>
              </a:spcAft>
              <a:buFont typeface="Arial" panose="020B0604020202020204" pitchFamily="34" charset="0"/>
              <a:buChar char="•"/>
            </a:pPr>
            <a:r>
              <a:rPr lang="zh-CN" altLang="en-US" sz="1600" b="1">
                <a:solidFill>
                  <a:schemeClr val="accent6">
                    <a:lumMod val="50000"/>
                  </a:schemeClr>
                </a:solidFill>
              </a:rPr>
              <a:t>公式的字符串表示不适合计算公式的子公式集、变量替换、子公式置换等</a:t>
            </a:r>
            <a:endParaRPr lang="en-US" altLang="zh-CN" sz="1600" b="1">
              <a:solidFill>
                <a:schemeClr val="accent6">
                  <a:lumMod val="50000"/>
                </a:schemeClr>
              </a:solidFill>
            </a:endParaRPr>
          </a:p>
          <a:p>
            <a:pPr marL="285750" indent="-285750">
              <a:spcBef>
                <a:spcPts val="600"/>
              </a:spcBef>
              <a:spcAft>
                <a:spcPts val="300"/>
              </a:spcAft>
              <a:buFont typeface="Arial" panose="020B0604020202020204" pitchFamily="34" charset="0"/>
              <a:buChar char="•"/>
            </a:pPr>
            <a:r>
              <a:rPr lang="zh-CN" altLang="en-US" sz="1600" b="1">
                <a:solidFill>
                  <a:schemeClr val="accent6">
                    <a:lumMod val="50000"/>
                  </a:schemeClr>
                </a:solidFill>
              </a:rPr>
              <a:t>这些计算是归纳定义的，因此在计算机中更适合用公式的</a:t>
            </a:r>
            <a:r>
              <a:rPr lang="zh-CN" altLang="en-US" sz="1600" b="1">
                <a:solidFill>
                  <a:srgbClr val="C00000"/>
                </a:solidFill>
              </a:rPr>
              <a:t>抽象语法树</a:t>
            </a:r>
            <a:r>
              <a:rPr lang="zh-CN" altLang="en-US" sz="1600" b="1">
                <a:solidFill>
                  <a:schemeClr val="accent6">
                    <a:lumMod val="50000"/>
                  </a:schemeClr>
                </a:solidFill>
              </a:rPr>
              <a:t>表示公式</a:t>
            </a:r>
          </a:p>
        </p:txBody>
      </p:sp>
      <p:sp>
        <p:nvSpPr>
          <p:cNvPr id="4" name="文本框 3">
            <a:extLst>
              <a:ext uri="{FF2B5EF4-FFF2-40B4-BE49-F238E27FC236}">
                <a16:creationId xmlns:a16="http://schemas.microsoft.com/office/drawing/2014/main" id="{B460B68B-5B2D-45C8-B35B-868898643CE0}"/>
              </a:ext>
            </a:extLst>
          </p:cNvPr>
          <p:cNvSpPr txBox="1"/>
          <p:nvPr/>
        </p:nvSpPr>
        <p:spPr>
          <a:xfrm>
            <a:off x="879613" y="3102971"/>
            <a:ext cx="6634370" cy="1423467"/>
          </a:xfrm>
          <a:prstGeom prst="rect">
            <a:avLst/>
          </a:prstGeom>
          <a:solidFill>
            <a:schemeClr val="accent4">
              <a:lumMod val="20000"/>
              <a:lumOff val="80000"/>
            </a:schemeClr>
          </a:solidFill>
        </p:spPr>
        <p:txBody>
          <a:bodyPr wrap="square" rtlCol="0">
            <a:spAutoFit/>
          </a:bodyPr>
          <a:lstStyle/>
          <a:p>
            <a:pPr>
              <a:spcBef>
                <a:spcPts val="600"/>
              </a:spcBef>
              <a:spcAft>
                <a:spcPts val="300"/>
              </a:spcAft>
            </a:pPr>
            <a:r>
              <a:rPr lang="zh-CN" altLang="en-US" sz="1600" b="1">
                <a:solidFill>
                  <a:srgbClr val="002060"/>
                </a:solidFill>
                <a:latin typeface="楷体" panose="02010609060101010101" pitchFamily="49" charset="-122"/>
                <a:ea typeface="楷体" panose="02010609060101010101" pitchFamily="49" charset="-122"/>
              </a:rPr>
              <a:t>因此在</a:t>
            </a:r>
            <a:r>
              <a:rPr lang="zh-CN" altLang="en-US" sz="1600" b="1">
                <a:solidFill>
                  <a:srgbClr val="C00000"/>
                </a:solidFill>
                <a:latin typeface="楷体" panose="02010609060101010101" pitchFamily="49" charset="-122"/>
                <a:ea typeface="楷体" panose="02010609060101010101" pitchFamily="49" charset="-122"/>
              </a:rPr>
              <a:t>面向对象程序设计语言</a:t>
            </a:r>
            <a:r>
              <a:rPr lang="zh-CN" altLang="en-US" sz="1600" b="1">
                <a:solidFill>
                  <a:srgbClr val="002060"/>
                </a:solidFill>
                <a:latin typeface="楷体" panose="02010609060101010101" pitchFamily="49" charset="-122"/>
                <a:ea typeface="楷体" panose="02010609060101010101" pitchFamily="49" charset="-122"/>
              </a:rPr>
              <a:t>中</a:t>
            </a:r>
            <a:endParaRPr lang="en-US" altLang="zh-CN" sz="1600" b="1">
              <a:solidFill>
                <a:srgbClr val="002060"/>
              </a:solidFill>
              <a:latin typeface="楷体" panose="02010609060101010101" pitchFamily="49" charset="-122"/>
              <a:ea typeface="楷体" panose="02010609060101010101" pitchFamily="49" charset="-122"/>
            </a:endParaRPr>
          </a:p>
          <a:p>
            <a:pPr marL="285750" indent="-285750">
              <a:spcBef>
                <a:spcPts val="600"/>
              </a:spcBef>
              <a:spcAft>
                <a:spcPts val="300"/>
              </a:spcAft>
              <a:buFont typeface="Arial" panose="020B0604020202020204" pitchFamily="34" charset="0"/>
              <a:buChar char="•"/>
            </a:pPr>
            <a:r>
              <a:rPr lang="zh-CN" altLang="en-US" sz="1600" b="1">
                <a:solidFill>
                  <a:schemeClr val="accent6">
                    <a:lumMod val="50000"/>
                  </a:schemeClr>
                </a:solidFill>
              </a:rPr>
              <a:t>首先要有一个类表示公式，其内部存储公式的抽象语法树</a:t>
            </a:r>
            <a:endParaRPr lang="en-US" altLang="zh-CN" sz="1600" b="1">
              <a:solidFill>
                <a:schemeClr val="accent6">
                  <a:lumMod val="50000"/>
                </a:schemeClr>
              </a:solidFill>
            </a:endParaRPr>
          </a:p>
          <a:p>
            <a:pPr marL="285750" indent="-285750">
              <a:spcBef>
                <a:spcPts val="600"/>
              </a:spcBef>
              <a:spcAft>
                <a:spcPts val="300"/>
              </a:spcAft>
              <a:buFont typeface="Arial" panose="020B0604020202020204" pitchFamily="34" charset="0"/>
              <a:buChar char="•"/>
            </a:pPr>
            <a:r>
              <a:rPr lang="zh-CN" altLang="en-US" sz="1600" b="1">
                <a:solidFill>
                  <a:schemeClr val="accent6">
                    <a:lumMod val="50000"/>
                  </a:schemeClr>
                </a:solidFill>
              </a:rPr>
              <a:t>然后要实现将字符串表示的公式转换为公式的抽象语法树</a:t>
            </a:r>
            <a:endParaRPr lang="en-US" altLang="zh-CN" sz="1600" b="1">
              <a:solidFill>
                <a:schemeClr val="accent6">
                  <a:lumMod val="50000"/>
                </a:schemeClr>
              </a:solidFill>
            </a:endParaRPr>
          </a:p>
          <a:p>
            <a:pPr marL="285750" indent="-285750">
              <a:spcBef>
                <a:spcPts val="600"/>
              </a:spcBef>
              <a:spcAft>
                <a:spcPts val="300"/>
              </a:spcAft>
              <a:buFont typeface="Arial" panose="020B0604020202020204" pitchFamily="34" charset="0"/>
              <a:buChar char="•"/>
            </a:pPr>
            <a:r>
              <a:rPr lang="zh-CN" altLang="en-US" sz="1600" b="1">
                <a:solidFill>
                  <a:schemeClr val="accent6">
                    <a:lumMod val="50000"/>
                  </a:schemeClr>
                </a:solidFill>
              </a:rPr>
              <a:t>并实现计算完全形成序列、子公式集、变量替换、子公式置换等功能</a:t>
            </a:r>
          </a:p>
        </p:txBody>
      </p:sp>
    </p:spTree>
    <p:extLst>
      <p:ext uri="{BB962C8B-B14F-4D97-AF65-F5344CB8AC3E}">
        <p14:creationId xmlns:p14="http://schemas.microsoft.com/office/powerpoint/2010/main" val="681036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命题逻辑公式语法分析</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命题逻辑公式语法面向对象建模</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第二讲  命题逻辑公式的语法</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E90CC46B-CBC8-4190-ABA2-0D3A787F2D3B}" type="slidenum">
              <a:rPr lang="en-US" altLang="zh-CN" sz="1400" smtClean="0">
                <a:latin typeface="Arial" panose="020B0604020202020204" pitchFamily="34" charset="0"/>
                <a:ea typeface="楷体" panose="02010609060101010101" pitchFamily="49" charset="-122"/>
                <a:cs typeface="Arial" panose="020B0604020202020204" pitchFamily="34" charset="0"/>
              </a:rPr>
              <a:t>27</a:t>
            </a:fld>
            <a:r>
              <a:rPr lang="en-US" altLang="zh-CN" sz="1400">
                <a:latin typeface="Arial" panose="020B0604020202020204" pitchFamily="34" charset="0"/>
                <a:ea typeface="楷体" panose="02010609060101010101" pitchFamily="49" charset="-122"/>
                <a:cs typeface="Arial" panose="020B0604020202020204" pitchFamily="34" charset="0"/>
              </a:rPr>
              <a:t>/43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
        <p:nvSpPr>
          <p:cNvPr id="2" name="文本框 1">
            <a:extLst>
              <a:ext uri="{FF2B5EF4-FFF2-40B4-BE49-F238E27FC236}">
                <a16:creationId xmlns:a16="http://schemas.microsoft.com/office/drawing/2014/main" id="{6F218157-4169-4089-A872-CE07C085E224}"/>
              </a:ext>
            </a:extLst>
          </p:cNvPr>
          <p:cNvSpPr txBox="1"/>
          <p:nvPr/>
        </p:nvSpPr>
        <p:spPr>
          <a:xfrm>
            <a:off x="650866" y="882175"/>
            <a:ext cx="3832231" cy="3609514"/>
          </a:xfrm>
          <a:prstGeom prst="rect">
            <a:avLst/>
          </a:prstGeom>
          <a:solidFill>
            <a:schemeClr val="accent5">
              <a:lumMod val="20000"/>
              <a:lumOff val="80000"/>
            </a:schemeClr>
          </a:solidFill>
        </p:spPr>
        <p:txBody>
          <a:bodyPr wrap="square" rtlCol="0">
            <a:spAutoFit/>
          </a:bodyPr>
          <a:lstStyle/>
          <a:p>
            <a:pPr marL="285750" indent="-285750">
              <a:lnSpc>
                <a:spcPts val="2400"/>
              </a:lnSpc>
              <a:spcBef>
                <a:spcPts val="600"/>
              </a:spcBef>
              <a:spcAft>
                <a:spcPts val="600"/>
              </a:spcAft>
              <a:buFont typeface="Arial" panose="020B0604020202020204" pitchFamily="34" charset="0"/>
              <a:buChar char="•"/>
            </a:pPr>
            <a:r>
              <a:rPr lang="zh-CN" altLang="en-US" sz="1600" b="1">
                <a:solidFill>
                  <a:srgbClr val="002060"/>
                </a:solidFill>
              </a:rPr>
              <a:t>“</a:t>
            </a:r>
            <a:r>
              <a:rPr lang="zh-CN" altLang="en-US" sz="1600" b="1">
                <a:solidFill>
                  <a:srgbClr val="C00000"/>
                </a:solidFill>
              </a:rPr>
              <a:t>公式</a:t>
            </a:r>
            <a:r>
              <a:rPr lang="zh-CN" altLang="en-US" sz="1600" b="1">
                <a:solidFill>
                  <a:srgbClr val="002060"/>
                </a:solidFill>
              </a:rPr>
              <a:t>”是建模命题逻辑公式语法的最重要实体</a:t>
            </a:r>
            <a:endParaRPr lang="en-US" altLang="zh-CN" sz="1600" b="1">
              <a:solidFill>
                <a:srgbClr val="002060"/>
              </a:solidFill>
            </a:endParaRPr>
          </a:p>
          <a:p>
            <a:pPr marL="285750" indent="-285750">
              <a:lnSpc>
                <a:spcPts val="2400"/>
              </a:lnSpc>
              <a:spcBef>
                <a:spcPts val="600"/>
              </a:spcBef>
              <a:spcAft>
                <a:spcPts val="600"/>
              </a:spcAft>
              <a:buFont typeface="Arial" panose="020B0604020202020204" pitchFamily="34" charset="0"/>
              <a:buChar char="•"/>
            </a:pPr>
            <a:r>
              <a:rPr lang="zh-CN" altLang="en-US" sz="1600" b="1">
                <a:solidFill>
                  <a:srgbClr val="002060"/>
                </a:solidFill>
              </a:rPr>
              <a:t>公式从语法上分为</a:t>
            </a:r>
            <a:r>
              <a:rPr lang="zh-CN" altLang="en-US" sz="1600" b="1">
                <a:solidFill>
                  <a:srgbClr val="C00000"/>
                </a:solidFill>
              </a:rPr>
              <a:t>原子公式</a:t>
            </a:r>
            <a:r>
              <a:rPr lang="zh-CN" altLang="en-US" sz="1600" b="1">
                <a:solidFill>
                  <a:srgbClr val="002060"/>
                </a:solidFill>
              </a:rPr>
              <a:t>、</a:t>
            </a:r>
            <a:r>
              <a:rPr lang="zh-CN" altLang="en-US" sz="1600" b="1">
                <a:solidFill>
                  <a:srgbClr val="C00000"/>
                </a:solidFill>
              </a:rPr>
              <a:t>否定式</a:t>
            </a:r>
            <a:r>
              <a:rPr lang="zh-CN" altLang="en-US" sz="1600" b="1">
                <a:solidFill>
                  <a:srgbClr val="002060"/>
                </a:solidFill>
              </a:rPr>
              <a:t>、</a:t>
            </a:r>
            <a:r>
              <a:rPr lang="zh-CN" altLang="en-US" sz="1600" b="1">
                <a:solidFill>
                  <a:srgbClr val="C00000"/>
                </a:solidFill>
              </a:rPr>
              <a:t>合取式</a:t>
            </a:r>
            <a:r>
              <a:rPr lang="zh-CN" altLang="en-US" sz="1600" b="1">
                <a:solidFill>
                  <a:srgbClr val="002060"/>
                </a:solidFill>
              </a:rPr>
              <a:t>、</a:t>
            </a:r>
            <a:r>
              <a:rPr lang="zh-CN" altLang="en-US" sz="1600" b="1">
                <a:solidFill>
                  <a:srgbClr val="C00000"/>
                </a:solidFill>
              </a:rPr>
              <a:t>析取式</a:t>
            </a:r>
            <a:r>
              <a:rPr lang="zh-CN" altLang="en-US" sz="1600" b="1">
                <a:solidFill>
                  <a:srgbClr val="002060"/>
                </a:solidFill>
              </a:rPr>
              <a:t>、</a:t>
            </a:r>
            <a:r>
              <a:rPr lang="zh-CN" altLang="en-US" sz="1600" b="1">
                <a:solidFill>
                  <a:srgbClr val="C00000"/>
                </a:solidFill>
              </a:rPr>
              <a:t>蕴涵式</a:t>
            </a:r>
            <a:r>
              <a:rPr lang="zh-CN" altLang="en-US" sz="1600" b="1">
                <a:solidFill>
                  <a:srgbClr val="002060"/>
                </a:solidFill>
              </a:rPr>
              <a:t>和</a:t>
            </a:r>
            <a:r>
              <a:rPr lang="zh-CN" altLang="en-US" sz="1600" b="1">
                <a:solidFill>
                  <a:srgbClr val="C00000"/>
                </a:solidFill>
              </a:rPr>
              <a:t>双蕴涵式</a:t>
            </a:r>
            <a:endParaRPr lang="en-US" altLang="zh-CN" sz="1600" b="1">
              <a:solidFill>
                <a:srgbClr val="C00000"/>
              </a:solidFill>
            </a:endParaRPr>
          </a:p>
          <a:p>
            <a:pPr marL="742950" lvl="1" indent="-285750">
              <a:lnSpc>
                <a:spcPts val="2400"/>
              </a:lnSpc>
              <a:spcBef>
                <a:spcPts val="600"/>
              </a:spcBef>
              <a:spcAft>
                <a:spcPts val="600"/>
              </a:spcAft>
              <a:buFont typeface="Arial" panose="020B0604020202020204" pitchFamily="34" charset="0"/>
              <a:buChar char="•"/>
            </a:pPr>
            <a:r>
              <a:rPr lang="zh-CN" altLang="en-US" sz="1600" b="1">
                <a:solidFill>
                  <a:schemeClr val="accent2">
                    <a:lumMod val="50000"/>
                  </a:schemeClr>
                </a:solidFill>
                <a:latin typeface="楷体" panose="02010609060101010101" pitchFamily="49" charset="-122"/>
                <a:ea typeface="楷体" panose="02010609060101010101" pitchFamily="49" charset="-122"/>
              </a:rPr>
              <a:t>这些应设置对应的实体，并作为“公式”这个实体的扩展</a:t>
            </a:r>
            <a:r>
              <a:rPr lang="en-US" altLang="zh-CN" sz="1600" b="1">
                <a:solidFill>
                  <a:schemeClr val="accent2">
                    <a:lumMod val="50000"/>
                  </a:schemeClr>
                </a:solidFill>
                <a:latin typeface="楷体" panose="02010609060101010101" pitchFamily="49" charset="-122"/>
                <a:ea typeface="楷体" panose="02010609060101010101" pitchFamily="49" charset="-122"/>
              </a:rPr>
              <a:t>(</a:t>
            </a:r>
            <a:r>
              <a:rPr lang="zh-CN" altLang="en-US" sz="1600" b="1">
                <a:solidFill>
                  <a:schemeClr val="accent2">
                    <a:lumMod val="50000"/>
                  </a:schemeClr>
                </a:solidFill>
                <a:latin typeface="楷体" panose="02010609060101010101" pitchFamily="49" charset="-122"/>
                <a:ea typeface="楷体" panose="02010609060101010101" pitchFamily="49" charset="-122"/>
              </a:rPr>
              <a:t>继承“公式”这个实体</a:t>
            </a:r>
            <a:r>
              <a:rPr lang="en-US" altLang="zh-CN" sz="1600" b="1">
                <a:solidFill>
                  <a:schemeClr val="accent2">
                    <a:lumMod val="50000"/>
                  </a:schemeClr>
                </a:solidFill>
                <a:latin typeface="楷体" panose="02010609060101010101" pitchFamily="49" charset="-122"/>
                <a:ea typeface="楷体" panose="02010609060101010101" pitchFamily="49" charset="-122"/>
              </a:rPr>
              <a:t>)</a:t>
            </a:r>
          </a:p>
          <a:p>
            <a:pPr marL="285750" indent="-285750">
              <a:lnSpc>
                <a:spcPts val="2400"/>
              </a:lnSpc>
              <a:spcBef>
                <a:spcPts val="600"/>
              </a:spcBef>
              <a:spcAft>
                <a:spcPts val="600"/>
              </a:spcAft>
              <a:buFont typeface="Arial" panose="020B0604020202020204" pitchFamily="34" charset="0"/>
              <a:buChar char="•"/>
            </a:pPr>
            <a:r>
              <a:rPr lang="zh-CN" altLang="en-US" sz="1600" b="1">
                <a:solidFill>
                  <a:srgbClr val="002060"/>
                </a:solidFill>
              </a:rPr>
              <a:t>设计一个实体“</a:t>
            </a:r>
            <a:r>
              <a:rPr lang="zh-CN" altLang="en-US" sz="1600" b="1">
                <a:solidFill>
                  <a:srgbClr val="C00000"/>
                </a:solidFill>
              </a:rPr>
              <a:t>公式构造器</a:t>
            </a:r>
            <a:r>
              <a:rPr lang="zh-CN" altLang="en-US" sz="1600" b="1">
                <a:solidFill>
                  <a:srgbClr val="002060"/>
                </a:solidFill>
              </a:rPr>
              <a:t>”从公式的各种字符串表示形式转换为实体“公式”的实例</a:t>
            </a:r>
          </a:p>
        </p:txBody>
      </p:sp>
      <p:sp>
        <p:nvSpPr>
          <p:cNvPr id="6" name="文本框 5">
            <a:extLst>
              <a:ext uri="{FF2B5EF4-FFF2-40B4-BE49-F238E27FC236}">
                <a16:creationId xmlns:a16="http://schemas.microsoft.com/office/drawing/2014/main" id="{517D43D2-C513-4C1E-86CD-DA694F50588E}"/>
              </a:ext>
            </a:extLst>
          </p:cNvPr>
          <p:cNvSpPr txBox="1"/>
          <p:nvPr/>
        </p:nvSpPr>
        <p:spPr>
          <a:xfrm>
            <a:off x="4965699" y="3040217"/>
            <a:ext cx="3317876" cy="830997"/>
          </a:xfrm>
          <a:prstGeom prst="rect">
            <a:avLst/>
          </a:prstGeom>
          <a:solidFill>
            <a:schemeClr val="accent6">
              <a:lumMod val="50000"/>
            </a:schemeClr>
          </a:solidFill>
        </p:spPr>
        <p:txBody>
          <a:bodyPr wrap="square" rtlCol="0">
            <a:spAutoFit/>
          </a:bodyPr>
          <a:lstStyle/>
          <a:p>
            <a:r>
              <a:rPr lang="zh-CN" altLang="en-US" sz="1600" b="1">
                <a:solidFill>
                  <a:schemeClr val="bg1"/>
                </a:solidFill>
              </a:rPr>
              <a:t>命题逻辑公式关键属性有</a:t>
            </a:r>
            <a:r>
              <a:rPr lang="zh-CN" altLang="en-US" sz="1600" b="1">
                <a:solidFill>
                  <a:srgbClr val="FF0000"/>
                </a:solidFill>
              </a:rPr>
              <a:t>左子公式</a:t>
            </a:r>
            <a:r>
              <a:rPr lang="zh-CN" altLang="en-US" sz="1600" b="1">
                <a:solidFill>
                  <a:schemeClr val="bg1"/>
                </a:solidFill>
              </a:rPr>
              <a:t>和</a:t>
            </a:r>
            <a:r>
              <a:rPr lang="zh-CN" altLang="en-US" sz="1600" b="1">
                <a:solidFill>
                  <a:srgbClr val="FF0000"/>
                </a:solidFill>
              </a:rPr>
              <a:t>右子公式</a:t>
            </a:r>
            <a:r>
              <a:rPr lang="zh-CN" altLang="en-US" sz="1600" b="1">
                <a:solidFill>
                  <a:schemeClr val="bg1"/>
                </a:solidFill>
              </a:rPr>
              <a:t>，分别记录公式的左右子公式从而形成公式的抽象语法树</a:t>
            </a:r>
          </a:p>
        </p:txBody>
      </p:sp>
      <p:sp>
        <p:nvSpPr>
          <p:cNvPr id="7" name="文本框 6">
            <a:extLst>
              <a:ext uri="{FF2B5EF4-FFF2-40B4-BE49-F238E27FC236}">
                <a16:creationId xmlns:a16="http://schemas.microsoft.com/office/drawing/2014/main" id="{40AB2788-6299-4CD7-91B6-C97E5BF38166}"/>
              </a:ext>
            </a:extLst>
          </p:cNvPr>
          <p:cNvSpPr txBox="1"/>
          <p:nvPr/>
        </p:nvSpPr>
        <p:spPr>
          <a:xfrm>
            <a:off x="4821233" y="4060473"/>
            <a:ext cx="3702050" cy="338554"/>
          </a:xfrm>
          <a:prstGeom prst="rect">
            <a:avLst/>
          </a:prstGeom>
          <a:solidFill>
            <a:schemeClr val="accent4">
              <a:lumMod val="20000"/>
              <a:lumOff val="80000"/>
            </a:schemeClr>
          </a:solidFill>
        </p:spPr>
        <p:txBody>
          <a:bodyPr wrap="square" rtlCol="0">
            <a:spAutoFit/>
          </a:bodyPr>
          <a:lstStyle/>
          <a:p>
            <a:r>
              <a:rPr lang="zh-CN" altLang="en-US" sz="1600" b="1">
                <a:solidFill>
                  <a:schemeClr val="accent2">
                    <a:lumMod val="50000"/>
                  </a:schemeClr>
                </a:solidFill>
              </a:rPr>
              <a:t>公式构造器还可用于支持随机生成公式</a:t>
            </a:r>
          </a:p>
        </p:txBody>
      </p:sp>
      <p:pic>
        <p:nvPicPr>
          <p:cNvPr id="17" name="图片 16">
            <a:extLst>
              <a:ext uri="{FF2B5EF4-FFF2-40B4-BE49-F238E27FC236}">
                <a16:creationId xmlns:a16="http://schemas.microsoft.com/office/drawing/2014/main" id="{772E9E36-2D12-4603-AAFC-3168B44419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1323" y="974839"/>
            <a:ext cx="4081870" cy="1897737"/>
          </a:xfrm>
          <a:prstGeom prst="rect">
            <a:avLst/>
          </a:prstGeom>
        </p:spPr>
      </p:pic>
    </p:spTree>
    <p:extLst>
      <p:ext uri="{BB962C8B-B14F-4D97-AF65-F5344CB8AC3E}">
        <p14:creationId xmlns:p14="http://schemas.microsoft.com/office/powerpoint/2010/main" val="39867558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命题逻辑公式语法分析</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实体命题逻辑公式的设计</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第二讲  命题逻辑公式的语法</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D6954277-7CD8-493C-A95D-83DAE0681E3B}" type="slidenum">
              <a:rPr lang="en-US" altLang="zh-CN" sz="1400" smtClean="0">
                <a:latin typeface="Arial" panose="020B0604020202020204" pitchFamily="34" charset="0"/>
                <a:ea typeface="楷体" panose="02010609060101010101" pitchFamily="49" charset="-122"/>
                <a:cs typeface="Arial" panose="020B0604020202020204" pitchFamily="34" charset="0"/>
              </a:rPr>
              <a:t>28</a:t>
            </a:fld>
            <a:r>
              <a:rPr lang="en-US" altLang="zh-CN" sz="1400">
                <a:latin typeface="Arial" panose="020B0604020202020204" pitchFamily="34" charset="0"/>
                <a:ea typeface="楷体" panose="02010609060101010101" pitchFamily="49" charset="-122"/>
                <a:cs typeface="Arial" panose="020B0604020202020204" pitchFamily="34" charset="0"/>
              </a:rPr>
              <a:t>/43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pic>
        <p:nvPicPr>
          <p:cNvPr id="17" name="图片 16">
            <a:extLst>
              <a:ext uri="{FF2B5EF4-FFF2-40B4-BE49-F238E27FC236}">
                <a16:creationId xmlns:a16="http://schemas.microsoft.com/office/drawing/2014/main" id="{22F36A5B-4270-473E-B3D9-B467FA7363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0927" y="2150597"/>
            <a:ext cx="5732087" cy="2160363"/>
          </a:xfrm>
          <a:prstGeom prst="rect">
            <a:avLst/>
          </a:prstGeom>
        </p:spPr>
      </p:pic>
      <p:sp>
        <p:nvSpPr>
          <p:cNvPr id="2" name="矩形 1">
            <a:extLst>
              <a:ext uri="{FF2B5EF4-FFF2-40B4-BE49-F238E27FC236}">
                <a16:creationId xmlns:a16="http://schemas.microsoft.com/office/drawing/2014/main" id="{28CCC175-755A-4853-AB3B-8BF446154DD5}"/>
              </a:ext>
            </a:extLst>
          </p:cNvPr>
          <p:cNvSpPr/>
          <p:nvPr/>
        </p:nvSpPr>
        <p:spPr>
          <a:xfrm>
            <a:off x="771519" y="832540"/>
            <a:ext cx="7600955" cy="999954"/>
          </a:xfrm>
          <a:prstGeom prst="rect">
            <a:avLst/>
          </a:prstGeom>
          <a:solidFill>
            <a:schemeClr val="accent4">
              <a:lumMod val="20000"/>
              <a:lumOff val="80000"/>
            </a:schemeClr>
          </a:solidFill>
        </p:spPr>
        <p:txBody>
          <a:bodyPr wrap="square">
            <a:spAutoFit/>
          </a:bodyPr>
          <a:lstStyle/>
          <a:p>
            <a:pPr marL="285750" indent="-285750">
              <a:lnSpc>
                <a:spcPts val="2200"/>
              </a:lnSpc>
              <a:spcBef>
                <a:spcPts val="600"/>
              </a:spcBef>
              <a:buFont typeface="Arial" panose="020B0604020202020204" pitchFamily="34" charset="0"/>
              <a:buChar char="•"/>
            </a:pPr>
            <a:r>
              <a:rPr lang="zh-CN" altLang="en-US" sz="1600" b="1">
                <a:solidFill>
                  <a:schemeClr val="accent2">
                    <a:lumMod val="50000"/>
                  </a:schemeClr>
                </a:solidFill>
                <a:latin typeface="+mn-ea"/>
              </a:rPr>
              <a:t>命题逻辑公式关键属性有左子公式和右子公式，从而构成公式的抽象语法树表示</a:t>
            </a:r>
            <a:endParaRPr lang="en-US" altLang="zh-CN" sz="1600" b="1">
              <a:solidFill>
                <a:schemeClr val="accent2">
                  <a:lumMod val="50000"/>
                </a:schemeClr>
              </a:solidFill>
              <a:latin typeface="+mn-ea"/>
            </a:endParaRPr>
          </a:p>
          <a:p>
            <a:pPr marL="285750" indent="-285750">
              <a:lnSpc>
                <a:spcPts val="2200"/>
              </a:lnSpc>
              <a:spcBef>
                <a:spcPts val="600"/>
              </a:spcBef>
              <a:buFont typeface="Arial" panose="020B0604020202020204" pitchFamily="34" charset="0"/>
              <a:buChar char="•"/>
            </a:pPr>
            <a:r>
              <a:rPr lang="zh-CN" altLang="en-US" sz="1600" b="1">
                <a:solidFill>
                  <a:schemeClr val="accent2">
                    <a:lumMod val="50000"/>
                  </a:schemeClr>
                </a:solidFill>
                <a:latin typeface="+mn-ea"/>
              </a:rPr>
              <a:t>命题逻辑公式提供计算公式的子公式集、计算它的完全形成序列、最佳形成序列使用公式替换变量以及子公式的置换等功能</a:t>
            </a:r>
          </a:p>
        </p:txBody>
      </p:sp>
      <p:sp>
        <p:nvSpPr>
          <p:cNvPr id="3" name="文本框 2">
            <a:extLst>
              <a:ext uri="{FF2B5EF4-FFF2-40B4-BE49-F238E27FC236}">
                <a16:creationId xmlns:a16="http://schemas.microsoft.com/office/drawing/2014/main" id="{0ECE24AC-BC26-462A-B6F8-69B490384A5B}"/>
              </a:ext>
            </a:extLst>
          </p:cNvPr>
          <p:cNvSpPr txBox="1"/>
          <p:nvPr/>
        </p:nvSpPr>
        <p:spPr>
          <a:xfrm>
            <a:off x="5445124" y="3962033"/>
            <a:ext cx="2927350" cy="584775"/>
          </a:xfrm>
          <a:prstGeom prst="rect">
            <a:avLst/>
          </a:prstGeom>
          <a:solidFill>
            <a:schemeClr val="accent4">
              <a:lumMod val="20000"/>
              <a:lumOff val="80000"/>
            </a:schemeClr>
          </a:solidFill>
        </p:spPr>
        <p:txBody>
          <a:bodyPr wrap="square" rtlCol="0">
            <a:spAutoFit/>
          </a:bodyPr>
          <a:lstStyle/>
          <a:p>
            <a:r>
              <a:rPr lang="zh-CN" altLang="en-US" sz="1600" b="1">
                <a:solidFill>
                  <a:schemeClr val="accent2">
                    <a:lumMod val="50000"/>
                  </a:schemeClr>
                </a:solidFill>
              </a:rPr>
              <a:t>实体命题变量替换用于计算用公式替换公式中的命题变量</a:t>
            </a:r>
          </a:p>
        </p:txBody>
      </p:sp>
    </p:spTree>
    <p:extLst>
      <p:ext uri="{BB962C8B-B14F-4D97-AF65-F5344CB8AC3E}">
        <p14:creationId xmlns:p14="http://schemas.microsoft.com/office/powerpoint/2010/main" val="5888999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命题逻辑公式语法分析</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逻辑运算符和命题变量的表示</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第二讲  命题逻辑公式的语法</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A1F42036-C8EB-4A5E-9785-79DF075565C8}" type="slidenum">
              <a:rPr lang="en-US" altLang="zh-CN" sz="1400" smtClean="0">
                <a:latin typeface="Arial" panose="020B0604020202020204" pitchFamily="34" charset="0"/>
                <a:ea typeface="楷体" panose="02010609060101010101" pitchFamily="49" charset="-122"/>
                <a:cs typeface="Arial" panose="020B0604020202020204" pitchFamily="34" charset="0"/>
              </a:rPr>
              <a:t>29</a:t>
            </a:fld>
            <a:r>
              <a:rPr lang="en-US" altLang="zh-CN" sz="1400">
                <a:latin typeface="Arial" panose="020B0604020202020204" pitchFamily="34" charset="0"/>
                <a:ea typeface="楷体" panose="02010609060101010101" pitchFamily="49" charset="-122"/>
                <a:cs typeface="Arial" panose="020B0604020202020204" pitchFamily="34" charset="0"/>
              </a:rPr>
              <a:t>/43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pic>
        <p:nvPicPr>
          <p:cNvPr id="3" name="图片 2">
            <a:extLst>
              <a:ext uri="{FF2B5EF4-FFF2-40B4-BE49-F238E27FC236}">
                <a16:creationId xmlns:a16="http://schemas.microsoft.com/office/drawing/2014/main" id="{E88B20FE-1C17-4512-A787-4B81FDE9F8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1999" y="1735142"/>
            <a:ext cx="5267491" cy="2532303"/>
          </a:xfrm>
          <a:prstGeom prst="rect">
            <a:avLst/>
          </a:prstGeom>
        </p:spPr>
      </p:pic>
      <p:sp>
        <p:nvSpPr>
          <p:cNvPr id="4" name="矩形 3">
            <a:extLst>
              <a:ext uri="{FF2B5EF4-FFF2-40B4-BE49-F238E27FC236}">
                <a16:creationId xmlns:a16="http://schemas.microsoft.com/office/drawing/2014/main" id="{8DD0C7D3-C708-49D1-ADFD-AA9501B4CD9E}"/>
              </a:ext>
            </a:extLst>
          </p:cNvPr>
          <p:cNvSpPr/>
          <p:nvPr/>
        </p:nvSpPr>
        <p:spPr>
          <a:xfrm>
            <a:off x="742950" y="1001396"/>
            <a:ext cx="5678788" cy="369332"/>
          </a:xfrm>
          <a:prstGeom prst="rect">
            <a:avLst/>
          </a:prstGeom>
          <a:solidFill>
            <a:schemeClr val="accent4">
              <a:lumMod val="20000"/>
              <a:lumOff val="80000"/>
            </a:schemeClr>
          </a:solidFill>
        </p:spPr>
        <p:txBody>
          <a:bodyPr wrap="square">
            <a:spAutoFit/>
          </a:bodyPr>
          <a:lstStyle/>
          <a:p>
            <a:r>
              <a:rPr lang="zh-CN" altLang="en-US" b="1">
                <a:solidFill>
                  <a:schemeClr val="accent2">
                    <a:lumMod val="50000"/>
                  </a:schemeClr>
                </a:solidFill>
              </a:rPr>
              <a:t>用单个字符表示变量，也使用单个字符表示逻辑运算符</a:t>
            </a:r>
          </a:p>
        </p:txBody>
      </p:sp>
      <p:sp>
        <p:nvSpPr>
          <p:cNvPr id="5" name="矩形 4">
            <a:extLst>
              <a:ext uri="{FF2B5EF4-FFF2-40B4-BE49-F238E27FC236}">
                <a16:creationId xmlns:a16="http://schemas.microsoft.com/office/drawing/2014/main" id="{1CB75EE5-A57D-40B7-8218-23FA148C193A}"/>
              </a:ext>
            </a:extLst>
          </p:cNvPr>
          <p:cNvSpPr/>
          <p:nvPr/>
        </p:nvSpPr>
        <p:spPr>
          <a:xfrm>
            <a:off x="618960" y="2201068"/>
            <a:ext cx="2465253" cy="1461875"/>
          </a:xfrm>
          <a:prstGeom prst="rect">
            <a:avLst/>
          </a:prstGeom>
          <a:solidFill>
            <a:schemeClr val="accent4">
              <a:lumMod val="20000"/>
              <a:lumOff val="80000"/>
            </a:schemeClr>
          </a:solidFill>
        </p:spPr>
        <p:txBody>
          <a:bodyPr wrap="square">
            <a:spAutoFit/>
          </a:bodyPr>
          <a:lstStyle/>
          <a:p>
            <a:pPr>
              <a:lnSpc>
                <a:spcPts val="2400"/>
              </a:lnSpc>
              <a:spcBef>
                <a:spcPts val="600"/>
              </a:spcBef>
              <a:spcAft>
                <a:spcPts val="600"/>
              </a:spcAft>
            </a:pPr>
            <a:r>
              <a:rPr lang="zh-CN" altLang="en-US" b="1">
                <a:solidFill>
                  <a:srgbClr val="002060"/>
                </a:solidFill>
                <a:latin typeface="楷体" panose="02010609060101010101" pitchFamily="49" charset="-122"/>
                <a:ea typeface="楷体" panose="02010609060101010101" pitchFamily="49" charset="-122"/>
              </a:rPr>
              <a:t>定义一些字符常量表示逻辑运算符</a:t>
            </a:r>
            <a:endParaRPr lang="en-US" altLang="zh-CN" b="1">
              <a:solidFill>
                <a:srgbClr val="002060"/>
              </a:solidFill>
              <a:latin typeface="楷体" panose="02010609060101010101" pitchFamily="49" charset="-122"/>
              <a:ea typeface="楷体" panose="02010609060101010101" pitchFamily="49" charset="-122"/>
            </a:endParaRPr>
          </a:p>
          <a:p>
            <a:pPr marL="285750" indent="-285750">
              <a:lnSpc>
                <a:spcPts val="2400"/>
              </a:lnSpc>
              <a:spcBef>
                <a:spcPts val="600"/>
              </a:spcBef>
              <a:spcAft>
                <a:spcPts val="600"/>
              </a:spcAft>
              <a:buFont typeface="Arial" panose="020B0604020202020204" pitchFamily="34" charset="0"/>
              <a:buChar char="•"/>
            </a:pPr>
            <a:r>
              <a:rPr lang="zh-CN" altLang="en-US" b="1">
                <a:solidFill>
                  <a:schemeClr val="accent2">
                    <a:lumMod val="50000"/>
                  </a:schemeClr>
                </a:solidFill>
              </a:rPr>
              <a:t>还为每个运算符给出相应</a:t>
            </a:r>
            <a:r>
              <a:rPr lang="en-US" altLang="zh-CN" b="1">
                <a:solidFill>
                  <a:schemeClr val="accent2">
                    <a:lumMod val="50000"/>
                  </a:schemeClr>
                </a:solidFill>
              </a:rPr>
              <a:t>LaTeX</a:t>
            </a:r>
            <a:r>
              <a:rPr lang="zh-CN" altLang="en-US" b="1">
                <a:solidFill>
                  <a:schemeClr val="accent2">
                    <a:lumMod val="50000"/>
                  </a:schemeClr>
                </a:solidFill>
              </a:rPr>
              <a:t>命令串</a:t>
            </a:r>
          </a:p>
        </p:txBody>
      </p:sp>
    </p:spTree>
    <p:extLst>
      <p:ext uri="{BB962C8B-B14F-4D97-AF65-F5344CB8AC3E}">
        <p14:creationId xmlns:p14="http://schemas.microsoft.com/office/powerpoint/2010/main" val="2911337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命题逻辑公式语法定义</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命题逻辑公式的符号集</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第二讲  命题逻辑公式的语法</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EE6C3444-3E04-4CB9-A420-0CB68085F8BF}" type="slidenum">
              <a:rPr lang="en-US" altLang="zh-CN" sz="1400" smtClean="0">
                <a:latin typeface="Arial" panose="020B0604020202020204" pitchFamily="34" charset="0"/>
                <a:ea typeface="楷体" panose="02010609060101010101" pitchFamily="49" charset="-122"/>
                <a:cs typeface="Arial" panose="020B0604020202020204" pitchFamily="34" charset="0"/>
              </a:rPr>
              <a:t>3</a:t>
            </a:fld>
            <a:r>
              <a:rPr lang="en-US" altLang="zh-CN" sz="1400">
                <a:latin typeface="Arial" panose="020B0604020202020204" pitchFamily="34" charset="0"/>
                <a:ea typeface="楷体" panose="02010609060101010101" pitchFamily="49" charset="-122"/>
                <a:cs typeface="Arial" panose="020B0604020202020204" pitchFamily="34" charset="0"/>
              </a:rPr>
              <a:t>/43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
        <p:nvSpPr>
          <p:cNvPr id="8" name="文本框 7">
            <a:extLst>
              <a:ext uri="{FF2B5EF4-FFF2-40B4-BE49-F238E27FC236}">
                <a16:creationId xmlns:a16="http://schemas.microsoft.com/office/drawing/2014/main" id="{56F54F16-4E3D-42A8-808F-FF8320F613C2}"/>
              </a:ext>
            </a:extLst>
          </p:cNvPr>
          <p:cNvSpPr txBox="1"/>
          <p:nvPr/>
        </p:nvSpPr>
        <p:spPr>
          <a:xfrm>
            <a:off x="611028" y="803957"/>
            <a:ext cx="7921938" cy="713016"/>
          </a:xfrm>
          <a:prstGeom prst="rect">
            <a:avLst/>
          </a:prstGeom>
          <a:solidFill>
            <a:schemeClr val="accent4">
              <a:lumMod val="20000"/>
              <a:lumOff val="80000"/>
            </a:schemeClr>
          </a:solidFill>
        </p:spPr>
        <p:txBody>
          <a:bodyPr wrap="square" rtlCol="0">
            <a:spAutoFit/>
          </a:bodyPr>
          <a:lstStyle/>
          <a:p>
            <a:pPr>
              <a:spcBef>
                <a:spcPts val="450"/>
              </a:spcBef>
              <a:spcAft>
                <a:spcPts val="450"/>
              </a:spcAft>
            </a:pPr>
            <a:r>
              <a:rPr lang="zh-CN" altLang="en-US" sz="1600" b="1" dirty="0">
                <a:solidFill>
                  <a:srgbClr val="002060"/>
                </a:solidFill>
              </a:rPr>
              <a:t>逻辑语言是逻辑公式的集合，逻辑公式是给定符号集的符号按照一定规则构成的符号串</a:t>
            </a:r>
            <a:endParaRPr lang="en-US" altLang="zh-CN" sz="1600" b="1" dirty="0">
              <a:solidFill>
                <a:srgbClr val="002060"/>
              </a:solidFill>
            </a:endParaRPr>
          </a:p>
          <a:p>
            <a:pPr marL="214313" indent="-214313">
              <a:spcBef>
                <a:spcPts val="450"/>
              </a:spcBef>
              <a:spcAft>
                <a:spcPts val="450"/>
              </a:spcAft>
              <a:buFont typeface="Arial" panose="020B0604020202020204" pitchFamily="34" charset="0"/>
              <a:buChar char="•"/>
            </a:pPr>
            <a:r>
              <a:rPr lang="zh-CN" altLang="en-US" sz="1600" b="1" dirty="0">
                <a:solidFill>
                  <a:srgbClr val="C00000"/>
                </a:solidFill>
                <a:latin typeface="楷体" panose="02010609060101010101" pitchFamily="49" charset="-122"/>
                <a:ea typeface="楷体" panose="02010609060101010101" pitchFamily="49" charset="-122"/>
              </a:rPr>
              <a:t>逻辑公式的语法</a:t>
            </a:r>
            <a:r>
              <a:rPr lang="en-US" altLang="zh-CN" sz="1600" b="1" dirty="0">
                <a:solidFill>
                  <a:srgbClr val="C00000"/>
                </a:solidFill>
                <a:latin typeface="Arial" panose="020B0604020202020204" pitchFamily="34" charset="0"/>
                <a:ea typeface="楷体" panose="02010609060101010101" pitchFamily="49" charset="-122"/>
                <a:cs typeface="Arial" panose="020B0604020202020204" pitchFamily="34" charset="0"/>
              </a:rPr>
              <a:t>(syntax)</a:t>
            </a:r>
            <a:r>
              <a:rPr lang="zh-CN" altLang="en-US" sz="1600" b="1" dirty="0">
                <a:solidFill>
                  <a:srgbClr val="C00000"/>
                </a:solidFill>
                <a:latin typeface="楷体" panose="02010609060101010101" pitchFamily="49" charset="-122"/>
                <a:ea typeface="楷体" panose="02010609060101010101" pitchFamily="49" charset="-122"/>
              </a:rPr>
              <a:t>就是构成公式的规则，体现为逻辑公式的归纳定义</a:t>
            </a: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CFE9F5EF-C0FC-41C5-A19F-72BB065C2234}"/>
                  </a:ext>
                </a:extLst>
              </p:cNvPr>
              <p:cNvSpPr txBox="1"/>
              <p:nvPr/>
            </p:nvSpPr>
            <p:spPr>
              <a:xfrm>
                <a:off x="611028" y="1736037"/>
                <a:ext cx="5053636" cy="2752677"/>
              </a:xfrm>
              <a:prstGeom prst="rect">
                <a:avLst/>
              </a:prstGeom>
              <a:solidFill>
                <a:schemeClr val="accent2">
                  <a:lumMod val="20000"/>
                  <a:lumOff val="80000"/>
                  <a:alpha val="50000"/>
                </a:schemeClr>
              </a:solidFill>
            </p:spPr>
            <p:txBody>
              <a:bodyPr wrap="square" rtlCol="0">
                <a:spAutoFit/>
              </a:bodyPr>
              <a:lstStyle/>
              <a:p>
                <a:pPr algn="ctr">
                  <a:lnSpc>
                    <a:spcPts val="2100"/>
                  </a:lnSpc>
                  <a:spcBef>
                    <a:spcPts val="600"/>
                  </a:spcBef>
                </a:pPr>
                <a:r>
                  <a:rPr lang="zh-CN" altLang="en-US" sz="1800" b="1" dirty="0">
                    <a:solidFill>
                      <a:schemeClr val="accent2">
                        <a:lumMod val="50000"/>
                      </a:schemeClr>
                    </a:solidFill>
                    <a:latin typeface="+mn-ea"/>
                  </a:rPr>
                  <a:t>命题逻辑公式的</a:t>
                </a:r>
                <a:r>
                  <a:rPr lang="zh-CN" altLang="en-US" sz="1800" b="1" dirty="0">
                    <a:solidFill>
                      <a:srgbClr val="C00000"/>
                    </a:solidFill>
                    <a:latin typeface="+mn-ea"/>
                  </a:rPr>
                  <a:t>符号集</a:t>
                </a:r>
                <a:endParaRPr lang="en-US" altLang="zh-CN" sz="1800" b="1" dirty="0">
                  <a:solidFill>
                    <a:srgbClr val="C00000"/>
                  </a:solidFill>
                  <a:latin typeface="+mn-ea"/>
                </a:endParaRPr>
              </a:p>
              <a:p>
                <a:pPr marL="214313" indent="-214313">
                  <a:lnSpc>
                    <a:spcPts val="2100"/>
                  </a:lnSpc>
                  <a:spcBef>
                    <a:spcPts val="1200"/>
                  </a:spcBef>
                  <a:buFont typeface="Arial" panose="020B0604020202020204" pitchFamily="34" charset="0"/>
                  <a:buChar char="•"/>
                </a:pPr>
                <a:r>
                  <a:rPr lang="zh-CN" altLang="en-US" sz="1600" b="1" dirty="0">
                    <a:solidFill>
                      <a:srgbClr val="002060"/>
                    </a:solidFill>
                    <a:latin typeface="楷体" panose="02010609060101010101" pitchFamily="49" charset="-122"/>
                    <a:ea typeface="楷体" panose="02010609060101010101" pitchFamily="49" charset="-122"/>
                    <a:cs typeface="Times New Roman" panose="02020603050405020304" pitchFamily="18" charset="0"/>
                  </a:rPr>
                  <a:t>预先给定的命题变量集</a:t>
                </a:r>
                <a14:m>
                  <m:oMath xmlns:m="http://schemas.openxmlformats.org/officeDocument/2006/math">
                    <m:r>
                      <a:rPr lang="en-US" altLang="zh-CN" sz="1600" b="1" i="1" dirty="0">
                        <a:solidFill>
                          <a:srgbClr val="C00000"/>
                        </a:solidFill>
                        <a:latin typeface="Cambria Math" panose="02040503050406030204" pitchFamily="18" charset="0"/>
                        <a:ea typeface="楷体" panose="02010609060101010101" pitchFamily="49" charset="-122"/>
                        <a:cs typeface="Times New Roman" panose="02020603050405020304" pitchFamily="18" charset="0"/>
                      </a:rPr>
                      <m:t>𝑽𝒂𝒓</m:t>
                    </m:r>
                  </m:oMath>
                </a14:m>
                <a:endParaRPr lang="en-US" altLang="zh-CN" sz="1600" b="1" dirty="0">
                  <a:solidFill>
                    <a:srgbClr val="002060"/>
                  </a:solidFill>
                  <a:latin typeface="楷体" panose="02010609060101010101" pitchFamily="49" charset="-122"/>
                  <a:ea typeface="楷体" panose="02010609060101010101" pitchFamily="49" charset="-122"/>
                  <a:cs typeface="Times New Roman" panose="02020603050405020304" pitchFamily="18" charset="0"/>
                </a:endParaRPr>
              </a:p>
              <a:p>
                <a:pPr marL="557213" lvl="1" indent="-214313">
                  <a:lnSpc>
                    <a:spcPts val="2100"/>
                  </a:lnSpc>
                  <a:spcBef>
                    <a:spcPts val="600"/>
                  </a:spcBef>
                  <a:buFont typeface="Arial" panose="020B0604020202020204" pitchFamily="34" charset="0"/>
                  <a:buChar char="•"/>
                </a:pPr>
                <a:r>
                  <a:rPr lang="zh-CN" altLang="en-US" sz="1400" b="1">
                    <a:solidFill>
                      <a:schemeClr val="accent6">
                        <a:lumMod val="50000"/>
                      </a:schemeClr>
                    </a:solidFill>
                    <a:latin typeface="+mn-ea"/>
                  </a:rPr>
                  <a:t>命题变量是从应用领域问题</a:t>
                </a:r>
                <a:r>
                  <a:rPr lang="zh-CN" altLang="en-US" sz="1400" b="1" dirty="0">
                    <a:solidFill>
                      <a:schemeClr val="accent6">
                        <a:lumMod val="50000"/>
                      </a:schemeClr>
                    </a:solidFill>
                    <a:latin typeface="+mn-ea"/>
                  </a:rPr>
                  <a:t>中</a:t>
                </a:r>
                <a:r>
                  <a:rPr lang="zh-CN" altLang="en-US" sz="1400" b="1">
                    <a:solidFill>
                      <a:schemeClr val="accent6">
                        <a:lumMod val="50000"/>
                      </a:schemeClr>
                    </a:solidFill>
                    <a:latin typeface="+mn-ea"/>
                  </a:rPr>
                  <a:t>提取的原子命题</a:t>
                </a:r>
                <a:r>
                  <a:rPr lang="zh-CN" altLang="en-US" sz="1400" b="1" dirty="0">
                    <a:solidFill>
                      <a:schemeClr val="accent6">
                        <a:lumMod val="50000"/>
                      </a:schemeClr>
                    </a:solidFill>
                    <a:latin typeface="+mn-ea"/>
                  </a:rPr>
                  <a:t>的符号化</a:t>
                </a:r>
                <a:endParaRPr lang="en-US" altLang="zh-CN" sz="1400" b="1" dirty="0">
                  <a:solidFill>
                    <a:schemeClr val="accent6">
                      <a:lumMod val="50000"/>
                    </a:schemeClr>
                  </a:solidFill>
                  <a:latin typeface="+mn-ea"/>
                </a:endParaRPr>
              </a:p>
              <a:p>
                <a:pPr marL="557213" lvl="1" indent="-214313">
                  <a:lnSpc>
                    <a:spcPts val="2100"/>
                  </a:lnSpc>
                  <a:spcBef>
                    <a:spcPts val="600"/>
                  </a:spcBef>
                  <a:buFont typeface="Arial" panose="020B0604020202020204" pitchFamily="34" charset="0"/>
                  <a:buChar char="•"/>
                </a:pPr>
                <a:r>
                  <a:rPr lang="zh-CN" altLang="en-US" sz="1400" b="1">
                    <a:solidFill>
                      <a:schemeClr val="accent6">
                        <a:lumMod val="50000"/>
                      </a:schemeClr>
                    </a:solidFill>
                    <a:latin typeface="+mn-ea"/>
                  </a:rPr>
                  <a:t>通常假定命题变量集</a:t>
                </a:r>
                <a14:m>
                  <m:oMath xmlns:m="http://schemas.openxmlformats.org/officeDocument/2006/math">
                    <m:r>
                      <a:rPr lang="en-US" altLang="zh-CN" sz="1400" b="1" i="1" smtClean="0">
                        <a:solidFill>
                          <a:schemeClr val="accent6">
                            <a:lumMod val="50000"/>
                          </a:schemeClr>
                        </a:solidFill>
                        <a:latin typeface="Cambria Math" panose="02040503050406030204" pitchFamily="18" charset="0"/>
                      </a:rPr>
                      <m:t>𝑽𝒂𝒓</m:t>
                    </m:r>
                  </m:oMath>
                </a14:m>
                <a:r>
                  <a:rPr lang="zh-CN" altLang="en-US" sz="1400" b="1">
                    <a:solidFill>
                      <a:schemeClr val="accent6">
                        <a:lumMod val="50000"/>
                      </a:schemeClr>
                    </a:solidFill>
                    <a:latin typeface="+mn-ea"/>
                  </a:rPr>
                  <a:t>是可数无穷集</a:t>
                </a:r>
                <a:endParaRPr lang="en-US" altLang="zh-CN" sz="1400" b="1">
                  <a:solidFill>
                    <a:schemeClr val="accent6">
                      <a:lumMod val="50000"/>
                    </a:schemeClr>
                  </a:solidFill>
                  <a:latin typeface="+mn-ea"/>
                </a:endParaRPr>
              </a:p>
              <a:p>
                <a:pPr marL="1014413" lvl="2" indent="-214313">
                  <a:lnSpc>
                    <a:spcPts val="1800"/>
                  </a:lnSpc>
                  <a:spcBef>
                    <a:spcPts val="600"/>
                  </a:spcBef>
                  <a:buFont typeface="Arial" panose="020B0604020202020204" pitchFamily="34" charset="0"/>
                  <a:buChar char="•"/>
                </a:pPr>
                <a:r>
                  <a:rPr lang="zh-CN" altLang="en-US" sz="1200" b="1">
                    <a:solidFill>
                      <a:schemeClr val="accent2">
                        <a:lumMod val="50000"/>
                      </a:schemeClr>
                    </a:solidFill>
                    <a:latin typeface="楷体" panose="02010609060101010101" pitchFamily="49" charset="-122"/>
                    <a:ea typeface="楷体" panose="02010609060101010101" pitchFamily="49" charset="-122"/>
                  </a:rPr>
                  <a:t>例如认为其中的元素是</a:t>
                </a:r>
                <a14:m>
                  <m:oMath xmlns:m="http://schemas.openxmlformats.org/officeDocument/2006/math">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𝒑</m:t>
                        </m:r>
                      </m:e>
                      <m:sub>
                        <m:r>
                          <a:rPr lang="en-US" altLang="zh-CN" sz="1200" b="1" i="1" smtClean="0">
                            <a:solidFill>
                              <a:schemeClr val="accent2">
                                <a:lumMod val="50000"/>
                              </a:schemeClr>
                            </a:solidFill>
                            <a:latin typeface="Cambria Math" panose="02040503050406030204" pitchFamily="18" charset="0"/>
                          </a:rPr>
                          <m:t>𝟎</m:t>
                        </m:r>
                      </m:sub>
                    </m:sSub>
                    <m:r>
                      <a:rPr lang="en-US" altLang="zh-CN" sz="1200" b="1" i="1" smtClean="0">
                        <a:solidFill>
                          <a:schemeClr val="accent2">
                            <a:lumMod val="50000"/>
                          </a:schemeClr>
                        </a:solidFill>
                        <a:latin typeface="Cambria Math" panose="02040503050406030204" pitchFamily="18" charset="0"/>
                      </a:rPr>
                      <m:t>, </m:t>
                    </m:r>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𝒑</m:t>
                        </m:r>
                      </m:e>
                      <m:sub>
                        <m:r>
                          <a:rPr lang="en-US" altLang="zh-CN" sz="1200" b="1" i="1" smtClean="0">
                            <a:solidFill>
                              <a:schemeClr val="accent2">
                                <a:lumMod val="50000"/>
                              </a:schemeClr>
                            </a:solidFill>
                            <a:latin typeface="Cambria Math" panose="02040503050406030204" pitchFamily="18" charset="0"/>
                          </a:rPr>
                          <m:t>𝟏</m:t>
                        </m:r>
                      </m:sub>
                    </m:sSub>
                    <m:r>
                      <a:rPr lang="en-US" altLang="zh-CN" sz="1200" b="1" i="1" smtClean="0">
                        <a:solidFill>
                          <a:schemeClr val="accent2">
                            <a:lumMod val="50000"/>
                          </a:schemeClr>
                        </a:solidFill>
                        <a:latin typeface="Cambria Math" panose="02040503050406030204" pitchFamily="18" charset="0"/>
                      </a:rPr>
                      <m:t>, ⋯, </m:t>
                    </m:r>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𝒑</m:t>
                        </m:r>
                      </m:e>
                      <m:sub>
                        <m:r>
                          <a:rPr lang="en-US" altLang="zh-CN" sz="1200" b="1" i="1" smtClean="0">
                            <a:solidFill>
                              <a:schemeClr val="accent2">
                                <a:lumMod val="50000"/>
                              </a:schemeClr>
                            </a:solidFill>
                            <a:latin typeface="Cambria Math" panose="02040503050406030204" pitchFamily="18" charset="0"/>
                          </a:rPr>
                          <m:t>𝒏</m:t>
                        </m:r>
                      </m:sub>
                    </m:sSub>
                    <m:r>
                      <a:rPr lang="en-US" altLang="zh-CN" sz="1200" b="1" i="1" smtClean="0">
                        <a:solidFill>
                          <a:schemeClr val="accent2">
                            <a:lumMod val="50000"/>
                          </a:schemeClr>
                        </a:solidFill>
                        <a:latin typeface="Cambria Math" panose="02040503050406030204" pitchFamily="18" charset="0"/>
                      </a:rPr>
                      <m:t>, ⋯</m:t>
                    </m:r>
                  </m:oMath>
                </a14:m>
                <a:r>
                  <a:rPr lang="en-US" altLang="zh-CN" sz="1200" b="1">
                    <a:solidFill>
                      <a:schemeClr val="accent2">
                        <a:lumMod val="50000"/>
                      </a:schemeClr>
                    </a:solidFill>
                    <a:latin typeface="楷体" panose="02010609060101010101" pitchFamily="49" charset="-122"/>
                    <a:ea typeface="楷体" panose="02010609060101010101" pitchFamily="49" charset="-122"/>
                  </a:rPr>
                  <a:t> </a:t>
                </a:r>
              </a:p>
              <a:p>
                <a:pPr marL="1014413" lvl="2" indent="-214313">
                  <a:lnSpc>
                    <a:spcPts val="1800"/>
                  </a:lnSpc>
                  <a:spcBef>
                    <a:spcPts val="600"/>
                  </a:spcBef>
                  <a:buFont typeface="Arial" panose="020B0604020202020204" pitchFamily="34" charset="0"/>
                  <a:buChar char="•"/>
                </a:pPr>
                <a:r>
                  <a:rPr lang="zh-CN" altLang="en-US" sz="1200" b="1">
                    <a:solidFill>
                      <a:schemeClr val="accent2">
                        <a:lumMod val="50000"/>
                      </a:schemeClr>
                    </a:solidFill>
                    <a:latin typeface="楷体" panose="02010609060101010101" pitchFamily="49" charset="-122"/>
                    <a:ea typeface="楷体" panose="02010609060101010101" pitchFamily="49" charset="-122"/>
                  </a:rPr>
                  <a:t>但通常用更方便的小写字母</a:t>
                </a:r>
                <a14:m>
                  <m:oMath xmlns:m="http://schemas.openxmlformats.org/officeDocument/2006/math">
                    <m:r>
                      <a:rPr lang="en-US" altLang="zh-CN" sz="1200" b="1" smtClean="0">
                        <a:solidFill>
                          <a:srgbClr val="C00000"/>
                        </a:solidFill>
                        <a:latin typeface="Cambria Math" panose="02040503050406030204" pitchFamily="18" charset="0"/>
                      </a:rPr>
                      <m:t>𝒑</m:t>
                    </m:r>
                  </m:oMath>
                </a14:m>
                <a:r>
                  <a:rPr lang="en-US" altLang="zh-CN" sz="1200" b="1" dirty="0">
                    <a:solidFill>
                      <a:srgbClr val="C00000"/>
                    </a:solidFill>
                    <a:latin typeface="楷体" panose="02010609060101010101" pitchFamily="49" charset="-122"/>
                    <a:ea typeface="楷体" panose="02010609060101010101" pitchFamily="49" charset="-122"/>
                  </a:rPr>
                  <a:t>, </a:t>
                </a:r>
                <a14:m>
                  <m:oMath xmlns:m="http://schemas.openxmlformats.org/officeDocument/2006/math">
                    <m:r>
                      <a:rPr lang="en-US" altLang="zh-CN" sz="1200" b="1">
                        <a:solidFill>
                          <a:srgbClr val="C00000"/>
                        </a:solidFill>
                        <a:latin typeface="Cambria Math" panose="02040503050406030204" pitchFamily="18" charset="0"/>
                      </a:rPr>
                      <m:t>𝒒</m:t>
                    </m:r>
                  </m:oMath>
                </a14:m>
                <a:r>
                  <a:rPr lang="en-US" altLang="zh-CN" sz="1200" b="1" dirty="0">
                    <a:solidFill>
                      <a:srgbClr val="C00000"/>
                    </a:solidFill>
                    <a:latin typeface="楷体" panose="02010609060101010101" pitchFamily="49" charset="-122"/>
                    <a:ea typeface="楷体" panose="02010609060101010101" pitchFamily="49" charset="-122"/>
                  </a:rPr>
                  <a:t>, </a:t>
                </a:r>
                <a14:m>
                  <m:oMath xmlns:m="http://schemas.openxmlformats.org/officeDocument/2006/math">
                    <m:r>
                      <a:rPr lang="en-US" altLang="zh-CN" sz="1200" b="1">
                        <a:solidFill>
                          <a:srgbClr val="C00000"/>
                        </a:solidFill>
                        <a:latin typeface="Cambria Math" panose="02040503050406030204" pitchFamily="18" charset="0"/>
                      </a:rPr>
                      <m:t>𝒓</m:t>
                    </m:r>
                  </m:oMath>
                </a14:m>
                <a:r>
                  <a:rPr lang="zh-CN" altLang="en-US" sz="1200" b="1">
                    <a:solidFill>
                      <a:schemeClr val="accent2">
                        <a:lumMod val="50000"/>
                      </a:schemeClr>
                    </a:solidFill>
                    <a:latin typeface="楷体" panose="02010609060101010101" pitchFamily="49" charset="-122"/>
                    <a:ea typeface="楷体" panose="02010609060101010101" pitchFamily="49" charset="-122"/>
                  </a:rPr>
                  <a:t>等表示</a:t>
                </a:r>
                <a:endParaRPr lang="en-US" altLang="zh-CN" sz="1200" b="1" dirty="0">
                  <a:solidFill>
                    <a:schemeClr val="accent2">
                      <a:lumMod val="50000"/>
                    </a:schemeClr>
                  </a:solidFill>
                  <a:latin typeface="楷体" panose="02010609060101010101" pitchFamily="49" charset="-122"/>
                  <a:ea typeface="楷体" panose="02010609060101010101" pitchFamily="49" charset="-122"/>
                </a:endParaRPr>
              </a:p>
              <a:p>
                <a:pPr marL="214313" indent="-214313">
                  <a:lnSpc>
                    <a:spcPts val="2100"/>
                  </a:lnSpc>
                  <a:spcBef>
                    <a:spcPts val="600"/>
                  </a:spcBef>
                  <a:buFont typeface="Arial" panose="020B0604020202020204" pitchFamily="34" charset="0"/>
                  <a:buChar char="•"/>
                </a:pPr>
                <a:r>
                  <a:rPr lang="zh-CN" altLang="en-US" sz="1600" b="1" dirty="0">
                    <a:solidFill>
                      <a:srgbClr val="002060"/>
                    </a:solidFill>
                    <a:latin typeface="楷体" panose="02010609060101010101" pitchFamily="49" charset="-122"/>
                    <a:ea typeface="楷体" panose="02010609060101010101" pitchFamily="49" charset="-122"/>
                    <a:cs typeface="Times New Roman" panose="02020603050405020304" pitchFamily="18" charset="0"/>
                  </a:rPr>
                  <a:t>五个</a:t>
                </a:r>
                <a:r>
                  <a:rPr lang="zh-CN" altLang="en-US" sz="1600" b="1">
                    <a:solidFill>
                      <a:srgbClr val="002060"/>
                    </a:solidFill>
                    <a:latin typeface="楷体" panose="02010609060101010101" pitchFamily="49" charset="-122"/>
                    <a:ea typeface="楷体" panose="02010609060101010101" pitchFamily="49" charset="-122"/>
                    <a:cs typeface="Times New Roman" panose="02020603050405020304" pitchFamily="18" charset="0"/>
                  </a:rPr>
                  <a:t>逻辑运算符：</a:t>
                </a:r>
                <a14:m>
                  <m:oMath xmlns:m="http://schemas.openxmlformats.org/officeDocument/2006/math">
                    <m:r>
                      <a:rPr lang="en-US" altLang="zh-CN" sz="1600" b="1">
                        <a:solidFill>
                          <a:srgbClr val="C00000"/>
                        </a:solidFill>
                        <a:latin typeface="Cambria Math" panose="02040503050406030204" pitchFamily="18" charset="0"/>
                        <a:ea typeface="楷体" panose="02010609060101010101" pitchFamily="49" charset="-122"/>
                        <a:cs typeface="Times New Roman" panose="02020603050405020304" pitchFamily="18" charset="0"/>
                      </a:rPr>
                      <m:t>¬ ∧  ∨</m:t>
                    </m:r>
                    <m:r>
                      <a:rPr lang="en-US" altLang="zh-CN" sz="1600" b="1">
                        <a:solidFill>
                          <a:srgbClr val="002060"/>
                        </a:solidFill>
                        <a:latin typeface="Cambria Math" panose="02040503050406030204" pitchFamily="18" charset="0"/>
                        <a:ea typeface="楷体" panose="02010609060101010101" pitchFamily="49" charset="-122"/>
                        <a:cs typeface="Times New Roman" panose="02020603050405020304" pitchFamily="18" charset="0"/>
                      </a:rPr>
                      <m:t>  </m:t>
                    </m:r>
                    <m:r>
                      <a:rPr lang="en-US" altLang="zh-CN" sz="1600" b="1">
                        <a:solidFill>
                          <a:srgbClr val="C00000"/>
                        </a:solidFill>
                        <a:latin typeface="Cambria Math" panose="02040503050406030204" pitchFamily="18" charset="0"/>
                        <a:ea typeface="楷体" panose="02010609060101010101" pitchFamily="49" charset="-122"/>
                        <a:cs typeface="Times New Roman" panose="02020603050405020304" pitchFamily="18" charset="0"/>
                      </a:rPr>
                      <m:t>→</m:t>
                    </m:r>
                    <m:r>
                      <a:rPr lang="en-US" altLang="zh-CN" sz="1600" b="1">
                        <a:solidFill>
                          <a:srgbClr val="002060"/>
                        </a:solidFill>
                        <a:latin typeface="Cambria Math" panose="02040503050406030204" pitchFamily="18" charset="0"/>
                        <a:ea typeface="楷体" panose="02010609060101010101" pitchFamily="49" charset="-122"/>
                        <a:cs typeface="Times New Roman" panose="02020603050405020304" pitchFamily="18" charset="0"/>
                      </a:rPr>
                      <m:t>  </m:t>
                    </m:r>
                    <m:r>
                      <a:rPr lang="en-US" altLang="zh-CN" sz="1600" b="1">
                        <a:solidFill>
                          <a:srgbClr val="C00000"/>
                        </a:solidFill>
                        <a:latin typeface="Cambria Math" panose="02040503050406030204" pitchFamily="18" charset="0"/>
                        <a:ea typeface="楷体" panose="02010609060101010101" pitchFamily="49" charset="-122"/>
                        <a:cs typeface="Times New Roman" panose="02020603050405020304" pitchFamily="18" charset="0"/>
                      </a:rPr>
                      <m:t>↔</m:t>
                    </m:r>
                  </m:oMath>
                </a14:m>
                <a:endParaRPr lang="en-US" altLang="zh-CN" sz="1600" b="1" dirty="0">
                  <a:solidFill>
                    <a:srgbClr val="002060"/>
                  </a:solidFill>
                  <a:latin typeface="楷体" panose="02010609060101010101" pitchFamily="49" charset="-122"/>
                  <a:ea typeface="楷体" panose="02010609060101010101" pitchFamily="49" charset="-122"/>
                  <a:cs typeface="Times New Roman" panose="02020603050405020304" pitchFamily="18" charset="0"/>
                </a:endParaRPr>
              </a:p>
              <a:p>
                <a:pPr marL="214313" indent="-214313">
                  <a:lnSpc>
                    <a:spcPts val="2100"/>
                  </a:lnSpc>
                  <a:spcBef>
                    <a:spcPts val="600"/>
                  </a:spcBef>
                  <a:buFont typeface="Arial" panose="020B0604020202020204" pitchFamily="34" charset="0"/>
                  <a:buChar char="•"/>
                </a:pPr>
                <a:r>
                  <a:rPr lang="zh-CN" altLang="en-US" sz="1600" b="1" dirty="0">
                    <a:solidFill>
                      <a:srgbClr val="002060"/>
                    </a:solidFill>
                    <a:latin typeface="楷体" panose="02010609060101010101" pitchFamily="49" charset="-122"/>
                    <a:ea typeface="楷体" panose="02010609060101010101" pitchFamily="49" charset="-122"/>
                    <a:cs typeface="Times New Roman" panose="02020603050405020304" pitchFamily="18" charset="0"/>
                  </a:rPr>
                  <a:t>辅助符号：</a:t>
                </a:r>
                <a:r>
                  <a:rPr lang="zh-CN" altLang="en-US" sz="1600" b="1">
                    <a:solidFill>
                      <a:srgbClr val="002060"/>
                    </a:solidFill>
                    <a:latin typeface="楷体" panose="02010609060101010101" pitchFamily="49" charset="-122"/>
                    <a:ea typeface="楷体" panose="02010609060101010101" pitchFamily="49" charset="-122"/>
                    <a:cs typeface="Times New Roman" panose="02020603050405020304" pitchFamily="18" charset="0"/>
                  </a:rPr>
                  <a:t>左右圆括号</a:t>
                </a:r>
                <a:r>
                  <a:rPr lang="en-US" altLang="zh-CN" sz="1600" b="1" dirty="0">
                    <a:solidFill>
                      <a:srgbClr val="C00000"/>
                    </a:solidFill>
                    <a:latin typeface="楷体" panose="02010609060101010101" pitchFamily="49" charset="-122"/>
                    <a:ea typeface="楷体" panose="02010609060101010101" pitchFamily="49" charset="-122"/>
                    <a:cs typeface="Times New Roman" panose="02020603050405020304" pitchFamily="18" charset="0"/>
                  </a:rPr>
                  <a:t>(</a:t>
                </a:r>
                <a:r>
                  <a:rPr lang="en-US" altLang="zh-CN" sz="1600" b="1" dirty="0">
                    <a:solidFill>
                      <a:srgbClr val="002060"/>
                    </a:solidFill>
                    <a:latin typeface="楷体" panose="02010609060101010101" pitchFamily="49" charset="-122"/>
                    <a:ea typeface="楷体" panose="02010609060101010101" pitchFamily="49" charset="-122"/>
                    <a:cs typeface="Times New Roman" panose="02020603050405020304" pitchFamily="18" charset="0"/>
                  </a:rPr>
                  <a:t>, </a:t>
                </a:r>
                <a:r>
                  <a:rPr lang="en-US" altLang="zh-CN" sz="1600" b="1" dirty="0">
                    <a:solidFill>
                      <a:srgbClr val="C00000"/>
                    </a:solidFill>
                    <a:latin typeface="楷体" panose="02010609060101010101" pitchFamily="49" charset="-122"/>
                    <a:ea typeface="楷体" panose="02010609060101010101" pitchFamily="49" charset="-122"/>
                    <a:cs typeface="Times New Roman" panose="02020603050405020304" pitchFamily="18" charset="0"/>
                  </a:rPr>
                  <a:t>)</a:t>
                </a:r>
              </a:p>
            </p:txBody>
          </p:sp>
        </mc:Choice>
        <mc:Fallback xmlns="">
          <p:sp>
            <p:nvSpPr>
              <p:cNvPr id="9" name="文本框 8">
                <a:extLst>
                  <a:ext uri="{FF2B5EF4-FFF2-40B4-BE49-F238E27FC236}">
                    <a16:creationId xmlns:a16="http://schemas.microsoft.com/office/drawing/2014/main" id="{CFE9F5EF-C0FC-41C5-A19F-72BB065C2234}"/>
                  </a:ext>
                </a:extLst>
              </p:cNvPr>
              <p:cNvSpPr txBox="1">
                <a:spLocks noRot="1" noChangeAspect="1" noMove="1" noResize="1" noEditPoints="1" noAdjustHandles="1" noChangeArrowheads="1" noChangeShapeType="1" noTextEdit="1"/>
              </p:cNvSpPr>
              <p:nvPr/>
            </p:nvSpPr>
            <p:spPr>
              <a:xfrm>
                <a:off x="611028" y="1736037"/>
                <a:ext cx="5053636" cy="2752677"/>
              </a:xfrm>
              <a:prstGeom prst="rect">
                <a:avLst/>
              </a:prstGeom>
              <a:blipFill>
                <a:blip r:embed="rId2"/>
                <a:stretch>
                  <a:fillRect l="-483" t="-1552" b="-221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3C7E927F-7CD9-4DDE-A7ED-59EAB5EABEDB}"/>
                  </a:ext>
                </a:extLst>
              </p:cNvPr>
              <p:cNvSpPr txBox="1"/>
              <p:nvPr/>
            </p:nvSpPr>
            <p:spPr>
              <a:xfrm>
                <a:off x="5905887" y="1740753"/>
                <a:ext cx="2627079" cy="992772"/>
              </a:xfrm>
              <a:prstGeom prst="rect">
                <a:avLst/>
              </a:prstGeom>
              <a:solidFill>
                <a:schemeClr val="accent6">
                  <a:lumMod val="50000"/>
                </a:schemeClr>
              </a:solidFill>
            </p:spPr>
            <p:txBody>
              <a:bodyPr wrap="square" rtlCol="0">
                <a:spAutoFit/>
              </a:bodyPr>
              <a:lstStyle/>
              <a:p>
                <a:pPr>
                  <a:lnSpc>
                    <a:spcPts val="2400"/>
                  </a:lnSpc>
                </a:pPr>
                <a:r>
                  <a:rPr lang="zh-CN" altLang="en-US" sz="1600" b="1">
                    <a:solidFill>
                      <a:schemeClr val="bg1"/>
                    </a:solidFill>
                  </a:rPr>
                  <a:t>有时会考虑包含两个命题常量符号</a:t>
                </a:r>
                <a14:m>
                  <m:oMath xmlns:m="http://schemas.openxmlformats.org/officeDocument/2006/math">
                    <m:r>
                      <a:rPr lang="en-US" altLang="zh-CN" sz="1600" b="1" i="1" smtClean="0">
                        <a:solidFill>
                          <a:srgbClr val="FF0000"/>
                        </a:solidFill>
                        <a:latin typeface="Cambria Math" panose="02040503050406030204" pitchFamily="18" charset="0"/>
                      </a:rPr>
                      <m:t>𝟎</m:t>
                    </m:r>
                  </m:oMath>
                </a14:m>
                <a:r>
                  <a:rPr lang="zh-CN" altLang="en-US" sz="1600" b="1">
                    <a:solidFill>
                      <a:schemeClr val="bg1"/>
                    </a:solidFill>
                  </a:rPr>
                  <a:t>和</a:t>
                </a:r>
                <a14:m>
                  <m:oMath xmlns:m="http://schemas.openxmlformats.org/officeDocument/2006/math">
                    <m:r>
                      <a:rPr lang="en-US" altLang="zh-CN" sz="1600" b="1" i="1">
                        <a:solidFill>
                          <a:srgbClr val="FF0000"/>
                        </a:solidFill>
                        <a:latin typeface="Cambria Math" panose="02040503050406030204" pitchFamily="18" charset="0"/>
                      </a:rPr>
                      <m:t>𝟏</m:t>
                    </m:r>
                  </m:oMath>
                </a14:m>
                <a:r>
                  <a:rPr lang="zh-CN" altLang="en-US" sz="1600" b="1">
                    <a:solidFill>
                      <a:schemeClr val="bg1"/>
                    </a:solidFill>
                  </a:rPr>
                  <a:t>，或者</a:t>
                </a:r>
                <a14:m>
                  <m:oMath xmlns:m="http://schemas.openxmlformats.org/officeDocument/2006/math">
                    <m:r>
                      <a:rPr lang="en-US" altLang="zh-CN" sz="1600" b="1" i="1">
                        <a:solidFill>
                          <a:srgbClr val="FF0000"/>
                        </a:solidFill>
                        <a:latin typeface="Cambria Math" panose="02040503050406030204" pitchFamily="18" charset="0"/>
                      </a:rPr>
                      <m:t>𝑭</m:t>
                    </m:r>
                  </m:oMath>
                </a14:m>
                <a:r>
                  <a:rPr lang="zh-CN" altLang="en-US" sz="1600" b="1">
                    <a:solidFill>
                      <a:schemeClr val="bg1"/>
                    </a:solidFill>
                  </a:rPr>
                  <a:t>和</a:t>
                </a:r>
                <a14:m>
                  <m:oMath xmlns:m="http://schemas.openxmlformats.org/officeDocument/2006/math">
                    <m:r>
                      <a:rPr lang="en-US" altLang="zh-CN" sz="1600" b="1" i="1">
                        <a:solidFill>
                          <a:srgbClr val="FF0000"/>
                        </a:solidFill>
                        <a:latin typeface="Cambria Math" panose="02040503050406030204" pitchFamily="18" charset="0"/>
                      </a:rPr>
                      <m:t>𝑻</m:t>
                    </m:r>
                  </m:oMath>
                </a14:m>
                <a:r>
                  <a:rPr lang="zh-CN" altLang="en-US" sz="1600" b="1">
                    <a:solidFill>
                      <a:schemeClr val="bg1"/>
                    </a:solidFill>
                  </a:rPr>
                  <a:t>，或者</a:t>
                </a:r>
                <a14:m>
                  <m:oMath xmlns:m="http://schemas.openxmlformats.org/officeDocument/2006/math">
                    <m:r>
                      <a:rPr lang="en-US" altLang="zh-CN" sz="1600" b="1" i="1">
                        <a:solidFill>
                          <a:srgbClr val="FF0000"/>
                        </a:solidFill>
                        <a:latin typeface="Cambria Math" panose="02040503050406030204" pitchFamily="18" charset="0"/>
                      </a:rPr>
                      <m:t>⊥</m:t>
                    </m:r>
                  </m:oMath>
                </a14:m>
                <a:r>
                  <a:rPr lang="zh-CN" altLang="en-US" sz="1600" b="1">
                    <a:solidFill>
                      <a:schemeClr val="bg1"/>
                    </a:solidFill>
                  </a:rPr>
                  <a:t>和</a:t>
                </a:r>
                <a14:m>
                  <m:oMath xmlns:m="http://schemas.openxmlformats.org/officeDocument/2006/math">
                    <m:r>
                      <a:rPr lang="en-US" altLang="zh-CN" sz="1600" b="1" i="1">
                        <a:solidFill>
                          <a:srgbClr val="FF0000"/>
                        </a:solidFill>
                        <a:latin typeface="Cambria Math" panose="02040503050406030204" pitchFamily="18" charset="0"/>
                      </a:rPr>
                      <m:t>⊤</m:t>
                    </m:r>
                  </m:oMath>
                </a14:m>
                <a:endParaRPr lang="zh-CN" altLang="en-US" sz="1600" b="1" i="1">
                  <a:solidFill>
                    <a:srgbClr val="FF0000"/>
                  </a:solidFill>
                  <a:latin typeface="Cambria Math" panose="02040503050406030204" pitchFamily="18" charset="0"/>
                </a:endParaRPr>
              </a:p>
            </p:txBody>
          </p:sp>
        </mc:Choice>
        <mc:Fallback xmlns="">
          <p:sp>
            <p:nvSpPr>
              <p:cNvPr id="2" name="文本框 1">
                <a:extLst>
                  <a:ext uri="{FF2B5EF4-FFF2-40B4-BE49-F238E27FC236}">
                    <a16:creationId xmlns:a16="http://schemas.microsoft.com/office/drawing/2014/main" id="{3C7E927F-7CD9-4DDE-A7ED-59EAB5EABEDB}"/>
                  </a:ext>
                </a:extLst>
              </p:cNvPr>
              <p:cNvSpPr txBox="1">
                <a:spLocks noRot="1" noChangeAspect="1" noMove="1" noResize="1" noEditPoints="1" noAdjustHandles="1" noChangeArrowheads="1" noChangeShapeType="1" noTextEdit="1"/>
              </p:cNvSpPr>
              <p:nvPr/>
            </p:nvSpPr>
            <p:spPr>
              <a:xfrm>
                <a:off x="5905887" y="1740753"/>
                <a:ext cx="2627079" cy="992772"/>
              </a:xfrm>
              <a:prstGeom prst="rect">
                <a:avLst/>
              </a:prstGeom>
              <a:blipFill>
                <a:blip r:embed="rId3"/>
                <a:stretch>
                  <a:fillRect l="-1392" b="-80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D70EA38B-7225-4ACE-9C24-50BBD12ADE93}"/>
                  </a:ext>
                </a:extLst>
              </p:cNvPr>
              <p:cNvSpPr txBox="1"/>
              <p:nvPr/>
            </p:nvSpPr>
            <p:spPr>
              <a:xfrm>
                <a:off x="5905886" y="2942810"/>
                <a:ext cx="2626857" cy="992772"/>
              </a:xfrm>
              <a:prstGeom prst="rect">
                <a:avLst/>
              </a:prstGeom>
              <a:solidFill>
                <a:schemeClr val="accent6">
                  <a:lumMod val="50000"/>
                </a:schemeClr>
              </a:solidFill>
            </p:spPr>
            <p:txBody>
              <a:bodyPr wrap="square" rtlCol="0">
                <a:spAutoFit/>
              </a:bodyPr>
              <a:lstStyle/>
              <a:p>
                <a:pPr>
                  <a:lnSpc>
                    <a:spcPts val="2400"/>
                  </a:lnSpc>
                </a:pPr>
                <a:r>
                  <a:rPr lang="zh-CN" altLang="en-US" sz="1600" b="1">
                    <a:solidFill>
                      <a:schemeClr val="bg1"/>
                    </a:solidFill>
                  </a:rPr>
                  <a:t>有时会考虑用部分逻辑运算符做代表，例如用</a:t>
                </a:r>
                <a14:m>
                  <m:oMath xmlns:m="http://schemas.openxmlformats.org/officeDocument/2006/math">
                    <m:d>
                      <m:dPr>
                        <m:begChr m:val="{"/>
                        <m:endChr m:val="}"/>
                        <m:ctrlPr>
                          <a:rPr lang="en-US" altLang="zh-CN" sz="1600" b="1" i="1" smtClean="0">
                            <a:solidFill>
                              <a:srgbClr val="FF0000"/>
                            </a:solidFill>
                            <a:latin typeface="Cambria Math" panose="02040503050406030204" pitchFamily="18" charset="0"/>
                          </a:rPr>
                        </m:ctrlPr>
                      </m:dPr>
                      <m:e>
                        <m:r>
                          <a:rPr lang="en-US" altLang="zh-CN" sz="1600" b="1" i="1" smtClean="0">
                            <a:solidFill>
                              <a:srgbClr val="FF0000"/>
                            </a:solidFill>
                            <a:latin typeface="Cambria Math" panose="02040503050406030204" pitchFamily="18" charset="0"/>
                          </a:rPr>
                          <m:t>¬,</m:t>
                        </m:r>
                        <m:r>
                          <a:rPr lang="zh-CN" altLang="en-US" sz="1600" b="1" i="1">
                            <a:solidFill>
                              <a:srgbClr val="FF0000"/>
                            </a:solidFill>
                            <a:latin typeface="Cambria Math" panose="02040503050406030204" pitchFamily="18" charset="0"/>
                          </a:rPr>
                          <m:t> </m:t>
                        </m:r>
                        <m:r>
                          <a:rPr lang="en-US" altLang="zh-CN" sz="1600" b="1" i="1" smtClean="0">
                            <a:solidFill>
                              <a:srgbClr val="FF0000"/>
                            </a:solidFill>
                            <a:latin typeface="Cambria Math" panose="02040503050406030204" pitchFamily="18" charset="0"/>
                          </a:rPr>
                          <m:t>∧,</m:t>
                        </m:r>
                        <m:r>
                          <a:rPr lang="zh-CN" altLang="en-US" sz="1600" b="1" i="1">
                            <a:solidFill>
                              <a:srgbClr val="FF0000"/>
                            </a:solidFill>
                            <a:latin typeface="Cambria Math" panose="02040503050406030204" pitchFamily="18" charset="0"/>
                          </a:rPr>
                          <m:t> </m:t>
                        </m:r>
                        <m:r>
                          <a:rPr lang="en-US" altLang="zh-CN" sz="1600" b="1" i="1" smtClean="0">
                            <a:solidFill>
                              <a:srgbClr val="FF0000"/>
                            </a:solidFill>
                            <a:latin typeface="Cambria Math" panose="02040503050406030204" pitchFamily="18" charset="0"/>
                          </a:rPr>
                          <m:t>∨</m:t>
                        </m:r>
                      </m:e>
                    </m:d>
                  </m:oMath>
                </a14:m>
                <a:r>
                  <a:rPr lang="zh-CN" altLang="en-US" sz="1600" b="1">
                    <a:solidFill>
                      <a:schemeClr val="bg1"/>
                    </a:solidFill>
                  </a:rPr>
                  <a:t>，甚至</a:t>
                </a:r>
                <a14:m>
                  <m:oMath xmlns:m="http://schemas.openxmlformats.org/officeDocument/2006/math">
                    <m:d>
                      <m:dPr>
                        <m:begChr m:val="{"/>
                        <m:endChr m:val="}"/>
                        <m:ctrlPr>
                          <a:rPr lang="en-US" altLang="zh-CN" sz="1600" b="1" i="1">
                            <a:solidFill>
                              <a:srgbClr val="FF0000"/>
                            </a:solidFill>
                            <a:latin typeface="Cambria Math" panose="02040503050406030204" pitchFamily="18" charset="0"/>
                          </a:rPr>
                        </m:ctrlPr>
                      </m:dPr>
                      <m:e>
                        <m:r>
                          <a:rPr lang="en-US" altLang="zh-CN" sz="1600" b="1" i="1">
                            <a:solidFill>
                              <a:srgbClr val="FF0000"/>
                            </a:solidFill>
                            <a:latin typeface="Cambria Math" panose="02040503050406030204" pitchFamily="18" charset="0"/>
                          </a:rPr>
                          <m:t>¬, ∨</m:t>
                        </m:r>
                      </m:e>
                    </m:d>
                  </m:oMath>
                </a14:m>
                <a:r>
                  <a:rPr lang="zh-CN" altLang="en-US" sz="1600" b="1">
                    <a:solidFill>
                      <a:schemeClr val="bg1"/>
                    </a:solidFill>
                  </a:rPr>
                  <a:t>，</a:t>
                </a:r>
                <a14:m>
                  <m:oMath xmlns:m="http://schemas.openxmlformats.org/officeDocument/2006/math">
                    <m:d>
                      <m:dPr>
                        <m:begChr m:val="{"/>
                        <m:endChr m:val="}"/>
                        <m:ctrlPr>
                          <a:rPr lang="en-US" altLang="zh-CN" sz="1600" b="1" i="1">
                            <a:solidFill>
                              <a:srgbClr val="FF0000"/>
                            </a:solidFill>
                            <a:latin typeface="Cambria Math" panose="02040503050406030204" pitchFamily="18" charset="0"/>
                          </a:rPr>
                        </m:ctrlPr>
                      </m:dPr>
                      <m:e>
                        <m:r>
                          <a:rPr lang="en-US" altLang="zh-CN" sz="1600" b="1" i="1">
                            <a:solidFill>
                              <a:srgbClr val="FF0000"/>
                            </a:solidFill>
                            <a:latin typeface="Cambria Math" panose="02040503050406030204" pitchFamily="18" charset="0"/>
                          </a:rPr>
                          <m:t>¬, ∧</m:t>
                        </m:r>
                      </m:e>
                    </m:d>
                  </m:oMath>
                </a14:m>
                <a:r>
                  <a:rPr lang="en-US" altLang="zh-CN" sz="1600" b="1">
                    <a:solidFill>
                      <a:schemeClr val="bg1"/>
                    </a:solidFill>
                  </a:rPr>
                  <a:t>, </a:t>
                </a:r>
                <a:r>
                  <a:rPr lang="zh-CN" altLang="en-US" sz="1600" b="1">
                    <a:solidFill>
                      <a:schemeClr val="bg1"/>
                    </a:solidFill>
                  </a:rPr>
                  <a:t>或</a:t>
                </a:r>
                <a14:m>
                  <m:oMath xmlns:m="http://schemas.openxmlformats.org/officeDocument/2006/math">
                    <m:d>
                      <m:dPr>
                        <m:begChr m:val="{"/>
                        <m:endChr m:val="}"/>
                        <m:ctrlPr>
                          <a:rPr lang="en-US" altLang="zh-CN" sz="1600" b="1" i="1">
                            <a:solidFill>
                              <a:srgbClr val="FF0000"/>
                            </a:solidFill>
                            <a:latin typeface="Cambria Math" panose="02040503050406030204" pitchFamily="18" charset="0"/>
                          </a:rPr>
                        </m:ctrlPr>
                      </m:dPr>
                      <m:e>
                        <m:r>
                          <a:rPr lang="en-US" altLang="zh-CN" sz="1600" b="1" i="1">
                            <a:solidFill>
                              <a:srgbClr val="FF0000"/>
                            </a:solidFill>
                            <a:latin typeface="Cambria Math" panose="02040503050406030204" pitchFamily="18" charset="0"/>
                          </a:rPr>
                          <m:t>¬, →</m:t>
                        </m:r>
                      </m:e>
                    </m:d>
                  </m:oMath>
                </a14:m>
                <a:endParaRPr lang="zh-CN" altLang="en-US" sz="1600" b="1" i="1">
                  <a:solidFill>
                    <a:srgbClr val="FF0000"/>
                  </a:solidFill>
                  <a:latin typeface="Cambria Math" panose="02040503050406030204" pitchFamily="18" charset="0"/>
                </a:endParaRPr>
              </a:p>
            </p:txBody>
          </p:sp>
        </mc:Choice>
        <mc:Fallback xmlns="">
          <p:sp>
            <p:nvSpPr>
              <p:cNvPr id="3" name="文本框 2">
                <a:extLst>
                  <a:ext uri="{FF2B5EF4-FFF2-40B4-BE49-F238E27FC236}">
                    <a16:creationId xmlns:a16="http://schemas.microsoft.com/office/drawing/2014/main" id="{D70EA38B-7225-4ACE-9C24-50BBD12ADE93}"/>
                  </a:ext>
                </a:extLst>
              </p:cNvPr>
              <p:cNvSpPr txBox="1">
                <a:spLocks noRot="1" noChangeAspect="1" noMove="1" noResize="1" noEditPoints="1" noAdjustHandles="1" noChangeArrowheads="1" noChangeShapeType="1" noTextEdit="1"/>
              </p:cNvSpPr>
              <p:nvPr/>
            </p:nvSpPr>
            <p:spPr>
              <a:xfrm>
                <a:off x="5905886" y="2942810"/>
                <a:ext cx="2626857" cy="992772"/>
              </a:xfrm>
              <a:prstGeom prst="rect">
                <a:avLst/>
              </a:prstGeom>
              <a:blipFill>
                <a:blip r:embed="rId4"/>
                <a:stretch>
                  <a:fillRect l="-1392" r="-8817" b="-7362"/>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890283BA-3B8C-4F6A-8D30-F382DC1A1262}"/>
              </a:ext>
            </a:extLst>
          </p:cNvPr>
          <p:cNvSpPr txBox="1"/>
          <p:nvPr/>
        </p:nvSpPr>
        <p:spPr>
          <a:xfrm>
            <a:off x="5905886" y="4144867"/>
            <a:ext cx="2626857" cy="276999"/>
          </a:xfrm>
          <a:prstGeom prst="rect">
            <a:avLst/>
          </a:prstGeom>
          <a:solidFill>
            <a:schemeClr val="accent2">
              <a:lumMod val="40000"/>
              <a:lumOff val="60000"/>
            </a:schemeClr>
          </a:solidFill>
        </p:spPr>
        <p:txBody>
          <a:bodyPr wrap="square" rtlCol="0">
            <a:spAutoFit/>
          </a:bodyPr>
          <a:lstStyle/>
          <a:p>
            <a:r>
              <a:rPr lang="zh-CN" altLang="en-US" sz="1200" b="1">
                <a:solidFill>
                  <a:schemeClr val="accent2">
                    <a:lumMod val="50000"/>
                  </a:schemeClr>
                </a:solidFill>
              </a:rPr>
              <a:t>这每个逻辑运算符集都是一个</a:t>
            </a:r>
            <a:r>
              <a:rPr lang="zh-CN" altLang="en-US" sz="1200" b="1">
                <a:solidFill>
                  <a:srgbClr val="C00000"/>
                </a:solidFill>
              </a:rPr>
              <a:t>完备集</a:t>
            </a:r>
          </a:p>
        </p:txBody>
      </p:sp>
    </p:spTree>
    <p:extLst>
      <p:ext uri="{BB962C8B-B14F-4D97-AF65-F5344CB8AC3E}">
        <p14:creationId xmlns:p14="http://schemas.microsoft.com/office/powerpoint/2010/main" val="4252737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 grpId="0" animBg="1"/>
      <p:bldP spid="3" grpId="0" animBg="1"/>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命题逻辑公式语法分析</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实现命题逻辑公式的</a:t>
            </a:r>
            <a:r>
              <a:rPr lang="en-US" altLang="zh-CN" sz="1400"/>
              <a:t>Java</a:t>
            </a:r>
            <a:r>
              <a:rPr lang="zh-CN" altLang="en-US" sz="1400"/>
              <a:t>程序包与类</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第二讲  命题逻辑公式的语法</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A1F42036-C8EB-4A5E-9785-79DF075565C8}" type="slidenum">
              <a:rPr lang="en-US" altLang="zh-CN" sz="1400" smtClean="0">
                <a:latin typeface="Arial" panose="020B0604020202020204" pitchFamily="34" charset="0"/>
                <a:ea typeface="楷体" panose="02010609060101010101" pitchFamily="49" charset="-122"/>
                <a:cs typeface="Arial" panose="020B0604020202020204" pitchFamily="34" charset="0"/>
              </a:rPr>
              <a:t>30</a:t>
            </a:fld>
            <a:r>
              <a:rPr lang="en-US" altLang="zh-CN" sz="1400">
                <a:latin typeface="Arial" panose="020B0604020202020204" pitchFamily="34" charset="0"/>
                <a:ea typeface="楷体" panose="02010609060101010101" pitchFamily="49" charset="-122"/>
                <a:cs typeface="Arial" panose="020B0604020202020204" pitchFamily="34" charset="0"/>
              </a:rPr>
              <a:t>/43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pic>
        <p:nvPicPr>
          <p:cNvPr id="2" name="图片 1">
            <a:extLst>
              <a:ext uri="{FF2B5EF4-FFF2-40B4-BE49-F238E27FC236}">
                <a16:creationId xmlns:a16="http://schemas.microsoft.com/office/drawing/2014/main" id="{41145FC8-AD26-449F-9356-6A37758DD97A}"/>
              </a:ext>
            </a:extLst>
          </p:cNvPr>
          <p:cNvPicPr>
            <a:picLocks noChangeAspect="1"/>
          </p:cNvPicPr>
          <p:nvPr/>
        </p:nvPicPr>
        <p:blipFill>
          <a:blip r:embed="rId2"/>
          <a:stretch>
            <a:fillRect/>
          </a:stretch>
        </p:blipFill>
        <p:spPr>
          <a:xfrm>
            <a:off x="696911" y="983352"/>
            <a:ext cx="7750172" cy="2702716"/>
          </a:xfrm>
          <a:prstGeom prst="rect">
            <a:avLst/>
          </a:prstGeom>
        </p:spPr>
      </p:pic>
      <p:sp>
        <p:nvSpPr>
          <p:cNvPr id="3" name="矩形 2">
            <a:extLst>
              <a:ext uri="{FF2B5EF4-FFF2-40B4-BE49-F238E27FC236}">
                <a16:creationId xmlns:a16="http://schemas.microsoft.com/office/drawing/2014/main" id="{BAF4BA68-46D6-484D-B9A7-FC9FA198F1C9}"/>
              </a:ext>
            </a:extLst>
          </p:cNvPr>
          <p:cNvSpPr/>
          <p:nvPr/>
        </p:nvSpPr>
        <p:spPr>
          <a:xfrm>
            <a:off x="696911" y="3975482"/>
            <a:ext cx="6262689" cy="369332"/>
          </a:xfrm>
          <a:prstGeom prst="rect">
            <a:avLst/>
          </a:prstGeom>
          <a:solidFill>
            <a:schemeClr val="accent4">
              <a:lumMod val="20000"/>
              <a:lumOff val="80000"/>
            </a:schemeClr>
          </a:solidFill>
        </p:spPr>
        <p:txBody>
          <a:bodyPr wrap="square">
            <a:spAutoFit/>
          </a:bodyPr>
          <a:lstStyle/>
          <a:p>
            <a:r>
              <a:rPr lang="zh-CN" altLang="en-US" b="1">
                <a:solidFill>
                  <a:schemeClr val="accent2">
                    <a:lumMod val="50000"/>
                  </a:schemeClr>
                </a:solidFill>
              </a:rPr>
              <a:t>实现命题逻辑公式的类都放在</a:t>
            </a:r>
            <a:r>
              <a:rPr lang="en-US" altLang="zh-CN" b="1">
                <a:solidFill>
                  <a:schemeClr val="accent2">
                    <a:lumMod val="50000"/>
                  </a:schemeClr>
                </a:solidFill>
              </a:rPr>
              <a:t>Java</a:t>
            </a:r>
            <a:r>
              <a:rPr lang="zh-CN" altLang="en-US" b="1">
                <a:solidFill>
                  <a:schemeClr val="accent2">
                    <a:lumMod val="50000"/>
                  </a:schemeClr>
                </a:solidFill>
              </a:rPr>
              <a:t>程序包</a:t>
            </a:r>
            <a:r>
              <a:rPr lang="en-US" altLang="zh-CN" b="1">
                <a:solidFill>
                  <a:schemeClr val="accent2">
                    <a:lumMod val="50000"/>
                  </a:schemeClr>
                </a:solidFill>
              </a:rPr>
              <a:t>proplogic.formula</a:t>
            </a:r>
            <a:r>
              <a:rPr lang="zh-CN" altLang="en-US" b="1">
                <a:solidFill>
                  <a:schemeClr val="accent2">
                    <a:lumMod val="50000"/>
                  </a:schemeClr>
                </a:solidFill>
              </a:rPr>
              <a:t>中</a:t>
            </a:r>
          </a:p>
        </p:txBody>
      </p:sp>
    </p:spTree>
    <p:extLst>
      <p:ext uri="{BB962C8B-B14F-4D97-AF65-F5344CB8AC3E}">
        <p14:creationId xmlns:p14="http://schemas.microsoft.com/office/powerpoint/2010/main" val="15637312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命题逻辑公式语法分析</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类</a:t>
            </a:r>
            <a:r>
              <a:rPr lang="en-US" altLang="zh-CN" sz="1400"/>
              <a:t>Formula</a:t>
            </a:r>
            <a:r>
              <a:rPr lang="zh-CN" altLang="en-US" sz="1400"/>
              <a:t>声明的方法</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第二讲  命题逻辑公式的语法</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A1F42036-C8EB-4A5E-9785-79DF075565C8}" type="slidenum">
              <a:rPr lang="en-US" altLang="zh-CN" sz="1400" smtClean="0">
                <a:latin typeface="Arial" panose="020B0604020202020204" pitchFamily="34" charset="0"/>
                <a:ea typeface="楷体" panose="02010609060101010101" pitchFamily="49" charset="-122"/>
                <a:cs typeface="Arial" panose="020B0604020202020204" pitchFamily="34" charset="0"/>
              </a:rPr>
              <a:t>31</a:t>
            </a:fld>
            <a:r>
              <a:rPr lang="en-US" altLang="zh-CN" sz="1400">
                <a:latin typeface="Arial" panose="020B0604020202020204" pitchFamily="34" charset="0"/>
                <a:ea typeface="楷体" panose="02010609060101010101" pitchFamily="49" charset="-122"/>
                <a:cs typeface="Arial" panose="020B0604020202020204" pitchFamily="34" charset="0"/>
              </a:rPr>
              <a:t>/43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pic>
        <p:nvPicPr>
          <p:cNvPr id="2" name="图片 1">
            <a:extLst>
              <a:ext uri="{FF2B5EF4-FFF2-40B4-BE49-F238E27FC236}">
                <a16:creationId xmlns:a16="http://schemas.microsoft.com/office/drawing/2014/main" id="{57A3F123-C5E3-4D49-ABC9-1DAFA11D4CCD}"/>
              </a:ext>
            </a:extLst>
          </p:cNvPr>
          <p:cNvPicPr>
            <a:picLocks noChangeAspect="1"/>
          </p:cNvPicPr>
          <p:nvPr/>
        </p:nvPicPr>
        <p:blipFill>
          <a:blip r:embed="rId2"/>
          <a:stretch>
            <a:fillRect/>
          </a:stretch>
        </p:blipFill>
        <p:spPr>
          <a:xfrm>
            <a:off x="293118" y="590105"/>
            <a:ext cx="4832349" cy="4172212"/>
          </a:xfrm>
          <a:prstGeom prst="rect">
            <a:avLst/>
          </a:prstGeom>
        </p:spPr>
      </p:pic>
      <p:sp>
        <p:nvSpPr>
          <p:cNvPr id="3" name="矩形 2">
            <a:extLst>
              <a:ext uri="{FF2B5EF4-FFF2-40B4-BE49-F238E27FC236}">
                <a16:creationId xmlns:a16="http://schemas.microsoft.com/office/drawing/2014/main" id="{1F2886A3-CDD6-49DD-8118-B0AC8173C3D9}"/>
              </a:ext>
            </a:extLst>
          </p:cNvPr>
          <p:cNvSpPr/>
          <p:nvPr/>
        </p:nvSpPr>
        <p:spPr>
          <a:xfrm>
            <a:off x="5208404" y="652292"/>
            <a:ext cx="3427051" cy="4047839"/>
          </a:xfrm>
          <a:prstGeom prst="rect">
            <a:avLst/>
          </a:prstGeom>
          <a:solidFill>
            <a:schemeClr val="accent4">
              <a:lumMod val="20000"/>
              <a:lumOff val="80000"/>
            </a:schemeClr>
          </a:solidFill>
        </p:spPr>
        <p:txBody>
          <a:bodyPr wrap="square">
            <a:spAutoFit/>
          </a:bodyPr>
          <a:lstStyle/>
          <a:p>
            <a:pPr marL="285750" indent="-285750">
              <a:lnSpc>
                <a:spcPts val="2300"/>
              </a:lnSpc>
              <a:spcBef>
                <a:spcPts val="600"/>
              </a:spcBef>
              <a:buFont typeface="Arial" panose="020B0604020202020204" pitchFamily="34" charset="0"/>
              <a:buChar char="•"/>
            </a:pPr>
            <a:r>
              <a:rPr lang="zh-CN" altLang="en-US" sz="1200" b="1">
                <a:solidFill>
                  <a:srgbClr val="C00000"/>
                </a:solidFill>
              </a:rPr>
              <a:t>方法</a:t>
            </a:r>
            <a:r>
              <a:rPr lang="en-US" altLang="zh-CN" sz="1200" b="1">
                <a:solidFill>
                  <a:srgbClr val="C00000"/>
                </a:solidFill>
              </a:rPr>
              <a:t>isPriorTo()</a:t>
            </a:r>
            <a:r>
              <a:rPr lang="zh-CN" altLang="en-US" sz="1200" b="1">
                <a:solidFill>
                  <a:schemeClr val="accent2">
                    <a:lumMod val="50000"/>
                  </a:schemeClr>
                </a:solidFill>
              </a:rPr>
              <a:t>比较两个运算符的优先级，用于</a:t>
            </a:r>
            <a:r>
              <a:rPr lang="zh-CN" altLang="en-US" sz="1200" b="1">
                <a:solidFill>
                  <a:srgbClr val="002060"/>
                </a:solidFill>
                <a:latin typeface="楷体" panose="02010609060101010101" pitchFamily="49" charset="-122"/>
                <a:ea typeface="楷体" panose="02010609060101010101" pitchFamily="49" charset="-122"/>
              </a:rPr>
              <a:t>算符优先分析算法</a:t>
            </a:r>
            <a:r>
              <a:rPr lang="zh-CN" altLang="en-US" sz="1200" b="1">
                <a:solidFill>
                  <a:schemeClr val="accent2">
                    <a:lumMod val="50000"/>
                  </a:schemeClr>
                </a:solidFill>
              </a:rPr>
              <a:t>构建公式的抽象语法树</a:t>
            </a:r>
            <a:endParaRPr lang="en-US" altLang="zh-CN" sz="1200" b="1">
              <a:solidFill>
                <a:schemeClr val="accent2">
                  <a:lumMod val="50000"/>
                </a:schemeClr>
              </a:solidFill>
            </a:endParaRPr>
          </a:p>
          <a:p>
            <a:pPr marL="285750" indent="-285750">
              <a:lnSpc>
                <a:spcPts val="2300"/>
              </a:lnSpc>
              <a:spcBef>
                <a:spcPts val="600"/>
              </a:spcBef>
              <a:buFont typeface="Arial" panose="020B0604020202020204" pitchFamily="34" charset="0"/>
              <a:buChar char="•"/>
            </a:pPr>
            <a:r>
              <a:rPr lang="zh-CN" altLang="en-US" sz="1200" b="1">
                <a:solidFill>
                  <a:srgbClr val="C00000"/>
                </a:solidFill>
              </a:rPr>
              <a:t>方法</a:t>
            </a:r>
            <a:r>
              <a:rPr lang="en-US" altLang="zh-CN" sz="1200" b="1">
                <a:solidFill>
                  <a:srgbClr val="C00000"/>
                </a:solidFill>
              </a:rPr>
              <a:t>getACopy()</a:t>
            </a:r>
            <a:r>
              <a:rPr lang="zh-CN" altLang="en-US" sz="1200" b="1">
                <a:solidFill>
                  <a:schemeClr val="accent2">
                    <a:lumMod val="50000"/>
                  </a:schemeClr>
                </a:solidFill>
              </a:rPr>
              <a:t>返回当前公式的一个</a:t>
            </a:r>
            <a:r>
              <a:rPr lang="zh-CN" altLang="en-US" sz="1200" b="1">
                <a:solidFill>
                  <a:srgbClr val="002060"/>
                </a:solidFill>
                <a:latin typeface="楷体" panose="02010609060101010101" pitchFamily="49" charset="-122"/>
                <a:ea typeface="楷体" panose="02010609060101010101" pitchFamily="49" charset="-122"/>
              </a:rPr>
              <a:t>深度拷贝</a:t>
            </a:r>
            <a:r>
              <a:rPr lang="zh-CN" altLang="en-US" sz="1200" b="1">
                <a:solidFill>
                  <a:schemeClr val="accent2">
                    <a:lumMod val="50000"/>
                  </a:schemeClr>
                </a:solidFill>
              </a:rPr>
              <a:t>，深度拷贝的意思是重新构建一棵表示公式的语法树，结构与当前公式相同，但所有树节点都重新分配了内存，这可避免树节点之间产生</a:t>
            </a:r>
            <a:r>
              <a:rPr lang="zh-CN" altLang="en-US" sz="1200" b="1">
                <a:solidFill>
                  <a:srgbClr val="002060"/>
                </a:solidFill>
                <a:latin typeface="楷体" panose="02010609060101010101" pitchFamily="49" charset="-122"/>
                <a:ea typeface="楷体" panose="02010609060101010101" pitchFamily="49" charset="-122"/>
              </a:rPr>
              <a:t>别名</a:t>
            </a:r>
            <a:r>
              <a:rPr lang="zh-CN" altLang="en-US" sz="1200" b="1">
                <a:solidFill>
                  <a:schemeClr val="accent2">
                    <a:lumMod val="50000"/>
                  </a:schemeClr>
                </a:solidFill>
              </a:rPr>
              <a:t>，从而在对树叶子节点（即命题变量）进行赋值时发生混乱。</a:t>
            </a:r>
            <a:endParaRPr lang="en-US" altLang="zh-CN" sz="1200" b="1">
              <a:solidFill>
                <a:schemeClr val="accent2">
                  <a:lumMod val="50000"/>
                </a:schemeClr>
              </a:solidFill>
            </a:endParaRPr>
          </a:p>
          <a:p>
            <a:pPr marL="285750" indent="-285750">
              <a:lnSpc>
                <a:spcPts val="2300"/>
              </a:lnSpc>
              <a:spcBef>
                <a:spcPts val="600"/>
              </a:spcBef>
              <a:buFont typeface="Arial" panose="020B0604020202020204" pitchFamily="34" charset="0"/>
              <a:buChar char="•"/>
            </a:pPr>
            <a:r>
              <a:rPr lang="zh-CN" altLang="en-US" sz="1200" b="1">
                <a:solidFill>
                  <a:srgbClr val="C00000"/>
                </a:solidFill>
              </a:rPr>
              <a:t>方法</a:t>
            </a:r>
            <a:r>
              <a:rPr lang="en-US" altLang="zh-CN" sz="1200" b="1">
                <a:solidFill>
                  <a:srgbClr val="C00000"/>
                </a:solidFill>
              </a:rPr>
              <a:t>syntaxEqualTo()</a:t>
            </a:r>
            <a:r>
              <a:rPr lang="zh-CN" altLang="en-US" sz="1200" b="1">
                <a:solidFill>
                  <a:schemeClr val="accent2">
                    <a:lumMod val="50000"/>
                  </a:schemeClr>
                </a:solidFill>
              </a:rPr>
              <a:t>用于判断当前公式与给定公式在</a:t>
            </a:r>
            <a:r>
              <a:rPr lang="zh-CN" altLang="en-US" sz="1200" b="1">
                <a:solidFill>
                  <a:srgbClr val="002060"/>
                </a:solidFill>
                <a:latin typeface="楷体" panose="02010609060101010101" pitchFamily="49" charset="-122"/>
                <a:ea typeface="楷体" panose="02010609060101010101" pitchFamily="49" charset="-122"/>
              </a:rPr>
              <a:t>语法</a:t>
            </a:r>
            <a:r>
              <a:rPr lang="zh-CN" altLang="en-US" sz="1200" b="1">
                <a:solidFill>
                  <a:schemeClr val="accent2">
                    <a:lumMod val="50000"/>
                  </a:schemeClr>
                </a:solidFill>
              </a:rPr>
              <a:t>上是否相同，即两棵抽象语法树的内部节点（用表示运算符的字符标记）和叶子节点（用表示命题变量的字符标记）是否相同。</a:t>
            </a:r>
          </a:p>
        </p:txBody>
      </p:sp>
    </p:spTree>
    <p:extLst>
      <p:ext uri="{BB962C8B-B14F-4D97-AF65-F5344CB8AC3E}">
        <p14:creationId xmlns:p14="http://schemas.microsoft.com/office/powerpoint/2010/main" val="4092884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命题逻辑公式语法分析</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类</a:t>
            </a:r>
            <a:r>
              <a:rPr lang="en-US" altLang="zh-CN" sz="1400"/>
              <a:t>Formula</a:t>
            </a:r>
            <a:r>
              <a:rPr lang="zh-CN" altLang="en-US" sz="1400"/>
              <a:t>方法的递归实现</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第二讲  命题逻辑公式的语法</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A1F42036-C8EB-4A5E-9785-79DF075565C8}" type="slidenum">
              <a:rPr lang="en-US" altLang="zh-CN" sz="1400" smtClean="0">
                <a:latin typeface="Arial" panose="020B0604020202020204" pitchFamily="34" charset="0"/>
                <a:ea typeface="楷体" panose="02010609060101010101" pitchFamily="49" charset="-122"/>
                <a:cs typeface="Arial" panose="020B0604020202020204" pitchFamily="34" charset="0"/>
              </a:rPr>
              <a:t>32</a:t>
            </a:fld>
            <a:r>
              <a:rPr lang="en-US" altLang="zh-CN" sz="1400">
                <a:latin typeface="Arial" panose="020B0604020202020204" pitchFamily="34" charset="0"/>
                <a:ea typeface="楷体" panose="02010609060101010101" pitchFamily="49" charset="-122"/>
                <a:cs typeface="Arial" panose="020B0604020202020204" pitchFamily="34" charset="0"/>
              </a:rPr>
              <a:t>/43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
        <p:nvSpPr>
          <p:cNvPr id="2" name="矩形 1">
            <a:extLst>
              <a:ext uri="{FF2B5EF4-FFF2-40B4-BE49-F238E27FC236}">
                <a16:creationId xmlns:a16="http://schemas.microsoft.com/office/drawing/2014/main" id="{7389EFC1-04F2-4C37-B299-7D33874EB23B}"/>
              </a:ext>
            </a:extLst>
          </p:cNvPr>
          <p:cNvSpPr/>
          <p:nvPr/>
        </p:nvSpPr>
        <p:spPr>
          <a:xfrm>
            <a:off x="677242" y="795350"/>
            <a:ext cx="6779763" cy="640753"/>
          </a:xfrm>
          <a:prstGeom prst="rect">
            <a:avLst/>
          </a:prstGeom>
          <a:solidFill>
            <a:schemeClr val="accent4">
              <a:lumMod val="20000"/>
              <a:lumOff val="80000"/>
            </a:schemeClr>
          </a:solidFill>
        </p:spPr>
        <p:txBody>
          <a:bodyPr wrap="square">
            <a:spAutoFit/>
          </a:bodyPr>
          <a:lstStyle/>
          <a:p>
            <a:pPr>
              <a:lnSpc>
                <a:spcPts val="2200"/>
              </a:lnSpc>
            </a:pPr>
            <a:r>
              <a:rPr lang="zh-CN" altLang="en-US" sz="1600" b="1">
                <a:solidFill>
                  <a:schemeClr val="accent2">
                    <a:lumMod val="50000"/>
                  </a:schemeClr>
                </a:solidFill>
              </a:rPr>
              <a:t>类</a:t>
            </a:r>
            <a:r>
              <a:rPr lang="en-US" altLang="zh-CN" sz="1600" b="1">
                <a:solidFill>
                  <a:schemeClr val="accent2">
                    <a:lumMod val="50000"/>
                  </a:schemeClr>
                </a:solidFill>
              </a:rPr>
              <a:t>Formula</a:t>
            </a:r>
            <a:r>
              <a:rPr lang="zh-CN" altLang="en-US" sz="1600" b="1">
                <a:solidFill>
                  <a:schemeClr val="accent2">
                    <a:lumMod val="50000"/>
                  </a:schemeClr>
                </a:solidFill>
              </a:rPr>
              <a:t>的对象实例实际是一棵树，基于公式的归纳定义，类</a:t>
            </a:r>
            <a:r>
              <a:rPr lang="en-US" altLang="zh-CN" sz="1600" b="1">
                <a:solidFill>
                  <a:schemeClr val="accent2">
                    <a:lumMod val="50000"/>
                  </a:schemeClr>
                </a:solidFill>
              </a:rPr>
              <a:t>Formula</a:t>
            </a:r>
            <a:r>
              <a:rPr lang="zh-CN" altLang="en-US" sz="1600" b="1">
                <a:solidFill>
                  <a:schemeClr val="accent2">
                    <a:lumMod val="50000"/>
                  </a:schemeClr>
                </a:solidFill>
              </a:rPr>
              <a:t>的许多方法是抽象方法，由子类递归实现，且不同子类的实现模式基本相同</a:t>
            </a:r>
          </a:p>
        </p:txBody>
      </p:sp>
      <p:pic>
        <p:nvPicPr>
          <p:cNvPr id="4" name="图片 3">
            <a:extLst>
              <a:ext uri="{FF2B5EF4-FFF2-40B4-BE49-F238E27FC236}">
                <a16:creationId xmlns:a16="http://schemas.microsoft.com/office/drawing/2014/main" id="{5330F393-30E1-4257-9CCB-53DF350987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242" y="1675739"/>
            <a:ext cx="5840913" cy="2820762"/>
          </a:xfrm>
          <a:prstGeom prst="rect">
            <a:avLst/>
          </a:prstGeom>
        </p:spPr>
      </p:pic>
      <p:sp>
        <p:nvSpPr>
          <p:cNvPr id="5" name="文本框 4">
            <a:extLst>
              <a:ext uri="{FF2B5EF4-FFF2-40B4-BE49-F238E27FC236}">
                <a16:creationId xmlns:a16="http://schemas.microsoft.com/office/drawing/2014/main" id="{DD545CED-66B2-4EBC-9A21-57E9FFD2333F}"/>
              </a:ext>
            </a:extLst>
          </p:cNvPr>
          <p:cNvSpPr txBox="1"/>
          <p:nvPr/>
        </p:nvSpPr>
        <p:spPr>
          <a:xfrm>
            <a:off x="6688507" y="1675739"/>
            <a:ext cx="1752149" cy="1161408"/>
          </a:xfrm>
          <a:prstGeom prst="rect">
            <a:avLst/>
          </a:prstGeom>
          <a:solidFill>
            <a:schemeClr val="accent2">
              <a:lumMod val="20000"/>
              <a:lumOff val="80000"/>
            </a:schemeClr>
          </a:solidFill>
        </p:spPr>
        <p:txBody>
          <a:bodyPr wrap="square" rtlCol="0">
            <a:spAutoFit/>
          </a:bodyPr>
          <a:lstStyle/>
          <a:p>
            <a:pPr>
              <a:lnSpc>
                <a:spcPts val="2000"/>
              </a:lnSpc>
              <a:spcBef>
                <a:spcPts val="600"/>
              </a:spcBef>
            </a:pPr>
            <a:r>
              <a:rPr lang="zh-CN" altLang="en-US" sz="1400" b="1">
                <a:solidFill>
                  <a:schemeClr val="accent2">
                    <a:lumMod val="50000"/>
                  </a:schemeClr>
                </a:solidFill>
              </a:rPr>
              <a:t>几个典型方法在类</a:t>
            </a:r>
            <a:r>
              <a:rPr lang="en-US" altLang="zh-CN" sz="1400" b="1">
                <a:solidFill>
                  <a:schemeClr val="accent2">
                    <a:lumMod val="50000"/>
                  </a:schemeClr>
                </a:solidFill>
              </a:rPr>
              <a:t>AndFormula</a:t>
            </a:r>
            <a:r>
              <a:rPr lang="zh-CN" altLang="en-US" sz="1400" b="1">
                <a:solidFill>
                  <a:schemeClr val="accent2">
                    <a:lumMod val="50000"/>
                  </a:schemeClr>
                </a:solidFill>
              </a:rPr>
              <a:t>的实现</a:t>
            </a:r>
            <a:endParaRPr lang="en-US" altLang="zh-CN" sz="1400" b="1">
              <a:solidFill>
                <a:schemeClr val="accent2">
                  <a:lumMod val="50000"/>
                </a:schemeClr>
              </a:solidFill>
            </a:endParaRPr>
          </a:p>
          <a:p>
            <a:pPr marL="285750" indent="-285750">
              <a:lnSpc>
                <a:spcPts val="2000"/>
              </a:lnSpc>
              <a:spcBef>
                <a:spcPts val="600"/>
              </a:spcBef>
              <a:buFont typeface="Arial" panose="020B0604020202020204" pitchFamily="34" charset="0"/>
              <a:buChar char="•"/>
            </a:pPr>
            <a:r>
              <a:rPr lang="zh-CN" altLang="en-US" sz="1400" b="1">
                <a:solidFill>
                  <a:srgbClr val="002060"/>
                </a:solidFill>
                <a:latin typeface="楷体" panose="02010609060101010101" pitchFamily="49" charset="-122"/>
                <a:ea typeface="楷体" panose="02010609060101010101" pitchFamily="49" charset="-122"/>
              </a:rPr>
              <a:t>实现代码与它们的</a:t>
            </a:r>
            <a:r>
              <a:rPr lang="zh-CN" altLang="en-US" sz="1400" b="1">
                <a:solidFill>
                  <a:srgbClr val="C00000"/>
                </a:solidFill>
                <a:latin typeface="楷体" panose="02010609060101010101" pitchFamily="49" charset="-122"/>
                <a:ea typeface="楷体" panose="02010609060101010101" pitchFamily="49" charset="-122"/>
              </a:rPr>
              <a:t>递归定义</a:t>
            </a:r>
            <a:r>
              <a:rPr lang="zh-CN" altLang="en-US" sz="1400" b="1">
                <a:solidFill>
                  <a:srgbClr val="002060"/>
                </a:solidFill>
                <a:latin typeface="楷体" panose="02010609060101010101" pitchFamily="49" charset="-122"/>
                <a:ea typeface="楷体" panose="02010609060101010101" pitchFamily="49" charset="-122"/>
              </a:rPr>
              <a:t>相同</a:t>
            </a:r>
          </a:p>
        </p:txBody>
      </p:sp>
      <p:sp>
        <p:nvSpPr>
          <p:cNvPr id="6" name="文本框 5">
            <a:extLst>
              <a:ext uri="{FF2B5EF4-FFF2-40B4-BE49-F238E27FC236}">
                <a16:creationId xmlns:a16="http://schemas.microsoft.com/office/drawing/2014/main" id="{34E974BF-3351-440C-B898-CA61EF6E38E4}"/>
              </a:ext>
            </a:extLst>
          </p:cNvPr>
          <p:cNvSpPr txBox="1"/>
          <p:nvPr/>
        </p:nvSpPr>
        <p:spPr>
          <a:xfrm>
            <a:off x="6574388" y="3138052"/>
            <a:ext cx="1980385" cy="1358449"/>
          </a:xfrm>
          <a:prstGeom prst="rect">
            <a:avLst/>
          </a:prstGeom>
          <a:solidFill>
            <a:schemeClr val="accent4">
              <a:lumMod val="40000"/>
              <a:lumOff val="60000"/>
            </a:schemeClr>
          </a:solidFill>
        </p:spPr>
        <p:txBody>
          <a:bodyPr wrap="square" rtlCol="0">
            <a:spAutoFit/>
          </a:bodyPr>
          <a:lstStyle/>
          <a:p>
            <a:pPr>
              <a:lnSpc>
                <a:spcPts val="2000"/>
              </a:lnSpc>
            </a:pPr>
            <a:r>
              <a:rPr lang="zh-CN" altLang="en-US" sz="1400" b="1">
                <a:solidFill>
                  <a:schemeClr val="accent2">
                    <a:lumMod val="50000"/>
                  </a:schemeClr>
                </a:solidFill>
              </a:rPr>
              <a:t>这是内部使用抽象语法树表示公式带来的好处</a:t>
            </a:r>
            <a:endParaRPr lang="en-US" altLang="zh-CN" sz="1400" b="1">
              <a:solidFill>
                <a:schemeClr val="accent2">
                  <a:lumMod val="50000"/>
                </a:schemeClr>
              </a:solidFill>
            </a:endParaRPr>
          </a:p>
          <a:p>
            <a:pPr marL="285750" indent="-285750">
              <a:lnSpc>
                <a:spcPts val="2000"/>
              </a:lnSpc>
              <a:buFont typeface="Arial" panose="020B0604020202020204" pitchFamily="34" charset="0"/>
              <a:buChar char="•"/>
            </a:pPr>
            <a:r>
              <a:rPr lang="zh-CN" altLang="en-US" sz="1400" b="1">
                <a:solidFill>
                  <a:srgbClr val="002060"/>
                </a:solidFill>
                <a:latin typeface="楷体" panose="02010609060101010101" pitchFamily="49" charset="-122"/>
                <a:ea typeface="楷体" panose="02010609060101010101" pitchFamily="49" charset="-122"/>
              </a:rPr>
              <a:t>也表明集合、函数的归纳定义给出了相应的算法</a:t>
            </a:r>
          </a:p>
        </p:txBody>
      </p:sp>
    </p:spTree>
    <p:extLst>
      <p:ext uri="{BB962C8B-B14F-4D97-AF65-F5344CB8AC3E}">
        <p14:creationId xmlns:p14="http://schemas.microsoft.com/office/powerpoint/2010/main" val="31925875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命题逻辑公式语法分析</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计算完全形成序列和最佳形成序列的实现</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第二讲  命题逻辑公式的语法</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A1F42036-C8EB-4A5E-9785-79DF075565C8}" type="slidenum">
              <a:rPr lang="en-US" altLang="zh-CN" sz="1400" smtClean="0">
                <a:latin typeface="Arial" panose="020B0604020202020204" pitchFamily="34" charset="0"/>
                <a:ea typeface="楷体" panose="02010609060101010101" pitchFamily="49" charset="-122"/>
                <a:cs typeface="Arial" panose="020B0604020202020204" pitchFamily="34" charset="0"/>
              </a:rPr>
              <a:t>33</a:t>
            </a:fld>
            <a:r>
              <a:rPr lang="en-US" altLang="zh-CN" sz="1400">
                <a:latin typeface="Arial" panose="020B0604020202020204" pitchFamily="34" charset="0"/>
                <a:ea typeface="楷体" panose="02010609060101010101" pitchFamily="49" charset="-122"/>
                <a:cs typeface="Arial" panose="020B0604020202020204" pitchFamily="34" charset="0"/>
              </a:rPr>
              <a:t>/43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pic>
        <p:nvPicPr>
          <p:cNvPr id="3" name="图片 2">
            <a:extLst>
              <a:ext uri="{FF2B5EF4-FFF2-40B4-BE49-F238E27FC236}">
                <a16:creationId xmlns:a16="http://schemas.microsoft.com/office/drawing/2014/main" id="{F7BB8B2D-8C86-4A49-A963-7960843BED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807" y="880174"/>
            <a:ext cx="4988714" cy="3035975"/>
          </a:xfrm>
          <a:prstGeom prst="rect">
            <a:avLst/>
          </a:prstGeom>
        </p:spPr>
      </p:pic>
      <p:sp>
        <p:nvSpPr>
          <p:cNvPr id="4" name="矩形 3">
            <a:extLst>
              <a:ext uri="{FF2B5EF4-FFF2-40B4-BE49-F238E27FC236}">
                <a16:creationId xmlns:a16="http://schemas.microsoft.com/office/drawing/2014/main" id="{84AFD414-59F1-4188-BAD9-4261A637A768}"/>
              </a:ext>
            </a:extLst>
          </p:cNvPr>
          <p:cNvSpPr/>
          <p:nvPr/>
        </p:nvSpPr>
        <p:spPr>
          <a:xfrm>
            <a:off x="718807" y="4082940"/>
            <a:ext cx="4979633" cy="338554"/>
          </a:xfrm>
          <a:prstGeom prst="rect">
            <a:avLst/>
          </a:prstGeom>
          <a:solidFill>
            <a:schemeClr val="accent6">
              <a:lumMod val="20000"/>
              <a:lumOff val="80000"/>
            </a:schemeClr>
          </a:solidFill>
        </p:spPr>
        <p:txBody>
          <a:bodyPr wrap="none">
            <a:spAutoFit/>
          </a:bodyPr>
          <a:lstStyle/>
          <a:p>
            <a:r>
              <a:rPr lang="zh-CN" altLang="en-US" sz="1600" b="1">
                <a:solidFill>
                  <a:schemeClr val="accent2">
                    <a:lumMod val="50000"/>
                  </a:schemeClr>
                </a:solidFill>
              </a:rPr>
              <a:t>子类</a:t>
            </a:r>
            <a:r>
              <a:rPr lang="en-US" altLang="zh-CN" sz="1600" b="1">
                <a:solidFill>
                  <a:schemeClr val="accent2">
                    <a:lumMod val="50000"/>
                  </a:schemeClr>
                </a:solidFill>
              </a:rPr>
              <a:t>OrFormula</a:t>
            </a:r>
            <a:r>
              <a:rPr lang="zh-CN" altLang="en-US" sz="1600" b="1">
                <a:solidFill>
                  <a:schemeClr val="accent2">
                    <a:lumMod val="50000"/>
                  </a:schemeClr>
                </a:solidFill>
              </a:rPr>
              <a:t>实现的返回公式所有子公式的两个方法</a:t>
            </a:r>
          </a:p>
        </p:txBody>
      </p:sp>
      <p:sp>
        <p:nvSpPr>
          <p:cNvPr id="5" name="文本框 4">
            <a:extLst>
              <a:ext uri="{FF2B5EF4-FFF2-40B4-BE49-F238E27FC236}">
                <a16:creationId xmlns:a16="http://schemas.microsoft.com/office/drawing/2014/main" id="{BAAE4E97-94DE-48BD-ABE5-54C0AA89A7E0}"/>
              </a:ext>
            </a:extLst>
          </p:cNvPr>
          <p:cNvSpPr txBox="1"/>
          <p:nvPr/>
        </p:nvSpPr>
        <p:spPr>
          <a:xfrm>
            <a:off x="5867807" y="980663"/>
            <a:ext cx="2620954" cy="1178912"/>
          </a:xfrm>
          <a:prstGeom prst="rect">
            <a:avLst/>
          </a:prstGeom>
          <a:solidFill>
            <a:schemeClr val="accent4">
              <a:lumMod val="20000"/>
              <a:lumOff val="80000"/>
            </a:schemeClr>
          </a:solidFill>
        </p:spPr>
        <p:txBody>
          <a:bodyPr wrap="square" rtlCol="0">
            <a:spAutoFit/>
          </a:bodyPr>
          <a:lstStyle/>
          <a:p>
            <a:pPr marL="285750" indent="-285750">
              <a:lnSpc>
                <a:spcPts val="2000"/>
              </a:lnSpc>
              <a:spcBef>
                <a:spcPts val="600"/>
              </a:spcBef>
              <a:buFont typeface="Arial" panose="020B0604020202020204" pitchFamily="34" charset="0"/>
              <a:buChar char="•"/>
            </a:pPr>
            <a:r>
              <a:rPr lang="zh-CN" altLang="en-US" sz="1400" b="1">
                <a:solidFill>
                  <a:schemeClr val="accent2">
                    <a:lumMod val="50000"/>
                  </a:schemeClr>
                </a:solidFill>
              </a:rPr>
              <a:t>返回所有子公式按照完全形成序列排列</a:t>
            </a:r>
            <a:endParaRPr lang="en-US" altLang="zh-CN" sz="1400" b="1">
              <a:solidFill>
                <a:schemeClr val="accent2">
                  <a:lumMod val="50000"/>
                </a:schemeClr>
              </a:solidFill>
            </a:endParaRPr>
          </a:p>
          <a:p>
            <a:pPr marL="285750" indent="-285750">
              <a:lnSpc>
                <a:spcPts val="2000"/>
              </a:lnSpc>
              <a:spcBef>
                <a:spcPts val="600"/>
              </a:spcBef>
              <a:buFont typeface="Arial" panose="020B0604020202020204" pitchFamily="34" charset="0"/>
              <a:buChar char="•"/>
            </a:pPr>
            <a:r>
              <a:rPr lang="zh-CN" altLang="en-US" sz="1400" b="1">
                <a:solidFill>
                  <a:schemeClr val="accent2">
                    <a:lumMod val="50000"/>
                  </a:schemeClr>
                </a:solidFill>
              </a:rPr>
              <a:t>返回所有语法上不同的子公式按照最佳形成序列排列</a:t>
            </a:r>
          </a:p>
        </p:txBody>
      </p:sp>
      <p:sp>
        <p:nvSpPr>
          <p:cNvPr id="6" name="文本框 5">
            <a:extLst>
              <a:ext uri="{FF2B5EF4-FFF2-40B4-BE49-F238E27FC236}">
                <a16:creationId xmlns:a16="http://schemas.microsoft.com/office/drawing/2014/main" id="{24FD7863-E33D-4AFE-8B3A-B8E63A7D460E}"/>
              </a:ext>
            </a:extLst>
          </p:cNvPr>
          <p:cNvSpPr txBox="1"/>
          <p:nvPr/>
        </p:nvSpPr>
        <p:spPr>
          <a:xfrm>
            <a:off x="5867807" y="2747523"/>
            <a:ext cx="2097742" cy="845488"/>
          </a:xfrm>
          <a:prstGeom prst="rect">
            <a:avLst/>
          </a:prstGeom>
          <a:solidFill>
            <a:schemeClr val="accent2">
              <a:lumMod val="20000"/>
              <a:lumOff val="80000"/>
            </a:schemeClr>
          </a:solidFill>
        </p:spPr>
        <p:txBody>
          <a:bodyPr wrap="square" rtlCol="0">
            <a:spAutoFit/>
          </a:bodyPr>
          <a:lstStyle/>
          <a:p>
            <a:pPr>
              <a:lnSpc>
                <a:spcPts val="2000"/>
              </a:lnSpc>
            </a:pPr>
            <a:r>
              <a:rPr lang="zh-CN" altLang="en-US" sz="1400" b="1">
                <a:solidFill>
                  <a:schemeClr val="accent2">
                    <a:lumMod val="50000"/>
                  </a:schemeClr>
                </a:solidFill>
              </a:rPr>
              <a:t>对于原子公式和否定式，在返回所有语法不同子公式时无需剔除重复</a:t>
            </a:r>
          </a:p>
        </p:txBody>
      </p:sp>
    </p:spTree>
    <p:extLst>
      <p:ext uri="{BB962C8B-B14F-4D97-AF65-F5344CB8AC3E}">
        <p14:creationId xmlns:p14="http://schemas.microsoft.com/office/powerpoint/2010/main" val="3203586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命题逻辑公式语法分析</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公式构造器类</a:t>
            </a:r>
            <a:r>
              <a:rPr lang="en-US" altLang="zh-CN" sz="1400"/>
              <a:t>FormulaBuilder</a:t>
            </a:r>
            <a:endParaRPr lang="zh-CN" altLang="en-US" sz="1400"/>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第二讲  命题逻辑公式的语法</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A1F42036-C8EB-4A5E-9785-79DF075565C8}" type="slidenum">
              <a:rPr lang="en-US" altLang="zh-CN" sz="1400" smtClean="0">
                <a:latin typeface="Arial" panose="020B0604020202020204" pitchFamily="34" charset="0"/>
                <a:ea typeface="楷体" panose="02010609060101010101" pitchFamily="49" charset="-122"/>
                <a:cs typeface="Arial" panose="020B0604020202020204" pitchFamily="34" charset="0"/>
              </a:rPr>
              <a:t>34</a:t>
            </a:fld>
            <a:r>
              <a:rPr lang="en-US" altLang="zh-CN" sz="1400">
                <a:latin typeface="Arial" panose="020B0604020202020204" pitchFamily="34" charset="0"/>
                <a:ea typeface="楷体" panose="02010609060101010101" pitchFamily="49" charset="-122"/>
                <a:cs typeface="Arial" panose="020B0604020202020204" pitchFamily="34" charset="0"/>
              </a:rPr>
              <a:t>/43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
        <p:nvSpPr>
          <p:cNvPr id="2" name="文本框 1">
            <a:extLst>
              <a:ext uri="{FF2B5EF4-FFF2-40B4-BE49-F238E27FC236}">
                <a16:creationId xmlns:a16="http://schemas.microsoft.com/office/drawing/2014/main" id="{88C5BC2E-DAE0-4C13-BC73-B3FE85D42253}"/>
              </a:ext>
            </a:extLst>
          </p:cNvPr>
          <p:cNvSpPr txBox="1"/>
          <p:nvPr/>
        </p:nvSpPr>
        <p:spPr>
          <a:xfrm>
            <a:off x="596555" y="817293"/>
            <a:ext cx="7950884" cy="1693605"/>
          </a:xfrm>
          <a:prstGeom prst="rect">
            <a:avLst/>
          </a:prstGeom>
          <a:solidFill>
            <a:schemeClr val="accent5">
              <a:lumMod val="20000"/>
              <a:lumOff val="80000"/>
            </a:schemeClr>
          </a:solidFill>
        </p:spPr>
        <p:txBody>
          <a:bodyPr wrap="square" rtlCol="0">
            <a:spAutoFit/>
          </a:bodyPr>
          <a:lstStyle/>
          <a:p>
            <a:pPr>
              <a:lnSpc>
                <a:spcPts val="2200"/>
              </a:lnSpc>
              <a:spcBef>
                <a:spcPts val="600"/>
              </a:spcBef>
            </a:pPr>
            <a:r>
              <a:rPr lang="zh-CN" altLang="en-US" sz="1600" b="1">
                <a:solidFill>
                  <a:srgbClr val="002060"/>
                </a:solidFill>
                <a:latin typeface="楷体" panose="02010609060101010101" pitchFamily="49" charset="-122"/>
                <a:ea typeface="楷体" panose="02010609060101010101" pitchFamily="49" charset="-122"/>
              </a:rPr>
              <a:t>类</a:t>
            </a:r>
            <a:r>
              <a:rPr lang="en-US" altLang="zh-CN" sz="1600" b="1">
                <a:solidFill>
                  <a:srgbClr val="002060"/>
                </a:solidFill>
                <a:latin typeface="+mn-ea"/>
              </a:rPr>
              <a:t>FormulaBuilder</a:t>
            </a:r>
            <a:r>
              <a:rPr lang="zh-CN" altLang="en-US" sz="1600" b="1">
                <a:solidFill>
                  <a:srgbClr val="002060"/>
                </a:solidFill>
                <a:latin typeface="楷体" panose="02010609060101010101" pitchFamily="49" charset="-122"/>
                <a:ea typeface="楷体" panose="02010609060101010101" pitchFamily="49" charset="-122"/>
              </a:rPr>
              <a:t>在</a:t>
            </a:r>
            <a:r>
              <a:rPr lang="en-US" altLang="zh-CN" sz="1600" b="1">
                <a:solidFill>
                  <a:srgbClr val="002060"/>
                </a:solidFill>
                <a:latin typeface="+mn-ea"/>
              </a:rPr>
              <a:t>Java</a:t>
            </a:r>
            <a:r>
              <a:rPr lang="zh-CN" altLang="en-US" sz="1600" b="1">
                <a:solidFill>
                  <a:srgbClr val="002060"/>
                </a:solidFill>
                <a:latin typeface="楷体" panose="02010609060101010101" pitchFamily="49" charset="-122"/>
                <a:ea typeface="楷体" panose="02010609060101010101" pitchFamily="49" charset="-122"/>
              </a:rPr>
              <a:t>程序包</a:t>
            </a:r>
            <a:r>
              <a:rPr lang="en-US" altLang="zh-CN" sz="1600" b="1">
                <a:solidFill>
                  <a:srgbClr val="002060"/>
                </a:solidFill>
                <a:latin typeface="+mn-ea"/>
              </a:rPr>
              <a:t>proplogic</a:t>
            </a:r>
            <a:r>
              <a:rPr lang="zh-CN" altLang="en-US" sz="1600" b="1">
                <a:solidFill>
                  <a:srgbClr val="002060"/>
                </a:solidFill>
                <a:latin typeface="楷体" panose="02010609060101010101" pitchFamily="49" charset="-122"/>
                <a:ea typeface="楷体" panose="02010609060101010101" pitchFamily="49" charset="-122"/>
              </a:rPr>
              <a:t>定义，实现将字符串转换为类</a:t>
            </a:r>
            <a:r>
              <a:rPr lang="en-US" altLang="zh-CN" sz="1600" b="1">
                <a:solidFill>
                  <a:srgbClr val="002060"/>
                </a:solidFill>
                <a:latin typeface="+mn-ea"/>
              </a:rPr>
              <a:t>Formula</a:t>
            </a:r>
            <a:r>
              <a:rPr lang="zh-CN" altLang="en-US" sz="1600" b="1">
                <a:solidFill>
                  <a:srgbClr val="002060"/>
                </a:solidFill>
                <a:latin typeface="楷体" panose="02010609060101010101" pitchFamily="49" charset="-122"/>
                <a:ea typeface="楷体" panose="02010609060101010101" pitchFamily="49" charset="-122"/>
              </a:rPr>
              <a:t>的实例</a:t>
            </a:r>
            <a:endParaRPr lang="en-US" altLang="zh-CN" sz="1600" b="1">
              <a:solidFill>
                <a:srgbClr val="002060"/>
              </a:solidFill>
              <a:latin typeface="楷体" panose="02010609060101010101" pitchFamily="49" charset="-122"/>
              <a:ea typeface="楷体" panose="02010609060101010101" pitchFamily="49" charset="-122"/>
            </a:endParaRPr>
          </a:p>
          <a:p>
            <a:pPr marL="285750" indent="-285750">
              <a:lnSpc>
                <a:spcPts val="2200"/>
              </a:lnSpc>
              <a:spcBef>
                <a:spcPts val="600"/>
              </a:spcBef>
              <a:buFont typeface="Arial" panose="020B0604020202020204" pitchFamily="34" charset="0"/>
              <a:buChar char="•"/>
            </a:pPr>
            <a:r>
              <a:rPr lang="zh-CN" altLang="en-US" sz="1600" b="1">
                <a:solidFill>
                  <a:schemeClr val="accent2">
                    <a:lumMod val="50000"/>
                  </a:schemeClr>
                </a:solidFill>
              </a:rPr>
              <a:t>分析字符串的结构，检查是否符合命题逻辑公式的语法，并</a:t>
            </a:r>
            <a:r>
              <a:rPr lang="zh-CN" altLang="en-US" sz="1600" b="1">
                <a:solidFill>
                  <a:srgbClr val="C00000"/>
                </a:solidFill>
              </a:rPr>
              <a:t>构建公式的抽象语法树</a:t>
            </a:r>
            <a:endParaRPr lang="en-US" altLang="zh-CN" sz="1600" b="1">
              <a:solidFill>
                <a:srgbClr val="C00000"/>
              </a:solidFill>
            </a:endParaRPr>
          </a:p>
          <a:p>
            <a:pPr marL="285750" indent="-285750">
              <a:lnSpc>
                <a:spcPts val="2200"/>
              </a:lnSpc>
              <a:spcBef>
                <a:spcPts val="600"/>
              </a:spcBef>
              <a:buFont typeface="Arial" panose="020B0604020202020204" pitchFamily="34" charset="0"/>
              <a:buChar char="•"/>
            </a:pPr>
            <a:r>
              <a:rPr lang="zh-CN" altLang="en-US" sz="1600" b="1">
                <a:solidFill>
                  <a:schemeClr val="accent2">
                    <a:lumMod val="50000"/>
                  </a:schemeClr>
                </a:solidFill>
              </a:rPr>
              <a:t>是一个</a:t>
            </a:r>
            <a:r>
              <a:rPr lang="en-US" altLang="zh-CN" sz="1600" b="1">
                <a:solidFill>
                  <a:schemeClr val="accent2">
                    <a:lumMod val="50000"/>
                  </a:schemeClr>
                </a:solidFill>
              </a:rPr>
              <a:t>Java</a:t>
            </a:r>
            <a:r>
              <a:rPr lang="zh-CN" altLang="en-US" sz="1600" b="1">
                <a:solidFill>
                  <a:schemeClr val="accent2">
                    <a:lumMod val="50000"/>
                  </a:schemeClr>
                </a:solidFill>
              </a:rPr>
              <a:t>语言的</a:t>
            </a:r>
            <a:r>
              <a:rPr lang="zh-CN" altLang="en-US" sz="1600" b="1">
                <a:solidFill>
                  <a:srgbClr val="C00000"/>
                </a:solidFill>
              </a:rPr>
              <a:t>静态类</a:t>
            </a:r>
            <a:r>
              <a:rPr lang="zh-CN" altLang="en-US" sz="1600" b="1">
                <a:solidFill>
                  <a:schemeClr val="accent2">
                    <a:lumMod val="50000"/>
                  </a:schemeClr>
                </a:solidFill>
              </a:rPr>
              <a:t>，也即是一些静态方法的集合，程序其他地方无需创建这个类的对象，直接调用它的公有方法即可</a:t>
            </a:r>
            <a:endParaRPr lang="en-US" altLang="zh-CN" sz="1600" b="1">
              <a:solidFill>
                <a:schemeClr val="accent2">
                  <a:lumMod val="50000"/>
                </a:schemeClr>
              </a:solidFill>
            </a:endParaRPr>
          </a:p>
          <a:p>
            <a:pPr marL="742950" lvl="1" indent="-285750">
              <a:lnSpc>
                <a:spcPts val="2200"/>
              </a:lnSpc>
              <a:spcBef>
                <a:spcPts val="600"/>
              </a:spcBef>
              <a:buFont typeface="Arial" panose="020B0604020202020204" pitchFamily="34" charset="0"/>
              <a:buChar char="•"/>
            </a:pPr>
            <a:r>
              <a:rPr lang="zh-CN" altLang="en-US" sz="1400" b="1">
                <a:solidFill>
                  <a:schemeClr val="accent6">
                    <a:lumMod val="50000"/>
                  </a:schemeClr>
                </a:solidFill>
                <a:latin typeface="楷体" panose="02010609060101010101" pitchFamily="49" charset="-122"/>
                <a:ea typeface="楷体" panose="02010609060101010101" pitchFamily="49" charset="-122"/>
              </a:rPr>
              <a:t>在</a:t>
            </a:r>
            <a:r>
              <a:rPr lang="en-US" altLang="zh-CN" sz="1400" b="1">
                <a:solidFill>
                  <a:schemeClr val="accent6">
                    <a:lumMod val="50000"/>
                  </a:schemeClr>
                </a:solidFill>
                <a:latin typeface="楷体" panose="02010609060101010101" pitchFamily="49" charset="-122"/>
                <a:ea typeface="楷体" panose="02010609060101010101" pitchFamily="49" charset="-122"/>
              </a:rPr>
              <a:t>Java</a:t>
            </a:r>
            <a:r>
              <a:rPr lang="zh-CN" altLang="en-US" sz="1400" b="1">
                <a:solidFill>
                  <a:schemeClr val="accent6">
                    <a:lumMod val="50000"/>
                  </a:schemeClr>
                </a:solidFill>
                <a:latin typeface="楷体" panose="02010609060101010101" pitchFamily="49" charset="-122"/>
                <a:ea typeface="楷体" panose="02010609060101010101" pitchFamily="49" charset="-122"/>
              </a:rPr>
              <a:t>程序中，静态类可理解为一个工具类，用于完成一组功能</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C340C4BC-BE95-4862-9302-91FB03C5C605}"/>
                  </a:ext>
                </a:extLst>
              </p:cNvPr>
              <p:cNvSpPr txBox="1"/>
              <p:nvPr/>
            </p:nvSpPr>
            <p:spPr>
              <a:xfrm>
                <a:off x="596555" y="2632603"/>
                <a:ext cx="7950884" cy="2017155"/>
              </a:xfrm>
              <a:prstGeom prst="rect">
                <a:avLst/>
              </a:prstGeom>
              <a:solidFill>
                <a:schemeClr val="accent4">
                  <a:lumMod val="20000"/>
                  <a:lumOff val="80000"/>
                </a:schemeClr>
              </a:solidFill>
            </p:spPr>
            <p:txBody>
              <a:bodyPr wrap="square" rtlCol="0">
                <a:spAutoFit/>
              </a:bodyPr>
              <a:lstStyle/>
              <a:p>
                <a:pPr marL="285750" indent="-285750">
                  <a:lnSpc>
                    <a:spcPts val="2000"/>
                  </a:lnSpc>
                  <a:spcBef>
                    <a:spcPts val="600"/>
                  </a:spcBef>
                  <a:buFont typeface="Arial" panose="020B0604020202020204" pitchFamily="34" charset="0"/>
                  <a:buChar char="•"/>
                </a:pPr>
                <a:r>
                  <a:rPr lang="zh-CN" altLang="en-US" sz="1600" b="1">
                    <a:solidFill>
                      <a:srgbClr val="002060"/>
                    </a:solidFill>
                    <a:latin typeface="楷体" panose="02010609060101010101" pitchFamily="49" charset="-122"/>
                    <a:ea typeface="楷体" panose="02010609060101010101" pitchFamily="49" charset="-122"/>
                  </a:rPr>
                  <a:t>支持逻辑运算符的两种表示：</a:t>
                </a:r>
                <a:endParaRPr lang="en-US" altLang="zh-CN" sz="1600" b="1">
                  <a:solidFill>
                    <a:srgbClr val="002060"/>
                  </a:solidFill>
                  <a:latin typeface="楷体" panose="02010609060101010101" pitchFamily="49" charset="-122"/>
                  <a:ea typeface="楷体" panose="02010609060101010101" pitchFamily="49" charset="-122"/>
                </a:endParaRPr>
              </a:p>
              <a:p>
                <a:pPr marL="742950" lvl="1" indent="-285750">
                  <a:lnSpc>
                    <a:spcPts val="2000"/>
                  </a:lnSpc>
                  <a:spcBef>
                    <a:spcPts val="600"/>
                  </a:spcBef>
                  <a:buFont typeface="Arial" panose="020B0604020202020204" pitchFamily="34" charset="0"/>
                  <a:buChar char="•"/>
                </a:pPr>
                <a:r>
                  <a:rPr lang="zh-CN" altLang="en-US" sz="1600" b="1">
                    <a:solidFill>
                      <a:srgbClr val="C00000"/>
                    </a:solidFill>
                  </a:rPr>
                  <a:t>单个字符</a:t>
                </a:r>
                <a:r>
                  <a:rPr lang="zh-CN" altLang="en-US" sz="1600" b="1">
                    <a:solidFill>
                      <a:schemeClr val="accent6">
                        <a:lumMod val="50000"/>
                      </a:schemeClr>
                    </a:solidFill>
                  </a:rPr>
                  <a:t>表示，如 </a:t>
                </a:r>
                <a:r>
                  <a:rPr lang="pt-BR" altLang="zh-CN" sz="1600" b="1">
                    <a:solidFill>
                      <a:schemeClr val="accent6">
                        <a:lumMod val="50000"/>
                      </a:schemeClr>
                    </a:solidFill>
                  </a:rPr>
                  <a:t>(((~p&amp;q))|(p&gt;(r=q)))</a:t>
                </a:r>
                <a:endParaRPr lang="en-US" altLang="zh-CN" sz="1600" b="1">
                  <a:solidFill>
                    <a:schemeClr val="accent6">
                      <a:lumMod val="50000"/>
                    </a:schemeClr>
                  </a:solidFill>
                </a:endParaRPr>
              </a:p>
              <a:p>
                <a:pPr marL="742950" lvl="1" indent="-285750">
                  <a:lnSpc>
                    <a:spcPts val="2000"/>
                  </a:lnSpc>
                  <a:spcBef>
                    <a:spcPts val="600"/>
                  </a:spcBef>
                  <a:buFont typeface="Arial" panose="020B0604020202020204" pitchFamily="34" charset="0"/>
                  <a:buChar char="•"/>
                </a:pPr>
                <a:r>
                  <a:rPr lang="en-US" altLang="zh-CN" sz="1600" b="1">
                    <a:solidFill>
                      <a:srgbClr val="C00000"/>
                    </a:solidFill>
                  </a:rPr>
                  <a:t>LaTeX</a:t>
                </a:r>
                <a:r>
                  <a:rPr lang="zh-CN" altLang="en-US" sz="1600" b="1">
                    <a:solidFill>
                      <a:srgbClr val="C00000"/>
                    </a:solidFill>
                  </a:rPr>
                  <a:t>命令串</a:t>
                </a:r>
                <a:r>
                  <a:rPr lang="zh-CN" altLang="en-US" sz="1600" b="1">
                    <a:solidFill>
                      <a:schemeClr val="accent6">
                        <a:lumMod val="50000"/>
                      </a:schemeClr>
                    </a:solidFill>
                  </a:rPr>
                  <a:t>表示，如 </a:t>
                </a:r>
                <a:r>
                  <a:rPr lang="en-US" altLang="zh-CN" sz="1600" b="1">
                    <a:solidFill>
                      <a:schemeClr val="accent6">
                        <a:lumMod val="50000"/>
                      </a:schemeClr>
                    </a:solidFill>
                  </a:rPr>
                  <a:t>(((\neg p)\wedge q)\vee(p\rightarrow (r\leftrightarrow q)))</a:t>
                </a:r>
              </a:p>
              <a:p>
                <a:pPr marL="285750" indent="-285750">
                  <a:lnSpc>
                    <a:spcPts val="2000"/>
                  </a:lnSpc>
                  <a:spcBef>
                    <a:spcPts val="600"/>
                  </a:spcBef>
                  <a:buFont typeface="Arial" panose="020B0604020202020204" pitchFamily="34" charset="0"/>
                  <a:buChar char="•"/>
                </a:pPr>
                <a:r>
                  <a:rPr lang="zh-CN" altLang="en-US" sz="1600" b="1">
                    <a:solidFill>
                      <a:srgbClr val="002060"/>
                    </a:solidFill>
                    <a:latin typeface="楷体" panose="02010609060101010101" pitchFamily="49" charset="-122"/>
                    <a:ea typeface="楷体" panose="02010609060101010101" pitchFamily="49" charset="-122"/>
                  </a:rPr>
                  <a:t>支持公式的两种语法结构形式（输入是上面两种形式的串，但下面用数学符号给出）</a:t>
                </a:r>
                <a:endParaRPr lang="en-US" altLang="zh-CN" sz="1600" b="1">
                  <a:solidFill>
                    <a:srgbClr val="002060"/>
                  </a:solidFill>
                  <a:latin typeface="楷体" panose="02010609060101010101" pitchFamily="49" charset="-122"/>
                  <a:ea typeface="楷体" panose="02010609060101010101" pitchFamily="49" charset="-122"/>
                </a:endParaRPr>
              </a:p>
              <a:p>
                <a:pPr marL="742950" lvl="1" indent="-285750">
                  <a:lnSpc>
                    <a:spcPts val="2000"/>
                  </a:lnSpc>
                  <a:spcBef>
                    <a:spcPts val="600"/>
                  </a:spcBef>
                  <a:buFont typeface="Arial" panose="020B0604020202020204" pitchFamily="34" charset="0"/>
                  <a:buChar char="•"/>
                </a:pPr>
                <a:r>
                  <a:rPr lang="zh-CN" altLang="en-US" sz="1600" b="1">
                    <a:solidFill>
                      <a:schemeClr val="accent6">
                        <a:lumMod val="50000"/>
                      </a:schemeClr>
                    </a:solidFill>
                  </a:rPr>
                  <a:t>符合归纳定义的</a:t>
                </a:r>
                <a:r>
                  <a:rPr lang="zh-CN" altLang="en-US" sz="1600" b="1">
                    <a:solidFill>
                      <a:srgbClr val="C00000"/>
                    </a:solidFill>
                  </a:rPr>
                  <a:t>严格语法</a:t>
                </a:r>
                <a:r>
                  <a:rPr lang="zh-CN" altLang="en-US" sz="1600" b="1">
                    <a:solidFill>
                      <a:schemeClr val="accent6">
                        <a:lumMod val="50000"/>
                      </a:schemeClr>
                    </a:solidFill>
                  </a:rPr>
                  <a:t>形式，如 </a:t>
                </a:r>
                <a14:m>
                  <m:oMath xmlns:m="http://schemas.openxmlformats.org/officeDocument/2006/math">
                    <m:d>
                      <m:dPr>
                        <m:ctrlPr>
                          <a:rPr lang="en-US" altLang="zh-CN" sz="1600" b="1" i="1" smtClean="0">
                            <a:solidFill>
                              <a:schemeClr val="accent6">
                                <a:lumMod val="50000"/>
                              </a:schemeClr>
                            </a:solidFill>
                            <a:latin typeface="Cambria Math" panose="02040503050406030204" pitchFamily="18" charset="0"/>
                          </a:rPr>
                        </m:ctrlPr>
                      </m:dPr>
                      <m:e>
                        <m:d>
                          <m:dPr>
                            <m:ctrlPr>
                              <a:rPr lang="en-US" altLang="zh-CN" sz="1600" b="1" i="1" smtClean="0">
                                <a:solidFill>
                                  <a:schemeClr val="accent6">
                                    <a:lumMod val="50000"/>
                                  </a:schemeClr>
                                </a:solidFill>
                                <a:latin typeface="Cambria Math" panose="02040503050406030204" pitchFamily="18" charset="0"/>
                              </a:rPr>
                            </m:ctrlPr>
                          </m:dPr>
                          <m:e>
                            <m:d>
                              <m:dPr>
                                <m:ctrlPr>
                                  <a:rPr lang="en-US" altLang="zh-CN" sz="1600" b="1" i="1" smtClean="0">
                                    <a:solidFill>
                                      <a:schemeClr val="accent6">
                                        <a:lumMod val="50000"/>
                                      </a:schemeClr>
                                    </a:solidFill>
                                    <a:latin typeface="Cambria Math" panose="02040503050406030204" pitchFamily="18" charset="0"/>
                                  </a:rPr>
                                </m:ctrlPr>
                              </m:dPr>
                              <m:e>
                                <m:r>
                                  <a:rPr lang="en-US" altLang="zh-CN" sz="1600" b="1" i="1" smtClean="0">
                                    <a:solidFill>
                                      <a:schemeClr val="accent6">
                                        <a:lumMod val="50000"/>
                                      </a:schemeClr>
                                    </a:solidFill>
                                    <a:latin typeface="Cambria Math" panose="02040503050406030204" pitchFamily="18" charset="0"/>
                                  </a:rPr>
                                  <m:t>¬</m:t>
                                </m:r>
                                <m:r>
                                  <a:rPr lang="en-US" altLang="zh-CN" sz="1600" b="1" i="1" smtClean="0">
                                    <a:solidFill>
                                      <a:schemeClr val="accent6">
                                        <a:lumMod val="50000"/>
                                      </a:schemeClr>
                                    </a:solidFill>
                                    <a:latin typeface="Cambria Math" panose="02040503050406030204" pitchFamily="18" charset="0"/>
                                  </a:rPr>
                                  <m:t>𝒑</m:t>
                                </m:r>
                              </m:e>
                            </m:d>
                            <m:r>
                              <a:rPr lang="en-US" altLang="zh-CN" sz="1600" b="1" i="1" smtClean="0">
                                <a:solidFill>
                                  <a:schemeClr val="accent6">
                                    <a:lumMod val="50000"/>
                                  </a:schemeClr>
                                </a:solidFill>
                                <a:latin typeface="Cambria Math" panose="02040503050406030204" pitchFamily="18" charset="0"/>
                              </a:rPr>
                              <m:t>∧</m:t>
                            </m:r>
                            <m:r>
                              <a:rPr lang="en-US" altLang="zh-CN" sz="1600" b="1" i="1" smtClean="0">
                                <a:solidFill>
                                  <a:schemeClr val="accent6">
                                    <a:lumMod val="50000"/>
                                  </a:schemeClr>
                                </a:solidFill>
                                <a:latin typeface="Cambria Math" panose="02040503050406030204" pitchFamily="18" charset="0"/>
                              </a:rPr>
                              <m:t>𝒒</m:t>
                            </m:r>
                          </m:e>
                        </m:d>
                        <m:r>
                          <a:rPr lang="en-US" altLang="zh-CN" sz="1600" b="1" i="1" smtClean="0">
                            <a:solidFill>
                              <a:schemeClr val="accent6">
                                <a:lumMod val="50000"/>
                              </a:schemeClr>
                            </a:solidFill>
                            <a:latin typeface="Cambria Math" panose="02040503050406030204" pitchFamily="18" charset="0"/>
                          </a:rPr>
                          <m:t>∨</m:t>
                        </m:r>
                        <m:d>
                          <m:dPr>
                            <m:ctrlPr>
                              <a:rPr lang="en-US" altLang="zh-CN" sz="1600" b="1" i="1" smtClean="0">
                                <a:solidFill>
                                  <a:schemeClr val="accent6">
                                    <a:lumMod val="50000"/>
                                  </a:schemeClr>
                                </a:solidFill>
                                <a:latin typeface="Cambria Math" panose="02040503050406030204" pitchFamily="18" charset="0"/>
                              </a:rPr>
                            </m:ctrlPr>
                          </m:dPr>
                          <m:e>
                            <m:r>
                              <a:rPr lang="en-US" altLang="zh-CN" sz="1600" b="1" i="1" smtClean="0">
                                <a:solidFill>
                                  <a:schemeClr val="accent6">
                                    <a:lumMod val="50000"/>
                                  </a:schemeClr>
                                </a:solidFill>
                                <a:latin typeface="Cambria Math" panose="02040503050406030204" pitchFamily="18" charset="0"/>
                              </a:rPr>
                              <m:t>𝒑</m:t>
                            </m:r>
                            <m:r>
                              <a:rPr lang="en-US" altLang="zh-CN" sz="1600" b="1" i="1" smtClean="0">
                                <a:solidFill>
                                  <a:schemeClr val="accent6">
                                    <a:lumMod val="50000"/>
                                  </a:schemeClr>
                                </a:solidFill>
                                <a:latin typeface="Cambria Math" panose="02040503050406030204" pitchFamily="18" charset="0"/>
                              </a:rPr>
                              <m:t>→</m:t>
                            </m:r>
                            <m:d>
                              <m:dPr>
                                <m:ctrlPr>
                                  <a:rPr lang="en-US" altLang="zh-CN" sz="1600" b="1" i="1" smtClean="0">
                                    <a:solidFill>
                                      <a:schemeClr val="accent6">
                                        <a:lumMod val="50000"/>
                                      </a:schemeClr>
                                    </a:solidFill>
                                    <a:latin typeface="Cambria Math" panose="02040503050406030204" pitchFamily="18" charset="0"/>
                                  </a:rPr>
                                </m:ctrlPr>
                              </m:dPr>
                              <m:e>
                                <m:r>
                                  <a:rPr lang="en-US" altLang="zh-CN" sz="1600" b="1" i="1" smtClean="0">
                                    <a:solidFill>
                                      <a:schemeClr val="accent6">
                                        <a:lumMod val="50000"/>
                                      </a:schemeClr>
                                    </a:solidFill>
                                    <a:latin typeface="Cambria Math" panose="02040503050406030204" pitchFamily="18" charset="0"/>
                                  </a:rPr>
                                  <m:t>𝒓</m:t>
                                </m:r>
                                <m:r>
                                  <a:rPr lang="en-US" altLang="zh-CN" sz="1600" b="1" i="1" smtClean="0">
                                    <a:solidFill>
                                      <a:schemeClr val="accent6">
                                        <a:lumMod val="50000"/>
                                      </a:schemeClr>
                                    </a:solidFill>
                                    <a:latin typeface="Cambria Math" panose="02040503050406030204" pitchFamily="18" charset="0"/>
                                  </a:rPr>
                                  <m:t>↔</m:t>
                                </m:r>
                                <m:r>
                                  <a:rPr lang="en-US" altLang="zh-CN" sz="1600" b="1" i="1" smtClean="0">
                                    <a:solidFill>
                                      <a:schemeClr val="accent6">
                                        <a:lumMod val="50000"/>
                                      </a:schemeClr>
                                    </a:solidFill>
                                    <a:latin typeface="Cambria Math" panose="02040503050406030204" pitchFamily="18" charset="0"/>
                                  </a:rPr>
                                  <m:t>𝒒</m:t>
                                </m:r>
                              </m:e>
                            </m:d>
                          </m:e>
                        </m:d>
                      </m:e>
                    </m:d>
                  </m:oMath>
                </a14:m>
                <a:endParaRPr lang="en-US" altLang="zh-CN" sz="1600" b="1">
                  <a:solidFill>
                    <a:schemeClr val="accent6">
                      <a:lumMod val="50000"/>
                    </a:schemeClr>
                  </a:solidFill>
                </a:endParaRPr>
              </a:p>
              <a:p>
                <a:pPr marL="742950" lvl="1" indent="-285750">
                  <a:lnSpc>
                    <a:spcPts val="2000"/>
                  </a:lnSpc>
                  <a:spcBef>
                    <a:spcPts val="600"/>
                  </a:spcBef>
                  <a:buFont typeface="Arial" panose="020B0604020202020204" pitchFamily="34" charset="0"/>
                  <a:buChar char="•"/>
                </a:pPr>
                <a:r>
                  <a:rPr lang="zh-CN" altLang="en-US" sz="1600" b="1">
                    <a:solidFill>
                      <a:schemeClr val="accent6">
                        <a:lumMod val="50000"/>
                      </a:schemeClr>
                    </a:solidFill>
                  </a:rPr>
                  <a:t>基于运算符优先级和结合性</a:t>
                </a:r>
                <a:r>
                  <a:rPr lang="zh-CN" altLang="en-US" sz="1600" b="1">
                    <a:solidFill>
                      <a:srgbClr val="C00000"/>
                    </a:solidFill>
                  </a:rPr>
                  <a:t>简写</a:t>
                </a:r>
                <a:r>
                  <a:rPr lang="zh-CN" altLang="en-US" sz="1600" b="1">
                    <a:solidFill>
                      <a:schemeClr val="accent6">
                        <a:lumMod val="50000"/>
                      </a:schemeClr>
                    </a:solidFill>
                  </a:rPr>
                  <a:t>后的公式形式，如</a:t>
                </a:r>
                <a14:m>
                  <m:oMath xmlns:m="http://schemas.openxmlformats.org/officeDocument/2006/math">
                    <m:r>
                      <a:rPr lang="zh-CN" altLang="en-US" sz="1600" b="1" i="1" smtClean="0">
                        <a:solidFill>
                          <a:schemeClr val="accent6">
                            <a:lumMod val="50000"/>
                          </a:schemeClr>
                        </a:solidFill>
                        <a:latin typeface="Cambria Math" panose="02040503050406030204" pitchFamily="18" charset="0"/>
                      </a:rPr>
                      <m:t> </m:t>
                    </m:r>
                    <m:d>
                      <m:dPr>
                        <m:ctrlPr>
                          <a:rPr lang="en-US" altLang="zh-CN" sz="1600" b="1" i="1">
                            <a:solidFill>
                              <a:schemeClr val="accent6">
                                <a:lumMod val="50000"/>
                              </a:schemeClr>
                            </a:solidFill>
                            <a:latin typeface="Cambria Math" panose="02040503050406030204" pitchFamily="18" charset="0"/>
                          </a:rPr>
                        </m:ctrlPr>
                      </m:dPr>
                      <m:e>
                        <m:r>
                          <a:rPr lang="en-US" altLang="zh-CN" sz="1600" b="1" i="1">
                            <a:solidFill>
                              <a:schemeClr val="accent6">
                                <a:lumMod val="50000"/>
                              </a:schemeClr>
                            </a:solidFill>
                            <a:latin typeface="Cambria Math" panose="02040503050406030204" pitchFamily="18" charset="0"/>
                          </a:rPr>
                          <m:t>¬</m:t>
                        </m:r>
                        <m:r>
                          <a:rPr lang="en-US" altLang="zh-CN" sz="1600" b="1" i="1">
                            <a:solidFill>
                              <a:schemeClr val="accent6">
                                <a:lumMod val="50000"/>
                              </a:schemeClr>
                            </a:solidFill>
                            <a:latin typeface="Cambria Math" panose="02040503050406030204" pitchFamily="18" charset="0"/>
                          </a:rPr>
                          <m:t>𝒑</m:t>
                        </m:r>
                        <m:r>
                          <a:rPr lang="en-US" altLang="zh-CN" sz="1600" b="1" i="1">
                            <a:solidFill>
                              <a:schemeClr val="accent6">
                                <a:lumMod val="50000"/>
                              </a:schemeClr>
                            </a:solidFill>
                            <a:latin typeface="Cambria Math" panose="02040503050406030204" pitchFamily="18" charset="0"/>
                          </a:rPr>
                          <m:t>∧</m:t>
                        </m:r>
                        <m:r>
                          <a:rPr lang="en-US" altLang="zh-CN" sz="1600" b="1" i="1">
                            <a:solidFill>
                              <a:schemeClr val="accent6">
                                <a:lumMod val="50000"/>
                              </a:schemeClr>
                            </a:solidFill>
                            <a:latin typeface="Cambria Math" panose="02040503050406030204" pitchFamily="18" charset="0"/>
                          </a:rPr>
                          <m:t>𝒒</m:t>
                        </m:r>
                      </m:e>
                    </m:d>
                    <m:r>
                      <a:rPr lang="en-US" altLang="zh-CN" sz="1600" b="1" i="1">
                        <a:solidFill>
                          <a:schemeClr val="accent6">
                            <a:lumMod val="50000"/>
                          </a:schemeClr>
                        </a:solidFill>
                        <a:latin typeface="Cambria Math" panose="02040503050406030204" pitchFamily="18" charset="0"/>
                      </a:rPr>
                      <m:t>∨</m:t>
                    </m:r>
                    <m:d>
                      <m:dPr>
                        <m:ctrlPr>
                          <a:rPr lang="en-US" altLang="zh-CN" sz="1600" b="1" i="1">
                            <a:solidFill>
                              <a:schemeClr val="accent6">
                                <a:lumMod val="50000"/>
                              </a:schemeClr>
                            </a:solidFill>
                            <a:latin typeface="Cambria Math" panose="02040503050406030204" pitchFamily="18" charset="0"/>
                          </a:rPr>
                        </m:ctrlPr>
                      </m:dPr>
                      <m:e>
                        <m:r>
                          <a:rPr lang="en-US" altLang="zh-CN" sz="1600" b="1" i="1">
                            <a:solidFill>
                              <a:schemeClr val="accent6">
                                <a:lumMod val="50000"/>
                              </a:schemeClr>
                            </a:solidFill>
                            <a:latin typeface="Cambria Math" panose="02040503050406030204" pitchFamily="18" charset="0"/>
                          </a:rPr>
                          <m:t>𝒑</m:t>
                        </m:r>
                        <m:r>
                          <a:rPr lang="en-US" altLang="zh-CN" sz="1600" b="1" i="1">
                            <a:solidFill>
                              <a:schemeClr val="accent6">
                                <a:lumMod val="50000"/>
                              </a:schemeClr>
                            </a:solidFill>
                            <a:latin typeface="Cambria Math" panose="02040503050406030204" pitchFamily="18" charset="0"/>
                          </a:rPr>
                          <m:t>→</m:t>
                        </m:r>
                        <m:d>
                          <m:dPr>
                            <m:ctrlPr>
                              <a:rPr lang="en-US" altLang="zh-CN" sz="1600" b="1" i="1">
                                <a:solidFill>
                                  <a:schemeClr val="accent6">
                                    <a:lumMod val="50000"/>
                                  </a:schemeClr>
                                </a:solidFill>
                                <a:latin typeface="Cambria Math" panose="02040503050406030204" pitchFamily="18" charset="0"/>
                              </a:rPr>
                            </m:ctrlPr>
                          </m:dPr>
                          <m:e>
                            <m:r>
                              <a:rPr lang="en-US" altLang="zh-CN" sz="1600" b="1" i="1">
                                <a:solidFill>
                                  <a:schemeClr val="accent6">
                                    <a:lumMod val="50000"/>
                                  </a:schemeClr>
                                </a:solidFill>
                                <a:latin typeface="Cambria Math" panose="02040503050406030204" pitchFamily="18" charset="0"/>
                              </a:rPr>
                              <m:t>𝒓</m:t>
                            </m:r>
                            <m:r>
                              <a:rPr lang="en-US" altLang="zh-CN" sz="1600" b="1" i="1">
                                <a:solidFill>
                                  <a:schemeClr val="accent6">
                                    <a:lumMod val="50000"/>
                                  </a:schemeClr>
                                </a:solidFill>
                                <a:latin typeface="Cambria Math" panose="02040503050406030204" pitchFamily="18" charset="0"/>
                              </a:rPr>
                              <m:t>↔</m:t>
                            </m:r>
                            <m:r>
                              <a:rPr lang="en-US" altLang="zh-CN" sz="1600" b="1" i="1">
                                <a:solidFill>
                                  <a:schemeClr val="accent6">
                                    <a:lumMod val="50000"/>
                                  </a:schemeClr>
                                </a:solidFill>
                                <a:latin typeface="Cambria Math" panose="02040503050406030204" pitchFamily="18" charset="0"/>
                              </a:rPr>
                              <m:t>𝒒</m:t>
                            </m:r>
                          </m:e>
                        </m:d>
                      </m:e>
                    </m:d>
                  </m:oMath>
                </a14:m>
                <a:endParaRPr lang="zh-CN" altLang="en-US" sz="1600" b="1">
                  <a:solidFill>
                    <a:schemeClr val="accent6">
                      <a:lumMod val="50000"/>
                    </a:schemeClr>
                  </a:solidFill>
                </a:endParaRPr>
              </a:p>
            </p:txBody>
          </p:sp>
        </mc:Choice>
        <mc:Fallback xmlns="">
          <p:sp>
            <p:nvSpPr>
              <p:cNvPr id="3" name="文本框 2">
                <a:extLst>
                  <a:ext uri="{FF2B5EF4-FFF2-40B4-BE49-F238E27FC236}">
                    <a16:creationId xmlns:a16="http://schemas.microsoft.com/office/drawing/2014/main" id="{C340C4BC-BE95-4862-9302-91FB03C5C605}"/>
                  </a:ext>
                </a:extLst>
              </p:cNvPr>
              <p:cNvSpPr txBox="1">
                <a:spLocks noRot="1" noChangeAspect="1" noMove="1" noResize="1" noEditPoints="1" noAdjustHandles="1" noChangeArrowheads="1" noChangeShapeType="1" noTextEdit="1"/>
              </p:cNvSpPr>
              <p:nvPr/>
            </p:nvSpPr>
            <p:spPr>
              <a:xfrm>
                <a:off x="596555" y="2632603"/>
                <a:ext cx="7950884" cy="2017155"/>
              </a:xfrm>
              <a:prstGeom prst="rect">
                <a:avLst/>
              </a:prstGeom>
              <a:blipFill>
                <a:blip r:embed="rId2"/>
                <a:stretch>
                  <a:fillRect l="-307" t="-1813" r="-1610" b="-241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803049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命题逻辑公式语法分析</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公式抽象语法树构建的实现</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第二讲  命题逻辑公式的语法</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A1F42036-C8EB-4A5E-9785-79DF075565C8}" type="slidenum">
              <a:rPr lang="en-US" altLang="zh-CN" sz="1400" smtClean="0">
                <a:latin typeface="Arial" panose="020B0604020202020204" pitchFamily="34" charset="0"/>
                <a:ea typeface="楷体" panose="02010609060101010101" pitchFamily="49" charset="-122"/>
                <a:cs typeface="Arial" panose="020B0604020202020204" pitchFamily="34" charset="0"/>
              </a:rPr>
              <a:t>35</a:t>
            </a:fld>
            <a:r>
              <a:rPr lang="en-US" altLang="zh-CN" sz="1400">
                <a:latin typeface="Arial" panose="020B0604020202020204" pitchFamily="34" charset="0"/>
                <a:ea typeface="楷体" panose="02010609060101010101" pitchFamily="49" charset="-122"/>
                <a:cs typeface="Arial" panose="020B0604020202020204" pitchFamily="34" charset="0"/>
              </a:rPr>
              <a:t>/43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
        <p:nvSpPr>
          <p:cNvPr id="2" name="文本框 1">
            <a:extLst>
              <a:ext uri="{FF2B5EF4-FFF2-40B4-BE49-F238E27FC236}">
                <a16:creationId xmlns:a16="http://schemas.microsoft.com/office/drawing/2014/main" id="{8BD9F9DD-5336-4D3D-BBBF-D6A4E9D25BBF}"/>
              </a:ext>
            </a:extLst>
          </p:cNvPr>
          <p:cNvSpPr txBox="1"/>
          <p:nvPr/>
        </p:nvSpPr>
        <p:spPr>
          <a:xfrm>
            <a:off x="765256" y="896120"/>
            <a:ext cx="7613481" cy="1829347"/>
          </a:xfrm>
          <a:prstGeom prst="rect">
            <a:avLst/>
          </a:prstGeom>
          <a:solidFill>
            <a:schemeClr val="accent5">
              <a:lumMod val="20000"/>
              <a:lumOff val="80000"/>
            </a:schemeClr>
          </a:solidFill>
        </p:spPr>
        <p:txBody>
          <a:bodyPr wrap="square" rtlCol="0">
            <a:spAutoFit/>
          </a:bodyPr>
          <a:lstStyle/>
          <a:p>
            <a:pPr>
              <a:lnSpc>
                <a:spcPts val="2100"/>
              </a:lnSpc>
              <a:spcBef>
                <a:spcPts val="600"/>
              </a:spcBef>
            </a:pPr>
            <a:r>
              <a:rPr lang="zh-CN" altLang="en-US" sz="1600" b="1">
                <a:solidFill>
                  <a:srgbClr val="002060"/>
                </a:solidFill>
              </a:rPr>
              <a:t>对于符合归纳定义的严格语法形式的公式串</a:t>
            </a:r>
            <a:endParaRPr lang="en-US" altLang="zh-CN" sz="1600" b="1">
              <a:solidFill>
                <a:srgbClr val="002060"/>
              </a:solidFill>
            </a:endParaRPr>
          </a:p>
          <a:p>
            <a:pPr marL="285750" indent="-285750">
              <a:lnSpc>
                <a:spcPts val="2100"/>
              </a:lnSpc>
              <a:spcBef>
                <a:spcPts val="600"/>
              </a:spcBef>
              <a:buFont typeface="Arial" panose="020B0604020202020204" pitchFamily="34" charset="0"/>
              <a:buChar char="•"/>
            </a:pPr>
            <a:r>
              <a:rPr lang="zh-CN" altLang="en-US" sz="1600" b="1">
                <a:solidFill>
                  <a:schemeClr val="accent2">
                    <a:lumMod val="50000"/>
                  </a:schemeClr>
                </a:solidFill>
                <a:latin typeface="楷体" panose="02010609060101010101" pitchFamily="49" charset="-122"/>
                <a:ea typeface="楷体" panose="02010609060101010101" pitchFamily="49" charset="-122"/>
              </a:rPr>
              <a:t>如果不是命题变量，则作为符号串存在且仅存在一个位置满足：</a:t>
            </a:r>
            <a:r>
              <a:rPr lang="en-US" altLang="zh-CN" sz="1600" b="1">
                <a:solidFill>
                  <a:schemeClr val="accent2">
                    <a:lumMod val="50000"/>
                  </a:schemeClr>
                </a:solidFill>
                <a:latin typeface="楷体" panose="02010609060101010101" pitchFamily="49" charset="-122"/>
                <a:ea typeface="楷体" panose="02010609060101010101" pitchFamily="49" charset="-122"/>
              </a:rPr>
              <a:t>(i) </a:t>
            </a:r>
            <a:r>
              <a:rPr lang="zh-CN" altLang="en-US" sz="1600" b="1">
                <a:solidFill>
                  <a:schemeClr val="accent2">
                    <a:lumMod val="50000"/>
                  </a:schemeClr>
                </a:solidFill>
                <a:latin typeface="楷体" panose="02010609060101010101" pitchFamily="49" charset="-122"/>
                <a:ea typeface="楷体" panose="02010609060101010101" pitchFamily="49" charset="-122"/>
              </a:rPr>
              <a:t>这个位置的字符是逻辑运算符；而且 </a:t>
            </a:r>
            <a:r>
              <a:rPr lang="en-US" altLang="zh-CN" sz="1600" b="1">
                <a:solidFill>
                  <a:schemeClr val="accent2">
                    <a:lumMod val="50000"/>
                  </a:schemeClr>
                </a:solidFill>
                <a:latin typeface="楷体" panose="02010609060101010101" pitchFamily="49" charset="-122"/>
                <a:ea typeface="楷体" panose="02010609060101010101" pitchFamily="49" charset="-122"/>
              </a:rPr>
              <a:t>(ii) </a:t>
            </a:r>
            <a:r>
              <a:rPr lang="zh-CN" altLang="en-US" sz="1600" b="1">
                <a:solidFill>
                  <a:schemeClr val="accent2">
                    <a:lumMod val="50000"/>
                  </a:schemeClr>
                </a:solidFill>
                <a:latin typeface="楷体" panose="02010609060101010101" pitchFamily="49" charset="-122"/>
                <a:ea typeface="楷体" panose="02010609060101010101" pitchFamily="49" charset="-122"/>
              </a:rPr>
              <a:t>它左边的子符号串以左圆括号开头，且其中左圆括号恰比右圆括号多一个，而它右边的子符号串以右圆括号结束，且其中右圆括号恰比左圆括号多一个</a:t>
            </a:r>
            <a:endParaRPr lang="en-US" altLang="zh-CN" sz="1600" b="1">
              <a:solidFill>
                <a:schemeClr val="accent2">
                  <a:lumMod val="50000"/>
                </a:schemeClr>
              </a:solidFill>
              <a:latin typeface="楷体" panose="02010609060101010101" pitchFamily="49" charset="-122"/>
              <a:ea typeface="楷体" panose="02010609060101010101" pitchFamily="49" charset="-122"/>
            </a:endParaRPr>
          </a:p>
          <a:p>
            <a:pPr marL="285750" indent="-285750">
              <a:lnSpc>
                <a:spcPts val="2100"/>
              </a:lnSpc>
              <a:spcBef>
                <a:spcPts val="600"/>
              </a:spcBef>
              <a:buFont typeface="Arial" panose="020B0604020202020204" pitchFamily="34" charset="0"/>
              <a:buChar char="•"/>
            </a:pPr>
            <a:r>
              <a:rPr lang="zh-CN" altLang="en-US" sz="1600" b="1">
                <a:solidFill>
                  <a:schemeClr val="accent2">
                    <a:lumMod val="50000"/>
                  </a:schemeClr>
                </a:solidFill>
                <a:latin typeface="楷体" panose="02010609060101010101" pitchFamily="49" charset="-122"/>
                <a:ea typeface="楷体" panose="02010609060101010101" pitchFamily="49" charset="-122"/>
              </a:rPr>
              <a:t>通过</a:t>
            </a:r>
            <a:r>
              <a:rPr lang="zh-CN" altLang="en-US" sz="1600" b="1">
                <a:solidFill>
                  <a:srgbClr val="C00000"/>
                </a:solidFill>
                <a:latin typeface="楷体" panose="02010609060101010101" pitchFamily="49" charset="-122"/>
                <a:ea typeface="楷体" panose="02010609060101010101" pitchFamily="49" charset="-122"/>
              </a:rPr>
              <a:t>简单扫描公式串</a:t>
            </a:r>
            <a:r>
              <a:rPr lang="zh-CN" altLang="en-US" sz="1600" b="1">
                <a:solidFill>
                  <a:schemeClr val="accent2">
                    <a:lumMod val="50000"/>
                  </a:schemeClr>
                </a:solidFill>
                <a:latin typeface="楷体" panose="02010609060101010101" pitchFamily="49" charset="-122"/>
                <a:ea typeface="楷体" panose="02010609060101010101" pitchFamily="49" charset="-122"/>
              </a:rPr>
              <a:t>，则可判断其是否符合语法并构建抽象语法树</a:t>
            </a:r>
          </a:p>
        </p:txBody>
      </p:sp>
      <p:sp>
        <p:nvSpPr>
          <p:cNvPr id="3" name="文本框 2">
            <a:extLst>
              <a:ext uri="{FF2B5EF4-FFF2-40B4-BE49-F238E27FC236}">
                <a16:creationId xmlns:a16="http://schemas.microsoft.com/office/drawing/2014/main" id="{66F8BDA5-1702-4B26-B5FC-A45A8E53B0B0}"/>
              </a:ext>
            </a:extLst>
          </p:cNvPr>
          <p:cNvSpPr txBox="1"/>
          <p:nvPr/>
        </p:nvSpPr>
        <p:spPr>
          <a:xfrm>
            <a:off x="765256" y="3012141"/>
            <a:ext cx="7593921" cy="1365695"/>
          </a:xfrm>
          <a:prstGeom prst="rect">
            <a:avLst/>
          </a:prstGeom>
          <a:solidFill>
            <a:schemeClr val="accent5">
              <a:lumMod val="20000"/>
              <a:lumOff val="80000"/>
            </a:schemeClr>
          </a:solidFill>
        </p:spPr>
        <p:txBody>
          <a:bodyPr wrap="square" rtlCol="0">
            <a:spAutoFit/>
          </a:bodyPr>
          <a:lstStyle/>
          <a:p>
            <a:pPr>
              <a:lnSpc>
                <a:spcPts val="2100"/>
              </a:lnSpc>
              <a:spcBef>
                <a:spcPts val="600"/>
              </a:spcBef>
            </a:pPr>
            <a:r>
              <a:rPr lang="zh-CN" altLang="en-US" sz="1600" b="1">
                <a:solidFill>
                  <a:srgbClr val="002060"/>
                </a:solidFill>
              </a:rPr>
              <a:t>对于简写形式的公式串，需要使用</a:t>
            </a:r>
            <a:r>
              <a:rPr lang="zh-CN" altLang="en-US" sz="1600" b="1">
                <a:solidFill>
                  <a:srgbClr val="C00000"/>
                </a:solidFill>
              </a:rPr>
              <a:t>算符优先分析算法</a:t>
            </a:r>
            <a:endParaRPr lang="en-US" altLang="zh-CN" sz="1600" b="1">
              <a:solidFill>
                <a:srgbClr val="C00000"/>
              </a:solidFill>
            </a:endParaRPr>
          </a:p>
          <a:p>
            <a:pPr marL="285750" indent="-285750">
              <a:lnSpc>
                <a:spcPts val="2200"/>
              </a:lnSpc>
              <a:spcBef>
                <a:spcPts val="600"/>
              </a:spcBef>
              <a:buFont typeface="Arial" panose="020B0604020202020204" pitchFamily="34" charset="0"/>
              <a:buChar char="•"/>
            </a:pPr>
            <a:r>
              <a:rPr lang="zh-CN" altLang="en-US" sz="1600" b="1">
                <a:solidFill>
                  <a:schemeClr val="accent2">
                    <a:lumMod val="50000"/>
                  </a:schemeClr>
                </a:solidFill>
                <a:latin typeface="楷体" panose="02010609060101010101" pitchFamily="49" charset="-122"/>
                <a:ea typeface="楷体" panose="02010609060101010101" pitchFamily="49" charset="-122"/>
              </a:rPr>
              <a:t>使用两个栈分别存放扫描到的运算符（含左圆括号）和已经构建的作为操作数的子公式</a:t>
            </a:r>
            <a:endParaRPr lang="en-US" altLang="zh-CN" sz="1600" b="1">
              <a:solidFill>
                <a:schemeClr val="accent2">
                  <a:lumMod val="50000"/>
                </a:schemeClr>
              </a:solidFill>
              <a:latin typeface="楷体" panose="02010609060101010101" pitchFamily="49" charset="-122"/>
              <a:ea typeface="楷体" panose="02010609060101010101" pitchFamily="49" charset="-122"/>
            </a:endParaRPr>
          </a:p>
          <a:p>
            <a:pPr marL="285750" indent="-285750">
              <a:lnSpc>
                <a:spcPts val="2200"/>
              </a:lnSpc>
              <a:spcBef>
                <a:spcPts val="600"/>
              </a:spcBef>
              <a:buFont typeface="Arial" panose="020B0604020202020204" pitchFamily="34" charset="0"/>
              <a:buChar char="•"/>
            </a:pPr>
            <a:r>
              <a:rPr lang="zh-CN" altLang="en-US" sz="1600" b="1">
                <a:solidFill>
                  <a:schemeClr val="accent2">
                    <a:lumMod val="50000"/>
                  </a:schemeClr>
                </a:solidFill>
                <a:latin typeface="楷体" panose="02010609060101010101" pitchFamily="49" charset="-122"/>
                <a:ea typeface="楷体" panose="02010609060101010101" pitchFamily="49" charset="-122"/>
              </a:rPr>
              <a:t>通过比较当前运算符和栈顶运算符之间的优先级确定如何构建抽象语法树</a:t>
            </a:r>
          </a:p>
        </p:txBody>
      </p:sp>
    </p:spTree>
    <p:extLst>
      <p:ext uri="{BB962C8B-B14F-4D97-AF65-F5344CB8AC3E}">
        <p14:creationId xmlns:p14="http://schemas.microsoft.com/office/powerpoint/2010/main" val="38519166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命题逻辑公式语法分析</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类</a:t>
            </a:r>
            <a:r>
              <a:rPr lang="en-US" altLang="zh-CN" sz="1400"/>
              <a:t>FormulaBuilder</a:t>
            </a:r>
            <a:r>
              <a:rPr lang="zh-CN" altLang="en-US" sz="1400"/>
              <a:t>的方法</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第二讲  命题逻辑公式的语法</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A1F42036-C8EB-4A5E-9785-79DF075565C8}" type="slidenum">
              <a:rPr lang="en-US" altLang="zh-CN" sz="1400" smtClean="0">
                <a:latin typeface="Arial" panose="020B0604020202020204" pitchFamily="34" charset="0"/>
                <a:ea typeface="楷体" panose="02010609060101010101" pitchFamily="49" charset="-122"/>
                <a:cs typeface="Arial" panose="020B0604020202020204" pitchFamily="34" charset="0"/>
              </a:rPr>
              <a:t>36</a:t>
            </a:fld>
            <a:r>
              <a:rPr lang="en-US" altLang="zh-CN" sz="1400">
                <a:latin typeface="Arial" panose="020B0604020202020204" pitchFamily="34" charset="0"/>
                <a:ea typeface="楷体" panose="02010609060101010101" pitchFamily="49" charset="-122"/>
                <a:cs typeface="Arial" panose="020B0604020202020204" pitchFamily="34" charset="0"/>
              </a:rPr>
              <a:t>/43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pic>
        <p:nvPicPr>
          <p:cNvPr id="2" name="图片 1">
            <a:extLst>
              <a:ext uri="{FF2B5EF4-FFF2-40B4-BE49-F238E27FC236}">
                <a16:creationId xmlns:a16="http://schemas.microsoft.com/office/drawing/2014/main" id="{9FF0D3B4-5146-4322-B7FA-F79D95FA2F05}"/>
              </a:ext>
            </a:extLst>
          </p:cNvPr>
          <p:cNvPicPr>
            <a:picLocks noChangeAspect="1"/>
          </p:cNvPicPr>
          <p:nvPr/>
        </p:nvPicPr>
        <p:blipFill>
          <a:blip r:embed="rId2"/>
          <a:stretch>
            <a:fillRect/>
          </a:stretch>
        </p:blipFill>
        <p:spPr>
          <a:xfrm>
            <a:off x="721697" y="538403"/>
            <a:ext cx="3463713" cy="4297059"/>
          </a:xfrm>
          <a:prstGeom prst="rect">
            <a:avLst/>
          </a:prstGeom>
        </p:spPr>
      </p:pic>
      <p:sp>
        <p:nvSpPr>
          <p:cNvPr id="3" name="文本框 2">
            <a:extLst>
              <a:ext uri="{FF2B5EF4-FFF2-40B4-BE49-F238E27FC236}">
                <a16:creationId xmlns:a16="http://schemas.microsoft.com/office/drawing/2014/main" id="{E5A8F3A4-6348-4889-8D13-3121C73AB846}"/>
              </a:ext>
            </a:extLst>
          </p:cNvPr>
          <p:cNvSpPr txBox="1"/>
          <p:nvPr/>
        </p:nvSpPr>
        <p:spPr>
          <a:xfrm>
            <a:off x="4444862" y="889425"/>
            <a:ext cx="3977439" cy="2544799"/>
          </a:xfrm>
          <a:prstGeom prst="rect">
            <a:avLst/>
          </a:prstGeom>
          <a:solidFill>
            <a:schemeClr val="accent5">
              <a:lumMod val="20000"/>
              <a:lumOff val="80000"/>
            </a:schemeClr>
          </a:solidFill>
        </p:spPr>
        <p:txBody>
          <a:bodyPr wrap="square" rtlCol="0">
            <a:spAutoFit/>
          </a:bodyPr>
          <a:lstStyle/>
          <a:p>
            <a:pPr>
              <a:lnSpc>
                <a:spcPts val="1800"/>
              </a:lnSpc>
              <a:spcBef>
                <a:spcPts val="600"/>
              </a:spcBef>
            </a:pPr>
            <a:r>
              <a:rPr lang="zh-CN" altLang="en-US" sz="1400" b="1">
                <a:solidFill>
                  <a:srgbClr val="002060"/>
                </a:solidFill>
              </a:rPr>
              <a:t>以</a:t>
            </a:r>
            <a:r>
              <a:rPr lang="en-US" altLang="zh-CN" sz="1400" b="1">
                <a:solidFill>
                  <a:srgbClr val="002060"/>
                </a:solidFill>
              </a:rPr>
              <a:t>build</a:t>
            </a:r>
            <a:r>
              <a:rPr lang="zh-CN" altLang="en-US" sz="1400" b="1">
                <a:solidFill>
                  <a:srgbClr val="002060"/>
                </a:solidFill>
              </a:rPr>
              <a:t>开头命名的方法构建公式串的抽象语法树</a:t>
            </a:r>
            <a:endParaRPr lang="en-US" altLang="zh-CN" sz="1400" b="1">
              <a:solidFill>
                <a:srgbClr val="002060"/>
              </a:solidFill>
            </a:endParaRPr>
          </a:p>
          <a:p>
            <a:pPr marL="285750" indent="-285750">
              <a:lnSpc>
                <a:spcPts val="1800"/>
              </a:lnSpc>
              <a:spcBef>
                <a:spcPts val="600"/>
              </a:spcBef>
              <a:buFont typeface="Arial" panose="020B0604020202020204" pitchFamily="34" charset="0"/>
              <a:buChar char="•"/>
            </a:pPr>
            <a:r>
              <a:rPr lang="zh-CN" altLang="en-US" sz="1400" b="1">
                <a:solidFill>
                  <a:srgbClr val="002060"/>
                </a:solidFill>
                <a:latin typeface="楷体" panose="02010609060101010101" pitchFamily="49" charset="-122"/>
                <a:ea typeface="楷体" panose="02010609060101010101" pitchFamily="49" charset="-122"/>
              </a:rPr>
              <a:t>含</a:t>
            </a:r>
            <a:r>
              <a:rPr lang="en-US" altLang="zh-CN" sz="1400" b="1">
                <a:solidFill>
                  <a:srgbClr val="002060"/>
                </a:solidFill>
              </a:rPr>
              <a:t>Strict</a:t>
            </a:r>
            <a:r>
              <a:rPr lang="zh-CN" altLang="en-US" sz="1400" b="1">
                <a:solidFill>
                  <a:srgbClr val="002060"/>
                </a:solidFill>
                <a:latin typeface="楷体" panose="02010609060101010101" pitchFamily="49" charset="-122"/>
                <a:ea typeface="楷体" panose="02010609060101010101" pitchFamily="49" charset="-122"/>
              </a:rPr>
              <a:t>的方法分析严格语法形式的串</a:t>
            </a:r>
            <a:endParaRPr lang="en-US" altLang="zh-CN" sz="1400" b="1">
              <a:solidFill>
                <a:srgbClr val="002060"/>
              </a:solidFill>
              <a:latin typeface="楷体" panose="02010609060101010101" pitchFamily="49" charset="-122"/>
              <a:ea typeface="楷体" panose="02010609060101010101" pitchFamily="49" charset="-122"/>
            </a:endParaRPr>
          </a:p>
          <a:p>
            <a:pPr marL="742950" lvl="1" indent="-285750">
              <a:lnSpc>
                <a:spcPts val="1800"/>
              </a:lnSpc>
              <a:spcBef>
                <a:spcPts val="600"/>
              </a:spcBef>
              <a:buFont typeface="Arial" panose="020B0604020202020204" pitchFamily="34" charset="0"/>
              <a:buChar char="•"/>
            </a:pPr>
            <a:r>
              <a:rPr lang="zh-CN" altLang="en-US" sz="1400" b="1">
                <a:solidFill>
                  <a:schemeClr val="accent2">
                    <a:lumMod val="50000"/>
                  </a:schemeClr>
                </a:solidFill>
                <a:latin typeface="+mn-ea"/>
              </a:rPr>
              <a:t>否则使用算符优先分析算法进行分析</a:t>
            </a:r>
            <a:endParaRPr lang="en-US" altLang="zh-CN" sz="1400" b="1">
              <a:solidFill>
                <a:schemeClr val="accent2">
                  <a:lumMod val="50000"/>
                </a:schemeClr>
              </a:solidFill>
              <a:latin typeface="+mn-ea"/>
            </a:endParaRPr>
          </a:p>
          <a:p>
            <a:pPr marL="285750" indent="-285750">
              <a:lnSpc>
                <a:spcPts val="1800"/>
              </a:lnSpc>
              <a:spcBef>
                <a:spcPts val="600"/>
              </a:spcBef>
              <a:buFont typeface="Arial" panose="020B0604020202020204" pitchFamily="34" charset="0"/>
              <a:buChar char="•"/>
            </a:pPr>
            <a:r>
              <a:rPr lang="zh-CN" altLang="en-US" sz="1400" b="1">
                <a:solidFill>
                  <a:srgbClr val="002060"/>
                </a:solidFill>
                <a:latin typeface="楷体" panose="02010609060101010101" pitchFamily="49" charset="-122"/>
                <a:ea typeface="楷体" panose="02010609060101010101" pitchFamily="49" charset="-122"/>
              </a:rPr>
              <a:t>参数是字符数组的方法是基本方法</a:t>
            </a:r>
            <a:endParaRPr lang="en-US" altLang="zh-CN" sz="1400" b="1">
              <a:solidFill>
                <a:srgbClr val="002060"/>
              </a:solidFill>
              <a:latin typeface="楷体" panose="02010609060101010101" pitchFamily="49" charset="-122"/>
              <a:ea typeface="楷体" panose="02010609060101010101" pitchFamily="49" charset="-122"/>
            </a:endParaRPr>
          </a:p>
          <a:p>
            <a:pPr marL="742950" lvl="1" indent="-285750">
              <a:lnSpc>
                <a:spcPts val="1800"/>
              </a:lnSpc>
              <a:spcBef>
                <a:spcPts val="600"/>
              </a:spcBef>
              <a:buFont typeface="Arial" panose="020B0604020202020204" pitchFamily="34" charset="0"/>
              <a:buChar char="•"/>
            </a:pPr>
            <a:r>
              <a:rPr lang="zh-CN" altLang="en-US" sz="1400" b="1">
                <a:solidFill>
                  <a:schemeClr val="accent2">
                    <a:lumMod val="50000"/>
                  </a:schemeClr>
                </a:solidFill>
                <a:latin typeface="+mn-ea"/>
              </a:rPr>
              <a:t>其他方法通过将相应字符串转换为字符数组再调用基本方法而实现</a:t>
            </a:r>
            <a:endParaRPr lang="en-US" altLang="zh-CN" sz="1400" b="1">
              <a:solidFill>
                <a:schemeClr val="accent2">
                  <a:lumMod val="50000"/>
                </a:schemeClr>
              </a:solidFill>
              <a:latin typeface="+mn-ea"/>
            </a:endParaRPr>
          </a:p>
          <a:p>
            <a:pPr marL="742950" lvl="1" indent="-285750">
              <a:lnSpc>
                <a:spcPts val="1800"/>
              </a:lnSpc>
              <a:spcBef>
                <a:spcPts val="600"/>
              </a:spcBef>
              <a:buFont typeface="Arial" panose="020B0604020202020204" pitchFamily="34" charset="0"/>
              <a:buChar char="•"/>
            </a:pPr>
            <a:r>
              <a:rPr lang="zh-CN" altLang="en-US" sz="1400" b="1">
                <a:solidFill>
                  <a:schemeClr val="accent2">
                    <a:lumMod val="50000"/>
                  </a:schemeClr>
                </a:solidFill>
                <a:latin typeface="+mn-ea"/>
              </a:rPr>
              <a:t>这个转换相当于一个词法分析过程，去掉了串中的空格，并将</a:t>
            </a:r>
            <a:r>
              <a:rPr lang="en-US" altLang="zh-CN" sz="1400" b="1">
                <a:solidFill>
                  <a:schemeClr val="accent2">
                    <a:lumMod val="50000"/>
                  </a:schemeClr>
                </a:solidFill>
                <a:latin typeface="+mn-ea"/>
              </a:rPr>
              <a:t>LaTeX</a:t>
            </a:r>
            <a:r>
              <a:rPr lang="zh-CN" altLang="en-US" sz="1400" b="1">
                <a:solidFill>
                  <a:schemeClr val="accent2">
                    <a:lumMod val="50000"/>
                  </a:schemeClr>
                </a:solidFill>
                <a:latin typeface="+mn-ea"/>
              </a:rPr>
              <a:t>命令串表示的逻辑运算符转换为单个字符表示</a:t>
            </a:r>
          </a:p>
        </p:txBody>
      </p:sp>
      <p:sp>
        <p:nvSpPr>
          <p:cNvPr id="4" name="文本框 3">
            <a:extLst>
              <a:ext uri="{FF2B5EF4-FFF2-40B4-BE49-F238E27FC236}">
                <a16:creationId xmlns:a16="http://schemas.microsoft.com/office/drawing/2014/main" id="{BAD14569-BBBD-46DF-A9DB-095F3F64DAF9}"/>
              </a:ext>
            </a:extLst>
          </p:cNvPr>
          <p:cNvSpPr txBox="1"/>
          <p:nvPr/>
        </p:nvSpPr>
        <p:spPr>
          <a:xfrm>
            <a:off x="4444862" y="3713619"/>
            <a:ext cx="3977439" cy="523220"/>
          </a:xfrm>
          <a:prstGeom prst="rect">
            <a:avLst/>
          </a:prstGeom>
          <a:solidFill>
            <a:schemeClr val="accent4">
              <a:lumMod val="20000"/>
              <a:lumOff val="80000"/>
            </a:schemeClr>
          </a:solidFill>
        </p:spPr>
        <p:txBody>
          <a:bodyPr wrap="square" rtlCol="0">
            <a:spAutoFit/>
          </a:bodyPr>
          <a:lstStyle/>
          <a:p>
            <a:r>
              <a:rPr lang="zh-CN" altLang="en-US" sz="1400" b="1">
                <a:solidFill>
                  <a:schemeClr val="accent2">
                    <a:lumMod val="50000"/>
                  </a:schemeClr>
                </a:solidFill>
              </a:rPr>
              <a:t>方法</a:t>
            </a:r>
            <a:r>
              <a:rPr lang="en-US" altLang="zh-CN" sz="1400" b="1">
                <a:solidFill>
                  <a:schemeClr val="accent2">
                    <a:lumMod val="50000"/>
                  </a:schemeClr>
                </a:solidFill>
              </a:rPr>
              <a:t>getErrorMessage()</a:t>
            </a:r>
            <a:r>
              <a:rPr lang="zh-CN" altLang="en-US" sz="1400" b="1">
                <a:solidFill>
                  <a:schemeClr val="accent2">
                    <a:lumMod val="50000"/>
                  </a:schemeClr>
                </a:solidFill>
              </a:rPr>
              <a:t>将返回最近一次分析可能发现的语法错误</a:t>
            </a:r>
          </a:p>
        </p:txBody>
      </p:sp>
    </p:spTree>
    <p:extLst>
      <p:ext uri="{BB962C8B-B14F-4D97-AF65-F5344CB8AC3E}">
        <p14:creationId xmlns:p14="http://schemas.microsoft.com/office/powerpoint/2010/main" val="26320780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命题逻辑公式语法分析</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严格语法形式公式串简单扫描算法的实现</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第二讲  命题逻辑公式的语法</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A1F42036-C8EB-4A5E-9785-79DF075565C8}" type="slidenum">
              <a:rPr lang="en-US" altLang="zh-CN" sz="1400" smtClean="0">
                <a:latin typeface="Arial" panose="020B0604020202020204" pitchFamily="34" charset="0"/>
                <a:ea typeface="楷体" panose="02010609060101010101" pitchFamily="49" charset="-122"/>
                <a:cs typeface="Arial" panose="020B0604020202020204" pitchFamily="34" charset="0"/>
              </a:rPr>
              <a:t>37</a:t>
            </a:fld>
            <a:r>
              <a:rPr lang="en-US" altLang="zh-CN" sz="1400">
                <a:latin typeface="Arial" panose="020B0604020202020204" pitchFamily="34" charset="0"/>
                <a:ea typeface="楷体" panose="02010609060101010101" pitchFamily="49" charset="-122"/>
                <a:cs typeface="Arial" panose="020B0604020202020204" pitchFamily="34" charset="0"/>
              </a:rPr>
              <a:t>/43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pic>
        <p:nvPicPr>
          <p:cNvPr id="3" name="图片 2">
            <a:extLst>
              <a:ext uri="{FF2B5EF4-FFF2-40B4-BE49-F238E27FC236}">
                <a16:creationId xmlns:a16="http://schemas.microsoft.com/office/drawing/2014/main" id="{6E4C5CF5-DFBF-4EDD-9296-5AB9383B91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131" y="652292"/>
            <a:ext cx="5690136" cy="4087009"/>
          </a:xfrm>
          <a:prstGeom prst="rect">
            <a:avLst/>
          </a:prstGeom>
        </p:spPr>
      </p:pic>
      <p:sp>
        <p:nvSpPr>
          <p:cNvPr id="4" name="文本框 3">
            <a:extLst>
              <a:ext uri="{FF2B5EF4-FFF2-40B4-BE49-F238E27FC236}">
                <a16:creationId xmlns:a16="http://schemas.microsoft.com/office/drawing/2014/main" id="{8D907758-AD83-4B99-9E6F-2D7F6522E9B2}"/>
              </a:ext>
            </a:extLst>
          </p:cNvPr>
          <p:cNvSpPr txBox="1"/>
          <p:nvPr/>
        </p:nvSpPr>
        <p:spPr>
          <a:xfrm>
            <a:off x="5436429" y="1136514"/>
            <a:ext cx="3098440" cy="2539157"/>
          </a:xfrm>
          <a:prstGeom prst="rect">
            <a:avLst/>
          </a:prstGeom>
          <a:solidFill>
            <a:schemeClr val="accent4">
              <a:lumMod val="20000"/>
              <a:lumOff val="80000"/>
            </a:schemeClr>
          </a:solidFill>
        </p:spPr>
        <p:txBody>
          <a:bodyPr wrap="square" rtlCol="0">
            <a:spAutoFit/>
          </a:bodyPr>
          <a:lstStyle/>
          <a:p>
            <a:pPr marL="171450" indent="-171450">
              <a:spcBef>
                <a:spcPts val="600"/>
              </a:spcBef>
              <a:buFont typeface="Arial" panose="020B0604020202020204" pitchFamily="34" charset="0"/>
              <a:buChar char="•"/>
            </a:pPr>
            <a:r>
              <a:rPr lang="zh-CN" altLang="en-US" sz="1200" b="1">
                <a:solidFill>
                  <a:schemeClr val="accent2">
                    <a:lumMod val="50000"/>
                  </a:schemeClr>
                </a:solidFill>
              </a:rPr>
              <a:t>第</a:t>
            </a:r>
            <a:r>
              <a:rPr lang="en-US" altLang="zh-CN" sz="1200" b="1">
                <a:solidFill>
                  <a:schemeClr val="accent2">
                    <a:lumMod val="50000"/>
                  </a:schemeClr>
                </a:solidFill>
              </a:rPr>
              <a:t>192</a:t>
            </a:r>
            <a:r>
              <a:rPr lang="zh-CN" altLang="en-US" sz="1200" b="1">
                <a:solidFill>
                  <a:schemeClr val="accent2">
                    <a:lumMod val="50000"/>
                  </a:schemeClr>
                </a:solidFill>
              </a:rPr>
              <a:t>行到</a:t>
            </a:r>
            <a:r>
              <a:rPr lang="en-US" altLang="zh-CN" sz="1200" b="1">
                <a:solidFill>
                  <a:schemeClr val="accent2">
                    <a:lumMod val="50000"/>
                  </a:schemeClr>
                </a:solidFill>
              </a:rPr>
              <a:t>226</a:t>
            </a:r>
            <a:r>
              <a:rPr lang="zh-CN" altLang="en-US" sz="1200" b="1">
                <a:solidFill>
                  <a:schemeClr val="accent2">
                    <a:lumMod val="50000"/>
                  </a:schemeClr>
                </a:solidFill>
              </a:rPr>
              <a:t>行的循环计数字符数组中左右圆括号的数目</a:t>
            </a:r>
            <a:endParaRPr lang="en-US" altLang="zh-CN" sz="1200" b="1">
              <a:solidFill>
                <a:schemeClr val="accent2">
                  <a:lumMod val="50000"/>
                </a:schemeClr>
              </a:solidFill>
            </a:endParaRPr>
          </a:p>
          <a:p>
            <a:pPr marL="171450" indent="-171450">
              <a:spcBef>
                <a:spcPts val="600"/>
              </a:spcBef>
              <a:buFont typeface="Arial" panose="020B0604020202020204" pitchFamily="34" charset="0"/>
              <a:buChar char="•"/>
            </a:pPr>
            <a:r>
              <a:rPr lang="zh-CN" altLang="en-US" sz="1200" b="1">
                <a:solidFill>
                  <a:schemeClr val="accent2">
                    <a:lumMod val="50000"/>
                  </a:schemeClr>
                </a:solidFill>
              </a:rPr>
              <a:t>如果发现一个位置是运算符，且左圆括号数等于右圆括号数加</a:t>
            </a:r>
            <a:r>
              <a:rPr lang="en-US" altLang="zh-CN" sz="1200" b="1">
                <a:solidFill>
                  <a:schemeClr val="accent2">
                    <a:lumMod val="50000"/>
                  </a:schemeClr>
                </a:solidFill>
              </a:rPr>
              <a:t>1</a:t>
            </a:r>
            <a:r>
              <a:rPr lang="zh-CN" altLang="en-US" sz="1200" b="1">
                <a:solidFill>
                  <a:schemeClr val="accent2">
                    <a:lumMod val="50000"/>
                  </a:schemeClr>
                </a:solidFill>
              </a:rPr>
              <a:t>，则在第</a:t>
            </a:r>
            <a:r>
              <a:rPr lang="en-US" altLang="zh-CN" sz="1200" b="1">
                <a:solidFill>
                  <a:schemeClr val="accent2">
                    <a:lumMod val="50000"/>
                  </a:schemeClr>
                </a:solidFill>
              </a:rPr>
              <a:t>196</a:t>
            </a:r>
            <a:r>
              <a:rPr lang="zh-CN" altLang="en-US" sz="1200" b="1">
                <a:solidFill>
                  <a:schemeClr val="accent2">
                    <a:lumMod val="50000"/>
                  </a:schemeClr>
                </a:solidFill>
              </a:rPr>
              <a:t>行到</a:t>
            </a:r>
            <a:r>
              <a:rPr lang="en-US" altLang="zh-CN" sz="1200" b="1">
                <a:solidFill>
                  <a:schemeClr val="accent2">
                    <a:lumMod val="50000"/>
                  </a:schemeClr>
                </a:solidFill>
              </a:rPr>
              <a:t>225</a:t>
            </a:r>
            <a:r>
              <a:rPr lang="zh-CN" altLang="en-US" sz="1200" b="1">
                <a:solidFill>
                  <a:schemeClr val="accent2">
                    <a:lumMod val="50000"/>
                  </a:schemeClr>
                </a:solidFill>
              </a:rPr>
              <a:t>行的</a:t>
            </a:r>
            <a:r>
              <a:rPr lang="en-US" altLang="zh-CN" sz="1200" b="1">
                <a:solidFill>
                  <a:schemeClr val="accent2">
                    <a:lumMod val="50000"/>
                  </a:schemeClr>
                </a:solidFill>
              </a:rPr>
              <a:t>if</a:t>
            </a:r>
            <a:r>
              <a:rPr lang="zh-CN" altLang="en-US" sz="1200" b="1">
                <a:solidFill>
                  <a:schemeClr val="accent2">
                    <a:lumMod val="50000"/>
                  </a:schemeClr>
                </a:solidFill>
              </a:rPr>
              <a:t>语句中，将整个字符数组分成两个部分（如果是否定运算符则只有一个部分），分别递归调用这个方法本身处理这两个部分，得到左右子公式</a:t>
            </a:r>
            <a:endParaRPr lang="en-US" altLang="zh-CN" sz="1200" b="1">
              <a:solidFill>
                <a:schemeClr val="accent2">
                  <a:lumMod val="50000"/>
                </a:schemeClr>
              </a:solidFill>
            </a:endParaRPr>
          </a:p>
          <a:p>
            <a:pPr marL="171450" indent="-171450">
              <a:spcBef>
                <a:spcPts val="600"/>
              </a:spcBef>
              <a:buFont typeface="Arial" panose="020B0604020202020204" pitchFamily="34" charset="0"/>
              <a:buChar char="•"/>
            </a:pPr>
            <a:r>
              <a:rPr lang="zh-CN" altLang="en-US" sz="1200" b="1">
                <a:solidFill>
                  <a:schemeClr val="accent2">
                    <a:lumMod val="50000"/>
                  </a:schemeClr>
                </a:solidFill>
              </a:rPr>
              <a:t>最后根据这个位置的运算符构建相应的类</a:t>
            </a:r>
            <a:r>
              <a:rPr lang="en-US" altLang="zh-CN" sz="1200" b="1">
                <a:solidFill>
                  <a:schemeClr val="accent2">
                    <a:lumMod val="50000"/>
                  </a:schemeClr>
                </a:solidFill>
              </a:rPr>
              <a:t>Formula</a:t>
            </a:r>
            <a:r>
              <a:rPr lang="zh-CN" altLang="en-US" sz="1200" b="1">
                <a:solidFill>
                  <a:schemeClr val="accent2">
                    <a:lumMod val="50000"/>
                  </a:schemeClr>
                </a:solidFill>
              </a:rPr>
              <a:t>的子类对象。</a:t>
            </a:r>
            <a:endParaRPr lang="en-US" altLang="zh-CN" sz="1200" b="1">
              <a:solidFill>
                <a:schemeClr val="accent2">
                  <a:lumMod val="50000"/>
                </a:schemeClr>
              </a:solidFill>
            </a:endParaRPr>
          </a:p>
          <a:p>
            <a:pPr marL="171450" indent="-171450">
              <a:spcBef>
                <a:spcPts val="600"/>
              </a:spcBef>
              <a:buFont typeface="Arial" panose="020B0604020202020204" pitchFamily="34" charset="0"/>
              <a:buChar char="•"/>
            </a:pPr>
            <a:r>
              <a:rPr lang="zh-CN" altLang="en-US" sz="1200" b="1">
                <a:solidFill>
                  <a:schemeClr val="accent2">
                    <a:lumMod val="50000"/>
                  </a:schemeClr>
                </a:solidFill>
              </a:rPr>
              <a:t>如果在分析过程中没有碰到预期字符，则返回</a:t>
            </a:r>
            <a:r>
              <a:rPr lang="en-US" altLang="zh-CN" sz="1200" b="1">
                <a:solidFill>
                  <a:schemeClr val="accent2">
                    <a:lumMod val="50000"/>
                  </a:schemeClr>
                </a:solidFill>
              </a:rPr>
              <a:t>null</a:t>
            </a:r>
            <a:r>
              <a:rPr lang="zh-CN" altLang="en-US" sz="1200" b="1">
                <a:solidFill>
                  <a:schemeClr val="accent2">
                    <a:lumMod val="50000"/>
                  </a:schemeClr>
                </a:solidFill>
              </a:rPr>
              <a:t>表示所给的字符串不符合语法。</a:t>
            </a:r>
          </a:p>
        </p:txBody>
      </p:sp>
      <p:sp>
        <p:nvSpPr>
          <p:cNvPr id="5" name="文本框 4">
            <a:extLst>
              <a:ext uri="{FF2B5EF4-FFF2-40B4-BE49-F238E27FC236}">
                <a16:creationId xmlns:a16="http://schemas.microsoft.com/office/drawing/2014/main" id="{04516DDF-6006-49D4-AE43-6F69E74D763B}"/>
              </a:ext>
            </a:extLst>
          </p:cNvPr>
          <p:cNvSpPr txBox="1"/>
          <p:nvPr/>
        </p:nvSpPr>
        <p:spPr>
          <a:xfrm>
            <a:off x="3525956" y="4337319"/>
            <a:ext cx="5008913" cy="307777"/>
          </a:xfrm>
          <a:prstGeom prst="rect">
            <a:avLst/>
          </a:prstGeom>
          <a:solidFill>
            <a:schemeClr val="accent2">
              <a:lumMod val="20000"/>
              <a:lumOff val="80000"/>
            </a:schemeClr>
          </a:solidFill>
        </p:spPr>
        <p:txBody>
          <a:bodyPr wrap="square" rtlCol="0">
            <a:spAutoFit/>
          </a:bodyPr>
          <a:lstStyle/>
          <a:p>
            <a:r>
              <a:rPr lang="zh-CN" altLang="en-US" sz="1400" b="1">
                <a:solidFill>
                  <a:schemeClr val="accent2">
                    <a:lumMod val="50000"/>
                  </a:schemeClr>
                </a:solidFill>
              </a:rPr>
              <a:t>我们的教材给出了算法描述，根据该描述容易理解这一段代码</a:t>
            </a:r>
          </a:p>
        </p:txBody>
      </p:sp>
    </p:spTree>
    <p:extLst>
      <p:ext uri="{BB962C8B-B14F-4D97-AF65-F5344CB8AC3E}">
        <p14:creationId xmlns:p14="http://schemas.microsoft.com/office/powerpoint/2010/main" val="39181474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命题逻辑公式语法分析</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类</a:t>
            </a:r>
            <a:r>
              <a:rPr lang="en-US" altLang="zh-CN" sz="1400"/>
              <a:t>FormulaBuilder</a:t>
            </a:r>
            <a:r>
              <a:rPr lang="zh-CN" altLang="en-US" sz="1400"/>
              <a:t>和类</a:t>
            </a:r>
            <a:r>
              <a:rPr lang="en-US" altLang="zh-CN" sz="1400"/>
              <a:t>Formula</a:t>
            </a:r>
            <a:r>
              <a:rPr lang="zh-CN" altLang="en-US" sz="1400"/>
              <a:t>的方法使用演示</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第二讲  命题逻辑公式的语法</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A1F42036-C8EB-4A5E-9785-79DF075565C8}" type="slidenum">
              <a:rPr lang="en-US" altLang="zh-CN" sz="1400" smtClean="0">
                <a:latin typeface="Arial" panose="020B0604020202020204" pitchFamily="34" charset="0"/>
                <a:ea typeface="楷体" panose="02010609060101010101" pitchFamily="49" charset="-122"/>
                <a:cs typeface="Arial" panose="020B0604020202020204" pitchFamily="34" charset="0"/>
              </a:rPr>
              <a:t>38</a:t>
            </a:fld>
            <a:r>
              <a:rPr lang="en-US" altLang="zh-CN" sz="1400">
                <a:latin typeface="Arial" panose="020B0604020202020204" pitchFamily="34" charset="0"/>
                <a:ea typeface="楷体" panose="02010609060101010101" pitchFamily="49" charset="-122"/>
                <a:cs typeface="Arial" panose="020B0604020202020204" pitchFamily="34" charset="0"/>
              </a:rPr>
              <a:t>/43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pic>
        <p:nvPicPr>
          <p:cNvPr id="4" name="图片 3">
            <a:extLst>
              <a:ext uri="{FF2B5EF4-FFF2-40B4-BE49-F238E27FC236}">
                <a16:creationId xmlns:a16="http://schemas.microsoft.com/office/drawing/2014/main" id="{C142DF0A-0216-4A30-9174-9D449158B4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390" y="652292"/>
            <a:ext cx="8471644" cy="4065622"/>
          </a:xfrm>
          <a:prstGeom prst="rect">
            <a:avLst/>
          </a:prstGeom>
        </p:spPr>
      </p:pic>
      <p:sp>
        <p:nvSpPr>
          <p:cNvPr id="2" name="文本框 1">
            <a:extLst>
              <a:ext uri="{FF2B5EF4-FFF2-40B4-BE49-F238E27FC236}">
                <a16:creationId xmlns:a16="http://schemas.microsoft.com/office/drawing/2014/main" id="{9813AD1B-9427-4FBB-8F55-9519647C525A}"/>
              </a:ext>
            </a:extLst>
          </p:cNvPr>
          <p:cNvSpPr txBox="1"/>
          <p:nvPr/>
        </p:nvSpPr>
        <p:spPr>
          <a:xfrm>
            <a:off x="6104238" y="1207775"/>
            <a:ext cx="2369854" cy="1614481"/>
          </a:xfrm>
          <a:prstGeom prst="rect">
            <a:avLst/>
          </a:prstGeom>
          <a:solidFill>
            <a:schemeClr val="accent4">
              <a:lumMod val="20000"/>
              <a:lumOff val="80000"/>
            </a:schemeClr>
          </a:solidFill>
        </p:spPr>
        <p:txBody>
          <a:bodyPr wrap="square" rtlCol="0">
            <a:spAutoFit/>
          </a:bodyPr>
          <a:lstStyle/>
          <a:p>
            <a:pPr>
              <a:lnSpc>
                <a:spcPts val="1800"/>
              </a:lnSpc>
              <a:spcBef>
                <a:spcPts val="600"/>
              </a:spcBef>
            </a:pPr>
            <a:r>
              <a:rPr lang="zh-CN" altLang="en-US" sz="1400" b="1">
                <a:solidFill>
                  <a:srgbClr val="002060"/>
                </a:solidFill>
                <a:latin typeface="楷体" panose="02010609060101010101" pitchFamily="49" charset="-122"/>
                <a:ea typeface="楷体" panose="02010609060101010101" pitchFamily="49" charset="-122"/>
              </a:rPr>
              <a:t>这里的展示都以严格形式的</a:t>
            </a:r>
            <a:r>
              <a:rPr lang="en-US" altLang="zh-CN" sz="1400" b="1">
                <a:solidFill>
                  <a:srgbClr val="002060"/>
                </a:solidFill>
                <a:latin typeface="+mn-ea"/>
              </a:rPr>
              <a:t>LaTeX</a:t>
            </a:r>
            <a:r>
              <a:rPr lang="zh-CN" altLang="en-US" sz="1400" b="1">
                <a:solidFill>
                  <a:srgbClr val="002060"/>
                </a:solidFill>
                <a:latin typeface="楷体" panose="02010609060101010101" pitchFamily="49" charset="-122"/>
                <a:ea typeface="楷体" panose="02010609060101010101" pitchFamily="49" charset="-122"/>
              </a:rPr>
              <a:t>串作为输入</a:t>
            </a:r>
            <a:endParaRPr lang="en-US" altLang="zh-CN" sz="1400" b="1">
              <a:solidFill>
                <a:srgbClr val="002060"/>
              </a:solidFill>
              <a:latin typeface="楷体" panose="02010609060101010101" pitchFamily="49" charset="-122"/>
              <a:ea typeface="楷体" panose="02010609060101010101" pitchFamily="49" charset="-122"/>
            </a:endParaRPr>
          </a:p>
          <a:p>
            <a:pPr marL="171450" indent="-171450">
              <a:lnSpc>
                <a:spcPts val="1800"/>
              </a:lnSpc>
              <a:spcBef>
                <a:spcPts val="600"/>
              </a:spcBef>
              <a:buFont typeface="Arial" panose="020B0604020202020204" pitchFamily="34" charset="0"/>
              <a:buChar char="•"/>
            </a:pPr>
            <a:r>
              <a:rPr lang="zh-CN" altLang="en-US" sz="1200" b="1">
                <a:solidFill>
                  <a:schemeClr val="accent2">
                    <a:lumMod val="50000"/>
                  </a:schemeClr>
                </a:solidFill>
              </a:rPr>
              <a:t>方法</a:t>
            </a:r>
            <a:r>
              <a:rPr lang="en-US" altLang="zh-CN" sz="1200" b="1">
                <a:solidFill>
                  <a:schemeClr val="accent2">
                    <a:lumMod val="50000"/>
                  </a:schemeClr>
                </a:solidFill>
              </a:rPr>
              <a:t>toLaTeXString()</a:t>
            </a:r>
            <a:r>
              <a:rPr lang="zh-CN" altLang="en-US" sz="1200" b="1">
                <a:solidFill>
                  <a:schemeClr val="accent2">
                    <a:lumMod val="50000"/>
                  </a:schemeClr>
                </a:solidFill>
              </a:rPr>
              <a:t>将公式输出为严格形式的</a:t>
            </a:r>
            <a:r>
              <a:rPr lang="en-US" altLang="zh-CN" sz="1200" b="1">
                <a:solidFill>
                  <a:schemeClr val="accent2">
                    <a:lumMod val="50000"/>
                  </a:schemeClr>
                </a:solidFill>
              </a:rPr>
              <a:t>LaTeX</a:t>
            </a:r>
            <a:r>
              <a:rPr lang="zh-CN" altLang="en-US" sz="1200" b="1">
                <a:solidFill>
                  <a:schemeClr val="accent2">
                    <a:lumMod val="50000"/>
                  </a:schemeClr>
                </a:solidFill>
              </a:rPr>
              <a:t>串</a:t>
            </a:r>
            <a:endParaRPr lang="en-US" altLang="zh-CN" sz="1200" b="1">
              <a:solidFill>
                <a:schemeClr val="accent2">
                  <a:lumMod val="50000"/>
                </a:schemeClr>
              </a:solidFill>
            </a:endParaRPr>
          </a:p>
          <a:p>
            <a:pPr marL="171450" indent="-171450">
              <a:lnSpc>
                <a:spcPts val="1800"/>
              </a:lnSpc>
              <a:spcBef>
                <a:spcPts val="600"/>
              </a:spcBef>
              <a:buFont typeface="Arial" panose="020B0604020202020204" pitchFamily="34" charset="0"/>
              <a:buChar char="•"/>
            </a:pPr>
            <a:r>
              <a:rPr lang="zh-CN" altLang="en-US" sz="1200" b="1">
                <a:solidFill>
                  <a:schemeClr val="accent2">
                    <a:lumMod val="50000"/>
                  </a:schemeClr>
                </a:solidFill>
              </a:rPr>
              <a:t>方法</a:t>
            </a:r>
            <a:r>
              <a:rPr lang="en-US" altLang="zh-CN" sz="1200" b="1">
                <a:solidFill>
                  <a:schemeClr val="accent2">
                    <a:lumMod val="50000"/>
                  </a:schemeClr>
                </a:solidFill>
              </a:rPr>
              <a:t>toSimpleLaTeXString()</a:t>
            </a:r>
            <a:r>
              <a:rPr lang="zh-CN" altLang="en-US" sz="1200" b="1">
                <a:solidFill>
                  <a:schemeClr val="accent2">
                    <a:lumMod val="50000"/>
                  </a:schemeClr>
                </a:solidFill>
              </a:rPr>
              <a:t>将公式输出为简写形式的</a:t>
            </a:r>
            <a:r>
              <a:rPr lang="en-US" altLang="zh-CN" sz="1200" b="1">
                <a:solidFill>
                  <a:schemeClr val="accent2">
                    <a:lumMod val="50000"/>
                  </a:schemeClr>
                </a:solidFill>
              </a:rPr>
              <a:t>LaTeX</a:t>
            </a:r>
            <a:r>
              <a:rPr lang="zh-CN" altLang="en-US" sz="1200" b="1">
                <a:solidFill>
                  <a:schemeClr val="accent2">
                    <a:lumMod val="50000"/>
                  </a:schemeClr>
                </a:solidFill>
              </a:rPr>
              <a:t>串</a:t>
            </a:r>
          </a:p>
        </p:txBody>
      </p:sp>
    </p:spTree>
    <p:extLst>
      <p:ext uri="{BB962C8B-B14F-4D97-AF65-F5344CB8AC3E}">
        <p14:creationId xmlns:p14="http://schemas.microsoft.com/office/powerpoint/2010/main" val="35742540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命题逻辑公式语法分析</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类</a:t>
            </a:r>
            <a:r>
              <a:rPr lang="en-US" altLang="zh-CN" sz="1400"/>
              <a:t>FormulaBuilder</a:t>
            </a:r>
            <a:r>
              <a:rPr lang="zh-CN" altLang="en-US" sz="1400"/>
              <a:t>和类</a:t>
            </a:r>
            <a:r>
              <a:rPr lang="en-US" altLang="zh-CN" sz="1400"/>
              <a:t>Formula</a:t>
            </a:r>
            <a:r>
              <a:rPr lang="zh-CN" altLang="en-US" sz="1400"/>
              <a:t>的方法运行结果</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第二讲  命题逻辑公式的语法</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A1F42036-C8EB-4A5E-9785-79DF075565C8}" type="slidenum">
              <a:rPr lang="en-US" altLang="zh-CN" sz="1400" smtClean="0">
                <a:latin typeface="Arial" panose="020B0604020202020204" pitchFamily="34" charset="0"/>
                <a:ea typeface="楷体" panose="02010609060101010101" pitchFamily="49" charset="-122"/>
                <a:cs typeface="Arial" panose="020B0604020202020204" pitchFamily="34" charset="0"/>
              </a:rPr>
              <a:t>39</a:t>
            </a:fld>
            <a:r>
              <a:rPr lang="en-US" altLang="zh-CN" sz="1400">
                <a:latin typeface="Arial" panose="020B0604020202020204" pitchFamily="34" charset="0"/>
                <a:ea typeface="楷体" panose="02010609060101010101" pitchFamily="49" charset="-122"/>
                <a:cs typeface="Arial" panose="020B0604020202020204" pitchFamily="34" charset="0"/>
              </a:rPr>
              <a:t>/43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pic>
        <p:nvPicPr>
          <p:cNvPr id="5" name="图片 4">
            <a:extLst>
              <a:ext uri="{FF2B5EF4-FFF2-40B4-BE49-F238E27FC236}">
                <a16:creationId xmlns:a16="http://schemas.microsoft.com/office/drawing/2014/main" id="{04488A51-468C-43DA-B962-1E15395BB7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268" y="599698"/>
            <a:ext cx="7118968" cy="4158138"/>
          </a:xfrm>
          <a:prstGeom prst="rect">
            <a:avLst/>
          </a:prstGeom>
        </p:spPr>
      </p:pic>
      <p:pic>
        <p:nvPicPr>
          <p:cNvPr id="6" name="图片 5">
            <a:extLst>
              <a:ext uri="{FF2B5EF4-FFF2-40B4-BE49-F238E27FC236}">
                <a16:creationId xmlns:a16="http://schemas.microsoft.com/office/drawing/2014/main" id="{45C2038B-5C70-48D4-8AA4-A574962D3DB7}"/>
              </a:ext>
            </a:extLst>
          </p:cNvPr>
          <p:cNvPicPr>
            <a:picLocks noChangeAspect="1"/>
          </p:cNvPicPr>
          <p:nvPr/>
        </p:nvPicPr>
        <p:blipFill>
          <a:blip r:embed="rId3">
            <a:duotone>
              <a:prstClr val="black"/>
              <a:schemeClr val="accent3">
                <a:tint val="45000"/>
                <a:satMod val="400000"/>
              </a:schemeClr>
            </a:duotone>
          </a:blip>
          <a:stretch>
            <a:fillRect/>
          </a:stretch>
        </p:blipFill>
        <p:spPr>
          <a:xfrm>
            <a:off x="6675952" y="704739"/>
            <a:ext cx="2059780" cy="3734022"/>
          </a:xfrm>
          <a:prstGeom prst="rect">
            <a:avLst/>
          </a:prstGeom>
        </p:spPr>
      </p:pic>
      <p:sp>
        <p:nvSpPr>
          <p:cNvPr id="2" name="箭头: 右 1">
            <a:extLst>
              <a:ext uri="{FF2B5EF4-FFF2-40B4-BE49-F238E27FC236}">
                <a16:creationId xmlns:a16="http://schemas.microsoft.com/office/drawing/2014/main" id="{F85F2314-7005-4F12-9214-230DD16D35E3}"/>
              </a:ext>
            </a:extLst>
          </p:cNvPr>
          <p:cNvSpPr/>
          <p:nvPr/>
        </p:nvSpPr>
        <p:spPr>
          <a:xfrm>
            <a:off x="4278611" y="1980385"/>
            <a:ext cx="2308003" cy="1515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FB93D64E-AF80-452D-B55F-3782EE9505DA}"/>
              </a:ext>
            </a:extLst>
          </p:cNvPr>
          <p:cNvSpPr txBox="1"/>
          <p:nvPr/>
        </p:nvSpPr>
        <p:spPr>
          <a:xfrm>
            <a:off x="4523102" y="1457165"/>
            <a:ext cx="1701664" cy="523220"/>
          </a:xfrm>
          <a:prstGeom prst="rect">
            <a:avLst/>
          </a:prstGeom>
          <a:solidFill>
            <a:schemeClr val="accent2">
              <a:lumMod val="20000"/>
              <a:lumOff val="80000"/>
            </a:schemeClr>
          </a:solidFill>
        </p:spPr>
        <p:txBody>
          <a:bodyPr wrap="square" rtlCol="0">
            <a:spAutoFit/>
          </a:bodyPr>
          <a:lstStyle/>
          <a:p>
            <a:r>
              <a:rPr lang="zh-CN" altLang="en-US" sz="1400" b="1">
                <a:solidFill>
                  <a:schemeClr val="accent2">
                    <a:lumMod val="50000"/>
                  </a:schemeClr>
                </a:solidFill>
              </a:rPr>
              <a:t>拷贝到</a:t>
            </a:r>
            <a:r>
              <a:rPr lang="en-US" altLang="zh-CN" sz="1400" b="1">
                <a:solidFill>
                  <a:schemeClr val="accent2">
                    <a:lumMod val="50000"/>
                  </a:schemeClr>
                </a:solidFill>
              </a:rPr>
              <a:t>LaTeX</a:t>
            </a:r>
            <a:r>
              <a:rPr lang="zh-CN" altLang="en-US" sz="1400" b="1">
                <a:solidFill>
                  <a:schemeClr val="accent2">
                    <a:lumMod val="50000"/>
                  </a:schemeClr>
                </a:solidFill>
              </a:rPr>
              <a:t>软件并稍加编辑后的效果</a:t>
            </a:r>
          </a:p>
        </p:txBody>
      </p:sp>
    </p:spTree>
    <p:extLst>
      <p:ext uri="{BB962C8B-B14F-4D97-AF65-F5344CB8AC3E}">
        <p14:creationId xmlns:p14="http://schemas.microsoft.com/office/powerpoint/2010/main" val="2618515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命题逻辑公式语法定义</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命题逻辑公式的归纳定义</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第二讲  命题逻辑公式的语法</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r>
              <a:rPr lang="en-US" altLang="zh-CN" sz="1400">
                <a:latin typeface="Arial" panose="020B0604020202020204" pitchFamily="34" charset="0"/>
                <a:ea typeface="楷体" panose="02010609060101010101" pitchFamily="49" charset="-122"/>
                <a:cs typeface="Arial" panose="020B0604020202020204" pitchFamily="34" charset="0"/>
              </a:rPr>
              <a:t>2/43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F716C7E6-48F6-4A37-BC92-3E701138469B}"/>
                  </a:ext>
                </a:extLst>
              </p:cNvPr>
              <p:cNvSpPr txBox="1"/>
              <p:nvPr/>
            </p:nvSpPr>
            <p:spPr>
              <a:xfrm>
                <a:off x="611028" y="1645483"/>
                <a:ext cx="5493210" cy="2179251"/>
              </a:xfrm>
              <a:prstGeom prst="rect">
                <a:avLst/>
              </a:prstGeom>
              <a:solidFill>
                <a:schemeClr val="accent2">
                  <a:lumMod val="20000"/>
                  <a:lumOff val="80000"/>
                  <a:alpha val="50000"/>
                </a:schemeClr>
              </a:solidFill>
            </p:spPr>
            <p:txBody>
              <a:bodyPr wrap="square" rtlCol="0">
                <a:spAutoFit/>
              </a:bodyPr>
              <a:lstStyle/>
              <a:p>
                <a:pPr algn="ctr">
                  <a:spcBef>
                    <a:spcPts val="450"/>
                  </a:spcBef>
                  <a:spcAft>
                    <a:spcPts val="450"/>
                  </a:spcAft>
                </a:pPr>
                <a:r>
                  <a:rPr lang="zh-CN" altLang="en-US" sz="1800" b="1" dirty="0">
                    <a:solidFill>
                      <a:schemeClr val="accent2">
                        <a:lumMod val="50000"/>
                      </a:schemeClr>
                    </a:solidFill>
                    <a:latin typeface="+mn-ea"/>
                  </a:rPr>
                  <a:t>命题逻辑公式</a:t>
                </a:r>
                <a:r>
                  <a:rPr lang="zh-CN" altLang="en-US" sz="1800" b="1">
                    <a:solidFill>
                      <a:schemeClr val="accent2">
                        <a:lumMod val="50000"/>
                      </a:schemeClr>
                    </a:solidFill>
                    <a:latin typeface="+mn-ea"/>
                  </a:rPr>
                  <a:t>的归纳定义</a:t>
                </a:r>
                <a:endParaRPr lang="en-US" altLang="zh-CN" sz="1800" b="1" dirty="0">
                  <a:solidFill>
                    <a:schemeClr val="accent2">
                      <a:lumMod val="50000"/>
                    </a:schemeClr>
                  </a:solidFill>
                  <a:latin typeface="+mn-ea"/>
                </a:endParaRPr>
              </a:p>
              <a:p>
                <a:pPr marL="214313" indent="-214313">
                  <a:spcBef>
                    <a:spcPts val="450"/>
                  </a:spcBef>
                  <a:spcAft>
                    <a:spcPts val="450"/>
                  </a:spcAft>
                  <a:buFont typeface="Arial" panose="020B0604020202020204" pitchFamily="34" charset="0"/>
                  <a:buChar char="•"/>
                </a:pPr>
                <a:r>
                  <a:rPr lang="zh-CN" altLang="en-US" sz="1500" b="1">
                    <a:solidFill>
                      <a:srgbClr val="C00000"/>
                    </a:solidFill>
                    <a:latin typeface="黑体" panose="02010609060101010101" pitchFamily="49" charset="-122"/>
                    <a:ea typeface="黑体" panose="02010609060101010101" pitchFamily="49" charset="-122"/>
                    <a:cs typeface="Times New Roman" panose="02020603050405020304" pitchFamily="18" charset="0"/>
                  </a:rPr>
                  <a:t>归纳</a:t>
                </a:r>
                <a:r>
                  <a:rPr lang="zh-CN" altLang="en-US" sz="1500" b="1" dirty="0">
                    <a:solidFill>
                      <a:srgbClr val="C00000"/>
                    </a:solidFill>
                    <a:latin typeface="黑体" panose="02010609060101010101" pitchFamily="49" charset="-122"/>
                    <a:ea typeface="黑体" panose="02010609060101010101" pitchFamily="49" charset="-122"/>
                    <a:cs typeface="Times New Roman" panose="02020603050405020304" pitchFamily="18" charset="0"/>
                  </a:rPr>
                  <a:t>基</a:t>
                </a:r>
                <a:r>
                  <a:rPr lang="zh-CN" altLang="en-US" sz="1800" b="1" dirty="0">
                    <a:solidFill>
                      <a:srgbClr val="002060"/>
                    </a:solidFill>
                    <a:latin typeface="楷体" panose="02010609060101010101" pitchFamily="49" charset="-122"/>
                    <a:ea typeface="楷体" panose="02010609060101010101" pitchFamily="49" charset="-122"/>
                    <a:cs typeface="Times New Roman" panose="02020603050405020304" pitchFamily="18" charset="0"/>
                  </a:rPr>
                  <a:t>：</a:t>
                </a:r>
                <a:r>
                  <a:rPr lang="zh-CN" altLang="en-US" sz="1500" b="1" dirty="0">
                    <a:solidFill>
                      <a:srgbClr val="002060"/>
                    </a:solidFill>
                    <a:latin typeface="楷体" panose="02010609060101010101" pitchFamily="49" charset="-122"/>
                    <a:ea typeface="楷体" panose="02010609060101010101" pitchFamily="49" charset="-122"/>
                    <a:cs typeface="Times New Roman" panose="02020603050405020304" pitchFamily="18" charset="0"/>
                  </a:rPr>
                  <a:t>命题</a:t>
                </a:r>
                <a:r>
                  <a:rPr lang="zh-CN" altLang="en-US" sz="1500" b="1">
                    <a:solidFill>
                      <a:srgbClr val="002060"/>
                    </a:solidFill>
                    <a:latin typeface="楷体" panose="02010609060101010101" pitchFamily="49" charset="-122"/>
                    <a:ea typeface="楷体" panose="02010609060101010101" pitchFamily="49" charset="-122"/>
                    <a:cs typeface="Times New Roman" panose="02020603050405020304" pitchFamily="18" charset="0"/>
                  </a:rPr>
                  <a:t>变量集</a:t>
                </a:r>
                <a14:m>
                  <m:oMath xmlns:m="http://schemas.openxmlformats.org/officeDocument/2006/math">
                    <m:r>
                      <a:rPr lang="en-US" altLang="zh-CN" sz="1500" b="1" i="1" dirty="0">
                        <a:solidFill>
                          <a:srgbClr val="002060"/>
                        </a:solidFill>
                        <a:latin typeface="Cambria Math" panose="02040503050406030204" pitchFamily="18" charset="0"/>
                        <a:ea typeface="楷体" panose="02010609060101010101" pitchFamily="49" charset="-122"/>
                        <a:cs typeface="Times New Roman" panose="02020603050405020304" pitchFamily="18" charset="0"/>
                      </a:rPr>
                      <m:t>𝑽𝒂𝒓</m:t>
                    </m:r>
                  </m:oMath>
                </a14:m>
                <a:r>
                  <a:rPr lang="zh-CN" altLang="en-US" sz="1500" b="1" dirty="0">
                    <a:solidFill>
                      <a:srgbClr val="002060"/>
                    </a:solidFill>
                    <a:latin typeface="楷体" panose="02010609060101010101" pitchFamily="49" charset="-122"/>
                    <a:ea typeface="楷体" panose="02010609060101010101" pitchFamily="49" charset="-122"/>
                    <a:cs typeface="Times New Roman" panose="02020603050405020304" pitchFamily="18" charset="0"/>
                  </a:rPr>
                  <a:t>的每个符号</a:t>
                </a:r>
                <a:r>
                  <a:rPr lang="zh-CN" altLang="en-US" sz="1500" b="1">
                    <a:solidFill>
                      <a:srgbClr val="002060"/>
                    </a:solidFill>
                    <a:latin typeface="楷体" panose="02010609060101010101" pitchFamily="49" charset="-122"/>
                    <a:ea typeface="楷体" panose="02010609060101010101" pitchFamily="49" charset="-122"/>
                    <a:cs typeface="Times New Roman" panose="02020603050405020304" pitchFamily="18" charset="0"/>
                  </a:rPr>
                  <a:t>是公式</a:t>
                </a:r>
                <a:endParaRPr lang="en-US" altLang="zh-CN" sz="1800" b="1" dirty="0">
                  <a:solidFill>
                    <a:srgbClr val="002060"/>
                  </a:solidFill>
                  <a:latin typeface="楷体" panose="02010609060101010101" pitchFamily="49" charset="-122"/>
                  <a:ea typeface="楷体" panose="02010609060101010101" pitchFamily="49" charset="-122"/>
                  <a:cs typeface="Times New Roman" panose="02020603050405020304" pitchFamily="18" charset="0"/>
                </a:endParaRPr>
              </a:p>
              <a:p>
                <a:pPr marL="557213" lvl="1" indent="-214313">
                  <a:spcBef>
                    <a:spcPts val="450"/>
                  </a:spcBef>
                  <a:spcAft>
                    <a:spcPts val="450"/>
                  </a:spcAft>
                  <a:buFont typeface="Arial" panose="020B0604020202020204" pitchFamily="34" charset="0"/>
                  <a:buChar char="•"/>
                </a:pPr>
                <a:r>
                  <a:rPr lang="zh-CN" altLang="en-US" sz="1400" b="1">
                    <a:solidFill>
                      <a:schemeClr val="accent6">
                        <a:lumMod val="50000"/>
                      </a:schemeClr>
                    </a:solidFill>
                    <a:latin typeface="+mn-ea"/>
                  </a:rPr>
                  <a:t>称为</a:t>
                </a:r>
                <a:r>
                  <a:rPr lang="zh-CN" altLang="en-US" sz="1400" b="1" dirty="0">
                    <a:solidFill>
                      <a:srgbClr val="C00000"/>
                    </a:solidFill>
                    <a:latin typeface="+mn-ea"/>
                  </a:rPr>
                  <a:t>命题变量</a:t>
                </a:r>
                <a:r>
                  <a:rPr lang="zh-CN" altLang="en-US" sz="1400" b="1" dirty="0">
                    <a:solidFill>
                      <a:schemeClr val="accent6">
                        <a:lumMod val="50000"/>
                      </a:schemeClr>
                    </a:solidFill>
                    <a:latin typeface="+mn-ea"/>
                  </a:rPr>
                  <a:t>，也是</a:t>
                </a:r>
                <a:r>
                  <a:rPr lang="zh-CN" altLang="en-US" sz="1400" b="1" dirty="0">
                    <a:solidFill>
                      <a:srgbClr val="C00000"/>
                    </a:solidFill>
                    <a:latin typeface="+mn-ea"/>
                  </a:rPr>
                  <a:t>原子公式</a:t>
                </a:r>
                <a:endParaRPr lang="en-US" altLang="zh-CN" sz="1400" b="1" dirty="0">
                  <a:solidFill>
                    <a:srgbClr val="C00000"/>
                  </a:solidFill>
                  <a:latin typeface="+mn-ea"/>
                </a:endParaRPr>
              </a:p>
              <a:p>
                <a:pPr marL="214313" indent="-214313">
                  <a:spcBef>
                    <a:spcPts val="450"/>
                  </a:spcBef>
                  <a:spcAft>
                    <a:spcPts val="450"/>
                  </a:spcAft>
                  <a:buFont typeface="Arial" panose="020B0604020202020204" pitchFamily="34" charset="0"/>
                  <a:buChar char="•"/>
                </a:pPr>
                <a:r>
                  <a:rPr lang="zh-CN" altLang="en-US" sz="1500" b="1" dirty="0">
                    <a:solidFill>
                      <a:srgbClr val="C00000"/>
                    </a:solidFill>
                    <a:latin typeface="黑体" panose="02010609060101010101" pitchFamily="49" charset="-122"/>
                    <a:ea typeface="黑体" panose="02010609060101010101" pitchFamily="49" charset="-122"/>
                    <a:cs typeface="Times New Roman" panose="02020603050405020304" pitchFamily="18" charset="0"/>
                  </a:rPr>
                  <a:t>归纳步</a:t>
                </a:r>
                <a:r>
                  <a:rPr lang="zh-CN" altLang="en-US" sz="1500" b="1" dirty="0">
                    <a:solidFill>
                      <a:schemeClr val="accent6">
                        <a:lumMod val="50000"/>
                      </a:schemeClr>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1500" b="1" dirty="0">
                  <a:solidFill>
                    <a:schemeClr val="accent6">
                      <a:lumMod val="50000"/>
                    </a:schemeClr>
                  </a:solidFill>
                  <a:latin typeface="Times New Roman" panose="02020603050405020304" pitchFamily="18" charset="0"/>
                  <a:ea typeface="宋体" panose="02010600030101010101" pitchFamily="2" charset="-122"/>
                  <a:cs typeface="Times New Roman" panose="02020603050405020304" pitchFamily="18" charset="0"/>
                </a:endParaRPr>
              </a:p>
              <a:p>
                <a:pPr marL="557213" lvl="1" indent="-214313">
                  <a:spcBef>
                    <a:spcPts val="450"/>
                  </a:spcBef>
                  <a:spcAft>
                    <a:spcPts val="450"/>
                  </a:spcAft>
                  <a:buFont typeface="Arial" panose="020B0604020202020204" pitchFamily="34" charset="0"/>
                  <a:buChar char="•"/>
                </a:pPr>
                <a:r>
                  <a:rPr lang="zh-CN" altLang="en-US" sz="1400" b="1" dirty="0">
                    <a:solidFill>
                      <a:schemeClr val="accent6">
                        <a:lumMod val="50000"/>
                      </a:schemeClr>
                    </a:solidFill>
                    <a:latin typeface="+mn-ea"/>
                  </a:rPr>
                  <a:t>如果</a:t>
                </a:r>
                <a14:m>
                  <m:oMath xmlns:m="http://schemas.openxmlformats.org/officeDocument/2006/math">
                    <m:r>
                      <a:rPr lang="en-US" altLang="zh-CN" sz="1400" b="1">
                        <a:solidFill>
                          <a:schemeClr val="accent6">
                            <a:lumMod val="50000"/>
                          </a:schemeClr>
                        </a:solidFill>
                        <a:latin typeface="Cambria Math" panose="02040503050406030204" pitchFamily="18" charset="0"/>
                      </a:rPr>
                      <m:t>𝑨</m:t>
                    </m:r>
                  </m:oMath>
                </a14:m>
                <a:r>
                  <a:rPr lang="zh-CN" altLang="en-US" sz="1400" b="1">
                    <a:solidFill>
                      <a:schemeClr val="accent6">
                        <a:lumMod val="50000"/>
                      </a:schemeClr>
                    </a:solidFill>
                    <a:latin typeface="+mn-ea"/>
                  </a:rPr>
                  <a:t>是公式，则</a:t>
                </a:r>
                <a14:m>
                  <m:oMath xmlns:m="http://schemas.openxmlformats.org/officeDocument/2006/math">
                    <m:d>
                      <m:dPr>
                        <m:ctrlPr>
                          <a:rPr lang="en-US" altLang="zh-CN" sz="1400" b="1" i="1">
                            <a:solidFill>
                              <a:schemeClr val="accent6">
                                <a:lumMod val="50000"/>
                              </a:schemeClr>
                            </a:solidFill>
                            <a:latin typeface="Cambria Math" panose="02040503050406030204" pitchFamily="18" charset="0"/>
                          </a:rPr>
                        </m:ctrlPr>
                      </m:dPr>
                      <m:e>
                        <m:r>
                          <a:rPr lang="en-US" altLang="zh-CN" sz="1400" b="1">
                            <a:solidFill>
                              <a:schemeClr val="accent6">
                                <a:lumMod val="50000"/>
                              </a:schemeClr>
                            </a:solidFill>
                            <a:latin typeface="Cambria Math" panose="02040503050406030204" pitchFamily="18" charset="0"/>
                          </a:rPr>
                          <m:t>¬</m:t>
                        </m:r>
                        <m:r>
                          <a:rPr lang="en-US" altLang="zh-CN" sz="1400" b="1">
                            <a:solidFill>
                              <a:schemeClr val="accent6">
                                <a:lumMod val="50000"/>
                              </a:schemeClr>
                            </a:solidFill>
                            <a:latin typeface="Cambria Math" panose="02040503050406030204" pitchFamily="18" charset="0"/>
                          </a:rPr>
                          <m:t>𝑨</m:t>
                        </m:r>
                      </m:e>
                    </m:d>
                  </m:oMath>
                </a14:m>
                <a:r>
                  <a:rPr lang="zh-CN" altLang="en-US" sz="1400" b="1" dirty="0">
                    <a:solidFill>
                      <a:schemeClr val="accent6">
                        <a:lumMod val="50000"/>
                      </a:schemeClr>
                    </a:solidFill>
                    <a:latin typeface="+mn-ea"/>
                  </a:rPr>
                  <a:t>是公式</a:t>
                </a:r>
                <a:endParaRPr lang="en-US" altLang="zh-CN" sz="1400" b="1" dirty="0">
                  <a:solidFill>
                    <a:schemeClr val="accent6">
                      <a:lumMod val="50000"/>
                    </a:schemeClr>
                  </a:solidFill>
                  <a:latin typeface="+mn-ea"/>
                </a:endParaRPr>
              </a:p>
              <a:p>
                <a:pPr marL="557213" lvl="1" indent="-214313">
                  <a:lnSpc>
                    <a:spcPts val="1875"/>
                  </a:lnSpc>
                  <a:spcBef>
                    <a:spcPts val="450"/>
                  </a:spcBef>
                  <a:spcAft>
                    <a:spcPts val="450"/>
                  </a:spcAft>
                  <a:buFont typeface="Arial" panose="020B0604020202020204" pitchFamily="34" charset="0"/>
                  <a:buChar char="•"/>
                </a:pPr>
                <a:r>
                  <a:rPr lang="zh-CN" altLang="en-US" sz="1400" b="1" dirty="0">
                    <a:solidFill>
                      <a:schemeClr val="accent6">
                        <a:lumMod val="50000"/>
                      </a:schemeClr>
                    </a:solidFill>
                    <a:latin typeface="+mn-ea"/>
                  </a:rPr>
                  <a:t>如果</a:t>
                </a:r>
                <a14:m>
                  <m:oMath xmlns:m="http://schemas.openxmlformats.org/officeDocument/2006/math">
                    <m:r>
                      <a:rPr lang="en-US" altLang="zh-CN" sz="1400" b="1">
                        <a:solidFill>
                          <a:schemeClr val="accent6">
                            <a:lumMod val="50000"/>
                          </a:schemeClr>
                        </a:solidFill>
                        <a:latin typeface="Cambria Math" panose="02040503050406030204" pitchFamily="18" charset="0"/>
                      </a:rPr>
                      <m:t>𝑨</m:t>
                    </m:r>
                    <m:r>
                      <a:rPr lang="en-US" altLang="zh-CN" sz="1400" b="1">
                        <a:solidFill>
                          <a:schemeClr val="accent6">
                            <a:lumMod val="50000"/>
                          </a:schemeClr>
                        </a:solidFill>
                        <a:latin typeface="Cambria Math" panose="02040503050406030204" pitchFamily="18" charset="0"/>
                      </a:rPr>
                      <m:t>, </m:t>
                    </m:r>
                    <m:r>
                      <a:rPr lang="en-US" altLang="zh-CN" sz="1400" b="1">
                        <a:solidFill>
                          <a:schemeClr val="accent6">
                            <a:lumMod val="50000"/>
                          </a:schemeClr>
                        </a:solidFill>
                        <a:latin typeface="Cambria Math" panose="02040503050406030204" pitchFamily="18" charset="0"/>
                      </a:rPr>
                      <m:t>𝑩</m:t>
                    </m:r>
                  </m:oMath>
                </a14:m>
                <a:r>
                  <a:rPr lang="zh-CN" altLang="en-US" sz="1400" b="1" dirty="0">
                    <a:solidFill>
                      <a:schemeClr val="accent6">
                        <a:lumMod val="50000"/>
                      </a:schemeClr>
                    </a:solidFill>
                    <a:latin typeface="+mn-ea"/>
                  </a:rPr>
                  <a:t>是公式，则</a:t>
                </a:r>
                <a14:m>
                  <m:oMath xmlns:m="http://schemas.openxmlformats.org/officeDocument/2006/math">
                    <m:r>
                      <a:rPr lang="en-US" altLang="zh-CN" sz="1400" b="1">
                        <a:solidFill>
                          <a:schemeClr val="accent6">
                            <a:lumMod val="50000"/>
                          </a:schemeClr>
                        </a:solidFill>
                        <a:latin typeface="Cambria Math" panose="02040503050406030204" pitchFamily="18" charset="0"/>
                      </a:rPr>
                      <m:t>(</m:t>
                    </m:r>
                    <m:r>
                      <a:rPr lang="en-US" altLang="zh-CN" sz="1400" b="1">
                        <a:solidFill>
                          <a:schemeClr val="accent6">
                            <a:lumMod val="50000"/>
                          </a:schemeClr>
                        </a:solidFill>
                        <a:latin typeface="Cambria Math" panose="02040503050406030204" pitchFamily="18" charset="0"/>
                      </a:rPr>
                      <m:t>𝑨</m:t>
                    </m:r>
                    <m:r>
                      <a:rPr lang="en-US" altLang="zh-CN" sz="1400" b="1">
                        <a:solidFill>
                          <a:schemeClr val="accent6">
                            <a:lumMod val="50000"/>
                          </a:schemeClr>
                        </a:solidFill>
                        <a:latin typeface="Cambria Math" panose="02040503050406030204" pitchFamily="18" charset="0"/>
                      </a:rPr>
                      <m:t>∧</m:t>
                    </m:r>
                    <m:r>
                      <a:rPr lang="en-US" altLang="zh-CN" sz="1400" b="1">
                        <a:solidFill>
                          <a:schemeClr val="accent6">
                            <a:lumMod val="50000"/>
                          </a:schemeClr>
                        </a:solidFill>
                        <a:latin typeface="Cambria Math" panose="02040503050406030204" pitchFamily="18" charset="0"/>
                      </a:rPr>
                      <m:t>𝑩</m:t>
                    </m:r>
                    <m:r>
                      <a:rPr lang="en-US" altLang="zh-CN" sz="1400" b="1">
                        <a:solidFill>
                          <a:schemeClr val="accent6">
                            <a:lumMod val="50000"/>
                          </a:schemeClr>
                        </a:solidFill>
                        <a:latin typeface="Cambria Math" panose="02040503050406030204" pitchFamily="18" charset="0"/>
                      </a:rPr>
                      <m:t>), </m:t>
                    </m:r>
                    <m:d>
                      <m:dPr>
                        <m:ctrlPr>
                          <a:rPr lang="en-US" altLang="zh-CN" sz="1400" b="1" i="1">
                            <a:solidFill>
                              <a:schemeClr val="accent6">
                                <a:lumMod val="50000"/>
                              </a:schemeClr>
                            </a:solidFill>
                            <a:latin typeface="Cambria Math" panose="02040503050406030204" pitchFamily="18" charset="0"/>
                          </a:rPr>
                        </m:ctrlPr>
                      </m:dPr>
                      <m:e>
                        <m:r>
                          <a:rPr lang="en-US" altLang="zh-CN" sz="1400" b="1">
                            <a:solidFill>
                              <a:schemeClr val="accent6">
                                <a:lumMod val="50000"/>
                              </a:schemeClr>
                            </a:solidFill>
                            <a:latin typeface="Cambria Math" panose="02040503050406030204" pitchFamily="18" charset="0"/>
                          </a:rPr>
                          <m:t>𝑨</m:t>
                        </m:r>
                        <m:r>
                          <a:rPr lang="en-US" altLang="zh-CN" sz="1400" b="1">
                            <a:solidFill>
                              <a:schemeClr val="accent6">
                                <a:lumMod val="50000"/>
                              </a:schemeClr>
                            </a:solidFill>
                            <a:latin typeface="Cambria Math" panose="02040503050406030204" pitchFamily="18" charset="0"/>
                          </a:rPr>
                          <m:t>∨</m:t>
                        </m:r>
                        <m:r>
                          <a:rPr lang="en-US" altLang="zh-CN" sz="1400" b="1">
                            <a:solidFill>
                              <a:schemeClr val="accent6">
                                <a:lumMod val="50000"/>
                              </a:schemeClr>
                            </a:solidFill>
                            <a:latin typeface="Cambria Math" panose="02040503050406030204" pitchFamily="18" charset="0"/>
                          </a:rPr>
                          <m:t>𝑩</m:t>
                        </m:r>
                      </m:e>
                    </m:d>
                    <m:r>
                      <a:rPr lang="en-US" altLang="zh-CN" sz="1400" b="1">
                        <a:solidFill>
                          <a:schemeClr val="accent6">
                            <a:lumMod val="50000"/>
                          </a:schemeClr>
                        </a:solidFill>
                        <a:latin typeface="Cambria Math" panose="02040503050406030204" pitchFamily="18" charset="0"/>
                      </a:rPr>
                      <m:t>, </m:t>
                    </m:r>
                    <m:d>
                      <m:dPr>
                        <m:ctrlPr>
                          <a:rPr lang="en-US" altLang="zh-CN" sz="1400" b="1" i="1">
                            <a:solidFill>
                              <a:schemeClr val="accent6">
                                <a:lumMod val="50000"/>
                              </a:schemeClr>
                            </a:solidFill>
                            <a:latin typeface="Cambria Math" panose="02040503050406030204" pitchFamily="18" charset="0"/>
                          </a:rPr>
                        </m:ctrlPr>
                      </m:dPr>
                      <m:e>
                        <m:r>
                          <a:rPr lang="en-US" altLang="zh-CN" sz="1400" b="1">
                            <a:solidFill>
                              <a:schemeClr val="accent6">
                                <a:lumMod val="50000"/>
                              </a:schemeClr>
                            </a:solidFill>
                            <a:latin typeface="Cambria Math" panose="02040503050406030204" pitchFamily="18" charset="0"/>
                          </a:rPr>
                          <m:t>𝑨</m:t>
                        </m:r>
                        <m:r>
                          <a:rPr lang="en-US" altLang="zh-CN" sz="1400" b="1">
                            <a:solidFill>
                              <a:schemeClr val="accent6">
                                <a:lumMod val="50000"/>
                              </a:schemeClr>
                            </a:solidFill>
                            <a:latin typeface="Cambria Math" panose="02040503050406030204" pitchFamily="18" charset="0"/>
                          </a:rPr>
                          <m:t>→</m:t>
                        </m:r>
                        <m:r>
                          <a:rPr lang="en-US" altLang="zh-CN" sz="1400" b="1">
                            <a:solidFill>
                              <a:schemeClr val="accent6">
                                <a:lumMod val="50000"/>
                              </a:schemeClr>
                            </a:solidFill>
                            <a:latin typeface="Cambria Math" panose="02040503050406030204" pitchFamily="18" charset="0"/>
                          </a:rPr>
                          <m:t>𝑩</m:t>
                        </m:r>
                      </m:e>
                    </m:d>
                    <m:r>
                      <a:rPr lang="en-US" altLang="zh-CN" sz="1400" b="1">
                        <a:solidFill>
                          <a:schemeClr val="accent6">
                            <a:lumMod val="50000"/>
                          </a:schemeClr>
                        </a:solidFill>
                        <a:latin typeface="Cambria Math" panose="02040503050406030204" pitchFamily="18" charset="0"/>
                      </a:rPr>
                      <m:t>, </m:t>
                    </m:r>
                    <m:d>
                      <m:dPr>
                        <m:ctrlPr>
                          <a:rPr lang="en-US" altLang="zh-CN" sz="1400" b="1" i="1">
                            <a:solidFill>
                              <a:schemeClr val="accent6">
                                <a:lumMod val="50000"/>
                              </a:schemeClr>
                            </a:solidFill>
                            <a:latin typeface="Cambria Math" panose="02040503050406030204" pitchFamily="18" charset="0"/>
                          </a:rPr>
                        </m:ctrlPr>
                      </m:dPr>
                      <m:e>
                        <m:r>
                          <a:rPr lang="en-US" altLang="zh-CN" sz="1400" b="1">
                            <a:solidFill>
                              <a:schemeClr val="accent6">
                                <a:lumMod val="50000"/>
                              </a:schemeClr>
                            </a:solidFill>
                            <a:latin typeface="Cambria Math" panose="02040503050406030204" pitchFamily="18" charset="0"/>
                          </a:rPr>
                          <m:t>𝑨</m:t>
                        </m:r>
                        <m:r>
                          <a:rPr lang="en-US" altLang="zh-CN" sz="1400" b="1">
                            <a:solidFill>
                              <a:schemeClr val="accent6">
                                <a:lumMod val="50000"/>
                              </a:schemeClr>
                            </a:solidFill>
                            <a:latin typeface="Cambria Math" panose="02040503050406030204" pitchFamily="18" charset="0"/>
                          </a:rPr>
                          <m:t>↔</m:t>
                        </m:r>
                        <m:r>
                          <a:rPr lang="en-US" altLang="zh-CN" sz="1400" b="1">
                            <a:solidFill>
                              <a:schemeClr val="accent6">
                                <a:lumMod val="50000"/>
                              </a:schemeClr>
                            </a:solidFill>
                            <a:latin typeface="Cambria Math" panose="02040503050406030204" pitchFamily="18" charset="0"/>
                          </a:rPr>
                          <m:t>𝑩</m:t>
                        </m:r>
                      </m:e>
                    </m:d>
                  </m:oMath>
                </a14:m>
                <a:r>
                  <a:rPr lang="zh-CN" altLang="en-US" sz="1400" b="1" dirty="0">
                    <a:solidFill>
                      <a:schemeClr val="accent6">
                        <a:lumMod val="50000"/>
                      </a:schemeClr>
                    </a:solidFill>
                    <a:latin typeface="+mn-ea"/>
                  </a:rPr>
                  <a:t>是公式</a:t>
                </a:r>
                <a:endParaRPr lang="en-US" altLang="zh-CN" sz="1400" b="1" dirty="0">
                  <a:solidFill>
                    <a:schemeClr val="accent6">
                      <a:lumMod val="50000"/>
                    </a:schemeClr>
                  </a:solidFill>
                  <a:latin typeface="+mn-ea"/>
                </a:endParaRPr>
              </a:p>
            </p:txBody>
          </p:sp>
        </mc:Choice>
        <mc:Fallback xmlns="">
          <p:sp>
            <p:nvSpPr>
              <p:cNvPr id="8" name="文本框 7">
                <a:extLst>
                  <a:ext uri="{FF2B5EF4-FFF2-40B4-BE49-F238E27FC236}">
                    <a16:creationId xmlns:a16="http://schemas.microsoft.com/office/drawing/2014/main" id="{F716C7E6-48F6-4A37-BC92-3E701138469B}"/>
                  </a:ext>
                </a:extLst>
              </p:cNvPr>
              <p:cNvSpPr txBox="1">
                <a:spLocks noRot="1" noChangeAspect="1" noMove="1" noResize="1" noEditPoints="1" noAdjustHandles="1" noChangeArrowheads="1" noChangeShapeType="1" noTextEdit="1"/>
              </p:cNvSpPr>
              <p:nvPr/>
            </p:nvSpPr>
            <p:spPr>
              <a:xfrm>
                <a:off x="611028" y="1645483"/>
                <a:ext cx="5493210" cy="2179251"/>
              </a:xfrm>
              <a:prstGeom prst="rect">
                <a:avLst/>
              </a:prstGeom>
              <a:blipFill>
                <a:blip r:embed="rId2"/>
                <a:stretch>
                  <a:fillRect l="-333" t="-1681" b="-1961"/>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817EF196-9150-4609-8C59-98C9EA980578}"/>
              </a:ext>
            </a:extLst>
          </p:cNvPr>
          <p:cNvSpPr txBox="1"/>
          <p:nvPr/>
        </p:nvSpPr>
        <p:spPr>
          <a:xfrm>
            <a:off x="611028" y="3953244"/>
            <a:ext cx="4482776" cy="574516"/>
          </a:xfrm>
          <a:prstGeom prst="rect">
            <a:avLst/>
          </a:prstGeom>
          <a:solidFill>
            <a:schemeClr val="accent4">
              <a:lumMod val="20000"/>
              <a:lumOff val="80000"/>
            </a:schemeClr>
          </a:solidFill>
        </p:spPr>
        <p:txBody>
          <a:bodyPr wrap="square" rtlCol="0">
            <a:spAutoFit/>
          </a:bodyPr>
          <a:lstStyle/>
          <a:p>
            <a:pPr algn="just">
              <a:spcBef>
                <a:spcPts val="225"/>
              </a:spcBef>
              <a:spcAft>
                <a:spcPts val="225"/>
              </a:spcAft>
            </a:pPr>
            <a:r>
              <a:rPr lang="zh-CN" altLang="en-US" sz="1400" b="1">
                <a:solidFill>
                  <a:schemeClr val="accent2">
                    <a:lumMod val="50000"/>
                  </a:schemeClr>
                </a:solidFill>
                <a:latin typeface="+mn-ea"/>
              </a:rPr>
              <a:t>归纳步在</a:t>
            </a:r>
            <a:r>
              <a:rPr lang="zh-CN" altLang="en-US" sz="1400" b="1" dirty="0">
                <a:solidFill>
                  <a:schemeClr val="accent2">
                    <a:lumMod val="50000"/>
                  </a:schemeClr>
                </a:solidFill>
                <a:latin typeface="+mn-ea"/>
              </a:rPr>
              <a:t>已有</a:t>
            </a:r>
            <a:r>
              <a:rPr lang="zh-CN" altLang="en-US" sz="1400" b="1">
                <a:solidFill>
                  <a:schemeClr val="accent2">
                    <a:lumMod val="50000"/>
                  </a:schemeClr>
                </a:solidFill>
                <a:latin typeface="+mn-ea"/>
              </a:rPr>
              <a:t>公式加逻辑运算</a:t>
            </a:r>
            <a:r>
              <a:rPr lang="zh-CN" altLang="en-US" sz="1400" b="1" dirty="0">
                <a:solidFill>
                  <a:schemeClr val="accent2">
                    <a:lumMod val="50000"/>
                  </a:schemeClr>
                </a:solidFill>
                <a:latin typeface="+mn-ea"/>
              </a:rPr>
              <a:t>符和圆括号构造更多公式</a:t>
            </a:r>
            <a:endParaRPr lang="en-US" altLang="zh-CN" sz="1400" b="1" dirty="0">
              <a:solidFill>
                <a:schemeClr val="accent2">
                  <a:lumMod val="50000"/>
                </a:schemeClr>
              </a:solidFill>
              <a:latin typeface="+mn-ea"/>
            </a:endParaRPr>
          </a:p>
          <a:p>
            <a:pPr marL="214313" indent="-214313" algn="just">
              <a:spcBef>
                <a:spcPts val="225"/>
              </a:spcBef>
              <a:spcAft>
                <a:spcPts val="225"/>
              </a:spcAft>
              <a:buFont typeface="Arial" panose="020B0604020202020204" pitchFamily="34" charset="0"/>
              <a:buChar char="•"/>
            </a:pPr>
            <a:r>
              <a:rPr lang="zh-CN" altLang="en-US" sz="1400" b="1" dirty="0">
                <a:solidFill>
                  <a:srgbClr val="002060"/>
                </a:solidFill>
                <a:latin typeface="楷体" panose="02010609060101010101" pitchFamily="49" charset="-122"/>
                <a:ea typeface="楷体" panose="02010609060101010101" pitchFamily="49" charset="-122"/>
              </a:rPr>
              <a:t>每个逻辑运算符对应一个构造公式的归纳</a:t>
            </a:r>
            <a:r>
              <a:rPr lang="zh-CN" altLang="en-US" sz="1400" b="1">
                <a:solidFill>
                  <a:srgbClr val="002060"/>
                </a:solidFill>
                <a:latin typeface="楷体" panose="02010609060101010101" pitchFamily="49" charset="-122"/>
                <a:ea typeface="楷体" panose="02010609060101010101" pitchFamily="49" charset="-122"/>
              </a:rPr>
              <a:t>步规则</a:t>
            </a:r>
            <a:endParaRPr lang="zh-CN" altLang="en-US" sz="1400" b="1" dirty="0">
              <a:solidFill>
                <a:srgbClr val="002060"/>
              </a:solidFill>
              <a:latin typeface="楷体" panose="02010609060101010101" pitchFamily="49" charset="-122"/>
              <a:ea typeface="楷体" panose="02010609060101010101" pitchFamily="49" charset="-122"/>
            </a:endParaRP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BE3A9B6C-1AD0-4762-B12C-C6542412DBA4}"/>
                  </a:ext>
                </a:extLst>
              </p:cNvPr>
              <p:cNvSpPr txBox="1"/>
              <p:nvPr/>
            </p:nvSpPr>
            <p:spPr>
              <a:xfrm>
                <a:off x="4426266" y="2715620"/>
                <a:ext cx="1606785" cy="738664"/>
              </a:xfrm>
              <a:prstGeom prst="rect">
                <a:avLst/>
              </a:prstGeom>
              <a:solidFill>
                <a:schemeClr val="accent4">
                  <a:lumMod val="20000"/>
                  <a:lumOff val="80000"/>
                </a:schemeClr>
              </a:solidFill>
            </p:spPr>
            <p:txBody>
              <a:bodyPr wrap="square" rtlCol="0">
                <a:spAutoFit/>
              </a:bodyPr>
              <a:lstStyle/>
              <a:p>
                <a:r>
                  <a:rPr lang="zh-CN" altLang="en-US" sz="1400" b="1">
                    <a:solidFill>
                      <a:schemeClr val="accent2">
                        <a:lumMod val="50000"/>
                      </a:schemeClr>
                    </a:solidFill>
                  </a:rPr>
                  <a:t>大写字母</a:t>
                </a:r>
                <a14:m>
                  <m:oMath xmlns:m="http://schemas.openxmlformats.org/officeDocument/2006/math">
                    <m:r>
                      <a:rPr lang="en-US" altLang="zh-CN" sz="1400" b="1" i="1">
                        <a:solidFill>
                          <a:schemeClr val="accent2">
                            <a:lumMod val="50000"/>
                          </a:schemeClr>
                        </a:solidFill>
                        <a:latin typeface="Cambria Math" panose="02040503050406030204" pitchFamily="18" charset="0"/>
                      </a:rPr>
                      <m:t>𝑨</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𝑩</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𝑪</m:t>
                    </m:r>
                  </m:oMath>
                </a14:m>
                <a:r>
                  <a:rPr lang="zh-CN" altLang="en-US" sz="1400" b="1">
                    <a:solidFill>
                      <a:schemeClr val="accent2">
                        <a:lumMod val="50000"/>
                      </a:schemeClr>
                    </a:solidFill>
                  </a:rPr>
                  <a:t>不是公式中的符号，用以表示已有公式</a:t>
                </a:r>
              </a:p>
            </p:txBody>
          </p:sp>
        </mc:Choice>
        <mc:Fallback xmlns="">
          <p:sp>
            <p:nvSpPr>
              <p:cNvPr id="10" name="文本框 9">
                <a:extLst>
                  <a:ext uri="{FF2B5EF4-FFF2-40B4-BE49-F238E27FC236}">
                    <a16:creationId xmlns:a16="http://schemas.microsoft.com/office/drawing/2014/main" id="{BE3A9B6C-1AD0-4762-B12C-C6542412DBA4}"/>
                  </a:ext>
                </a:extLst>
              </p:cNvPr>
              <p:cNvSpPr txBox="1">
                <a:spLocks noRot="1" noChangeAspect="1" noMove="1" noResize="1" noEditPoints="1" noAdjustHandles="1" noChangeArrowheads="1" noChangeShapeType="1" noTextEdit="1"/>
              </p:cNvSpPr>
              <p:nvPr/>
            </p:nvSpPr>
            <p:spPr>
              <a:xfrm>
                <a:off x="4426266" y="2715620"/>
                <a:ext cx="1606785" cy="738664"/>
              </a:xfrm>
              <a:prstGeom prst="rect">
                <a:avLst/>
              </a:prstGeom>
              <a:blipFill>
                <a:blip r:embed="rId3"/>
                <a:stretch>
                  <a:fillRect l="-1136" t="-820" r="-379" b="-7377"/>
                </a:stretch>
              </a:blipFill>
            </p:spPr>
            <p:txBody>
              <a:bodyPr/>
              <a:lstStyle/>
              <a:p>
                <a:r>
                  <a:rPr lang="zh-CN" altLang="en-US">
                    <a:noFill/>
                  </a:rPr>
                  <a:t> </a:t>
                </a:r>
              </a:p>
            </p:txBody>
          </p:sp>
        </mc:Fallback>
      </mc:AlternateContent>
      <p:sp>
        <p:nvSpPr>
          <p:cNvPr id="17" name="文本框 16">
            <a:extLst>
              <a:ext uri="{FF2B5EF4-FFF2-40B4-BE49-F238E27FC236}">
                <a16:creationId xmlns:a16="http://schemas.microsoft.com/office/drawing/2014/main" id="{594B0FAB-DB81-44AD-9BC1-97BE7143756C}"/>
              </a:ext>
            </a:extLst>
          </p:cNvPr>
          <p:cNvSpPr txBox="1"/>
          <p:nvPr/>
        </p:nvSpPr>
        <p:spPr>
          <a:xfrm>
            <a:off x="611028" y="803957"/>
            <a:ext cx="7921938" cy="713016"/>
          </a:xfrm>
          <a:prstGeom prst="rect">
            <a:avLst/>
          </a:prstGeom>
          <a:solidFill>
            <a:schemeClr val="accent4">
              <a:lumMod val="20000"/>
              <a:lumOff val="80000"/>
            </a:schemeClr>
          </a:solidFill>
        </p:spPr>
        <p:txBody>
          <a:bodyPr wrap="square" rtlCol="0">
            <a:spAutoFit/>
          </a:bodyPr>
          <a:lstStyle/>
          <a:p>
            <a:pPr>
              <a:spcBef>
                <a:spcPts val="450"/>
              </a:spcBef>
              <a:spcAft>
                <a:spcPts val="450"/>
              </a:spcAft>
            </a:pPr>
            <a:r>
              <a:rPr lang="zh-CN" altLang="en-US" sz="1600" b="1" dirty="0">
                <a:solidFill>
                  <a:srgbClr val="002060"/>
                </a:solidFill>
              </a:rPr>
              <a:t>逻辑语言是逻辑公式的集合，逻辑公式是给定符号集的符号按照一定规则构成的符号串</a:t>
            </a:r>
            <a:endParaRPr lang="en-US" altLang="zh-CN" sz="1600" b="1" dirty="0">
              <a:solidFill>
                <a:srgbClr val="002060"/>
              </a:solidFill>
            </a:endParaRPr>
          </a:p>
          <a:p>
            <a:pPr marL="214313" indent="-214313">
              <a:spcBef>
                <a:spcPts val="450"/>
              </a:spcBef>
              <a:spcAft>
                <a:spcPts val="450"/>
              </a:spcAft>
              <a:buFont typeface="Arial" panose="020B0604020202020204" pitchFamily="34" charset="0"/>
              <a:buChar char="•"/>
            </a:pPr>
            <a:r>
              <a:rPr lang="zh-CN" altLang="en-US" sz="1600" b="1" dirty="0">
                <a:solidFill>
                  <a:srgbClr val="C00000"/>
                </a:solidFill>
                <a:latin typeface="楷体" panose="02010609060101010101" pitchFamily="49" charset="-122"/>
                <a:ea typeface="楷体" panose="02010609060101010101" pitchFamily="49" charset="-122"/>
              </a:rPr>
              <a:t>逻辑公式的语法</a:t>
            </a:r>
            <a:r>
              <a:rPr lang="en-US" altLang="zh-CN" sz="1600" b="1" dirty="0">
                <a:solidFill>
                  <a:srgbClr val="C00000"/>
                </a:solidFill>
                <a:latin typeface="Arial" panose="020B0604020202020204" pitchFamily="34" charset="0"/>
                <a:ea typeface="楷体" panose="02010609060101010101" pitchFamily="49" charset="-122"/>
                <a:cs typeface="Arial" panose="020B0604020202020204" pitchFamily="34" charset="0"/>
              </a:rPr>
              <a:t>(syntax)</a:t>
            </a:r>
            <a:r>
              <a:rPr lang="zh-CN" altLang="en-US" sz="1600" b="1" dirty="0">
                <a:solidFill>
                  <a:srgbClr val="C00000"/>
                </a:solidFill>
                <a:latin typeface="楷体" panose="02010609060101010101" pitchFamily="49" charset="-122"/>
                <a:ea typeface="楷体" panose="02010609060101010101" pitchFamily="49" charset="-122"/>
              </a:rPr>
              <a:t>就是构成公式的规则，体现为逻辑公式的归纳定义</a:t>
            </a:r>
          </a:p>
        </p:txBody>
      </p:sp>
      <p:sp>
        <p:nvSpPr>
          <p:cNvPr id="2" name="文本框 1">
            <a:extLst>
              <a:ext uri="{FF2B5EF4-FFF2-40B4-BE49-F238E27FC236}">
                <a16:creationId xmlns:a16="http://schemas.microsoft.com/office/drawing/2014/main" id="{F23DB0B1-0BAF-4F9C-AFA7-8B7B7EE8E7C2}"/>
              </a:ext>
            </a:extLst>
          </p:cNvPr>
          <p:cNvSpPr txBox="1"/>
          <p:nvPr/>
        </p:nvSpPr>
        <p:spPr>
          <a:xfrm>
            <a:off x="6270394" y="1881477"/>
            <a:ext cx="2227562" cy="685637"/>
          </a:xfrm>
          <a:prstGeom prst="rect">
            <a:avLst/>
          </a:prstGeom>
          <a:solidFill>
            <a:schemeClr val="accent2">
              <a:lumMod val="50000"/>
            </a:schemeClr>
          </a:solidFill>
        </p:spPr>
        <p:txBody>
          <a:bodyPr wrap="square" rtlCol="0">
            <a:spAutoFit/>
          </a:bodyPr>
          <a:lstStyle/>
          <a:p>
            <a:pPr>
              <a:lnSpc>
                <a:spcPts val="2400"/>
              </a:lnSpc>
            </a:pPr>
            <a:r>
              <a:rPr lang="zh-CN" altLang="en-US" sz="1600" b="1">
                <a:solidFill>
                  <a:schemeClr val="bg1"/>
                </a:solidFill>
              </a:rPr>
              <a:t>如果要包含命题常量符号，那么该怎样定义？</a:t>
            </a:r>
          </a:p>
        </p:txBody>
      </p:sp>
      <p:sp>
        <p:nvSpPr>
          <p:cNvPr id="3" name="文本框 2">
            <a:extLst>
              <a:ext uri="{FF2B5EF4-FFF2-40B4-BE49-F238E27FC236}">
                <a16:creationId xmlns:a16="http://schemas.microsoft.com/office/drawing/2014/main" id="{A320CDEB-18FC-4E05-B1DA-85D4394913A3}"/>
              </a:ext>
            </a:extLst>
          </p:cNvPr>
          <p:cNvSpPr txBox="1"/>
          <p:nvPr/>
        </p:nvSpPr>
        <p:spPr>
          <a:xfrm>
            <a:off x="6270394" y="2879088"/>
            <a:ext cx="2227562" cy="685637"/>
          </a:xfrm>
          <a:prstGeom prst="rect">
            <a:avLst/>
          </a:prstGeom>
          <a:solidFill>
            <a:schemeClr val="accent2">
              <a:lumMod val="50000"/>
            </a:schemeClr>
          </a:solidFill>
        </p:spPr>
        <p:txBody>
          <a:bodyPr wrap="square" rtlCol="0">
            <a:spAutoFit/>
          </a:bodyPr>
          <a:lstStyle/>
          <a:p>
            <a:pPr>
              <a:lnSpc>
                <a:spcPts val="2400"/>
              </a:lnSpc>
            </a:pPr>
            <a:r>
              <a:rPr lang="zh-CN" altLang="en-US" sz="1600" b="1">
                <a:solidFill>
                  <a:schemeClr val="bg1"/>
                </a:solidFill>
              </a:rPr>
              <a:t>如果只使用部分逻辑运算符，又该怎样定义？</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EFE71626-1BC9-4B4E-BA5A-E336EAD63B8A}"/>
                  </a:ext>
                </a:extLst>
              </p:cNvPr>
              <p:cNvSpPr txBox="1"/>
              <p:nvPr/>
            </p:nvSpPr>
            <p:spPr>
              <a:xfrm>
                <a:off x="6104239" y="3903285"/>
                <a:ext cx="2393717" cy="684996"/>
              </a:xfrm>
              <a:prstGeom prst="rect">
                <a:avLst/>
              </a:prstGeom>
              <a:solidFill>
                <a:schemeClr val="accent2">
                  <a:lumMod val="20000"/>
                  <a:lumOff val="80000"/>
                </a:schemeClr>
              </a:solidFill>
            </p:spPr>
            <p:txBody>
              <a:bodyPr wrap="square" rtlCol="0">
                <a:spAutoFit/>
              </a:bodyPr>
              <a:lstStyle/>
              <a:p>
                <a:pPr>
                  <a:lnSpc>
                    <a:spcPts val="2400"/>
                  </a:lnSpc>
                </a:pPr>
                <a:r>
                  <a:rPr lang="zh-CN" altLang="en-US" sz="1600" b="1">
                    <a:solidFill>
                      <a:schemeClr val="accent2">
                        <a:lumMod val="50000"/>
                      </a:schemeClr>
                    </a:solidFill>
                  </a:rPr>
                  <a:t>需要时称所有命题逻辑公式构成的集合是</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𝑭𝒐𝒓𝒎</m:t>
                    </m:r>
                  </m:oMath>
                </a14:m>
                <a:endParaRPr lang="zh-CN" altLang="en-US" sz="1600" b="1">
                  <a:solidFill>
                    <a:schemeClr val="accent2">
                      <a:lumMod val="50000"/>
                    </a:schemeClr>
                  </a:solidFill>
                </a:endParaRPr>
              </a:p>
            </p:txBody>
          </p:sp>
        </mc:Choice>
        <mc:Fallback xmlns="">
          <p:sp>
            <p:nvSpPr>
              <p:cNvPr id="4" name="文本框 3">
                <a:extLst>
                  <a:ext uri="{FF2B5EF4-FFF2-40B4-BE49-F238E27FC236}">
                    <a16:creationId xmlns:a16="http://schemas.microsoft.com/office/drawing/2014/main" id="{EFE71626-1BC9-4B4E-BA5A-E336EAD63B8A}"/>
                  </a:ext>
                </a:extLst>
              </p:cNvPr>
              <p:cNvSpPr txBox="1">
                <a:spLocks noRot="1" noChangeAspect="1" noMove="1" noResize="1" noEditPoints="1" noAdjustHandles="1" noChangeArrowheads="1" noChangeShapeType="1" noTextEdit="1"/>
              </p:cNvSpPr>
              <p:nvPr/>
            </p:nvSpPr>
            <p:spPr>
              <a:xfrm>
                <a:off x="6104239" y="3903285"/>
                <a:ext cx="2393717" cy="684996"/>
              </a:xfrm>
              <a:prstGeom prst="rect">
                <a:avLst/>
              </a:prstGeom>
              <a:blipFill>
                <a:blip r:embed="rId4"/>
                <a:stretch>
                  <a:fillRect l="-1272" b="-1061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58734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2" grpId="0" animBg="1"/>
      <p:bldP spid="3" grpId="0" animBg="1"/>
      <p:bldP spid="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命题逻辑公式语法分析</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命题逻辑公式的随机生成</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第二讲  命题逻辑公式的语法</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A1F42036-C8EB-4A5E-9785-79DF075565C8}" type="slidenum">
              <a:rPr lang="en-US" altLang="zh-CN" sz="1400" smtClean="0">
                <a:latin typeface="Arial" panose="020B0604020202020204" pitchFamily="34" charset="0"/>
                <a:ea typeface="楷体" panose="02010609060101010101" pitchFamily="49" charset="-122"/>
                <a:cs typeface="Arial" panose="020B0604020202020204" pitchFamily="34" charset="0"/>
              </a:rPr>
              <a:t>40</a:t>
            </a:fld>
            <a:r>
              <a:rPr lang="en-US" altLang="zh-CN" sz="1400">
                <a:latin typeface="Arial" panose="020B0604020202020204" pitchFamily="34" charset="0"/>
                <a:ea typeface="楷体" panose="02010609060101010101" pitchFamily="49" charset="-122"/>
                <a:cs typeface="Arial" panose="020B0604020202020204" pitchFamily="34" charset="0"/>
              </a:rPr>
              <a:t>/43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
        <p:nvSpPr>
          <p:cNvPr id="2" name="文本框 1">
            <a:extLst>
              <a:ext uri="{FF2B5EF4-FFF2-40B4-BE49-F238E27FC236}">
                <a16:creationId xmlns:a16="http://schemas.microsoft.com/office/drawing/2014/main" id="{2779F120-6ABA-4768-B384-1B790BDA1746}"/>
              </a:ext>
            </a:extLst>
          </p:cNvPr>
          <p:cNvSpPr txBox="1"/>
          <p:nvPr/>
        </p:nvSpPr>
        <p:spPr>
          <a:xfrm>
            <a:off x="557435" y="704212"/>
            <a:ext cx="5173450" cy="738664"/>
          </a:xfrm>
          <a:prstGeom prst="rect">
            <a:avLst/>
          </a:prstGeom>
          <a:solidFill>
            <a:schemeClr val="accent5">
              <a:lumMod val="20000"/>
              <a:lumOff val="80000"/>
            </a:schemeClr>
          </a:solidFill>
        </p:spPr>
        <p:txBody>
          <a:bodyPr wrap="square" rtlCol="0">
            <a:spAutoFit/>
          </a:bodyPr>
          <a:lstStyle/>
          <a:p>
            <a:pPr>
              <a:spcBef>
                <a:spcPts val="600"/>
              </a:spcBef>
              <a:spcAft>
                <a:spcPts val="600"/>
              </a:spcAft>
            </a:pPr>
            <a:r>
              <a:rPr lang="zh-CN" altLang="en-US" sz="1600" b="1">
                <a:solidFill>
                  <a:schemeClr val="accent2">
                    <a:lumMod val="50000"/>
                  </a:schemeClr>
                </a:solidFill>
              </a:rPr>
              <a:t>类</a:t>
            </a:r>
            <a:r>
              <a:rPr lang="en-US" altLang="zh-CN" sz="1600" b="1">
                <a:solidFill>
                  <a:schemeClr val="accent2">
                    <a:lumMod val="50000"/>
                  </a:schemeClr>
                </a:solidFill>
              </a:rPr>
              <a:t>FormulaBuilder</a:t>
            </a:r>
            <a:r>
              <a:rPr lang="zh-CN" altLang="en-US" sz="1600" b="1">
                <a:solidFill>
                  <a:schemeClr val="accent2">
                    <a:lumMod val="50000"/>
                  </a:schemeClr>
                </a:solidFill>
              </a:rPr>
              <a:t>还提供方法用于</a:t>
            </a:r>
            <a:r>
              <a:rPr lang="zh-CN" altLang="en-US" sz="1600" b="1">
                <a:solidFill>
                  <a:srgbClr val="C00000"/>
                </a:solidFill>
              </a:rPr>
              <a:t>随机生成</a:t>
            </a:r>
            <a:r>
              <a:rPr lang="zh-CN" altLang="en-US" sz="1600" b="1">
                <a:solidFill>
                  <a:schemeClr val="accent2">
                    <a:lumMod val="50000"/>
                  </a:schemeClr>
                </a:solidFill>
              </a:rPr>
              <a:t>命题逻辑公式</a:t>
            </a:r>
            <a:endParaRPr lang="en-US" altLang="zh-CN" sz="1600" b="1">
              <a:solidFill>
                <a:schemeClr val="accent2">
                  <a:lumMod val="50000"/>
                </a:schemeClr>
              </a:solidFill>
            </a:endParaRPr>
          </a:p>
          <a:p>
            <a:pPr marL="285750" indent="-285750">
              <a:spcBef>
                <a:spcPts val="600"/>
              </a:spcBef>
              <a:spcAft>
                <a:spcPts val="600"/>
              </a:spcAft>
              <a:buFont typeface="Arial" panose="020B0604020202020204" pitchFamily="34" charset="0"/>
              <a:buChar char="•"/>
            </a:pPr>
            <a:r>
              <a:rPr lang="zh-CN" altLang="en-US" sz="1600" b="1">
                <a:solidFill>
                  <a:srgbClr val="002060"/>
                </a:solidFill>
                <a:latin typeface="楷体" panose="02010609060101010101" pitchFamily="49" charset="-122"/>
                <a:ea typeface="楷体" panose="02010609060101010101" pitchFamily="49" charset="-122"/>
              </a:rPr>
              <a:t>随机生成的公式可作为练习、考试试题用</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586B623A-A86A-430B-ADE0-74DE08E81A99}"/>
                  </a:ext>
                </a:extLst>
              </p:cNvPr>
              <p:cNvSpPr txBox="1"/>
              <p:nvPr/>
            </p:nvSpPr>
            <p:spPr>
              <a:xfrm>
                <a:off x="557435" y="1562695"/>
                <a:ext cx="8029123" cy="3124510"/>
              </a:xfrm>
              <a:prstGeom prst="rect">
                <a:avLst/>
              </a:prstGeom>
              <a:solidFill>
                <a:schemeClr val="accent6">
                  <a:lumMod val="20000"/>
                  <a:lumOff val="80000"/>
                </a:schemeClr>
              </a:solidFill>
            </p:spPr>
            <p:txBody>
              <a:bodyPr wrap="square" rtlCol="0">
                <a:spAutoFit/>
              </a:bodyPr>
              <a:lstStyle/>
              <a:p>
                <a:pPr marL="171450" indent="-171450">
                  <a:lnSpc>
                    <a:spcPts val="1500"/>
                  </a:lnSpc>
                  <a:spcBef>
                    <a:spcPts val="600"/>
                  </a:spcBef>
                  <a:spcAft>
                    <a:spcPts val="300"/>
                  </a:spcAft>
                  <a:buFont typeface="Arial" panose="020B0604020202020204" pitchFamily="34" charset="0"/>
                  <a:buChar char="•"/>
                </a:pPr>
                <a:r>
                  <a:rPr lang="zh-CN" altLang="en-US" sz="1400" b="1">
                    <a:solidFill>
                      <a:srgbClr val="002060"/>
                    </a:solidFill>
                    <a:latin typeface="楷体" panose="02010609060101010101" pitchFamily="49" charset="-122"/>
                    <a:ea typeface="楷体" panose="02010609060101010101" pitchFamily="49" charset="-122"/>
                  </a:rPr>
                  <a:t>方法</a:t>
                </a:r>
                <a:r>
                  <a:rPr lang="en-US" altLang="zh-CN" sz="1200" b="1">
                    <a:solidFill>
                      <a:srgbClr val="002060"/>
                    </a:solidFill>
                    <a:latin typeface="+mn-ea"/>
                  </a:rPr>
                  <a:t>randomGenerateFormulaConrolledByOperatorNumber()</a:t>
                </a:r>
                <a:r>
                  <a:rPr lang="zh-CN" altLang="en-US" sz="1400" b="1">
                    <a:solidFill>
                      <a:srgbClr val="C00000"/>
                    </a:solidFill>
                    <a:latin typeface="楷体" panose="02010609060101010101" pitchFamily="49" charset="-122"/>
                    <a:ea typeface="楷体" panose="02010609060101010101" pitchFamily="49" charset="-122"/>
                  </a:rPr>
                  <a:t>生成一个字符串</a:t>
                </a:r>
                <a:r>
                  <a:rPr lang="zh-CN" altLang="en-US" sz="1400" b="1">
                    <a:solidFill>
                      <a:srgbClr val="002060"/>
                    </a:solidFill>
                    <a:latin typeface="楷体" panose="02010609060101010101" pitchFamily="49" charset="-122"/>
                    <a:ea typeface="楷体" panose="02010609060101010101" pitchFamily="49" charset="-122"/>
                  </a:rPr>
                  <a:t>作为公式</a:t>
                </a:r>
                <a:endParaRPr lang="en-US" altLang="zh-CN" sz="1400" b="1">
                  <a:solidFill>
                    <a:srgbClr val="002060"/>
                  </a:solidFill>
                  <a:latin typeface="楷体" panose="02010609060101010101" pitchFamily="49" charset="-122"/>
                  <a:ea typeface="楷体" panose="02010609060101010101" pitchFamily="49" charset="-122"/>
                </a:endParaRPr>
              </a:p>
              <a:p>
                <a:pPr marL="628650" lvl="1" indent="-171450">
                  <a:lnSpc>
                    <a:spcPts val="1500"/>
                  </a:lnSpc>
                  <a:spcBef>
                    <a:spcPts val="600"/>
                  </a:spcBef>
                  <a:spcAft>
                    <a:spcPts val="300"/>
                  </a:spcAft>
                  <a:buFont typeface="Arial" panose="020B0604020202020204" pitchFamily="34" charset="0"/>
                  <a:buChar char="•"/>
                </a:pPr>
                <a:r>
                  <a:rPr lang="zh-CN" altLang="en-US" sz="1200" b="1">
                    <a:solidFill>
                      <a:schemeClr val="accent2">
                        <a:lumMod val="50000"/>
                      </a:schemeClr>
                    </a:solidFill>
                  </a:rPr>
                  <a:t>这个方法的两个参数分别指定使用的命题变量符号数</a:t>
                </a:r>
                <a:r>
                  <a:rPr lang="en-US" altLang="zh-CN" sz="1200" b="1">
                    <a:solidFill>
                      <a:schemeClr val="accent2">
                        <a:lumMod val="50000"/>
                      </a:schemeClr>
                    </a:solidFill>
                  </a:rPr>
                  <a:t>varNumber</a:t>
                </a:r>
                <a:r>
                  <a:rPr lang="zh-CN" altLang="en-US" sz="1200" b="1">
                    <a:solidFill>
                      <a:schemeClr val="accent2">
                        <a:lumMod val="50000"/>
                      </a:schemeClr>
                    </a:solidFill>
                  </a:rPr>
                  <a:t>和逻辑运算符数</a:t>
                </a:r>
                <a:r>
                  <a:rPr lang="en-US" altLang="zh-CN" sz="1200" b="1">
                    <a:solidFill>
                      <a:schemeClr val="accent2">
                        <a:lumMod val="50000"/>
                      </a:schemeClr>
                    </a:solidFill>
                  </a:rPr>
                  <a:t>operatorNumber</a:t>
                </a:r>
                <a:endParaRPr lang="zh-CN" altLang="en-US" sz="1200" b="1">
                  <a:solidFill>
                    <a:schemeClr val="accent2">
                      <a:lumMod val="50000"/>
                    </a:schemeClr>
                  </a:solidFill>
                </a:endParaRPr>
              </a:p>
              <a:p>
                <a:pPr marL="628650" lvl="1" indent="-171450">
                  <a:lnSpc>
                    <a:spcPts val="1500"/>
                  </a:lnSpc>
                  <a:spcBef>
                    <a:spcPts val="600"/>
                  </a:spcBef>
                  <a:spcAft>
                    <a:spcPts val="300"/>
                  </a:spcAft>
                  <a:buFont typeface="Arial" panose="020B0604020202020204" pitchFamily="34" charset="0"/>
                  <a:buChar char="•"/>
                </a:pPr>
                <a:r>
                  <a:rPr lang="zh-CN" altLang="en-US" sz="1200" b="1">
                    <a:solidFill>
                      <a:schemeClr val="accent2">
                        <a:lumMod val="50000"/>
                      </a:schemeClr>
                    </a:solidFill>
                  </a:rPr>
                  <a:t>方法不断随机选择命题变量和逻辑运算符，并按照语法扩展作为公式的串，直到含有给定数目的逻辑运算符</a:t>
                </a:r>
                <a:endParaRPr lang="en-US" altLang="zh-CN" sz="1200" b="1">
                  <a:solidFill>
                    <a:schemeClr val="accent2">
                      <a:lumMod val="50000"/>
                    </a:schemeClr>
                  </a:solidFill>
                </a:endParaRPr>
              </a:p>
              <a:p>
                <a:pPr marL="628650" lvl="1" indent="-171450">
                  <a:lnSpc>
                    <a:spcPts val="1500"/>
                  </a:lnSpc>
                  <a:spcBef>
                    <a:spcPts val="600"/>
                  </a:spcBef>
                  <a:spcAft>
                    <a:spcPts val="300"/>
                  </a:spcAft>
                  <a:buFont typeface="Arial" panose="020B0604020202020204" pitchFamily="34" charset="0"/>
                  <a:buChar char="•"/>
                </a:pPr>
                <a:r>
                  <a:rPr lang="zh-CN" altLang="en-US" sz="1200" b="1">
                    <a:solidFill>
                      <a:schemeClr val="accent2">
                        <a:lumMod val="50000"/>
                      </a:schemeClr>
                    </a:solidFill>
                  </a:rPr>
                  <a:t>选择过程中尽量不出现像</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𝒑</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𝒑</m:t>
                    </m:r>
                  </m:oMath>
                </a14:m>
                <a:r>
                  <a:rPr lang="zh-CN" altLang="en-US" sz="1200" b="1">
                    <a:solidFill>
                      <a:schemeClr val="accent2">
                        <a:lumMod val="50000"/>
                      </a:schemeClr>
                    </a:solidFill>
                  </a:rPr>
                  <a:t>这样的子公式，并尽量使逻辑运算符的出现多样化</a:t>
                </a:r>
              </a:p>
              <a:p>
                <a:pPr marL="171450" indent="-171450">
                  <a:lnSpc>
                    <a:spcPts val="1500"/>
                  </a:lnSpc>
                  <a:spcBef>
                    <a:spcPts val="600"/>
                  </a:spcBef>
                  <a:spcAft>
                    <a:spcPts val="300"/>
                  </a:spcAft>
                  <a:buFont typeface="Arial" panose="020B0604020202020204" pitchFamily="34" charset="0"/>
                  <a:buChar char="•"/>
                </a:pPr>
                <a:r>
                  <a:rPr lang="zh-CN" altLang="en-US" sz="1400" b="1">
                    <a:solidFill>
                      <a:srgbClr val="002060"/>
                    </a:solidFill>
                    <a:latin typeface="楷体" panose="02010609060101010101" pitchFamily="49" charset="-122"/>
                    <a:ea typeface="楷体" panose="02010609060101010101" pitchFamily="49" charset="-122"/>
                  </a:rPr>
                  <a:t>方法</a:t>
                </a:r>
                <a:r>
                  <a:rPr lang="en-US" altLang="zh-CN" sz="1200" b="1">
                    <a:solidFill>
                      <a:srgbClr val="002060"/>
                    </a:solidFill>
                    <a:latin typeface="+mn-ea"/>
                  </a:rPr>
                  <a:t>randomGenerateFormulaConrolledByLeafNumber()</a:t>
                </a:r>
                <a:r>
                  <a:rPr lang="zh-CN" altLang="en-US" sz="1400" b="1">
                    <a:solidFill>
                      <a:srgbClr val="002060"/>
                    </a:solidFill>
                    <a:latin typeface="楷体" panose="02010609060101010101" pitchFamily="49" charset="-122"/>
                    <a:ea typeface="楷体" panose="02010609060101010101" pitchFamily="49" charset="-122"/>
                  </a:rPr>
                  <a:t>参考公式的形成序列，直接</a:t>
                </a:r>
                <a:r>
                  <a:rPr lang="zh-CN" altLang="en-US" sz="1400" b="1">
                    <a:solidFill>
                      <a:srgbClr val="C00000"/>
                    </a:solidFill>
                    <a:latin typeface="楷体" panose="02010609060101010101" pitchFamily="49" charset="-122"/>
                    <a:ea typeface="楷体" panose="02010609060101010101" pitchFamily="49" charset="-122"/>
                  </a:rPr>
                  <a:t>生成类</a:t>
                </a:r>
                <a:r>
                  <a:rPr lang="en-US" altLang="zh-CN" sz="1200" b="1">
                    <a:solidFill>
                      <a:srgbClr val="C00000"/>
                    </a:solidFill>
                    <a:latin typeface="+mn-ea"/>
                  </a:rPr>
                  <a:t>Formula</a:t>
                </a:r>
                <a:r>
                  <a:rPr lang="zh-CN" altLang="en-US" sz="1400" b="1">
                    <a:solidFill>
                      <a:srgbClr val="C00000"/>
                    </a:solidFill>
                    <a:latin typeface="楷体" panose="02010609060101010101" pitchFamily="49" charset="-122"/>
                    <a:ea typeface="楷体" panose="02010609060101010101" pitchFamily="49" charset="-122"/>
                  </a:rPr>
                  <a:t>的对象</a:t>
                </a:r>
                <a:endParaRPr lang="en-US" altLang="zh-CN" sz="1400" b="1">
                  <a:solidFill>
                    <a:srgbClr val="C00000"/>
                  </a:solidFill>
                  <a:latin typeface="楷体" panose="02010609060101010101" pitchFamily="49" charset="-122"/>
                  <a:ea typeface="楷体" panose="02010609060101010101" pitchFamily="49" charset="-122"/>
                </a:endParaRPr>
              </a:p>
              <a:p>
                <a:pPr marL="628650" lvl="1" indent="-171450">
                  <a:lnSpc>
                    <a:spcPts val="1500"/>
                  </a:lnSpc>
                  <a:spcBef>
                    <a:spcPts val="600"/>
                  </a:spcBef>
                  <a:spcAft>
                    <a:spcPts val="300"/>
                  </a:spcAft>
                  <a:buFont typeface="Arial" panose="020B0604020202020204" pitchFamily="34" charset="0"/>
                  <a:buChar char="•"/>
                </a:pPr>
                <a:r>
                  <a:rPr lang="zh-CN" altLang="en-US" sz="1200" b="1">
                    <a:solidFill>
                      <a:schemeClr val="accent2">
                        <a:lumMod val="50000"/>
                      </a:schemeClr>
                    </a:solidFill>
                  </a:rPr>
                  <a:t>这个方法的两个参数分别指定使用的命题变量符号数</a:t>
                </a:r>
                <a:r>
                  <a:rPr lang="en-US" altLang="zh-CN" sz="1200" b="1">
                    <a:solidFill>
                      <a:schemeClr val="accent2">
                        <a:lumMod val="50000"/>
                      </a:schemeClr>
                    </a:solidFill>
                  </a:rPr>
                  <a:t>varNumber</a:t>
                </a:r>
                <a:r>
                  <a:rPr lang="zh-CN" altLang="en-US" sz="1200" b="1">
                    <a:solidFill>
                      <a:schemeClr val="accent2">
                        <a:lumMod val="50000"/>
                      </a:schemeClr>
                    </a:solidFill>
                  </a:rPr>
                  <a:t>和叶子节点数</a:t>
                </a:r>
                <a:r>
                  <a:rPr lang="en-US" altLang="zh-CN" sz="1200" b="1">
                    <a:solidFill>
                      <a:schemeClr val="accent2">
                        <a:lumMod val="50000"/>
                      </a:schemeClr>
                    </a:solidFill>
                  </a:rPr>
                  <a:t>leafNumber</a:t>
                </a:r>
              </a:p>
              <a:p>
                <a:pPr marL="628650" lvl="1" indent="-171450">
                  <a:lnSpc>
                    <a:spcPts val="1500"/>
                  </a:lnSpc>
                  <a:spcBef>
                    <a:spcPts val="600"/>
                  </a:spcBef>
                  <a:spcAft>
                    <a:spcPts val="300"/>
                  </a:spcAft>
                  <a:buFont typeface="Arial" panose="020B0604020202020204" pitchFamily="34" charset="0"/>
                  <a:buChar char="•"/>
                </a:pPr>
                <a:r>
                  <a:rPr lang="zh-CN" altLang="en-US" sz="1200" b="1">
                    <a:solidFill>
                      <a:schemeClr val="accent2">
                        <a:lumMod val="50000"/>
                      </a:schemeClr>
                    </a:solidFill>
                  </a:rPr>
                  <a:t>先从含有从</a:t>
                </a:r>
                <a14:m>
                  <m:oMath xmlns:m="http://schemas.openxmlformats.org/officeDocument/2006/math">
                    <m:r>
                      <a:rPr lang="en-US" altLang="zh-CN" sz="1200" b="1">
                        <a:solidFill>
                          <a:schemeClr val="accent2">
                            <a:lumMod val="50000"/>
                          </a:schemeClr>
                        </a:solidFill>
                        <a:latin typeface="Cambria Math" panose="02040503050406030204" pitchFamily="18" charset="0"/>
                      </a:rPr>
                      <m:t>𝒒</m:t>
                    </m:r>
                  </m:oMath>
                </a14:m>
                <a:r>
                  <a:rPr lang="zh-CN" altLang="en-US" sz="1200" b="1">
                    <a:solidFill>
                      <a:schemeClr val="accent2">
                        <a:lumMod val="50000"/>
                      </a:schemeClr>
                    </a:solidFill>
                  </a:rPr>
                  <a:t>到</a:t>
                </a:r>
                <a14:m>
                  <m:oMath xmlns:m="http://schemas.openxmlformats.org/officeDocument/2006/math">
                    <m:r>
                      <a:rPr lang="en-US" altLang="zh-CN" sz="1200" b="1">
                        <a:solidFill>
                          <a:schemeClr val="accent2">
                            <a:lumMod val="50000"/>
                          </a:schemeClr>
                        </a:solidFill>
                        <a:latin typeface="Cambria Math" panose="02040503050406030204" pitchFamily="18" charset="0"/>
                      </a:rPr>
                      <m:t>𝒛</m:t>
                    </m:r>
                  </m:oMath>
                </a14:m>
                <a:r>
                  <a:rPr lang="zh-CN" altLang="en-US" sz="1200" b="1">
                    <a:solidFill>
                      <a:schemeClr val="accent2">
                        <a:lumMod val="50000"/>
                      </a:schemeClr>
                    </a:solidFill>
                  </a:rPr>
                  <a:t>的命题变量符号数组中选择前</a:t>
                </a:r>
                <a:r>
                  <a:rPr lang="en-US" altLang="zh-CN" sz="1200" b="1">
                    <a:solidFill>
                      <a:schemeClr val="accent2">
                        <a:lumMod val="50000"/>
                      </a:schemeClr>
                    </a:solidFill>
                  </a:rPr>
                  <a:t>varNumber</a:t>
                </a:r>
                <a:r>
                  <a:rPr lang="zh-CN" altLang="en-US" sz="1200" b="1">
                    <a:solidFill>
                      <a:schemeClr val="accent2">
                        <a:lumMod val="50000"/>
                      </a:schemeClr>
                    </a:solidFill>
                  </a:rPr>
                  <a:t>个之一作为叶子，选择的次数是</a:t>
                </a:r>
                <a:r>
                  <a:rPr lang="en-US" altLang="zh-CN" sz="1200" b="1">
                    <a:solidFill>
                      <a:schemeClr val="accent2">
                        <a:lumMod val="50000"/>
                      </a:schemeClr>
                    </a:solidFill>
                  </a:rPr>
                  <a:t>leafNumber</a:t>
                </a:r>
                <a:r>
                  <a:rPr lang="zh-CN" altLang="en-US" sz="1200" b="1">
                    <a:solidFill>
                      <a:schemeClr val="accent2">
                        <a:lumMod val="50000"/>
                      </a:schemeClr>
                    </a:solidFill>
                  </a:rPr>
                  <a:t>次</a:t>
                </a:r>
                <a:endParaRPr lang="en-US" altLang="zh-CN" sz="1200" b="1">
                  <a:solidFill>
                    <a:schemeClr val="accent2">
                      <a:lumMod val="50000"/>
                    </a:schemeClr>
                  </a:solidFill>
                </a:endParaRPr>
              </a:p>
              <a:p>
                <a:pPr marL="628650" lvl="1" indent="-171450">
                  <a:lnSpc>
                    <a:spcPts val="1500"/>
                  </a:lnSpc>
                  <a:spcBef>
                    <a:spcPts val="600"/>
                  </a:spcBef>
                  <a:spcAft>
                    <a:spcPts val="300"/>
                  </a:spcAft>
                  <a:buFont typeface="Arial" panose="020B0604020202020204" pitchFamily="34" charset="0"/>
                  <a:buChar char="•"/>
                </a:pPr>
                <a:r>
                  <a:rPr lang="zh-CN" altLang="en-US" sz="1200" b="1">
                    <a:solidFill>
                      <a:schemeClr val="accent2">
                        <a:lumMod val="50000"/>
                      </a:schemeClr>
                    </a:solidFill>
                  </a:rPr>
                  <a:t>这些叶子放在一个队列中，每次选择时尽量不将两个相同命题变量放在相邻位置，然后随机选择逻辑运算符，从上一次刚生成的那些公式中，根据运算符的元数，从队首选择（并删除）合适的公式数目，使用这个逻辑运算符创建一个新的公式加到队尾，一直到只剩下最后一个公式，则作为结果返回。</a:t>
                </a:r>
                <a:endParaRPr lang="en-US" altLang="zh-CN" sz="1200" b="1">
                  <a:solidFill>
                    <a:schemeClr val="accent2">
                      <a:lumMod val="50000"/>
                    </a:schemeClr>
                  </a:solidFill>
                </a:endParaRPr>
              </a:p>
              <a:p>
                <a:pPr marL="628650" lvl="1" indent="-171450">
                  <a:lnSpc>
                    <a:spcPts val="1500"/>
                  </a:lnSpc>
                  <a:spcBef>
                    <a:spcPts val="600"/>
                  </a:spcBef>
                  <a:spcAft>
                    <a:spcPts val="300"/>
                  </a:spcAft>
                  <a:buFont typeface="Arial" panose="020B0604020202020204" pitchFamily="34" charset="0"/>
                  <a:buChar char="•"/>
                </a:pPr>
                <a:r>
                  <a:rPr lang="zh-CN" altLang="en-US" sz="1200" b="1">
                    <a:solidFill>
                      <a:schemeClr val="accent2">
                        <a:lumMod val="50000"/>
                      </a:schemeClr>
                    </a:solidFill>
                  </a:rPr>
                  <a:t>在随机选择逻辑运算符时，也尽量选择在已有的公式出现比较少的运算符，使得逻辑运算符的出现多样化</a:t>
                </a:r>
              </a:p>
            </p:txBody>
          </p:sp>
        </mc:Choice>
        <mc:Fallback xmlns="">
          <p:sp>
            <p:nvSpPr>
              <p:cNvPr id="3" name="文本框 2">
                <a:extLst>
                  <a:ext uri="{FF2B5EF4-FFF2-40B4-BE49-F238E27FC236}">
                    <a16:creationId xmlns:a16="http://schemas.microsoft.com/office/drawing/2014/main" id="{586B623A-A86A-430B-ADE0-74DE08E81A99}"/>
                  </a:ext>
                </a:extLst>
              </p:cNvPr>
              <p:cNvSpPr txBox="1">
                <a:spLocks noRot="1" noChangeAspect="1" noMove="1" noResize="1" noEditPoints="1" noAdjustHandles="1" noChangeArrowheads="1" noChangeShapeType="1" noTextEdit="1"/>
              </p:cNvSpPr>
              <p:nvPr/>
            </p:nvSpPr>
            <p:spPr>
              <a:xfrm>
                <a:off x="557435" y="1562695"/>
                <a:ext cx="8029123" cy="3124510"/>
              </a:xfrm>
              <a:prstGeom prst="rect">
                <a:avLst/>
              </a:prstGeom>
              <a:blipFill>
                <a:blip r:embed="rId2"/>
                <a:stretch>
                  <a:fillRect l="-76" t="-1170" r="-1214" b="-58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047474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命题逻辑公式语法分析</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命题逻辑公式随机生成演示</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第二讲  命题逻辑公式的语法</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A1F42036-C8EB-4A5E-9785-79DF075565C8}" type="slidenum">
              <a:rPr lang="en-US" altLang="zh-CN" sz="1400" smtClean="0">
                <a:latin typeface="Arial" panose="020B0604020202020204" pitchFamily="34" charset="0"/>
                <a:ea typeface="楷体" panose="02010609060101010101" pitchFamily="49" charset="-122"/>
                <a:cs typeface="Arial" panose="020B0604020202020204" pitchFamily="34" charset="0"/>
              </a:rPr>
              <a:t>41</a:t>
            </a:fld>
            <a:r>
              <a:rPr lang="en-US" altLang="zh-CN" sz="1400">
                <a:latin typeface="Arial" panose="020B0604020202020204" pitchFamily="34" charset="0"/>
                <a:ea typeface="楷体" panose="02010609060101010101" pitchFamily="49" charset="-122"/>
                <a:cs typeface="Arial" panose="020B0604020202020204" pitchFamily="34" charset="0"/>
              </a:rPr>
              <a:t>/43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pic>
        <p:nvPicPr>
          <p:cNvPr id="3" name="图片 2">
            <a:extLst>
              <a:ext uri="{FF2B5EF4-FFF2-40B4-BE49-F238E27FC236}">
                <a16:creationId xmlns:a16="http://schemas.microsoft.com/office/drawing/2014/main" id="{81BADF5A-E79F-469B-8251-FD2E881E44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700" y="818500"/>
            <a:ext cx="7337201" cy="1813163"/>
          </a:xfrm>
          <a:prstGeom prst="rect">
            <a:avLst/>
          </a:prstGeom>
        </p:spPr>
      </p:pic>
      <p:pic>
        <p:nvPicPr>
          <p:cNvPr id="5" name="图片 4">
            <a:extLst>
              <a:ext uri="{FF2B5EF4-FFF2-40B4-BE49-F238E27FC236}">
                <a16:creationId xmlns:a16="http://schemas.microsoft.com/office/drawing/2014/main" id="{2D1EB140-C232-48BD-88A2-71C5DC10EA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700" y="2908185"/>
            <a:ext cx="7300526" cy="1585660"/>
          </a:xfrm>
          <a:prstGeom prst="rect">
            <a:avLst/>
          </a:prstGeom>
        </p:spPr>
      </p:pic>
      <p:pic>
        <p:nvPicPr>
          <p:cNvPr id="6" name="图片 5">
            <a:extLst>
              <a:ext uri="{FF2B5EF4-FFF2-40B4-BE49-F238E27FC236}">
                <a16:creationId xmlns:a16="http://schemas.microsoft.com/office/drawing/2014/main" id="{E0562879-92AF-4F4F-853E-2EBC1B752DD6}"/>
              </a:ext>
            </a:extLst>
          </p:cNvPr>
          <p:cNvPicPr>
            <a:picLocks noChangeAspect="1"/>
          </p:cNvPicPr>
          <p:nvPr/>
        </p:nvPicPr>
        <p:blipFill>
          <a:blip r:embed="rId4"/>
          <a:stretch>
            <a:fillRect/>
          </a:stretch>
        </p:blipFill>
        <p:spPr>
          <a:xfrm>
            <a:off x="4949973" y="3128751"/>
            <a:ext cx="3598327" cy="1144528"/>
          </a:xfrm>
          <a:prstGeom prst="rect">
            <a:avLst/>
          </a:prstGeom>
        </p:spPr>
      </p:pic>
    </p:spTree>
    <p:extLst>
      <p:ext uri="{BB962C8B-B14F-4D97-AF65-F5344CB8AC3E}">
        <p14:creationId xmlns:p14="http://schemas.microsoft.com/office/powerpoint/2010/main" val="1420526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F550948-0A88-4D14-B7D1-47069CABE5F1}"/>
              </a:ext>
            </a:extLst>
          </p:cNvPr>
          <p:cNvSpPr txBox="1"/>
          <p:nvPr/>
        </p:nvSpPr>
        <p:spPr>
          <a:xfrm>
            <a:off x="870031" y="824884"/>
            <a:ext cx="7403932" cy="2139047"/>
          </a:xfrm>
          <a:prstGeom prst="rect">
            <a:avLst/>
          </a:prstGeom>
          <a:solidFill>
            <a:schemeClr val="accent5">
              <a:lumMod val="20000"/>
              <a:lumOff val="80000"/>
              <a:alpha val="50000"/>
            </a:schemeClr>
          </a:solidFill>
        </p:spPr>
        <p:txBody>
          <a:bodyPr wrap="square" rtlCol="0">
            <a:spAutoFit/>
          </a:bodyPr>
          <a:lstStyle/>
          <a:p>
            <a:pPr algn="ctr">
              <a:spcBef>
                <a:spcPts val="450"/>
              </a:spcBef>
              <a:spcAft>
                <a:spcPts val="450"/>
              </a:spcAft>
            </a:pPr>
            <a:r>
              <a:rPr lang="zh-CN" altLang="en-US" sz="1800" b="1">
                <a:solidFill>
                  <a:srgbClr val="002060"/>
                </a:solidFill>
              </a:rPr>
              <a:t>命题逻辑公式的语法定义与分析</a:t>
            </a:r>
          </a:p>
          <a:p>
            <a:pPr marL="257175" indent="-257175">
              <a:spcBef>
                <a:spcPts val="450"/>
              </a:spcBef>
              <a:spcAft>
                <a:spcPts val="450"/>
              </a:spcAft>
              <a:buFont typeface="Arial" panose="020B0604020202020204" pitchFamily="34" charset="0"/>
              <a:buChar char="•"/>
            </a:pPr>
            <a:r>
              <a:rPr lang="zh-CN" altLang="en-US" sz="1800" b="1">
                <a:solidFill>
                  <a:schemeClr val="accent6">
                    <a:lumMod val="50000"/>
                  </a:schemeClr>
                </a:solidFill>
                <a:latin typeface="楷体" panose="02010609060101010101" pitchFamily="49" charset="-122"/>
                <a:ea typeface="楷体" panose="02010609060101010101" pitchFamily="49" charset="-122"/>
              </a:rPr>
              <a:t>命题逻辑公式语法的归纳定义给出了构造和分析公式的算法</a:t>
            </a:r>
            <a:endParaRPr lang="en-US" altLang="zh-CN" sz="1800" b="1">
              <a:solidFill>
                <a:schemeClr val="accent6">
                  <a:lumMod val="50000"/>
                </a:schemeClr>
              </a:solidFill>
              <a:latin typeface="楷体" panose="02010609060101010101" pitchFamily="49" charset="-122"/>
              <a:ea typeface="楷体" panose="02010609060101010101" pitchFamily="49" charset="-122"/>
            </a:endParaRPr>
          </a:p>
          <a:p>
            <a:pPr marL="257175" indent="-257175">
              <a:spcBef>
                <a:spcPts val="450"/>
              </a:spcBef>
              <a:spcAft>
                <a:spcPts val="450"/>
              </a:spcAft>
              <a:buFont typeface="Arial" panose="020B0604020202020204" pitchFamily="34" charset="0"/>
              <a:buChar char="•"/>
            </a:pPr>
            <a:r>
              <a:rPr lang="zh-CN" altLang="en-US" sz="1800" b="1">
                <a:solidFill>
                  <a:schemeClr val="accent6">
                    <a:lumMod val="50000"/>
                  </a:schemeClr>
                </a:solidFill>
                <a:latin typeface="楷体" panose="02010609060101010101" pitchFamily="49" charset="-122"/>
                <a:ea typeface="楷体" panose="02010609060101010101" pitchFamily="49" charset="-122"/>
              </a:rPr>
              <a:t>要熟悉公式的抽象语法树、子公式等概念，并了解公式的形成序列、命题变量替换、子公式置换等概念的严格定义</a:t>
            </a:r>
            <a:endParaRPr lang="en-US" altLang="zh-CN" sz="1800" b="1">
              <a:solidFill>
                <a:schemeClr val="accent6">
                  <a:lumMod val="50000"/>
                </a:schemeClr>
              </a:solidFill>
              <a:latin typeface="楷体" panose="02010609060101010101" pitchFamily="49" charset="-122"/>
              <a:ea typeface="楷体" panose="02010609060101010101" pitchFamily="49" charset="-122"/>
            </a:endParaRPr>
          </a:p>
          <a:p>
            <a:pPr marL="257175" indent="-257175">
              <a:spcBef>
                <a:spcPts val="450"/>
              </a:spcBef>
              <a:spcAft>
                <a:spcPts val="450"/>
              </a:spcAft>
              <a:buFont typeface="Arial" panose="020B0604020202020204" pitchFamily="34" charset="0"/>
              <a:buChar char="•"/>
            </a:pPr>
            <a:r>
              <a:rPr lang="zh-CN" altLang="en-US" sz="1800" b="1">
                <a:solidFill>
                  <a:schemeClr val="accent6">
                    <a:lumMod val="50000"/>
                  </a:schemeClr>
                </a:solidFill>
                <a:latin typeface="楷体" panose="02010609060101010101" pitchFamily="49" charset="-122"/>
                <a:ea typeface="楷体" panose="02010609060101010101" pitchFamily="49" charset="-122"/>
              </a:rPr>
              <a:t>知道实现命题逻辑公式语法分析的方法，理解归纳定义的函数的递归实现方式</a:t>
            </a:r>
          </a:p>
        </p:txBody>
      </p:sp>
      <p:sp>
        <p:nvSpPr>
          <p:cNvPr id="4" name="文本框 3">
            <a:extLst>
              <a:ext uri="{FF2B5EF4-FFF2-40B4-BE49-F238E27FC236}">
                <a16:creationId xmlns:a16="http://schemas.microsoft.com/office/drawing/2014/main" id="{79046192-3E11-4E79-BCD3-91093B8CC99E}"/>
              </a:ext>
            </a:extLst>
          </p:cNvPr>
          <p:cNvSpPr txBox="1"/>
          <p:nvPr/>
        </p:nvSpPr>
        <p:spPr>
          <a:xfrm>
            <a:off x="870031" y="3272702"/>
            <a:ext cx="7403932" cy="1179810"/>
          </a:xfrm>
          <a:prstGeom prst="rect">
            <a:avLst/>
          </a:prstGeom>
          <a:solidFill>
            <a:schemeClr val="accent2">
              <a:lumMod val="20000"/>
              <a:lumOff val="80000"/>
            </a:schemeClr>
          </a:solidFill>
        </p:spPr>
        <p:txBody>
          <a:bodyPr wrap="square" rtlCol="0">
            <a:spAutoFit/>
          </a:bodyPr>
          <a:lstStyle/>
          <a:p>
            <a:pPr algn="ctr">
              <a:spcAft>
                <a:spcPts val="450"/>
              </a:spcAft>
            </a:pPr>
            <a:r>
              <a:rPr lang="zh-CN" altLang="en-US" sz="1800" b="1">
                <a:solidFill>
                  <a:srgbClr val="C00000"/>
                </a:solidFill>
              </a:rPr>
              <a:t>学习这一部分的目标</a:t>
            </a:r>
          </a:p>
          <a:p>
            <a:pPr marL="257175" indent="-257175">
              <a:spcBef>
                <a:spcPts val="450"/>
              </a:spcBef>
              <a:spcAft>
                <a:spcPts val="450"/>
              </a:spcAft>
              <a:buFont typeface="Arial" panose="020B0604020202020204" pitchFamily="34" charset="0"/>
              <a:buChar char="•"/>
            </a:pPr>
            <a:r>
              <a:rPr lang="zh-CN" altLang="en-US" b="1">
                <a:solidFill>
                  <a:schemeClr val="accent2">
                    <a:lumMod val="50000"/>
                  </a:schemeClr>
                </a:solidFill>
                <a:latin typeface="楷体" panose="02010609060101010101" pitchFamily="49" charset="-122"/>
                <a:ea typeface="楷体" panose="02010609060101010101" pitchFamily="49" charset="-122"/>
              </a:rPr>
              <a:t>熟悉公式语法的归纳定义，在此基础上了解其他相关概念的归纳定义</a:t>
            </a:r>
            <a:endParaRPr lang="zh-CN" altLang="en-US" sz="1800" b="1">
              <a:solidFill>
                <a:schemeClr val="accent2">
                  <a:lumMod val="50000"/>
                </a:schemeClr>
              </a:solidFill>
              <a:latin typeface="楷体" panose="02010609060101010101" pitchFamily="49" charset="-122"/>
              <a:ea typeface="楷体" panose="02010609060101010101" pitchFamily="49" charset="-122"/>
            </a:endParaRPr>
          </a:p>
          <a:p>
            <a:pPr marL="257175" indent="-257175">
              <a:spcBef>
                <a:spcPts val="450"/>
              </a:spcBef>
              <a:spcAft>
                <a:spcPts val="450"/>
              </a:spcAft>
              <a:buFont typeface="Arial" panose="020B0604020202020204" pitchFamily="34" charset="0"/>
              <a:buChar char="•"/>
            </a:pPr>
            <a:r>
              <a:rPr lang="zh-CN" altLang="en-US" b="1">
                <a:solidFill>
                  <a:schemeClr val="accent2">
                    <a:lumMod val="50000"/>
                  </a:schemeClr>
                </a:solidFill>
                <a:latin typeface="楷体" panose="02010609060101010101" pitchFamily="49" charset="-122"/>
                <a:ea typeface="楷体" panose="02010609060101010101" pitchFamily="49" charset="-122"/>
              </a:rPr>
              <a:t>理解命题逻辑公式语法的面向对象建模，并能对程序的功能进行扩展</a:t>
            </a:r>
            <a:endParaRPr lang="zh-CN" altLang="en-US" sz="1800" b="1">
              <a:solidFill>
                <a:schemeClr val="accent2">
                  <a:lumMod val="50000"/>
                </a:schemeClr>
              </a:solidFill>
              <a:latin typeface="楷体" panose="02010609060101010101" pitchFamily="49" charset="-122"/>
              <a:ea typeface="楷体" panose="02010609060101010101" pitchFamily="49" charset="-122"/>
            </a:endParaRPr>
          </a:p>
        </p:txBody>
      </p:sp>
      <p:sp>
        <p:nvSpPr>
          <p:cNvPr id="11" name="矩形 10">
            <a:extLst>
              <a:ext uri="{FF2B5EF4-FFF2-40B4-BE49-F238E27FC236}">
                <a16:creationId xmlns:a16="http://schemas.microsoft.com/office/drawing/2014/main" id="{33C5F06C-13F4-4700-A74A-50AE597C58B1}"/>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总结</a:t>
            </a:r>
          </a:p>
        </p:txBody>
      </p:sp>
      <p:sp>
        <p:nvSpPr>
          <p:cNvPr id="12" name="矩形 11">
            <a:extLst>
              <a:ext uri="{FF2B5EF4-FFF2-40B4-BE49-F238E27FC236}">
                <a16:creationId xmlns:a16="http://schemas.microsoft.com/office/drawing/2014/main" id="{031AB877-3368-4FFC-9613-CFD7F9DE434E}"/>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8EE550E3-E368-4444-865C-D1511A0ABEDF}"/>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总结</a:t>
            </a:r>
          </a:p>
        </p:txBody>
      </p:sp>
      <p:sp>
        <p:nvSpPr>
          <p:cNvPr id="14" name="矩形 13">
            <a:extLst>
              <a:ext uri="{FF2B5EF4-FFF2-40B4-BE49-F238E27FC236}">
                <a16:creationId xmlns:a16="http://schemas.microsoft.com/office/drawing/2014/main" id="{753CC005-3633-4177-82A7-AAC95BDF90FD}"/>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FEED2EB6-7339-4103-AB2C-C889032943F8}"/>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第二讲  命题逻辑公式的语法</a:t>
            </a:r>
          </a:p>
        </p:txBody>
      </p:sp>
      <p:sp>
        <p:nvSpPr>
          <p:cNvPr id="16" name="矩形 15">
            <a:extLst>
              <a:ext uri="{FF2B5EF4-FFF2-40B4-BE49-F238E27FC236}">
                <a16:creationId xmlns:a16="http://schemas.microsoft.com/office/drawing/2014/main" id="{D316D71E-13E4-4E7F-BFA5-D05D8033C3FF}"/>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r>
              <a:rPr lang="en-US" altLang="zh-CN" sz="1400">
                <a:latin typeface="Arial" panose="020B0604020202020204" pitchFamily="34" charset="0"/>
                <a:ea typeface="楷体" panose="02010609060101010101" pitchFamily="49" charset="-122"/>
                <a:cs typeface="Arial" panose="020B0604020202020204" pitchFamily="34" charset="0"/>
              </a:rPr>
              <a:t>2/43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3753134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F6CC8CC8-7EDC-415B-B810-AAB219ACED13}"/>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2" name="矩形 11">
            <a:extLst>
              <a:ext uri="{FF2B5EF4-FFF2-40B4-BE49-F238E27FC236}">
                <a16:creationId xmlns:a16="http://schemas.microsoft.com/office/drawing/2014/main" id="{4183F4F5-7F97-4CED-B3A1-14F3C9811897}"/>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第二讲  命题逻辑公式的语法</a:t>
            </a:r>
          </a:p>
        </p:txBody>
      </p:sp>
      <p:sp>
        <p:nvSpPr>
          <p:cNvPr id="13" name="矩形 12">
            <a:extLst>
              <a:ext uri="{FF2B5EF4-FFF2-40B4-BE49-F238E27FC236}">
                <a16:creationId xmlns:a16="http://schemas.microsoft.com/office/drawing/2014/main" id="{956627BE-7107-49BE-A498-826F3842F409}"/>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4BB1784B-E661-4092-86E5-08808C53DFF8}" type="slidenum">
              <a:rPr lang="zh-CN" altLang="en-US" sz="1400" smtClean="0">
                <a:latin typeface="Arial" panose="020B0604020202020204" pitchFamily="34" charset="0"/>
                <a:ea typeface="楷体" panose="02010609060101010101" pitchFamily="49" charset="-122"/>
                <a:cs typeface="Arial" panose="020B0604020202020204" pitchFamily="34" charset="0"/>
              </a:rPr>
              <a:t>43</a:t>
            </a:fld>
            <a:r>
              <a:rPr lang="en-US" altLang="zh-CN" sz="1400">
                <a:latin typeface="Arial" panose="020B0604020202020204" pitchFamily="34" charset="0"/>
                <a:ea typeface="楷体" panose="02010609060101010101" pitchFamily="49" charset="-122"/>
                <a:cs typeface="Arial" panose="020B0604020202020204" pitchFamily="34" charset="0"/>
              </a:rPr>
              <a:t>/43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
        <p:nvSpPr>
          <p:cNvPr id="18" name="矩形 17">
            <a:extLst>
              <a:ext uri="{FF2B5EF4-FFF2-40B4-BE49-F238E27FC236}">
                <a16:creationId xmlns:a16="http://schemas.microsoft.com/office/drawing/2014/main" id="{38D040D8-C82F-4BD4-B428-4ECA0AC4E742}"/>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作业</a:t>
            </a:r>
          </a:p>
        </p:txBody>
      </p:sp>
      <p:sp>
        <p:nvSpPr>
          <p:cNvPr id="19" name="矩形 18">
            <a:extLst>
              <a:ext uri="{FF2B5EF4-FFF2-40B4-BE49-F238E27FC236}">
                <a16:creationId xmlns:a16="http://schemas.microsoft.com/office/drawing/2014/main" id="{1CDF40A9-6D3E-4591-BC81-1F0D9F0DCEC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0" name="矩形 19">
            <a:extLst>
              <a:ext uri="{FF2B5EF4-FFF2-40B4-BE49-F238E27FC236}">
                <a16:creationId xmlns:a16="http://schemas.microsoft.com/office/drawing/2014/main" id="{0FD7F494-7D4C-4480-A38A-430AACDA8F80}"/>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作业</a:t>
            </a:r>
          </a:p>
        </p:txBody>
      </p:sp>
      <p:pic>
        <p:nvPicPr>
          <p:cNvPr id="3" name="图片 2">
            <a:extLst>
              <a:ext uri="{FF2B5EF4-FFF2-40B4-BE49-F238E27FC236}">
                <a16:creationId xmlns:a16="http://schemas.microsoft.com/office/drawing/2014/main" id="{B371AE45-B50A-445A-83BC-9988FABD09A0}"/>
              </a:ext>
            </a:extLst>
          </p:cNvPr>
          <p:cNvPicPr>
            <a:picLocks noChangeAspect="1"/>
          </p:cNvPicPr>
          <p:nvPr/>
        </p:nvPicPr>
        <p:blipFill>
          <a:blip r:embed="rId2"/>
          <a:stretch>
            <a:fillRect/>
          </a:stretch>
        </p:blipFill>
        <p:spPr>
          <a:xfrm>
            <a:off x="679683" y="982515"/>
            <a:ext cx="7784628" cy="856126"/>
          </a:xfrm>
          <a:prstGeom prst="rect">
            <a:avLst/>
          </a:prstGeom>
        </p:spPr>
      </p:pic>
      <p:pic>
        <p:nvPicPr>
          <p:cNvPr id="5" name="图片 4">
            <a:extLst>
              <a:ext uri="{FF2B5EF4-FFF2-40B4-BE49-F238E27FC236}">
                <a16:creationId xmlns:a16="http://schemas.microsoft.com/office/drawing/2014/main" id="{1987AD51-E350-473D-B889-6AB2D0882649}"/>
              </a:ext>
            </a:extLst>
          </p:cNvPr>
          <p:cNvPicPr>
            <a:picLocks noChangeAspect="1"/>
          </p:cNvPicPr>
          <p:nvPr/>
        </p:nvPicPr>
        <p:blipFill>
          <a:blip r:embed="rId3"/>
          <a:stretch>
            <a:fillRect/>
          </a:stretch>
        </p:blipFill>
        <p:spPr>
          <a:xfrm>
            <a:off x="711468" y="1933335"/>
            <a:ext cx="7721058" cy="791746"/>
          </a:xfrm>
          <a:prstGeom prst="rect">
            <a:avLst/>
          </a:prstGeom>
        </p:spPr>
      </p:pic>
      <p:pic>
        <p:nvPicPr>
          <p:cNvPr id="6" name="图片 5">
            <a:extLst>
              <a:ext uri="{FF2B5EF4-FFF2-40B4-BE49-F238E27FC236}">
                <a16:creationId xmlns:a16="http://schemas.microsoft.com/office/drawing/2014/main" id="{240238AE-10EA-4401-9BB3-1901496025DC}"/>
              </a:ext>
            </a:extLst>
          </p:cNvPr>
          <p:cNvPicPr>
            <a:picLocks noChangeAspect="1"/>
          </p:cNvPicPr>
          <p:nvPr/>
        </p:nvPicPr>
        <p:blipFill>
          <a:blip r:embed="rId4"/>
          <a:stretch>
            <a:fillRect/>
          </a:stretch>
        </p:blipFill>
        <p:spPr>
          <a:xfrm>
            <a:off x="721249" y="2968270"/>
            <a:ext cx="7701496" cy="1036268"/>
          </a:xfrm>
          <a:prstGeom prst="rect">
            <a:avLst/>
          </a:prstGeom>
        </p:spPr>
      </p:pic>
      <p:sp>
        <p:nvSpPr>
          <p:cNvPr id="2" name="文本框 1">
            <a:extLst>
              <a:ext uri="{FF2B5EF4-FFF2-40B4-BE49-F238E27FC236}">
                <a16:creationId xmlns:a16="http://schemas.microsoft.com/office/drawing/2014/main" id="{3F612584-1122-47DC-A655-A658BE069C3B}"/>
              </a:ext>
            </a:extLst>
          </p:cNvPr>
          <p:cNvSpPr txBox="1"/>
          <p:nvPr/>
        </p:nvSpPr>
        <p:spPr>
          <a:xfrm>
            <a:off x="942680" y="4096357"/>
            <a:ext cx="1885362" cy="369332"/>
          </a:xfrm>
          <a:prstGeom prst="rect">
            <a:avLst/>
          </a:prstGeom>
          <a:solidFill>
            <a:schemeClr val="accent2">
              <a:lumMod val="20000"/>
              <a:lumOff val="80000"/>
            </a:schemeClr>
          </a:solidFill>
        </p:spPr>
        <p:txBody>
          <a:bodyPr wrap="square" rtlCol="0">
            <a:spAutoFit/>
          </a:bodyPr>
          <a:lstStyle/>
          <a:p>
            <a:r>
              <a:rPr lang="zh-CN" altLang="en-US" b="1">
                <a:solidFill>
                  <a:srgbClr val="C00000"/>
                </a:solidFill>
              </a:rPr>
              <a:t>练习</a:t>
            </a:r>
            <a:r>
              <a:rPr lang="en-US" altLang="zh-CN" b="1">
                <a:solidFill>
                  <a:srgbClr val="C00000"/>
                </a:solidFill>
              </a:rPr>
              <a:t>2.6</a:t>
            </a:r>
            <a:r>
              <a:rPr lang="zh-CN" altLang="en-US" b="1">
                <a:solidFill>
                  <a:srgbClr val="C00000"/>
                </a:solidFill>
              </a:rPr>
              <a:t>为选做题</a:t>
            </a:r>
          </a:p>
        </p:txBody>
      </p:sp>
    </p:spTree>
    <p:extLst>
      <p:ext uri="{BB962C8B-B14F-4D97-AF65-F5344CB8AC3E}">
        <p14:creationId xmlns:p14="http://schemas.microsoft.com/office/powerpoint/2010/main" val="1186564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3778FC1-0A49-4C7B-8763-0ABD47A13328}"/>
              </a:ext>
            </a:extLst>
          </p:cNvPr>
          <p:cNvSpPr txBox="1"/>
          <p:nvPr/>
        </p:nvSpPr>
        <p:spPr>
          <a:xfrm>
            <a:off x="1440939" y="1500963"/>
            <a:ext cx="6428759" cy="1815305"/>
          </a:xfrm>
          <a:prstGeom prst="rect">
            <a:avLst/>
          </a:prstGeom>
          <a:noFill/>
        </p:spPr>
        <p:txBody>
          <a:bodyPr wrap="square" rtlCol="0">
            <a:spAutoFit/>
          </a:bodyPr>
          <a:lstStyle/>
          <a:p>
            <a:pPr algn="ctr">
              <a:lnSpc>
                <a:spcPct val="200000"/>
              </a:lnSpc>
            </a:pPr>
            <a:r>
              <a:rPr lang="zh-CN" altLang="en-US" sz="3000">
                <a:solidFill>
                  <a:srgbClr val="C00000"/>
                </a:solidFill>
                <a:latin typeface="华文新魏" panose="02010800040101010101" pitchFamily="2" charset="-122"/>
                <a:ea typeface="华文新魏" panose="02010800040101010101" pitchFamily="2" charset="-122"/>
              </a:rPr>
              <a:t>谢谢大家！</a:t>
            </a:r>
            <a:endParaRPr lang="en-US" altLang="zh-CN" sz="3000">
              <a:solidFill>
                <a:srgbClr val="C00000"/>
              </a:solidFill>
              <a:latin typeface="华文新魏" panose="02010800040101010101" pitchFamily="2" charset="-122"/>
              <a:ea typeface="华文新魏" panose="02010800040101010101" pitchFamily="2" charset="-122"/>
            </a:endParaRPr>
          </a:p>
          <a:p>
            <a:pPr algn="ctr">
              <a:lnSpc>
                <a:spcPct val="200000"/>
              </a:lnSpc>
            </a:pPr>
            <a:r>
              <a:rPr lang="zh-CN" altLang="en-US" sz="3000">
                <a:solidFill>
                  <a:srgbClr val="C00000"/>
                </a:solidFill>
                <a:latin typeface="华文新魏" panose="02010800040101010101" pitchFamily="2" charset="-122"/>
                <a:ea typeface="华文新魏" panose="02010800040101010101" pitchFamily="2" charset="-122"/>
              </a:rPr>
              <a:t>有什么问题和建议请及时反馈给老师！</a:t>
            </a:r>
          </a:p>
        </p:txBody>
      </p:sp>
      <p:sp>
        <p:nvSpPr>
          <p:cNvPr id="11" name="矩形 10">
            <a:extLst>
              <a:ext uri="{FF2B5EF4-FFF2-40B4-BE49-F238E27FC236}">
                <a16:creationId xmlns:a16="http://schemas.microsoft.com/office/drawing/2014/main" id="{2183226F-FD7D-4839-BED4-AEBFFE411A57}"/>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2" name="矩形 11">
            <a:extLst>
              <a:ext uri="{FF2B5EF4-FFF2-40B4-BE49-F238E27FC236}">
                <a16:creationId xmlns:a16="http://schemas.microsoft.com/office/drawing/2014/main" id="{B6113707-B6C2-48CE-819B-21701DCC56A3}"/>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第二讲  命题逻辑公式的语法</a:t>
            </a:r>
          </a:p>
        </p:txBody>
      </p:sp>
      <p:sp>
        <p:nvSpPr>
          <p:cNvPr id="13" name="矩形 12">
            <a:extLst>
              <a:ext uri="{FF2B5EF4-FFF2-40B4-BE49-F238E27FC236}">
                <a16:creationId xmlns:a16="http://schemas.microsoft.com/office/drawing/2014/main" id="{C8C9D032-921C-433D-91C0-C2F117D77F55}"/>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a:t>
            </a:r>
          </a:p>
        </p:txBody>
      </p:sp>
      <p:sp>
        <p:nvSpPr>
          <p:cNvPr id="9" name="矩形 8">
            <a:extLst>
              <a:ext uri="{FF2B5EF4-FFF2-40B4-BE49-F238E27FC236}">
                <a16:creationId xmlns:a16="http://schemas.microsoft.com/office/drawing/2014/main" id="{2ED7340C-548D-4890-A315-72EA938BD920}"/>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200"/>
          </a:p>
        </p:txBody>
      </p:sp>
      <p:sp>
        <p:nvSpPr>
          <p:cNvPr id="10" name="矩形 9">
            <a:extLst>
              <a:ext uri="{FF2B5EF4-FFF2-40B4-BE49-F238E27FC236}">
                <a16:creationId xmlns:a16="http://schemas.microsoft.com/office/drawing/2014/main" id="{D1A708D7-0568-4958-823C-2A91B21DB047}"/>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4" name="矩形 13">
            <a:extLst>
              <a:ext uri="{FF2B5EF4-FFF2-40B4-BE49-F238E27FC236}">
                <a16:creationId xmlns:a16="http://schemas.microsoft.com/office/drawing/2014/main" id="{690CA99B-E615-4BA7-8851-D6FD4767EAE2}"/>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p>
        </p:txBody>
      </p:sp>
    </p:spTree>
    <p:extLst>
      <p:ext uri="{BB962C8B-B14F-4D97-AF65-F5344CB8AC3E}">
        <p14:creationId xmlns:p14="http://schemas.microsoft.com/office/powerpoint/2010/main" val="3807570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命题逻辑公式语法定义</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命题逻辑公式的形成序列</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第二讲  命题逻辑公式的语法</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7BA59782-4AD7-4506-BCAA-1C399DDECBAB}" type="slidenum">
              <a:rPr lang="en-US" altLang="zh-CN" sz="1400" smtClean="0">
                <a:latin typeface="Arial" panose="020B0604020202020204" pitchFamily="34" charset="0"/>
                <a:ea typeface="楷体" panose="02010609060101010101" pitchFamily="49" charset="-122"/>
                <a:cs typeface="Arial" panose="020B0604020202020204" pitchFamily="34" charset="0"/>
              </a:rPr>
              <a:t>5</a:t>
            </a:fld>
            <a:r>
              <a:rPr lang="en-US" altLang="zh-CN" sz="1400">
                <a:latin typeface="Arial" panose="020B0604020202020204" pitchFamily="34" charset="0"/>
                <a:ea typeface="楷体" panose="02010609060101010101" pitchFamily="49" charset="-122"/>
                <a:cs typeface="Arial" panose="020B0604020202020204" pitchFamily="34" charset="0"/>
              </a:rPr>
              <a:t>/43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B4501B56-749D-4689-BE03-0A416C4E66D8}"/>
                  </a:ext>
                </a:extLst>
              </p:cNvPr>
              <p:cNvSpPr txBox="1"/>
              <p:nvPr/>
            </p:nvSpPr>
            <p:spPr>
              <a:xfrm>
                <a:off x="910925" y="899891"/>
                <a:ext cx="7199405" cy="1847942"/>
              </a:xfrm>
              <a:prstGeom prst="rect">
                <a:avLst/>
              </a:prstGeom>
              <a:solidFill>
                <a:schemeClr val="accent2">
                  <a:lumMod val="20000"/>
                  <a:lumOff val="80000"/>
                </a:schemeClr>
              </a:solidFill>
            </p:spPr>
            <p:txBody>
              <a:bodyPr wrap="square" rtlCol="0">
                <a:spAutoFit/>
              </a:bodyPr>
              <a:lstStyle/>
              <a:p>
                <a:pPr>
                  <a:lnSpc>
                    <a:spcPts val="2400"/>
                  </a:lnSpc>
                  <a:spcBef>
                    <a:spcPts val="600"/>
                  </a:spcBef>
                </a:pPr>
                <a:r>
                  <a:rPr lang="zh-CN" altLang="en-US" sz="1600" b="1">
                    <a:solidFill>
                      <a:srgbClr val="002060"/>
                    </a:solidFill>
                    <a:latin typeface="楷体" panose="02010609060101010101" pitchFamily="49" charset="-122"/>
                    <a:ea typeface="楷体" panose="02010609060101010101" pitchFamily="49" charset="-122"/>
                  </a:rPr>
                  <a:t>称命题逻辑公式的符号集上的一个串的序列</a:t>
                </a:r>
                <a14:m>
                  <m:oMath xmlns:m="http://schemas.openxmlformats.org/officeDocument/2006/math">
                    <m:sSub>
                      <m:sSubPr>
                        <m:ctrlPr>
                          <a:rPr lang="en-US" altLang="zh-CN" sz="1600" b="1" i="1" smtClean="0">
                            <a:solidFill>
                              <a:srgbClr val="002060"/>
                            </a:solidFill>
                            <a:latin typeface="Cambria Math" panose="02040503050406030204" pitchFamily="18" charset="0"/>
                          </a:rPr>
                        </m:ctrlPr>
                      </m:sSubPr>
                      <m:e>
                        <m:r>
                          <a:rPr lang="en-US" altLang="zh-CN" sz="1600" b="1" i="1" smtClean="0">
                            <a:solidFill>
                              <a:srgbClr val="002060"/>
                            </a:solidFill>
                            <a:latin typeface="Cambria Math" panose="02040503050406030204" pitchFamily="18" charset="0"/>
                          </a:rPr>
                          <m:t>𝑨</m:t>
                        </m:r>
                      </m:e>
                      <m:sub>
                        <m:r>
                          <a:rPr lang="en-US" altLang="zh-CN" sz="1600" b="1" i="1" smtClean="0">
                            <a:solidFill>
                              <a:srgbClr val="002060"/>
                            </a:solidFill>
                            <a:latin typeface="Cambria Math" panose="02040503050406030204" pitchFamily="18" charset="0"/>
                          </a:rPr>
                          <m:t>𝟏</m:t>
                        </m:r>
                      </m:sub>
                    </m:sSub>
                    <m:r>
                      <a:rPr lang="en-US" altLang="zh-CN" sz="1600" b="1" i="1" smtClean="0">
                        <a:solidFill>
                          <a:srgbClr val="002060"/>
                        </a:solidFill>
                        <a:latin typeface="Cambria Math" panose="02040503050406030204" pitchFamily="18" charset="0"/>
                      </a:rPr>
                      <m:t>, </m:t>
                    </m:r>
                    <m:sSub>
                      <m:sSubPr>
                        <m:ctrlPr>
                          <a:rPr lang="en-US" altLang="zh-CN" sz="1600" b="1" i="1" smtClean="0">
                            <a:solidFill>
                              <a:srgbClr val="002060"/>
                            </a:solidFill>
                            <a:latin typeface="Cambria Math" panose="02040503050406030204" pitchFamily="18" charset="0"/>
                          </a:rPr>
                        </m:ctrlPr>
                      </m:sSubPr>
                      <m:e>
                        <m:r>
                          <a:rPr lang="en-US" altLang="zh-CN" sz="1600" b="1" i="1" smtClean="0">
                            <a:solidFill>
                              <a:srgbClr val="002060"/>
                            </a:solidFill>
                            <a:latin typeface="Cambria Math" panose="02040503050406030204" pitchFamily="18" charset="0"/>
                          </a:rPr>
                          <m:t>𝑨</m:t>
                        </m:r>
                      </m:e>
                      <m:sub>
                        <m:r>
                          <a:rPr lang="en-US" altLang="zh-CN" sz="1600" b="1" i="1" smtClean="0">
                            <a:solidFill>
                              <a:srgbClr val="002060"/>
                            </a:solidFill>
                            <a:latin typeface="Cambria Math" panose="02040503050406030204" pitchFamily="18" charset="0"/>
                          </a:rPr>
                          <m:t>𝟐</m:t>
                        </m:r>
                      </m:sub>
                    </m:sSub>
                    <m:r>
                      <a:rPr lang="en-US" altLang="zh-CN" sz="1600" b="1" i="1" smtClean="0">
                        <a:solidFill>
                          <a:srgbClr val="002060"/>
                        </a:solidFill>
                        <a:latin typeface="Cambria Math" panose="02040503050406030204" pitchFamily="18" charset="0"/>
                      </a:rPr>
                      <m:t>, ⋯, </m:t>
                    </m:r>
                    <m:sSub>
                      <m:sSubPr>
                        <m:ctrlPr>
                          <a:rPr lang="en-US" altLang="zh-CN" sz="1600" b="1" i="1" smtClean="0">
                            <a:solidFill>
                              <a:srgbClr val="002060"/>
                            </a:solidFill>
                            <a:latin typeface="Cambria Math" panose="02040503050406030204" pitchFamily="18" charset="0"/>
                          </a:rPr>
                        </m:ctrlPr>
                      </m:sSubPr>
                      <m:e>
                        <m:r>
                          <a:rPr lang="en-US" altLang="zh-CN" sz="1600" b="1" i="1" smtClean="0">
                            <a:solidFill>
                              <a:srgbClr val="002060"/>
                            </a:solidFill>
                            <a:latin typeface="Cambria Math" panose="02040503050406030204" pitchFamily="18" charset="0"/>
                          </a:rPr>
                          <m:t>𝑨</m:t>
                        </m:r>
                      </m:e>
                      <m:sub>
                        <m:r>
                          <a:rPr lang="en-US" altLang="zh-CN" sz="1600" b="1" i="1" smtClean="0">
                            <a:solidFill>
                              <a:srgbClr val="002060"/>
                            </a:solidFill>
                            <a:latin typeface="Cambria Math" panose="02040503050406030204" pitchFamily="18" charset="0"/>
                          </a:rPr>
                          <m:t>𝒏</m:t>
                        </m:r>
                      </m:sub>
                    </m:sSub>
                    <m:r>
                      <a:rPr lang="en-US" altLang="zh-CN" sz="1600" b="1" i="1" smtClean="0">
                        <a:solidFill>
                          <a:srgbClr val="002060"/>
                        </a:solidFill>
                        <a:latin typeface="Cambria Math" panose="02040503050406030204" pitchFamily="18" charset="0"/>
                      </a:rPr>
                      <m:t>(</m:t>
                    </m:r>
                    <m:r>
                      <a:rPr lang="en-US" altLang="zh-CN" sz="1600" b="1" i="1" smtClean="0">
                        <a:solidFill>
                          <a:srgbClr val="002060"/>
                        </a:solidFill>
                        <a:latin typeface="Cambria Math" panose="02040503050406030204" pitchFamily="18" charset="0"/>
                      </a:rPr>
                      <m:t>𝒏</m:t>
                    </m:r>
                    <m:r>
                      <a:rPr lang="en-US" altLang="zh-CN" sz="1600" b="1" i="1" smtClean="0">
                        <a:solidFill>
                          <a:srgbClr val="002060"/>
                        </a:solidFill>
                        <a:latin typeface="Cambria Math" panose="02040503050406030204" pitchFamily="18" charset="0"/>
                      </a:rPr>
                      <m:t>≥</m:t>
                    </m:r>
                    <m:r>
                      <a:rPr lang="en-US" altLang="zh-CN" sz="1600" b="1" i="1" smtClean="0">
                        <a:solidFill>
                          <a:srgbClr val="002060"/>
                        </a:solidFill>
                        <a:latin typeface="Cambria Math" panose="02040503050406030204" pitchFamily="18" charset="0"/>
                      </a:rPr>
                      <m:t>𝟏</m:t>
                    </m:r>
                    <m:r>
                      <a:rPr lang="en-US" altLang="zh-CN" sz="1600" b="1" i="1" smtClean="0">
                        <a:solidFill>
                          <a:srgbClr val="002060"/>
                        </a:solidFill>
                        <a:latin typeface="Cambria Math" panose="02040503050406030204" pitchFamily="18" charset="0"/>
                      </a:rPr>
                      <m:t>)</m:t>
                    </m:r>
                  </m:oMath>
                </a14:m>
                <a:r>
                  <a:rPr lang="zh-CN" altLang="en-US" sz="1600" b="1">
                    <a:solidFill>
                      <a:srgbClr val="002060"/>
                    </a:solidFill>
                    <a:latin typeface="楷体" panose="02010609060101010101" pitchFamily="49" charset="-122"/>
                    <a:ea typeface="楷体" panose="02010609060101010101" pitchFamily="49" charset="-122"/>
                  </a:rPr>
                  <a:t>是一个命题逻辑公式的</a:t>
                </a:r>
                <a:r>
                  <a:rPr lang="zh-CN" altLang="en-US" sz="1600" b="1">
                    <a:solidFill>
                      <a:srgbClr val="C00000"/>
                    </a:solidFill>
                    <a:latin typeface="+mn-ea"/>
                  </a:rPr>
                  <a:t>形成序列</a:t>
                </a:r>
                <a:r>
                  <a:rPr lang="en-US" altLang="zh-CN" sz="1600" b="1">
                    <a:solidFill>
                      <a:srgbClr val="002060"/>
                    </a:solidFill>
                    <a:latin typeface="+mn-ea"/>
                  </a:rPr>
                  <a:t>(formation sequence)</a:t>
                </a:r>
                <a:r>
                  <a:rPr lang="zh-CN" altLang="en-US" sz="1600" b="1">
                    <a:solidFill>
                      <a:srgbClr val="002060"/>
                    </a:solidFill>
                    <a:latin typeface="楷体" panose="02010609060101010101" pitchFamily="49" charset="-122"/>
                    <a:ea typeface="楷体" panose="02010609060101010101" pitchFamily="49" charset="-122"/>
                  </a:rPr>
                  <a:t>，如果</a:t>
                </a:r>
                <a14:m>
                  <m:oMath xmlns:m="http://schemas.openxmlformats.org/officeDocument/2006/math">
                    <m:r>
                      <a:rPr lang="en-US" altLang="zh-CN" sz="1600" b="1" i="1" smtClean="0">
                        <a:solidFill>
                          <a:srgbClr val="002060"/>
                        </a:solidFill>
                        <a:latin typeface="Cambria Math" panose="02040503050406030204" pitchFamily="18" charset="0"/>
                      </a:rPr>
                      <m:t>∀</m:t>
                    </m:r>
                    <m:r>
                      <a:rPr lang="en-US" altLang="zh-CN" sz="1600" b="1" i="1" smtClean="0">
                        <a:solidFill>
                          <a:srgbClr val="002060"/>
                        </a:solidFill>
                        <a:latin typeface="Cambria Math" panose="02040503050406030204" pitchFamily="18" charset="0"/>
                      </a:rPr>
                      <m:t>𝟏</m:t>
                    </m:r>
                    <m:r>
                      <a:rPr lang="en-US" altLang="zh-CN" sz="1600" b="1" i="1" smtClean="0">
                        <a:solidFill>
                          <a:srgbClr val="002060"/>
                        </a:solidFill>
                        <a:latin typeface="Cambria Math" panose="02040503050406030204" pitchFamily="18" charset="0"/>
                      </a:rPr>
                      <m:t>≤</m:t>
                    </m:r>
                    <m:r>
                      <a:rPr lang="en-US" altLang="zh-CN" sz="1600" b="1" i="1" smtClean="0">
                        <a:solidFill>
                          <a:srgbClr val="002060"/>
                        </a:solidFill>
                        <a:latin typeface="Cambria Math" panose="02040503050406030204" pitchFamily="18" charset="0"/>
                      </a:rPr>
                      <m:t>𝒊</m:t>
                    </m:r>
                    <m:r>
                      <a:rPr lang="en-US" altLang="zh-CN" sz="1600" b="1" i="1" smtClean="0">
                        <a:solidFill>
                          <a:srgbClr val="002060"/>
                        </a:solidFill>
                        <a:latin typeface="Cambria Math" panose="02040503050406030204" pitchFamily="18" charset="0"/>
                      </a:rPr>
                      <m:t>≤</m:t>
                    </m:r>
                    <m:r>
                      <a:rPr lang="en-US" altLang="zh-CN" sz="1600" b="1" i="1" smtClean="0">
                        <a:solidFill>
                          <a:srgbClr val="002060"/>
                        </a:solidFill>
                        <a:latin typeface="Cambria Math" panose="02040503050406030204" pitchFamily="18" charset="0"/>
                      </a:rPr>
                      <m:t>𝒏</m:t>
                    </m:r>
                  </m:oMath>
                </a14:m>
                <a:r>
                  <a:rPr lang="zh-CN" altLang="en-US" sz="1600" b="1">
                    <a:solidFill>
                      <a:srgbClr val="002060"/>
                    </a:solidFill>
                    <a:latin typeface="楷体" panose="02010609060101010101" pitchFamily="49" charset="-122"/>
                    <a:ea typeface="楷体" panose="02010609060101010101" pitchFamily="49" charset="-122"/>
                  </a:rPr>
                  <a:t>，</a:t>
                </a:r>
                <a:endParaRPr lang="en-US" altLang="zh-CN" sz="1600" b="1">
                  <a:solidFill>
                    <a:srgbClr val="002060"/>
                  </a:solidFill>
                  <a:latin typeface="楷体" panose="02010609060101010101" pitchFamily="49" charset="-122"/>
                  <a:ea typeface="楷体" panose="02010609060101010101" pitchFamily="49" charset="-122"/>
                </a:endParaRPr>
              </a:p>
              <a:p>
                <a:pPr marL="342900" indent="-342900">
                  <a:lnSpc>
                    <a:spcPts val="2200"/>
                  </a:lnSpc>
                  <a:spcBef>
                    <a:spcPts val="600"/>
                  </a:spcBef>
                  <a:buFont typeface="+mj-lt"/>
                  <a:buAutoNum type="arabicPeriod"/>
                </a:pPr>
                <a:r>
                  <a:rPr lang="en-US" altLang="zh-CN" sz="1400" b="1">
                    <a:solidFill>
                      <a:schemeClr val="accent6">
                        <a:lumMod val="50000"/>
                      </a:schemeClr>
                    </a:solidFill>
                  </a:rPr>
                  <a:t> </a:t>
                </a:r>
                <a14:m>
                  <m:oMath xmlns:m="http://schemas.openxmlformats.org/officeDocument/2006/math">
                    <m:sSub>
                      <m:sSubPr>
                        <m:ctrlPr>
                          <a:rPr lang="en-US" altLang="zh-CN" sz="1400" b="1" i="1" smtClean="0">
                            <a:solidFill>
                              <a:schemeClr val="accent6">
                                <a:lumMod val="50000"/>
                              </a:schemeClr>
                            </a:solidFill>
                            <a:latin typeface="Cambria Math" panose="02040503050406030204" pitchFamily="18" charset="0"/>
                          </a:rPr>
                        </m:ctrlPr>
                      </m:sSubPr>
                      <m:e>
                        <m:r>
                          <a:rPr lang="en-US" altLang="zh-CN" sz="1400" b="1" i="1" smtClean="0">
                            <a:solidFill>
                              <a:schemeClr val="accent6">
                                <a:lumMod val="50000"/>
                              </a:schemeClr>
                            </a:solidFill>
                            <a:latin typeface="Cambria Math" panose="02040503050406030204" pitchFamily="18" charset="0"/>
                          </a:rPr>
                          <m:t>𝑨</m:t>
                        </m:r>
                      </m:e>
                      <m:sub>
                        <m:r>
                          <a:rPr lang="en-US" altLang="zh-CN" sz="1400" b="1" i="1" smtClean="0">
                            <a:solidFill>
                              <a:schemeClr val="accent6">
                                <a:lumMod val="50000"/>
                              </a:schemeClr>
                            </a:solidFill>
                            <a:latin typeface="Cambria Math" panose="02040503050406030204" pitchFamily="18" charset="0"/>
                          </a:rPr>
                          <m:t>𝒊</m:t>
                        </m:r>
                      </m:sub>
                    </m:sSub>
                  </m:oMath>
                </a14:m>
                <a:r>
                  <a:rPr lang="zh-CN" altLang="en-US" sz="1400" b="1">
                    <a:solidFill>
                      <a:schemeClr val="accent6">
                        <a:lumMod val="50000"/>
                      </a:schemeClr>
                    </a:solidFill>
                  </a:rPr>
                  <a:t>是命题变量，或者</a:t>
                </a:r>
                <a:endParaRPr lang="en-US" altLang="zh-CN" sz="1400" b="1">
                  <a:solidFill>
                    <a:schemeClr val="accent6">
                      <a:lumMod val="50000"/>
                    </a:schemeClr>
                  </a:solidFill>
                </a:endParaRPr>
              </a:p>
              <a:p>
                <a:pPr marL="342900" indent="-342900">
                  <a:lnSpc>
                    <a:spcPts val="2200"/>
                  </a:lnSpc>
                  <a:spcBef>
                    <a:spcPts val="600"/>
                  </a:spcBef>
                  <a:buFont typeface="+mj-lt"/>
                  <a:buAutoNum type="arabicPeriod"/>
                </a:pPr>
                <a:r>
                  <a:rPr lang="zh-CN" altLang="en-US" sz="1400" b="1">
                    <a:solidFill>
                      <a:schemeClr val="accent6">
                        <a:lumMod val="50000"/>
                      </a:schemeClr>
                    </a:solidFill>
                  </a:rPr>
                  <a:t>存在</a:t>
                </a:r>
                <a14:m>
                  <m:oMath xmlns:m="http://schemas.openxmlformats.org/officeDocument/2006/math">
                    <m:r>
                      <a:rPr lang="en-US" altLang="zh-CN" sz="1400" b="1" i="1" smtClean="0">
                        <a:solidFill>
                          <a:schemeClr val="accent6">
                            <a:lumMod val="50000"/>
                          </a:schemeClr>
                        </a:solidFill>
                        <a:latin typeface="Cambria Math" panose="02040503050406030204" pitchFamily="18" charset="0"/>
                      </a:rPr>
                      <m:t>𝒋</m:t>
                    </m:r>
                    <m:r>
                      <a:rPr lang="en-US" altLang="zh-CN" sz="1400" b="1" i="1" smtClean="0">
                        <a:solidFill>
                          <a:schemeClr val="accent6">
                            <a:lumMod val="50000"/>
                          </a:schemeClr>
                        </a:solidFill>
                        <a:latin typeface="Cambria Math" panose="02040503050406030204" pitchFamily="18" charset="0"/>
                      </a:rPr>
                      <m:t>, </m:t>
                    </m:r>
                    <m:r>
                      <a:rPr lang="en-US" altLang="zh-CN" sz="1400" b="1" i="1" smtClean="0">
                        <a:solidFill>
                          <a:schemeClr val="accent6">
                            <a:lumMod val="50000"/>
                          </a:schemeClr>
                        </a:solidFill>
                        <a:latin typeface="Cambria Math" panose="02040503050406030204" pitchFamily="18" charset="0"/>
                      </a:rPr>
                      <m:t>𝟏</m:t>
                    </m:r>
                    <m:r>
                      <a:rPr lang="en-US" altLang="zh-CN" sz="1400" b="1" i="1" smtClean="0">
                        <a:solidFill>
                          <a:schemeClr val="accent6">
                            <a:lumMod val="50000"/>
                          </a:schemeClr>
                        </a:solidFill>
                        <a:latin typeface="Cambria Math" panose="02040503050406030204" pitchFamily="18" charset="0"/>
                      </a:rPr>
                      <m:t>≤</m:t>
                    </m:r>
                    <m:r>
                      <a:rPr lang="en-US" altLang="zh-CN" sz="1400" b="1" i="1" smtClean="0">
                        <a:solidFill>
                          <a:schemeClr val="accent6">
                            <a:lumMod val="50000"/>
                          </a:schemeClr>
                        </a:solidFill>
                        <a:latin typeface="Cambria Math" panose="02040503050406030204" pitchFamily="18" charset="0"/>
                      </a:rPr>
                      <m:t>𝒋</m:t>
                    </m:r>
                    <m:r>
                      <a:rPr lang="en-US" altLang="zh-CN" sz="1400" b="1" i="1" smtClean="0">
                        <a:solidFill>
                          <a:schemeClr val="accent6">
                            <a:lumMod val="50000"/>
                          </a:schemeClr>
                        </a:solidFill>
                        <a:latin typeface="Cambria Math" panose="02040503050406030204" pitchFamily="18" charset="0"/>
                      </a:rPr>
                      <m:t>&lt;</m:t>
                    </m:r>
                    <m:r>
                      <a:rPr lang="en-US" altLang="zh-CN" sz="1400" b="1" i="1" smtClean="0">
                        <a:solidFill>
                          <a:schemeClr val="accent6">
                            <a:lumMod val="50000"/>
                          </a:schemeClr>
                        </a:solidFill>
                        <a:latin typeface="Cambria Math" panose="02040503050406030204" pitchFamily="18" charset="0"/>
                      </a:rPr>
                      <m:t>𝒊</m:t>
                    </m:r>
                  </m:oMath>
                </a14:m>
                <a:r>
                  <a:rPr lang="zh-CN" altLang="en-US" sz="1400" b="1">
                    <a:solidFill>
                      <a:schemeClr val="accent6">
                        <a:lumMod val="50000"/>
                      </a:schemeClr>
                    </a:solidFill>
                  </a:rPr>
                  <a:t>，使得</a:t>
                </a:r>
                <a14:m>
                  <m:oMath xmlns:m="http://schemas.openxmlformats.org/officeDocument/2006/math">
                    <m:sSub>
                      <m:sSubPr>
                        <m:ctrlPr>
                          <a:rPr lang="en-US" altLang="zh-CN" sz="1400" b="1" i="1" smtClean="0">
                            <a:solidFill>
                              <a:schemeClr val="accent6">
                                <a:lumMod val="50000"/>
                              </a:schemeClr>
                            </a:solidFill>
                            <a:latin typeface="Cambria Math" panose="02040503050406030204" pitchFamily="18" charset="0"/>
                          </a:rPr>
                        </m:ctrlPr>
                      </m:sSubPr>
                      <m:e>
                        <m:r>
                          <a:rPr lang="en-US" altLang="zh-CN" sz="1400" b="1" i="1" smtClean="0">
                            <a:solidFill>
                              <a:schemeClr val="accent6">
                                <a:lumMod val="50000"/>
                              </a:schemeClr>
                            </a:solidFill>
                            <a:latin typeface="Cambria Math" panose="02040503050406030204" pitchFamily="18" charset="0"/>
                          </a:rPr>
                          <m:t>𝑨</m:t>
                        </m:r>
                      </m:e>
                      <m:sub>
                        <m:r>
                          <a:rPr lang="en-US" altLang="zh-CN" sz="1400" b="1" i="1" smtClean="0">
                            <a:solidFill>
                              <a:schemeClr val="accent6">
                                <a:lumMod val="50000"/>
                              </a:schemeClr>
                            </a:solidFill>
                            <a:latin typeface="Cambria Math" panose="02040503050406030204" pitchFamily="18" charset="0"/>
                          </a:rPr>
                          <m:t>𝒊</m:t>
                        </m:r>
                      </m:sub>
                    </m:sSub>
                  </m:oMath>
                </a14:m>
                <a:r>
                  <a:rPr lang="zh-CN" altLang="en-US" sz="1400" b="1">
                    <a:solidFill>
                      <a:schemeClr val="accent6">
                        <a:lumMod val="50000"/>
                      </a:schemeClr>
                    </a:solidFill>
                  </a:rPr>
                  <a:t>是</a:t>
                </a:r>
                <a14:m>
                  <m:oMath xmlns:m="http://schemas.openxmlformats.org/officeDocument/2006/math">
                    <m:d>
                      <m:dPr>
                        <m:ctrlPr>
                          <a:rPr lang="en-US" altLang="zh-CN" sz="1400" b="1" i="1" smtClean="0">
                            <a:solidFill>
                              <a:schemeClr val="accent6">
                                <a:lumMod val="50000"/>
                              </a:schemeClr>
                            </a:solidFill>
                            <a:latin typeface="Cambria Math" panose="02040503050406030204" pitchFamily="18" charset="0"/>
                          </a:rPr>
                        </m:ctrlPr>
                      </m:dPr>
                      <m:e>
                        <m:r>
                          <a:rPr lang="en-US" altLang="zh-CN" sz="1400" b="1" i="1" smtClean="0">
                            <a:solidFill>
                              <a:schemeClr val="accent6">
                                <a:lumMod val="50000"/>
                              </a:schemeClr>
                            </a:solidFill>
                            <a:latin typeface="Cambria Math" panose="02040503050406030204" pitchFamily="18" charset="0"/>
                          </a:rPr>
                          <m:t>¬</m:t>
                        </m:r>
                        <m:sSub>
                          <m:sSubPr>
                            <m:ctrlPr>
                              <a:rPr lang="en-US" altLang="zh-CN" sz="1400" b="1" i="1" smtClean="0">
                                <a:solidFill>
                                  <a:schemeClr val="accent6">
                                    <a:lumMod val="50000"/>
                                  </a:schemeClr>
                                </a:solidFill>
                                <a:latin typeface="Cambria Math" panose="02040503050406030204" pitchFamily="18" charset="0"/>
                              </a:rPr>
                            </m:ctrlPr>
                          </m:sSubPr>
                          <m:e>
                            <m:r>
                              <a:rPr lang="en-US" altLang="zh-CN" sz="1400" b="1" i="1" smtClean="0">
                                <a:solidFill>
                                  <a:schemeClr val="accent6">
                                    <a:lumMod val="50000"/>
                                  </a:schemeClr>
                                </a:solidFill>
                                <a:latin typeface="Cambria Math" panose="02040503050406030204" pitchFamily="18" charset="0"/>
                              </a:rPr>
                              <m:t>𝑨</m:t>
                            </m:r>
                          </m:e>
                          <m:sub>
                            <m:r>
                              <a:rPr lang="en-US" altLang="zh-CN" sz="1400" b="1" i="1" smtClean="0">
                                <a:solidFill>
                                  <a:schemeClr val="accent6">
                                    <a:lumMod val="50000"/>
                                  </a:schemeClr>
                                </a:solidFill>
                                <a:latin typeface="Cambria Math" panose="02040503050406030204" pitchFamily="18" charset="0"/>
                              </a:rPr>
                              <m:t>𝒋</m:t>
                            </m:r>
                          </m:sub>
                        </m:sSub>
                      </m:e>
                    </m:d>
                  </m:oMath>
                </a14:m>
                <a:r>
                  <a:rPr lang="zh-CN" altLang="en-US" sz="1400" b="1">
                    <a:solidFill>
                      <a:schemeClr val="accent6">
                        <a:lumMod val="50000"/>
                      </a:schemeClr>
                    </a:solidFill>
                  </a:rPr>
                  <a:t>，或者</a:t>
                </a:r>
                <a:endParaRPr lang="en-US" altLang="zh-CN" sz="1400" b="1">
                  <a:solidFill>
                    <a:schemeClr val="accent6">
                      <a:lumMod val="50000"/>
                    </a:schemeClr>
                  </a:solidFill>
                </a:endParaRPr>
              </a:p>
              <a:p>
                <a:pPr marL="342900" indent="-342900">
                  <a:lnSpc>
                    <a:spcPts val="2200"/>
                  </a:lnSpc>
                  <a:spcBef>
                    <a:spcPts val="600"/>
                  </a:spcBef>
                  <a:buFont typeface="+mj-lt"/>
                  <a:buAutoNum type="arabicPeriod"/>
                </a:pPr>
                <a:r>
                  <a:rPr lang="zh-CN" altLang="en-US" sz="1400" b="1">
                    <a:solidFill>
                      <a:schemeClr val="accent6">
                        <a:lumMod val="50000"/>
                      </a:schemeClr>
                    </a:solidFill>
                  </a:rPr>
                  <a:t>存在</a:t>
                </a:r>
                <a14:m>
                  <m:oMath xmlns:m="http://schemas.openxmlformats.org/officeDocument/2006/math">
                    <m:r>
                      <a:rPr lang="en-US" altLang="zh-CN" sz="1400" b="1" i="1" smtClean="0">
                        <a:solidFill>
                          <a:schemeClr val="accent6">
                            <a:lumMod val="50000"/>
                          </a:schemeClr>
                        </a:solidFill>
                        <a:latin typeface="Cambria Math" panose="02040503050406030204" pitchFamily="18" charset="0"/>
                      </a:rPr>
                      <m:t>𝒋</m:t>
                    </m:r>
                    <m:r>
                      <a:rPr lang="en-US" altLang="zh-CN" sz="1400" b="1" i="1" smtClean="0">
                        <a:solidFill>
                          <a:schemeClr val="accent6">
                            <a:lumMod val="50000"/>
                          </a:schemeClr>
                        </a:solidFill>
                        <a:latin typeface="Cambria Math" panose="02040503050406030204" pitchFamily="18" charset="0"/>
                      </a:rPr>
                      <m:t>, </m:t>
                    </m:r>
                    <m:r>
                      <a:rPr lang="en-US" altLang="zh-CN" sz="1400" b="1" i="1" smtClean="0">
                        <a:solidFill>
                          <a:schemeClr val="accent6">
                            <a:lumMod val="50000"/>
                          </a:schemeClr>
                        </a:solidFill>
                        <a:latin typeface="Cambria Math" panose="02040503050406030204" pitchFamily="18" charset="0"/>
                      </a:rPr>
                      <m:t>𝒌</m:t>
                    </m:r>
                    <m:r>
                      <a:rPr lang="en-US" altLang="zh-CN" sz="1400" b="1" i="1" smtClean="0">
                        <a:solidFill>
                          <a:schemeClr val="accent6">
                            <a:lumMod val="50000"/>
                          </a:schemeClr>
                        </a:solidFill>
                        <a:latin typeface="Cambria Math" panose="02040503050406030204" pitchFamily="18" charset="0"/>
                      </a:rPr>
                      <m:t>, </m:t>
                    </m:r>
                    <m:r>
                      <a:rPr lang="en-US" altLang="zh-CN" sz="1400" b="1" i="1" smtClean="0">
                        <a:solidFill>
                          <a:schemeClr val="accent6">
                            <a:lumMod val="50000"/>
                          </a:schemeClr>
                        </a:solidFill>
                        <a:latin typeface="Cambria Math" panose="02040503050406030204" pitchFamily="18" charset="0"/>
                      </a:rPr>
                      <m:t>𝟏</m:t>
                    </m:r>
                    <m:r>
                      <a:rPr lang="en-US" altLang="zh-CN" sz="1400" b="1" i="1" smtClean="0">
                        <a:solidFill>
                          <a:schemeClr val="accent6">
                            <a:lumMod val="50000"/>
                          </a:schemeClr>
                        </a:solidFill>
                        <a:latin typeface="Cambria Math" panose="02040503050406030204" pitchFamily="18" charset="0"/>
                      </a:rPr>
                      <m:t>≤</m:t>
                    </m:r>
                    <m:r>
                      <a:rPr lang="en-US" altLang="zh-CN" sz="1400" b="1" i="1" smtClean="0">
                        <a:solidFill>
                          <a:schemeClr val="accent6">
                            <a:lumMod val="50000"/>
                          </a:schemeClr>
                        </a:solidFill>
                        <a:latin typeface="Cambria Math" panose="02040503050406030204" pitchFamily="18" charset="0"/>
                      </a:rPr>
                      <m:t>𝒋</m:t>
                    </m:r>
                    <m:r>
                      <a:rPr lang="en-US" altLang="zh-CN" sz="1400" b="1" i="1" smtClean="0">
                        <a:solidFill>
                          <a:schemeClr val="accent6">
                            <a:lumMod val="50000"/>
                          </a:schemeClr>
                        </a:solidFill>
                        <a:latin typeface="Cambria Math" panose="02040503050406030204" pitchFamily="18" charset="0"/>
                      </a:rPr>
                      <m:t>&lt;</m:t>
                    </m:r>
                    <m:r>
                      <a:rPr lang="en-US" altLang="zh-CN" sz="1400" b="1" i="1" smtClean="0">
                        <a:solidFill>
                          <a:schemeClr val="accent6">
                            <a:lumMod val="50000"/>
                          </a:schemeClr>
                        </a:solidFill>
                        <a:latin typeface="Cambria Math" panose="02040503050406030204" pitchFamily="18" charset="0"/>
                      </a:rPr>
                      <m:t>𝒊</m:t>
                    </m:r>
                    <m:r>
                      <a:rPr lang="en-US" altLang="zh-CN" sz="1400" b="1" i="1" smtClean="0">
                        <a:solidFill>
                          <a:schemeClr val="accent6">
                            <a:lumMod val="50000"/>
                          </a:schemeClr>
                        </a:solidFill>
                        <a:latin typeface="Cambria Math" panose="02040503050406030204" pitchFamily="18" charset="0"/>
                      </a:rPr>
                      <m:t>, </m:t>
                    </m:r>
                    <m:r>
                      <a:rPr lang="en-US" altLang="zh-CN" sz="1400" b="1" i="1" smtClean="0">
                        <a:solidFill>
                          <a:schemeClr val="accent6">
                            <a:lumMod val="50000"/>
                          </a:schemeClr>
                        </a:solidFill>
                        <a:latin typeface="Cambria Math" panose="02040503050406030204" pitchFamily="18" charset="0"/>
                      </a:rPr>
                      <m:t>𝟏</m:t>
                    </m:r>
                    <m:r>
                      <a:rPr lang="en-US" altLang="zh-CN" sz="1400" b="1" i="1" smtClean="0">
                        <a:solidFill>
                          <a:schemeClr val="accent6">
                            <a:lumMod val="50000"/>
                          </a:schemeClr>
                        </a:solidFill>
                        <a:latin typeface="Cambria Math" panose="02040503050406030204" pitchFamily="18" charset="0"/>
                      </a:rPr>
                      <m:t>≤</m:t>
                    </m:r>
                    <m:r>
                      <a:rPr lang="en-US" altLang="zh-CN" sz="1400" b="1" i="1" smtClean="0">
                        <a:solidFill>
                          <a:schemeClr val="accent6">
                            <a:lumMod val="50000"/>
                          </a:schemeClr>
                        </a:solidFill>
                        <a:latin typeface="Cambria Math" panose="02040503050406030204" pitchFamily="18" charset="0"/>
                      </a:rPr>
                      <m:t>𝒌</m:t>
                    </m:r>
                    <m:r>
                      <a:rPr lang="en-US" altLang="zh-CN" sz="1400" b="1" i="1" smtClean="0">
                        <a:solidFill>
                          <a:schemeClr val="accent6">
                            <a:lumMod val="50000"/>
                          </a:schemeClr>
                        </a:solidFill>
                        <a:latin typeface="Cambria Math" panose="02040503050406030204" pitchFamily="18" charset="0"/>
                      </a:rPr>
                      <m:t>&lt;</m:t>
                    </m:r>
                    <m:r>
                      <a:rPr lang="en-US" altLang="zh-CN" sz="1400" b="1" i="1" smtClean="0">
                        <a:solidFill>
                          <a:schemeClr val="accent6">
                            <a:lumMod val="50000"/>
                          </a:schemeClr>
                        </a:solidFill>
                        <a:latin typeface="Cambria Math" panose="02040503050406030204" pitchFamily="18" charset="0"/>
                      </a:rPr>
                      <m:t>𝒊</m:t>
                    </m:r>
                  </m:oMath>
                </a14:m>
                <a:r>
                  <a:rPr lang="zh-CN" altLang="en-US" sz="1400" b="1">
                    <a:solidFill>
                      <a:schemeClr val="accent6">
                        <a:lumMod val="50000"/>
                      </a:schemeClr>
                    </a:solidFill>
                  </a:rPr>
                  <a:t>使得</a:t>
                </a:r>
                <a14:m>
                  <m:oMath xmlns:m="http://schemas.openxmlformats.org/officeDocument/2006/math">
                    <m:sSub>
                      <m:sSubPr>
                        <m:ctrlPr>
                          <a:rPr lang="en-US" altLang="zh-CN" sz="1400" b="1" i="1" smtClean="0">
                            <a:solidFill>
                              <a:schemeClr val="accent6">
                                <a:lumMod val="50000"/>
                              </a:schemeClr>
                            </a:solidFill>
                            <a:latin typeface="Cambria Math" panose="02040503050406030204" pitchFamily="18" charset="0"/>
                          </a:rPr>
                        </m:ctrlPr>
                      </m:sSubPr>
                      <m:e>
                        <m:r>
                          <a:rPr lang="en-US" altLang="zh-CN" sz="1400" b="1" i="1" smtClean="0">
                            <a:solidFill>
                              <a:schemeClr val="accent6">
                                <a:lumMod val="50000"/>
                              </a:schemeClr>
                            </a:solidFill>
                            <a:latin typeface="Cambria Math" panose="02040503050406030204" pitchFamily="18" charset="0"/>
                          </a:rPr>
                          <m:t>𝑨</m:t>
                        </m:r>
                      </m:e>
                      <m:sub>
                        <m:r>
                          <a:rPr lang="en-US" altLang="zh-CN" sz="1400" b="1" i="1" smtClean="0">
                            <a:solidFill>
                              <a:schemeClr val="accent6">
                                <a:lumMod val="50000"/>
                              </a:schemeClr>
                            </a:solidFill>
                            <a:latin typeface="Cambria Math" panose="02040503050406030204" pitchFamily="18" charset="0"/>
                          </a:rPr>
                          <m:t>𝒊</m:t>
                        </m:r>
                      </m:sub>
                    </m:sSub>
                  </m:oMath>
                </a14:m>
                <a:r>
                  <a:rPr lang="zh-CN" altLang="en-US" sz="1400" b="1">
                    <a:solidFill>
                      <a:schemeClr val="accent6">
                        <a:lumMod val="50000"/>
                      </a:schemeClr>
                    </a:solidFill>
                  </a:rPr>
                  <a:t>是</a:t>
                </a:r>
                <a14:m>
                  <m:oMath xmlns:m="http://schemas.openxmlformats.org/officeDocument/2006/math">
                    <m:d>
                      <m:dPr>
                        <m:ctrlPr>
                          <a:rPr lang="en-US" altLang="zh-CN" sz="1400" b="1" i="1" smtClean="0">
                            <a:solidFill>
                              <a:schemeClr val="accent6">
                                <a:lumMod val="50000"/>
                              </a:schemeClr>
                            </a:solidFill>
                            <a:latin typeface="Cambria Math" panose="02040503050406030204" pitchFamily="18" charset="0"/>
                          </a:rPr>
                        </m:ctrlPr>
                      </m:dPr>
                      <m:e>
                        <m:sSub>
                          <m:sSubPr>
                            <m:ctrlPr>
                              <a:rPr lang="en-US" altLang="zh-CN" sz="1400" b="1" i="1" smtClean="0">
                                <a:solidFill>
                                  <a:schemeClr val="accent6">
                                    <a:lumMod val="50000"/>
                                  </a:schemeClr>
                                </a:solidFill>
                                <a:latin typeface="Cambria Math" panose="02040503050406030204" pitchFamily="18" charset="0"/>
                              </a:rPr>
                            </m:ctrlPr>
                          </m:sSubPr>
                          <m:e>
                            <m:r>
                              <a:rPr lang="en-US" altLang="zh-CN" sz="1400" b="1" i="1" smtClean="0">
                                <a:solidFill>
                                  <a:schemeClr val="accent6">
                                    <a:lumMod val="50000"/>
                                  </a:schemeClr>
                                </a:solidFill>
                                <a:latin typeface="Cambria Math" panose="02040503050406030204" pitchFamily="18" charset="0"/>
                              </a:rPr>
                              <m:t>𝑨</m:t>
                            </m:r>
                          </m:e>
                          <m:sub>
                            <m:r>
                              <a:rPr lang="en-US" altLang="zh-CN" sz="1400" b="1" i="1" smtClean="0">
                                <a:solidFill>
                                  <a:schemeClr val="accent6">
                                    <a:lumMod val="50000"/>
                                  </a:schemeClr>
                                </a:solidFill>
                                <a:latin typeface="Cambria Math" panose="02040503050406030204" pitchFamily="18" charset="0"/>
                              </a:rPr>
                              <m:t>𝒋</m:t>
                            </m:r>
                          </m:sub>
                        </m:sSub>
                        <m:r>
                          <a:rPr lang="en-US" altLang="zh-CN" sz="1400" b="1" i="1" smtClean="0">
                            <a:solidFill>
                              <a:schemeClr val="accent6">
                                <a:lumMod val="50000"/>
                              </a:schemeClr>
                            </a:solidFill>
                            <a:latin typeface="Cambria Math" panose="02040503050406030204" pitchFamily="18" charset="0"/>
                          </a:rPr>
                          <m:t>∧</m:t>
                        </m:r>
                        <m:sSub>
                          <m:sSubPr>
                            <m:ctrlPr>
                              <a:rPr lang="en-US" altLang="zh-CN" sz="1400" b="1" i="1" smtClean="0">
                                <a:solidFill>
                                  <a:schemeClr val="accent6">
                                    <a:lumMod val="50000"/>
                                  </a:schemeClr>
                                </a:solidFill>
                                <a:latin typeface="Cambria Math" panose="02040503050406030204" pitchFamily="18" charset="0"/>
                              </a:rPr>
                            </m:ctrlPr>
                          </m:sSubPr>
                          <m:e>
                            <m:r>
                              <a:rPr lang="en-US" altLang="zh-CN" sz="1400" b="1" i="1" smtClean="0">
                                <a:solidFill>
                                  <a:schemeClr val="accent6">
                                    <a:lumMod val="50000"/>
                                  </a:schemeClr>
                                </a:solidFill>
                                <a:latin typeface="Cambria Math" panose="02040503050406030204" pitchFamily="18" charset="0"/>
                              </a:rPr>
                              <m:t>𝑨</m:t>
                            </m:r>
                          </m:e>
                          <m:sub>
                            <m:r>
                              <a:rPr lang="en-US" altLang="zh-CN" sz="1400" b="1" i="1" smtClean="0">
                                <a:solidFill>
                                  <a:schemeClr val="accent6">
                                    <a:lumMod val="50000"/>
                                  </a:schemeClr>
                                </a:solidFill>
                                <a:latin typeface="Cambria Math" panose="02040503050406030204" pitchFamily="18" charset="0"/>
                              </a:rPr>
                              <m:t>𝒌</m:t>
                            </m:r>
                          </m:sub>
                        </m:sSub>
                      </m:e>
                    </m:d>
                  </m:oMath>
                </a14:m>
                <a:r>
                  <a:rPr lang="zh-CN" altLang="en-US" sz="1400" b="1">
                    <a:solidFill>
                      <a:schemeClr val="accent6">
                        <a:lumMod val="50000"/>
                      </a:schemeClr>
                    </a:solidFill>
                  </a:rPr>
                  <a:t>或</a:t>
                </a:r>
                <a14:m>
                  <m:oMath xmlns:m="http://schemas.openxmlformats.org/officeDocument/2006/math">
                    <m:d>
                      <m:dPr>
                        <m:ctrlPr>
                          <a:rPr lang="en-US" altLang="zh-CN" sz="1400" b="1" i="1" smtClean="0">
                            <a:solidFill>
                              <a:schemeClr val="accent6">
                                <a:lumMod val="50000"/>
                              </a:schemeClr>
                            </a:solidFill>
                            <a:latin typeface="Cambria Math" panose="02040503050406030204" pitchFamily="18" charset="0"/>
                          </a:rPr>
                        </m:ctrlPr>
                      </m:dPr>
                      <m:e>
                        <m:sSub>
                          <m:sSubPr>
                            <m:ctrlPr>
                              <a:rPr lang="en-US" altLang="zh-CN" sz="1400" b="1" i="1" smtClean="0">
                                <a:solidFill>
                                  <a:schemeClr val="accent6">
                                    <a:lumMod val="50000"/>
                                  </a:schemeClr>
                                </a:solidFill>
                                <a:latin typeface="Cambria Math" panose="02040503050406030204" pitchFamily="18" charset="0"/>
                              </a:rPr>
                            </m:ctrlPr>
                          </m:sSubPr>
                          <m:e>
                            <m:r>
                              <a:rPr lang="en-US" altLang="zh-CN" sz="1400" b="1" i="1" smtClean="0">
                                <a:solidFill>
                                  <a:schemeClr val="accent6">
                                    <a:lumMod val="50000"/>
                                  </a:schemeClr>
                                </a:solidFill>
                                <a:latin typeface="Cambria Math" panose="02040503050406030204" pitchFamily="18" charset="0"/>
                              </a:rPr>
                              <m:t>𝑨</m:t>
                            </m:r>
                          </m:e>
                          <m:sub>
                            <m:r>
                              <a:rPr lang="en-US" altLang="zh-CN" sz="1400" b="1" i="1" smtClean="0">
                                <a:solidFill>
                                  <a:schemeClr val="accent6">
                                    <a:lumMod val="50000"/>
                                  </a:schemeClr>
                                </a:solidFill>
                                <a:latin typeface="Cambria Math" panose="02040503050406030204" pitchFamily="18" charset="0"/>
                              </a:rPr>
                              <m:t>𝒋</m:t>
                            </m:r>
                          </m:sub>
                        </m:sSub>
                        <m:r>
                          <a:rPr lang="en-US" altLang="zh-CN" sz="1400" b="1" i="1" smtClean="0">
                            <a:solidFill>
                              <a:schemeClr val="accent6">
                                <a:lumMod val="50000"/>
                              </a:schemeClr>
                            </a:solidFill>
                            <a:latin typeface="Cambria Math" panose="02040503050406030204" pitchFamily="18" charset="0"/>
                          </a:rPr>
                          <m:t>∨</m:t>
                        </m:r>
                        <m:sSub>
                          <m:sSubPr>
                            <m:ctrlPr>
                              <a:rPr lang="en-US" altLang="zh-CN" sz="1400" b="1" i="1" smtClean="0">
                                <a:solidFill>
                                  <a:schemeClr val="accent6">
                                    <a:lumMod val="50000"/>
                                  </a:schemeClr>
                                </a:solidFill>
                                <a:latin typeface="Cambria Math" panose="02040503050406030204" pitchFamily="18" charset="0"/>
                              </a:rPr>
                            </m:ctrlPr>
                          </m:sSubPr>
                          <m:e>
                            <m:r>
                              <a:rPr lang="en-US" altLang="zh-CN" sz="1400" b="1" i="1" smtClean="0">
                                <a:solidFill>
                                  <a:schemeClr val="accent6">
                                    <a:lumMod val="50000"/>
                                  </a:schemeClr>
                                </a:solidFill>
                                <a:latin typeface="Cambria Math" panose="02040503050406030204" pitchFamily="18" charset="0"/>
                              </a:rPr>
                              <m:t>𝑨</m:t>
                            </m:r>
                          </m:e>
                          <m:sub>
                            <m:r>
                              <a:rPr lang="en-US" altLang="zh-CN" sz="1400" b="1" i="1" smtClean="0">
                                <a:solidFill>
                                  <a:schemeClr val="accent6">
                                    <a:lumMod val="50000"/>
                                  </a:schemeClr>
                                </a:solidFill>
                                <a:latin typeface="Cambria Math" panose="02040503050406030204" pitchFamily="18" charset="0"/>
                              </a:rPr>
                              <m:t>𝒌</m:t>
                            </m:r>
                          </m:sub>
                        </m:sSub>
                      </m:e>
                    </m:d>
                  </m:oMath>
                </a14:m>
                <a:r>
                  <a:rPr lang="zh-CN" altLang="en-US" sz="1400" b="1">
                    <a:solidFill>
                      <a:schemeClr val="accent6">
                        <a:lumMod val="50000"/>
                      </a:schemeClr>
                    </a:solidFill>
                  </a:rPr>
                  <a:t>或</a:t>
                </a:r>
                <a14:m>
                  <m:oMath xmlns:m="http://schemas.openxmlformats.org/officeDocument/2006/math">
                    <m:d>
                      <m:dPr>
                        <m:ctrlPr>
                          <a:rPr lang="en-US" altLang="zh-CN" sz="1400" b="1" i="1" smtClean="0">
                            <a:solidFill>
                              <a:schemeClr val="accent6">
                                <a:lumMod val="50000"/>
                              </a:schemeClr>
                            </a:solidFill>
                            <a:latin typeface="Cambria Math" panose="02040503050406030204" pitchFamily="18" charset="0"/>
                          </a:rPr>
                        </m:ctrlPr>
                      </m:dPr>
                      <m:e>
                        <m:sSub>
                          <m:sSubPr>
                            <m:ctrlPr>
                              <a:rPr lang="en-US" altLang="zh-CN" sz="1400" b="1" i="1" smtClean="0">
                                <a:solidFill>
                                  <a:schemeClr val="accent6">
                                    <a:lumMod val="50000"/>
                                  </a:schemeClr>
                                </a:solidFill>
                                <a:latin typeface="Cambria Math" panose="02040503050406030204" pitchFamily="18" charset="0"/>
                              </a:rPr>
                            </m:ctrlPr>
                          </m:sSubPr>
                          <m:e>
                            <m:r>
                              <a:rPr lang="en-US" altLang="zh-CN" sz="1400" b="1" i="1" smtClean="0">
                                <a:solidFill>
                                  <a:schemeClr val="accent6">
                                    <a:lumMod val="50000"/>
                                  </a:schemeClr>
                                </a:solidFill>
                                <a:latin typeface="Cambria Math" panose="02040503050406030204" pitchFamily="18" charset="0"/>
                              </a:rPr>
                              <m:t>𝑨</m:t>
                            </m:r>
                          </m:e>
                          <m:sub>
                            <m:r>
                              <a:rPr lang="en-US" altLang="zh-CN" sz="1400" b="1" i="1" smtClean="0">
                                <a:solidFill>
                                  <a:schemeClr val="accent6">
                                    <a:lumMod val="50000"/>
                                  </a:schemeClr>
                                </a:solidFill>
                                <a:latin typeface="Cambria Math" panose="02040503050406030204" pitchFamily="18" charset="0"/>
                              </a:rPr>
                              <m:t>𝒋</m:t>
                            </m:r>
                          </m:sub>
                        </m:sSub>
                        <m:r>
                          <a:rPr lang="en-US" altLang="zh-CN" sz="1400" b="1" i="1" smtClean="0">
                            <a:solidFill>
                              <a:schemeClr val="accent6">
                                <a:lumMod val="50000"/>
                              </a:schemeClr>
                            </a:solidFill>
                            <a:latin typeface="Cambria Math" panose="02040503050406030204" pitchFamily="18" charset="0"/>
                          </a:rPr>
                          <m:t>→</m:t>
                        </m:r>
                        <m:sSub>
                          <m:sSubPr>
                            <m:ctrlPr>
                              <a:rPr lang="en-US" altLang="zh-CN" sz="1400" b="1" i="1" smtClean="0">
                                <a:solidFill>
                                  <a:schemeClr val="accent6">
                                    <a:lumMod val="50000"/>
                                  </a:schemeClr>
                                </a:solidFill>
                                <a:latin typeface="Cambria Math" panose="02040503050406030204" pitchFamily="18" charset="0"/>
                              </a:rPr>
                            </m:ctrlPr>
                          </m:sSubPr>
                          <m:e>
                            <m:r>
                              <a:rPr lang="en-US" altLang="zh-CN" sz="1400" b="1" i="1" smtClean="0">
                                <a:solidFill>
                                  <a:schemeClr val="accent6">
                                    <a:lumMod val="50000"/>
                                  </a:schemeClr>
                                </a:solidFill>
                                <a:latin typeface="Cambria Math" panose="02040503050406030204" pitchFamily="18" charset="0"/>
                              </a:rPr>
                              <m:t>𝑨</m:t>
                            </m:r>
                          </m:e>
                          <m:sub>
                            <m:r>
                              <a:rPr lang="en-US" altLang="zh-CN" sz="1400" b="1" i="1" smtClean="0">
                                <a:solidFill>
                                  <a:schemeClr val="accent6">
                                    <a:lumMod val="50000"/>
                                  </a:schemeClr>
                                </a:solidFill>
                                <a:latin typeface="Cambria Math" panose="02040503050406030204" pitchFamily="18" charset="0"/>
                              </a:rPr>
                              <m:t>𝒌</m:t>
                            </m:r>
                          </m:sub>
                        </m:sSub>
                      </m:e>
                    </m:d>
                  </m:oMath>
                </a14:m>
                <a:r>
                  <a:rPr lang="zh-CN" altLang="en-US" sz="1400" b="1">
                    <a:solidFill>
                      <a:schemeClr val="accent6">
                        <a:lumMod val="50000"/>
                      </a:schemeClr>
                    </a:solidFill>
                  </a:rPr>
                  <a:t>或</a:t>
                </a:r>
                <a14:m>
                  <m:oMath xmlns:m="http://schemas.openxmlformats.org/officeDocument/2006/math">
                    <m:d>
                      <m:dPr>
                        <m:ctrlPr>
                          <a:rPr lang="en-US" altLang="zh-CN" sz="1400" b="1" i="1" smtClean="0">
                            <a:solidFill>
                              <a:schemeClr val="accent6">
                                <a:lumMod val="50000"/>
                              </a:schemeClr>
                            </a:solidFill>
                            <a:latin typeface="Cambria Math" panose="02040503050406030204" pitchFamily="18" charset="0"/>
                          </a:rPr>
                        </m:ctrlPr>
                      </m:dPr>
                      <m:e>
                        <m:sSub>
                          <m:sSubPr>
                            <m:ctrlPr>
                              <a:rPr lang="en-US" altLang="zh-CN" sz="1400" b="1" i="1" smtClean="0">
                                <a:solidFill>
                                  <a:schemeClr val="accent6">
                                    <a:lumMod val="50000"/>
                                  </a:schemeClr>
                                </a:solidFill>
                                <a:latin typeface="Cambria Math" panose="02040503050406030204" pitchFamily="18" charset="0"/>
                              </a:rPr>
                            </m:ctrlPr>
                          </m:sSubPr>
                          <m:e>
                            <m:r>
                              <a:rPr lang="en-US" altLang="zh-CN" sz="1400" b="1" i="1" smtClean="0">
                                <a:solidFill>
                                  <a:schemeClr val="accent6">
                                    <a:lumMod val="50000"/>
                                  </a:schemeClr>
                                </a:solidFill>
                                <a:latin typeface="Cambria Math" panose="02040503050406030204" pitchFamily="18" charset="0"/>
                              </a:rPr>
                              <m:t>𝑨</m:t>
                            </m:r>
                          </m:e>
                          <m:sub>
                            <m:r>
                              <a:rPr lang="en-US" altLang="zh-CN" sz="1400" b="1" i="1" smtClean="0">
                                <a:solidFill>
                                  <a:schemeClr val="accent6">
                                    <a:lumMod val="50000"/>
                                  </a:schemeClr>
                                </a:solidFill>
                                <a:latin typeface="Cambria Math" panose="02040503050406030204" pitchFamily="18" charset="0"/>
                              </a:rPr>
                              <m:t>𝒋</m:t>
                            </m:r>
                          </m:sub>
                        </m:sSub>
                        <m:r>
                          <a:rPr lang="en-US" altLang="zh-CN" sz="1400" b="1" i="1" smtClean="0">
                            <a:solidFill>
                              <a:schemeClr val="accent6">
                                <a:lumMod val="50000"/>
                              </a:schemeClr>
                            </a:solidFill>
                            <a:latin typeface="Cambria Math" panose="02040503050406030204" pitchFamily="18" charset="0"/>
                          </a:rPr>
                          <m:t>↔</m:t>
                        </m:r>
                        <m:sSub>
                          <m:sSubPr>
                            <m:ctrlPr>
                              <a:rPr lang="en-US" altLang="zh-CN" sz="1400" b="1" i="1" smtClean="0">
                                <a:solidFill>
                                  <a:schemeClr val="accent6">
                                    <a:lumMod val="50000"/>
                                  </a:schemeClr>
                                </a:solidFill>
                                <a:latin typeface="Cambria Math" panose="02040503050406030204" pitchFamily="18" charset="0"/>
                              </a:rPr>
                            </m:ctrlPr>
                          </m:sSubPr>
                          <m:e>
                            <m:r>
                              <a:rPr lang="en-US" altLang="zh-CN" sz="1400" b="1" i="1" smtClean="0">
                                <a:solidFill>
                                  <a:schemeClr val="accent6">
                                    <a:lumMod val="50000"/>
                                  </a:schemeClr>
                                </a:solidFill>
                                <a:latin typeface="Cambria Math" panose="02040503050406030204" pitchFamily="18" charset="0"/>
                              </a:rPr>
                              <m:t>𝑨</m:t>
                            </m:r>
                          </m:e>
                          <m:sub>
                            <m:r>
                              <a:rPr lang="en-US" altLang="zh-CN" sz="1400" b="1" i="1" smtClean="0">
                                <a:solidFill>
                                  <a:schemeClr val="accent6">
                                    <a:lumMod val="50000"/>
                                  </a:schemeClr>
                                </a:solidFill>
                                <a:latin typeface="Cambria Math" panose="02040503050406030204" pitchFamily="18" charset="0"/>
                              </a:rPr>
                              <m:t>𝒌</m:t>
                            </m:r>
                          </m:sub>
                        </m:sSub>
                      </m:e>
                    </m:d>
                  </m:oMath>
                </a14:m>
                <a:endParaRPr lang="en-US" altLang="zh-CN" sz="1400" b="1">
                  <a:solidFill>
                    <a:schemeClr val="accent6">
                      <a:lumMod val="50000"/>
                    </a:schemeClr>
                  </a:solidFill>
                </a:endParaRPr>
              </a:p>
            </p:txBody>
          </p:sp>
        </mc:Choice>
        <mc:Fallback xmlns="">
          <p:sp>
            <p:nvSpPr>
              <p:cNvPr id="2" name="文本框 1">
                <a:extLst>
                  <a:ext uri="{FF2B5EF4-FFF2-40B4-BE49-F238E27FC236}">
                    <a16:creationId xmlns:a16="http://schemas.microsoft.com/office/drawing/2014/main" id="{B4501B56-749D-4689-BE03-0A416C4E66D8}"/>
                  </a:ext>
                </a:extLst>
              </p:cNvPr>
              <p:cNvSpPr txBox="1">
                <a:spLocks noRot="1" noChangeAspect="1" noMove="1" noResize="1" noEditPoints="1" noAdjustHandles="1" noChangeArrowheads="1" noChangeShapeType="1" noTextEdit="1"/>
              </p:cNvSpPr>
              <p:nvPr/>
            </p:nvSpPr>
            <p:spPr>
              <a:xfrm>
                <a:off x="910925" y="899891"/>
                <a:ext cx="7199405" cy="1847942"/>
              </a:xfrm>
              <a:prstGeom prst="rect">
                <a:avLst/>
              </a:prstGeom>
              <a:blipFill>
                <a:blip r:embed="rId2"/>
                <a:stretch>
                  <a:fillRect l="-42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9F1F5465-4D9E-4DD8-BD65-6D5326FFC033}"/>
                  </a:ext>
                </a:extLst>
              </p:cNvPr>
              <p:cNvSpPr txBox="1"/>
              <p:nvPr/>
            </p:nvSpPr>
            <p:spPr>
              <a:xfrm>
                <a:off x="5859923" y="1802290"/>
                <a:ext cx="2210651" cy="509883"/>
              </a:xfrm>
              <a:prstGeom prst="rect">
                <a:avLst/>
              </a:prstGeom>
              <a:solidFill>
                <a:schemeClr val="accent2">
                  <a:lumMod val="50000"/>
                </a:schemeClr>
              </a:solidFill>
            </p:spPr>
            <p:txBody>
              <a:bodyPr wrap="square" rtlCol="0">
                <a:spAutoFit/>
              </a:bodyPr>
              <a:lstStyle/>
              <a:p>
                <a:r>
                  <a:rPr lang="zh-CN" altLang="en-US" sz="1200" b="1">
                    <a:solidFill>
                      <a:schemeClr val="bg1"/>
                    </a:solidFill>
                  </a:rPr>
                  <a:t>这里</a:t>
                </a:r>
                <a14:m>
                  <m:oMath xmlns:m="http://schemas.openxmlformats.org/officeDocument/2006/math">
                    <m:d>
                      <m:dPr>
                        <m:ctrlPr>
                          <a:rPr lang="en-US" altLang="zh-CN" sz="1200" b="1" i="1" smtClean="0">
                            <a:solidFill>
                              <a:schemeClr val="bg1"/>
                            </a:solidFill>
                            <a:latin typeface="Cambria Math" panose="02040503050406030204" pitchFamily="18" charset="0"/>
                          </a:rPr>
                        </m:ctrlPr>
                      </m:dPr>
                      <m:e>
                        <m:r>
                          <a:rPr lang="en-US" altLang="zh-CN" sz="1200" b="1" i="1" smtClean="0">
                            <a:solidFill>
                              <a:schemeClr val="bg1"/>
                            </a:solidFill>
                            <a:latin typeface="Cambria Math" panose="02040503050406030204" pitchFamily="18" charset="0"/>
                          </a:rPr>
                          <m:t>¬</m:t>
                        </m:r>
                        <m:sSub>
                          <m:sSubPr>
                            <m:ctrlPr>
                              <a:rPr lang="en-US" altLang="zh-CN" sz="1200" b="1" i="1" smtClean="0">
                                <a:solidFill>
                                  <a:schemeClr val="bg1"/>
                                </a:solidFill>
                                <a:latin typeface="Cambria Math" panose="02040503050406030204" pitchFamily="18" charset="0"/>
                              </a:rPr>
                            </m:ctrlPr>
                          </m:sSubPr>
                          <m:e>
                            <m:r>
                              <a:rPr lang="en-US" altLang="zh-CN" sz="1200" b="1" i="1" smtClean="0">
                                <a:solidFill>
                                  <a:schemeClr val="bg1"/>
                                </a:solidFill>
                                <a:latin typeface="Cambria Math" panose="02040503050406030204" pitchFamily="18" charset="0"/>
                              </a:rPr>
                              <m:t>𝑨</m:t>
                            </m:r>
                          </m:e>
                          <m:sub>
                            <m:r>
                              <a:rPr lang="en-US" altLang="zh-CN" sz="1200" b="1" i="1" smtClean="0">
                                <a:solidFill>
                                  <a:schemeClr val="bg1"/>
                                </a:solidFill>
                                <a:latin typeface="Cambria Math" panose="02040503050406030204" pitchFamily="18" charset="0"/>
                              </a:rPr>
                              <m:t>𝒋</m:t>
                            </m:r>
                          </m:sub>
                        </m:sSub>
                      </m:e>
                    </m:d>
                  </m:oMath>
                </a14:m>
                <a:r>
                  <a:rPr lang="zh-CN" altLang="en-US" sz="1200" b="1">
                    <a:solidFill>
                      <a:schemeClr val="bg1"/>
                    </a:solidFill>
                  </a:rPr>
                  <a:t>理解为符号</a:t>
                </a:r>
                <a14:m>
                  <m:oMath xmlns:m="http://schemas.openxmlformats.org/officeDocument/2006/math">
                    <m:r>
                      <a:rPr lang="en-US" altLang="zh-CN" sz="1200" b="1" i="1" smtClean="0">
                        <a:solidFill>
                          <a:schemeClr val="bg1"/>
                        </a:solidFill>
                        <a:latin typeface="Cambria Math" panose="02040503050406030204" pitchFamily="18" charset="0"/>
                      </a:rPr>
                      <m:t>(, ¬</m:t>
                    </m:r>
                  </m:oMath>
                </a14:m>
                <a:r>
                  <a:rPr lang="zh-CN" altLang="en-US" sz="1200" b="1">
                    <a:solidFill>
                      <a:schemeClr val="bg1"/>
                    </a:solidFill>
                  </a:rPr>
                  <a:t>与串</a:t>
                </a:r>
                <a14:m>
                  <m:oMath xmlns:m="http://schemas.openxmlformats.org/officeDocument/2006/math">
                    <m:sSub>
                      <m:sSubPr>
                        <m:ctrlPr>
                          <a:rPr lang="en-US" altLang="zh-CN" sz="1200" b="1" i="1" smtClean="0">
                            <a:solidFill>
                              <a:schemeClr val="bg1"/>
                            </a:solidFill>
                            <a:latin typeface="Cambria Math" panose="02040503050406030204" pitchFamily="18" charset="0"/>
                          </a:rPr>
                        </m:ctrlPr>
                      </m:sSubPr>
                      <m:e>
                        <m:r>
                          <a:rPr lang="en-US" altLang="zh-CN" sz="1200" b="1" i="1" smtClean="0">
                            <a:solidFill>
                              <a:schemeClr val="bg1"/>
                            </a:solidFill>
                            <a:latin typeface="Cambria Math" panose="02040503050406030204" pitchFamily="18" charset="0"/>
                          </a:rPr>
                          <m:t>𝑨</m:t>
                        </m:r>
                      </m:e>
                      <m:sub>
                        <m:r>
                          <a:rPr lang="en-US" altLang="zh-CN" sz="1200" b="1" i="1" smtClean="0">
                            <a:solidFill>
                              <a:schemeClr val="bg1"/>
                            </a:solidFill>
                            <a:latin typeface="Cambria Math" panose="02040503050406030204" pitchFamily="18" charset="0"/>
                          </a:rPr>
                          <m:t>𝒋</m:t>
                        </m:r>
                      </m:sub>
                    </m:sSub>
                  </m:oMath>
                </a14:m>
                <a:r>
                  <a:rPr lang="zh-CN" altLang="en-US" sz="1200" b="1">
                    <a:solidFill>
                      <a:schemeClr val="bg1"/>
                    </a:solidFill>
                  </a:rPr>
                  <a:t>和符号</a:t>
                </a:r>
                <a14:m>
                  <m:oMath xmlns:m="http://schemas.openxmlformats.org/officeDocument/2006/math">
                    <m:r>
                      <a:rPr lang="en-US" altLang="zh-CN" sz="1200" b="1" i="1" smtClean="0">
                        <a:solidFill>
                          <a:schemeClr val="bg1"/>
                        </a:solidFill>
                        <a:latin typeface="Cambria Math" panose="02040503050406030204" pitchFamily="18" charset="0"/>
                      </a:rPr>
                      <m:t>)</m:t>
                    </m:r>
                  </m:oMath>
                </a14:m>
                <a:r>
                  <a:rPr lang="zh-CN" altLang="en-US" sz="1200" b="1">
                    <a:solidFill>
                      <a:schemeClr val="bg1"/>
                    </a:solidFill>
                  </a:rPr>
                  <a:t>的连接，下面类似</a:t>
                </a:r>
              </a:p>
            </p:txBody>
          </p:sp>
        </mc:Choice>
        <mc:Fallback xmlns="">
          <p:sp>
            <p:nvSpPr>
              <p:cNvPr id="3" name="文本框 2">
                <a:extLst>
                  <a:ext uri="{FF2B5EF4-FFF2-40B4-BE49-F238E27FC236}">
                    <a16:creationId xmlns:a16="http://schemas.microsoft.com/office/drawing/2014/main" id="{9F1F5465-4D9E-4DD8-BD65-6D5326FFC033}"/>
                  </a:ext>
                </a:extLst>
              </p:cNvPr>
              <p:cNvSpPr txBox="1">
                <a:spLocks noRot="1" noChangeAspect="1" noMove="1" noResize="1" noEditPoints="1" noAdjustHandles="1" noChangeArrowheads="1" noChangeShapeType="1" noTextEdit="1"/>
              </p:cNvSpPr>
              <p:nvPr/>
            </p:nvSpPr>
            <p:spPr>
              <a:xfrm>
                <a:off x="5859923" y="1802290"/>
                <a:ext cx="2210651" cy="509883"/>
              </a:xfrm>
              <a:prstGeom prst="rect">
                <a:avLst/>
              </a:prstGeom>
              <a:blipFill>
                <a:blip r:embed="rId3"/>
                <a:stretch>
                  <a:fillRect b="-72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0DB74364-C3A8-46B8-BD75-A23211A68774}"/>
                  </a:ext>
                </a:extLst>
              </p:cNvPr>
              <p:cNvSpPr txBox="1"/>
              <p:nvPr/>
            </p:nvSpPr>
            <p:spPr>
              <a:xfrm>
                <a:off x="910925" y="2962771"/>
                <a:ext cx="7114923" cy="1447640"/>
              </a:xfrm>
              <a:prstGeom prst="rect">
                <a:avLst/>
              </a:prstGeom>
              <a:solidFill>
                <a:schemeClr val="accent5">
                  <a:lumMod val="20000"/>
                  <a:lumOff val="80000"/>
                </a:schemeClr>
              </a:solidFill>
            </p:spPr>
            <p:txBody>
              <a:bodyPr wrap="square" rtlCol="0">
                <a:spAutoFit/>
              </a:bodyPr>
              <a:lstStyle/>
              <a:p>
                <a:pPr>
                  <a:lnSpc>
                    <a:spcPts val="2400"/>
                  </a:lnSpc>
                  <a:spcBef>
                    <a:spcPts val="600"/>
                  </a:spcBef>
                </a:pPr>
                <a:r>
                  <a:rPr lang="zh-CN" altLang="en-US" sz="1600" b="1">
                    <a:solidFill>
                      <a:srgbClr val="002060"/>
                    </a:solidFill>
                    <a:latin typeface="楷体" panose="02010609060101010101" pitchFamily="49" charset="-122"/>
                    <a:ea typeface="楷体" panose="02010609060101010101" pitchFamily="49" charset="-122"/>
                  </a:rPr>
                  <a:t>命题逻辑公式的符号集上的一个串</a:t>
                </a:r>
                <a14:m>
                  <m:oMath xmlns:m="http://schemas.openxmlformats.org/officeDocument/2006/math">
                    <m:r>
                      <a:rPr lang="en-US" altLang="zh-CN" sz="1600" b="1" i="1" smtClean="0">
                        <a:solidFill>
                          <a:srgbClr val="002060"/>
                        </a:solidFill>
                        <a:latin typeface="Cambria Math" panose="02040503050406030204" pitchFamily="18" charset="0"/>
                      </a:rPr>
                      <m:t>𝑨</m:t>
                    </m:r>
                  </m:oMath>
                </a14:m>
                <a:r>
                  <a:rPr lang="zh-CN" altLang="en-US" sz="1600" b="1">
                    <a:solidFill>
                      <a:srgbClr val="002060"/>
                    </a:solidFill>
                    <a:latin typeface="楷体" panose="02010609060101010101" pitchFamily="49" charset="-122"/>
                    <a:ea typeface="楷体" panose="02010609060101010101" pitchFamily="49" charset="-122"/>
                  </a:rPr>
                  <a:t>是命题逻辑公式</a:t>
                </a:r>
                <a:r>
                  <a:rPr lang="zh-CN" altLang="en-US" sz="1600" b="1">
                    <a:solidFill>
                      <a:srgbClr val="C00000"/>
                    </a:solidFill>
                    <a:latin typeface="+mn-ea"/>
                  </a:rPr>
                  <a:t>当且仅当</a:t>
                </a:r>
                <a:r>
                  <a:rPr lang="zh-CN" altLang="en-US" sz="1600" b="1">
                    <a:solidFill>
                      <a:srgbClr val="002060"/>
                    </a:solidFill>
                    <a:latin typeface="楷体" panose="02010609060101010101" pitchFamily="49" charset="-122"/>
                    <a:ea typeface="楷体" panose="02010609060101010101" pitchFamily="49" charset="-122"/>
                  </a:rPr>
                  <a:t>存在一个命题逻辑公式的形成序列</a:t>
                </a:r>
                <a14:m>
                  <m:oMath xmlns:m="http://schemas.openxmlformats.org/officeDocument/2006/math">
                    <m:sSub>
                      <m:sSubPr>
                        <m:ctrlPr>
                          <a:rPr lang="en-US" altLang="zh-CN" sz="1600" b="1" i="1" smtClean="0">
                            <a:solidFill>
                              <a:srgbClr val="002060"/>
                            </a:solidFill>
                            <a:latin typeface="Cambria Math" panose="02040503050406030204" pitchFamily="18" charset="0"/>
                          </a:rPr>
                        </m:ctrlPr>
                      </m:sSubPr>
                      <m:e>
                        <m:r>
                          <a:rPr lang="en-US" altLang="zh-CN" sz="1600" b="1" i="1" smtClean="0">
                            <a:solidFill>
                              <a:srgbClr val="002060"/>
                            </a:solidFill>
                            <a:latin typeface="Cambria Math" panose="02040503050406030204" pitchFamily="18" charset="0"/>
                          </a:rPr>
                          <m:t>𝑨</m:t>
                        </m:r>
                      </m:e>
                      <m:sub>
                        <m:r>
                          <a:rPr lang="en-US" altLang="zh-CN" sz="1600" b="1" i="1" smtClean="0">
                            <a:solidFill>
                              <a:srgbClr val="002060"/>
                            </a:solidFill>
                            <a:latin typeface="Cambria Math" panose="02040503050406030204" pitchFamily="18" charset="0"/>
                          </a:rPr>
                          <m:t>𝟏</m:t>
                        </m:r>
                      </m:sub>
                    </m:sSub>
                    <m:r>
                      <a:rPr lang="en-US" altLang="zh-CN" sz="1600" b="1" i="1" smtClean="0">
                        <a:solidFill>
                          <a:srgbClr val="002060"/>
                        </a:solidFill>
                        <a:latin typeface="Cambria Math" panose="02040503050406030204" pitchFamily="18" charset="0"/>
                      </a:rPr>
                      <m:t>, </m:t>
                    </m:r>
                    <m:sSub>
                      <m:sSubPr>
                        <m:ctrlPr>
                          <a:rPr lang="en-US" altLang="zh-CN" sz="1600" b="1" i="1" smtClean="0">
                            <a:solidFill>
                              <a:srgbClr val="002060"/>
                            </a:solidFill>
                            <a:latin typeface="Cambria Math" panose="02040503050406030204" pitchFamily="18" charset="0"/>
                          </a:rPr>
                        </m:ctrlPr>
                      </m:sSubPr>
                      <m:e>
                        <m:r>
                          <a:rPr lang="en-US" altLang="zh-CN" sz="1600" b="1" i="1" smtClean="0">
                            <a:solidFill>
                              <a:srgbClr val="002060"/>
                            </a:solidFill>
                            <a:latin typeface="Cambria Math" panose="02040503050406030204" pitchFamily="18" charset="0"/>
                          </a:rPr>
                          <m:t>𝑨</m:t>
                        </m:r>
                      </m:e>
                      <m:sub>
                        <m:r>
                          <a:rPr lang="en-US" altLang="zh-CN" sz="1600" b="1" i="1" smtClean="0">
                            <a:solidFill>
                              <a:srgbClr val="002060"/>
                            </a:solidFill>
                            <a:latin typeface="Cambria Math" panose="02040503050406030204" pitchFamily="18" charset="0"/>
                          </a:rPr>
                          <m:t>𝟐</m:t>
                        </m:r>
                      </m:sub>
                    </m:sSub>
                    <m:r>
                      <a:rPr lang="en-US" altLang="zh-CN" sz="1600" b="1" i="1" smtClean="0">
                        <a:solidFill>
                          <a:srgbClr val="002060"/>
                        </a:solidFill>
                        <a:latin typeface="Cambria Math" panose="02040503050406030204" pitchFamily="18" charset="0"/>
                      </a:rPr>
                      <m:t>, ⋯, </m:t>
                    </m:r>
                    <m:sSub>
                      <m:sSubPr>
                        <m:ctrlPr>
                          <a:rPr lang="en-US" altLang="zh-CN" sz="1600" b="1" i="1" smtClean="0">
                            <a:solidFill>
                              <a:srgbClr val="002060"/>
                            </a:solidFill>
                            <a:latin typeface="Cambria Math" panose="02040503050406030204" pitchFamily="18" charset="0"/>
                          </a:rPr>
                        </m:ctrlPr>
                      </m:sSubPr>
                      <m:e>
                        <m:r>
                          <a:rPr lang="en-US" altLang="zh-CN" sz="1600" b="1" i="1" smtClean="0">
                            <a:solidFill>
                              <a:srgbClr val="002060"/>
                            </a:solidFill>
                            <a:latin typeface="Cambria Math" panose="02040503050406030204" pitchFamily="18" charset="0"/>
                          </a:rPr>
                          <m:t>𝑨</m:t>
                        </m:r>
                      </m:e>
                      <m:sub>
                        <m:r>
                          <a:rPr lang="en-US" altLang="zh-CN" sz="1600" b="1" i="1" smtClean="0">
                            <a:solidFill>
                              <a:srgbClr val="002060"/>
                            </a:solidFill>
                            <a:latin typeface="Cambria Math" panose="02040503050406030204" pitchFamily="18" charset="0"/>
                          </a:rPr>
                          <m:t>𝒏</m:t>
                        </m:r>
                      </m:sub>
                    </m:sSub>
                    <m:d>
                      <m:dPr>
                        <m:ctrlPr>
                          <a:rPr lang="en-US" altLang="zh-CN" sz="1600" b="1" i="1" smtClean="0">
                            <a:solidFill>
                              <a:srgbClr val="002060"/>
                            </a:solidFill>
                            <a:latin typeface="Cambria Math" panose="02040503050406030204" pitchFamily="18" charset="0"/>
                          </a:rPr>
                        </m:ctrlPr>
                      </m:dPr>
                      <m:e>
                        <m:r>
                          <a:rPr lang="en-US" altLang="zh-CN" sz="1600" b="1" i="1" smtClean="0">
                            <a:solidFill>
                              <a:srgbClr val="002060"/>
                            </a:solidFill>
                            <a:latin typeface="Cambria Math" panose="02040503050406030204" pitchFamily="18" charset="0"/>
                          </a:rPr>
                          <m:t>𝒏</m:t>
                        </m:r>
                        <m:r>
                          <a:rPr lang="en-US" altLang="zh-CN" sz="1600" b="1" i="1" smtClean="0">
                            <a:solidFill>
                              <a:srgbClr val="002060"/>
                            </a:solidFill>
                            <a:latin typeface="Cambria Math" panose="02040503050406030204" pitchFamily="18" charset="0"/>
                          </a:rPr>
                          <m:t>≥</m:t>
                        </m:r>
                        <m:r>
                          <a:rPr lang="en-US" altLang="zh-CN" sz="1600" b="1" i="1" smtClean="0">
                            <a:solidFill>
                              <a:srgbClr val="002060"/>
                            </a:solidFill>
                            <a:latin typeface="Cambria Math" panose="02040503050406030204" pitchFamily="18" charset="0"/>
                          </a:rPr>
                          <m:t>𝟏</m:t>
                        </m:r>
                      </m:e>
                    </m:d>
                  </m:oMath>
                </a14:m>
                <a:r>
                  <a:rPr lang="zh-CN" altLang="en-US" sz="1600" b="1">
                    <a:solidFill>
                      <a:srgbClr val="002060"/>
                    </a:solidFill>
                    <a:latin typeface="楷体" panose="02010609060101010101" pitchFamily="49" charset="-122"/>
                    <a:ea typeface="楷体" panose="02010609060101010101" pitchFamily="49" charset="-122"/>
                  </a:rPr>
                  <a:t>使得</a:t>
                </a:r>
                <a14:m>
                  <m:oMath xmlns:m="http://schemas.openxmlformats.org/officeDocument/2006/math">
                    <m:sSub>
                      <m:sSubPr>
                        <m:ctrlPr>
                          <a:rPr lang="en-US" altLang="zh-CN" sz="1600" b="1" i="1" smtClean="0">
                            <a:solidFill>
                              <a:srgbClr val="002060"/>
                            </a:solidFill>
                            <a:latin typeface="Cambria Math" panose="02040503050406030204" pitchFamily="18" charset="0"/>
                          </a:rPr>
                        </m:ctrlPr>
                      </m:sSubPr>
                      <m:e>
                        <m:r>
                          <a:rPr lang="en-US" altLang="zh-CN" sz="1600" b="1" i="1" smtClean="0">
                            <a:solidFill>
                              <a:srgbClr val="002060"/>
                            </a:solidFill>
                            <a:latin typeface="Cambria Math" panose="02040503050406030204" pitchFamily="18" charset="0"/>
                          </a:rPr>
                          <m:t>𝑨</m:t>
                        </m:r>
                      </m:e>
                      <m:sub>
                        <m:r>
                          <a:rPr lang="en-US" altLang="zh-CN" sz="1600" b="1" i="1" smtClean="0">
                            <a:solidFill>
                              <a:srgbClr val="002060"/>
                            </a:solidFill>
                            <a:latin typeface="Cambria Math" panose="02040503050406030204" pitchFamily="18" charset="0"/>
                          </a:rPr>
                          <m:t>𝒏</m:t>
                        </m:r>
                      </m:sub>
                    </m:sSub>
                  </m:oMath>
                </a14:m>
                <a:r>
                  <a:rPr lang="zh-CN" altLang="en-US" sz="1600" b="1">
                    <a:solidFill>
                      <a:srgbClr val="002060"/>
                    </a:solidFill>
                    <a:latin typeface="楷体" panose="02010609060101010101" pitchFamily="49" charset="-122"/>
                    <a:ea typeface="楷体" panose="02010609060101010101" pitchFamily="49" charset="-122"/>
                  </a:rPr>
                  <a:t>就是</a:t>
                </a:r>
                <a14:m>
                  <m:oMath xmlns:m="http://schemas.openxmlformats.org/officeDocument/2006/math">
                    <m:r>
                      <a:rPr lang="en-US" altLang="zh-CN" sz="1600" b="1" i="1" smtClean="0">
                        <a:solidFill>
                          <a:srgbClr val="002060"/>
                        </a:solidFill>
                        <a:latin typeface="Cambria Math" panose="02040503050406030204" pitchFamily="18" charset="0"/>
                      </a:rPr>
                      <m:t>𝑨</m:t>
                    </m:r>
                  </m:oMath>
                </a14:m>
                <a:r>
                  <a:rPr lang="en-US" altLang="zh-CN" sz="1600" b="1">
                    <a:solidFill>
                      <a:srgbClr val="002060"/>
                    </a:solidFill>
                    <a:latin typeface="楷体" panose="02010609060101010101" pitchFamily="49" charset="-122"/>
                    <a:ea typeface="楷体" panose="02010609060101010101" pitchFamily="49" charset="-122"/>
                  </a:rPr>
                  <a:t>(</a:t>
                </a:r>
                <a:r>
                  <a:rPr lang="zh-CN" altLang="en-US" sz="1600" b="1">
                    <a:solidFill>
                      <a:srgbClr val="002060"/>
                    </a:solidFill>
                    <a:latin typeface="楷体" panose="02010609060101010101" pitchFamily="49" charset="-122"/>
                    <a:ea typeface="楷体" panose="02010609060101010101" pitchFamily="49" charset="-122"/>
                  </a:rPr>
                  <a:t>从而称为</a:t>
                </a:r>
                <a14:m>
                  <m:oMath xmlns:m="http://schemas.openxmlformats.org/officeDocument/2006/math">
                    <m:r>
                      <a:rPr lang="en-US" altLang="zh-CN" sz="1600" b="1" i="1" smtClean="0">
                        <a:solidFill>
                          <a:srgbClr val="002060"/>
                        </a:solidFill>
                        <a:latin typeface="Cambria Math" panose="02040503050406030204" pitchFamily="18" charset="0"/>
                        <a:ea typeface="楷体" panose="02010609060101010101" pitchFamily="49" charset="-122"/>
                      </a:rPr>
                      <m:t>𝑨</m:t>
                    </m:r>
                  </m:oMath>
                </a14:m>
                <a:r>
                  <a:rPr lang="zh-CN" altLang="en-US" sz="1600" b="1">
                    <a:solidFill>
                      <a:srgbClr val="002060"/>
                    </a:solidFill>
                    <a:latin typeface="楷体" panose="02010609060101010101" pitchFamily="49" charset="-122"/>
                    <a:ea typeface="楷体" panose="02010609060101010101" pitchFamily="49" charset="-122"/>
                  </a:rPr>
                  <a:t>的形成序列</a:t>
                </a:r>
                <a:r>
                  <a:rPr lang="en-US" altLang="zh-CN" sz="1600" b="1">
                    <a:solidFill>
                      <a:srgbClr val="002060"/>
                    </a:solidFill>
                    <a:latin typeface="楷体" panose="02010609060101010101" pitchFamily="49" charset="-122"/>
                    <a:ea typeface="楷体" panose="02010609060101010101" pitchFamily="49" charset="-122"/>
                  </a:rPr>
                  <a:t>)</a:t>
                </a:r>
              </a:p>
              <a:p>
                <a:pPr marL="285750" indent="-285750">
                  <a:lnSpc>
                    <a:spcPts val="2400"/>
                  </a:lnSpc>
                  <a:spcBef>
                    <a:spcPts val="600"/>
                  </a:spcBef>
                  <a:buFont typeface="Arial" panose="020B0604020202020204" pitchFamily="34" charset="0"/>
                  <a:buChar char="•"/>
                </a:pPr>
                <a:r>
                  <a:rPr lang="zh-CN" altLang="en-US" sz="1400" b="1">
                    <a:solidFill>
                      <a:schemeClr val="accent6">
                        <a:lumMod val="50000"/>
                      </a:schemeClr>
                    </a:solidFill>
                  </a:rPr>
                  <a:t>对一个命题逻辑公式的形成序列</a:t>
                </a:r>
                <a14:m>
                  <m:oMath xmlns:m="http://schemas.openxmlformats.org/officeDocument/2006/math">
                    <m:sSub>
                      <m:sSubPr>
                        <m:ctrlPr>
                          <a:rPr lang="en-US" altLang="zh-CN" sz="1400" b="1" i="1" smtClean="0">
                            <a:solidFill>
                              <a:schemeClr val="accent6">
                                <a:lumMod val="50000"/>
                              </a:schemeClr>
                            </a:solidFill>
                            <a:latin typeface="Cambria Math" panose="02040503050406030204" pitchFamily="18" charset="0"/>
                          </a:rPr>
                        </m:ctrlPr>
                      </m:sSubPr>
                      <m:e>
                        <m:r>
                          <a:rPr lang="en-US" altLang="zh-CN" sz="1400" b="1" i="1" smtClean="0">
                            <a:solidFill>
                              <a:schemeClr val="accent6">
                                <a:lumMod val="50000"/>
                              </a:schemeClr>
                            </a:solidFill>
                            <a:latin typeface="Cambria Math" panose="02040503050406030204" pitchFamily="18" charset="0"/>
                          </a:rPr>
                          <m:t>𝑨</m:t>
                        </m:r>
                      </m:e>
                      <m:sub>
                        <m:r>
                          <a:rPr lang="en-US" altLang="zh-CN" sz="1400" b="1" i="1" smtClean="0">
                            <a:solidFill>
                              <a:schemeClr val="accent6">
                                <a:lumMod val="50000"/>
                              </a:schemeClr>
                            </a:solidFill>
                            <a:latin typeface="Cambria Math" panose="02040503050406030204" pitchFamily="18" charset="0"/>
                          </a:rPr>
                          <m:t>𝟏</m:t>
                        </m:r>
                      </m:sub>
                    </m:sSub>
                    <m:r>
                      <a:rPr lang="en-US" altLang="zh-CN" sz="1400" b="1" i="1" smtClean="0">
                        <a:solidFill>
                          <a:schemeClr val="accent6">
                            <a:lumMod val="50000"/>
                          </a:schemeClr>
                        </a:solidFill>
                        <a:latin typeface="Cambria Math" panose="02040503050406030204" pitchFamily="18" charset="0"/>
                      </a:rPr>
                      <m:t>, </m:t>
                    </m:r>
                    <m:sSub>
                      <m:sSubPr>
                        <m:ctrlPr>
                          <a:rPr lang="en-US" altLang="zh-CN" sz="1400" b="1" i="1" smtClean="0">
                            <a:solidFill>
                              <a:schemeClr val="accent6">
                                <a:lumMod val="50000"/>
                              </a:schemeClr>
                            </a:solidFill>
                            <a:latin typeface="Cambria Math" panose="02040503050406030204" pitchFamily="18" charset="0"/>
                          </a:rPr>
                        </m:ctrlPr>
                      </m:sSubPr>
                      <m:e>
                        <m:r>
                          <a:rPr lang="en-US" altLang="zh-CN" sz="1400" b="1" i="1" smtClean="0">
                            <a:solidFill>
                              <a:schemeClr val="accent6">
                                <a:lumMod val="50000"/>
                              </a:schemeClr>
                            </a:solidFill>
                            <a:latin typeface="Cambria Math" panose="02040503050406030204" pitchFamily="18" charset="0"/>
                          </a:rPr>
                          <m:t>𝑨</m:t>
                        </m:r>
                      </m:e>
                      <m:sub>
                        <m:r>
                          <a:rPr lang="en-US" altLang="zh-CN" sz="1400" b="1" i="1" smtClean="0">
                            <a:solidFill>
                              <a:schemeClr val="accent6">
                                <a:lumMod val="50000"/>
                              </a:schemeClr>
                            </a:solidFill>
                            <a:latin typeface="Cambria Math" panose="02040503050406030204" pitchFamily="18" charset="0"/>
                          </a:rPr>
                          <m:t>𝟐</m:t>
                        </m:r>
                      </m:sub>
                    </m:sSub>
                    <m:r>
                      <a:rPr lang="en-US" altLang="zh-CN" sz="1400" b="1" i="1" smtClean="0">
                        <a:solidFill>
                          <a:schemeClr val="accent6">
                            <a:lumMod val="50000"/>
                          </a:schemeClr>
                        </a:solidFill>
                        <a:latin typeface="Cambria Math" panose="02040503050406030204" pitchFamily="18" charset="0"/>
                      </a:rPr>
                      <m:t>, ⋯, </m:t>
                    </m:r>
                    <m:sSub>
                      <m:sSubPr>
                        <m:ctrlPr>
                          <a:rPr lang="en-US" altLang="zh-CN" sz="1400" b="1" i="1" smtClean="0">
                            <a:solidFill>
                              <a:schemeClr val="accent6">
                                <a:lumMod val="50000"/>
                              </a:schemeClr>
                            </a:solidFill>
                            <a:latin typeface="Cambria Math" panose="02040503050406030204" pitchFamily="18" charset="0"/>
                          </a:rPr>
                        </m:ctrlPr>
                      </m:sSubPr>
                      <m:e>
                        <m:r>
                          <a:rPr lang="en-US" altLang="zh-CN" sz="1400" b="1" i="1" smtClean="0">
                            <a:solidFill>
                              <a:schemeClr val="accent6">
                                <a:lumMod val="50000"/>
                              </a:schemeClr>
                            </a:solidFill>
                            <a:latin typeface="Cambria Math" panose="02040503050406030204" pitchFamily="18" charset="0"/>
                          </a:rPr>
                          <m:t>𝑨</m:t>
                        </m:r>
                      </m:e>
                      <m:sub>
                        <m:r>
                          <a:rPr lang="en-US" altLang="zh-CN" sz="1400" b="1" i="1" smtClean="0">
                            <a:solidFill>
                              <a:schemeClr val="accent6">
                                <a:lumMod val="50000"/>
                              </a:schemeClr>
                            </a:solidFill>
                            <a:latin typeface="Cambria Math" panose="02040503050406030204" pitchFamily="18" charset="0"/>
                          </a:rPr>
                          <m:t>𝒏</m:t>
                        </m:r>
                      </m:sub>
                    </m:sSub>
                  </m:oMath>
                </a14:m>
                <a:r>
                  <a:rPr lang="zh-CN" altLang="en-US" sz="1400" b="1">
                    <a:solidFill>
                      <a:schemeClr val="accent6">
                        <a:lumMod val="50000"/>
                      </a:schemeClr>
                    </a:solidFill>
                  </a:rPr>
                  <a:t>，串</a:t>
                </a:r>
                <a14:m>
                  <m:oMath xmlns:m="http://schemas.openxmlformats.org/officeDocument/2006/math">
                    <m:sSub>
                      <m:sSubPr>
                        <m:ctrlPr>
                          <a:rPr lang="en-US" altLang="zh-CN" sz="1400" b="1" i="1" smtClean="0">
                            <a:solidFill>
                              <a:schemeClr val="accent6">
                                <a:lumMod val="50000"/>
                              </a:schemeClr>
                            </a:solidFill>
                            <a:latin typeface="Cambria Math" panose="02040503050406030204" pitchFamily="18" charset="0"/>
                          </a:rPr>
                        </m:ctrlPr>
                      </m:sSubPr>
                      <m:e>
                        <m:r>
                          <a:rPr lang="en-US" altLang="zh-CN" sz="1400" b="1" i="1" smtClean="0">
                            <a:solidFill>
                              <a:schemeClr val="accent6">
                                <a:lumMod val="50000"/>
                              </a:schemeClr>
                            </a:solidFill>
                            <a:latin typeface="Cambria Math" panose="02040503050406030204" pitchFamily="18" charset="0"/>
                          </a:rPr>
                          <m:t>𝑨</m:t>
                        </m:r>
                      </m:e>
                      <m:sub>
                        <m:r>
                          <a:rPr lang="en-US" altLang="zh-CN" sz="1400" b="1" i="1" smtClean="0">
                            <a:solidFill>
                              <a:schemeClr val="accent6">
                                <a:lumMod val="50000"/>
                              </a:schemeClr>
                            </a:solidFill>
                            <a:latin typeface="Cambria Math" panose="02040503050406030204" pitchFamily="18" charset="0"/>
                          </a:rPr>
                          <m:t>𝒊</m:t>
                        </m:r>
                      </m:sub>
                    </m:sSub>
                    <m:r>
                      <a:rPr lang="en-US" altLang="zh-CN" sz="1400" b="1" i="1" smtClean="0">
                        <a:solidFill>
                          <a:schemeClr val="accent6">
                            <a:lumMod val="50000"/>
                          </a:schemeClr>
                        </a:solidFill>
                        <a:latin typeface="Cambria Math" panose="02040503050406030204" pitchFamily="18" charset="0"/>
                      </a:rPr>
                      <m:t>(</m:t>
                    </m:r>
                    <m:r>
                      <a:rPr lang="en-US" altLang="zh-CN" sz="1400" b="1" i="1" smtClean="0">
                        <a:solidFill>
                          <a:schemeClr val="accent6">
                            <a:lumMod val="50000"/>
                          </a:schemeClr>
                        </a:solidFill>
                        <a:latin typeface="Cambria Math" panose="02040503050406030204" pitchFamily="18" charset="0"/>
                      </a:rPr>
                      <m:t>𝟏</m:t>
                    </m:r>
                    <m:r>
                      <a:rPr lang="en-US" altLang="zh-CN" sz="1400" b="1" i="1" smtClean="0">
                        <a:solidFill>
                          <a:schemeClr val="accent6">
                            <a:lumMod val="50000"/>
                          </a:schemeClr>
                        </a:solidFill>
                        <a:latin typeface="Cambria Math" panose="02040503050406030204" pitchFamily="18" charset="0"/>
                      </a:rPr>
                      <m:t>≤</m:t>
                    </m:r>
                    <m:r>
                      <a:rPr lang="en-US" altLang="zh-CN" sz="1400" b="1" i="1" smtClean="0">
                        <a:solidFill>
                          <a:schemeClr val="accent6">
                            <a:lumMod val="50000"/>
                          </a:schemeClr>
                        </a:solidFill>
                        <a:latin typeface="Cambria Math" panose="02040503050406030204" pitchFamily="18" charset="0"/>
                      </a:rPr>
                      <m:t>𝒊</m:t>
                    </m:r>
                    <m:r>
                      <a:rPr lang="en-US" altLang="zh-CN" sz="1400" b="1" i="1" smtClean="0">
                        <a:solidFill>
                          <a:schemeClr val="accent6">
                            <a:lumMod val="50000"/>
                          </a:schemeClr>
                        </a:solidFill>
                        <a:latin typeface="Cambria Math" panose="02040503050406030204" pitchFamily="18" charset="0"/>
                      </a:rPr>
                      <m:t>≤</m:t>
                    </m:r>
                    <m:r>
                      <a:rPr lang="en-US" altLang="zh-CN" sz="1400" b="1" i="1" smtClean="0">
                        <a:solidFill>
                          <a:schemeClr val="accent6">
                            <a:lumMod val="50000"/>
                          </a:schemeClr>
                        </a:solidFill>
                        <a:latin typeface="Cambria Math" panose="02040503050406030204" pitchFamily="18" charset="0"/>
                      </a:rPr>
                      <m:t>𝒏</m:t>
                    </m:r>
                    <m:r>
                      <a:rPr lang="en-US" altLang="zh-CN" sz="1400" b="1" i="1" smtClean="0">
                        <a:solidFill>
                          <a:schemeClr val="accent6">
                            <a:lumMod val="50000"/>
                          </a:schemeClr>
                        </a:solidFill>
                        <a:latin typeface="Cambria Math" panose="02040503050406030204" pitchFamily="18" charset="0"/>
                      </a:rPr>
                      <m:t>)</m:t>
                    </m:r>
                  </m:oMath>
                </a14:m>
                <a:r>
                  <a:rPr lang="zh-CN" altLang="en-US" sz="1400" b="1">
                    <a:solidFill>
                      <a:schemeClr val="accent6">
                        <a:lumMod val="50000"/>
                      </a:schemeClr>
                    </a:solidFill>
                  </a:rPr>
                  <a:t>都是命题逻辑公式</a:t>
                </a:r>
                <a:endParaRPr lang="en-US" altLang="zh-CN" sz="1400" b="1">
                  <a:solidFill>
                    <a:schemeClr val="accent6">
                      <a:lumMod val="50000"/>
                    </a:schemeClr>
                  </a:solidFill>
                </a:endParaRPr>
              </a:p>
              <a:p>
                <a:pPr marL="285750" indent="-285750">
                  <a:lnSpc>
                    <a:spcPts val="2400"/>
                  </a:lnSpc>
                  <a:spcBef>
                    <a:spcPts val="600"/>
                  </a:spcBef>
                  <a:buFont typeface="Arial" panose="020B0604020202020204" pitchFamily="34" charset="0"/>
                  <a:buChar char="•"/>
                </a:pPr>
                <a:r>
                  <a:rPr lang="zh-CN" altLang="en-US" sz="1400" b="1">
                    <a:solidFill>
                      <a:schemeClr val="accent6">
                        <a:lumMod val="50000"/>
                      </a:schemeClr>
                    </a:solidFill>
                  </a:rPr>
                  <a:t>若</a:t>
                </a:r>
                <a14:m>
                  <m:oMath xmlns:m="http://schemas.openxmlformats.org/officeDocument/2006/math">
                    <m:r>
                      <a:rPr lang="en-US" altLang="zh-CN" sz="1400" b="1" i="1" smtClean="0">
                        <a:solidFill>
                          <a:schemeClr val="accent6">
                            <a:lumMod val="50000"/>
                          </a:schemeClr>
                        </a:solidFill>
                        <a:latin typeface="Cambria Math" panose="02040503050406030204" pitchFamily="18" charset="0"/>
                      </a:rPr>
                      <m:t>𝑨</m:t>
                    </m:r>
                  </m:oMath>
                </a14:m>
                <a:r>
                  <a:rPr lang="zh-CN" altLang="en-US" sz="1400" b="1">
                    <a:solidFill>
                      <a:schemeClr val="accent6">
                        <a:lumMod val="50000"/>
                      </a:schemeClr>
                    </a:solidFill>
                  </a:rPr>
                  <a:t>是命题逻辑公式，则存在命题逻辑公式的形成序列</a:t>
                </a:r>
                <a14:m>
                  <m:oMath xmlns:m="http://schemas.openxmlformats.org/officeDocument/2006/math">
                    <m:sSub>
                      <m:sSubPr>
                        <m:ctrlPr>
                          <a:rPr lang="en-US" altLang="zh-CN" sz="1400" b="1" i="1" smtClean="0">
                            <a:solidFill>
                              <a:schemeClr val="accent6">
                                <a:lumMod val="50000"/>
                              </a:schemeClr>
                            </a:solidFill>
                            <a:latin typeface="Cambria Math" panose="02040503050406030204" pitchFamily="18" charset="0"/>
                          </a:rPr>
                        </m:ctrlPr>
                      </m:sSubPr>
                      <m:e>
                        <m:r>
                          <a:rPr lang="en-US" altLang="zh-CN" sz="1400" b="1" i="1" smtClean="0">
                            <a:solidFill>
                              <a:schemeClr val="accent6">
                                <a:lumMod val="50000"/>
                              </a:schemeClr>
                            </a:solidFill>
                            <a:latin typeface="Cambria Math" panose="02040503050406030204" pitchFamily="18" charset="0"/>
                          </a:rPr>
                          <m:t>𝑨</m:t>
                        </m:r>
                      </m:e>
                      <m:sub>
                        <m:r>
                          <a:rPr lang="en-US" altLang="zh-CN" sz="1400" b="1" i="1" smtClean="0">
                            <a:solidFill>
                              <a:schemeClr val="accent6">
                                <a:lumMod val="50000"/>
                              </a:schemeClr>
                            </a:solidFill>
                            <a:latin typeface="Cambria Math" panose="02040503050406030204" pitchFamily="18" charset="0"/>
                          </a:rPr>
                          <m:t>𝟏</m:t>
                        </m:r>
                      </m:sub>
                    </m:sSub>
                    <m:r>
                      <a:rPr lang="en-US" altLang="zh-CN" sz="1400" b="1" i="1" smtClean="0">
                        <a:solidFill>
                          <a:schemeClr val="accent6">
                            <a:lumMod val="50000"/>
                          </a:schemeClr>
                        </a:solidFill>
                        <a:latin typeface="Cambria Math" panose="02040503050406030204" pitchFamily="18" charset="0"/>
                      </a:rPr>
                      <m:t>, ⋯, </m:t>
                    </m:r>
                    <m:sSub>
                      <m:sSubPr>
                        <m:ctrlPr>
                          <a:rPr lang="en-US" altLang="zh-CN" sz="1400" b="1" i="1" smtClean="0">
                            <a:solidFill>
                              <a:schemeClr val="accent6">
                                <a:lumMod val="50000"/>
                              </a:schemeClr>
                            </a:solidFill>
                            <a:latin typeface="Cambria Math" panose="02040503050406030204" pitchFamily="18" charset="0"/>
                          </a:rPr>
                        </m:ctrlPr>
                      </m:sSubPr>
                      <m:e>
                        <m:r>
                          <a:rPr lang="en-US" altLang="zh-CN" sz="1400" b="1" i="1" smtClean="0">
                            <a:solidFill>
                              <a:schemeClr val="accent6">
                                <a:lumMod val="50000"/>
                              </a:schemeClr>
                            </a:solidFill>
                            <a:latin typeface="Cambria Math" panose="02040503050406030204" pitchFamily="18" charset="0"/>
                          </a:rPr>
                          <m:t>𝑨</m:t>
                        </m:r>
                      </m:e>
                      <m:sub>
                        <m:r>
                          <a:rPr lang="en-US" altLang="zh-CN" sz="1400" b="1" i="1" smtClean="0">
                            <a:solidFill>
                              <a:schemeClr val="accent6">
                                <a:lumMod val="50000"/>
                              </a:schemeClr>
                            </a:solidFill>
                            <a:latin typeface="Cambria Math" panose="02040503050406030204" pitchFamily="18" charset="0"/>
                          </a:rPr>
                          <m:t>𝒏</m:t>
                        </m:r>
                      </m:sub>
                    </m:sSub>
                    <m:d>
                      <m:dPr>
                        <m:ctrlPr>
                          <a:rPr lang="en-US" altLang="zh-CN" sz="1400" b="1" i="1" smtClean="0">
                            <a:solidFill>
                              <a:schemeClr val="accent6">
                                <a:lumMod val="50000"/>
                              </a:schemeClr>
                            </a:solidFill>
                            <a:latin typeface="Cambria Math" panose="02040503050406030204" pitchFamily="18" charset="0"/>
                          </a:rPr>
                        </m:ctrlPr>
                      </m:dPr>
                      <m:e>
                        <m:r>
                          <a:rPr lang="en-US" altLang="zh-CN" sz="1400" b="1" i="1" smtClean="0">
                            <a:solidFill>
                              <a:schemeClr val="accent6">
                                <a:lumMod val="50000"/>
                              </a:schemeClr>
                            </a:solidFill>
                            <a:latin typeface="Cambria Math" panose="02040503050406030204" pitchFamily="18" charset="0"/>
                          </a:rPr>
                          <m:t>𝒏</m:t>
                        </m:r>
                        <m:r>
                          <a:rPr lang="en-US" altLang="zh-CN" sz="1400" b="1" i="1" smtClean="0">
                            <a:solidFill>
                              <a:schemeClr val="accent6">
                                <a:lumMod val="50000"/>
                              </a:schemeClr>
                            </a:solidFill>
                            <a:latin typeface="Cambria Math" panose="02040503050406030204" pitchFamily="18" charset="0"/>
                          </a:rPr>
                          <m:t>≥</m:t>
                        </m:r>
                        <m:r>
                          <a:rPr lang="en-US" altLang="zh-CN" sz="1400" b="1" i="1" smtClean="0">
                            <a:solidFill>
                              <a:schemeClr val="accent6">
                                <a:lumMod val="50000"/>
                              </a:schemeClr>
                            </a:solidFill>
                            <a:latin typeface="Cambria Math" panose="02040503050406030204" pitchFamily="18" charset="0"/>
                          </a:rPr>
                          <m:t>𝟏</m:t>
                        </m:r>
                      </m:e>
                    </m:d>
                  </m:oMath>
                </a14:m>
                <a:r>
                  <a:rPr lang="zh-CN" altLang="en-US" sz="1400" b="1">
                    <a:solidFill>
                      <a:schemeClr val="accent6">
                        <a:lumMod val="50000"/>
                      </a:schemeClr>
                    </a:solidFill>
                  </a:rPr>
                  <a:t>使得</a:t>
                </a:r>
                <a14:m>
                  <m:oMath xmlns:m="http://schemas.openxmlformats.org/officeDocument/2006/math">
                    <m:sSub>
                      <m:sSubPr>
                        <m:ctrlPr>
                          <a:rPr lang="en-US" altLang="zh-CN" sz="1400" b="1" i="1" smtClean="0">
                            <a:solidFill>
                              <a:schemeClr val="accent6">
                                <a:lumMod val="50000"/>
                              </a:schemeClr>
                            </a:solidFill>
                            <a:latin typeface="Cambria Math" panose="02040503050406030204" pitchFamily="18" charset="0"/>
                          </a:rPr>
                        </m:ctrlPr>
                      </m:sSubPr>
                      <m:e>
                        <m:r>
                          <a:rPr lang="en-US" altLang="zh-CN" sz="1400" b="1" i="1" smtClean="0">
                            <a:solidFill>
                              <a:schemeClr val="accent6">
                                <a:lumMod val="50000"/>
                              </a:schemeClr>
                            </a:solidFill>
                            <a:latin typeface="Cambria Math" panose="02040503050406030204" pitchFamily="18" charset="0"/>
                          </a:rPr>
                          <m:t>𝑨</m:t>
                        </m:r>
                      </m:e>
                      <m:sub>
                        <m:r>
                          <a:rPr lang="en-US" altLang="zh-CN" sz="1400" b="1" i="1" smtClean="0">
                            <a:solidFill>
                              <a:schemeClr val="accent6">
                                <a:lumMod val="50000"/>
                              </a:schemeClr>
                            </a:solidFill>
                            <a:latin typeface="Cambria Math" panose="02040503050406030204" pitchFamily="18" charset="0"/>
                          </a:rPr>
                          <m:t>𝒏</m:t>
                        </m:r>
                      </m:sub>
                    </m:sSub>
                  </m:oMath>
                </a14:m>
                <a:r>
                  <a:rPr lang="zh-CN" altLang="en-US" sz="1400" b="1">
                    <a:solidFill>
                      <a:schemeClr val="accent6">
                        <a:lumMod val="50000"/>
                      </a:schemeClr>
                    </a:solidFill>
                  </a:rPr>
                  <a:t>就是</a:t>
                </a:r>
                <a14:m>
                  <m:oMath xmlns:m="http://schemas.openxmlformats.org/officeDocument/2006/math">
                    <m:r>
                      <a:rPr lang="en-US" altLang="zh-CN" sz="1400" b="1" i="1" smtClean="0">
                        <a:solidFill>
                          <a:schemeClr val="accent6">
                            <a:lumMod val="50000"/>
                          </a:schemeClr>
                        </a:solidFill>
                        <a:latin typeface="Cambria Math" panose="02040503050406030204" pitchFamily="18" charset="0"/>
                      </a:rPr>
                      <m:t>𝑨</m:t>
                    </m:r>
                  </m:oMath>
                </a14:m>
                <a:endParaRPr lang="zh-CN" altLang="en-US" sz="1400" b="1">
                  <a:solidFill>
                    <a:schemeClr val="accent6">
                      <a:lumMod val="50000"/>
                    </a:schemeClr>
                  </a:solidFill>
                </a:endParaRPr>
              </a:p>
            </p:txBody>
          </p:sp>
        </mc:Choice>
        <mc:Fallback xmlns="">
          <p:sp>
            <p:nvSpPr>
              <p:cNvPr id="4" name="文本框 3">
                <a:extLst>
                  <a:ext uri="{FF2B5EF4-FFF2-40B4-BE49-F238E27FC236}">
                    <a16:creationId xmlns:a16="http://schemas.microsoft.com/office/drawing/2014/main" id="{0DB74364-C3A8-46B8-BD75-A23211A68774}"/>
                  </a:ext>
                </a:extLst>
              </p:cNvPr>
              <p:cNvSpPr txBox="1">
                <a:spLocks noRot="1" noChangeAspect="1" noMove="1" noResize="1" noEditPoints="1" noAdjustHandles="1" noChangeArrowheads="1" noChangeShapeType="1" noTextEdit="1"/>
              </p:cNvSpPr>
              <p:nvPr/>
            </p:nvSpPr>
            <p:spPr>
              <a:xfrm>
                <a:off x="910925" y="2962771"/>
                <a:ext cx="7114923" cy="1447640"/>
              </a:xfrm>
              <a:prstGeom prst="rect">
                <a:avLst/>
              </a:prstGeom>
              <a:blipFill>
                <a:blip r:embed="rId4"/>
                <a:stretch>
                  <a:fillRect l="-428" r="-86" b="-421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221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命题逻辑公式语法定义</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命题逻辑公式及其形成序列举例</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第二讲  命题逻辑公式的语法</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3C83A731-A6E4-4B26-801A-8ED79E02D38A}" type="slidenum">
              <a:rPr lang="en-US" altLang="zh-CN" sz="1400" smtClean="0">
                <a:latin typeface="Arial" panose="020B0604020202020204" pitchFamily="34" charset="0"/>
                <a:ea typeface="楷体" panose="02010609060101010101" pitchFamily="49" charset="-122"/>
                <a:cs typeface="Arial" panose="020B0604020202020204" pitchFamily="34" charset="0"/>
              </a:rPr>
              <a:t>6</a:t>
            </a:fld>
            <a:r>
              <a:rPr lang="en-US" altLang="zh-CN" sz="1400">
                <a:latin typeface="Arial" panose="020B0604020202020204" pitchFamily="34" charset="0"/>
                <a:ea typeface="楷体" panose="02010609060101010101" pitchFamily="49" charset="-122"/>
                <a:cs typeface="Arial" panose="020B0604020202020204" pitchFamily="34" charset="0"/>
              </a:rPr>
              <a:t>/43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69CE65B7-6C58-4299-8CA9-DCE188603CE8}"/>
                  </a:ext>
                </a:extLst>
              </p:cNvPr>
              <p:cNvSpPr txBox="1"/>
              <p:nvPr/>
            </p:nvSpPr>
            <p:spPr>
              <a:xfrm>
                <a:off x="780217" y="820876"/>
                <a:ext cx="3956883" cy="3338414"/>
              </a:xfrm>
              <a:prstGeom prst="rect">
                <a:avLst/>
              </a:prstGeom>
              <a:solidFill>
                <a:schemeClr val="accent6">
                  <a:lumMod val="20000"/>
                  <a:lumOff val="80000"/>
                </a:schemeClr>
              </a:solidFill>
            </p:spPr>
            <p:txBody>
              <a:bodyPr wrap="square" rtlCol="0">
                <a:spAutoFit/>
              </a:bodyPr>
              <a:lstStyle/>
              <a:p>
                <a:pPr>
                  <a:spcBef>
                    <a:spcPts val="600"/>
                  </a:spcBef>
                </a:pPr>
                <a:r>
                  <a:rPr lang="en-US" altLang="zh-CN" b="1">
                    <a:solidFill>
                      <a:schemeClr val="accent2">
                        <a:lumMod val="50000"/>
                      </a:schemeClr>
                    </a:solidFill>
                  </a:rPr>
                  <a:t>(1) </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𝒒</m:t>
                    </m:r>
                  </m:oMath>
                </a14:m>
                <a:endParaRPr lang="en-US" altLang="zh-CN" b="1">
                  <a:solidFill>
                    <a:schemeClr val="accent2">
                      <a:lumMod val="50000"/>
                    </a:schemeClr>
                  </a:solidFill>
                </a:endParaRPr>
              </a:p>
              <a:p>
                <a:pPr>
                  <a:spcBef>
                    <a:spcPts val="600"/>
                  </a:spcBef>
                </a:pPr>
                <a:r>
                  <a:rPr lang="en-US" altLang="zh-CN" b="1">
                    <a:solidFill>
                      <a:schemeClr val="accent2">
                        <a:lumMod val="50000"/>
                      </a:schemeClr>
                    </a:solidFill>
                  </a:rPr>
                  <a:t>(2) </a:t>
                </a:r>
                <a14:m>
                  <m:oMath xmlns:m="http://schemas.openxmlformats.org/officeDocument/2006/math">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𝒒</m:t>
                        </m:r>
                      </m:e>
                    </m:d>
                  </m:oMath>
                </a14:m>
                <a:endParaRPr lang="en-US" altLang="zh-CN" b="1">
                  <a:solidFill>
                    <a:schemeClr val="accent2">
                      <a:lumMod val="50000"/>
                    </a:schemeClr>
                  </a:solidFill>
                </a:endParaRPr>
              </a:p>
              <a:p>
                <a:pPr>
                  <a:spcBef>
                    <a:spcPts val="600"/>
                  </a:spcBef>
                </a:pPr>
                <a:r>
                  <a:rPr lang="en-US" altLang="zh-CN" b="1">
                    <a:solidFill>
                      <a:schemeClr val="accent2">
                        <a:lumMod val="50000"/>
                      </a:schemeClr>
                    </a:solidFill>
                  </a:rPr>
                  <a:t>(3) </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𝒑</m:t>
                    </m:r>
                  </m:oMath>
                </a14:m>
                <a:endParaRPr lang="en-US" altLang="zh-CN" b="1">
                  <a:solidFill>
                    <a:schemeClr val="accent2">
                      <a:lumMod val="50000"/>
                    </a:schemeClr>
                  </a:solidFill>
                </a:endParaRPr>
              </a:p>
              <a:p>
                <a:pPr>
                  <a:spcBef>
                    <a:spcPts val="600"/>
                  </a:spcBef>
                </a:pPr>
                <a:r>
                  <a:rPr lang="en-US" altLang="zh-CN" b="1">
                    <a:solidFill>
                      <a:schemeClr val="accent2">
                        <a:lumMod val="50000"/>
                      </a:schemeClr>
                    </a:solidFill>
                  </a:rPr>
                  <a:t>(4) </a:t>
                </a:r>
                <a14:m>
                  <m:oMath xmlns:m="http://schemas.openxmlformats.org/officeDocument/2006/math">
                    <m:r>
                      <a:rPr lang="en-US" altLang="zh-CN" b="1" i="0"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𝒑</m:t>
                    </m:r>
                    <m:r>
                      <a:rPr lang="en-US" altLang="zh-CN" b="1" i="1" smtClean="0">
                        <a:solidFill>
                          <a:schemeClr val="accent2">
                            <a:lumMod val="50000"/>
                          </a:schemeClr>
                        </a:solidFill>
                        <a:latin typeface="Cambria Math" panose="02040503050406030204" pitchFamily="18" charset="0"/>
                      </a:rPr>
                      <m:t>∧</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𝒒</m:t>
                        </m:r>
                      </m:e>
                    </m:d>
                    <m:r>
                      <a:rPr lang="en-US" altLang="zh-CN" b="1" i="1" smtClean="0">
                        <a:solidFill>
                          <a:schemeClr val="accent2">
                            <a:lumMod val="50000"/>
                          </a:schemeClr>
                        </a:solidFill>
                        <a:latin typeface="Cambria Math" panose="02040503050406030204" pitchFamily="18" charset="0"/>
                      </a:rPr>
                      <m:t>)</m:t>
                    </m:r>
                  </m:oMath>
                </a14:m>
                <a:endParaRPr lang="en-US" altLang="zh-CN" b="1">
                  <a:solidFill>
                    <a:schemeClr val="accent2">
                      <a:lumMod val="50000"/>
                    </a:schemeClr>
                  </a:solidFill>
                </a:endParaRPr>
              </a:p>
              <a:p>
                <a:pPr>
                  <a:spcBef>
                    <a:spcPts val="600"/>
                  </a:spcBef>
                </a:pPr>
                <a:r>
                  <a:rPr lang="en-US" altLang="zh-CN" b="1">
                    <a:solidFill>
                      <a:schemeClr val="accent2">
                        <a:lumMod val="50000"/>
                      </a:schemeClr>
                    </a:solidFill>
                  </a:rPr>
                  <a:t>(5) </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𝒓</m:t>
                    </m:r>
                  </m:oMath>
                </a14:m>
                <a:endParaRPr lang="en-US" altLang="zh-CN" b="1">
                  <a:solidFill>
                    <a:schemeClr val="accent2">
                      <a:lumMod val="50000"/>
                    </a:schemeClr>
                  </a:solidFill>
                </a:endParaRPr>
              </a:p>
              <a:p>
                <a:pPr>
                  <a:spcBef>
                    <a:spcPts val="600"/>
                  </a:spcBef>
                </a:pPr>
                <a:r>
                  <a:rPr lang="en-US" altLang="zh-CN" b="1">
                    <a:solidFill>
                      <a:schemeClr val="accent2">
                        <a:lumMod val="50000"/>
                      </a:schemeClr>
                    </a:solidFill>
                  </a:rPr>
                  <a:t>(6) </a:t>
                </a:r>
                <a14:m>
                  <m:oMath xmlns:m="http://schemas.openxmlformats.org/officeDocument/2006/math">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𝒓</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𝒑</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𝒒</m:t>
                        </m:r>
                        <m:r>
                          <a:rPr lang="en-US" altLang="zh-CN" b="1" i="1" smtClean="0">
                            <a:solidFill>
                              <a:schemeClr val="accent2">
                                <a:lumMod val="50000"/>
                              </a:schemeClr>
                            </a:solidFill>
                            <a:latin typeface="Cambria Math" panose="02040503050406030204" pitchFamily="18" charset="0"/>
                          </a:rPr>
                          <m:t>))</m:t>
                        </m:r>
                      </m:e>
                    </m:d>
                  </m:oMath>
                </a14:m>
                <a:endParaRPr lang="en-US" altLang="zh-CN" b="1">
                  <a:solidFill>
                    <a:schemeClr val="accent2">
                      <a:lumMod val="50000"/>
                    </a:schemeClr>
                  </a:solidFill>
                </a:endParaRPr>
              </a:p>
              <a:p>
                <a:pPr>
                  <a:spcBef>
                    <a:spcPts val="600"/>
                  </a:spcBef>
                </a:pPr>
                <a:r>
                  <a:rPr lang="en-US" altLang="zh-CN" b="1">
                    <a:solidFill>
                      <a:schemeClr val="accent2">
                        <a:lumMod val="50000"/>
                      </a:schemeClr>
                    </a:solidFill>
                  </a:rPr>
                  <a:t>(7) </a:t>
                </a:r>
                <a14:m>
                  <m:oMath xmlns:m="http://schemas.openxmlformats.org/officeDocument/2006/math">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𝒑</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𝒒</m:t>
                        </m:r>
                      </m:e>
                    </m:d>
                  </m:oMath>
                </a14:m>
                <a:endParaRPr lang="en-US" altLang="zh-CN" b="1">
                  <a:solidFill>
                    <a:schemeClr val="accent2">
                      <a:lumMod val="50000"/>
                    </a:schemeClr>
                  </a:solidFill>
                </a:endParaRPr>
              </a:p>
              <a:p>
                <a:pPr>
                  <a:spcBef>
                    <a:spcPts val="600"/>
                  </a:spcBef>
                </a:pPr>
                <a:r>
                  <a:rPr lang="en-US" altLang="zh-CN" b="1">
                    <a:solidFill>
                      <a:schemeClr val="accent2">
                        <a:lumMod val="50000"/>
                      </a:schemeClr>
                    </a:solidFill>
                  </a:rPr>
                  <a:t>(8) </a:t>
                </a:r>
                <a14:m>
                  <m:oMath xmlns:m="http://schemas.openxmlformats.org/officeDocument/2006/math">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𝒓</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𝒑</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𝒒</m:t>
                        </m:r>
                        <m:r>
                          <a:rPr lang="en-US" altLang="zh-CN" b="1" i="1" smtClean="0">
                            <a:solidFill>
                              <a:schemeClr val="accent2">
                                <a:lumMod val="50000"/>
                              </a:schemeClr>
                            </a:solidFill>
                            <a:latin typeface="Cambria Math" panose="02040503050406030204" pitchFamily="18" charset="0"/>
                          </a:rPr>
                          <m:t>)</m:t>
                        </m:r>
                      </m:e>
                    </m:d>
                  </m:oMath>
                </a14:m>
                <a:endParaRPr lang="en-US" altLang="zh-CN" b="1">
                  <a:solidFill>
                    <a:schemeClr val="accent2">
                      <a:lumMod val="50000"/>
                    </a:schemeClr>
                  </a:solidFill>
                </a:endParaRPr>
              </a:p>
              <a:p>
                <a:pPr>
                  <a:spcBef>
                    <a:spcPts val="600"/>
                  </a:spcBef>
                </a:pPr>
                <a:r>
                  <a:rPr lang="en-US" altLang="zh-CN" b="1">
                    <a:solidFill>
                      <a:schemeClr val="accent2">
                        <a:lumMod val="50000"/>
                      </a:schemeClr>
                    </a:solidFill>
                  </a:rPr>
                  <a:t>(9) </a:t>
                </a:r>
                <a14:m>
                  <m:oMath xmlns:m="http://schemas.openxmlformats.org/officeDocument/2006/math">
                    <m:d>
                      <m:dPr>
                        <m:ctrlPr>
                          <a:rPr lang="en-US" altLang="zh-CN" b="1" i="1" smtClean="0">
                            <a:solidFill>
                              <a:schemeClr val="accent2">
                                <a:lumMod val="50000"/>
                              </a:schemeClr>
                            </a:solidFill>
                            <a:latin typeface="Cambria Math" panose="02040503050406030204" pitchFamily="18" charset="0"/>
                          </a:rPr>
                        </m:ctrlPr>
                      </m:dPr>
                      <m:e>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𝒓</m:t>
                            </m:r>
                            <m:r>
                              <a:rPr lang="en-US" altLang="zh-CN" b="1" i="1" smtClean="0">
                                <a:solidFill>
                                  <a:schemeClr val="accent2">
                                    <a:lumMod val="50000"/>
                                  </a:schemeClr>
                                </a:solidFill>
                                <a:latin typeface="Cambria Math" panose="02040503050406030204" pitchFamily="18" charset="0"/>
                              </a:rPr>
                              <m:t>∨</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𝒑</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𝒒</m:t>
                                </m:r>
                                <m:r>
                                  <a:rPr lang="en-US" altLang="zh-CN" b="1" i="1" smtClean="0">
                                    <a:solidFill>
                                      <a:schemeClr val="accent2">
                                        <a:lumMod val="50000"/>
                                      </a:schemeClr>
                                    </a:solidFill>
                                    <a:latin typeface="Cambria Math" panose="02040503050406030204" pitchFamily="18" charset="0"/>
                                  </a:rPr>
                                  <m:t>)</m:t>
                                </m:r>
                              </m:e>
                            </m:d>
                          </m:e>
                        </m:d>
                        <m:r>
                          <a:rPr lang="en-US" altLang="zh-CN" b="1" i="1" smtClean="0">
                            <a:solidFill>
                              <a:schemeClr val="accent2">
                                <a:lumMod val="50000"/>
                              </a:schemeClr>
                            </a:solidFill>
                            <a:latin typeface="Cambria Math" panose="02040503050406030204" pitchFamily="18" charset="0"/>
                          </a:rPr>
                          <m:t>∧</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𝒓</m:t>
                            </m:r>
                            <m:r>
                              <a:rPr lang="en-US" altLang="zh-CN" b="1" i="1" smtClean="0">
                                <a:solidFill>
                                  <a:schemeClr val="accent2">
                                    <a:lumMod val="50000"/>
                                  </a:schemeClr>
                                </a:solidFill>
                                <a:latin typeface="Cambria Math" panose="02040503050406030204" pitchFamily="18" charset="0"/>
                              </a:rPr>
                              <m:t>→</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𝒑</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𝒒</m:t>
                                </m:r>
                              </m:e>
                            </m:d>
                          </m:e>
                        </m:d>
                      </m:e>
                    </m:d>
                  </m:oMath>
                </a14:m>
                <a:endParaRPr lang="zh-CN" altLang="en-US" b="1">
                  <a:solidFill>
                    <a:schemeClr val="accent2">
                      <a:lumMod val="50000"/>
                    </a:schemeClr>
                  </a:solidFill>
                </a:endParaRPr>
              </a:p>
            </p:txBody>
          </p:sp>
        </mc:Choice>
        <mc:Fallback xmlns="">
          <p:sp>
            <p:nvSpPr>
              <p:cNvPr id="4" name="文本框 3">
                <a:extLst>
                  <a:ext uri="{FF2B5EF4-FFF2-40B4-BE49-F238E27FC236}">
                    <a16:creationId xmlns:a16="http://schemas.microsoft.com/office/drawing/2014/main" id="{69CE65B7-6C58-4299-8CA9-DCE188603CE8}"/>
                  </a:ext>
                </a:extLst>
              </p:cNvPr>
              <p:cNvSpPr txBox="1">
                <a:spLocks noRot="1" noChangeAspect="1" noMove="1" noResize="1" noEditPoints="1" noAdjustHandles="1" noChangeArrowheads="1" noChangeShapeType="1" noTextEdit="1"/>
              </p:cNvSpPr>
              <p:nvPr/>
            </p:nvSpPr>
            <p:spPr>
              <a:xfrm>
                <a:off x="780217" y="820876"/>
                <a:ext cx="3956883" cy="3338414"/>
              </a:xfrm>
              <a:prstGeom prst="rect">
                <a:avLst/>
              </a:prstGeom>
              <a:blipFill>
                <a:blip r:embed="rId2"/>
                <a:stretch>
                  <a:fillRect l="-1387" t="-1097" b="-18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0EB980A0-0765-4D6C-B914-FCDC64F3E118}"/>
                  </a:ext>
                </a:extLst>
              </p:cNvPr>
              <p:cNvSpPr txBox="1"/>
              <p:nvPr/>
            </p:nvSpPr>
            <p:spPr>
              <a:xfrm>
                <a:off x="5322405" y="815686"/>
                <a:ext cx="2857504" cy="3020122"/>
              </a:xfrm>
              <a:prstGeom prst="rect">
                <a:avLst/>
              </a:prstGeom>
              <a:solidFill>
                <a:schemeClr val="accent6">
                  <a:lumMod val="20000"/>
                  <a:lumOff val="80000"/>
                </a:schemeClr>
              </a:solidFill>
            </p:spPr>
            <p:txBody>
              <a:bodyPr wrap="square" rtlCol="0">
                <a:spAutoFit/>
              </a:bodyPr>
              <a:lstStyle/>
              <a:p>
                <a:pPr>
                  <a:spcBef>
                    <a:spcPts val="600"/>
                  </a:spcBef>
                </a:pPr>
                <a:r>
                  <a:rPr lang="en-US" altLang="zh-CN" b="1">
                    <a:solidFill>
                      <a:schemeClr val="accent2">
                        <a:lumMod val="50000"/>
                      </a:schemeClr>
                    </a:solidFill>
                  </a:rPr>
                  <a:t>(1) </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𝒑</m:t>
                    </m:r>
                  </m:oMath>
                </a14:m>
                <a:endParaRPr lang="en-US" altLang="zh-CN" b="1">
                  <a:solidFill>
                    <a:schemeClr val="accent2">
                      <a:lumMod val="50000"/>
                    </a:schemeClr>
                  </a:solidFill>
                </a:endParaRPr>
              </a:p>
              <a:p>
                <a:pPr>
                  <a:spcBef>
                    <a:spcPts val="600"/>
                  </a:spcBef>
                </a:pPr>
                <a:r>
                  <a:rPr lang="en-US" altLang="zh-CN" b="1">
                    <a:solidFill>
                      <a:schemeClr val="accent2">
                        <a:lumMod val="50000"/>
                      </a:schemeClr>
                    </a:solidFill>
                  </a:rPr>
                  <a:t>(2) </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𝒒</m:t>
                    </m:r>
                  </m:oMath>
                </a14:m>
                <a:endParaRPr lang="en-US" altLang="zh-CN" b="1">
                  <a:solidFill>
                    <a:schemeClr val="accent2">
                      <a:lumMod val="50000"/>
                    </a:schemeClr>
                  </a:solidFill>
                </a:endParaRPr>
              </a:p>
              <a:p>
                <a:pPr>
                  <a:spcBef>
                    <a:spcPts val="600"/>
                  </a:spcBef>
                </a:pPr>
                <a:r>
                  <a:rPr lang="en-US" altLang="zh-CN" b="1">
                    <a:solidFill>
                      <a:schemeClr val="accent2">
                        <a:lumMod val="50000"/>
                      </a:schemeClr>
                    </a:solidFill>
                  </a:rPr>
                  <a:t>(3) </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𝒓</m:t>
                    </m:r>
                  </m:oMath>
                </a14:m>
                <a:endParaRPr lang="en-US" altLang="zh-CN" b="1">
                  <a:solidFill>
                    <a:schemeClr val="accent2">
                      <a:lumMod val="50000"/>
                    </a:schemeClr>
                  </a:solidFill>
                </a:endParaRPr>
              </a:p>
              <a:p>
                <a:pPr>
                  <a:spcBef>
                    <a:spcPts val="600"/>
                  </a:spcBef>
                </a:pPr>
                <a:r>
                  <a:rPr lang="en-US" altLang="zh-CN" b="1">
                    <a:solidFill>
                      <a:schemeClr val="accent2">
                        <a:lumMod val="50000"/>
                      </a:schemeClr>
                    </a:solidFill>
                  </a:rPr>
                  <a:t>(4) </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𝒔</m:t>
                    </m:r>
                  </m:oMath>
                </a14:m>
                <a:endParaRPr lang="en-US" altLang="zh-CN" b="1">
                  <a:solidFill>
                    <a:schemeClr val="accent2">
                      <a:lumMod val="50000"/>
                    </a:schemeClr>
                  </a:solidFill>
                </a:endParaRPr>
              </a:p>
              <a:p>
                <a:pPr>
                  <a:spcBef>
                    <a:spcPts val="600"/>
                  </a:spcBef>
                </a:pPr>
                <a:r>
                  <a:rPr lang="en-US" altLang="zh-CN" b="1">
                    <a:solidFill>
                      <a:schemeClr val="accent2">
                        <a:lumMod val="50000"/>
                      </a:schemeClr>
                    </a:solidFill>
                  </a:rPr>
                  <a:t>(5) </a:t>
                </a:r>
                <a14:m>
                  <m:oMath xmlns:m="http://schemas.openxmlformats.org/officeDocument/2006/math">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𝒑</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𝒒</m:t>
                        </m:r>
                      </m:e>
                    </m:d>
                  </m:oMath>
                </a14:m>
                <a:endParaRPr lang="en-US" altLang="zh-CN" b="1">
                  <a:solidFill>
                    <a:schemeClr val="accent2">
                      <a:lumMod val="50000"/>
                    </a:schemeClr>
                  </a:solidFill>
                </a:endParaRPr>
              </a:p>
              <a:p>
                <a:pPr>
                  <a:spcBef>
                    <a:spcPts val="600"/>
                  </a:spcBef>
                </a:pPr>
                <a:r>
                  <a:rPr lang="en-US" altLang="zh-CN" b="1">
                    <a:solidFill>
                      <a:schemeClr val="accent2">
                        <a:lumMod val="50000"/>
                      </a:schemeClr>
                    </a:solidFill>
                  </a:rPr>
                  <a:t>(6) </a:t>
                </a:r>
                <a14:m>
                  <m:oMath xmlns:m="http://schemas.openxmlformats.org/officeDocument/2006/math">
                    <m:d>
                      <m:dPr>
                        <m:ctrlPr>
                          <a:rPr lang="en-US" altLang="zh-CN" b="1" i="1" smtClean="0">
                            <a:solidFill>
                              <a:schemeClr val="accent2">
                                <a:lumMod val="50000"/>
                              </a:schemeClr>
                            </a:solidFill>
                            <a:latin typeface="Cambria Math" panose="02040503050406030204" pitchFamily="18" charset="0"/>
                          </a:rPr>
                        </m:ctrlPr>
                      </m:dPr>
                      <m:e>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𝒑</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𝒒</m:t>
                            </m:r>
                          </m:e>
                        </m:d>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𝒓</m:t>
                        </m:r>
                      </m:e>
                    </m:d>
                  </m:oMath>
                </a14:m>
                <a:endParaRPr lang="en-US" altLang="zh-CN" b="1">
                  <a:solidFill>
                    <a:schemeClr val="accent2">
                      <a:lumMod val="50000"/>
                    </a:schemeClr>
                  </a:solidFill>
                </a:endParaRPr>
              </a:p>
              <a:p>
                <a:pPr>
                  <a:spcBef>
                    <a:spcPts val="600"/>
                  </a:spcBef>
                </a:pPr>
                <a:r>
                  <a:rPr lang="en-US" altLang="zh-CN" b="1">
                    <a:solidFill>
                      <a:schemeClr val="accent2">
                        <a:lumMod val="50000"/>
                      </a:schemeClr>
                    </a:solidFill>
                  </a:rPr>
                  <a:t>(7) </a:t>
                </a:r>
                <a14:m>
                  <m:oMath xmlns:m="http://schemas.openxmlformats.org/officeDocument/2006/math">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𝒔</m:t>
                        </m:r>
                      </m:e>
                    </m:d>
                  </m:oMath>
                </a14:m>
                <a:endParaRPr lang="en-US" altLang="zh-CN" b="1">
                  <a:solidFill>
                    <a:schemeClr val="accent2">
                      <a:lumMod val="50000"/>
                    </a:schemeClr>
                  </a:solidFill>
                </a:endParaRPr>
              </a:p>
              <a:p>
                <a:pPr>
                  <a:spcBef>
                    <a:spcPts val="600"/>
                  </a:spcBef>
                </a:pPr>
                <a:r>
                  <a:rPr lang="en-US" altLang="zh-CN" b="1">
                    <a:solidFill>
                      <a:schemeClr val="accent2">
                        <a:lumMod val="50000"/>
                      </a:schemeClr>
                    </a:solidFill>
                  </a:rPr>
                  <a:t>(8) </a:t>
                </a:r>
                <a14:m>
                  <m:oMath xmlns:m="http://schemas.openxmlformats.org/officeDocument/2006/math">
                    <m:d>
                      <m:dPr>
                        <m:ctrlPr>
                          <a:rPr lang="en-US" altLang="zh-CN" b="1" i="1" smtClean="0">
                            <a:solidFill>
                              <a:schemeClr val="accent2">
                                <a:lumMod val="50000"/>
                              </a:schemeClr>
                            </a:solidFill>
                            <a:latin typeface="Cambria Math" panose="02040503050406030204" pitchFamily="18" charset="0"/>
                          </a:rPr>
                        </m:ctrlPr>
                      </m:dPr>
                      <m:e>
                        <m:d>
                          <m:dPr>
                            <m:ctrlPr>
                              <a:rPr lang="en-US" altLang="zh-CN" b="1" i="1">
                                <a:solidFill>
                                  <a:schemeClr val="accent2">
                                    <a:lumMod val="50000"/>
                                  </a:schemeClr>
                                </a:solidFill>
                                <a:latin typeface="Cambria Math" panose="02040503050406030204" pitchFamily="18" charset="0"/>
                              </a:rPr>
                            </m:ctrlPr>
                          </m:dPr>
                          <m:e>
                            <m:d>
                              <m:dPr>
                                <m:ctrlPr>
                                  <a:rPr lang="en-US" altLang="zh-CN" b="1" i="1">
                                    <a:solidFill>
                                      <a:schemeClr val="accent2">
                                        <a:lumMod val="50000"/>
                                      </a:schemeClr>
                                    </a:solidFill>
                                    <a:latin typeface="Cambria Math" panose="02040503050406030204" pitchFamily="18" charset="0"/>
                                  </a:rPr>
                                </m:ctrlPr>
                              </m:dPr>
                              <m:e>
                                <m:r>
                                  <a:rPr lang="en-US" altLang="zh-CN" b="1" i="1">
                                    <a:solidFill>
                                      <a:schemeClr val="accent2">
                                        <a:lumMod val="50000"/>
                                      </a:schemeClr>
                                    </a:solidFill>
                                    <a:latin typeface="Cambria Math" panose="02040503050406030204" pitchFamily="18" charset="0"/>
                                  </a:rPr>
                                  <m:t>𝒑</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𝒒</m:t>
                                </m:r>
                              </m:e>
                            </m:d>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𝒓</m:t>
                            </m:r>
                          </m:e>
                        </m:d>
                        <m:r>
                          <a:rPr lang="en-US" altLang="zh-CN" b="1" i="1" smtClean="0">
                            <a:solidFill>
                              <a:schemeClr val="accent2">
                                <a:lumMod val="50000"/>
                              </a:schemeClr>
                            </a:solidFill>
                            <a:latin typeface="Cambria Math" panose="02040503050406030204" pitchFamily="18" charset="0"/>
                          </a:rPr>
                          <m:t>→</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𝒔</m:t>
                            </m:r>
                          </m:e>
                        </m:d>
                      </m:e>
                    </m:d>
                  </m:oMath>
                </a14:m>
                <a:endParaRPr lang="en-US" altLang="zh-CN" b="1">
                  <a:solidFill>
                    <a:schemeClr val="accent2">
                      <a:lumMod val="50000"/>
                    </a:schemeClr>
                  </a:solidFill>
                </a:endParaRPr>
              </a:p>
            </p:txBody>
          </p:sp>
        </mc:Choice>
        <mc:Fallback xmlns="">
          <p:sp>
            <p:nvSpPr>
              <p:cNvPr id="5" name="文本框 4">
                <a:extLst>
                  <a:ext uri="{FF2B5EF4-FFF2-40B4-BE49-F238E27FC236}">
                    <a16:creationId xmlns:a16="http://schemas.microsoft.com/office/drawing/2014/main" id="{0EB980A0-0765-4D6C-B914-FCDC64F3E118}"/>
                  </a:ext>
                </a:extLst>
              </p:cNvPr>
              <p:cNvSpPr txBox="1">
                <a:spLocks noRot="1" noChangeAspect="1" noMove="1" noResize="1" noEditPoints="1" noAdjustHandles="1" noChangeArrowheads="1" noChangeShapeType="1" noTextEdit="1"/>
              </p:cNvSpPr>
              <p:nvPr/>
            </p:nvSpPr>
            <p:spPr>
              <a:xfrm>
                <a:off x="5322405" y="815686"/>
                <a:ext cx="2857504" cy="3020122"/>
              </a:xfrm>
              <a:prstGeom prst="rect">
                <a:avLst/>
              </a:prstGeom>
              <a:blipFill>
                <a:blip r:embed="rId3"/>
                <a:stretch>
                  <a:fillRect l="-1706" t="-1212" b="-20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24FA60E9-4CD3-44C4-9063-68711ED154C3}"/>
                  </a:ext>
                </a:extLst>
              </p:cNvPr>
              <p:cNvSpPr txBox="1"/>
              <p:nvPr/>
            </p:nvSpPr>
            <p:spPr>
              <a:xfrm>
                <a:off x="780217" y="4228489"/>
                <a:ext cx="4164500" cy="414729"/>
              </a:xfrm>
              <a:prstGeom prst="rect">
                <a:avLst/>
              </a:prstGeom>
              <a:solidFill>
                <a:schemeClr val="accent4">
                  <a:lumMod val="20000"/>
                  <a:lumOff val="80000"/>
                </a:schemeClr>
              </a:solidFill>
            </p:spPr>
            <p:txBody>
              <a:bodyPr wrap="square" rtlCol="0">
                <a:spAutoFit/>
              </a:bodyPr>
              <a:lstStyle/>
              <a:p>
                <a:r>
                  <a:rPr lang="zh-CN" altLang="en-US" sz="1600" b="1">
                    <a:solidFill>
                      <a:schemeClr val="accent2">
                        <a:lumMod val="50000"/>
                      </a:schemeClr>
                    </a:solidFill>
                  </a:rPr>
                  <a:t>公式</a:t>
                </a:r>
                <a14:m>
                  <m:oMath xmlns:m="http://schemas.openxmlformats.org/officeDocument/2006/math">
                    <m:d>
                      <m:dPr>
                        <m:ctrlPr>
                          <a:rPr lang="en-US" altLang="zh-CN" sz="1400" b="1" i="1">
                            <a:solidFill>
                              <a:schemeClr val="accent2">
                                <a:lumMod val="50000"/>
                              </a:schemeClr>
                            </a:solidFill>
                            <a:latin typeface="Cambria Math" panose="02040503050406030204" pitchFamily="18" charset="0"/>
                          </a:rPr>
                        </m:ctrlPr>
                      </m:dPr>
                      <m:e>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𝒓</m:t>
                            </m:r>
                            <m:r>
                              <a:rPr lang="en-US" altLang="zh-CN" sz="1400" b="1" i="1">
                                <a:solidFill>
                                  <a:schemeClr val="accent2">
                                    <a:lumMod val="50000"/>
                                  </a:schemeClr>
                                </a:solidFill>
                                <a:latin typeface="Cambria Math" panose="02040503050406030204" pitchFamily="18" charset="0"/>
                              </a:rPr>
                              <m:t>∨</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𝒑</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𝒒</m:t>
                                </m:r>
                              </m:e>
                            </m:d>
                          </m:e>
                        </m:d>
                        <m:r>
                          <a:rPr lang="en-US" altLang="zh-CN" sz="1400" b="1" i="1">
                            <a:solidFill>
                              <a:schemeClr val="accent2">
                                <a:lumMod val="50000"/>
                              </a:schemeClr>
                            </a:solidFill>
                            <a:latin typeface="Cambria Math" panose="02040503050406030204" pitchFamily="18" charset="0"/>
                          </a:rPr>
                          <m:t>∧</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𝒓</m:t>
                            </m:r>
                            <m:r>
                              <a:rPr lang="en-US" altLang="zh-CN" sz="1400" b="1" i="1">
                                <a:solidFill>
                                  <a:schemeClr val="accent2">
                                    <a:lumMod val="50000"/>
                                  </a:schemeClr>
                                </a:solidFill>
                                <a:latin typeface="Cambria Math" panose="02040503050406030204" pitchFamily="18" charset="0"/>
                              </a:rPr>
                              <m:t>→</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𝒑</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𝒒</m:t>
                                </m:r>
                              </m:e>
                            </m:d>
                          </m:e>
                        </m:d>
                      </m:e>
                    </m:d>
                  </m:oMath>
                </a14:m>
                <a:r>
                  <a:rPr lang="zh-CN" altLang="en-US" sz="1600" b="1">
                    <a:solidFill>
                      <a:schemeClr val="accent2">
                        <a:lumMod val="50000"/>
                      </a:schemeClr>
                    </a:solidFill>
                  </a:rPr>
                  <a:t>的形成序列</a:t>
                </a:r>
              </a:p>
            </p:txBody>
          </p:sp>
        </mc:Choice>
        <mc:Fallback xmlns="">
          <p:sp>
            <p:nvSpPr>
              <p:cNvPr id="6" name="文本框 5">
                <a:extLst>
                  <a:ext uri="{FF2B5EF4-FFF2-40B4-BE49-F238E27FC236}">
                    <a16:creationId xmlns:a16="http://schemas.microsoft.com/office/drawing/2014/main" id="{24FA60E9-4CD3-44C4-9063-68711ED154C3}"/>
                  </a:ext>
                </a:extLst>
              </p:cNvPr>
              <p:cNvSpPr txBox="1">
                <a:spLocks noRot="1" noChangeAspect="1" noMove="1" noResize="1" noEditPoints="1" noAdjustHandles="1" noChangeArrowheads="1" noChangeShapeType="1" noTextEdit="1"/>
              </p:cNvSpPr>
              <p:nvPr/>
            </p:nvSpPr>
            <p:spPr>
              <a:xfrm>
                <a:off x="780217" y="4228489"/>
                <a:ext cx="4164500" cy="414729"/>
              </a:xfrm>
              <a:prstGeom prst="rect">
                <a:avLst/>
              </a:prstGeom>
              <a:blipFill>
                <a:blip r:embed="rId4"/>
                <a:stretch>
                  <a:fillRect l="-878" b="-882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C61E3A43-DBDE-4480-94A3-C29674C7E406}"/>
                  </a:ext>
                </a:extLst>
              </p:cNvPr>
              <p:cNvSpPr txBox="1"/>
              <p:nvPr/>
            </p:nvSpPr>
            <p:spPr>
              <a:xfrm>
                <a:off x="5322405" y="3982268"/>
                <a:ext cx="2857504" cy="660950"/>
              </a:xfrm>
              <a:prstGeom prst="rect">
                <a:avLst/>
              </a:prstGeom>
              <a:solidFill>
                <a:schemeClr val="accent4">
                  <a:lumMod val="20000"/>
                  <a:lumOff val="80000"/>
                </a:schemeClr>
              </a:solidFill>
            </p:spPr>
            <p:txBody>
              <a:bodyPr wrap="square" rtlCol="0">
                <a:spAutoFit/>
              </a:bodyPr>
              <a:lstStyle/>
              <a:p>
                <a:r>
                  <a:rPr lang="zh-CN" altLang="en-US" sz="1600" b="1">
                    <a:solidFill>
                      <a:schemeClr val="accent2">
                        <a:lumMod val="50000"/>
                      </a:schemeClr>
                    </a:solidFill>
                  </a:rPr>
                  <a:t>公式</a:t>
                </a:r>
                <a14:m>
                  <m:oMath xmlns:m="http://schemas.openxmlformats.org/officeDocument/2006/math">
                    <m:d>
                      <m:dPr>
                        <m:ctrlPr>
                          <a:rPr lang="en-US" altLang="zh-CN" sz="1400" b="1" i="1">
                            <a:solidFill>
                              <a:schemeClr val="accent2">
                                <a:lumMod val="50000"/>
                              </a:schemeClr>
                            </a:solidFill>
                            <a:latin typeface="Cambria Math" panose="02040503050406030204" pitchFamily="18" charset="0"/>
                          </a:rPr>
                        </m:ctrlPr>
                      </m:dPr>
                      <m:e>
                        <m:d>
                          <m:dPr>
                            <m:ctrlPr>
                              <a:rPr lang="en-US" altLang="zh-CN" sz="1400" b="1" i="1">
                                <a:solidFill>
                                  <a:schemeClr val="accent2">
                                    <a:lumMod val="50000"/>
                                  </a:schemeClr>
                                </a:solidFill>
                                <a:latin typeface="Cambria Math" panose="02040503050406030204" pitchFamily="18" charset="0"/>
                              </a:rPr>
                            </m:ctrlPr>
                          </m:dPr>
                          <m:e>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𝒑</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𝒒</m:t>
                                </m:r>
                              </m:e>
                            </m:d>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𝒓</m:t>
                            </m:r>
                          </m:e>
                        </m:d>
                        <m:r>
                          <a:rPr lang="en-US" altLang="zh-CN" sz="1400" b="1" i="1">
                            <a:solidFill>
                              <a:schemeClr val="accent2">
                                <a:lumMod val="50000"/>
                              </a:schemeClr>
                            </a:solidFill>
                            <a:latin typeface="Cambria Math" panose="02040503050406030204" pitchFamily="18" charset="0"/>
                          </a:rPr>
                          <m:t>→</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𝒔</m:t>
                            </m:r>
                          </m:e>
                        </m:d>
                      </m:e>
                    </m:d>
                  </m:oMath>
                </a14:m>
                <a:r>
                  <a:rPr lang="zh-CN" altLang="en-US" sz="1600" b="1">
                    <a:solidFill>
                      <a:schemeClr val="accent2">
                        <a:lumMod val="50000"/>
                      </a:schemeClr>
                    </a:solidFill>
                  </a:rPr>
                  <a:t>的形成序列</a:t>
                </a:r>
              </a:p>
            </p:txBody>
          </p:sp>
        </mc:Choice>
        <mc:Fallback xmlns="">
          <p:sp>
            <p:nvSpPr>
              <p:cNvPr id="17" name="文本框 16">
                <a:extLst>
                  <a:ext uri="{FF2B5EF4-FFF2-40B4-BE49-F238E27FC236}">
                    <a16:creationId xmlns:a16="http://schemas.microsoft.com/office/drawing/2014/main" id="{C61E3A43-DBDE-4480-94A3-C29674C7E406}"/>
                  </a:ext>
                </a:extLst>
              </p:cNvPr>
              <p:cNvSpPr txBox="1">
                <a:spLocks noRot="1" noChangeAspect="1" noMove="1" noResize="1" noEditPoints="1" noAdjustHandles="1" noChangeArrowheads="1" noChangeShapeType="1" noTextEdit="1"/>
              </p:cNvSpPr>
              <p:nvPr/>
            </p:nvSpPr>
            <p:spPr>
              <a:xfrm>
                <a:off x="5322405" y="3982268"/>
                <a:ext cx="2857504" cy="660950"/>
              </a:xfrm>
              <a:prstGeom prst="rect">
                <a:avLst/>
              </a:prstGeom>
              <a:blipFill>
                <a:blip r:embed="rId5"/>
                <a:stretch>
                  <a:fillRect l="-1066" b="-10092"/>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3C73F47F-0F2B-41CC-852C-5D7E4A344837}"/>
              </a:ext>
            </a:extLst>
          </p:cNvPr>
          <p:cNvSpPr txBox="1"/>
          <p:nvPr/>
        </p:nvSpPr>
        <p:spPr>
          <a:xfrm>
            <a:off x="2286000" y="821333"/>
            <a:ext cx="2941983" cy="369332"/>
          </a:xfrm>
          <a:prstGeom prst="rect">
            <a:avLst/>
          </a:prstGeom>
          <a:solidFill>
            <a:schemeClr val="accent2">
              <a:lumMod val="50000"/>
            </a:schemeClr>
          </a:solidFill>
        </p:spPr>
        <p:txBody>
          <a:bodyPr wrap="square" rtlCol="0">
            <a:spAutoFit/>
          </a:bodyPr>
          <a:lstStyle/>
          <a:p>
            <a:r>
              <a:rPr lang="zh-CN" altLang="en-US" b="1">
                <a:solidFill>
                  <a:schemeClr val="bg1"/>
                </a:solidFill>
              </a:rPr>
              <a:t>一个公式的形成序列不唯一</a:t>
            </a:r>
          </a:p>
        </p:txBody>
      </p:sp>
    </p:spTree>
    <p:extLst>
      <p:ext uri="{BB962C8B-B14F-4D97-AF65-F5344CB8AC3E}">
        <p14:creationId xmlns:p14="http://schemas.microsoft.com/office/powerpoint/2010/main" val="3830264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命题逻辑公式语法定义</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命题逻辑公式完全形成序列和最佳形成序列</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第二讲  命题逻辑公式的语法</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E8DCEAA2-5430-44C9-BD4C-B3CBAEA47EEE}" type="slidenum">
              <a:rPr lang="en-US" altLang="zh-CN" sz="1400" smtClean="0">
                <a:latin typeface="Arial" panose="020B0604020202020204" pitchFamily="34" charset="0"/>
                <a:ea typeface="楷体" panose="02010609060101010101" pitchFamily="49" charset="-122"/>
                <a:cs typeface="Arial" panose="020B0604020202020204" pitchFamily="34" charset="0"/>
              </a:rPr>
              <a:t>7</a:t>
            </a:fld>
            <a:r>
              <a:rPr lang="en-US" altLang="zh-CN" sz="1400">
                <a:latin typeface="Arial" panose="020B0604020202020204" pitchFamily="34" charset="0"/>
                <a:ea typeface="楷体" panose="02010609060101010101" pitchFamily="49" charset="-122"/>
                <a:cs typeface="Arial" panose="020B0604020202020204" pitchFamily="34" charset="0"/>
              </a:rPr>
              <a:t>/43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0E6EA311-291C-42C6-94EB-D824FCCF4CE4}"/>
                  </a:ext>
                </a:extLst>
              </p:cNvPr>
              <p:cNvSpPr txBox="1"/>
              <p:nvPr/>
            </p:nvSpPr>
            <p:spPr>
              <a:xfrm>
                <a:off x="892841" y="907685"/>
                <a:ext cx="6805016" cy="2395271"/>
              </a:xfrm>
              <a:prstGeom prst="rect">
                <a:avLst/>
              </a:prstGeom>
              <a:solidFill>
                <a:schemeClr val="accent2">
                  <a:lumMod val="20000"/>
                  <a:lumOff val="80000"/>
                </a:schemeClr>
              </a:solidFill>
            </p:spPr>
            <p:txBody>
              <a:bodyPr wrap="square" rtlCol="0">
                <a:spAutoFit/>
              </a:bodyPr>
              <a:lstStyle/>
              <a:p>
                <a:pPr>
                  <a:spcBef>
                    <a:spcPts val="600"/>
                  </a:spcBef>
                </a:pPr>
                <a:r>
                  <a:rPr lang="zh-CN" altLang="en-US" sz="1600" b="1">
                    <a:solidFill>
                      <a:srgbClr val="002060"/>
                    </a:solidFill>
                    <a:latin typeface="楷体" panose="02010609060101010101" pitchFamily="49" charset="-122"/>
                    <a:ea typeface="楷体" panose="02010609060101010101" pitchFamily="49" charset="-122"/>
                  </a:rPr>
                  <a:t>对于任意命题逻辑公式</a:t>
                </a:r>
                <a14:m>
                  <m:oMath xmlns:m="http://schemas.openxmlformats.org/officeDocument/2006/math">
                    <m:r>
                      <a:rPr lang="en-US" altLang="zh-CN" sz="1600" b="1" i="1" smtClean="0">
                        <a:solidFill>
                          <a:srgbClr val="002060"/>
                        </a:solidFill>
                        <a:latin typeface="Cambria Math" panose="02040503050406030204" pitchFamily="18" charset="0"/>
                      </a:rPr>
                      <m:t>𝑨</m:t>
                    </m:r>
                  </m:oMath>
                </a14:m>
                <a:r>
                  <a:rPr lang="zh-CN" altLang="en-US" sz="1600" b="1">
                    <a:solidFill>
                      <a:srgbClr val="002060"/>
                    </a:solidFill>
                    <a:latin typeface="楷体" panose="02010609060101010101" pitchFamily="49" charset="-122"/>
                    <a:ea typeface="楷体" panose="02010609060101010101" pitchFamily="49" charset="-122"/>
                  </a:rPr>
                  <a:t>，归纳定义它的</a:t>
                </a:r>
                <a:r>
                  <a:rPr lang="zh-CN" altLang="en-US" sz="1600" b="1">
                    <a:solidFill>
                      <a:srgbClr val="C00000"/>
                    </a:solidFill>
                    <a:latin typeface="+mn-ea"/>
                  </a:rPr>
                  <a:t>完全形成序列</a:t>
                </a:r>
                <a:r>
                  <a:rPr lang="zh-CN" altLang="en-US" sz="1600" b="1">
                    <a:solidFill>
                      <a:srgbClr val="002060"/>
                    </a:solidFill>
                    <a:latin typeface="楷体" panose="02010609060101010101" pitchFamily="49" charset="-122"/>
                    <a:ea typeface="楷体" panose="02010609060101010101" pitchFamily="49" charset="-122"/>
                  </a:rPr>
                  <a:t>如下：</a:t>
                </a:r>
                <a:endParaRPr lang="en-US" altLang="zh-CN" sz="1600" b="1">
                  <a:solidFill>
                    <a:srgbClr val="002060"/>
                  </a:solidFill>
                  <a:latin typeface="楷体" panose="02010609060101010101" pitchFamily="49" charset="-122"/>
                  <a:ea typeface="楷体" panose="02010609060101010101" pitchFamily="49" charset="-122"/>
                </a:endParaRPr>
              </a:p>
              <a:p>
                <a:pPr marL="285750" indent="-285750">
                  <a:spcBef>
                    <a:spcPts val="600"/>
                  </a:spcBef>
                  <a:buFont typeface="Arial" panose="020B0604020202020204" pitchFamily="34" charset="0"/>
                  <a:buChar char="•"/>
                </a:pPr>
                <a:r>
                  <a:rPr lang="zh-CN" altLang="en-US" sz="1600" b="1">
                    <a:solidFill>
                      <a:schemeClr val="accent6">
                        <a:lumMod val="50000"/>
                      </a:schemeClr>
                    </a:solidFill>
                    <a:latin typeface="+mn-ea"/>
                  </a:rPr>
                  <a:t>归纳基：若</a:t>
                </a:r>
                <a14:m>
                  <m:oMath xmlns:m="http://schemas.openxmlformats.org/officeDocument/2006/math">
                    <m:r>
                      <a:rPr lang="en-US" altLang="zh-CN" sz="1600" b="1" i="1" smtClean="0">
                        <a:solidFill>
                          <a:schemeClr val="accent6">
                            <a:lumMod val="50000"/>
                          </a:schemeClr>
                        </a:solidFill>
                        <a:latin typeface="Cambria Math" panose="02040503050406030204" pitchFamily="18" charset="0"/>
                      </a:rPr>
                      <m:t>𝑨</m:t>
                    </m:r>
                  </m:oMath>
                </a14:m>
                <a:r>
                  <a:rPr lang="zh-CN" altLang="en-US" sz="1600" b="1">
                    <a:solidFill>
                      <a:schemeClr val="accent6">
                        <a:lumMod val="50000"/>
                      </a:schemeClr>
                    </a:solidFill>
                    <a:latin typeface="+mn-ea"/>
                  </a:rPr>
                  <a:t>是命题变量</a:t>
                </a:r>
                <a14:m>
                  <m:oMath xmlns:m="http://schemas.openxmlformats.org/officeDocument/2006/math">
                    <m:r>
                      <a:rPr lang="en-US" altLang="zh-CN" sz="1600" b="1" i="1" smtClean="0">
                        <a:solidFill>
                          <a:schemeClr val="accent6">
                            <a:lumMod val="50000"/>
                          </a:schemeClr>
                        </a:solidFill>
                        <a:latin typeface="Cambria Math" panose="02040503050406030204" pitchFamily="18" charset="0"/>
                      </a:rPr>
                      <m:t>𝒑</m:t>
                    </m:r>
                  </m:oMath>
                </a14:m>
                <a:r>
                  <a:rPr lang="zh-CN" altLang="en-US" sz="1600" b="1">
                    <a:solidFill>
                      <a:schemeClr val="accent6">
                        <a:lumMod val="50000"/>
                      </a:schemeClr>
                    </a:solidFill>
                    <a:latin typeface="+mn-ea"/>
                  </a:rPr>
                  <a:t>，则它的完全形成序列只有命题变量</a:t>
                </a:r>
                <a14:m>
                  <m:oMath xmlns:m="http://schemas.openxmlformats.org/officeDocument/2006/math">
                    <m:r>
                      <a:rPr lang="en-US" altLang="zh-CN" sz="1600" b="1" i="1" smtClean="0">
                        <a:solidFill>
                          <a:schemeClr val="accent6">
                            <a:lumMod val="50000"/>
                          </a:schemeClr>
                        </a:solidFill>
                        <a:latin typeface="Cambria Math" panose="02040503050406030204" pitchFamily="18" charset="0"/>
                      </a:rPr>
                      <m:t>𝒑</m:t>
                    </m:r>
                  </m:oMath>
                </a14:m>
                <a:endParaRPr lang="en-US" altLang="zh-CN" sz="1600" b="1">
                  <a:solidFill>
                    <a:schemeClr val="accent6">
                      <a:lumMod val="50000"/>
                    </a:schemeClr>
                  </a:solidFill>
                  <a:latin typeface="+mn-ea"/>
                </a:endParaRPr>
              </a:p>
              <a:p>
                <a:pPr marL="285750" indent="-285750">
                  <a:spcBef>
                    <a:spcPts val="600"/>
                  </a:spcBef>
                  <a:buFont typeface="Arial" panose="020B0604020202020204" pitchFamily="34" charset="0"/>
                  <a:buChar char="•"/>
                </a:pPr>
                <a:r>
                  <a:rPr lang="zh-CN" altLang="en-US" sz="1600" b="1">
                    <a:solidFill>
                      <a:schemeClr val="accent6">
                        <a:lumMod val="50000"/>
                      </a:schemeClr>
                    </a:solidFill>
                    <a:latin typeface="+mn-ea"/>
                  </a:rPr>
                  <a:t>归纳步：</a:t>
                </a:r>
                <a:endParaRPr lang="en-US" altLang="zh-CN" sz="1600" b="1">
                  <a:solidFill>
                    <a:schemeClr val="accent6">
                      <a:lumMod val="50000"/>
                    </a:schemeClr>
                  </a:solidFill>
                  <a:latin typeface="+mn-ea"/>
                </a:endParaRPr>
              </a:p>
              <a:p>
                <a:pPr marL="742950" lvl="1" indent="-285750">
                  <a:lnSpc>
                    <a:spcPts val="2000"/>
                  </a:lnSpc>
                  <a:spcBef>
                    <a:spcPts val="600"/>
                  </a:spcBef>
                  <a:buFont typeface="Arial" panose="020B0604020202020204" pitchFamily="34" charset="0"/>
                  <a:buChar char="•"/>
                </a:pPr>
                <a:r>
                  <a:rPr lang="zh-CN" altLang="en-US" sz="1400" b="1">
                    <a:solidFill>
                      <a:schemeClr val="accent2">
                        <a:lumMod val="50000"/>
                      </a:schemeClr>
                    </a:solidFill>
                    <a:latin typeface="楷体" panose="02010609060101010101" pitchFamily="49" charset="-122"/>
                    <a:ea typeface="楷体" panose="02010609060101010101" pitchFamily="49" charset="-122"/>
                  </a:rPr>
                  <a:t>若</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是公式</a:t>
                </a:r>
                <a14:m>
                  <m:oMath xmlns:m="http://schemas.openxmlformats.org/officeDocument/2006/math">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e>
                    </m:d>
                  </m:oMath>
                </a14:m>
                <a:r>
                  <a:rPr lang="zh-CN" altLang="en-US" sz="1400" b="1">
                    <a:solidFill>
                      <a:schemeClr val="accent2">
                        <a:lumMod val="50000"/>
                      </a:schemeClr>
                    </a:solidFill>
                    <a:latin typeface="楷体" panose="02010609060101010101" pitchFamily="49" charset="-122"/>
                    <a:ea typeface="楷体" panose="02010609060101010101" pitchFamily="49" charset="-122"/>
                  </a:rPr>
                  <a:t>，则它的完全形成序列是</a:t>
                </a:r>
                <a14:m>
                  <m:oMath xmlns:m="http://schemas.openxmlformats.org/officeDocument/2006/math">
                    <m:sSub>
                      <m:sSubPr>
                        <m:ctrlPr>
                          <a:rPr lang="en-US" altLang="zh-CN" sz="1400" b="1" i="1" smtClean="0">
                            <a:solidFill>
                              <a:schemeClr val="accent2">
                                <a:lumMod val="50000"/>
                              </a:schemeClr>
                            </a:solidFill>
                            <a:latin typeface="Cambria Math" panose="02040503050406030204" pitchFamily="18" charset="0"/>
                            <a:ea typeface="楷体" panose="02010609060101010101" pitchFamily="49" charset="-122"/>
                          </a:rPr>
                        </m:ctrlPr>
                      </m:sSubPr>
                      <m:e>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𝑩</m:t>
                        </m:r>
                      </m:e>
                      <m:sub>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𝟏</m:t>
                        </m:r>
                      </m:sub>
                    </m:sSub>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 ⋯, </m:t>
                    </m:r>
                    <m:sSub>
                      <m:sSubPr>
                        <m:ctrlPr>
                          <a:rPr lang="en-US" altLang="zh-CN" sz="1400" b="1" i="1" smtClean="0">
                            <a:solidFill>
                              <a:schemeClr val="accent2">
                                <a:lumMod val="50000"/>
                              </a:schemeClr>
                            </a:solidFill>
                            <a:latin typeface="Cambria Math" panose="02040503050406030204" pitchFamily="18" charset="0"/>
                            <a:ea typeface="楷体" panose="02010609060101010101" pitchFamily="49" charset="-122"/>
                          </a:rPr>
                        </m:ctrlPr>
                      </m:sSubPr>
                      <m:e>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𝑩</m:t>
                        </m:r>
                      </m:e>
                      <m:sub>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𝒎</m:t>
                        </m:r>
                      </m:sub>
                    </m:sSub>
                    <m:r>
                      <a:rPr lang="en-US" altLang="zh-CN" sz="1400" b="1" i="1">
                        <a:solidFill>
                          <a:schemeClr val="accent2">
                            <a:lumMod val="50000"/>
                          </a:schemeClr>
                        </a:solidFill>
                        <a:latin typeface="Cambria Math" panose="02040503050406030204" pitchFamily="18" charset="0"/>
                        <a:ea typeface="楷体" panose="02010609060101010101" pitchFamily="49" charset="-122"/>
                      </a:rPr>
                      <m:t>,</m:t>
                    </m:r>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 </m:t>
                    </m:r>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𝑨</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，其中</a:t>
                </a:r>
                <a14:m>
                  <m:oMath xmlns:m="http://schemas.openxmlformats.org/officeDocument/2006/math">
                    <m:sSub>
                      <m:sSubPr>
                        <m:ctrlPr>
                          <a:rPr lang="en-US" altLang="zh-CN" sz="1400" b="1" i="1" smtClean="0">
                            <a:solidFill>
                              <a:schemeClr val="accent2">
                                <a:lumMod val="50000"/>
                              </a:schemeClr>
                            </a:solidFill>
                            <a:latin typeface="Cambria Math" panose="02040503050406030204" pitchFamily="18" charset="0"/>
                            <a:ea typeface="楷体" panose="02010609060101010101" pitchFamily="49" charset="-122"/>
                          </a:rPr>
                        </m:ctrlPr>
                      </m:sSubPr>
                      <m:e>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𝑩</m:t>
                        </m:r>
                      </m:e>
                      <m:sub>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𝟏</m:t>
                        </m:r>
                      </m:sub>
                    </m:sSub>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 ⋯, </m:t>
                    </m:r>
                    <m:sSub>
                      <m:sSubPr>
                        <m:ctrlPr>
                          <a:rPr lang="en-US" altLang="zh-CN" sz="1400" b="1" i="1" smtClean="0">
                            <a:solidFill>
                              <a:schemeClr val="accent2">
                                <a:lumMod val="50000"/>
                              </a:schemeClr>
                            </a:solidFill>
                            <a:latin typeface="Cambria Math" panose="02040503050406030204" pitchFamily="18" charset="0"/>
                            <a:ea typeface="楷体" panose="02010609060101010101" pitchFamily="49" charset="-122"/>
                          </a:rPr>
                        </m:ctrlPr>
                      </m:sSubPr>
                      <m:e>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𝑩</m:t>
                        </m:r>
                      </m:e>
                      <m:sub>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𝒎</m:t>
                        </m:r>
                      </m:sub>
                    </m:sSub>
                  </m:oMath>
                </a14:m>
                <a:r>
                  <a:rPr lang="zh-CN" altLang="en-US" sz="1400" b="1">
                    <a:solidFill>
                      <a:schemeClr val="accent2">
                        <a:lumMod val="50000"/>
                      </a:schemeClr>
                    </a:solidFill>
                    <a:latin typeface="楷体" panose="02010609060101010101" pitchFamily="49" charset="-122"/>
                    <a:ea typeface="楷体" panose="02010609060101010101" pitchFamily="49" charset="-122"/>
                  </a:rPr>
                  <a:t>是公式</a:t>
                </a:r>
                <a14:m>
                  <m:oMath xmlns:m="http://schemas.openxmlformats.org/officeDocument/2006/math">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𝑩</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的完全形成序列</a:t>
                </a:r>
                <a:endParaRPr lang="en-US" altLang="zh-CN" sz="1400" b="1">
                  <a:solidFill>
                    <a:schemeClr val="accent2">
                      <a:lumMod val="50000"/>
                    </a:schemeClr>
                  </a:solidFill>
                  <a:latin typeface="楷体" panose="02010609060101010101" pitchFamily="49" charset="-122"/>
                  <a:ea typeface="楷体" panose="02010609060101010101" pitchFamily="49" charset="-122"/>
                </a:endParaRPr>
              </a:p>
              <a:p>
                <a:pPr marL="742950" lvl="1" indent="-285750">
                  <a:lnSpc>
                    <a:spcPts val="2000"/>
                  </a:lnSpc>
                  <a:spcBef>
                    <a:spcPts val="600"/>
                  </a:spcBef>
                  <a:spcAft>
                    <a:spcPts val="600"/>
                  </a:spcAft>
                  <a:buFont typeface="Arial" panose="020B0604020202020204" pitchFamily="34" charset="0"/>
                  <a:buChar char="•"/>
                </a:pPr>
                <a:r>
                  <a:rPr lang="zh-CN" altLang="en-US" sz="1400" b="1">
                    <a:solidFill>
                      <a:schemeClr val="accent2">
                        <a:lumMod val="50000"/>
                      </a:schemeClr>
                    </a:solidFill>
                    <a:latin typeface="楷体" panose="02010609060101010101" pitchFamily="49" charset="-122"/>
                    <a:ea typeface="楷体" panose="02010609060101010101" pitchFamily="49" charset="-122"/>
                  </a:rPr>
                  <a:t>若</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是公式</a:t>
                </a:r>
                <a14:m>
                  <m:oMath xmlns:m="http://schemas.openxmlformats.org/officeDocument/2006/math">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𝑩</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𝑪</m:t>
                        </m:r>
                      </m:e>
                    </m:d>
                  </m:oMath>
                </a14:m>
                <a:r>
                  <a:rPr lang="en-US" altLang="zh-CN" sz="1400" b="1">
                    <a:solidFill>
                      <a:schemeClr val="accent2">
                        <a:lumMod val="50000"/>
                      </a:schemeClr>
                    </a:solidFill>
                    <a:latin typeface="楷体" panose="02010609060101010101" pitchFamily="49" charset="-122"/>
                    <a:ea typeface="楷体" panose="02010609060101010101" pitchFamily="49" charset="-122"/>
                  </a:rPr>
                  <a:t>, </a:t>
                </a:r>
                <a14:m>
                  <m:oMath xmlns:m="http://schemas.openxmlformats.org/officeDocument/2006/math">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𝑩</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𝑪</m:t>
                        </m:r>
                      </m:e>
                    </m:d>
                  </m:oMath>
                </a14:m>
                <a:r>
                  <a:rPr lang="en-US" altLang="zh-CN" sz="1400" b="1">
                    <a:solidFill>
                      <a:schemeClr val="accent2">
                        <a:lumMod val="50000"/>
                      </a:schemeClr>
                    </a:solidFill>
                    <a:latin typeface="楷体" panose="02010609060101010101" pitchFamily="49" charset="-122"/>
                    <a:ea typeface="楷体" panose="02010609060101010101" pitchFamily="49" charset="-122"/>
                  </a:rPr>
                  <a:t>, </a:t>
                </a:r>
                <a14:m>
                  <m:oMath xmlns:m="http://schemas.openxmlformats.org/officeDocument/2006/math">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𝑩</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𝑪</m:t>
                        </m:r>
                      </m:e>
                    </m:d>
                  </m:oMath>
                </a14:m>
                <a:r>
                  <a:rPr lang="zh-CN" altLang="en-US" sz="1400" b="1">
                    <a:solidFill>
                      <a:schemeClr val="accent2">
                        <a:lumMod val="50000"/>
                      </a:schemeClr>
                    </a:solidFill>
                    <a:latin typeface="楷体" panose="02010609060101010101" pitchFamily="49" charset="-122"/>
                    <a:ea typeface="楷体" panose="02010609060101010101" pitchFamily="49" charset="-122"/>
                  </a:rPr>
                  <a:t>或</a:t>
                </a:r>
                <a14:m>
                  <m:oMath xmlns:m="http://schemas.openxmlformats.org/officeDocument/2006/math">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𝑩</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𝑪</m:t>
                        </m:r>
                      </m:e>
                    </m:d>
                  </m:oMath>
                </a14:m>
                <a:r>
                  <a:rPr lang="zh-CN" altLang="en-US" sz="1400" b="1">
                    <a:solidFill>
                      <a:schemeClr val="accent2">
                        <a:lumMod val="50000"/>
                      </a:schemeClr>
                    </a:solidFill>
                    <a:latin typeface="楷体" panose="02010609060101010101" pitchFamily="49" charset="-122"/>
                    <a:ea typeface="楷体" panose="02010609060101010101" pitchFamily="49" charset="-122"/>
                  </a:rPr>
                  <a:t>，则它的完全形成序列是</a:t>
                </a:r>
                <a14:m>
                  <m:oMath xmlns:m="http://schemas.openxmlformats.org/officeDocument/2006/math">
                    <m:sSub>
                      <m:sSubPr>
                        <m:ctrlPr>
                          <a:rPr lang="en-US" altLang="zh-CN" sz="1400" b="1" i="1">
                            <a:solidFill>
                              <a:schemeClr val="accent2">
                                <a:lumMod val="50000"/>
                              </a:schemeClr>
                            </a:solidFill>
                            <a:latin typeface="Cambria Math" panose="02040503050406030204" pitchFamily="18" charset="0"/>
                            <a:ea typeface="楷体" panose="02010609060101010101" pitchFamily="49" charset="-122"/>
                          </a:rPr>
                        </m:ctrlPr>
                      </m:sSubPr>
                      <m:e>
                        <m:r>
                          <a:rPr lang="en-US" altLang="zh-CN" sz="1400" b="1" i="1">
                            <a:solidFill>
                              <a:schemeClr val="accent2">
                                <a:lumMod val="50000"/>
                              </a:schemeClr>
                            </a:solidFill>
                            <a:latin typeface="Cambria Math" panose="02040503050406030204" pitchFamily="18" charset="0"/>
                            <a:ea typeface="楷体" panose="02010609060101010101" pitchFamily="49" charset="-122"/>
                          </a:rPr>
                          <m:t>𝑩</m:t>
                        </m:r>
                      </m:e>
                      <m:sub>
                        <m:r>
                          <a:rPr lang="en-US" altLang="zh-CN" sz="1400" b="1" i="1">
                            <a:solidFill>
                              <a:schemeClr val="accent2">
                                <a:lumMod val="50000"/>
                              </a:schemeClr>
                            </a:solidFill>
                            <a:latin typeface="Cambria Math" panose="02040503050406030204" pitchFamily="18" charset="0"/>
                            <a:ea typeface="楷体" panose="02010609060101010101" pitchFamily="49" charset="-122"/>
                          </a:rPr>
                          <m:t>𝟏</m:t>
                        </m:r>
                      </m:sub>
                    </m:sSub>
                    <m:r>
                      <a:rPr lang="en-US" altLang="zh-CN" sz="1400" b="1" i="1">
                        <a:solidFill>
                          <a:schemeClr val="accent2">
                            <a:lumMod val="50000"/>
                          </a:schemeClr>
                        </a:solidFill>
                        <a:latin typeface="Cambria Math" panose="02040503050406030204" pitchFamily="18" charset="0"/>
                        <a:ea typeface="楷体" panose="02010609060101010101" pitchFamily="49" charset="-122"/>
                      </a:rPr>
                      <m:t>, ⋯, </m:t>
                    </m:r>
                    <m:sSub>
                      <m:sSubPr>
                        <m:ctrlPr>
                          <a:rPr lang="en-US" altLang="zh-CN" sz="1400" b="1" i="1">
                            <a:solidFill>
                              <a:schemeClr val="accent2">
                                <a:lumMod val="50000"/>
                              </a:schemeClr>
                            </a:solidFill>
                            <a:latin typeface="Cambria Math" panose="02040503050406030204" pitchFamily="18" charset="0"/>
                            <a:ea typeface="楷体" panose="02010609060101010101" pitchFamily="49" charset="-122"/>
                          </a:rPr>
                        </m:ctrlPr>
                      </m:sSubPr>
                      <m:e>
                        <m:r>
                          <a:rPr lang="en-US" altLang="zh-CN" sz="1400" b="1" i="1">
                            <a:solidFill>
                              <a:schemeClr val="accent2">
                                <a:lumMod val="50000"/>
                              </a:schemeClr>
                            </a:solidFill>
                            <a:latin typeface="Cambria Math" panose="02040503050406030204" pitchFamily="18" charset="0"/>
                            <a:ea typeface="楷体" panose="02010609060101010101" pitchFamily="49" charset="-122"/>
                          </a:rPr>
                          <m:t>𝑩</m:t>
                        </m:r>
                      </m:e>
                      <m:sub>
                        <m:r>
                          <a:rPr lang="en-US" altLang="zh-CN" sz="1400" b="1" i="1">
                            <a:solidFill>
                              <a:schemeClr val="accent2">
                                <a:lumMod val="50000"/>
                              </a:schemeClr>
                            </a:solidFill>
                            <a:latin typeface="Cambria Math" panose="02040503050406030204" pitchFamily="18" charset="0"/>
                            <a:ea typeface="楷体" panose="02010609060101010101" pitchFamily="49" charset="-122"/>
                          </a:rPr>
                          <m:t>𝒎</m:t>
                        </m:r>
                      </m:sub>
                    </m:sSub>
                    <m:r>
                      <a:rPr lang="en-US" altLang="zh-CN" sz="1400" b="1" i="1">
                        <a:solidFill>
                          <a:schemeClr val="accent2">
                            <a:lumMod val="50000"/>
                          </a:schemeClr>
                        </a:solidFill>
                        <a:latin typeface="Cambria Math" panose="02040503050406030204" pitchFamily="18" charset="0"/>
                        <a:ea typeface="楷体" panose="02010609060101010101" pitchFamily="49" charset="-122"/>
                      </a:rPr>
                      <m:t>, </m:t>
                    </m:r>
                    <m:sSub>
                      <m:sSubPr>
                        <m:ctrlPr>
                          <a:rPr lang="en-US" altLang="zh-CN" sz="1400" b="1" i="1" smtClean="0">
                            <a:solidFill>
                              <a:schemeClr val="accent2">
                                <a:lumMod val="50000"/>
                              </a:schemeClr>
                            </a:solidFill>
                            <a:latin typeface="Cambria Math" panose="02040503050406030204" pitchFamily="18" charset="0"/>
                            <a:ea typeface="楷体" panose="02010609060101010101" pitchFamily="49" charset="-122"/>
                          </a:rPr>
                        </m:ctrlPr>
                      </m:sSubPr>
                      <m:e>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𝑪</m:t>
                        </m:r>
                      </m:e>
                      <m:sub>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𝟏</m:t>
                        </m:r>
                      </m:sub>
                    </m:sSub>
                    <m:r>
                      <a:rPr lang="en-US" altLang="zh-CN" sz="1400" b="1" i="1">
                        <a:solidFill>
                          <a:schemeClr val="accent2">
                            <a:lumMod val="50000"/>
                          </a:schemeClr>
                        </a:solidFill>
                        <a:latin typeface="Cambria Math" panose="02040503050406030204" pitchFamily="18" charset="0"/>
                        <a:ea typeface="楷体" panose="02010609060101010101" pitchFamily="49" charset="-122"/>
                      </a:rPr>
                      <m:t>, ⋯, </m:t>
                    </m:r>
                    <m:sSub>
                      <m:sSubPr>
                        <m:ctrlPr>
                          <a:rPr lang="en-US" altLang="zh-CN" sz="1400" b="1" i="1" smtClean="0">
                            <a:solidFill>
                              <a:schemeClr val="accent2">
                                <a:lumMod val="50000"/>
                              </a:schemeClr>
                            </a:solidFill>
                            <a:latin typeface="Cambria Math" panose="02040503050406030204" pitchFamily="18" charset="0"/>
                            <a:ea typeface="楷体" panose="02010609060101010101" pitchFamily="49" charset="-122"/>
                          </a:rPr>
                        </m:ctrlPr>
                      </m:sSubPr>
                      <m:e>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𝑪</m:t>
                        </m:r>
                      </m:e>
                      <m:sub>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𝒌</m:t>
                        </m:r>
                      </m:sub>
                    </m:sSub>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sz="1400" b="1" i="1">
                        <a:solidFill>
                          <a:schemeClr val="accent2">
                            <a:lumMod val="50000"/>
                          </a:schemeClr>
                        </a:solidFill>
                        <a:latin typeface="Cambria Math" panose="02040503050406030204" pitchFamily="18" charset="0"/>
                        <a:ea typeface="楷体" panose="02010609060101010101" pitchFamily="49" charset="-122"/>
                      </a:rPr>
                      <m:t>𝑨</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，其中</a:t>
                </a:r>
                <a14:m>
                  <m:oMath xmlns:m="http://schemas.openxmlformats.org/officeDocument/2006/math">
                    <m:sSub>
                      <m:sSubPr>
                        <m:ctrlPr>
                          <a:rPr lang="en-US" altLang="zh-CN" sz="1400" b="1" i="1">
                            <a:solidFill>
                              <a:schemeClr val="accent2">
                                <a:lumMod val="50000"/>
                              </a:schemeClr>
                            </a:solidFill>
                            <a:latin typeface="Cambria Math" panose="02040503050406030204" pitchFamily="18" charset="0"/>
                            <a:ea typeface="楷体" panose="02010609060101010101" pitchFamily="49" charset="-122"/>
                          </a:rPr>
                        </m:ctrlPr>
                      </m:sSubPr>
                      <m:e>
                        <m:r>
                          <a:rPr lang="en-US" altLang="zh-CN" sz="1400" b="1" i="1">
                            <a:solidFill>
                              <a:schemeClr val="accent2">
                                <a:lumMod val="50000"/>
                              </a:schemeClr>
                            </a:solidFill>
                            <a:latin typeface="Cambria Math" panose="02040503050406030204" pitchFamily="18" charset="0"/>
                            <a:ea typeface="楷体" panose="02010609060101010101" pitchFamily="49" charset="-122"/>
                          </a:rPr>
                          <m:t>𝑩</m:t>
                        </m:r>
                      </m:e>
                      <m:sub>
                        <m:r>
                          <a:rPr lang="en-US" altLang="zh-CN" sz="1400" b="1" i="1">
                            <a:solidFill>
                              <a:schemeClr val="accent2">
                                <a:lumMod val="50000"/>
                              </a:schemeClr>
                            </a:solidFill>
                            <a:latin typeface="Cambria Math" panose="02040503050406030204" pitchFamily="18" charset="0"/>
                            <a:ea typeface="楷体" panose="02010609060101010101" pitchFamily="49" charset="-122"/>
                          </a:rPr>
                          <m:t>𝟏</m:t>
                        </m:r>
                      </m:sub>
                    </m:sSub>
                    <m:r>
                      <a:rPr lang="en-US" altLang="zh-CN" sz="1400" b="1" i="1">
                        <a:solidFill>
                          <a:schemeClr val="accent2">
                            <a:lumMod val="50000"/>
                          </a:schemeClr>
                        </a:solidFill>
                        <a:latin typeface="Cambria Math" panose="02040503050406030204" pitchFamily="18" charset="0"/>
                        <a:ea typeface="楷体" panose="02010609060101010101" pitchFamily="49" charset="-122"/>
                      </a:rPr>
                      <m:t>, ⋯, </m:t>
                    </m:r>
                    <m:sSub>
                      <m:sSubPr>
                        <m:ctrlPr>
                          <a:rPr lang="en-US" altLang="zh-CN" sz="1400" b="1" i="1">
                            <a:solidFill>
                              <a:schemeClr val="accent2">
                                <a:lumMod val="50000"/>
                              </a:schemeClr>
                            </a:solidFill>
                            <a:latin typeface="Cambria Math" panose="02040503050406030204" pitchFamily="18" charset="0"/>
                            <a:ea typeface="楷体" panose="02010609060101010101" pitchFamily="49" charset="-122"/>
                          </a:rPr>
                        </m:ctrlPr>
                      </m:sSubPr>
                      <m:e>
                        <m:r>
                          <a:rPr lang="en-US" altLang="zh-CN" sz="1400" b="1" i="1">
                            <a:solidFill>
                              <a:schemeClr val="accent2">
                                <a:lumMod val="50000"/>
                              </a:schemeClr>
                            </a:solidFill>
                            <a:latin typeface="Cambria Math" panose="02040503050406030204" pitchFamily="18" charset="0"/>
                            <a:ea typeface="楷体" panose="02010609060101010101" pitchFamily="49" charset="-122"/>
                          </a:rPr>
                          <m:t>𝑩</m:t>
                        </m:r>
                      </m:e>
                      <m:sub>
                        <m:r>
                          <a:rPr lang="en-US" altLang="zh-CN" sz="1400" b="1" i="1">
                            <a:solidFill>
                              <a:schemeClr val="accent2">
                                <a:lumMod val="50000"/>
                              </a:schemeClr>
                            </a:solidFill>
                            <a:latin typeface="Cambria Math" panose="02040503050406030204" pitchFamily="18" charset="0"/>
                            <a:ea typeface="楷体" panose="02010609060101010101" pitchFamily="49" charset="-122"/>
                          </a:rPr>
                          <m:t>𝒎</m:t>
                        </m:r>
                      </m:sub>
                    </m:sSub>
                  </m:oMath>
                </a14:m>
                <a:r>
                  <a:rPr lang="zh-CN" altLang="en-US" sz="1400" b="1">
                    <a:solidFill>
                      <a:schemeClr val="accent2">
                        <a:lumMod val="50000"/>
                      </a:schemeClr>
                    </a:solidFill>
                    <a:latin typeface="楷体" panose="02010609060101010101" pitchFamily="49" charset="-122"/>
                    <a:ea typeface="楷体" panose="02010609060101010101" pitchFamily="49" charset="-122"/>
                  </a:rPr>
                  <a:t>是公式</a:t>
                </a:r>
                <a14:m>
                  <m:oMath xmlns:m="http://schemas.openxmlformats.org/officeDocument/2006/math">
                    <m:r>
                      <a:rPr lang="en-US" altLang="zh-CN" sz="1400" b="1" i="1">
                        <a:solidFill>
                          <a:schemeClr val="accent2">
                            <a:lumMod val="50000"/>
                          </a:schemeClr>
                        </a:solidFill>
                        <a:latin typeface="Cambria Math" panose="02040503050406030204" pitchFamily="18" charset="0"/>
                        <a:ea typeface="楷体" panose="02010609060101010101" pitchFamily="49" charset="-122"/>
                      </a:rPr>
                      <m:t>𝑩</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的完全形成序列，</a:t>
                </a:r>
                <a14:m>
                  <m:oMath xmlns:m="http://schemas.openxmlformats.org/officeDocument/2006/math">
                    <m:sSub>
                      <m:sSubPr>
                        <m:ctrlPr>
                          <a:rPr lang="en-US" altLang="zh-CN" sz="1400" b="1" i="1">
                            <a:solidFill>
                              <a:schemeClr val="accent2">
                                <a:lumMod val="50000"/>
                              </a:schemeClr>
                            </a:solidFill>
                            <a:latin typeface="Cambria Math" panose="02040503050406030204" pitchFamily="18" charset="0"/>
                            <a:ea typeface="楷体" panose="02010609060101010101" pitchFamily="49" charset="-122"/>
                          </a:rPr>
                        </m:ctrlPr>
                      </m:sSubPr>
                      <m:e>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𝑪</m:t>
                        </m:r>
                      </m:e>
                      <m:sub>
                        <m:r>
                          <a:rPr lang="en-US" altLang="zh-CN" sz="1400" b="1" i="1">
                            <a:solidFill>
                              <a:schemeClr val="accent2">
                                <a:lumMod val="50000"/>
                              </a:schemeClr>
                            </a:solidFill>
                            <a:latin typeface="Cambria Math" panose="02040503050406030204" pitchFamily="18" charset="0"/>
                            <a:ea typeface="楷体" panose="02010609060101010101" pitchFamily="49" charset="-122"/>
                          </a:rPr>
                          <m:t>𝟏</m:t>
                        </m:r>
                      </m:sub>
                    </m:sSub>
                    <m:r>
                      <a:rPr lang="en-US" altLang="zh-CN" sz="1400" b="1" i="1">
                        <a:solidFill>
                          <a:schemeClr val="accent2">
                            <a:lumMod val="50000"/>
                          </a:schemeClr>
                        </a:solidFill>
                        <a:latin typeface="Cambria Math" panose="02040503050406030204" pitchFamily="18" charset="0"/>
                        <a:ea typeface="楷体" panose="02010609060101010101" pitchFamily="49" charset="-122"/>
                      </a:rPr>
                      <m:t>, ⋯, </m:t>
                    </m:r>
                    <m:sSub>
                      <m:sSubPr>
                        <m:ctrlPr>
                          <a:rPr lang="en-US" altLang="zh-CN" sz="1400" b="1" i="1">
                            <a:solidFill>
                              <a:schemeClr val="accent2">
                                <a:lumMod val="50000"/>
                              </a:schemeClr>
                            </a:solidFill>
                            <a:latin typeface="Cambria Math" panose="02040503050406030204" pitchFamily="18" charset="0"/>
                            <a:ea typeface="楷体" panose="02010609060101010101" pitchFamily="49" charset="-122"/>
                          </a:rPr>
                        </m:ctrlPr>
                      </m:sSubPr>
                      <m:e>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𝑪</m:t>
                        </m:r>
                      </m:e>
                      <m:sub>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𝒌</m:t>
                        </m:r>
                      </m:sub>
                    </m:sSub>
                  </m:oMath>
                </a14:m>
                <a:r>
                  <a:rPr lang="zh-CN" altLang="en-US" sz="1400" b="1">
                    <a:solidFill>
                      <a:schemeClr val="accent2">
                        <a:lumMod val="50000"/>
                      </a:schemeClr>
                    </a:solidFill>
                    <a:latin typeface="楷体" panose="02010609060101010101" pitchFamily="49" charset="-122"/>
                    <a:ea typeface="楷体" panose="02010609060101010101" pitchFamily="49" charset="-122"/>
                  </a:rPr>
                  <a:t>是公式</a:t>
                </a:r>
                <a14:m>
                  <m:oMath xmlns:m="http://schemas.openxmlformats.org/officeDocument/2006/math">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𝑪</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的完全形成序列</a:t>
                </a:r>
                <a:endParaRPr lang="zh-CN" altLang="en-US" sz="1400" b="1">
                  <a:solidFill>
                    <a:srgbClr val="002060"/>
                  </a:solidFill>
                  <a:latin typeface="楷体" panose="02010609060101010101" pitchFamily="49" charset="-122"/>
                  <a:ea typeface="楷体" panose="02010609060101010101" pitchFamily="49" charset="-122"/>
                </a:endParaRPr>
              </a:p>
            </p:txBody>
          </p:sp>
        </mc:Choice>
        <mc:Fallback xmlns="">
          <p:sp>
            <p:nvSpPr>
              <p:cNvPr id="2" name="文本框 1">
                <a:extLst>
                  <a:ext uri="{FF2B5EF4-FFF2-40B4-BE49-F238E27FC236}">
                    <a16:creationId xmlns:a16="http://schemas.microsoft.com/office/drawing/2014/main" id="{0E6EA311-291C-42C6-94EB-D824FCCF4CE4}"/>
                  </a:ext>
                </a:extLst>
              </p:cNvPr>
              <p:cNvSpPr txBox="1">
                <a:spLocks noRot="1" noChangeAspect="1" noMove="1" noResize="1" noEditPoints="1" noAdjustHandles="1" noChangeArrowheads="1" noChangeShapeType="1" noTextEdit="1"/>
              </p:cNvSpPr>
              <p:nvPr/>
            </p:nvSpPr>
            <p:spPr>
              <a:xfrm>
                <a:off x="892841" y="907685"/>
                <a:ext cx="6805016" cy="2395271"/>
              </a:xfrm>
              <a:prstGeom prst="rect">
                <a:avLst/>
              </a:prstGeom>
              <a:blipFill>
                <a:blip r:embed="rId2"/>
                <a:stretch>
                  <a:fillRect l="-448" t="-1272" b="-127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18E0BF94-2EBB-49D8-82D3-EC535AE0E1A2}"/>
                  </a:ext>
                </a:extLst>
              </p:cNvPr>
              <p:cNvSpPr txBox="1"/>
              <p:nvPr/>
            </p:nvSpPr>
            <p:spPr>
              <a:xfrm>
                <a:off x="954157" y="3667539"/>
                <a:ext cx="6743700" cy="685637"/>
              </a:xfrm>
              <a:prstGeom prst="rect">
                <a:avLst/>
              </a:prstGeom>
              <a:solidFill>
                <a:schemeClr val="accent4">
                  <a:lumMod val="20000"/>
                  <a:lumOff val="80000"/>
                </a:schemeClr>
              </a:solidFill>
            </p:spPr>
            <p:txBody>
              <a:bodyPr wrap="square" rtlCol="0">
                <a:spAutoFit/>
              </a:bodyPr>
              <a:lstStyle/>
              <a:p>
                <a:pPr>
                  <a:lnSpc>
                    <a:spcPts val="2400"/>
                  </a:lnSpc>
                </a:pPr>
                <a:r>
                  <a:rPr lang="zh-CN" altLang="en-US" sz="1600" b="1">
                    <a:solidFill>
                      <a:schemeClr val="accent2">
                        <a:lumMod val="50000"/>
                      </a:schemeClr>
                    </a:solidFill>
                  </a:rPr>
                  <a:t>由命题逻辑公式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的完全形成序列剔除重复的公式得到的</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的形成序列称为</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的</a:t>
                </a:r>
                <a:r>
                  <a:rPr lang="zh-CN" altLang="en-US" sz="1600" b="1">
                    <a:solidFill>
                      <a:srgbClr val="C00000"/>
                    </a:solidFill>
                  </a:rPr>
                  <a:t>最佳形成序列</a:t>
                </a:r>
                <a:r>
                  <a:rPr lang="zh-CN" altLang="en-US" sz="1600" b="1">
                    <a:solidFill>
                      <a:schemeClr val="accent2">
                        <a:lumMod val="50000"/>
                      </a:schemeClr>
                    </a:solidFill>
                  </a:rPr>
                  <a:t>。</a:t>
                </a:r>
              </a:p>
            </p:txBody>
          </p:sp>
        </mc:Choice>
        <mc:Fallback xmlns="">
          <p:sp>
            <p:nvSpPr>
              <p:cNvPr id="3" name="文本框 2">
                <a:extLst>
                  <a:ext uri="{FF2B5EF4-FFF2-40B4-BE49-F238E27FC236}">
                    <a16:creationId xmlns:a16="http://schemas.microsoft.com/office/drawing/2014/main" id="{18E0BF94-2EBB-49D8-82D3-EC535AE0E1A2}"/>
                  </a:ext>
                </a:extLst>
              </p:cNvPr>
              <p:cNvSpPr txBox="1">
                <a:spLocks noRot="1" noChangeAspect="1" noMove="1" noResize="1" noEditPoints="1" noAdjustHandles="1" noChangeArrowheads="1" noChangeShapeType="1" noTextEdit="1"/>
              </p:cNvSpPr>
              <p:nvPr/>
            </p:nvSpPr>
            <p:spPr>
              <a:xfrm>
                <a:off x="954157" y="3667539"/>
                <a:ext cx="6743700" cy="685637"/>
              </a:xfrm>
              <a:prstGeom prst="rect">
                <a:avLst/>
              </a:prstGeom>
              <a:blipFill>
                <a:blip r:embed="rId3"/>
                <a:stretch>
                  <a:fillRect l="-542" b="-1160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99008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命题逻辑公式语法定义</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命题逻辑公式完全形成序列和最佳形成序列</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第二讲  命题逻辑公式的语法</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r>
              <a:rPr lang="en-US" altLang="zh-CN" sz="1400">
                <a:latin typeface="Arial" panose="020B0604020202020204" pitchFamily="34" charset="0"/>
                <a:ea typeface="楷体" panose="02010609060101010101" pitchFamily="49" charset="-122"/>
                <a:cs typeface="Arial" panose="020B0604020202020204" pitchFamily="34" charset="0"/>
              </a:rPr>
              <a:t>2/43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43D83F92-C5F8-4BF1-BF00-4CAF1361205C}"/>
                  </a:ext>
                </a:extLst>
              </p:cNvPr>
              <p:cNvSpPr txBox="1"/>
              <p:nvPr/>
            </p:nvSpPr>
            <p:spPr>
              <a:xfrm>
                <a:off x="988939" y="652292"/>
                <a:ext cx="3281573" cy="3630994"/>
              </a:xfrm>
              <a:prstGeom prst="rect">
                <a:avLst/>
              </a:prstGeom>
              <a:solidFill>
                <a:schemeClr val="accent6">
                  <a:lumMod val="20000"/>
                  <a:lumOff val="80000"/>
                </a:schemeClr>
              </a:solidFill>
            </p:spPr>
            <p:txBody>
              <a:bodyPr wrap="square" rtlCol="0">
                <a:spAutoFit/>
              </a:bodyPr>
              <a:lstStyle/>
              <a:p>
                <a:pPr>
                  <a:spcBef>
                    <a:spcPts val="600"/>
                  </a:spcBef>
                </a:pPr>
                <a:r>
                  <a:rPr lang="en-US" altLang="zh-CN" sz="1400" b="1">
                    <a:solidFill>
                      <a:schemeClr val="accent2">
                        <a:lumMod val="50000"/>
                      </a:schemeClr>
                    </a:solidFill>
                  </a:rPr>
                  <a:t>(1) </a:t>
                </a:r>
                <a14:m>
                  <m:oMath xmlns:m="http://schemas.openxmlformats.org/officeDocument/2006/math">
                    <m:r>
                      <a:rPr lang="en-US" altLang="zh-CN" sz="1400" b="1" i="1">
                        <a:solidFill>
                          <a:schemeClr val="accent2">
                            <a:lumMod val="50000"/>
                          </a:schemeClr>
                        </a:solidFill>
                        <a:latin typeface="Cambria Math" panose="02040503050406030204" pitchFamily="18" charset="0"/>
                      </a:rPr>
                      <m:t>𝒓</m:t>
                    </m:r>
                  </m:oMath>
                </a14:m>
                <a:endParaRPr lang="en-US" altLang="zh-CN" sz="1400" b="1">
                  <a:solidFill>
                    <a:schemeClr val="accent2">
                      <a:lumMod val="50000"/>
                    </a:schemeClr>
                  </a:solidFill>
                </a:endParaRPr>
              </a:p>
              <a:p>
                <a:pPr>
                  <a:spcBef>
                    <a:spcPts val="600"/>
                  </a:spcBef>
                </a:pPr>
                <a:r>
                  <a:rPr lang="en-US" altLang="zh-CN" sz="1400" b="1">
                    <a:solidFill>
                      <a:schemeClr val="accent2">
                        <a:lumMod val="50000"/>
                      </a:schemeClr>
                    </a:solidFill>
                  </a:rPr>
                  <a:t>(2) </a:t>
                </a:r>
                <a14:m>
                  <m:oMath xmlns:m="http://schemas.openxmlformats.org/officeDocument/2006/math">
                    <m:r>
                      <a:rPr lang="en-US" altLang="zh-CN" sz="1400" b="1" i="1">
                        <a:solidFill>
                          <a:schemeClr val="accent2">
                            <a:lumMod val="50000"/>
                          </a:schemeClr>
                        </a:solidFill>
                        <a:latin typeface="Cambria Math" panose="02040503050406030204" pitchFamily="18" charset="0"/>
                      </a:rPr>
                      <m:t>𝒑</m:t>
                    </m:r>
                  </m:oMath>
                </a14:m>
                <a:endParaRPr lang="en-US" altLang="zh-CN" sz="1400" b="1">
                  <a:solidFill>
                    <a:schemeClr val="accent2">
                      <a:lumMod val="50000"/>
                    </a:schemeClr>
                  </a:solidFill>
                </a:endParaRPr>
              </a:p>
              <a:p>
                <a:pPr>
                  <a:spcBef>
                    <a:spcPts val="600"/>
                  </a:spcBef>
                </a:pPr>
                <a:r>
                  <a:rPr lang="en-US" altLang="zh-CN" sz="1400" b="1">
                    <a:solidFill>
                      <a:schemeClr val="accent2">
                        <a:lumMod val="50000"/>
                      </a:schemeClr>
                    </a:solidFill>
                  </a:rPr>
                  <a:t>(3)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𝒒</m:t>
                    </m:r>
                  </m:oMath>
                </a14:m>
                <a:endParaRPr lang="en-US" altLang="zh-CN" sz="1400" b="1">
                  <a:solidFill>
                    <a:schemeClr val="accent2">
                      <a:lumMod val="50000"/>
                    </a:schemeClr>
                  </a:solidFill>
                </a:endParaRPr>
              </a:p>
              <a:p>
                <a:pPr>
                  <a:spcBef>
                    <a:spcPts val="600"/>
                  </a:spcBef>
                </a:pPr>
                <a:r>
                  <a:rPr lang="en-US" altLang="zh-CN" sz="1400" b="1">
                    <a:solidFill>
                      <a:schemeClr val="accent2">
                        <a:lumMod val="50000"/>
                      </a:schemeClr>
                    </a:solidFill>
                  </a:rPr>
                  <a:t>(4) </a:t>
                </a:r>
                <a14:m>
                  <m:oMath xmlns:m="http://schemas.openxmlformats.org/officeDocument/2006/math">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𝒒</m:t>
                        </m:r>
                      </m:e>
                    </m:d>
                  </m:oMath>
                </a14:m>
                <a:endParaRPr lang="en-US" altLang="zh-CN" sz="1400" b="1">
                  <a:solidFill>
                    <a:schemeClr val="accent2">
                      <a:lumMod val="50000"/>
                    </a:schemeClr>
                  </a:solidFill>
                </a:endParaRPr>
              </a:p>
              <a:p>
                <a:pPr>
                  <a:spcBef>
                    <a:spcPts val="600"/>
                  </a:spcBef>
                </a:pPr>
                <a:r>
                  <a:rPr lang="en-US" altLang="zh-CN" sz="1400" b="1">
                    <a:solidFill>
                      <a:schemeClr val="accent2">
                        <a:lumMod val="50000"/>
                      </a:schemeClr>
                    </a:solidFill>
                  </a:rPr>
                  <a:t>(5) </a:t>
                </a:r>
                <a14:m>
                  <m:oMath xmlns:m="http://schemas.openxmlformats.org/officeDocument/2006/math">
                    <m:r>
                      <a:rPr lang="en-US" altLang="zh-CN" sz="1400" b="1" i="0"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𝒒</m:t>
                        </m:r>
                      </m:e>
                    </m:d>
                    <m:r>
                      <a:rPr lang="en-US" altLang="zh-CN" sz="1400" b="1" i="1" smtClean="0">
                        <a:solidFill>
                          <a:schemeClr val="accent2">
                            <a:lumMod val="50000"/>
                          </a:schemeClr>
                        </a:solidFill>
                        <a:latin typeface="Cambria Math" panose="02040503050406030204" pitchFamily="18" charset="0"/>
                      </a:rPr>
                      <m:t>)</m:t>
                    </m:r>
                  </m:oMath>
                </a14:m>
                <a:endParaRPr lang="en-US" altLang="zh-CN" sz="1400" b="1">
                  <a:solidFill>
                    <a:schemeClr val="accent2">
                      <a:lumMod val="50000"/>
                    </a:schemeClr>
                  </a:solidFill>
                </a:endParaRPr>
              </a:p>
              <a:p>
                <a:pPr>
                  <a:spcBef>
                    <a:spcPts val="600"/>
                  </a:spcBef>
                </a:pPr>
                <a:r>
                  <a:rPr lang="en-US" altLang="zh-CN" sz="1400" b="1">
                    <a:solidFill>
                      <a:schemeClr val="accent2">
                        <a:lumMod val="50000"/>
                      </a:schemeClr>
                    </a:solidFill>
                  </a:rPr>
                  <a:t>(6) </a:t>
                </a:r>
                <a14:m>
                  <m:oMath xmlns:m="http://schemas.openxmlformats.org/officeDocument/2006/math">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𝒓</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𝒒</m:t>
                        </m:r>
                        <m:r>
                          <a:rPr lang="en-US" altLang="zh-CN" sz="1400" b="1" i="1" smtClean="0">
                            <a:solidFill>
                              <a:schemeClr val="accent2">
                                <a:lumMod val="50000"/>
                              </a:schemeClr>
                            </a:solidFill>
                            <a:latin typeface="Cambria Math" panose="02040503050406030204" pitchFamily="18" charset="0"/>
                          </a:rPr>
                          <m:t>)</m:t>
                        </m:r>
                      </m:e>
                    </m:d>
                  </m:oMath>
                </a14:m>
                <a:endParaRPr lang="en-US" altLang="zh-CN" sz="1400" b="1">
                  <a:solidFill>
                    <a:schemeClr val="accent2">
                      <a:lumMod val="50000"/>
                    </a:schemeClr>
                  </a:solidFill>
                </a:endParaRPr>
              </a:p>
              <a:p>
                <a:pPr>
                  <a:spcBef>
                    <a:spcPts val="600"/>
                  </a:spcBef>
                </a:pPr>
                <a:r>
                  <a:rPr lang="en-US" altLang="zh-CN" sz="1400" b="1">
                    <a:solidFill>
                      <a:schemeClr val="accent2">
                        <a:lumMod val="50000"/>
                      </a:schemeClr>
                    </a:solidFill>
                  </a:rPr>
                  <a:t>(7) </a:t>
                </a:r>
                <a14:m>
                  <m:oMath xmlns:m="http://schemas.openxmlformats.org/officeDocument/2006/math">
                    <m:r>
                      <a:rPr lang="en-US" altLang="zh-CN" sz="1400" b="1" i="1">
                        <a:solidFill>
                          <a:schemeClr val="accent2">
                            <a:lumMod val="50000"/>
                          </a:schemeClr>
                        </a:solidFill>
                        <a:latin typeface="Cambria Math" panose="02040503050406030204" pitchFamily="18" charset="0"/>
                      </a:rPr>
                      <m:t>𝒓</m:t>
                    </m:r>
                  </m:oMath>
                </a14:m>
                <a:endParaRPr lang="en-US" altLang="zh-CN" sz="1400" b="1">
                  <a:solidFill>
                    <a:schemeClr val="accent2">
                      <a:lumMod val="50000"/>
                    </a:schemeClr>
                  </a:solidFill>
                </a:endParaRPr>
              </a:p>
              <a:p>
                <a:pPr>
                  <a:spcBef>
                    <a:spcPts val="600"/>
                  </a:spcBef>
                </a:pPr>
                <a:r>
                  <a:rPr lang="en-US" altLang="zh-CN" sz="1400" b="1">
                    <a:solidFill>
                      <a:schemeClr val="accent2">
                        <a:lumMod val="50000"/>
                      </a:schemeClr>
                    </a:solidFill>
                  </a:rPr>
                  <a:t>(8) </a:t>
                </a:r>
                <a14:m>
                  <m:oMath xmlns:m="http://schemas.openxmlformats.org/officeDocument/2006/math">
                    <m:r>
                      <a:rPr lang="en-US" altLang="zh-CN" sz="1400" b="1" i="1">
                        <a:solidFill>
                          <a:schemeClr val="accent2">
                            <a:lumMod val="50000"/>
                          </a:schemeClr>
                        </a:solidFill>
                        <a:latin typeface="Cambria Math" panose="02040503050406030204" pitchFamily="18" charset="0"/>
                      </a:rPr>
                      <m:t>𝒑</m:t>
                    </m:r>
                  </m:oMath>
                </a14:m>
                <a:endParaRPr lang="en-US" altLang="zh-CN" sz="1400" b="1">
                  <a:solidFill>
                    <a:schemeClr val="accent2">
                      <a:lumMod val="50000"/>
                    </a:schemeClr>
                  </a:solidFill>
                </a:endParaRPr>
              </a:p>
              <a:p>
                <a:pPr>
                  <a:spcBef>
                    <a:spcPts val="600"/>
                  </a:spcBef>
                </a:pPr>
                <a:r>
                  <a:rPr lang="en-US" altLang="zh-CN" sz="1400" b="1">
                    <a:solidFill>
                      <a:schemeClr val="accent2">
                        <a:lumMod val="50000"/>
                      </a:schemeClr>
                    </a:solidFill>
                  </a:rPr>
                  <a:t>(9) </a:t>
                </a:r>
                <a14:m>
                  <m:oMath xmlns:m="http://schemas.openxmlformats.org/officeDocument/2006/math">
                    <m:r>
                      <a:rPr lang="en-US" altLang="zh-CN" sz="1400" b="1" i="1">
                        <a:solidFill>
                          <a:schemeClr val="accent2">
                            <a:lumMod val="50000"/>
                          </a:schemeClr>
                        </a:solidFill>
                        <a:latin typeface="Cambria Math" panose="02040503050406030204" pitchFamily="18" charset="0"/>
                      </a:rPr>
                      <m:t>𝒒</m:t>
                    </m:r>
                  </m:oMath>
                </a14:m>
                <a:endParaRPr lang="en-US" altLang="zh-CN" sz="1400" b="1">
                  <a:solidFill>
                    <a:schemeClr val="accent2">
                      <a:lumMod val="50000"/>
                    </a:schemeClr>
                  </a:solidFill>
                </a:endParaRPr>
              </a:p>
              <a:p>
                <a:pPr>
                  <a:spcBef>
                    <a:spcPts val="600"/>
                  </a:spcBef>
                </a:pPr>
                <a:r>
                  <a:rPr lang="en-US" altLang="zh-CN" sz="1400" b="1">
                    <a:solidFill>
                      <a:schemeClr val="accent2">
                        <a:lumMod val="50000"/>
                      </a:schemeClr>
                    </a:solidFill>
                  </a:rPr>
                  <a:t>(10) </a:t>
                </a:r>
                <a14:m>
                  <m:oMath xmlns:m="http://schemas.openxmlformats.org/officeDocument/2006/math">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𝒒</m:t>
                        </m:r>
                      </m:e>
                    </m:d>
                  </m:oMath>
                </a14:m>
                <a:endParaRPr lang="en-US" altLang="zh-CN" sz="1400" b="1">
                  <a:solidFill>
                    <a:schemeClr val="accent2">
                      <a:lumMod val="50000"/>
                    </a:schemeClr>
                  </a:solidFill>
                </a:endParaRPr>
              </a:p>
              <a:p>
                <a:pPr>
                  <a:spcBef>
                    <a:spcPts val="600"/>
                  </a:spcBef>
                </a:pPr>
                <a:r>
                  <a:rPr lang="en-US" altLang="zh-CN" sz="1400" b="1">
                    <a:solidFill>
                      <a:schemeClr val="accent2">
                        <a:lumMod val="50000"/>
                      </a:schemeClr>
                    </a:solidFill>
                  </a:rPr>
                  <a:t>(11) </a:t>
                </a:r>
                <a14:m>
                  <m:oMath xmlns:m="http://schemas.openxmlformats.org/officeDocument/2006/math">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𝒓</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𝒒</m:t>
                        </m:r>
                        <m:r>
                          <a:rPr lang="en-US" altLang="zh-CN" sz="1400" b="1" i="1" smtClean="0">
                            <a:solidFill>
                              <a:schemeClr val="accent2">
                                <a:lumMod val="50000"/>
                              </a:schemeClr>
                            </a:solidFill>
                            <a:latin typeface="Cambria Math" panose="02040503050406030204" pitchFamily="18" charset="0"/>
                          </a:rPr>
                          <m:t>)</m:t>
                        </m:r>
                      </m:e>
                    </m:d>
                  </m:oMath>
                </a14:m>
                <a:endParaRPr lang="en-US" altLang="zh-CN" sz="1400" b="1">
                  <a:solidFill>
                    <a:schemeClr val="accent2">
                      <a:lumMod val="50000"/>
                    </a:schemeClr>
                  </a:solidFill>
                </a:endParaRPr>
              </a:p>
              <a:p>
                <a:pPr>
                  <a:spcBef>
                    <a:spcPts val="600"/>
                  </a:spcBef>
                </a:pPr>
                <a:r>
                  <a:rPr lang="en-US" altLang="zh-CN" sz="1400" b="1">
                    <a:solidFill>
                      <a:schemeClr val="accent2">
                        <a:lumMod val="50000"/>
                      </a:schemeClr>
                    </a:solidFill>
                  </a:rPr>
                  <a:t>(12) </a:t>
                </a:r>
                <a14:m>
                  <m:oMath xmlns:m="http://schemas.openxmlformats.org/officeDocument/2006/math">
                    <m:d>
                      <m:dPr>
                        <m:ctrlPr>
                          <a:rPr lang="en-US" altLang="zh-CN" sz="1400" b="1" i="1" smtClean="0">
                            <a:solidFill>
                              <a:schemeClr val="accent2">
                                <a:lumMod val="50000"/>
                              </a:schemeClr>
                            </a:solidFill>
                            <a:latin typeface="Cambria Math" panose="02040503050406030204" pitchFamily="18" charset="0"/>
                          </a:rPr>
                        </m:ctrlPr>
                      </m:dPr>
                      <m:e>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𝒓</m:t>
                            </m:r>
                            <m:r>
                              <a:rPr lang="en-US" altLang="zh-CN" sz="1400" b="1" i="1" smtClean="0">
                                <a:solidFill>
                                  <a:schemeClr val="accent2">
                                    <a:lumMod val="50000"/>
                                  </a:schemeClr>
                                </a:solidFill>
                                <a:latin typeface="Cambria Math" panose="02040503050406030204" pitchFamily="18" charset="0"/>
                              </a:rPr>
                              <m:t>∨</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𝒒</m:t>
                                </m:r>
                                <m:r>
                                  <a:rPr lang="en-US" altLang="zh-CN" sz="1400" b="1" i="1" smtClean="0">
                                    <a:solidFill>
                                      <a:schemeClr val="accent2">
                                        <a:lumMod val="50000"/>
                                      </a:schemeClr>
                                    </a:solidFill>
                                    <a:latin typeface="Cambria Math" panose="02040503050406030204" pitchFamily="18" charset="0"/>
                                  </a:rPr>
                                  <m:t>)</m:t>
                                </m:r>
                              </m:e>
                            </m:d>
                          </m:e>
                        </m:d>
                        <m:r>
                          <a:rPr lang="en-US" altLang="zh-CN" sz="1400" b="1" i="1" smtClean="0">
                            <a:solidFill>
                              <a:schemeClr val="accent2">
                                <a:lumMod val="50000"/>
                              </a:schemeClr>
                            </a:solidFill>
                            <a:latin typeface="Cambria Math" panose="02040503050406030204" pitchFamily="18" charset="0"/>
                          </a:rPr>
                          <m:t>∧</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𝒓</m:t>
                            </m:r>
                            <m:r>
                              <a:rPr lang="en-US" altLang="zh-CN" sz="1400" b="1" i="1" smtClean="0">
                                <a:solidFill>
                                  <a:schemeClr val="accent2">
                                    <a:lumMod val="50000"/>
                                  </a:schemeClr>
                                </a:solidFill>
                                <a:latin typeface="Cambria Math" panose="02040503050406030204" pitchFamily="18" charset="0"/>
                              </a:rPr>
                              <m:t>→</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𝒒</m:t>
                                </m:r>
                              </m:e>
                            </m:d>
                          </m:e>
                        </m:d>
                      </m:e>
                    </m:d>
                  </m:oMath>
                </a14:m>
                <a:endParaRPr lang="zh-CN" altLang="en-US" sz="1400" b="1">
                  <a:solidFill>
                    <a:schemeClr val="accent2">
                      <a:lumMod val="50000"/>
                    </a:schemeClr>
                  </a:solidFill>
                </a:endParaRPr>
              </a:p>
            </p:txBody>
          </p:sp>
        </mc:Choice>
        <mc:Fallback xmlns="">
          <p:sp>
            <p:nvSpPr>
              <p:cNvPr id="9" name="文本框 8">
                <a:extLst>
                  <a:ext uri="{FF2B5EF4-FFF2-40B4-BE49-F238E27FC236}">
                    <a16:creationId xmlns:a16="http://schemas.microsoft.com/office/drawing/2014/main" id="{43D83F92-C5F8-4BF1-BF00-4CAF1361205C}"/>
                  </a:ext>
                </a:extLst>
              </p:cNvPr>
              <p:cNvSpPr txBox="1">
                <a:spLocks noRot="1" noChangeAspect="1" noMove="1" noResize="1" noEditPoints="1" noAdjustHandles="1" noChangeArrowheads="1" noChangeShapeType="1" noTextEdit="1"/>
              </p:cNvSpPr>
              <p:nvPr/>
            </p:nvSpPr>
            <p:spPr>
              <a:xfrm>
                <a:off x="988939" y="652292"/>
                <a:ext cx="3281573" cy="3630994"/>
              </a:xfrm>
              <a:prstGeom prst="rect">
                <a:avLst/>
              </a:prstGeom>
              <a:blipFill>
                <a:blip r:embed="rId2"/>
                <a:stretch>
                  <a:fillRect l="-557" t="-3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198CAD1B-E5DE-4A35-A476-107B37B2B61E}"/>
                  </a:ext>
                </a:extLst>
              </p:cNvPr>
              <p:cNvSpPr txBox="1"/>
              <p:nvPr/>
            </p:nvSpPr>
            <p:spPr>
              <a:xfrm>
                <a:off x="988940" y="4373708"/>
                <a:ext cx="3965717" cy="368755"/>
              </a:xfrm>
              <a:prstGeom prst="rect">
                <a:avLst/>
              </a:prstGeom>
              <a:solidFill>
                <a:schemeClr val="accent4">
                  <a:lumMod val="20000"/>
                  <a:lumOff val="80000"/>
                </a:schemeClr>
              </a:solidFill>
            </p:spPr>
            <p:txBody>
              <a:bodyPr wrap="square" rtlCol="0">
                <a:spAutoFit/>
              </a:bodyPr>
              <a:lstStyle/>
              <a:p>
                <a:r>
                  <a:rPr lang="zh-CN" altLang="en-US" sz="1400" b="1">
                    <a:solidFill>
                      <a:schemeClr val="accent2">
                        <a:lumMod val="50000"/>
                      </a:schemeClr>
                    </a:solidFill>
                  </a:rPr>
                  <a:t>公式</a:t>
                </a:r>
                <a14:m>
                  <m:oMath xmlns:m="http://schemas.openxmlformats.org/officeDocument/2006/math">
                    <m:d>
                      <m:dPr>
                        <m:ctrlPr>
                          <a:rPr lang="en-US" altLang="zh-CN" sz="1200" b="1" i="1">
                            <a:solidFill>
                              <a:schemeClr val="accent2">
                                <a:lumMod val="50000"/>
                              </a:schemeClr>
                            </a:solidFill>
                            <a:latin typeface="Cambria Math" panose="02040503050406030204" pitchFamily="18" charset="0"/>
                          </a:rPr>
                        </m:ctrlPr>
                      </m:dPr>
                      <m:e>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𝒓</m:t>
                            </m:r>
                            <m:r>
                              <a:rPr lang="en-US" altLang="zh-CN" sz="1200" b="1" i="1">
                                <a:solidFill>
                                  <a:schemeClr val="accent2">
                                    <a:lumMod val="50000"/>
                                  </a:schemeClr>
                                </a:solidFill>
                                <a:latin typeface="Cambria Math" panose="02040503050406030204" pitchFamily="18" charset="0"/>
                              </a:rPr>
                              <m:t>∨</m:t>
                            </m:r>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𝒑</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𝒒</m:t>
                                </m:r>
                              </m:e>
                            </m:d>
                          </m:e>
                        </m:d>
                        <m:r>
                          <a:rPr lang="en-US" altLang="zh-CN" sz="1200" b="1" i="1">
                            <a:solidFill>
                              <a:schemeClr val="accent2">
                                <a:lumMod val="50000"/>
                              </a:schemeClr>
                            </a:solidFill>
                            <a:latin typeface="Cambria Math" panose="02040503050406030204" pitchFamily="18" charset="0"/>
                          </a:rPr>
                          <m:t>∧</m:t>
                        </m:r>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𝒓</m:t>
                            </m:r>
                            <m:r>
                              <a:rPr lang="en-US" altLang="zh-CN" sz="1200" b="1" i="1">
                                <a:solidFill>
                                  <a:schemeClr val="accent2">
                                    <a:lumMod val="50000"/>
                                  </a:schemeClr>
                                </a:solidFill>
                                <a:latin typeface="Cambria Math" panose="02040503050406030204" pitchFamily="18" charset="0"/>
                              </a:rPr>
                              <m:t>→</m:t>
                            </m:r>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𝒑</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𝒒</m:t>
                                </m:r>
                              </m:e>
                            </m:d>
                          </m:e>
                        </m:d>
                      </m:e>
                    </m:d>
                  </m:oMath>
                </a14:m>
                <a:r>
                  <a:rPr lang="zh-CN" altLang="en-US" sz="1400" b="1">
                    <a:solidFill>
                      <a:schemeClr val="accent2">
                        <a:lumMod val="50000"/>
                      </a:schemeClr>
                    </a:solidFill>
                  </a:rPr>
                  <a:t>的完全形成序列</a:t>
                </a:r>
              </a:p>
            </p:txBody>
          </p:sp>
        </mc:Choice>
        <mc:Fallback xmlns="">
          <p:sp>
            <p:nvSpPr>
              <p:cNvPr id="10" name="文本框 9">
                <a:extLst>
                  <a:ext uri="{FF2B5EF4-FFF2-40B4-BE49-F238E27FC236}">
                    <a16:creationId xmlns:a16="http://schemas.microsoft.com/office/drawing/2014/main" id="{198CAD1B-E5DE-4A35-A476-107B37B2B61E}"/>
                  </a:ext>
                </a:extLst>
              </p:cNvPr>
              <p:cNvSpPr txBox="1">
                <a:spLocks noRot="1" noChangeAspect="1" noMove="1" noResize="1" noEditPoints="1" noAdjustHandles="1" noChangeArrowheads="1" noChangeShapeType="1" noTextEdit="1"/>
              </p:cNvSpPr>
              <p:nvPr/>
            </p:nvSpPr>
            <p:spPr>
              <a:xfrm>
                <a:off x="988940" y="4373708"/>
                <a:ext cx="3965717" cy="368755"/>
              </a:xfrm>
              <a:prstGeom prst="rect">
                <a:avLst/>
              </a:prstGeom>
              <a:blipFill>
                <a:blip r:embed="rId3"/>
                <a:stretch>
                  <a:fillRect l="-461" b="-65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98335BE4-587D-4E41-88B3-2C53781CD732}"/>
                  </a:ext>
                </a:extLst>
              </p:cNvPr>
              <p:cNvSpPr txBox="1"/>
              <p:nvPr/>
            </p:nvSpPr>
            <p:spPr>
              <a:xfrm>
                <a:off x="5151778" y="677541"/>
                <a:ext cx="3160371" cy="2753831"/>
              </a:xfrm>
              <a:prstGeom prst="rect">
                <a:avLst/>
              </a:prstGeom>
              <a:solidFill>
                <a:schemeClr val="accent6">
                  <a:lumMod val="20000"/>
                  <a:lumOff val="80000"/>
                </a:schemeClr>
              </a:solidFill>
            </p:spPr>
            <p:txBody>
              <a:bodyPr wrap="square" rtlCol="0">
                <a:spAutoFit/>
              </a:bodyPr>
              <a:lstStyle/>
              <a:p>
                <a:pPr>
                  <a:spcBef>
                    <a:spcPts val="600"/>
                  </a:spcBef>
                </a:pPr>
                <a:r>
                  <a:rPr lang="en-US" altLang="zh-CN" sz="1400" b="1">
                    <a:solidFill>
                      <a:schemeClr val="accent2">
                        <a:lumMod val="50000"/>
                      </a:schemeClr>
                    </a:solidFill>
                  </a:rPr>
                  <a:t>(1) </a:t>
                </a:r>
                <a14:m>
                  <m:oMath xmlns:m="http://schemas.openxmlformats.org/officeDocument/2006/math">
                    <m:r>
                      <a:rPr lang="en-US" altLang="zh-CN" sz="1400" b="1" i="1">
                        <a:solidFill>
                          <a:schemeClr val="accent2">
                            <a:lumMod val="50000"/>
                          </a:schemeClr>
                        </a:solidFill>
                        <a:latin typeface="Cambria Math" panose="02040503050406030204" pitchFamily="18" charset="0"/>
                      </a:rPr>
                      <m:t>𝒓</m:t>
                    </m:r>
                  </m:oMath>
                </a14:m>
                <a:endParaRPr lang="en-US" altLang="zh-CN" sz="1400" b="1">
                  <a:solidFill>
                    <a:schemeClr val="accent2">
                      <a:lumMod val="50000"/>
                    </a:schemeClr>
                  </a:solidFill>
                </a:endParaRPr>
              </a:p>
              <a:p>
                <a:pPr>
                  <a:spcBef>
                    <a:spcPts val="600"/>
                  </a:spcBef>
                </a:pPr>
                <a:r>
                  <a:rPr lang="en-US" altLang="zh-CN" sz="1400" b="1">
                    <a:solidFill>
                      <a:schemeClr val="accent2">
                        <a:lumMod val="50000"/>
                      </a:schemeClr>
                    </a:solidFill>
                  </a:rPr>
                  <a:t>(2) </a:t>
                </a:r>
                <a14:m>
                  <m:oMath xmlns:m="http://schemas.openxmlformats.org/officeDocument/2006/math">
                    <m:r>
                      <a:rPr lang="en-US" altLang="zh-CN" sz="1400" b="1" i="1">
                        <a:solidFill>
                          <a:schemeClr val="accent2">
                            <a:lumMod val="50000"/>
                          </a:schemeClr>
                        </a:solidFill>
                        <a:latin typeface="Cambria Math" panose="02040503050406030204" pitchFamily="18" charset="0"/>
                      </a:rPr>
                      <m:t>𝒑</m:t>
                    </m:r>
                  </m:oMath>
                </a14:m>
                <a:endParaRPr lang="en-US" altLang="zh-CN" sz="1400" b="1">
                  <a:solidFill>
                    <a:schemeClr val="accent2">
                      <a:lumMod val="50000"/>
                    </a:schemeClr>
                  </a:solidFill>
                </a:endParaRPr>
              </a:p>
              <a:p>
                <a:pPr>
                  <a:spcBef>
                    <a:spcPts val="600"/>
                  </a:spcBef>
                </a:pPr>
                <a:r>
                  <a:rPr lang="en-US" altLang="zh-CN" sz="1400" b="1">
                    <a:solidFill>
                      <a:schemeClr val="accent2">
                        <a:lumMod val="50000"/>
                      </a:schemeClr>
                    </a:solidFill>
                  </a:rPr>
                  <a:t>(3)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𝒒</m:t>
                    </m:r>
                  </m:oMath>
                </a14:m>
                <a:endParaRPr lang="en-US" altLang="zh-CN" sz="1400" b="1">
                  <a:solidFill>
                    <a:schemeClr val="accent2">
                      <a:lumMod val="50000"/>
                    </a:schemeClr>
                  </a:solidFill>
                </a:endParaRPr>
              </a:p>
              <a:p>
                <a:pPr>
                  <a:spcBef>
                    <a:spcPts val="600"/>
                  </a:spcBef>
                </a:pPr>
                <a:r>
                  <a:rPr lang="en-US" altLang="zh-CN" sz="1400" b="1">
                    <a:solidFill>
                      <a:schemeClr val="accent2">
                        <a:lumMod val="50000"/>
                      </a:schemeClr>
                    </a:solidFill>
                  </a:rPr>
                  <a:t>(4) </a:t>
                </a:r>
                <a14:m>
                  <m:oMath xmlns:m="http://schemas.openxmlformats.org/officeDocument/2006/math">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𝒒</m:t>
                        </m:r>
                      </m:e>
                    </m:d>
                  </m:oMath>
                </a14:m>
                <a:endParaRPr lang="en-US" altLang="zh-CN" sz="1400" b="1">
                  <a:solidFill>
                    <a:schemeClr val="accent2">
                      <a:lumMod val="50000"/>
                    </a:schemeClr>
                  </a:solidFill>
                </a:endParaRPr>
              </a:p>
              <a:p>
                <a:pPr>
                  <a:spcBef>
                    <a:spcPts val="600"/>
                  </a:spcBef>
                </a:pPr>
                <a:r>
                  <a:rPr lang="en-US" altLang="zh-CN" sz="1400" b="1">
                    <a:solidFill>
                      <a:schemeClr val="accent2">
                        <a:lumMod val="50000"/>
                      </a:schemeClr>
                    </a:solidFill>
                  </a:rPr>
                  <a:t>(5) </a:t>
                </a:r>
                <a14:m>
                  <m:oMath xmlns:m="http://schemas.openxmlformats.org/officeDocument/2006/math">
                    <m:r>
                      <a:rPr lang="en-US" altLang="zh-CN" sz="1400" b="1" i="0"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𝒒</m:t>
                        </m:r>
                      </m:e>
                    </m:d>
                    <m:r>
                      <a:rPr lang="en-US" altLang="zh-CN" sz="1400" b="1" i="1" smtClean="0">
                        <a:solidFill>
                          <a:schemeClr val="accent2">
                            <a:lumMod val="50000"/>
                          </a:schemeClr>
                        </a:solidFill>
                        <a:latin typeface="Cambria Math" panose="02040503050406030204" pitchFamily="18" charset="0"/>
                      </a:rPr>
                      <m:t>)</m:t>
                    </m:r>
                  </m:oMath>
                </a14:m>
                <a:endParaRPr lang="en-US" altLang="zh-CN" sz="1400" b="1">
                  <a:solidFill>
                    <a:schemeClr val="accent2">
                      <a:lumMod val="50000"/>
                    </a:schemeClr>
                  </a:solidFill>
                </a:endParaRPr>
              </a:p>
              <a:p>
                <a:pPr>
                  <a:spcBef>
                    <a:spcPts val="600"/>
                  </a:spcBef>
                </a:pPr>
                <a:r>
                  <a:rPr lang="en-US" altLang="zh-CN" sz="1400" b="1">
                    <a:solidFill>
                      <a:schemeClr val="accent2">
                        <a:lumMod val="50000"/>
                      </a:schemeClr>
                    </a:solidFill>
                  </a:rPr>
                  <a:t>(6) </a:t>
                </a:r>
                <a14:m>
                  <m:oMath xmlns:m="http://schemas.openxmlformats.org/officeDocument/2006/math">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𝒓</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𝒒</m:t>
                        </m:r>
                        <m:r>
                          <a:rPr lang="en-US" altLang="zh-CN" sz="1400" b="1" i="1" smtClean="0">
                            <a:solidFill>
                              <a:schemeClr val="accent2">
                                <a:lumMod val="50000"/>
                              </a:schemeClr>
                            </a:solidFill>
                            <a:latin typeface="Cambria Math" panose="02040503050406030204" pitchFamily="18" charset="0"/>
                          </a:rPr>
                          <m:t>)</m:t>
                        </m:r>
                      </m:e>
                    </m:d>
                  </m:oMath>
                </a14:m>
                <a:endParaRPr lang="en-US" altLang="zh-CN" sz="1400" b="1">
                  <a:solidFill>
                    <a:schemeClr val="accent2">
                      <a:lumMod val="50000"/>
                    </a:schemeClr>
                  </a:solidFill>
                </a:endParaRPr>
              </a:p>
              <a:p>
                <a:pPr>
                  <a:spcBef>
                    <a:spcPts val="600"/>
                  </a:spcBef>
                </a:pPr>
                <a:r>
                  <a:rPr lang="en-US" altLang="zh-CN" sz="1400" b="1">
                    <a:solidFill>
                      <a:schemeClr val="accent2">
                        <a:lumMod val="50000"/>
                      </a:schemeClr>
                    </a:solidFill>
                  </a:rPr>
                  <a:t>(7) </a:t>
                </a:r>
                <a14:m>
                  <m:oMath xmlns:m="http://schemas.openxmlformats.org/officeDocument/2006/math">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𝒒</m:t>
                        </m:r>
                      </m:e>
                    </m:d>
                  </m:oMath>
                </a14:m>
                <a:endParaRPr lang="en-US" altLang="zh-CN" sz="1400" b="1">
                  <a:solidFill>
                    <a:schemeClr val="accent2">
                      <a:lumMod val="50000"/>
                    </a:schemeClr>
                  </a:solidFill>
                </a:endParaRPr>
              </a:p>
              <a:p>
                <a:pPr>
                  <a:spcBef>
                    <a:spcPts val="600"/>
                  </a:spcBef>
                </a:pPr>
                <a:r>
                  <a:rPr lang="en-US" altLang="zh-CN" sz="1400" b="1">
                    <a:solidFill>
                      <a:schemeClr val="accent2">
                        <a:lumMod val="50000"/>
                      </a:schemeClr>
                    </a:solidFill>
                  </a:rPr>
                  <a:t>(8) </a:t>
                </a:r>
                <a14:m>
                  <m:oMath xmlns:m="http://schemas.openxmlformats.org/officeDocument/2006/math">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𝒓</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𝒒</m:t>
                        </m:r>
                        <m:r>
                          <a:rPr lang="en-US" altLang="zh-CN" sz="1400" b="1" i="1" smtClean="0">
                            <a:solidFill>
                              <a:schemeClr val="accent2">
                                <a:lumMod val="50000"/>
                              </a:schemeClr>
                            </a:solidFill>
                            <a:latin typeface="Cambria Math" panose="02040503050406030204" pitchFamily="18" charset="0"/>
                          </a:rPr>
                          <m:t>)</m:t>
                        </m:r>
                      </m:e>
                    </m:d>
                  </m:oMath>
                </a14:m>
                <a:endParaRPr lang="en-US" altLang="zh-CN" sz="1400" b="1">
                  <a:solidFill>
                    <a:schemeClr val="accent2">
                      <a:lumMod val="50000"/>
                    </a:schemeClr>
                  </a:solidFill>
                </a:endParaRPr>
              </a:p>
              <a:p>
                <a:pPr>
                  <a:spcBef>
                    <a:spcPts val="600"/>
                  </a:spcBef>
                </a:pPr>
                <a:r>
                  <a:rPr lang="en-US" altLang="zh-CN" sz="1400" b="1">
                    <a:solidFill>
                      <a:schemeClr val="accent2">
                        <a:lumMod val="50000"/>
                      </a:schemeClr>
                    </a:solidFill>
                  </a:rPr>
                  <a:t>(9) </a:t>
                </a:r>
                <a14:m>
                  <m:oMath xmlns:m="http://schemas.openxmlformats.org/officeDocument/2006/math">
                    <m:d>
                      <m:dPr>
                        <m:ctrlPr>
                          <a:rPr lang="en-US" altLang="zh-CN" sz="1400" b="1" i="1" smtClean="0">
                            <a:solidFill>
                              <a:schemeClr val="accent2">
                                <a:lumMod val="50000"/>
                              </a:schemeClr>
                            </a:solidFill>
                            <a:latin typeface="Cambria Math" panose="02040503050406030204" pitchFamily="18" charset="0"/>
                          </a:rPr>
                        </m:ctrlPr>
                      </m:dPr>
                      <m:e>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𝒓</m:t>
                            </m:r>
                            <m:r>
                              <a:rPr lang="en-US" altLang="zh-CN" sz="1400" b="1" i="1" smtClean="0">
                                <a:solidFill>
                                  <a:schemeClr val="accent2">
                                    <a:lumMod val="50000"/>
                                  </a:schemeClr>
                                </a:solidFill>
                                <a:latin typeface="Cambria Math" panose="02040503050406030204" pitchFamily="18" charset="0"/>
                              </a:rPr>
                              <m:t>∨</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𝒒</m:t>
                                </m:r>
                                <m:r>
                                  <a:rPr lang="en-US" altLang="zh-CN" sz="1400" b="1" i="1" smtClean="0">
                                    <a:solidFill>
                                      <a:schemeClr val="accent2">
                                        <a:lumMod val="50000"/>
                                      </a:schemeClr>
                                    </a:solidFill>
                                    <a:latin typeface="Cambria Math" panose="02040503050406030204" pitchFamily="18" charset="0"/>
                                  </a:rPr>
                                  <m:t>)</m:t>
                                </m:r>
                              </m:e>
                            </m:d>
                          </m:e>
                        </m:d>
                        <m:r>
                          <a:rPr lang="en-US" altLang="zh-CN" sz="1400" b="1" i="1" smtClean="0">
                            <a:solidFill>
                              <a:schemeClr val="accent2">
                                <a:lumMod val="50000"/>
                              </a:schemeClr>
                            </a:solidFill>
                            <a:latin typeface="Cambria Math" panose="02040503050406030204" pitchFamily="18" charset="0"/>
                          </a:rPr>
                          <m:t>∧</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𝒓</m:t>
                            </m:r>
                            <m:r>
                              <a:rPr lang="en-US" altLang="zh-CN" sz="1400" b="1" i="1" smtClean="0">
                                <a:solidFill>
                                  <a:schemeClr val="accent2">
                                    <a:lumMod val="50000"/>
                                  </a:schemeClr>
                                </a:solidFill>
                                <a:latin typeface="Cambria Math" panose="02040503050406030204" pitchFamily="18" charset="0"/>
                              </a:rPr>
                              <m:t>→</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𝒒</m:t>
                                </m:r>
                              </m:e>
                            </m:d>
                          </m:e>
                        </m:d>
                      </m:e>
                    </m:d>
                  </m:oMath>
                </a14:m>
                <a:endParaRPr lang="zh-CN" altLang="en-US" sz="1400" b="1">
                  <a:solidFill>
                    <a:schemeClr val="accent2">
                      <a:lumMod val="50000"/>
                    </a:schemeClr>
                  </a:solidFill>
                </a:endParaRPr>
              </a:p>
            </p:txBody>
          </p:sp>
        </mc:Choice>
        <mc:Fallback xmlns="">
          <p:sp>
            <p:nvSpPr>
              <p:cNvPr id="17" name="文本框 16">
                <a:extLst>
                  <a:ext uri="{FF2B5EF4-FFF2-40B4-BE49-F238E27FC236}">
                    <a16:creationId xmlns:a16="http://schemas.microsoft.com/office/drawing/2014/main" id="{98335BE4-587D-4E41-88B3-2C53781CD732}"/>
                  </a:ext>
                </a:extLst>
              </p:cNvPr>
              <p:cNvSpPr txBox="1">
                <a:spLocks noRot="1" noChangeAspect="1" noMove="1" noResize="1" noEditPoints="1" noAdjustHandles="1" noChangeArrowheads="1" noChangeShapeType="1" noTextEdit="1"/>
              </p:cNvSpPr>
              <p:nvPr/>
            </p:nvSpPr>
            <p:spPr>
              <a:xfrm>
                <a:off x="5151778" y="677541"/>
                <a:ext cx="3160371" cy="2753831"/>
              </a:xfrm>
              <a:prstGeom prst="rect">
                <a:avLst/>
              </a:prstGeom>
              <a:blipFill>
                <a:blip r:embed="rId4"/>
                <a:stretch>
                  <a:fillRect l="-578" t="-44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188DC8C1-E466-483A-AED4-4C1742D5A4F6}"/>
                  </a:ext>
                </a:extLst>
              </p:cNvPr>
              <p:cNvSpPr txBox="1"/>
              <p:nvPr/>
            </p:nvSpPr>
            <p:spPr>
              <a:xfrm>
                <a:off x="5151779" y="3733874"/>
                <a:ext cx="3281573" cy="584199"/>
              </a:xfrm>
              <a:prstGeom prst="rect">
                <a:avLst/>
              </a:prstGeom>
              <a:solidFill>
                <a:schemeClr val="accent4">
                  <a:lumMod val="20000"/>
                  <a:lumOff val="80000"/>
                </a:schemeClr>
              </a:solidFill>
            </p:spPr>
            <p:txBody>
              <a:bodyPr wrap="square" rtlCol="0">
                <a:spAutoFit/>
              </a:bodyPr>
              <a:lstStyle/>
              <a:p>
                <a:pPr>
                  <a:lnSpc>
                    <a:spcPts val="2000"/>
                  </a:lnSpc>
                </a:pPr>
                <a:r>
                  <a:rPr lang="zh-CN" altLang="en-US" sz="1400" b="1">
                    <a:solidFill>
                      <a:schemeClr val="accent2">
                        <a:lumMod val="50000"/>
                      </a:schemeClr>
                    </a:solidFill>
                  </a:rPr>
                  <a:t>公式</a:t>
                </a:r>
                <a14:m>
                  <m:oMath xmlns:m="http://schemas.openxmlformats.org/officeDocument/2006/math">
                    <m:d>
                      <m:dPr>
                        <m:ctrlPr>
                          <a:rPr lang="en-US" altLang="zh-CN" sz="1200" b="1" i="1">
                            <a:solidFill>
                              <a:schemeClr val="accent2">
                                <a:lumMod val="50000"/>
                              </a:schemeClr>
                            </a:solidFill>
                            <a:latin typeface="Cambria Math" panose="02040503050406030204" pitchFamily="18" charset="0"/>
                          </a:rPr>
                        </m:ctrlPr>
                      </m:dPr>
                      <m:e>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𝒓</m:t>
                            </m:r>
                            <m:r>
                              <a:rPr lang="en-US" altLang="zh-CN" sz="1200" b="1" i="1">
                                <a:solidFill>
                                  <a:schemeClr val="accent2">
                                    <a:lumMod val="50000"/>
                                  </a:schemeClr>
                                </a:solidFill>
                                <a:latin typeface="Cambria Math" panose="02040503050406030204" pitchFamily="18" charset="0"/>
                              </a:rPr>
                              <m:t>∨</m:t>
                            </m:r>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𝒑</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𝒒</m:t>
                                </m:r>
                              </m:e>
                            </m:d>
                          </m:e>
                        </m:d>
                        <m:r>
                          <a:rPr lang="en-US" altLang="zh-CN" sz="1200" b="1" i="1">
                            <a:solidFill>
                              <a:schemeClr val="accent2">
                                <a:lumMod val="50000"/>
                              </a:schemeClr>
                            </a:solidFill>
                            <a:latin typeface="Cambria Math" panose="02040503050406030204" pitchFamily="18" charset="0"/>
                          </a:rPr>
                          <m:t>∧</m:t>
                        </m:r>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𝒓</m:t>
                            </m:r>
                            <m:r>
                              <a:rPr lang="en-US" altLang="zh-CN" sz="1200" b="1" i="1">
                                <a:solidFill>
                                  <a:schemeClr val="accent2">
                                    <a:lumMod val="50000"/>
                                  </a:schemeClr>
                                </a:solidFill>
                                <a:latin typeface="Cambria Math" panose="02040503050406030204" pitchFamily="18" charset="0"/>
                              </a:rPr>
                              <m:t>→</m:t>
                            </m:r>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𝒑</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𝒒</m:t>
                                </m:r>
                              </m:e>
                            </m:d>
                          </m:e>
                        </m:d>
                      </m:e>
                    </m:d>
                  </m:oMath>
                </a14:m>
                <a:r>
                  <a:rPr lang="zh-CN" altLang="en-US" sz="1400" b="1">
                    <a:solidFill>
                      <a:schemeClr val="accent2">
                        <a:lumMod val="50000"/>
                      </a:schemeClr>
                    </a:solidFill>
                  </a:rPr>
                  <a:t>的最佳形成序列</a:t>
                </a:r>
              </a:p>
            </p:txBody>
          </p:sp>
        </mc:Choice>
        <mc:Fallback xmlns="">
          <p:sp>
            <p:nvSpPr>
              <p:cNvPr id="18" name="文本框 17">
                <a:extLst>
                  <a:ext uri="{FF2B5EF4-FFF2-40B4-BE49-F238E27FC236}">
                    <a16:creationId xmlns:a16="http://schemas.microsoft.com/office/drawing/2014/main" id="{188DC8C1-E466-483A-AED4-4C1742D5A4F6}"/>
                  </a:ext>
                </a:extLst>
              </p:cNvPr>
              <p:cNvSpPr txBox="1">
                <a:spLocks noRot="1" noChangeAspect="1" noMove="1" noResize="1" noEditPoints="1" noAdjustHandles="1" noChangeArrowheads="1" noChangeShapeType="1" noTextEdit="1"/>
              </p:cNvSpPr>
              <p:nvPr/>
            </p:nvSpPr>
            <p:spPr>
              <a:xfrm>
                <a:off x="5151779" y="3733874"/>
                <a:ext cx="3281573" cy="584199"/>
              </a:xfrm>
              <a:prstGeom prst="rect">
                <a:avLst/>
              </a:prstGeom>
              <a:blipFill>
                <a:blip r:embed="rId5"/>
                <a:stretch>
                  <a:fillRect l="-558" b="-11579"/>
                </a:stretch>
              </a:blipFill>
            </p:spPr>
            <p:txBody>
              <a:bodyPr/>
              <a:lstStyle/>
              <a:p>
                <a:r>
                  <a:rPr lang="zh-CN" altLang="en-US">
                    <a:noFill/>
                  </a:rPr>
                  <a:t> </a:t>
                </a:r>
              </a:p>
            </p:txBody>
          </p:sp>
        </mc:Fallback>
      </mc:AlternateContent>
      <p:sp>
        <p:nvSpPr>
          <p:cNvPr id="3" name="箭头: 右 2">
            <a:extLst>
              <a:ext uri="{FF2B5EF4-FFF2-40B4-BE49-F238E27FC236}">
                <a16:creationId xmlns:a16="http://schemas.microsoft.com/office/drawing/2014/main" id="{37B8A3FC-89A5-44E0-9892-B529E66EAC27}"/>
              </a:ext>
            </a:extLst>
          </p:cNvPr>
          <p:cNvSpPr/>
          <p:nvPr/>
        </p:nvSpPr>
        <p:spPr>
          <a:xfrm>
            <a:off x="4359686" y="1500629"/>
            <a:ext cx="760343" cy="2417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83847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C8A63A11-312B-46D2-98D0-53742CDD8886}"/>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内容提要</a:t>
            </a:r>
          </a:p>
        </p:txBody>
      </p:sp>
      <p:sp>
        <p:nvSpPr>
          <p:cNvPr id="2" name="文本框 1">
            <a:extLst>
              <a:ext uri="{FF2B5EF4-FFF2-40B4-BE49-F238E27FC236}">
                <a16:creationId xmlns:a16="http://schemas.microsoft.com/office/drawing/2014/main" id="{85BA4EFF-667B-4FC6-8446-13B52B94D7E0}"/>
              </a:ext>
            </a:extLst>
          </p:cNvPr>
          <p:cNvSpPr txBox="1"/>
          <p:nvPr/>
        </p:nvSpPr>
        <p:spPr>
          <a:xfrm>
            <a:off x="810863" y="1083065"/>
            <a:ext cx="5232980" cy="2914259"/>
          </a:xfrm>
          <a:prstGeom prst="rect">
            <a:avLst/>
          </a:prstGeom>
          <a:noFill/>
        </p:spPr>
        <p:txBody>
          <a:bodyPr wrap="square" rtlCol="0">
            <a:spAutoFit/>
          </a:bodyPr>
          <a:lstStyle/>
          <a:p>
            <a:pPr>
              <a:lnSpc>
                <a:spcPct val="200000"/>
              </a:lnSpc>
            </a:pPr>
            <a:r>
              <a:rPr lang="zh-CN" altLang="en-US" sz="2400" b="1">
                <a:solidFill>
                  <a:schemeClr val="bg1">
                    <a:lumMod val="95000"/>
                  </a:schemeClr>
                </a:solidFill>
                <a:latin typeface="仿宋" panose="02010609060101010101" pitchFamily="49" charset="-122"/>
                <a:ea typeface="仿宋" panose="02010609060101010101" pitchFamily="49" charset="-122"/>
              </a:rPr>
              <a:t>命题逻辑公式的形成序列</a:t>
            </a:r>
            <a:endParaRPr lang="en-US" altLang="zh-CN" sz="2400" b="1">
              <a:solidFill>
                <a:schemeClr val="bg1">
                  <a:lumMod val="95000"/>
                </a:schemeClr>
              </a:solidFill>
              <a:latin typeface="仿宋" panose="02010609060101010101" pitchFamily="49" charset="-122"/>
              <a:ea typeface="仿宋" panose="02010609060101010101" pitchFamily="49" charset="-122"/>
            </a:endParaRPr>
          </a:p>
          <a:p>
            <a:pPr>
              <a:lnSpc>
                <a:spcPct val="200000"/>
              </a:lnSpc>
            </a:pPr>
            <a:r>
              <a:rPr lang="zh-CN" altLang="en-US" sz="2400" b="1">
                <a:solidFill>
                  <a:schemeClr val="accent6">
                    <a:lumMod val="50000"/>
                  </a:schemeClr>
                </a:solidFill>
                <a:latin typeface="仿宋" panose="02010609060101010101" pitchFamily="49" charset="-122"/>
                <a:ea typeface="仿宋" panose="02010609060101010101" pitchFamily="49" charset="-122"/>
              </a:rPr>
              <a:t>命题逻辑公式的抽象语法树与子公式</a:t>
            </a:r>
            <a:endParaRPr lang="en-US" altLang="zh-CN" sz="2400" b="1">
              <a:solidFill>
                <a:schemeClr val="accent6">
                  <a:lumMod val="50000"/>
                </a:schemeClr>
              </a:solidFill>
              <a:latin typeface="仿宋" panose="02010609060101010101" pitchFamily="49" charset="-122"/>
              <a:ea typeface="仿宋" panose="02010609060101010101" pitchFamily="49" charset="-122"/>
            </a:endParaRPr>
          </a:p>
          <a:p>
            <a:pPr>
              <a:lnSpc>
                <a:spcPct val="200000"/>
              </a:lnSpc>
            </a:pPr>
            <a:r>
              <a:rPr lang="zh-CN" altLang="en-US" sz="2400" b="1">
                <a:solidFill>
                  <a:schemeClr val="accent6">
                    <a:lumMod val="50000"/>
                  </a:schemeClr>
                </a:solidFill>
                <a:latin typeface="仿宋" panose="02010609060101010101" pitchFamily="49" charset="-122"/>
                <a:ea typeface="仿宋" panose="02010609060101010101" pitchFamily="49" charset="-122"/>
              </a:rPr>
              <a:t>命题逻辑公式变量替换与子公式置换</a:t>
            </a:r>
            <a:endParaRPr lang="en-US" altLang="zh-CN" sz="2400" b="1">
              <a:solidFill>
                <a:schemeClr val="accent6">
                  <a:lumMod val="50000"/>
                </a:schemeClr>
              </a:solidFill>
              <a:latin typeface="仿宋" panose="02010609060101010101" pitchFamily="49" charset="-122"/>
              <a:ea typeface="仿宋" panose="02010609060101010101" pitchFamily="49" charset="-122"/>
            </a:endParaRPr>
          </a:p>
          <a:p>
            <a:pPr>
              <a:lnSpc>
                <a:spcPct val="200000"/>
              </a:lnSpc>
            </a:pPr>
            <a:r>
              <a:rPr lang="zh-CN" altLang="en-US" sz="2400" b="1">
                <a:solidFill>
                  <a:schemeClr val="accent6">
                    <a:lumMod val="50000"/>
                  </a:schemeClr>
                </a:solidFill>
                <a:latin typeface="仿宋" panose="02010609060101010101" pitchFamily="49" charset="-122"/>
                <a:ea typeface="仿宋" panose="02010609060101010101" pitchFamily="49" charset="-122"/>
              </a:rPr>
              <a:t>命题逻辑公式语法分析的实现</a:t>
            </a:r>
            <a:endParaRPr lang="en-US" altLang="zh-CN" sz="2400" b="1">
              <a:solidFill>
                <a:schemeClr val="accent6">
                  <a:lumMod val="50000"/>
                </a:schemeClr>
              </a:solidFill>
              <a:latin typeface="仿宋" panose="02010609060101010101" pitchFamily="49" charset="-122"/>
              <a:ea typeface="仿宋" panose="02010609060101010101" pitchFamily="49" charset="-122"/>
            </a:endParaRPr>
          </a:p>
        </p:txBody>
      </p:sp>
      <p:sp>
        <p:nvSpPr>
          <p:cNvPr id="11" name="矩形 10">
            <a:extLst>
              <a:ext uri="{FF2B5EF4-FFF2-40B4-BE49-F238E27FC236}">
                <a16:creationId xmlns:a16="http://schemas.microsoft.com/office/drawing/2014/main" id="{442470A3-17E0-4A28-9AF9-5A2F0FB0419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 name="矩形 11">
            <a:extLst>
              <a:ext uri="{FF2B5EF4-FFF2-40B4-BE49-F238E27FC236}">
                <a16:creationId xmlns:a16="http://schemas.microsoft.com/office/drawing/2014/main" id="{AC32D6D5-FC5F-4988-89F0-E5114C49A15E}"/>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FDE91CAA-7321-49F4-9733-065AE332399B}"/>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4" name="矩形 13">
            <a:extLst>
              <a:ext uri="{FF2B5EF4-FFF2-40B4-BE49-F238E27FC236}">
                <a16:creationId xmlns:a16="http://schemas.microsoft.com/office/drawing/2014/main" id="{7FD880B9-427D-4B2C-B60B-E79B30A493F1}"/>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第二讲  命题逻辑公式的语法</a:t>
            </a:r>
          </a:p>
        </p:txBody>
      </p:sp>
      <p:sp>
        <p:nvSpPr>
          <p:cNvPr id="15" name="矩形 14">
            <a:extLst>
              <a:ext uri="{FF2B5EF4-FFF2-40B4-BE49-F238E27FC236}">
                <a16:creationId xmlns:a16="http://schemas.microsoft.com/office/drawing/2014/main" id="{E8FDFDF5-F81B-461A-AA68-EF7C48D09363}"/>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r>
              <a:rPr lang="en-US" altLang="zh-CN" sz="1400">
                <a:latin typeface="Arial" panose="020B0604020202020204" pitchFamily="34" charset="0"/>
                <a:ea typeface="楷体" panose="02010609060101010101" pitchFamily="49" charset="-122"/>
                <a:cs typeface="Arial" panose="020B0604020202020204" pitchFamily="34" charset="0"/>
              </a:rPr>
              <a:t>2/43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4106451945"/>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2673</TotalTime>
  <Words>5152</Words>
  <Application>Microsoft Office PowerPoint</Application>
  <PresentationFormat>全屏显示(16:9)</PresentationFormat>
  <Paragraphs>565</Paragraphs>
  <Slides>44</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44</vt:i4>
      </vt:variant>
    </vt:vector>
  </HeadingPairs>
  <TitlesOfParts>
    <vt:vector size="55" baseType="lpstr">
      <vt:lpstr>等线</vt:lpstr>
      <vt:lpstr>仿宋</vt:lpstr>
      <vt:lpstr>黑体</vt:lpstr>
      <vt:lpstr>华文新魏</vt:lpstr>
      <vt:lpstr>楷体</vt:lpstr>
      <vt:lpstr>Arial</vt:lpstr>
      <vt:lpstr>Calibri</vt:lpstr>
      <vt:lpstr>Calibri Light</vt:lpstr>
      <vt:lpstr>Cambria Math</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Wu Xiangjun</cp:lastModifiedBy>
  <cp:revision>121</cp:revision>
  <dcterms:created xsi:type="dcterms:W3CDTF">2022-01-01T06:39:40Z</dcterms:created>
  <dcterms:modified xsi:type="dcterms:W3CDTF">2023-05-22T09:03:36Z</dcterms:modified>
</cp:coreProperties>
</file>