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91" r:id="rId5"/>
    <p:sldId id="281" r:id="rId6"/>
    <p:sldId id="283" r:id="rId7"/>
    <p:sldId id="284" r:id="rId8"/>
    <p:sldId id="288" r:id="rId9"/>
    <p:sldId id="289" r:id="rId10"/>
    <p:sldId id="295" r:id="rId11"/>
    <p:sldId id="292" r:id="rId12"/>
    <p:sldId id="290" r:id="rId13"/>
    <p:sldId id="293" r:id="rId14"/>
    <p:sldId id="297" r:id="rId15"/>
    <p:sldId id="296" r:id="rId16"/>
    <p:sldId id="298" r:id="rId17"/>
    <p:sldId id="299" r:id="rId18"/>
    <p:sldId id="301" r:id="rId19"/>
    <p:sldId id="300" r:id="rId20"/>
    <p:sldId id="294" r:id="rId21"/>
    <p:sldId id="302" r:id="rId22"/>
    <p:sldId id="285" r:id="rId23"/>
    <p:sldId id="303" r:id="rId24"/>
    <p:sldId id="305" r:id="rId25"/>
    <p:sldId id="306" r:id="rId26"/>
    <p:sldId id="307" r:id="rId27"/>
    <p:sldId id="308" r:id="rId28"/>
    <p:sldId id="309" r:id="rId29"/>
    <p:sldId id="304" r:id="rId30"/>
    <p:sldId id="310" r:id="rId31"/>
    <p:sldId id="311" r:id="rId32"/>
    <p:sldId id="314" r:id="rId33"/>
    <p:sldId id="312" r:id="rId34"/>
    <p:sldId id="316" r:id="rId35"/>
    <p:sldId id="315" r:id="rId36"/>
    <p:sldId id="317" r:id="rId37"/>
    <p:sldId id="319" r:id="rId38"/>
    <p:sldId id="320" r:id="rId39"/>
    <p:sldId id="318" r:id="rId40"/>
    <p:sldId id="313" r:id="rId41"/>
    <p:sldId id="324" r:id="rId42"/>
    <p:sldId id="321" r:id="rId43"/>
    <p:sldId id="287" r:id="rId44"/>
    <p:sldId id="272" r:id="rId45"/>
    <p:sldId id="280" r:id="rId46"/>
    <p:sldId id="262"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84" d="100"/>
          <a:sy n="184" d="100"/>
        </p:scale>
        <p:origin x="174"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2022/12/18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2022/12/18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1.png"/><Relationship Id="rId7" Type="http://schemas.openxmlformats.org/officeDocument/2006/relationships/image" Target="../media/image610.png"/><Relationship Id="rId12" Type="http://schemas.openxmlformats.org/officeDocument/2006/relationships/image" Target="../media/image80.png"/><Relationship Id="rId2" Type="http://schemas.openxmlformats.org/officeDocument/2006/relationships/image" Target="../media/image51.png"/><Relationship Id="rId16"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600.png"/><Relationship Id="rId11" Type="http://schemas.openxmlformats.org/officeDocument/2006/relationships/image" Target="../media/image79.png"/><Relationship Id="rId5" Type="http://schemas.openxmlformats.org/officeDocument/2006/relationships/image" Target="../media/image590.png"/><Relationship Id="rId15" Type="http://schemas.openxmlformats.org/officeDocument/2006/relationships/image" Target="../media/image82.png"/><Relationship Id="rId10" Type="http://schemas.openxmlformats.org/officeDocument/2006/relationships/image" Target="../media/image78.png"/><Relationship Id="rId4" Type="http://schemas.openxmlformats.org/officeDocument/2006/relationships/image" Target="../media/image580.png"/><Relationship Id="rId9" Type="http://schemas.openxmlformats.org/officeDocument/2006/relationships/image" Target="../media/image620.png"/><Relationship Id="rId14" Type="http://schemas.openxmlformats.org/officeDocument/2006/relationships/image" Target="../media/image630.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1.png"/><Relationship Id="rId7" Type="http://schemas.openxmlformats.org/officeDocument/2006/relationships/image" Target="../media/image610.png"/><Relationship Id="rId12" Type="http://schemas.openxmlformats.org/officeDocument/2006/relationships/image" Target="../media/image80.pn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00.png"/><Relationship Id="rId11" Type="http://schemas.openxmlformats.org/officeDocument/2006/relationships/image" Target="../media/image79.png"/><Relationship Id="rId5" Type="http://schemas.openxmlformats.org/officeDocument/2006/relationships/image" Target="../media/image590.png"/><Relationship Id="rId15" Type="http://schemas.openxmlformats.org/officeDocument/2006/relationships/image" Target="../media/image82.png"/><Relationship Id="rId10" Type="http://schemas.openxmlformats.org/officeDocument/2006/relationships/image" Target="../media/image78.png"/><Relationship Id="rId4" Type="http://schemas.openxmlformats.org/officeDocument/2006/relationships/image" Target="../media/image580.png"/><Relationship Id="rId9" Type="http://schemas.openxmlformats.org/officeDocument/2006/relationships/image" Target="../media/image620.png"/><Relationship Id="rId14" Type="http://schemas.openxmlformats.org/officeDocument/2006/relationships/image" Target="../media/image6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5" Type="http://schemas.openxmlformats.org/officeDocument/2006/relationships/image" Target="../media/image88.png"/><Relationship Id="rId4" Type="http://schemas.openxmlformats.org/officeDocument/2006/relationships/image" Target="../media/image87.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7.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91.png"/><Relationship Id="rId4" Type="http://schemas.openxmlformats.org/officeDocument/2006/relationships/image" Target="../media/image102.pn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5.png"/><Relationship Id="rId4" Type="http://schemas.openxmlformats.org/officeDocument/2006/relationships/image" Target="../media/image104.png"/></Relationships>
</file>

<file path=ppt/slides/_rels/slide38.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6.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0.png"/><Relationship Id="rId16"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09.png"/><Relationship Id="rId11" Type="http://schemas.openxmlformats.org/officeDocument/2006/relationships/image" Target="../media/image115.png"/><Relationship Id="rId5" Type="http://schemas.openxmlformats.org/officeDocument/2006/relationships/image" Target="../media/image108.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07.png"/><Relationship Id="rId9" Type="http://schemas.openxmlformats.org/officeDocument/2006/relationships/image" Target="../media/image113.png"/><Relationship Id="rId14" Type="http://schemas.openxmlformats.org/officeDocument/2006/relationships/image" Target="../media/image118.png"/></Relationships>
</file>

<file path=ppt/slides/_rels/slide3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xml"/><Relationship Id="rId4" Type="http://schemas.openxmlformats.org/officeDocument/2006/relationships/image" Target="../media/image126.png"/></Relationships>
</file>

<file path=ppt/slides/_rels/slide4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127.png"/></Relationships>
</file>

<file path=ppt/slides/_rels/slide42.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4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56.png"/><Relationship Id="rId17" Type="http://schemas.openxmlformats.org/officeDocument/2006/relationships/image" Target="../media/image70.png"/><Relationship Id="rId2" Type="http://schemas.openxmlformats.org/officeDocument/2006/relationships/image" Target="../media/image510.png"/><Relationship Id="rId16"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55.png"/><Relationship Id="rId5" Type="http://schemas.openxmlformats.org/officeDocument/2006/relationships/image" Target="../media/image59.png"/><Relationship Id="rId1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63.png"/></Relationships>
</file>

<file path=ppt/slides/_rels/slide6.xml.rels><?xml version="1.0" encoding="UTF-8" standalone="yes"?>
<Relationships xmlns="http://schemas.openxmlformats.org/package/2006/relationships"><Relationship Id="rId13" Type="http://schemas.openxmlformats.org/officeDocument/2006/relationships/image" Target="../media/image20.png"/><Relationship Id="rId12" Type="http://schemas.openxmlformats.org/officeDocument/2006/relationships/image" Target="../media/image19.png"/><Relationship Id="rId1" Type="http://schemas.openxmlformats.org/officeDocument/2006/relationships/slideLayout" Target="../slideLayouts/slideLayout1.xml"/><Relationship Id="rId11" Type="http://schemas.openxmlformats.org/officeDocument/2006/relationships/image" Target="../media/image18.png"/><Relationship Id="rId10" Type="http://schemas.openxmlformats.org/officeDocument/2006/relationships/image" Target="../media/image17.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12" Type="http://schemas.openxmlformats.org/officeDocument/2006/relationships/image" Target="../media/image31.png"/><Relationship Id="rId1" Type="http://schemas.openxmlformats.org/officeDocument/2006/relationships/slideLayout" Target="../slideLayouts/slideLayout1.xml"/><Relationship Id="rId11" Type="http://schemas.openxmlformats.org/officeDocument/2006/relationships/image" Target="../media/image30.png"/><Relationship Id="rId10" Type="http://schemas.openxmlformats.org/officeDocument/2006/relationships/image" Target="../media/image29.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0.png"/><Relationship Id="rId7" Type="http://schemas.openxmlformats.org/officeDocument/2006/relationships/image" Target="../media/image14.png"/><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第三讲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命题逻辑公式的语义</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公式对偶式真值计算举例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A75494-53B1-4F95-878D-66000401EC97}"/>
                  </a:ext>
                </a:extLst>
              </p:cNvPr>
              <p:cNvSpPr txBox="1"/>
              <p:nvPr/>
            </p:nvSpPr>
            <p:spPr>
              <a:xfrm>
                <a:off x="542260" y="2899705"/>
                <a:ext cx="6133900" cy="584775"/>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zh-CN" altLang="en-US" sz="1600" b="1">
                    <a:solidFill>
                      <a:schemeClr val="accent2">
                        <a:lumMod val="50000"/>
                      </a:schemeClr>
                    </a:solidFill>
                  </a:rPr>
                  <a:t>，且有：</a:t>
                </a:r>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m:oMathPara>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60A75494-53B1-4F95-878D-66000401EC97}"/>
                  </a:ext>
                </a:extLst>
              </p:cNvPr>
              <p:cNvSpPr txBox="1">
                <a:spLocks noRot="1" noChangeAspect="1" noMove="1" noResize="1" noEditPoints="1" noAdjustHandles="1" noChangeArrowheads="1" noChangeShapeType="1" noTextEdit="1"/>
              </p:cNvSpPr>
              <p:nvPr/>
            </p:nvSpPr>
            <p:spPr>
              <a:xfrm>
                <a:off x="542260" y="2899705"/>
                <a:ext cx="6133900" cy="584775"/>
              </a:xfrm>
              <a:prstGeom prst="rect">
                <a:avLst/>
              </a:prstGeom>
              <a:blipFill>
                <a:blip r:embed="rId2"/>
                <a:stretch>
                  <a:fillRect l="-596" t="-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4398F9D-6802-445D-8856-93184899268D}"/>
                  </a:ext>
                </a:extLst>
              </p:cNvPr>
              <p:cNvSpPr txBox="1"/>
              <p:nvPr/>
            </p:nvSpPr>
            <p:spPr>
              <a:xfrm>
                <a:off x="542260" y="935374"/>
                <a:ext cx="7315863"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对真值赋值函数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，定义真值赋值函数</a:t>
                </a:r>
                <a14:m>
                  <m:oMath xmlns:m="http://schemas.openxmlformats.org/officeDocument/2006/math">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 </m:t>
                    </m:r>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oMath>
                </a14:m>
                <a:endParaRPr lang="zh-CN" altLang="en-US" sz="1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64398F9D-6802-445D-8856-93184899268D}"/>
                  </a:ext>
                </a:extLst>
              </p:cNvPr>
              <p:cNvSpPr txBox="1">
                <a:spLocks noRot="1" noChangeAspect="1" noMove="1" noResize="1" noEditPoints="1" noAdjustHandles="1" noChangeArrowheads="1" noChangeShapeType="1" noTextEdit="1"/>
              </p:cNvSpPr>
              <p:nvPr/>
            </p:nvSpPr>
            <p:spPr>
              <a:xfrm>
                <a:off x="542260" y="935374"/>
                <a:ext cx="7315863" cy="307777"/>
              </a:xfrm>
              <a:prstGeom prst="rect">
                <a:avLst/>
              </a:prstGeom>
              <a:blipFill>
                <a:blip r:embed="rId3"/>
                <a:stretch>
                  <a:fillRect l="-250" t="-1961"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FFF0C3-DADC-44BA-936B-AA634E69D59C}"/>
                  </a:ext>
                </a:extLst>
              </p:cNvPr>
              <p:cNvSpPr txBox="1"/>
              <p:nvPr/>
            </p:nvSpPr>
            <p:spPr>
              <a:xfrm>
                <a:off x="542260" y="1430514"/>
                <a:ext cx="8066608" cy="356251"/>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有</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3BFFF0C3-DADC-44BA-936B-AA634E69D59C}"/>
                  </a:ext>
                </a:extLst>
              </p:cNvPr>
              <p:cNvSpPr txBox="1">
                <a:spLocks noRot="1" noChangeAspect="1" noMove="1" noResize="1" noEditPoints="1" noAdjustHandles="1" noChangeArrowheads="1" noChangeShapeType="1" noTextEdit="1"/>
              </p:cNvSpPr>
              <p:nvPr/>
            </p:nvSpPr>
            <p:spPr>
              <a:xfrm>
                <a:off x="542260" y="1430514"/>
                <a:ext cx="8066608" cy="356251"/>
              </a:xfrm>
              <a:prstGeom prst="rect">
                <a:avLst/>
              </a:prstGeom>
              <a:blipFill>
                <a:blip r:embed="rId4"/>
                <a:stretch>
                  <a:fillRect l="-454" t="-3448" b="-18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750CE59-BFEC-4E57-B183-1895AFD50261}"/>
                  </a:ext>
                </a:extLst>
              </p:cNvPr>
              <p:cNvSpPr txBox="1"/>
              <p:nvPr/>
            </p:nvSpPr>
            <p:spPr>
              <a:xfrm>
                <a:off x="542260" y="2039279"/>
                <a:ext cx="6097531" cy="614848"/>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设真值赋值函数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，则：</a:t>
                </a:r>
                <a:endParaRPr lang="en-US" altLang="zh-CN" sz="1600"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m:oMathPara>
                </a14:m>
                <a:endParaRPr lang="zh-CN" altLang="en-US" sz="16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8750CE59-BFEC-4E57-B183-1895AFD50261}"/>
                  </a:ext>
                </a:extLst>
              </p:cNvPr>
              <p:cNvSpPr txBox="1">
                <a:spLocks noRot="1" noChangeAspect="1" noMove="1" noResize="1" noEditPoints="1" noAdjustHandles="1" noChangeArrowheads="1" noChangeShapeType="1" noTextEdit="1"/>
              </p:cNvSpPr>
              <p:nvPr/>
            </p:nvSpPr>
            <p:spPr>
              <a:xfrm>
                <a:off x="542260" y="2039279"/>
                <a:ext cx="6097531" cy="614848"/>
              </a:xfrm>
              <a:prstGeom prst="rect">
                <a:avLst/>
              </a:prstGeom>
              <a:blipFill>
                <a:blip r:embed="rId5"/>
                <a:stretch>
                  <a:fillRect l="-600" t="-3000"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D162C0-6755-4D07-B2CD-0D1058F36A31}"/>
                  </a:ext>
                </a:extLst>
              </p:cNvPr>
              <p:cNvSpPr txBox="1"/>
              <p:nvPr/>
            </p:nvSpPr>
            <p:spPr>
              <a:xfrm>
                <a:off x="524075" y="3735707"/>
                <a:ext cx="6133900" cy="584775"/>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zh-CN" altLang="en-US" sz="1600" b="1" i="1">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且有：</a:t>
                </a:r>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80D162C0-6755-4D07-B2CD-0D1058F36A31}"/>
                  </a:ext>
                </a:extLst>
              </p:cNvPr>
              <p:cNvSpPr txBox="1">
                <a:spLocks noRot="1" noChangeAspect="1" noMove="1" noResize="1" noEditPoints="1" noAdjustHandles="1" noChangeArrowheads="1" noChangeShapeType="1" noTextEdit="1"/>
              </p:cNvSpPr>
              <p:nvPr/>
            </p:nvSpPr>
            <p:spPr>
              <a:xfrm>
                <a:off x="524075" y="3735707"/>
                <a:ext cx="6133900" cy="584775"/>
              </a:xfrm>
              <a:prstGeom prst="rect">
                <a:avLst/>
              </a:prstGeom>
              <a:blipFill>
                <a:blip r:embed="rId6"/>
                <a:stretch>
                  <a:fillRect l="-596" t="-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034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公式对偶式的归纳定义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4FB233C-E6BF-43F4-A399-BAE39344C049}"/>
                  </a:ext>
                </a:extLst>
              </p:cNvPr>
              <p:cNvSpPr txBox="1"/>
              <p:nvPr/>
            </p:nvSpPr>
            <p:spPr>
              <a:xfrm>
                <a:off x="482513" y="851001"/>
                <a:ext cx="7201563" cy="652038"/>
              </a:xfrm>
              <a:prstGeom prst="rect">
                <a:avLst/>
              </a:prstGeom>
              <a:solidFill>
                <a:schemeClr val="accent4">
                  <a:lumMod val="40000"/>
                  <a:lumOff val="60000"/>
                </a:schemeClr>
              </a:solidFill>
            </p:spPr>
            <p:txBody>
              <a:bodyPr wrap="square" rtlCol="0">
                <a:spAutoFit/>
              </a:bodyPr>
              <a:lstStyle/>
              <a:p>
                <a:pPr>
                  <a:lnSpc>
                    <a:spcPts val="2200"/>
                  </a:lnSpc>
                </a:pPr>
                <a:r>
                  <a:rPr lang="zh-CN" altLang="en-US" sz="1600" b="1">
                    <a:solidFill>
                      <a:schemeClr val="accent2">
                        <a:lumMod val="50000"/>
                      </a:schemeClr>
                    </a:solidFill>
                  </a:rPr>
                  <a:t>所有只含有运算符</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 ∨</m:t>
                    </m:r>
                  </m:oMath>
                </a14:m>
                <a:r>
                  <a:rPr lang="zh-CN" altLang="en-US" sz="1600" b="1">
                    <a:solidFill>
                      <a:schemeClr val="accent2">
                        <a:lumMod val="50000"/>
                      </a:schemeClr>
                    </a:solidFill>
                  </a:rPr>
                  <a:t>的命题逻辑公式构成的集合</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如何归纳定义？属于</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的对偶公式</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如何归纳定义？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的真值与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的真值有什么联系？</a:t>
                </a:r>
              </a:p>
            </p:txBody>
          </p:sp>
        </mc:Choice>
        <mc:Fallback xmlns="">
          <p:sp>
            <p:nvSpPr>
              <p:cNvPr id="3" name="文本框 2">
                <a:extLst>
                  <a:ext uri="{FF2B5EF4-FFF2-40B4-BE49-F238E27FC236}">
                    <a16:creationId xmlns:a16="http://schemas.microsoft.com/office/drawing/2014/main" id="{94FB233C-E6BF-43F4-A399-BAE39344C049}"/>
                  </a:ext>
                </a:extLst>
              </p:cNvPr>
              <p:cNvSpPr txBox="1">
                <a:spLocks noRot="1" noChangeAspect="1" noMove="1" noResize="1" noEditPoints="1" noAdjustHandles="1" noChangeArrowheads="1" noChangeShapeType="1" noTextEdit="1"/>
              </p:cNvSpPr>
              <p:nvPr/>
            </p:nvSpPr>
            <p:spPr>
              <a:xfrm>
                <a:off x="482513" y="851001"/>
                <a:ext cx="7201563" cy="652038"/>
              </a:xfrm>
              <a:prstGeom prst="rect">
                <a:avLst/>
              </a:prstGeom>
              <a:blipFill>
                <a:blip r:embed="rId2"/>
                <a:stretch>
                  <a:fillRect l="-423" b="-93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F58298C-A708-4CE4-AC18-C4F4C5D253E1}"/>
                  </a:ext>
                </a:extLst>
              </p:cNvPr>
              <p:cNvSpPr txBox="1"/>
              <p:nvPr/>
            </p:nvSpPr>
            <p:spPr>
              <a:xfrm>
                <a:off x="482513" y="1742676"/>
                <a:ext cx="3850496" cy="2042867"/>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集合</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归纳定义为：</a:t>
                </a:r>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(1) </a:t>
                </a:r>
                <a:r>
                  <a:rPr lang="zh-CN" altLang="en-US" sz="1600" b="1">
                    <a:solidFill>
                      <a:schemeClr val="accent2">
                        <a:lumMod val="50000"/>
                      </a:schemeClr>
                    </a:solidFill>
                  </a:rPr>
                  <a:t>归纳基：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归纳步：</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endParaRPr lang="zh-CN" altLang="en-US" sz="16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5F58298C-A708-4CE4-AC18-C4F4C5D253E1}"/>
                  </a:ext>
                </a:extLst>
              </p:cNvPr>
              <p:cNvSpPr txBox="1">
                <a:spLocks noRot="1" noChangeAspect="1" noMove="1" noResize="1" noEditPoints="1" noAdjustHandles="1" noChangeArrowheads="1" noChangeShapeType="1" noTextEdit="1"/>
              </p:cNvSpPr>
              <p:nvPr/>
            </p:nvSpPr>
            <p:spPr>
              <a:xfrm>
                <a:off x="482513" y="1742676"/>
                <a:ext cx="3850496" cy="2042867"/>
              </a:xfrm>
              <a:prstGeom prst="rect">
                <a:avLst/>
              </a:prstGeom>
              <a:blipFill>
                <a:blip r:embed="rId3"/>
                <a:stretch>
                  <a:fillRect l="-791" t="-597" b="-23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178443F-F47D-48AB-97D5-885863D6A424}"/>
                  </a:ext>
                </a:extLst>
              </p:cNvPr>
              <p:cNvSpPr txBox="1"/>
              <p:nvPr/>
            </p:nvSpPr>
            <p:spPr>
              <a:xfrm>
                <a:off x="4571997" y="1742676"/>
                <a:ext cx="3850496" cy="1972078"/>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的对偶公式</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定义为：</a:t>
                </a:r>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(1) </a:t>
                </a:r>
                <a:r>
                  <a:rPr lang="zh-CN" altLang="en-US" sz="1600" b="1">
                    <a:solidFill>
                      <a:schemeClr val="accent2">
                        <a:lumMod val="50000"/>
                      </a:schemeClr>
                    </a:solidFill>
                  </a:rPr>
                  <a:t>归纳基：若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归纳步：</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 </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𝑩</m:t>
                            </m:r>
                          </m:e>
                          <m:sup>
                            <m:r>
                              <a:rPr lang="en-US" altLang="zh-CN" sz="1600" b="1" i="1" smtClean="0">
                                <a:solidFill>
                                  <a:schemeClr val="accent2">
                                    <a:lumMod val="50000"/>
                                  </a:schemeClr>
                                </a:solidFill>
                                <a:latin typeface="Cambria Math" panose="02040503050406030204" pitchFamily="18" charset="0"/>
                              </a:rPr>
                              <m:t>∗</m:t>
                            </m:r>
                          </m:sup>
                        </m:sSup>
                      </m:e>
                    </m:d>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𝑩</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𝑪</m:t>
                            </m:r>
                          </m:e>
                          <m:sup>
                            <m:r>
                              <a:rPr lang="en-US" altLang="zh-CN" sz="1600" b="1" i="1" smtClean="0">
                                <a:solidFill>
                                  <a:schemeClr val="accent2">
                                    <a:lumMod val="50000"/>
                                  </a:schemeClr>
                                </a:solidFill>
                                <a:latin typeface="Cambria Math" panose="02040503050406030204" pitchFamily="18" charset="0"/>
                              </a:rPr>
                              <m:t>∗</m:t>
                            </m:r>
                          </m:sup>
                        </m:sSup>
                      </m:e>
                    </m:d>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𝑪</m:t>
                        </m:r>
                      </m:e>
                    </m:d>
                  </m:oMath>
                </a14:m>
                <a:r>
                  <a:rPr lang="zh-CN" altLang="en-US" sz="1600" b="1">
                    <a:solidFill>
                      <a:schemeClr val="accent2">
                        <a:lumMod val="50000"/>
                      </a:schemeClr>
                    </a:solidFill>
                  </a:rPr>
                  <a:t>，则</a:t>
                </a:r>
                <a14:m>
                  <m:oMath xmlns:m="http://schemas.openxmlformats.org/officeDocument/2006/math">
                    <m:sSup>
                      <m:sSupPr>
                        <m:ctrlPr>
                          <a:rPr lang="en-US" altLang="zh-CN" sz="1600" b="1" i="1">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𝑨</m:t>
                        </m:r>
                      </m:e>
                      <m:sup>
                        <m:r>
                          <a:rPr lang="en-US" altLang="zh-CN" sz="1600" b="1" i="1">
                            <a:solidFill>
                              <a:schemeClr val="accent2">
                                <a:lumMod val="50000"/>
                              </a:schemeClr>
                            </a:solidFill>
                            <a:latin typeface="Cambria Math" panose="02040503050406030204" pitchFamily="18" charset="0"/>
                          </a:rPr>
                          <m:t>∗</m:t>
                        </m:r>
                      </m:sup>
                    </m:sSup>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sSup>
                          <m:sSupPr>
                            <m:ctrlPr>
                              <a:rPr lang="en-US" altLang="zh-CN" sz="1600" b="1" i="1">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𝑩</m:t>
                            </m:r>
                          </m:e>
                          <m:sup>
                            <m:r>
                              <a:rPr lang="en-US" altLang="zh-CN" sz="1600" b="1" i="1">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sSup>
                          <m:sSupPr>
                            <m:ctrlPr>
                              <a:rPr lang="en-US" altLang="zh-CN" sz="1600" b="1" i="1">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𝑪</m:t>
                            </m:r>
                          </m:e>
                          <m:sup>
                            <m:r>
                              <a:rPr lang="en-US" altLang="zh-CN" sz="1600" b="1" i="1">
                                <a:solidFill>
                                  <a:schemeClr val="accent2">
                                    <a:lumMod val="50000"/>
                                  </a:schemeClr>
                                </a:solidFill>
                                <a:latin typeface="Cambria Math" panose="02040503050406030204" pitchFamily="18" charset="0"/>
                              </a:rPr>
                              <m:t>∗</m:t>
                            </m:r>
                          </m:sup>
                        </m:sSup>
                      </m:e>
                    </m:d>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5178443F-F47D-48AB-97D5-885863D6A424}"/>
                  </a:ext>
                </a:extLst>
              </p:cNvPr>
              <p:cNvSpPr txBox="1">
                <a:spLocks noRot="1" noChangeAspect="1" noMove="1" noResize="1" noEditPoints="1" noAdjustHandles="1" noChangeArrowheads="1" noChangeShapeType="1" noTextEdit="1"/>
              </p:cNvSpPr>
              <p:nvPr/>
            </p:nvSpPr>
            <p:spPr>
              <a:xfrm>
                <a:off x="4571997" y="1742676"/>
                <a:ext cx="3850496" cy="1972078"/>
              </a:xfrm>
              <a:prstGeom prst="rect">
                <a:avLst/>
              </a:prstGeom>
              <a:blipFill>
                <a:blip r:embed="rId4"/>
                <a:stretch>
                  <a:fillRect l="-791" t="-619" b="-3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94DA114-FCF4-4C1A-8F6D-2E88188D18BA}"/>
                  </a:ext>
                </a:extLst>
              </p:cNvPr>
              <p:cNvSpPr txBox="1"/>
              <p:nvPr/>
            </p:nvSpPr>
            <p:spPr>
              <a:xfrm>
                <a:off x="482513" y="4025180"/>
                <a:ext cx="6536546"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不难使用结构归纳法证明：</a:t>
                </a:r>
                <a14:m>
                  <m:oMath xmlns:m="http://schemas.openxmlformats.org/officeDocument/2006/math">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𝑨</m:t>
                                </m:r>
                              </m:e>
                              <m:sup>
                                <m:r>
                                  <a:rPr lang="en-US" altLang="zh-CN" b="1" i="1" smtClean="0">
                                    <a:solidFill>
                                      <a:srgbClr val="C00000"/>
                                    </a:solidFill>
                                    <a:latin typeface="Cambria Math" panose="02040503050406030204" pitchFamily="18" charset="0"/>
                                  </a:rPr>
                                  <m:t>∗</m:t>
                                </m:r>
                              </m:sup>
                            </m:sSup>
                          </m:e>
                        </m:d>
                      </m:e>
                      <m:sup>
                        <m:r>
                          <a:rPr lang="en-US" altLang="zh-CN" b="1" i="1" smtClean="0">
                            <a:solidFill>
                              <a:srgbClr val="C00000"/>
                            </a:solidFill>
                            <a:latin typeface="Cambria Math" panose="02040503050406030204" pitchFamily="18" charset="0"/>
                          </a:rPr>
                          <m:t>∗</m:t>
                        </m:r>
                      </m:sup>
                    </m:sSup>
                    <m:r>
                      <a:rPr lang="en-US" altLang="zh-CN" b="1" i="1" smtClean="0">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𝑨</m:t>
                    </m:r>
                  </m:oMath>
                </a14:m>
                <a:r>
                  <a:rPr lang="zh-CN" altLang="en-US" b="1">
                    <a:solidFill>
                      <a:schemeClr val="accent2">
                        <a:lumMod val="50000"/>
                      </a:schemeClr>
                    </a:solidFill>
                  </a:rPr>
                  <a:t>，即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与</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𝑨</m:t>
                        </m:r>
                      </m:e>
                      <m:sup>
                        <m:r>
                          <a:rPr lang="en-US" altLang="zh-CN" b="1" i="1" smtClean="0">
                            <a:solidFill>
                              <a:schemeClr val="accent2">
                                <a:lumMod val="50000"/>
                              </a:schemeClr>
                            </a:solidFill>
                            <a:latin typeface="Cambria Math" panose="02040503050406030204" pitchFamily="18" charset="0"/>
                          </a:rPr>
                          <m:t>∗</m:t>
                        </m:r>
                      </m:sup>
                    </m:sSup>
                  </m:oMath>
                </a14:m>
                <a:r>
                  <a:rPr lang="zh-CN" altLang="en-US" b="1">
                    <a:solidFill>
                      <a:schemeClr val="accent2">
                        <a:lumMod val="50000"/>
                      </a:schemeClr>
                    </a:solidFill>
                  </a:rPr>
                  <a:t>互为对偶公式</a:t>
                </a:r>
              </a:p>
            </p:txBody>
          </p:sp>
        </mc:Choice>
        <mc:Fallback xmlns="">
          <p:sp>
            <p:nvSpPr>
              <p:cNvPr id="7" name="文本框 6">
                <a:extLst>
                  <a:ext uri="{FF2B5EF4-FFF2-40B4-BE49-F238E27FC236}">
                    <a16:creationId xmlns:a16="http://schemas.microsoft.com/office/drawing/2014/main" id="{D94DA114-FCF4-4C1A-8F6D-2E88188D18BA}"/>
                  </a:ext>
                </a:extLst>
              </p:cNvPr>
              <p:cNvSpPr txBox="1">
                <a:spLocks noRot="1" noChangeAspect="1" noMove="1" noResize="1" noEditPoints="1" noAdjustHandles="1" noChangeArrowheads="1" noChangeShapeType="1" noTextEdit="1"/>
              </p:cNvSpPr>
              <p:nvPr/>
            </p:nvSpPr>
            <p:spPr>
              <a:xfrm>
                <a:off x="482513" y="4025180"/>
                <a:ext cx="6536546" cy="369332"/>
              </a:xfrm>
              <a:prstGeom prst="rect">
                <a:avLst/>
              </a:prstGeom>
              <a:blipFill>
                <a:blip r:embed="rId5"/>
                <a:stretch>
                  <a:fillRect l="-74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541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公式对偶式的真值计算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2E26E40-B6A3-43C2-8BAA-8EDEA0091092}"/>
                  </a:ext>
                </a:extLst>
              </p:cNvPr>
              <p:cNvSpPr txBox="1"/>
              <p:nvPr/>
            </p:nvSpPr>
            <p:spPr>
              <a:xfrm>
                <a:off x="800100" y="894005"/>
                <a:ext cx="6754091" cy="73866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设公式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出现的所有命题变量是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是真值赋值函数，则</a:t>
                </a:r>
                <a:endParaRPr lang="en-US" altLang="zh-CN" sz="1600" b="1" i="1">
                  <a:solidFill>
                    <a:schemeClr val="accent2">
                      <a:lumMod val="50000"/>
                    </a:schemeClr>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𝟏</m:t>
                                  </m:r>
                                </m:sub>
                              </m:sSub>
                              <m:r>
                                <a:rPr lang="en-US" altLang="zh-CN" sz="1600" b="1" i="1" smtClean="0">
                                  <a:solidFill>
                                    <a:srgbClr val="C00000"/>
                                  </a:solidFill>
                                  <a:latin typeface="Cambria Math" panose="02040503050406030204" pitchFamily="18" charset="0"/>
                                </a:rPr>
                                <m:t> , ⋯,(¬</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 </m:t>
                              </m:r>
                            </m:e>
                          </m:d>
                        </m:e>
                      </m:d>
                    </m:oMath>
                  </m:oMathPara>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A2E26E40-B6A3-43C2-8BAA-8EDEA0091092}"/>
                  </a:ext>
                </a:extLst>
              </p:cNvPr>
              <p:cNvSpPr txBox="1">
                <a:spLocks noRot="1" noChangeAspect="1" noMove="1" noResize="1" noEditPoints="1" noAdjustHandles="1" noChangeArrowheads="1" noChangeShapeType="1" noTextEdit="1"/>
              </p:cNvSpPr>
              <p:nvPr/>
            </p:nvSpPr>
            <p:spPr>
              <a:xfrm>
                <a:off x="800100" y="894005"/>
                <a:ext cx="6754091" cy="738664"/>
              </a:xfrm>
              <a:prstGeom prst="rect">
                <a:avLst/>
              </a:prstGeom>
              <a:blipFill>
                <a:blip r:embed="rId2"/>
                <a:stretch>
                  <a:fillRect l="-451" t="-2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378F3AF-7182-490F-B31B-72073FEA284C}"/>
                  </a:ext>
                </a:extLst>
              </p:cNvPr>
              <p:cNvSpPr txBox="1"/>
              <p:nvPr/>
            </p:nvSpPr>
            <p:spPr>
              <a:xfrm>
                <a:off x="800100" y="1697511"/>
                <a:ext cx="7346373"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下的真值等于将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中每个命题变量都换为它的否定得到的公式在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下的真值</a:t>
                </a:r>
              </a:p>
            </p:txBody>
          </p:sp>
        </mc:Choice>
        <mc:Fallback xmlns="">
          <p:sp>
            <p:nvSpPr>
              <p:cNvPr id="3" name="文本框 2">
                <a:extLst>
                  <a:ext uri="{FF2B5EF4-FFF2-40B4-BE49-F238E27FC236}">
                    <a16:creationId xmlns:a16="http://schemas.microsoft.com/office/drawing/2014/main" id="{9378F3AF-7182-490F-B31B-72073FEA284C}"/>
                  </a:ext>
                </a:extLst>
              </p:cNvPr>
              <p:cNvSpPr txBox="1">
                <a:spLocks noRot="1" noChangeAspect="1" noMove="1" noResize="1" noEditPoints="1" noAdjustHandles="1" noChangeArrowheads="1" noChangeShapeType="1" noTextEdit="1"/>
              </p:cNvSpPr>
              <p:nvPr/>
            </p:nvSpPr>
            <p:spPr>
              <a:xfrm>
                <a:off x="800100" y="1697511"/>
                <a:ext cx="7346373" cy="338554"/>
              </a:xfrm>
              <a:prstGeom prst="rect">
                <a:avLst/>
              </a:prstGeom>
              <a:blipFill>
                <a:blip r:embed="rId3"/>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F49743C-5D10-46E6-9A9E-182A798298F5}"/>
                  </a:ext>
                </a:extLst>
              </p:cNvPr>
              <p:cNvSpPr txBox="1"/>
              <p:nvPr/>
            </p:nvSpPr>
            <p:spPr>
              <a:xfrm>
                <a:off x="800100" y="2263454"/>
                <a:ext cx="7268441" cy="66172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是任意命题逻辑公式，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是任意真值赋值函数，则：</a:t>
                </a:r>
                <a:endParaRPr lang="en-US" altLang="zh-CN" sz="1600" b="1">
                  <a:solidFill>
                    <a:schemeClr val="accent2">
                      <a:lumMod val="50000"/>
                    </a:schemeClr>
                  </a:solidFill>
                </a:endParaRPr>
              </a:p>
              <a:p>
                <a:pPr algn="ctr">
                  <a:spcBef>
                    <a:spcPts val="600"/>
                  </a:spcBef>
                </a:pP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𝑩</m:t>
                        </m:r>
                      </m:e>
                    </m:d>
                  </m:oMath>
                </a14:m>
                <a:r>
                  <a:rPr lang="en-US" altLang="zh-CN" sz="1600" b="1">
                    <a:solidFill>
                      <a:schemeClr val="accent2">
                        <a:lumMod val="50000"/>
                      </a:schemeClr>
                    </a:solidFill>
                  </a:rPr>
                  <a:t>   		  </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𝑩</m:t>
                        </m:r>
                      </m:e>
                    </m:d>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0F49743C-5D10-46E6-9A9E-182A798298F5}"/>
                  </a:ext>
                </a:extLst>
              </p:cNvPr>
              <p:cNvSpPr txBox="1">
                <a:spLocks noRot="1" noChangeAspect="1" noMove="1" noResize="1" noEditPoints="1" noAdjustHandles="1" noChangeArrowheads="1" noChangeShapeType="1" noTextEdit="1"/>
              </p:cNvSpPr>
              <p:nvPr/>
            </p:nvSpPr>
            <p:spPr>
              <a:xfrm>
                <a:off x="800100" y="2263454"/>
                <a:ext cx="7268441" cy="661720"/>
              </a:xfrm>
              <a:prstGeom prst="rect">
                <a:avLst/>
              </a:prstGeom>
              <a:blipFill>
                <a:blip r:embed="rId4"/>
                <a:stretch>
                  <a:fillRect l="-419" t="-2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C62059-2D7A-4FBD-BCB3-9356F2B54360}"/>
                  </a:ext>
                </a:extLst>
              </p:cNvPr>
              <p:cNvSpPr txBox="1"/>
              <p:nvPr/>
            </p:nvSpPr>
            <p:spPr>
              <a:xfrm>
                <a:off x="800100" y="3091892"/>
                <a:ext cx="7268441" cy="1389932"/>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p>
              <a:p>
                <a:pPr>
                  <a:lnSpc>
                    <a:spcPts val="1800"/>
                  </a:lnSpc>
                  <a:spcBef>
                    <a:spcPts val="600"/>
                  </a:spcBef>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a:p>
                <a:pPr>
                  <a:lnSpc>
                    <a:spcPts val="1800"/>
                  </a:lnSpc>
                  <a:spcBef>
                    <a:spcPts val="600"/>
                  </a:spcBef>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zh-CN" altLang="en-US" sz="1400" b="1" i="1" smtClean="0">
                        <a:solidFill>
                          <a:schemeClr val="accent2">
                            <a:lumMod val="50000"/>
                          </a:schemeClr>
                        </a:solidFill>
                        <a:latin typeface="Cambria Math" panose="02040503050406030204" pitchFamily="18" charset="0"/>
                      </a:rPr>
                      <m:t>且</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endParaRPr lang="zh-CN" altLang="en-US" sz="14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D3C62059-2D7A-4FBD-BCB3-9356F2B54360}"/>
                  </a:ext>
                </a:extLst>
              </p:cNvPr>
              <p:cNvSpPr txBox="1">
                <a:spLocks noRot="1" noChangeAspect="1" noMove="1" noResize="1" noEditPoints="1" noAdjustHandles="1" noChangeArrowheads="1" noChangeShapeType="1" noTextEdit="1"/>
              </p:cNvSpPr>
              <p:nvPr/>
            </p:nvSpPr>
            <p:spPr>
              <a:xfrm>
                <a:off x="800100" y="3091892"/>
                <a:ext cx="7268441" cy="1389932"/>
              </a:xfrm>
              <a:prstGeom prst="rect">
                <a:avLst/>
              </a:prstGeom>
              <a:blipFill>
                <a:blip r:embed="rId5"/>
                <a:stretch>
                  <a:fillRect l="-251" t="-439" b="-3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D7558B3-2139-4A11-9020-28B37D5BE7F2}"/>
              </a:ext>
            </a:extLst>
          </p:cNvPr>
          <p:cNvSpPr txBox="1"/>
          <p:nvPr/>
        </p:nvSpPr>
        <p:spPr>
          <a:xfrm>
            <a:off x="4535633" y="2999247"/>
            <a:ext cx="3532908"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真值赋值函数形式表示的德摩尔根律</a:t>
            </a:r>
          </a:p>
        </p:txBody>
      </p:sp>
    </p:spTree>
    <p:extLst>
      <p:ext uri="{BB962C8B-B14F-4D97-AF65-F5344CB8AC3E}">
        <p14:creationId xmlns:p14="http://schemas.microsoft.com/office/powerpoint/2010/main" val="366678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公式对偶式的真值计算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31BA16A-480C-4467-BC6C-EF63A7099D46}"/>
                  </a:ext>
                </a:extLst>
              </p:cNvPr>
              <p:cNvSpPr txBox="1"/>
              <p:nvPr/>
            </p:nvSpPr>
            <p:spPr>
              <a:xfrm>
                <a:off x="451352" y="818314"/>
                <a:ext cx="8126346" cy="356251"/>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有</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31BA16A-480C-4467-BC6C-EF63A7099D46}"/>
                  </a:ext>
                </a:extLst>
              </p:cNvPr>
              <p:cNvSpPr txBox="1">
                <a:spLocks noRot="1" noChangeAspect="1" noMove="1" noResize="1" noEditPoints="1" noAdjustHandles="1" noChangeArrowheads="1" noChangeShapeType="1" noTextEdit="1"/>
              </p:cNvSpPr>
              <p:nvPr/>
            </p:nvSpPr>
            <p:spPr>
              <a:xfrm>
                <a:off x="451352" y="818314"/>
                <a:ext cx="8126346" cy="356251"/>
              </a:xfrm>
              <a:prstGeom prst="rect">
                <a:avLst/>
              </a:prstGeom>
              <a:blipFill>
                <a:blip r:embed="rId2"/>
                <a:stretch>
                  <a:fillRect l="-375" t="-3390"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950D5A-296F-4482-A8C3-0FA6172C4952}"/>
                  </a:ext>
                </a:extLst>
              </p:cNvPr>
              <p:cNvSpPr txBox="1"/>
              <p:nvPr/>
            </p:nvSpPr>
            <p:spPr>
              <a:xfrm>
                <a:off x="451352" y="1256498"/>
                <a:ext cx="8241295" cy="2900794"/>
              </a:xfrm>
              <a:prstGeom prst="rect">
                <a:avLst/>
              </a:prstGeom>
              <a:solidFill>
                <a:schemeClr val="accent6">
                  <a:lumMod val="20000"/>
                  <a:lumOff val="80000"/>
                </a:schemeClr>
              </a:solidFill>
            </p:spPr>
            <p:txBody>
              <a:bodyPr wrap="square" rtlCol="0">
                <a:spAutoFit/>
              </a:bodyPr>
              <a:lstStyle/>
              <a:p>
                <a:pPr>
                  <a:lnSpc>
                    <a:spcPts val="1800"/>
                  </a:lnSpc>
                  <a:spcBef>
                    <a:spcPts val="600"/>
                  </a:spcBef>
                  <a:spcAft>
                    <a:spcPts val="300"/>
                  </a:spcAft>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根据集合</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 ∧, ∨</m:t>
                            </m:r>
                          </m:e>
                        </m:d>
                      </m:sub>
                    </m:sSub>
                  </m:oMath>
                </a14:m>
                <a:r>
                  <a:rPr lang="zh-CN" altLang="en-US" sz="1400" b="1">
                    <a:solidFill>
                      <a:schemeClr val="accent2">
                        <a:lumMod val="50000"/>
                      </a:schemeClr>
                    </a:solidFill>
                  </a:rPr>
                  <a:t>的归纳定义证明：</a:t>
                </a:r>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(1) </a:t>
                </a:r>
                <a:r>
                  <a:rPr lang="zh-CN" altLang="en-US" sz="1400" b="1">
                    <a:solidFill>
                      <a:schemeClr val="accent2">
                        <a:lumMod val="50000"/>
                      </a:schemeClr>
                    </a:solidFill>
                  </a:rPr>
                  <a:t>归纳基：若公式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是命题变量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𝒑</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a14:m>
                <a:r>
                  <a:rPr lang="zh-CN" altLang="en-US" sz="1400" b="1">
                    <a:solidFill>
                      <a:schemeClr val="accent2">
                        <a:lumMod val="50000"/>
                      </a:schemeClr>
                    </a:solidFill>
                  </a:rPr>
                  <a:t>，而</a:t>
                </a:r>
                <a14:m>
                  <m:oMath xmlns:m="http://schemas.openxmlformats.org/officeDocument/2006/math">
                    <m:sSup>
                      <m:sSupPr>
                        <m:ctrlPr>
                          <a:rPr lang="en-US" altLang="zh-CN" sz="1400" b="1" i="1" smtClean="0">
                            <a:solidFill>
                              <a:srgbClr val="C00000"/>
                            </a:solidFill>
                            <a:latin typeface="Cambria Math" panose="02040503050406030204" pitchFamily="18" charset="0"/>
                          </a:rPr>
                        </m:ctrlPr>
                      </m:sSupPr>
                      <m:e>
                        <m:r>
                          <a:rPr lang="en-US" altLang="zh-CN" sz="1400" b="1" i="1">
                            <a:solidFill>
                              <a:srgbClr val="C00000"/>
                            </a:solidFill>
                            <a:latin typeface="Cambria Math" panose="02040503050406030204" pitchFamily="18" charset="0"/>
                          </a:rPr>
                          <m:t>𝝈</m:t>
                        </m:r>
                      </m:e>
                      <m:sup>
                        <m:r>
                          <a:rPr lang="en-US" altLang="zh-CN" sz="1400" b="1" i="1">
                            <a:solidFill>
                              <a:srgbClr val="C00000"/>
                            </a:solidFill>
                            <a:latin typeface="Cambria Math" panose="02040503050406030204" pitchFamily="18" charset="0"/>
                          </a:rPr>
                          <m:t>−</m:t>
                        </m:r>
                      </m:sup>
                    </m:sSup>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oMath>
                </a14:m>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(2) </a:t>
                </a:r>
                <a:r>
                  <a:rPr lang="zh-CN" altLang="en-US" sz="1400" b="1">
                    <a:solidFill>
                      <a:schemeClr val="accent2">
                        <a:lumMod val="50000"/>
                      </a:schemeClr>
                    </a:solidFill>
                  </a:rPr>
                  <a:t>归纳步：</a:t>
                </a:r>
                <a:endParaRPr lang="en-US" altLang="zh-CN" sz="1400" b="1">
                  <a:solidFill>
                    <a:schemeClr val="accent2">
                      <a:lumMod val="50000"/>
                    </a:schemeClr>
                  </a:solidFill>
                </a:endParaRPr>
              </a:p>
              <a:p>
                <a:pPr marL="285750" indent="-285750">
                  <a:lnSpc>
                    <a:spcPts val="1800"/>
                  </a:lnSpc>
                  <a:spcBef>
                    <a:spcPts val="600"/>
                  </a:spcBef>
                  <a:spcAft>
                    <a:spcPts val="300"/>
                  </a:spcAft>
                  <a:buFont typeface="Arial" panose="020B0604020202020204" pitchFamily="34" charset="0"/>
                  <a:buChar char="•"/>
                </a:pPr>
                <a:r>
                  <a:rPr lang="zh-CN" altLang="en-US" sz="1400" b="1">
                    <a:solidFill>
                      <a:schemeClr val="accent2">
                        <a:lumMod val="50000"/>
                      </a:schemeClr>
                    </a:solidFill>
                  </a:rPr>
                  <a:t>若公式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，则</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e>
                    </m:d>
                  </m:oMath>
                </a14:m>
                <a:r>
                  <a:rPr lang="zh-CN" altLang="en-US" sz="1400" b="1">
                    <a:solidFill>
                      <a:schemeClr val="accent2">
                        <a:lumMod val="50000"/>
                      </a:schemeClr>
                    </a:solidFill>
                  </a:rPr>
                  <a:t>，这时归纳假设是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，从而：</a:t>
                </a:r>
                <a:endParaRPr lang="en-US" altLang="zh-CN" sz="1400" b="1">
                  <a:solidFill>
                    <a:schemeClr val="accent2">
                      <a:lumMod val="50000"/>
                    </a:schemeClr>
                  </a:solidFill>
                </a:endParaRPr>
              </a:p>
              <a:p>
                <a:pPr>
                  <a:lnSpc>
                    <a:spcPts val="1800"/>
                  </a:lnSpc>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𝑨</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 </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𝑩</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 ¬</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𝑩</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 ¬</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e>
                      </m:d>
                    </m:oMath>
                  </m:oMathPara>
                </a14:m>
                <a:endParaRPr lang="en-US" altLang="zh-CN" sz="1200" b="1">
                  <a:solidFill>
                    <a:schemeClr val="accent2">
                      <a:lumMod val="50000"/>
                    </a:schemeClr>
                  </a:solidFill>
                </a:endParaRPr>
              </a:p>
              <a:p>
                <a:pPr marL="285750" indent="-285750">
                  <a:lnSpc>
                    <a:spcPts val="1800"/>
                  </a:lnSpc>
                  <a:spcBef>
                    <a:spcPts val="600"/>
                  </a:spcBef>
                  <a:spcAft>
                    <a:spcPts val="300"/>
                  </a:spcAft>
                  <a:buFont typeface="Arial" panose="020B0604020202020204" pitchFamily="34" charset="0"/>
                  <a:buChar char="•"/>
                </a:pPr>
                <a:r>
                  <a:rPr lang="zh-CN" altLang="en-US" sz="1400" b="1">
                    <a:solidFill>
                      <a:schemeClr val="accent2">
                        <a:lumMod val="50000"/>
                      </a:schemeClr>
                    </a:solidFill>
                  </a:rPr>
                  <a:t>若公式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，则</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𝑪</m:t>
                            </m:r>
                          </m:e>
                          <m:sup>
                            <m:r>
                              <a:rPr lang="en-US" altLang="zh-CN" sz="1400" b="1" i="1" smtClean="0">
                                <a:solidFill>
                                  <a:schemeClr val="accent2">
                                    <a:lumMod val="50000"/>
                                  </a:schemeClr>
                                </a:solidFill>
                                <a:latin typeface="Cambria Math" panose="02040503050406030204" pitchFamily="18" charset="0"/>
                              </a:rPr>
                              <m:t>∗</m:t>
                            </m:r>
                          </m:sup>
                        </m:sSup>
                      </m:e>
                    </m:d>
                  </m:oMath>
                </a14:m>
                <a:r>
                  <a:rPr lang="zh-CN" altLang="en-US" sz="1400" b="1">
                    <a:solidFill>
                      <a:schemeClr val="accent2">
                        <a:lumMod val="50000"/>
                      </a:schemeClr>
                    </a:solidFill>
                  </a:rPr>
                  <a:t>，这时归纳假设是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及</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𝑪</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，从而：</a:t>
                </a:r>
                <a:endParaRPr lang="en-US" altLang="zh-CN" sz="1400" b="1">
                  <a:solidFill>
                    <a:schemeClr val="accent2">
                      <a:lumMod val="50000"/>
                    </a:schemeClr>
                  </a:solidFill>
                </a:endParaRPr>
              </a:p>
              <a:p>
                <a:pPr>
                  <a:lnSpc>
                    <a:spcPts val="1800"/>
                  </a:lnSpc>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𝑨</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𝑩</m:t>
                              </m:r>
                            </m:e>
                            <m:sup>
                              <m:r>
                                <a:rPr lang="en-US" altLang="zh-CN" sz="1200" b="1" i="1" smtClean="0">
                                  <a:solidFill>
                                    <a:srgbClr val="C00000"/>
                                  </a:solidFill>
                                  <a:latin typeface="Cambria Math" panose="02040503050406030204" pitchFamily="18" charset="0"/>
                                </a:rPr>
                                <m:t>∗</m:t>
                              </m:r>
                            </m:sup>
                          </m:sSup>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𝑪</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𝑩</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𝑪</m:t>
                              </m:r>
                            </m:e>
                            <m:sup>
                              <m:r>
                                <a:rPr lang="en-US" altLang="zh-CN" sz="1200" b="1" i="1" smtClean="0">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𝑪</m:t>
                          </m:r>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𝑪</m:t>
                          </m:r>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𝑪</m:t>
                          </m:r>
                        </m:e>
                      </m:d>
                      <m:r>
                        <a:rPr lang="en-US" altLang="zh-CN" sz="1200" b="1" i="1" smtClean="0">
                          <a:solidFill>
                            <a:srgbClr val="C00000"/>
                          </a:solidFill>
                          <a:latin typeface="Cambria Math" panose="02040503050406030204" pitchFamily="18" charset="0"/>
                        </a:rPr>
                        <m:t>=¬</m:t>
                      </m:r>
                      <m:sSup>
                        <m:sSupPr>
                          <m:ctrlPr>
                            <a:rPr lang="en-US" altLang="zh-CN" sz="1200" b="1" i="1" smtClean="0">
                              <a:solidFill>
                                <a:srgbClr val="C00000"/>
                              </a:solidFill>
                              <a:latin typeface="Cambria Math" panose="02040503050406030204" pitchFamily="18" charset="0"/>
                            </a:rPr>
                          </m:ctrlPr>
                        </m:sSupPr>
                        <m:e>
                          <m:r>
                            <a:rPr lang="en-US" altLang="zh-CN" sz="1200" b="1" i="1" smtClean="0">
                              <a:solidFill>
                                <a:srgbClr val="C00000"/>
                              </a:solidFill>
                              <a:latin typeface="Cambria Math" panose="02040503050406030204" pitchFamily="18" charset="0"/>
                            </a:rPr>
                            <m:t>𝝈</m:t>
                          </m:r>
                        </m:e>
                        <m:sup>
                          <m:r>
                            <a:rPr lang="en-US" altLang="zh-CN" sz="1200" b="1" i="1" smtClean="0">
                              <a:solidFill>
                                <a:srgbClr val="C00000"/>
                              </a:solidFill>
                              <a:latin typeface="Cambria Math" panose="02040503050406030204" pitchFamily="18" charset="0"/>
                            </a:rPr>
                            <m:t>−</m:t>
                          </m:r>
                        </m:sup>
                      </m:sSup>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𝑨</m:t>
                          </m:r>
                        </m:e>
                      </m:d>
                    </m:oMath>
                  </m:oMathPara>
                </a14:m>
                <a:endParaRPr lang="en-US" altLang="zh-CN" sz="1200" b="1">
                  <a:solidFill>
                    <a:srgbClr val="C00000"/>
                  </a:solidFill>
                </a:endParaRPr>
              </a:p>
              <a:p>
                <a:pPr marL="285750" indent="-285750">
                  <a:lnSpc>
                    <a:spcPts val="1800"/>
                  </a:lnSpc>
                  <a:spcBef>
                    <a:spcPts val="600"/>
                  </a:spcBef>
                  <a:spcAft>
                    <a:spcPts val="300"/>
                  </a:spcAft>
                  <a:buFont typeface="Arial" panose="020B0604020202020204" pitchFamily="34" charset="0"/>
                  <a:buChar char="•"/>
                </a:pPr>
                <a:r>
                  <a:rPr lang="zh-CN" altLang="en-US" sz="1400" b="1">
                    <a:solidFill>
                      <a:schemeClr val="accent2">
                        <a:lumMod val="50000"/>
                      </a:schemeClr>
                    </a:solidFill>
                  </a:rPr>
                  <a:t>若公式</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，则</a:t>
                </a:r>
                <a14:m>
                  <m:oMath xmlns:m="http://schemas.openxmlformats.org/officeDocument/2006/math">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𝑨</m:t>
                        </m:r>
                      </m:e>
                      <m:sup>
                        <m:r>
                          <a:rPr lang="en-US" altLang="zh-CN" sz="1400" b="1" i="1">
                            <a:solidFill>
                              <a:schemeClr val="accent2">
                                <a:lumMod val="50000"/>
                              </a:schemeClr>
                            </a:solidFill>
                            <a:latin typeface="Cambria Math" panose="02040503050406030204" pitchFamily="18" charset="0"/>
                          </a:rPr>
                          <m:t>∗</m:t>
                        </m:r>
                      </m:sup>
                    </m:sSup>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𝑩</m:t>
                            </m:r>
                          </m:e>
                          <m:sup>
                            <m:r>
                              <a:rPr lang="en-US" altLang="zh-CN" sz="1400" b="1" i="1">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𝑪</m:t>
                            </m:r>
                          </m:e>
                          <m:sup>
                            <m:r>
                              <a:rPr lang="en-US" altLang="zh-CN" sz="1400" b="1" i="1">
                                <a:solidFill>
                                  <a:schemeClr val="accent2">
                                    <a:lumMod val="50000"/>
                                  </a:schemeClr>
                                </a:solidFill>
                                <a:latin typeface="Cambria Math" panose="02040503050406030204" pitchFamily="18" charset="0"/>
                              </a:rPr>
                              <m:t>∗</m:t>
                            </m:r>
                          </m:sup>
                        </m:sSup>
                      </m:e>
                    </m:d>
                  </m:oMath>
                </a14:m>
                <a:r>
                  <a:rPr lang="zh-CN" altLang="en-US" sz="1400" b="1">
                    <a:solidFill>
                      <a:schemeClr val="accent2">
                        <a:lumMod val="50000"/>
                      </a:schemeClr>
                    </a:solidFill>
                  </a:rPr>
                  <a:t>，这时归纳假设是</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𝑩</m:t>
                            </m:r>
                          </m:e>
                          <m:sup>
                            <m:r>
                              <a:rPr lang="en-US" altLang="zh-CN" sz="1400" b="1" i="1">
                                <a:solidFill>
                                  <a:schemeClr val="accent2">
                                    <a:lumMod val="50000"/>
                                  </a:schemeClr>
                                </a:solidFill>
                                <a:latin typeface="Cambria Math" panose="02040503050406030204" pitchFamily="18" charset="0"/>
                              </a:rPr>
                              <m:t>∗</m:t>
                            </m:r>
                          </m:sup>
                        </m:sSup>
                      </m:e>
                    </m:d>
                    <m:r>
                      <a:rPr lang="en-US" altLang="zh-CN" sz="1400" b="1" i="1">
                        <a:solidFill>
                          <a:schemeClr val="accent2">
                            <a:lumMod val="50000"/>
                          </a:schemeClr>
                        </a:solidFill>
                        <a:latin typeface="Cambria Math" panose="02040503050406030204" pitchFamily="18" charset="0"/>
                      </a:rPr>
                      <m:t>=</m:t>
                    </m:r>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𝝈</m:t>
                        </m:r>
                      </m:e>
                      <m:sup>
                        <m:r>
                          <a:rPr lang="en-US" altLang="zh-CN" sz="1400" b="1" i="1">
                            <a:solidFill>
                              <a:schemeClr val="accent2">
                                <a:lumMod val="50000"/>
                              </a:schemeClr>
                            </a:solidFill>
                            <a:latin typeface="Cambria Math" panose="02040503050406030204" pitchFamily="18" charset="0"/>
                          </a:rPr>
                          <m:t>−</m:t>
                        </m:r>
                      </m:sup>
                    </m:sSup>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及</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𝑪</m:t>
                            </m:r>
                          </m:e>
                          <m:sup>
                            <m:r>
                              <a:rPr lang="en-US" altLang="zh-CN" sz="1400" b="1" i="1">
                                <a:solidFill>
                                  <a:schemeClr val="accent2">
                                    <a:lumMod val="50000"/>
                                  </a:schemeClr>
                                </a:solidFill>
                                <a:latin typeface="Cambria Math" panose="02040503050406030204" pitchFamily="18" charset="0"/>
                              </a:rPr>
                              <m:t>∗</m:t>
                            </m:r>
                          </m:sup>
                        </m:sSup>
                      </m:e>
                    </m:d>
                    <m:r>
                      <a:rPr lang="en-US" altLang="zh-CN" sz="1400" b="1" i="1">
                        <a:solidFill>
                          <a:schemeClr val="accent2">
                            <a:lumMod val="50000"/>
                          </a:schemeClr>
                        </a:solidFill>
                        <a:latin typeface="Cambria Math" panose="02040503050406030204" pitchFamily="18" charset="0"/>
                      </a:rPr>
                      <m:t>=</m:t>
                    </m:r>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𝝈</m:t>
                        </m:r>
                      </m:e>
                      <m:sup>
                        <m:r>
                          <a:rPr lang="en-US" altLang="zh-CN" sz="1400" b="1" i="1">
                            <a:solidFill>
                              <a:schemeClr val="accent2">
                                <a:lumMod val="50000"/>
                              </a:schemeClr>
                            </a:solidFill>
                            <a:latin typeface="Cambria Math" panose="02040503050406030204" pitchFamily="18" charset="0"/>
                          </a:rPr>
                          <m:t>−</m:t>
                        </m:r>
                      </m:sup>
                    </m:sSup>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，从而：</a:t>
                </a:r>
                <a:endParaRPr lang="en-US" altLang="zh-CN" sz="1400" b="1">
                  <a:solidFill>
                    <a:schemeClr val="accent2">
                      <a:lumMod val="50000"/>
                    </a:schemeClr>
                  </a:solidFill>
                </a:endParaRPr>
              </a:p>
              <a:p>
                <a:pPr>
                  <a:lnSpc>
                    <a:spcPts val="1800"/>
                  </a:lnSpc>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𝑨</m:t>
                              </m:r>
                            </m:e>
                            <m:sup>
                              <m:r>
                                <a:rPr lang="en-US" altLang="zh-CN" sz="1200" b="1" i="1">
                                  <a:solidFill>
                                    <a:srgbClr val="C00000"/>
                                  </a:solidFill>
                                  <a:latin typeface="Cambria Math" panose="02040503050406030204" pitchFamily="18" charset="0"/>
                                </a:rPr>
                                <m:t>∗</m:t>
                              </m:r>
                            </m:sup>
                          </m:sSup>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𝑩</m:t>
                              </m:r>
                            </m:e>
                            <m:sup>
                              <m:r>
                                <a:rPr lang="en-US" altLang="zh-CN" sz="1200" b="1" i="1">
                                  <a:solidFill>
                                    <a:srgbClr val="C00000"/>
                                  </a:solidFill>
                                  <a:latin typeface="Cambria Math" panose="02040503050406030204" pitchFamily="18" charset="0"/>
                                </a:rPr>
                                <m:t>∗</m:t>
                              </m:r>
                            </m:sup>
                          </m:sSup>
                          <m:r>
                            <a:rPr lang="en-US" altLang="zh-CN" sz="1200" b="1" i="1" smtClean="0">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𝑪</m:t>
                              </m:r>
                            </m:e>
                            <m:sup>
                              <m:r>
                                <a:rPr lang="en-US" altLang="zh-CN" sz="1200" b="1" i="1">
                                  <a:solidFill>
                                    <a:srgbClr val="C00000"/>
                                  </a:solidFill>
                                  <a:latin typeface="Cambria Math" panose="02040503050406030204" pitchFamily="18" charset="0"/>
                                </a:rPr>
                                <m:t>∗</m:t>
                              </m:r>
                            </m:sup>
                          </m:sSup>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𝑩</m:t>
                              </m:r>
                            </m:e>
                            <m:sup>
                              <m:r>
                                <a:rPr lang="en-US" altLang="zh-CN" sz="1200" b="1" i="1">
                                  <a:solidFill>
                                    <a:srgbClr val="C00000"/>
                                  </a:solidFill>
                                  <a:latin typeface="Cambria Math" panose="02040503050406030204" pitchFamily="18" charset="0"/>
                                </a:rPr>
                                <m:t>∗</m:t>
                              </m:r>
                            </m:sup>
                          </m:sSup>
                        </m:e>
                      </m:d>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𝑪</m:t>
                              </m:r>
                            </m:e>
                            <m:sup>
                              <m:r>
                                <a:rPr lang="en-US" altLang="zh-CN" sz="1200" b="1" i="1">
                                  <a:solidFill>
                                    <a:srgbClr val="C00000"/>
                                  </a:solidFill>
                                  <a:latin typeface="Cambria Math" panose="02040503050406030204" pitchFamily="18" charset="0"/>
                                </a:rPr>
                                <m:t>∗</m:t>
                              </m:r>
                            </m:sup>
                          </m:sSup>
                        </m:e>
                      </m:d>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𝑪</m:t>
                          </m:r>
                        </m:e>
                      </m:d>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𝑪</m:t>
                          </m:r>
                        </m:e>
                      </m:d>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𝑪</m:t>
                          </m:r>
                        </m:e>
                      </m:d>
                      <m:r>
                        <a:rPr lang="en-US" altLang="zh-CN" sz="1200" b="1" i="1">
                          <a:solidFill>
                            <a:srgbClr val="C00000"/>
                          </a:solidFill>
                          <a:latin typeface="Cambria Math" panose="02040503050406030204" pitchFamily="18" charset="0"/>
                        </a:rPr>
                        <m:t>=¬</m:t>
                      </m:r>
                      <m:sSup>
                        <m:sSupPr>
                          <m:ctrlPr>
                            <a:rPr lang="en-US" altLang="zh-CN" sz="1200" b="1" i="1">
                              <a:solidFill>
                                <a:srgbClr val="C00000"/>
                              </a:solidFill>
                              <a:latin typeface="Cambria Math" panose="02040503050406030204" pitchFamily="18" charset="0"/>
                            </a:rPr>
                          </m:ctrlPr>
                        </m:sSupPr>
                        <m:e>
                          <m:r>
                            <a:rPr lang="en-US" altLang="zh-CN" sz="1200" b="1" i="1">
                              <a:solidFill>
                                <a:srgbClr val="C00000"/>
                              </a:solidFill>
                              <a:latin typeface="Cambria Math" panose="02040503050406030204" pitchFamily="18" charset="0"/>
                            </a:rPr>
                            <m:t>𝝈</m:t>
                          </m:r>
                        </m:e>
                        <m:sup>
                          <m:r>
                            <a:rPr lang="en-US" altLang="zh-CN" sz="1200" b="1" i="1">
                              <a:solidFill>
                                <a:srgbClr val="C00000"/>
                              </a:solidFill>
                              <a:latin typeface="Cambria Math" panose="02040503050406030204" pitchFamily="18" charset="0"/>
                            </a:rPr>
                            <m:t>−</m:t>
                          </m:r>
                        </m:sup>
                      </m:sSup>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e>
                      </m:d>
                    </m:oMath>
                  </m:oMathPara>
                </a14:m>
                <a:endParaRPr lang="en-US" altLang="zh-CN" sz="1200" b="1">
                  <a:solidFill>
                    <a:srgbClr val="C00000"/>
                  </a:solidFill>
                </a:endParaRPr>
              </a:p>
            </p:txBody>
          </p:sp>
        </mc:Choice>
        <mc:Fallback xmlns="">
          <p:sp>
            <p:nvSpPr>
              <p:cNvPr id="2" name="文本框 1">
                <a:extLst>
                  <a:ext uri="{FF2B5EF4-FFF2-40B4-BE49-F238E27FC236}">
                    <a16:creationId xmlns:a16="http://schemas.microsoft.com/office/drawing/2014/main" id="{A4950D5A-296F-4482-A8C3-0FA6172C4952}"/>
                  </a:ext>
                </a:extLst>
              </p:cNvPr>
              <p:cNvSpPr txBox="1">
                <a:spLocks noRot="1" noChangeAspect="1" noMove="1" noResize="1" noEditPoints="1" noAdjustHandles="1" noChangeArrowheads="1" noChangeShapeType="1" noTextEdit="1"/>
              </p:cNvSpPr>
              <p:nvPr/>
            </p:nvSpPr>
            <p:spPr>
              <a:xfrm>
                <a:off x="451352" y="1256498"/>
                <a:ext cx="8241295" cy="2900794"/>
              </a:xfrm>
              <a:prstGeom prst="rect">
                <a:avLst/>
              </a:prstGeom>
              <a:blipFill>
                <a:blip r:embed="rId3"/>
                <a:stretch>
                  <a:fillRect l="-222" t="-210" r="-24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82A885B-072C-48D0-B5A7-929BEA11E285}"/>
                  </a:ext>
                </a:extLst>
              </p:cNvPr>
              <p:cNvSpPr txBox="1"/>
              <p:nvPr/>
            </p:nvSpPr>
            <p:spPr>
              <a:xfrm>
                <a:off x="451352" y="4267770"/>
                <a:ext cx="7347025"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不难看到：</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e>
                        </m:d>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，从而：</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oMath>
                </a14:m>
                <a:r>
                  <a:rPr lang="zh-CN" altLang="en-US" sz="1600" b="1">
                    <a:solidFill>
                      <a:schemeClr val="accent2">
                        <a:lumMod val="50000"/>
                      </a:schemeClr>
                    </a:solidFill>
                  </a:rPr>
                  <a:t>，以及</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oMath>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C82A885B-072C-48D0-B5A7-929BEA11E285}"/>
                  </a:ext>
                </a:extLst>
              </p:cNvPr>
              <p:cNvSpPr txBox="1">
                <a:spLocks noRot="1" noChangeAspect="1" noMove="1" noResize="1" noEditPoints="1" noAdjustHandles="1" noChangeArrowheads="1" noChangeShapeType="1" noTextEdit="1"/>
              </p:cNvSpPr>
              <p:nvPr/>
            </p:nvSpPr>
            <p:spPr>
              <a:xfrm>
                <a:off x="451352" y="4267770"/>
                <a:ext cx="7347025" cy="338554"/>
              </a:xfrm>
              <a:prstGeom prst="rect">
                <a:avLst/>
              </a:prstGeom>
              <a:blipFill>
                <a:blip r:embed="rId4"/>
                <a:stretch>
                  <a:fillRect l="-415" t="-5357"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0998" y="1109985"/>
            <a:ext cx="4589987"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命题逻辑公式的真值计算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命题逻辑公式的真值表</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命题逻辑公式真值表构造的实现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真值函数与逻辑运算符完备集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33908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命题逻辑公式真值表的定义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7" name="文本框 16">
            <a:extLst>
              <a:ext uri="{FF2B5EF4-FFF2-40B4-BE49-F238E27FC236}">
                <a16:creationId xmlns:a16="http://schemas.microsoft.com/office/drawing/2014/main" id="{CF9E9738-C9FE-4FC4-B8AD-BF572F130304}"/>
              </a:ext>
            </a:extLst>
          </p:cNvPr>
          <p:cNvSpPr txBox="1"/>
          <p:nvPr/>
        </p:nvSpPr>
        <p:spPr>
          <a:xfrm>
            <a:off x="713587" y="909519"/>
            <a:ext cx="7340471" cy="710451"/>
          </a:xfrm>
          <a:prstGeom prst="rect">
            <a:avLst/>
          </a:prstGeom>
          <a:solidFill>
            <a:schemeClr val="accent6">
              <a:lumMod val="50000"/>
            </a:schemeClr>
          </a:solidFill>
        </p:spPr>
        <p:txBody>
          <a:bodyPr wrap="none" rtlCol="0">
            <a:spAutoFit/>
          </a:bodyPr>
          <a:lstStyle/>
          <a:p>
            <a:pPr>
              <a:spcBef>
                <a:spcPts val="450"/>
              </a:spcBef>
            </a:pPr>
            <a:r>
              <a:rPr lang="zh-CN" altLang="en-US" sz="1800" b="1" dirty="0">
                <a:solidFill>
                  <a:schemeClr val="bg1">
                    <a:lumMod val="95000"/>
                  </a:schemeClr>
                </a:solidFill>
              </a:rPr>
              <a:t>命题逻辑公式真值表以表格形式给出公式在所有真值赋值函数下的真值</a:t>
            </a:r>
            <a:endParaRPr lang="en-US" altLang="zh-CN" sz="1800" b="1" dirty="0">
              <a:solidFill>
                <a:schemeClr val="bg1">
                  <a:lumMod val="95000"/>
                </a:schemeClr>
              </a:solidFill>
            </a:endParaRPr>
          </a:p>
          <a:p>
            <a:pPr marL="214313" indent="-214313">
              <a:spcBef>
                <a:spcPts val="450"/>
              </a:spcBef>
              <a:buFont typeface="Arial" panose="020B0604020202020204" pitchFamily="34" charset="0"/>
              <a:buChar char="•"/>
            </a:pPr>
            <a:r>
              <a:rPr lang="zh-CN" altLang="en-US" sz="1800" b="1" dirty="0">
                <a:solidFill>
                  <a:srgbClr val="FFC000"/>
                </a:solidFill>
                <a:latin typeface="楷体" panose="02010609060101010101" pitchFamily="49" charset="-122"/>
                <a:ea typeface="楷体" panose="02010609060101010101" pitchFamily="49" charset="-122"/>
              </a:rPr>
              <a:t>也即给出公式中命题变量所有可能的真值取值下公式的真值</a:t>
            </a:r>
          </a:p>
        </p:txBody>
      </p:sp>
      <p:sp>
        <p:nvSpPr>
          <p:cNvPr id="18" name="文本框 17">
            <a:extLst>
              <a:ext uri="{FF2B5EF4-FFF2-40B4-BE49-F238E27FC236}">
                <a16:creationId xmlns:a16="http://schemas.microsoft.com/office/drawing/2014/main" id="{770DC58C-6C35-4036-85C4-1E9DA3128A87}"/>
              </a:ext>
            </a:extLst>
          </p:cNvPr>
          <p:cNvSpPr txBox="1"/>
          <p:nvPr/>
        </p:nvSpPr>
        <p:spPr>
          <a:xfrm>
            <a:off x="1244120" y="1860361"/>
            <a:ext cx="3869681" cy="774571"/>
          </a:xfrm>
          <a:prstGeom prst="rect">
            <a:avLst/>
          </a:prstGeom>
          <a:solidFill>
            <a:schemeClr val="accent2">
              <a:lumMod val="20000"/>
              <a:lumOff val="80000"/>
            </a:schemeClr>
          </a:solidFill>
        </p:spPr>
        <p:txBody>
          <a:bodyPr wrap="square" rtlCol="0">
            <a:spAutoFit/>
          </a:bodyPr>
          <a:lstStyle/>
          <a:p>
            <a:pPr algn="ctr">
              <a:spcBef>
                <a:spcPts val="450"/>
              </a:spcBef>
              <a:spcAft>
                <a:spcPts val="450"/>
              </a:spcAft>
            </a:pPr>
            <a:r>
              <a:rPr lang="en-US" altLang="zh-CN" sz="1200" b="1">
                <a:solidFill>
                  <a:srgbClr val="C00000"/>
                </a:solidFill>
                <a:latin typeface="仿宋" panose="02010609060101010101" pitchFamily="49" charset="-122"/>
                <a:ea typeface="仿宋" panose="02010609060101010101" pitchFamily="49" charset="-122"/>
              </a:rPr>
              <a:t>《</a:t>
            </a:r>
            <a:r>
              <a:rPr lang="zh-CN" altLang="en-US" sz="1200" b="1">
                <a:solidFill>
                  <a:srgbClr val="C00000"/>
                </a:solidFill>
                <a:latin typeface="仿宋" panose="02010609060101010101" pitchFamily="49" charset="-122"/>
                <a:ea typeface="仿宋" panose="02010609060101010101" pitchFamily="49" charset="-122"/>
              </a:rPr>
              <a:t>网络安全审查办法</a:t>
            </a:r>
            <a:r>
              <a:rPr lang="en-US" altLang="zh-CN" sz="1200" b="1">
                <a:solidFill>
                  <a:srgbClr val="C00000"/>
                </a:solidFill>
                <a:latin typeface="仿宋" panose="02010609060101010101" pitchFamily="49" charset="-122"/>
                <a:ea typeface="仿宋" panose="02010609060101010101" pitchFamily="49" charset="-122"/>
              </a:rPr>
              <a:t>》</a:t>
            </a:r>
            <a:r>
              <a:rPr lang="zh-CN" altLang="en-US" sz="1200" b="1">
                <a:solidFill>
                  <a:srgbClr val="C00000"/>
                </a:solidFill>
                <a:latin typeface="仿宋" panose="02010609060101010101" pitchFamily="49" charset="-122"/>
                <a:ea typeface="仿宋" panose="02010609060101010101" pitchFamily="49" charset="-122"/>
              </a:rPr>
              <a:t>第七条</a:t>
            </a:r>
            <a:endParaRPr lang="en-US" altLang="zh-CN" sz="1200" b="1">
              <a:solidFill>
                <a:srgbClr val="C00000"/>
              </a:solidFill>
              <a:latin typeface="仿宋" panose="02010609060101010101" pitchFamily="49" charset="-122"/>
              <a:ea typeface="仿宋" panose="02010609060101010101" pitchFamily="49" charset="-122"/>
            </a:endParaRPr>
          </a:p>
          <a:p>
            <a:pPr algn="ctr">
              <a:spcBef>
                <a:spcPts val="450"/>
              </a:spcBef>
              <a:spcAft>
                <a:spcPts val="450"/>
              </a:spcAft>
            </a:pPr>
            <a:r>
              <a:rPr lang="zh-CN" altLang="en-US" sz="1200" b="1">
                <a:solidFill>
                  <a:srgbClr val="C00000"/>
                </a:solidFill>
              </a:rPr>
              <a:t>掌握超过</a:t>
            </a:r>
            <a:r>
              <a:rPr lang="en-US" altLang="zh-CN" sz="1200" b="1">
                <a:solidFill>
                  <a:srgbClr val="C00000"/>
                </a:solidFill>
              </a:rPr>
              <a:t>100</a:t>
            </a:r>
            <a:r>
              <a:rPr lang="zh-CN" altLang="en-US" sz="1200" b="1">
                <a:solidFill>
                  <a:srgbClr val="C00000"/>
                </a:solidFill>
              </a:rPr>
              <a:t>万用户个人信息的运营者赴国外上市，必须向网络安全审查办公室申报网络安全审查</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B460743-9114-4506-838A-897BD7183075}"/>
                  </a:ext>
                </a:extLst>
              </p:cNvPr>
              <p:cNvSpPr txBox="1"/>
              <p:nvPr/>
            </p:nvSpPr>
            <p:spPr>
              <a:xfrm>
                <a:off x="1127835" y="2857433"/>
                <a:ext cx="4102250" cy="646331"/>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表示“运营者掌握超过</a:t>
                </a:r>
                <a:r>
                  <a:rPr lang="en-US" altLang="zh-CN" sz="1200" b="1">
                    <a:solidFill>
                      <a:schemeClr val="accent6">
                        <a:lumMod val="50000"/>
                      </a:schemeClr>
                    </a:solidFill>
                    <a:latin typeface="楷体" panose="02010609060101010101" pitchFamily="49" charset="-122"/>
                    <a:ea typeface="楷体" panose="02010609060101010101" pitchFamily="49" charset="-122"/>
                  </a:rPr>
                  <a:t>100</a:t>
                </a:r>
                <a:r>
                  <a:rPr lang="zh-CN" altLang="en-US" sz="1200" b="1">
                    <a:solidFill>
                      <a:schemeClr val="accent6">
                        <a:lumMod val="50000"/>
                      </a:schemeClr>
                    </a:solidFill>
                    <a:latin typeface="楷体" panose="02010609060101010101" pitchFamily="49" charset="-122"/>
                    <a:ea typeface="楷体" panose="02010609060101010101" pitchFamily="49" charset="-122"/>
                  </a:rPr>
                  <a:t>万用户个人信息”</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表示“运营者赴国外上市”</a:t>
                </a:r>
              </a:p>
              <a:p>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𝒓</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表示“运营者向网络安全审查办公室申报网络安全审查”</a:t>
                </a:r>
              </a:p>
            </p:txBody>
          </p:sp>
        </mc:Choice>
        <mc:Fallback xmlns="">
          <p:sp>
            <p:nvSpPr>
              <p:cNvPr id="19" name="文本框 18">
                <a:extLst>
                  <a:ext uri="{FF2B5EF4-FFF2-40B4-BE49-F238E27FC236}">
                    <a16:creationId xmlns:a16="http://schemas.microsoft.com/office/drawing/2014/main" id="{6B460743-9114-4506-838A-897BD7183075}"/>
                  </a:ext>
                </a:extLst>
              </p:cNvPr>
              <p:cNvSpPr txBox="1">
                <a:spLocks noRot="1" noChangeAspect="1" noMove="1" noResize="1" noEditPoints="1" noAdjustHandles="1" noChangeArrowheads="1" noChangeShapeType="1" noTextEdit="1"/>
              </p:cNvSpPr>
              <p:nvPr/>
            </p:nvSpPr>
            <p:spPr>
              <a:xfrm>
                <a:off x="1127835" y="2857433"/>
                <a:ext cx="4102250" cy="646331"/>
              </a:xfrm>
              <a:prstGeom prst="rect">
                <a:avLst/>
              </a:prstGeom>
              <a:blipFill>
                <a:blip r:embed="rId2"/>
                <a:stretch>
                  <a:fillRect b="-5556"/>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686D481-6D1F-4819-8279-CF319CF068E7}"/>
                  </a:ext>
                </a:extLst>
              </p:cNvPr>
              <p:cNvSpPr txBox="1"/>
              <p:nvPr/>
            </p:nvSpPr>
            <p:spPr>
              <a:xfrm>
                <a:off x="1149091" y="3850151"/>
                <a:ext cx="3876354" cy="276999"/>
              </a:xfrm>
              <a:prstGeom prst="rect">
                <a:avLst/>
              </a:prstGeom>
              <a:solidFill>
                <a:schemeClr val="accent5">
                  <a:lumMod val="20000"/>
                  <a:lumOff val="80000"/>
                </a:schemeClr>
              </a:solidFill>
            </p:spPr>
            <p:txBody>
              <a:bodyPr wrap="square" rtlCol="0">
                <a:spAutoFit/>
              </a:bodyPr>
              <a:lstStyle/>
              <a:p>
                <a:r>
                  <a:rPr lang="en-US" altLang="zh-CN" sz="1200" b="1" dirty="0">
                    <a:solidFill>
                      <a:srgbClr val="002060"/>
                    </a:solidFill>
                    <a:latin typeface="楷体" panose="02010609060101010101" pitchFamily="49" charset="-122"/>
                    <a:ea typeface="楷体" panose="02010609060101010101" pitchFamily="49" charset="-122"/>
                  </a:rPr>
                  <a:t>《</a:t>
                </a:r>
                <a:r>
                  <a:rPr lang="zh-CN" altLang="en-US" sz="1200" b="1" dirty="0">
                    <a:solidFill>
                      <a:srgbClr val="002060"/>
                    </a:solidFill>
                    <a:latin typeface="楷体" panose="02010609060101010101" pitchFamily="49" charset="-122"/>
                    <a:ea typeface="楷体" panose="02010609060101010101" pitchFamily="49" charset="-122"/>
                  </a:rPr>
                  <a:t>网络安全审查办法</a:t>
                </a:r>
                <a:r>
                  <a:rPr lang="en-US" altLang="zh-CN" sz="1200" b="1" dirty="0">
                    <a:solidFill>
                      <a:srgbClr val="002060"/>
                    </a:solidFill>
                    <a:latin typeface="楷体" panose="02010609060101010101" pitchFamily="49" charset="-122"/>
                    <a:ea typeface="楷体" panose="02010609060101010101" pitchFamily="49" charset="-122"/>
                  </a:rPr>
                  <a:t>》</a:t>
                </a:r>
                <a:r>
                  <a:rPr lang="zh-CN" altLang="en-US" sz="1200" b="1" dirty="0">
                    <a:solidFill>
                      <a:srgbClr val="002060"/>
                    </a:solidFill>
                    <a:latin typeface="楷体" panose="02010609060101010101" pitchFamily="49" charset="-122"/>
                    <a:ea typeface="楷体" panose="02010609060101010101" pitchFamily="49" charset="-122"/>
                  </a:rPr>
                  <a:t>第七条本身符号化为</a:t>
                </a:r>
                <a14:m>
                  <m:oMath xmlns:m="http://schemas.openxmlformats.org/officeDocument/2006/math">
                    <m:r>
                      <a:rPr lang="en-US" altLang="zh-CN" sz="1200" b="1" i="1">
                        <a:solidFill>
                          <a:srgbClr val="002060"/>
                        </a:solidFill>
                        <a:latin typeface="Cambria Math" panose="02040503050406030204" pitchFamily="18" charset="0"/>
                      </a:rPr>
                      <m:t>𝒑</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𝒒</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𝒓</m:t>
                    </m:r>
                  </m:oMath>
                </a14:m>
                <a:endParaRPr lang="zh-CN" altLang="en-US" sz="1200" b="1" dirty="0">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D686D481-6D1F-4819-8279-CF319CF068E7}"/>
                  </a:ext>
                </a:extLst>
              </p:cNvPr>
              <p:cNvSpPr txBox="1">
                <a:spLocks noRot="1" noChangeAspect="1" noMove="1" noResize="1" noEditPoints="1" noAdjustHandles="1" noChangeArrowheads="1" noChangeShapeType="1" noTextEdit="1"/>
              </p:cNvSpPr>
              <p:nvPr/>
            </p:nvSpPr>
            <p:spPr>
              <a:xfrm>
                <a:off x="1149091" y="3850151"/>
                <a:ext cx="3876354" cy="276999"/>
              </a:xfrm>
              <a:prstGeom prst="rect">
                <a:avLst/>
              </a:prstGeom>
              <a:blipFill>
                <a:blip r:embed="rId3"/>
                <a:stretch>
                  <a:fillRect t="-2222" b="-17778"/>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6735E8CD-D5A8-4C72-9F77-7A03B54EBB9F}"/>
              </a:ext>
            </a:extLst>
          </p:cNvPr>
          <p:cNvPicPr>
            <a:picLocks noChangeAspect="1"/>
          </p:cNvPicPr>
          <p:nvPr/>
        </p:nvPicPr>
        <p:blipFill>
          <a:blip r:embed="rId4"/>
          <a:stretch>
            <a:fillRect/>
          </a:stretch>
        </p:blipFill>
        <p:spPr>
          <a:xfrm>
            <a:off x="5917626" y="1757952"/>
            <a:ext cx="2293335" cy="2706394"/>
          </a:xfrm>
          <a:prstGeom prst="rect">
            <a:avLst/>
          </a:prstGeom>
        </p:spPr>
      </p:pic>
    </p:spTree>
    <p:extLst>
      <p:ext uri="{BB962C8B-B14F-4D97-AF65-F5344CB8AC3E}">
        <p14:creationId xmlns:p14="http://schemas.microsoft.com/office/powerpoint/2010/main" val="344671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快速构造命题逻辑公式的真值表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E6AC38E-FF72-468B-84AD-A097616DC250}"/>
                  </a:ext>
                </a:extLst>
              </p:cNvPr>
              <p:cNvSpPr txBox="1"/>
              <p:nvPr/>
            </p:nvSpPr>
            <p:spPr>
              <a:xfrm>
                <a:off x="835430" y="1101240"/>
                <a:ext cx="4527720" cy="323165"/>
              </a:xfrm>
              <a:prstGeom prst="rect">
                <a:avLst/>
              </a:prstGeom>
              <a:solidFill>
                <a:srgbClr val="E5EFE5"/>
              </a:solidFill>
            </p:spPr>
            <p:txBody>
              <a:bodyPr wrap="square" rtlCol="0">
                <a:spAutoFit/>
              </a:bodyPr>
              <a:lstStyle/>
              <a:p>
                <a:pPr>
                  <a:spcBef>
                    <a:spcPts val="225"/>
                  </a:spcBef>
                  <a:spcAft>
                    <a:spcPts val="225"/>
                  </a:spcAft>
                </a:pPr>
                <a:r>
                  <a:rPr lang="zh-CN" altLang="en-US" sz="15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1500" b="1" i="1">
                        <a:solidFill>
                          <a:srgbClr val="002060"/>
                        </a:solidFill>
                        <a:latin typeface="Cambria Math" panose="02040503050406030204" pitchFamily="18" charset="0"/>
                      </a:rPr>
                      <m:t>𝑨</m:t>
                    </m:r>
                    <m:r>
                      <a:rPr lang="en-US" altLang="zh-CN" sz="1500" b="1" i="1">
                        <a:solidFill>
                          <a:srgbClr val="002060"/>
                        </a:solidFill>
                        <a:latin typeface="Cambria Math" panose="02040503050406030204" pitchFamily="18" charset="0"/>
                      </a:rPr>
                      <m:t>=</m:t>
                    </m:r>
                    <m:r>
                      <a:rPr lang="en-US" altLang="zh-CN" sz="1500" b="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d>
                      <m:dPr>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e>
                    </m:d>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r>
                      <a:rPr lang="en-US" altLang="zh-CN" sz="1500" b="1" i="1">
                        <a:solidFill>
                          <a:srgbClr val="002060"/>
                        </a:solidFill>
                        <a:latin typeface="Cambria Math" panose="02040503050406030204" pitchFamily="18" charset="0"/>
                      </a:rPr>
                      <m:t>)</m:t>
                    </m:r>
                  </m:oMath>
                </a14:m>
                <a:r>
                  <a:rPr lang="zh-CN" altLang="en-US" sz="1500" b="1">
                    <a:solidFill>
                      <a:srgbClr val="002060"/>
                    </a:solidFill>
                    <a:latin typeface="楷体" panose="02010609060101010101" pitchFamily="49" charset="-122"/>
                    <a:ea typeface="楷体" panose="02010609060101010101" pitchFamily="49" charset="-122"/>
                  </a:rPr>
                  <a:t>的真值表</a:t>
                </a:r>
                <a:endParaRPr lang="zh-CN" altLang="en-US" sz="1500" b="1" dirty="0">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AE6AC38E-FF72-468B-84AD-A097616DC250}"/>
                  </a:ext>
                </a:extLst>
              </p:cNvPr>
              <p:cNvSpPr txBox="1">
                <a:spLocks noRot="1" noChangeAspect="1" noMove="1" noResize="1" noEditPoints="1" noAdjustHandles="1" noChangeArrowheads="1" noChangeShapeType="1" noTextEdit="1"/>
              </p:cNvSpPr>
              <p:nvPr/>
            </p:nvSpPr>
            <p:spPr>
              <a:xfrm>
                <a:off x="835430" y="1101240"/>
                <a:ext cx="4527720" cy="323165"/>
              </a:xfrm>
              <a:prstGeom prst="rect">
                <a:avLst/>
              </a:prstGeom>
              <a:blipFill>
                <a:blip r:embed="rId2"/>
                <a:stretch>
                  <a:fillRect l="-538" t="-7547"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7406B971-BA42-472E-AC83-473A2878723A}"/>
                  </a:ext>
                </a:extLst>
              </p:cNvPr>
              <p:cNvGraphicFramePr>
                <a:graphicFrameLocks noGrp="1"/>
              </p:cNvGraphicFramePr>
              <p:nvPr>
                <p:extLst>
                  <p:ext uri="{D42A27DB-BD31-4B8C-83A1-F6EECF244321}">
                    <p14:modId xmlns:p14="http://schemas.microsoft.com/office/powerpoint/2010/main" val="2022179649"/>
                  </p:ext>
                </p:extLst>
              </p:nvPr>
            </p:nvGraphicFramePr>
            <p:xfrm>
              <a:off x="835430" y="1811005"/>
              <a:ext cx="3692981" cy="2243842"/>
            </p:xfrm>
            <a:graphic>
              <a:graphicData uri="http://schemas.openxmlformats.org/drawingml/2006/table">
                <a:tbl>
                  <a:tblPr firstRow="1" bandRow="1">
                    <a:tableStyleId>{5C22544A-7EE6-4342-B048-85BDC9FD1C3A}</a:tableStyleId>
                  </a:tblPr>
                  <a:tblGrid>
                    <a:gridCol w="421348">
                      <a:extLst>
                        <a:ext uri="{9D8B030D-6E8A-4147-A177-3AD203B41FA5}">
                          <a16:colId xmlns:a16="http://schemas.microsoft.com/office/drawing/2014/main" val="3646969759"/>
                        </a:ext>
                      </a:extLst>
                    </a:gridCol>
                    <a:gridCol w="534052">
                      <a:extLst>
                        <a:ext uri="{9D8B030D-6E8A-4147-A177-3AD203B41FA5}">
                          <a16:colId xmlns:a16="http://schemas.microsoft.com/office/drawing/2014/main" val="2385045719"/>
                        </a:ext>
                      </a:extLst>
                    </a:gridCol>
                    <a:gridCol w="520589">
                      <a:extLst>
                        <a:ext uri="{9D8B030D-6E8A-4147-A177-3AD203B41FA5}">
                          <a16:colId xmlns:a16="http://schemas.microsoft.com/office/drawing/2014/main" val="2657298211"/>
                        </a:ext>
                      </a:extLst>
                    </a:gridCol>
                    <a:gridCol w="2216992">
                      <a:extLst>
                        <a:ext uri="{9D8B030D-6E8A-4147-A177-3AD203B41FA5}">
                          <a16:colId xmlns:a16="http://schemas.microsoft.com/office/drawing/2014/main" val="3752349070"/>
                        </a:ext>
                      </a:extLst>
                    </a:gridCol>
                  </a:tblGrid>
                  <a:tr h="278130">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𝑝</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𝑞</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𝑟</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en-US" altLang="zh-CN" sz="1100" b="1" i="1" kern="1200" smtClean="0">
                                    <a:solidFill>
                                      <a:schemeClr val="bg1"/>
                                    </a:solidFill>
                                    <a:latin typeface="Cambria Math" panose="02040503050406030204" pitchFamily="18" charset="0"/>
                                    <a:ea typeface="+mn-ea"/>
                                    <a:cs typeface="+mn-cs"/>
                                  </a:rPr>
                                  <m:t>(</m:t>
                                </m:r>
                                <m:r>
                                  <a:rPr lang="en-US" altLang="zh-CN" sz="1100" b="1" i="1" kern="1200" smtClean="0">
                                    <a:solidFill>
                                      <a:schemeClr val="bg1"/>
                                    </a:solidFill>
                                    <a:latin typeface="Cambria Math" panose="02040503050406030204" pitchFamily="18" charset="0"/>
                                    <a:ea typeface="+mn-ea"/>
                                    <a:cs typeface="+mn-cs"/>
                                  </a:rPr>
                                  <m:t>𝒓</m:t>
                                </m:r>
                                <m:r>
                                  <a:rPr lang="en-US" altLang="zh-CN" sz="1100" b="1" i="1" kern="1200" smtClean="0">
                                    <a:solidFill>
                                      <a:schemeClr val="bg1"/>
                                    </a:solidFill>
                                    <a:latin typeface="Cambria Math" panose="02040503050406030204" pitchFamily="18" charset="0"/>
                                    <a:ea typeface="+mn-ea"/>
                                    <a:cs typeface="+mn-cs"/>
                                  </a:rPr>
                                  <m:t>∨</m:t>
                                </m:r>
                                <m:d>
                                  <m:dPr>
                                    <m:ctrlPr>
                                      <a:rPr lang="en-US" altLang="zh-CN" sz="1100" b="1" i="1" kern="1200" smtClean="0">
                                        <a:solidFill>
                                          <a:schemeClr val="bg1"/>
                                        </a:solidFill>
                                        <a:latin typeface="Cambria Math" panose="02040503050406030204" pitchFamily="18" charset="0"/>
                                        <a:ea typeface="+mn-ea"/>
                                        <a:cs typeface="+mn-cs"/>
                                      </a:rPr>
                                    </m:ctrlPr>
                                  </m:dPr>
                                  <m:e>
                                    <m:r>
                                      <a:rPr lang="en-US" altLang="zh-CN" sz="1100" b="1" i="1" kern="1200" smtClean="0">
                                        <a:solidFill>
                                          <a:schemeClr val="bg1"/>
                                        </a:solidFill>
                                        <a:latin typeface="Cambria Math" panose="02040503050406030204" pitchFamily="18" charset="0"/>
                                        <a:ea typeface="+mn-ea"/>
                                        <a:cs typeface="+mn-cs"/>
                                      </a:rPr>
                                      <m:t>𝒑</m:t>
                                    </m:r>
                                    <m:r>
                                      <a:rPr lang="en-US" altLang="zh-CN" sz="1100" b="1" i="1" kern="1200" smtClean="0">
                                        <a:solidFill>
                                          <a:schemeClr val="bg1"/>
                                        </a:solidFill>
                                        <a:latin typeface="Cambria Math" panose="02040503050406030204" pitchFamily="18" charset="0"/>
                                        <a:ea typeface="+mn-ea"/>
                                        <a:cs typeface="+mn-cs"/>
                                      </a:rPr>
                                      <m:t>∧¬</m:t>
                                    </m:r>
                                    <m:r>
                                      <a:rPr lang="en-US" altLang="zh-CN" sz="1100" b="1" i="1" kern="1200" smtClean="0">
                                        <a:solidFill>
                                          <a:schemeClr val="bg1"/>
                                        </a:solidFill>
                                        <a:latin typeface="Cambria Math" panose="02040503050406030204" pitchFamily="18" charset="0"/>
                                        <a:ea typeface="+mn-ea"/>
                                        <a:cs typeface="+mn-cs"/>
                                      </a:rPr>
                                      <m:t>𝒒</m:t>
                                    </m:r>
                                  </m:e>
                                </m:d>
                                <m:r>
                                  <a:rPr lang="en-US" altLang="zh-CN" sz="1100" b="1" i="1" kern="1200" smtClean="0">
                                    <a:solidFill>
                                      <a:schemeClr val="bg1"/>
                                    </a:solidFill>
                                    <a:latin typeface="Cambria Math" panose="02040503050406030204" pitchFamily="18" charset="0"/>
                                    <a:ea typeface="+mn-ea"/>
                                    <a:cs typeface="+mn-cs"/>
                                  </a:rPr>
                                  <m:t>)∧(</m:t>
                                </m:r>
                                <m:r>
                                  <a:rPr lang="en-US" altLang="zh-CN" sz="1100" b="1" i="1" kern="1200" smtClean="0">
                                    <a:solidFill>
                                      <a:schemeClr val="bg1"/>
                                    </a:solidFill>
                                    <a:latin typeface="Cambria Math" panose="02040503050406030204" pitchFamily="18" charset="0"/>
                                    <a:ea typeface="+mn-ea"/>
                                    <a:cs typeface="+mn-cs"/>
                                  </a:rPr>
                                  <m:t>𝒓</m:t>
                                </m:r>
                                <m:r>
                                  <a:rPr lang="en-US" altLang="zh-CN" sz="1100" b="1" i="1" kern="1200" smtClean="0">
                                    <a:solidFill>
                                      <a:schemeClr val="bg1"/>
                                    </a:solidFill>
                                    <a:latin typeface="Cambria Math" panose="02040503050406030204" pitchFamily="18" charset="0"/>
                                    <a:ea typeface="+mn-ea"/>
                                    <a:cs typeface="+mn-cs"/>
                                  </a:rPr>
                                  <m:t>→</m:t>
                                </m:r>
                                <m:r>
                                  <a:rPr lang="en-US" altLang="zh-CN" sz="1100" b="1" i="1" kern="1200" smtClean="0">
                                    <a:solidFill>
                                      <a:schemeClr val="bg1"/>
                                    </a:solidFill>
                                    <a:latin typeface="Cambria Math" panose="02040503050406030204" pitchFamily="18" charset="0"/>
                                    <a:ea typeface="+mn-ea"/>
                                    <a:cs typeface="+mn-cs"/>
                                  </a:rPr>
                                  <m:t>𝒑</m:t>
                                </m:r>
                                <m:r>
                                  <a:rPr lang="en-US" altLang="zh-CN" sz="1100" b="1" i="1" kern="1200" smtClean="0">
                                    <a:solidFill>
                                      <a:schemeClr val="bg1"/>
                                    </a:solidFill>
                                    <a:latin typeface="Cambria Math" panose="02040503050406030204" pitchFamily="18" charset="0"/>
                                    <a:ea typeface="+mn-ea"/>
                                    <a:cs typeface="+mn-cs"/>
                                  </a:rPr>
                                  <m:t>∧</m:t>
                                </m:r>
                                <m:r>
                                  <a:rPr lang="en-US" altLang="zh-CN" sz="1100" b="1" i="1" kern="1200" smtClean="0">
                                    <a:solidFill>
                                      <a:schemeClr val="bg1"/>
                                    </a:solidFill>
                                    <a:latin typeface="Cambria Math" panose="02040503050406030204" pitchFamily="18" charset="0"/>
                                    <a:ea typeface="+mn-ea"/>
                                    <a:cs typeface="+mn-cs"/>
                                  </a:rPr>
                                  <m:t>𝒒</m:t>
                                </m:r>
                                <m:r>
                                  <a:rPr lang="en-US" altLang="zh-CN" sz="1100" b="1" i="1" kern="1200" smtClean="0">
                                    <a:solidFill>
                                      <a:schemeClr val="bg1"/>
                                    </a:solidFill>
                                    <a:latin typeface="Cambria Math" panose="02040503050406030204" pitchFamily="18" charset="0"/>
                                    <a:ea typeface="+mn-ea"/>
                                    <a:cs typeface="+mn-cs"/>
                                  </a:rPr>
                                  <m:t>)</m:t>
                                </m:r>
                              </m:oMath>
                            </m:oMathPara>
                          </a14:m>
                          <a:endParaRPr lang="zh-CN" altLang="en-US" sz="1100" b="1" i="1"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a:solidFill>
                                <a:srgbClr val="C00000"/>
                              </a:solidFill>
                            </a:rPr>
                            <a:t>?</a:t>
                          </a:r>
                          <a:endParaRPr lang="zh-CN" altLang="en-US" sz="9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9" name="表格 8">
                <a:extLst>
                  <a:ext uri="{FF2B5EF4-FFF2-40B4-BE49-F238E27FC236}">
                    <a16:creationId xmlns:a16="http://schemas.microsoft.com/office/drawing/2014/main" id="{7406B971-BA42-472E-AC83-473A2878723A}"/>
                  </a:ext>
                </a:extLst>
              </p:cNvPr>
              <p:cNvGraphicFramePr>
                <a:graphicFrameLocks noGrp="1"/>
              </p:cNvGraphicFramePr>
              <p:nvPr>
                <p:extLst>
                  <p:ext uri="{D42A27DB-BD31-4B8C-83A1-F6EECF244321}">
                    <p14:modId xmlns:p14="http://schemas.microsoft.com/office/powerpoint/2010/main" val="2022179649"/>
                  </p:ext>
                </p:extLst>
              </p:nvPr>
            </p:nvGraphicFramePr>
            <p:xfrm>
              <a:off x="835430" y="1811005"/>
              <a:ext cx="3692981" cy="2243842"/>
            </p:xfrm>
            <a:graphic>
              <a:graphicData uri="http://schemas.openxmlformats.org/drawingml/2006/table">
                <a:tbl>
                  <a:tblPr firstRow="1" bandRow="1">
                    <a:tableStyleId>{5C22544A-7EE6-4342-B048-85BDC9FD1C3A}</a:tableStyleId>
                  </a:tblPr>
                  <a:tblGrid>
                    <a:gridCol w="421348">
                      <a:extLst>
                        <a:ext uri="{9D8B030D-6E8A-4147-A177-3AD203B41FA5}">
                          <a16:colId xmlns:a16="http://schemas.microsoft.com/office/drawing/2014/main" val="3646969759"/>
                        </a:ext>
                      </a:extLst>
                    </a:gridCol>
                    <a:gridCol w="534052">
                      <a:extLst>
                        <a:ext uri="{9D8B030D-6E8A-4147-A177-3AD203B41FA5}">
                          <a16:colId xmlns:a16="http://schemas.microsoft.com/office/drawing/2014/main" val="2385045719"/>
                        </a:ext>
                      </a:extLst>
                    </a:gridCol>
                    <a:gridCol w="520589">
                      <a:extLst>
                        <a:ext uri="{9D8B030D-6E8A-4147-A177-3AD203B41FA5}">
                          <a16:colId xmlns:a16="http://schemas.microsoft.com/office/drawing/2014/main" val="2657298211"/>
                        </a:ext>
                      </a:extLst>
                    </a:gridCol>
                    <a:gridCol w="2216992">
                      <a:extLst>
                        <a:ext uri="{9D8B030D-6E8A-4147-A177-3AD203B41FA5}">
                          <a16:colId xmlns:a16="http://schemas.microsoft.com/office/drawing/2014/main" val="3752349070"/>
                        </a:ext>
                      </a:extLst>
                    </a:gridCol>
                  </a:tblGrid>
                  <a:tr h="278130">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449" t="-2174" r="-779710"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79545" t="-2174" r="-511364"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85882" t="-2174" r="-42941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66758" t="-2174" r="-275" b="-717391"/>
                          </a:stretch>
                        </a:blip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a:solidFill>
                                <a:srgbClr val="C00000"/>
                              </a:solidFill>
                            </a:rPr>
                            <a:t>?</a:t>
                          </a:r>
                          <a:endParaRPr lang="zh-CN" altLang="en-US" sz="9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900">
                              <a:solidFill>
                                <a:srgbClr val="C00000"/>
                              </a:solidFill>
                            </a:rPr>
                            <a:t>?</a:t>
                          </a:r>
                          <a:endParaRPr lang="zh-CN" altLang="en-US" sz="9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
        <p:nvSpPr>
          <p:cNvPr id="10" name="矩形: 圆角 9">
            <a:extLst>
              <a:ext uri="{FF2B5EF4-FFF2-40B4-BE49-F238E27FC236}">
                <a16:creationId xmlns:a16="http://schemas.microsoft.com/office/drawing/2014/main" id="{31F8AAA4-46F3-406E-B924-409FFF63AE2E}"/>
              </a:ext>
            </a:extLst>
          </p:cNvPr>
          <p:cNvSpPr/>
          <p:nvPr/>
        </p:nvSpPr>
        <p:spPr>
          <a:xfrm>
            <a:off x="4733037" y="2968882"/>
            <a:ext cx="3493088" cy="114535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a:solidFill>
                  <a:schemeClr val="accent2">
                    <a:lumMod val="50000"/>
                  </a:schemeClr>
                </a:solidFill>
              </a:rPr>
              <a:t>如何快速且正确地构造</a:t>
            </a:r>
            <a:r>
              <a:rPr lang="zh-CN" altLang="en-US" sz="2400" b="1" dirty="0">
                <a:solidFill>
                  <a:schemeClr val="accent2">
                    <a:lumMod val="50000"/>
                  </a:schemeClr>
                </a:solidFill>
              </a:rPr>
              <a:t>命题逻辑公式的真值表？</a:t>
            </a:r>
          </a:p>
        </p:txBody>
      </p:sp>
      <p:sp>
        <p:nvSpPr>
          <p:cNvPr id="17" name="文本框 16">
            <a:extLst>
              <a:ext uri="{FF2B5EF4-FFF2-40B4-BE49-F238E27FC236}">
                <a16:creationId xmlns:a16="http://schemas.microsoft.com/office/drawing/2014/main" id="{60387119-20D8-4404-A4AE-1AB53C6C64C4}"/>
              </a:ext>
            </a:extLst>
          </p:cNvPr>
          <p:cNvSpPr txBox="1"/>
          <p:nvPr/>
        </p:nvSpPr>
        <p:spPr>
          <a:xfrm>
            <a:off x="5224919" y="1861681"/>
            <a:ext cx="2495239" cy="669992"/>
          </a:xfrm>
          <a:prstGeom prst="rect">
            <a:avLst/>
          </a:prstGeom>
          <a:solidFill>
            <a:schemeClr val="accent2">
              <a:lumMod val="20000"/>
              <a:lumOff val="80000"/>
            </a:schemeClr>
          </a:solidFill>
        </p:spPr>
        <p:txBody>
          <a:bodyPr wrap="square" rtlCol="0">
            <a:spAutoFit/>
          </a:bodyPr>
          <a:lstStyle/>
          <a:p>
            <a:pPr>
              <a:lnSpc>
                <a:spcPts val="2325"/>
              </a:lnSpc>
            </a:pPr>
            <a:r>
              <a:rPr lang="zh-CN" altLang="en-US" sz="1800" b="1">
                <a:solidFill>
                  <a:schemeClr val="accent2">
                    <a:lumMod val="50000"/>
                  </a:schemeClr>
                </a:solidFill>
              </a:rPr>
              <a:t>逐行构造真值表不仅效率低，而且容易出错！</a:t>
            </a:r>
          </a:p>
        </p:txBody>
      </p:sp>
    </p:spTree>
    <p:extLst>
      <p:ext uri="{BB962C8B-B14F-4D97-AF65-F5344CB8AC3E}">
        <p14:creationId xmlns:p14="http://schemas.microsoft.com/office/powerpoint/2010/main" val="117723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命题逻辑公式真值表的快速构造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BBD234-98BD-44E1-AD4A-23468A5967BB}"/>
                  </a:ext>
                </a:extLst>
              </p:cNvPr>
              <p:cNvSpPr txBox="1"/>
              <p:nvPr/>
            </p:nvSpPr>
            <p:spPr>
              <a:xfrm>
                <a:off x="531746" y="765932"/>
                <a:ext cx="5469004" cy="1007968"/>
              </a:xfrm>
              <a:prstGeom prst="rect">
                <a:avLst/>
              </a:prstGeom>
              <a:solidFill>
                <a:srgbClr val="E5EFE5"/>
              </a:solidFill>
            </p:spPr>
            <p:txBody>
              <a:bodyPr wrap="square" rtlCol="0">
                <a:spAutoFit/>
              </a:bodyPr>
              <a:lstStyle/>
              <a:p>
                <a:pPr>
                  <a:spcBef>
                    <a:spcPts val="225"/>
                  </a:spcBef>
                  <a:spcAft>
                    <a:spcPts val="225"/>
                  </a:spcAft>
                </a:pPr>
                <a:r>
                  <a:rPr lang="zh-CN" altLang="en-US" sz="15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1500" b="1" i="1">
                        <a:solidFill>
                          <a:srgbClr val="002060"/>
                        </a:solidFill>
                        <a:latin typeface="Cambria Math" panose="02040503050406030204" pitchFamily="18" charset="0"/>
                      </a:rPr>
                      <m:t>𝑨</m:t>
                    </m:r>
                    <m:r>
                      <a:rPr lang="en-US" altLang="zh-CN" sz="1500" b="1" i="1">
                        <a:solidFill>
                          <a:srgbClr val="002060"/>
                        </a:solidFill>
                        <a:latin typeface="Cambria Math" panose="02040503050406030204" pitchFamily="18" charset="0"/>
                      </a:rPr>
                      <m:t>=</m:t>
                    </m:r>
                    <m:r>
                      <a:rPr lang="en-US" altLang="zh-CN" sz="1500" b="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d>
                      <m:dPr>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e>
                    </m:d>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r>
                      <a:rPr lang="en-US" altLang="zh-CN" sz="1500" b="1" i="1">
                        <a:solidFill>
                          <a:srgbClr val="002060"/>
                        </a:solidFill>
                        <a:latin typeface="Cambria Math" panose="02040503050406030204" pitchFamily="18" charset="0"/>
                      </a:rPr>
                      <m:t>)</m:t>
                    </m:r>
                  </m:oMath>
                </a14:m>
                <a:r>
                  <a:rPr lang="zh-CN" altLang="en-US" sz="1500" b="1" dirty="0">
                    <a:solidFill>
                      <a:srgbClr val="002060"/>
                    </a:solidFill>
                    <a:latin typeface="楷体" panose="02010609060101010101" pitchFamily="49" charset="-122"/>
                    <a:ea typeface="楷体" panose="02010609060101010101" pitchFamily="49" charset="-122"/>
                  </a:rPr>
                  <a:t>的真值表</a:t>
                </a:r>
              </a:p>
              <a:p>
                <a:pPr marL="214313" indent="-214313">
                  <a:spcBef>
                    <a:spcPts val="225"/>
                  </a:spcBef>
                  <a:spcAft>
                    <a:spcPts val="225"/>
                  </a:spcAft>
                  <a:buFont typeface="Arial" panose="020B0604020202020204" pitchFamily="34" charset="0"/>
                  <a:buChar char="•"/>
                </a:pPr>
                <a:r>
                  <a:rPr lang="zh-CN" altLang="en-US" sz="1200" b="1">
                    <a:solidFill>
                      <a:schemeClr val="accent2">
                        <a:lumMod val="50000"/>
                      </a:schemeClr>
                    </a:solidFill>
                    <a:latin typeface="+mj-lt"/>
                  </a:rPr>
                  <a:t>第一行不仅仅给出整个公式，而是按照</a:t>
                </a:r>
                <a:r>
                  <a:rPr lang="zh-CN" altLang="en-US" sz="1200" b="1">
                    <a:solidFill>
                      <a:srgbClr val="C00000"/>
                    </a:solidFill>
                    <a:latin typeface="+mj-lt"/>
                  </a:rPr>
                  <a:t>最佳形成序列</a:t>
                </a:r>
                <a:r>
                  <a:rPr lang="zh-CN" altLang="en-US" sz="1200" b="1">
                    <a:solidFill>
                      <a:schemeClr val="accent2">
                        <a:lumMod val="50000"/>
                      </a:schemeClr>
                    </a:solidFill>
                    <a:latin typeface="+mj-lt"/>
                  </a:rPr>
                  <a:t>给出所有不同的子公式</a:t>
                </a:r>
                <a:endParaRPr lang="en-US" altLang="zh-CN" sz="1200" b="1" dirty="0">
                  <a:solidFill>
                    <a:schemeClr val="accent2">
                      <a:lumMod val="50000"/>
                    </a:schemeClr>
                  </a:solidFill>
                  <a:latin typeface="+mj-lt"/>
                </a:endParaRPr>
              </a:p>
              <a:p>
                <a:pPr marL="214313" indent="-214313">
                  <a:spcBef>
                    <a:spcPts val="225"/>
                  </a:spcBef>
                  <a:spcAft>
                    <a:spcPts val="225"/>
                  </a:spcAft>
                  <a:buFont typeface="Arial" panose="020B0604020202020204" pitchFamily="34" charset="0"/>
                  <a:buChar char="•"/>
                </a:pPr>
                <a:r>
                  <a:rPr lang="zh-CN" altLang="en-US" sz="1200" b="1">
                    <a:solidFill>
                      <a:schemeClr val="accent2">
                        <a:lumMod val="50000"/>
                      </a:schemeClr>
                    </a:solidFill>
                    <a:latin typeface="+mj-lt"/>
                  </a:rPr>
                  <a:t>对命题变量的所有可能的真值赋值按照</a:t>
                </a:r>
                <a:r>
                  <a:rPr lang="zh-CN" altLang="en-US" sz="1200" b="1" dirty="0">
                    <a:solidFill>
                      <a:schemeClr val="accent2">
                        <a:lumMod val="50000"/>
                      </a:schemeClr>
                    </a:solidFill>
                    <a:latin typeface="+mj-lt"/>
                  </a:rPr>
                  <a:t>二进制的顺序逐行列出</a:t>
                </a:r>
                <a:endParaRPr lang="en-US" altLang="zh-CN" sz="1200" b="1" dirty="0">
                  <a:solidFill>
                    <a:schemeClr val="accent2">
                      <a:lumMod val="50000"/>
                    </a:schemeClr>
                  </a:solidFill>
                  <a:latin typeface="+mj-lt"/>
                </a:endParaRPr>
              </a:p>
              <a:p>
                <a:pPr marL="557213" lvl="1" indent="-214313">
                  <a:spcBef>
                    <a:spcPts val="225"/>
                  </a:spcBef>
                  <a:spcAft>
                    <a:spcPts val="225"/>
                  </a:spcAft>
                  <a:buFont typeface="Arial" panose="020B0604020202020204" pitchFamily="34" charset="0"/>
                  <a:buChar char="•"/>
                </a:pPr>
                <a:r>
                  <a:rPr lang="zh-CN" altLang="en-US" sz="1050" b="1" dirty="0">
                    <a:solidFill>
                      <a:schemeClr val="accent6">
                        <a:lumMod val="50000"/>
                      </a:schemeClr>
                    </a:solidFill>
                    <a:latin typeface="楷体" panose="02010609060101010101" pitchFamily="49" charset="-122"/>
                    <a:ea typeface="楷体" panose="02010609060101010101" pitchFamily="49" charset="-122"/>
                  </a:rPr>
                  <a:t>命题变量按字母表顺序逐列给出，真值赋值从</a:t>
                </a:r>
                <a:r>
                  <a:rPr lang="en-US" altLang="zh-CN" sz="1050" b="1" dirty="0">
                    <a:solidFill>
                      <a:schemeClr val="accent6">
                        <a:lumMod val="50000"/>
                      </a:schemeClr>
                    </a:solidFill>
                    <a:latin typeface="楷体" panose="02010609060101010101" pitchFamily="49" charset="-122"/>
                    <a:ea typeface="楷体" panose="02010609060101010101" pitchFamily="49" charset="-122"/>
                  </a:rPr>
                  <a:t>00…0</a:t>
                </a:r>
                <a:r>
                  <a:rPr lang="zh-CN" altLang="en-US" sz="1050" b="1" dirty="0">
                    <a:solidFill>
                      <a:schemeClr val="accent6">
                        <a:lumMod val="50000"/>
                      </a:schemeClr>
                    </a:solidFill>
                    <a:latin typeface="楷体" panose="02010609060101010101" pitchFamily="49" charset="-122"/>
                    <a:ea typeface="楷体" panose="02010609060101010101" pitchFamily="49" charset="-122"/>
                  </a:rPr>
                  <a:t>到</a:t>
                </a:r>
                <a:r>
                  <a:rPr lang="en-US" altLang="zh-CN" sz="1050" b="1" dirty="0">
                    <a:solidFill>
                      <a:schemeClr val="accent6">
                        <a:lumMod val="50000"/>
                      </a:schemeClr>
                    </a:solidFill>
                    <a:latin typeface="楷体" panose="02010609060101010101" pitchFamily="49" charset="-122"/>
                    <a:ea typeface="楷体" panose="02010609060101010101" pitchFamily="49" charset="-122"/>
                  </a:rPr>
                  <a:t>11…1</a:t>
                </a:r>
                <a:r>
                  <a:rPr lang="zh-CN" altLang="en-US" sz="1050" b="1" dirty="0">
                    <a:solidFill>
                      <a:schemeClr val="accent6">
                        <a:lumMod val="50000"/>
                      </a:schemeClr>
                    </a:solidFill>
                    <a:latin typeface="楷体" panose="02010609060101010101" pitchFamily="49" charset="-122"/>
                    <a:ea typeface="楷体" panose="02010609060101010101" pitchFamily="49" charset="-122"/>
                  </a:rPr>
                  <a:t>的顺序逐行给出</a:t>
                </a:r>
              </a:p>
            </p:txBody>
          </p:sp>
        </mc:Choice>
        <mc:Fallback xmlns="">
          <p:sp>
            <p:nvSpPr>
              <p:cNvPr id="8" name="文本框 7">
                <a:extLst>
                  <a:ext uri="{FF2B5EF4-FFF2-40B4-BE49-F238E27FC236}">
                    <a16:creationId xmlns:a16="http://schemas.microsoft.com/office/drawing/2014/main" id="{8ABBD234-98BD-44E1-AD4A-23468A5967BB}"/>
                  </a:ext>
                </a:extLst>
              </p:cNvPr>
              <p:cNvSpPr txBox="1">
                <a:spLocks noRot="1" noChangeAspect="1" noMove="1" noResize="1" noEditPoints="1" noAdjustHandles="1" noChangeArrowheads="1" noChangeShapeType="1" noTextEdit="1"/>
              </p:cNvSpPr>
              <p:nvPr/>
            </p:nvSpPr>
            <p:spPr>
              <a:xfrm>
                <a:off x="531746" y="765932"/>
                <a:ext cx="5469004" cy="1007968"/>
              </a:xfrm>
              <a:prstGeom prst="rect">
                <a:avLst/>
              </a:prstGeom>
              <a:blipFill>
                <a:blip r:embed="rId2"/>
                <a:stretch>
                  <a:fillRect l="-446" t="-2424" b="-3030"/>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3FCD4EC9-BC84-4790-B1E0-DD6E1E97D592}"/>
              </a:ext>
            </a:extLst>
          </p:cNvPr>
          <p:cNvGrpSpPr/>
          <p:nvPr/>
        </p:nvGrpSpPr>
        <p:grpSpPr>
          <a:xfrm>
            <a:off x="427381" y="1922552"/>
            <a:ext cx="2761592" cy="2449704"/>
            <a:chOff x="1788669" y="2359126"/>
            <a:chExt cx="3917501" cy="3421780"/>
          </a:xfrm>
        </p:grpSpPr>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582FE9E1-8EA2-4BEA-B2C4-1C3AD289A409}"/>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78A26FA8-F23B-498A-B0E2-01B748BAAE78}"/>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4ECCDFF0-B0D3-46ED-B28B-B2FE43168D6D}"/>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DD928E5E-FB82-4D05-85F0-2285ECDD4633}"/>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2E1296E-504D-495B-946C-D77525FEBEA1}"/>
                    </a:ext>
                  </a:extLst>
                </p:cNvPr>
                <p:cNvSpPr txBox="1"/>
                <p:nvPr/>
              </p:nvSpPr>
              <p:spPr>
                <a:xfrm>
                  <a:off x="3704358" y="3869889"/>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𝑟</m:t>
                        </m:r>
                      </m:oMath>
                    </m:oMathPara>
                  </a14:m>
                  <a:endParaRPr lang="zh-CN" altLang="en-US" sz="1050"/>
                </a:p>
              </p:txBody>
            </p:sp>
          </mc:Choice>
          <mc:Fallback xmlns="">
            <p:sp>
              <p:nvSpPr>
                <p:cNvPr id="9" name="文本框 8">
                  <a:extLst>
                    <a:ext uri="{FF2B5EF4-FFF2-40B4-BE49-F238E27FC236}">
                      <a16:creationId xmlns:a16="http://schemas.microsoft.com/office/drawing/2014/main" id="{24D9C3BC-CC25-4D02-828E-2F4CDC47EF78}"/>
                    </a:ext>
                  </a:extLst>
                </p:cNvPr>
                <p:cNvSpPr txBox="1">
                  <a:spLocks noRot="1" noChangeAspect="1" noMove="1" noResize="1" noEditPoints="1" noAdjustHandles="1" noChangeArrowheads="1" noChangeShapeType="1" noTextEdit="1"/>
                </p:cNvSpPr>
                <p:nvPr/>
              </p:nvSpPr>
              <p:spPr>
                <a:xfrm>
                  <a:off x="3704358" y="3869889"/>
                  <a:ext cx="410815" cy="354673"/>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249BB95D-CA3C-457D-8A7D-C20EBB56FEEB}"/>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AA7F3DE-6F8F-40A3-A512-B10EEECC39DC}"/>
                    </a:ext>
                  </a:extLst>
                </p:cNvPr>
                <p:cNvSpPr txBox="1"/>
                <p:nvPr/>
              </p:nvSpPr>
              <p:spPr>
                <a:xfrm>
                  <a:off x="4279539" y="4602292"/>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𝑝</m:t>
                        </m:r>
                      </m:oMath>
                    </m:oMathPara>
                  </a14:m>
                  <a:endParaRPr lang="zh-CN" altLang="en-US" sz="1050"/>
                </a:p>
              </p:txBody>
            </p:sp>
          </mc:Choice>
          <mc:Fallback xmlns="">
            <p:sp>
              <p:nvSpPr>
                <p:cNvPr id="11" name="文本框 10">
                  <a:extLst>
                    <a:ext uri="{FF2B5EF4-FFF2-40B4-BE49-F238E27FC236}">
                      <a16:creationId xmlns:a16="http://schemas.microsoft.com/office/drawing/2014/main" id="{25100970-5A44-4F51-AF78-947021A9960D}"/>
                    </a:ext>
                  </a:extLst>
                </p:cNvPr>
                <p:cNvSpPr txBox="1">
                  <a:spLocks noRot="1" noChangeAspect="1" noMove="1" noResize="1" noEditPoints="1" noAdjustHandles="1" noChangeArrowheads="1" noChangeShapeType="1" noTextEdit="1"/>
                </p:cNvSpPr>
                <p:nvPr/>
              </p:nvSpPr>
              <p:spPr>
                <a:xfrm>
                  <a:off x="4279539" y="4602292"/>
                  <a:ext cx="410815" cy="354673"/>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3B10326-2052-4987-B636-11D5239D0A38}"/>
                    </a:ext>
                  </a:extLst>
                </p:cNvPr>
                <p:cNvSpPr txBox="1"/>
                <p:nvPr/>
              </p:nvSpPr>
              <p:spPr>
                <a:xfrm>
                  <a:off x="5295355" y="4582611"/>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𝑞</m:t>
                        </m:r>
                      </m:oMath>
                    </m:oMathPara>
                  </a14:m>
                  <a:endParaRPr lang="zh-CN" altLang="en-US" sz="1050"/>
                </a:p>
              </p:txBody>
            </p:sp>
          </mc:Choice>
          <mc:Fallback xmlns="">
            <p:sp>
              <p:nvSpPr>
                <p:cNvPr id="12" name="文本框 11">
                  <a:extLst>
                    <a:ext uri="{FF2B5EF4-FFF2-40B4-BE49-F238E27FC236}">
                      <a16:creationId xmlns:a16="http://schemas.microsoft.com/office/drawing/2014/main" id="{12742FF2-8F83-45C6-BA91-D102CF23AC86}"/>
                    </a:ext>
                  </a:extLst>
                </p:cNvPr>
                <p:cNvSpPr txBox="1">
                  <a:spLocks noRot="1" noChangeAspect="1" noMove="1" noResize="1" noEditPoints="1" noAdjustHandles="1" noChangeArrowheads="1" noChangeShapeType="1" noTextEdit="1"/>
                </p:cNvSpPr>
                <p:nvPr/>
              </p:nvSpPr>
              <p:spPr>
                <a:xfrm>
                  <a:off x="5295355" y="4582611"/>
                  <a:ext cx="410815" cy="354673"/>
                </a:xfrm>
                <a:prstGeom prst="rect">
                  <a:avLst/>
                </a:prstGeom>
                <a:blipFill>
                  <a:blip r:embed="rId11"/>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6746BDE-0DE9-4E4C-9DE0-4EAB3FC74867}"/>
                    </a:ext>
                  </a:extLst>
                </p:cNvPr>
                <p:cNvSpPr txBox="1"/>
                <p:nvPr/>
              </p:nvSpPr>
              <p:spPr>
                <a:xfrm>
                  <a:off x="1788669" y="3877171"/>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𝑟</m:t>
                        </m:r>
                      </m:oMath>
                    </m:oMathPara>
                  </a14:m>
                  <a:endParaRPr lang="zh-CN" altLang="en-US" sz="1050"/>
                </a:p>
              </p:txBody>
            </p:sp>
          </mc:Choice>
          <mc:Fallback xmlns="">
            <p:sp>
              <p:nvSpPr>
                <p:cNvPr id="13" name="文本框 12">
                  <a:extLst>
                    <a:ext uri="{FF2B5EF4-FFF2-40B4-BE49-F238E27FC236}">
                      <a16:creationId xmlns:a16="http://schemas.microsoft.com/office/drawing/2014/main" id="{21E7B4EF-9CCE-4F58-8A29-546D670EDA50}"/>
                    </a:ext>
                  </a:extLst>
                </p:cNvPr>
                <p:cNvSpPr txBox="1">
                  <a:spLocks noRot="1" noChangeAspect="1" noMove="1" noResize="1" noEditPoints="1" noAdjustHandles="1" noChangeArrowheads="1" noChangeShapeType="1" noTextEdit="1"/>
                </p:cNvSpPr>
                <p:nvPr/>
              </p:nvSpPr>
              <p:spPr>
                <a:xfrm>
                  <a:off x="1788669" y="3877171"/>
                  <a:ext cx="410815" cy="354673"/>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F1D9E85-73EB-4D0C-9775-C17B2C7C66FA}"/>
                    </a:ext>
                  </a:extLst>
                </p:cNvPr>
                <p:cNvSpPr txBox="1"/>
                <p:nvPr/>
              </p:nvSpPr>
              <p:spPr>
                <a:xfrm>
                  <a:off x="2323189" y="4645267"/>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𝑝</m:t>
                        </m:r>
                      </m:oMath>
                    </m:oMathPara>
                  </a14:m>
                  <a:endParaRPr lang="zh-CN" altLang="en-US" sz="1050"/>
                </a:p>
              </p:txBody>
            </p:sp>
          </mc:Choice>
          <mc:Fallback xmlns="">
            <p:sp>
              <p:nvSpPr>
                <p:cNvPr id="14" name="文本框 13">
                  <a:extLst>
                    <a:ext uri="{FF2B5EF4-FFF2-40B4-BE49-F238E27FC236}">
                      <a16:creationId xmlns:a16="http://schemas.microsoft.com/office/drawing/2014/main" id="{3315061F-3E5E-422F-BF19-85B267A0E37C}"/>
                    </a:ext>
                  </a:extLst>
                </p:cNvPr>
                <p:cNvSpPr txBox="1">
                  <a:spLocks noRot="1" noChangeAspect="1" noMove="1" noResize="1" noEditPoints="1" noAdjustHandles="1" noChangeArrowheads="1" noChangeShapeType="1" noTextEdit="1"/>
                </p:cNvSpPr>
                <p:nvPr/>
              </p:nvSpPr>
              <p:spPr>
                <a:xfrm>
                  <a:off x="2323189" y="4645267"/>
                  <a:ext cx="410815" cy="354673"/>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01DC52F1-A92A-40EF-8D80-9D9B0BCF317F}"/>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FC79880-3265-4789-86B7-BF26F8B255FA}"/>
                    </a:ext>
                  </a:extLst>
                </p:cNvPr>
                <p:cNvSpPr txBox="1"/>
                <p:nvPr/>
              </p:nvSpPr>
              <p:spPr>
                <a:xfrm>
                  <a:off x="3293542" y="5426233"/>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𝑞</m:t>
                        </m:r>
                      </m:oMath>
                    </m:oMathPara>
                  </a14:m>
                  <a:endParaRPr lang="zh-CN" altLang="en-US" sz="1050"/>
                </a:p>
              </p:txBody>
            </p:sp>
          </mc:Choice>
          <mc:Fallback xmlns="">
            <p:sp>
              <p:nvSpPr>
                <p:cNvPr id="16" name="文本框 15">
                  <a:extLst>
                    <a:ext uri="{FF2B5EF4-FFF2-40B4-BE49-F238E27FC236}">
                      <a16:creationId xmlns:a16="http://schemas.microsoft.com/office/drawing/2014/main" id="{58976B5E-5BDB-42CF-9683-0233AA83B1D8}"/>
                    </a:ext>
                  </a:extLst>
                </p:cNvPr>
                <p:cNvSpPr txBox="1">
                  <a:spLocks noRot="1" noChangeAspect="1" noMove="1" noResize="1" noEditPoints="1" noAdjustHandles="1" noChangeArrowheads="1" noChangeShapeType="1" noTextEdit="1"/>
                </p:cNvSpPr>
                <p:nvPr/>
              </p:nvSpPr>
              <p:spPr>
                <a:xfrm>
                  <a:off x="3293542" y="5426233"/>
                  <a:ext cx="410815" cy="354673"/>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A4675B78-83FF-4A2D-9F17-3DD841AE5079}"/>
                </a:ext>
              </a:extLst>
            </p:cNvPr>
            <p:cNvCxnSpPr>
              <a:stCxn id="10" idx="4"/>
              <a:endCxn id="17"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6867086-A4FC-40DD-BB4D-067F2EBEF4AA}"/>
                </a:ext>
              </a:extLst>
            </p:cNvPr>
            <p:cNvCxnSpPr>
              <a:stCxn id="10" idx="4"/>
              <a:endCxn id="18"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56032E-DAB6-40B5-8142-65B1BE22503B}"/>
                </a:ext>
              </a:extLst>
            </p:cNvPr>
            <p:cNvCxnSpPr>
              <a:stCxn id="17" idx="4"/>
              <a:endCxn id="24" idx="0"/>
            </p:cNvCxnSpPr>
            <p:nvPr/>
          </p:nvCxnSpPr>
          <p:spPr>
            <a:xfrm flipH="1">
              <a:off x="1994077" y="3354352"/>
              <a:ext cx="477450"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28D56CC-7014-4FF9-8082-B51C4CAC436F}"/>
                </a:ext>
              </a:extLst>
            </p:cNvPr>
            <p:cNvCxnSpPr>
              <a:stCxn id="17" idx="4"/>
              <a:endCxn id="19"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EC99528-4DE5-4883-B75D-4B9F379299F9}"/>
                </a:ext>
              </a:extLst>
            </p:cNvPr>
            <p:cNvCxnSpPr>
              <a:stCxn id="18" idx="4"/>
              <a:endCxn id="20" idx="0"/>
            </p:cNvCxnSpPr>
            <p:nvPr/>
          </p:nvCxnSpPr>
          <p:spPr>
            <a:xfrm flipH="1">
              <a:off x="3909766" y="3364865"/>
              <a:ext cx="457570" cy="50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CEF2F3C-1D7E-4BF4-98F4-6FBDBB6C82AE}"/>
                </a:ext>
              </a:extLst>
            </p:cNvPr>
            <p:cNvCxnSpPr>
              <a:stCxn id="18" idx="4"/>
              <a:endCxn id="21"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AD9EB80-4BD5-46E7-96BA-317A382041C8}"/>
                </a:ext>
              </a:extLst>
            </p:cNvPr>
            <p:cNvCxnSpPr>
              <a:stCxn id="19" idx="4"/>
              <a:endCxn id="25" idx="0"/>
            </p:cNvCxnSpPr>
            <p:nvPr/>
          </p:nvCxnSpPr>
          <p:spPr>
            <a:xfrm flipH="1">
              <a:off x="2528597" y="4192230"/>
              <a:ext cx="496212" cy="453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B5E330E-5A5F-443E-923C-20FAE96E960D}"/>
                </a:ext>
              </a:extLst>
            </p:cNvPr>
            <p:cNvCxnSpPr>
              <a:stCxn id="19" idx="4"/>
              <a:endCxn id="26"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87864A0-E3B7-4375-8A80-8279911BBA39}"/>
                </a:ext>
              </a:extLst>
            </p:cNvPr>
            <p:cNvCxnSpPr>
              <a:stCxn id="26" idx="4"/>
              <a:endCxn id="27" idx="0"/>
            </p:cNvCxnSpPr>
            <p:nvPr/>
          </p:nvCxnSpPr>
          <p:spPr>
            <a:xfrm>
              <a:off x="3498949" y="4944723"/>
              <a:ext cx="1" cy="48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354E38A-3566-4D94-89D4-273FF1B42A74}"/>
                </a:ext>
              </a:extLst>
            </p:cNvPr>
            <p:cNvCxnSpPr>
              <a:stCxn id="21" idx="4"/>
              <a:endCxn id="22" idx="0"/>
            </p:cNvCxnSpPr>
            <p:nvPr/>
          </p:nvCxnSpPr>
          <p:spPr>
            <a:xfrm flipH="1">
              <a:off x="4484948" y="4184947"/>
              <a:ext cx="455550" cy="417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175AA36-27D1-4E27-B538-5F5C340E95F1}"/>
                </a:ext>
              </a:extLst>
            </p:cNvPr>
            <p:cNvCxnSpPr>
              <a:stCxn id="21" idx="4"/>
              <a:endCxn id="23" idx="0"/>
            </p:cNvCxnSpPr>
            <p:nvPr/>
          </p:nvCxnSpPr>
          <p:spPr>
            <a:xfrm>
              <a:off x="4940497" y="4184947"/>
              <a:ext cx="560266" cy="397663"/>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9" name="表格 38">
                <a:extLst>
                  <a:ext uri="{FF2B5EF4-FFF2-40B4-BE49-F238E27FC236}">
                    <a16:creationId xmlns:a16="http://schemas.microsoft.com/office/drawing/2014/main" id="{734149B2-A0A3-4496-A96E-D65D7170105B}"/>
                  </a:ext>
                </a:extLst>
              </p:cNvPr>
              <p:cNvGraphicFramePr>
                <a:graphicFrameLocks noGrp="1"/>
              </p:cNvGraphicFramePr>
              <p:nvPr>
                <p:extLst>
                  <p:ext uri="{D42A27DB-BD31-4B8C-83A1-F6EECF244321}">
                    <p14:modId xmlns:p14="http://schemas.microsoft.com/office/powerpoint/2010/main" val="571816035"/>
                  </p:ext>
                </p:extLst>
              </p:nvPr>
            </p:nvGraphicFramePr>
            <p:xfrm>
              <a:off x="3396881" y="1922551"/>
              <a:ext cx="5174938" cy="2243842"/>
            </p:xfrm>
            <a:graphic>
              <a:graphicData uri="http://schemas.openxmlformats.org/drawingml/2006/table">
                <a:tbl>
                  <a:tblPr firstRow="1" bandRow="1">
                    <a:tableStyleId>{5C22544A-7EE6-4342-B048-85BDC9FD1C3A}</a:tableStyleId>
                  </a:tblPr>
                  <a:tblGrid>
                    <a:gridCol w="264482">
                      <a:extLst>
                        <a:ext uri="{9D8B030D-6E8A-4147-A177-3AD203B41FA5}">
                          <a16:colId xmlns:a16="http://schemas.microsoft.com/office/drawing/2014/main" val="3646969759"/>
                        </a:ext>
                      </a:extLst>
                    </a:gridCol>
                    <a:gridCol w="275082">
                      <a:extLst>
                        <a:ext uri="{9D8B030D-6E8A-4147-A177-3AD203B41FA5}">
                          <a16:colId xmlns:a16="http://schemas.microsoft.com/office/drawing/2014/main" val="2385045719"/>
                        </a:ext>
                      </a:extLst>
                    </a:gridCol>
                    <a:gridCol w="280657">
                      <a:extLst>
                        <a:ext uri="{9D8B030D-6E8A-4147-A177-3AD203B41FA5}">
                          <a16:colId xmlns:a16="http://schemas.microsoft.com/office/drawing/2014/main" val="2657298211"/>
                        </a:ext>
                      </a:extLst>
                    </a:gridCol>
                    <a:gridCol w="339505">
                      <a:extLst>
                        <a:ext uri="{9D8B030D-6E8A-4147-A177-3AD203B41FA5}">
                          <a16:colId xmlns:a16="http://schemas.microsoft.com/office/drawing/2014/main" val="2026744481"/>
                        </a:ext>
                      </a:extLst>
                    </a:gridCol>
                    <a:gridCol w="565842">
                      <a:extLst>
                        <a:ext uri="{9D8B030D-6E8A-4147-A177-3AD203B41FA5}">
                          <a16:colId xmlns:a16="http://schemas.microsoft.com/office/drawing/2014/main" val="1157612828"/>
                        </a:ext>
                      </a:extLst>
                    </a:gridCol>
                    <a:gridCol w="1217691">
                      <a:extLst>
                        <a:ext uri="{9D8B030D-6E8A-4147-A177-3AD203B41FA5}">
                          <a16:colId xmlns:a16="http://schemas.microsoft.com/office/drawing/2014/main" val="1060052825"/>
                        </a:ext>
                      </a:extLst>
                    </a:gridCol>
                    <a:gridCol w="470780">
                      <a:extLst>
                        <a:ext uri="{9D8B030D-6E8A-4147-A177-3AD203B41FA5}">
                          <a16:colId xmlns:a16="http://schemas.microsoft.com/office/drawing/2014/main" val="1950704489"/>
                        </a:ext>
                      </a:extLst>
                    </a:gridCol>
                    <a:gridCol w="986828">
                      <a:extLst>
                        <a:ext uri="{9D8B030D-6E8A-4147-A177-3AD203B41FA5}">
                          <a16:colId xmlns:a16="http://schemas.microsoft.com/office/drawing/2014/main" val="1122696659"/>
                        </a:ext>
                      </a:extLst>
                    </a:gridCol>
                    <a:gridCol w="774071">
                      <a:extLst>
                        <a:ext uri="{9D8B030D-6E8A-4147-A177-3AD203B41FA5}">
                          <a16:colId xmlns:a16="http://schemas.microsoft.com/office/drawing/2014/main" val="3752349070"/>
                        </a:ext>
                      </a:extLst>
                    </a:gridCol>
                  </a:tblGrid>
                  <a:tr h="278130">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𝑝</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𝑞</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𝑟</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1"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b="0" i="1" smtClean="0">
                                    <a:solidFill>
                                      <a:schemeClr val="bg1"/>
                                    </a:solidFill>
                                    <a:latin typeface="Cambria Math" panose="02040503050406030204" pitchFamily="18" charset="0"/>
                                  </a:rPr>
                                  <m:t>𝑝</m:t>
                                </m:r>
                                <m:r>
                                  <a:rPr lang="en-US" altLang="zh-CN" sz="1100" b="0" i="1" smtClean="0">
                                    <a:solidFill>
                                      <a:schemeClr val="bg1"/>
                                    </a:solidFill>
                                    <a:latin typeface="Cambria Math" panose="02040503050406030204" pitchFamily="18" charset="0"/>
                                  </a:rPr>
                                  <m:t>∧¬</m:t>
                                </m:r>
                                <m:r>
                                  <a:rPr lang="en-US" altLang="zh-CN" sz="1100" b="0" i="1" smtClean="0">
                                    <a:solidFill>
                                      <a:schemeClr val="bg1"/>
                                    </a:solidFill>
                                    <a:latin typeface="Cambria Math" panose="02040503050406030204" pitchFamily="18" charset="0"/>
                                  </a:rPr>
                                  <m:t>𝑞</m:t>
                                </m:r>
                              </m:oMath>
                            </m:oMathPara>
                          </a14:m>
                          <a:endParaRPr lang="zh-CN" altLang="en-US" sz="1100" b="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𝐵</m:t>
                                </m:r>
                                <m:r>
                                  <a:rPr lang="en-US" altLang="zh-CN" sz="1100" b="0" i="1" kern="1200" smtClean="0">
                                    <a:solidFill>
                                      <a:schemeClr val="bg1"/>
                                    </a:solidFill>
                                    <a:latin typeface="Cambria Math" panose="02040503050406030204" pitchFamily="18" charset="0"/>
                                    <a:ea typeface="+mn-ea"/>
                                    <a:cs typeface="+mn-cs"/>
                                  </a:rPr>
                                  <m:t>= </m:t>
                                </m:r>
                                <m:r>
                                  <a:rPr lang="en-US" altLang="zh-CN" sz="1100" b="0" i="1" kern="1200" smtClean="0">
                                    <a:solidFill>
                                      <a:schemeClr val="bg1"/>
                                    </a:solidFill>
                                    <a:latin typeface="Cambria Math" panose="02040503050406030204" pitchFamily="18" charset="0"/>
                                    <a:ea typeface="+mn-ea"/>
                                    <a:cs typeface="+mn-cs"/>
                                  </a:rPr>
                                  <m:t>𝑟</m:t>
                                </m:r>
                                <m:r>
                                  <a:rPr lang="en-US" altLang="zh-CN" sz="1100" b="0" i="1" kern="1200" smtClean="0">
                                    <a:solidFill>
                                      <a:schemeClr val="bg1"/>
                                    </a:solidFill>
                                    <a:latin typeface="Cambria Math" panose="02040503050406030204" pitchFamily="18" charset="0"/>
                                    <a:ea typeface="+mn-ea"/>
                                    <a:cs typeface="+mn-cs"/>
                                  </a:rPr>
                                  <m:t>∨</m:t>
                                </m:r>
                                <m:d>
                                  <m:dPr>
                                    <m:ctrlPr>
                                      <a:rPr lang="en-US" altLang="zh-CN" sz="1100" b="0" i="1" kern="1200" smtClean="0">
                                        <a:solidFill>
                                          <a:schemeClr val="bg1"/>
                                        </a:solidFill>
                                        <a:latin typeface="Cambria Math" panose="02040503050406030204" pitchFamily="18" charset="0"/>
                                        <a:ea typeface="+mn-ea"/>
                                        <a:cs typeface="+mn-cs"/>
                                      </a:rPr>
                                    </m:ctrlPr>
                                  </m:dPr>
                                  <m:e>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e>
                                </m:d>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𝐶</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𝑟</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smtClean="0">
                                    <a:solidFill>
                                      <a:schemeClr val="bg1"/>
                                    </a:solidFill>
                                    <a:latin typeface="Cambria Math" panose="02040503050406030204" pitchFamily="18" charset="0"/>
                                  </a:rPr>
                                  <m:t>𝐴</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𝐵</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baseline="0" smtClean="0">
                                    <a:solidFill>
                                      <a:schemeClr val="bg1"/>
                                    </a:solidFill>
                                    <a:latin typeface="Cambria Math" panose="02040503050406030204" pitchFamily="18" charset="0"/>
                                    <a:ea typeface="+mn-ea"/>
                                    <a:cs typeface="+mn-cs"/>
                                  </a:rPr>
                                  <m:t>𝐶</m:t>
                                </m:r>
                              </m:oMath>
                            </m:oMathPara>
                          </a14:m>
                          <a:endParaRPr lang="zh-CN" altLang="en-US" sz="1100" b="0" i="1"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9" name="表格 38">
                <a:extLst>
                  <a:ext uri="{FF2B5EF4-FFF2-40B4-BE49-F238E27FC236}">
                    <a16:creationId xmlns:a16="http://schemas.microsoft.com/office/drawing/2014/main" id="{734149B2-A0A3-4496-A96E-D65D7170105B}"/>
                  </a:ext>
                </a:extLst>
              </p:cNvPr>
              <p:cNvGraphicFramePr>
                <a:graphicFrameLocks noGrp="1"/>
              </p:cNvGraphicFramePr>
              <p:nvPr>
                <p:extLst>
                  <p:ext uri="{D42A27DB-BD31-4B8C-83A1-F6EECF244321}">
                    <p14:modId xmlns:p14="http://schemas.microsoft.com/office/powerpoint/2010/main" val="571816035"/>
                  </p:ext>
                </p:extLst>
              </p:nvPr>
            </p:nvGraphicFramePr>
            <p:xfrm>
              <a:off x="3396881" y="1922551"/>
              <a:ext cx="5174938" cy="2243842"/>
            </p:xfrm>
            <a:graphic>
              <a:graphicData uri="http://schemas.openxmlformats.org/drawingml/2006/table">
                <a:tbl>
                  <a:tblPr firstRow="1" bandRow="1">
                    <a:tableStyleId>{5C22544A-7EE6-4342-B048-85BDC9FD1C3A}</a:tableStyleId>
                  </a:tblPr>
                  <a:tblGrid>
                    <a:gridCol w="264482">
                      <a:extLst>
                        <a:ext uri="{9D8B030D-6E8A-4147-A177-3AD203B41FA5}">
                          <a16:colId xmlns:a16="http://schemas.microsoft.com/office/drawing/2014/main" val="3646969759"/>
                        </a:ext>
                      </a:extLst>
                    </a:gridCol>
                    <a:gridCol w="275082">
                      <a:extLst>
                        <a:ext uri="{9D8B030D-6E8A-4147-A177-3AD203B41FA5}">
                          <a16:colId xmlns:a16="http://schemas.microsoft.com/office/drawing/2014/main" val="2385045719"/>
                        </a:ext>
                      </a:extLst>
                    </a:gridCol>
                    <a:gridCol w="280657">
                      <a:extLst>
                        <a:ext uri="{9D8B030D-6E8A-4147-A177-3AD203B41FA5}">
                          <a16:colId xmlns:a16="http://schemas.microsoft.com/office/drawing/2014/main" val="2657298211"/>
                        </a:ext>
                      </a:extLst>
                    </a:gridCol>
                    <a:gridCol w="339505">
                      <a:extLst>
                        <a:ext uri="{9D8B030D-6E8A-4147-A177-3AD203B41FA5}">
                          <a16:colId xmlns:a16="http://schemas.microsoft.com/office/drawing/2014/main" val="2026744481"/>
                        </a:ext>
                      </a:extLst>
                    </a:gridCol>
                    <a:gridCol w="565842">
                      <a:extLst>
                        <a:ext uri="{9D8B030D-6E8A-4147-A177-3AD203B41FA5}">
                          <a16:colId xmlns:a16="http://schemas.microsoft.com/office/drawing/2014/main" val="1157612828"/>
                        </a:ext>
                      </a:extLst>
                    </a:gridCol>
                    <a:gridCol w="1217691">
                      <a:extLst>
                        <a:ext uri="{9D8B030D-6E8A-4147-A177-3AD203B41FA5}">
                          <a16:colId xmlns:a16="http://schemas.microsoft.com/office/drawing/2014/main" val="1060052825"/>
                        </a:ext>
                      </a:extLst>
                    </a:gridCol>
                    <a:gridCol w="470780">
                      <a:extLst>
                        <a:ext uri="{9D8B030D-6E8A-4147-A177-3AD203B41FA5}">
                          <a16:colId xmlns:a16="http://schemas.microsoft.com/office/drawing/2014/main" val="1950704489"/>
                        </a:ext>
                      </a:extLst>
                    </a:gridCol>
                    <a:gridCol w="986828">
                      <a:extLst>
                        <a:ext uri="{9D8B030D-6E8A-4147-A177-3AD203B41FA5}">
                          <a16:colId xmlns:a16="http://schemas.microsoft.com/office/drawing/2014/main" val="1122696659"/>
                        </a:ext>
                      </a:extLst>
                    </a:gridCol>
                    <a:gridCol w="774071">
                      <a:extLst>
                        <a:ext uri="{9D8B030D-6E8A-4147-A177-3AD203B41FA5}">
                          <a16:colId xmlns:a16="http://schemas.microsoft.com/office/drawing/2014/main" val="3752349070"/>
                        </a:ext>
                      </a:extLst>
                    </a:gridCol>
                  </a:tblGrid>
                  <a:tr h="278130">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326" t="-2174" r="-1879070"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95652" t="-2174" r="-165652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195652" t="-2174" r="-155652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47273" t="-2174" r="-1201818"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05376" t="-2174" r="-610753"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142000" t="-2174" r="-184000"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620513" t="-2174" r="-371795"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346914" t="-2174" r="-7901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570079" t="-2174" r="-787" b="-717391"/>
                          </a:stretch>
                        </a:blip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100">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
        <p:nvSpPr>
          <p:cNvPr id="42" name="箭头: 右 41">
            <a:extLst>
              <a:ext uri="{FF2B5EF4-FFF2-40B4-BE49-F238E27FC236}">
                <a16:creationId xmlns:a16="http://schemas.microsoft.com/office/drawing/2014/main" id="{4BB29085-3330-430B-BCE7-F6271DEBAE07}"/>
              </a:ext>
            </a:extLst>
          </p:cNvPr>
          <p:cNvSpPr/>
          <p:nvPr/>
        </p:nvSpPr>
        <p:spPr>
          <a:xfrm>
            <a:off x="2352043" y="2121510"/>
            <a:ext cx="1044838" cy="5952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3" name="文本框 42">
            <a:extLst>
              <a:ext uri="{FF2B5EF4-FFF2-40B4-BE49-F238E27FC236}">
                <a16:creationId xmlns:a16="http://schemas.microsoft.com/office/drawing/2014/main" id="{87406050-4A77-40E5-9EA4-8AA639F3F203}"/>
              </a:ext>
            </a:extLst>
          </p:cNvPr>
          <p:cNvSpPr txBox="1"/>
          <p:nvPr/>
        </p:nvSpPr>
        <p:spPr>
          <a:xfrm>
            <a:off x="6104238" y="765932"/>
            <a:ext cx="2624126" cy="969496"/>
          </a:xfrm>
          <a:prstGeom prst="rect">
            <a:avLst/>
          </a:prstGeom>
          <a:solidFill>
            <a:schemeClr val="accent4">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逐列构造公式的真值表，每列只关注一个逻辑运算符的计算</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且可针对运算符的特点进行逐列计算，快速确定每列真值</a:t>
            </a:r>
          </a:p>
        </p:txBody>
      </p:sp>
      <p:sp>
        <p:nvSpPr>
          <p:cNvPr id="44" name="文本框 43">
            <a:extLst>
              <a:ext uri="{FF2B5EF4-FFF2-40B4-BE49-F238E27FC236}">
                <a16:creationId xmlns:a16="http://schemas.microsoft.com/office/drawing/2014/main" id="{00303FE6-B7CA-495E-99BB-69A40CEAFFA7}"/>
              </a:ext>
            </a:extLst>
          </p:cNvPr>
          <p:cNvSpPr txBox="1"/>
          <p:nvPr/>
        </p:nvSpPr>
        <p:spPr>
          <a:xfrm>
            <a:off x="4395355" y="4357426"/>
            <a:ext cx="4176464"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固定命题变量和真值赋值的顺序使得计算更有规律</a:t>
            </a:r>
          </a:p>
        </p:txBody>
      </p:sp>
    </p:spTree>
    <p:extLst>
      <p:ext uri="{BB962C8B-B14F-4D97-AF65-F5344CB8AC3E}">
        <p14:creationId xmlns:p14="http://schemas.microsoft.com/office/powerpoint/2010/main" val="240304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命题逻辑公式真值表的快速构造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BBD234-98BD-44E1-AD4A-23468A5967BB}"/>
                  </a:ext>
                </a:extLst>
              </p:cNvPr>
              <p:cNvSpPr txBox="1"/>
              <p:nvPr/>
            </p:nvSpPr>
            <p:spPr>
              <a:xfrm>
                <a:off x="531746" y="765932"/>
                <a:ext cx="5469004" cy="1007968"/>
              </a:xfrm>
              <a:prstGeom prst="rect">
                <a:avLst/>
              </a:prstGeom>
              <a:solidFill>
                <a:srgbClr val="E5EFE5"/>
              </a:solidFill>
            </p:spPr>
            <p:txBody>
              <a:bodyPr wrap="square" rtlCol="0">
                <a:spAutoFit/>
              </a:bodyPr>
              <a:lstStyle/>
              <a:p>
                <a:pPr>
                  <a:spcBef>
                    <a:spcPts val="225"/>
                  </a:spcBef>
                  <a:spcAft>
                    <a:spcPts val="225"/>
                  </a:spcAft>
                </a:pPr>
                <a:r>
                  <a:rPr lang="zh-CN" altLang="en-US" sz="15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1500" b="1" i="1">
                        <a:solidFill>
                          <a:srgbClr val="002060"/>
                        </a:solidFill>
                        <a:latin typeface="Cambria Math" panose="02040503050406030204" pitchFamily="18" charset="0"/>
                      </a:rPr>
                      <m:t>𝑨</m:t>
                    </m:r>
                    <m:r>
                      <a:rPr lang="en-US" altLang="zh-CN" sz="1500" b="1" i="1">
                        <a:solidFill>
                          <a:srgbClr val="002060"/>
                        </a:solidFill>
                        <a:latin typeface="Cambria Math" panose="02040503050406030204" pitchFamily="18" charset="0"/>
                      </a:rPr>
                      <m:t>=</m:t>
                    </m:r>
                    <m:r>
                      <a:rPr lang="en-US" altLang="zh-CN" sz="1500" b="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d>
                      <m:dPr>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e>
                    </m:d>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𝒓</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𝒑</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𝒒</m:t>
                    </m:r>
                    <m:r>
                      <a:rPr lang="en-US" altLang="zh-CN" sz="1500" b="1" i="1">
                        <a:solidFill>
                          <a:srgbClr val="002060"/>
                        </a:solidFill>
                        <a:latin typeface="Cambria Math" panose="02040503050406030204" pitchFamily="18" charset="0"/>
                      </a:rPr>
                      <m:t>)</m:t>
                    </m:r>
                  </m:oMath>
                </a14:m>
                <a:r>
                  <a:rPr lang="zh-CN" altLang="en-US" sz="1500" b="1" dirty="0">
                    <a:solidFill>
                      <a:srgbClr val="002060"/>
                    </a:solidFill>
                    <a:latin typeface="楷体" panose="02010609060101010101" pitchFamily="49" charset="-122"/>
                    <a:ea typeface="楷体" panose="02010609060101010101" pitchFamily="49" charset="-122"/>
                  </a:rPr>
                  <a:t>的真值表</a:t>
                </a:r>
              </a:p>
              <a:p>
                <a:pPr marL="214313" indent="-214313">
                  <a:spcBef>
                    <a:spcPts val="225"/>
                  </a:spcBef>
                  <a:spcAft>
                    <a:spcPts val="225"/>
                  </a:spcAft>
                  <a:buFont typeface="Arial" panose="020B0604020202020204" pitchFamily="34" charset="0"/>
                  <a:buChar char="•"/>
                </a:pPr>
                <a:r>
                  <a:rPr lang="zh-CN" altLang="en-US" sz="1200" b="1">
                    <a:solidFill>
                      <a:schemeClr val="accent2">
                        <a:lumMod val="50000"/>
                      </a:schemeClr>
                    </a:solidFill>
                    <a:latin typeface="+mj-lt"/>
                  </a:rPr>
                  <a:t>第一行不仅仅给出整个公式，而是按照</a:t>
                </a:r>
                <a:r>
                  <a:rPr lang="zh-CN" altLang="en-US" sz="1200" b="1">
                    <a:solidFill>
                      <a:srgbClr val="C00000"/>
                    </a:solidFill>
                    <a:latin typeface="+mj-lt"/>
                  </a:rPr>
                  <a:t>最佳形成序列</a:t>
                </a:r>
                <a:r>
                  <a:rPr lang="zh-CN" altLang="en-US" sz="1200" b="1">
                    <a:solidFill>
                      <a:schemeClr val="accent2">
                        <a:lumMod val="50000"/>
                      </a:schemeClr>
                    </a:solidFill>
                    <a:latin typeface="+mj-lt"/>
                  </a:rPr>
                  <a:t>给出所有不同的子公式</a:t>
                </a:r>
                <a:endParaRPr lang="en-US" altLang="zh-CN" sz="1200" b="1" dirty="0">
                  <a:solidFill>
                    <a:schemeClr val="accent2">
                      <a:lumMod val="50000"/>
                    </a:schemeClr>
                  </a:solidFill>
                  <a:latin typeface="+mj-lt"/>
                </a:endParaRPr>
              </a:p>
              <a:p>
                <a:pPr marL="214313" indent="-214313">
                  <a:spcBef>
                    <a:spcPts val="225"/>
                  </a:spcBef>
                  <a:spcAft>
                    <a:spcPts val="225"/>
                  </a:spcAft>
                  <a:buFont typeface="Arial" panose="020B0604020202020204" pitchFamily="34" charset="0"/>
                  <a:buChar char="•"/>
                </a:pPr>
                <a:r>
                  <a:rPr lang="zh-CN" altLang="en-US" sz="1200" b="1">
                    <a:solidFill>
                      <a:schemeClr val="accent2">
                        <a:lumMod val="50000"/>
                      </a:schemeClr>
                    </a:solidFill>
                    <a:latin typeface="+mj-lt"/>
                  </a:rPr>
                  <a:t>对命题变量的所有可能的真值赋值按照</a:t>
                </a:r>
                <a:r>
                  <a:rPr lang="zh-CN" altLang="en-US" sz="1200" b="1" dirty="0">
                    <a:solidFill>
                      <a:schemeClr val="accent2">
                        <a:lumMod val="50000"/>
                      </a:schemeClr>
                    </a:solidFill>
                    <a:latin typeface="+mj-lt"/>
                  </a:rPr>
                  <a:t>二进制的顺序逐行列出</a:t>
                </a:r>
                <a:endParaRPr lang="en-US" altLang="zh-CN" sz="1200" b="1" dirty="0">
                  <a:solidFill>
                    <a:schemeClr val="accent2">
                      <a:lumMod val="50000"/>
                    </a:schemeClr>
                  </a:solidFill>
                  <a:latin typeface="+mj-lt"/>
                </a:endParaRPr>
              </a:p>
              <a:p>
                <a:pPr marL="557213" lvl="1" indent="-214313">
                  <a:spcBef>
                    <a:spcPts val="225"/>
                  </a:spcBef>
                  <a:spcAft>
                    <a:spcPts val="225"/>
                  </a:spcAft>
                  <a:buFont typeface="Arial" panose="020B0604020202020204" pitchFamily="34" charset="0"/>
                  <a:buChar char="•"/>
                </a:pPr>
                <a:r>
                  <a:rPr lang="zh-CN" altLang="en-US" sz="1050" b="1" dirty="0">
                    <a:solidFill>
                      <a:schemeClr val="accent6">
                        <a:lumMod val="50000"/>
                      </a:schemeClr>
                    </a:solidFill>
                    <a:latin typeface="楷体" panose="02010609060101010101" pitchFamily="49" charset="-122"/>
                    <a:ea typeface="楷体" panose="02010609060101010101" pitchFamily="49" charset="-122"/>
                  </a:rPr>
                  <a:t>命题变量按字母表顺序逐列给出，真值赋值从</a:t>
                </a:r>
                <a:r>
                  <a:rPr lang="en-US" altLang="zh-CN" sz="1050" b="1" dirty="0">
                    <a:solidFill>
                      <a:schemeClr val="accent6">
                        <a:lumMod val="50000"/>
                      </a:schemeClr>
                    </a:solidFill>
                    <a:latin typeface="楷体" panose="02010609060101010101" pitchFamily="49" charset="-122"/>
                    <a:ea typeface="楷体" panose="02010609060101010101" pitchFamily="49" charset="-122"/>
                  </a:rPr>
                  <a:t>00…0</a:t>
                </a:r>
                <a:r>
                  <a:rPr lang="zh-CN" altLang="en-US" sz="1050" b="1" dirty="0">
                    <a:solidFill>
                      <a:schemeClr val="accent6">
                        <a:lumMod val="50000"/>
                      </a:schemeClr>
                    </a:solidFill>
                    <a:latin typeface="楷体" panose="02010609060101010101" pitchFamily="49" charset="-122"/>
                    <a:ea typeface="楷体" panose="02010609060101010101" pitchFamily="49" charset="-122"/>
                  </a:rPr>
                  <a:t>到</a:t>
                </a:r>
                <a:r>
                  <a:rPr lang="en-US" altLang="zh-CN" sz="1050" b="1" dirty="0">
                    <a:solidFill>
                      <a:schemeClr val="accent6">
                        <a:lumMod val="50000"/>
                      </a:schemeClr>
                    </a:solidFill>
                    <a:latin typeface="楷体" panose="02010609060101010101" pitchFamily="49" charset="-122"/>
                    <a:ea typeface="楷体" panose="02010609060101010101" pitchFamily="49" charset="-122"/>
                  </a:rPr>
                  <a:t>11…1</a:t>
                </a:r>
                <a:r>
                  <a:rPr lang="zh-CN" altLang="en-US" sz="1050" b="1" dirty="0">
                    <a:solidFill>
                      <a:schemeClr val="accent6">
                        <a:lumMod val="50000"/>
                      </a:schemeClr>
                    </a:solidFill>
                    <a:latin typeface="楷体" panose="02010609060101010101" pitchFamily="49" charset="-122"/>
                    <a:ea typeface="楷体" panose="02010609060101010101" pitchFamily="49" charset="-122"/>
                  </a:rPr>
                  <a:t>的顺序逐行给出</a:t>
                </a:r>
              </a:p>
            </p:txBody>
          </p:sp>
        </mc:Choice>
        <mc:Fallback xmlns="">
          <p:sp>
            <p:nvSpPr>
              <p:cNvPr id="8" name="文本框 7">
                <a:extLst>
                  <a:ext uri="{FF2B5EF4-FFF2-40B4-BE49-F238E27FC236}">
                    <a16:creationId xmlns:a16="http://schemas.microsoft.com/office/drawing/2014/main" id="{8ABBD234-98BD-44E1-AD4A-23468A5967BB}"/>
                  </a:ext>
                </a:extLst>
              </p:cNvPr>
              <p:cNvSpPr txBox="1">
                <a:spLocks noRot="1" noChangeAspect="1" noMove="1" noResize="1" noEditPoints="1" noAdjustHandles="1" noChangeArrowheads="1" noChangeShapeType="1" noTextEdit="1"/>
              </p:cNvSpPr>
              <p:nvPr/>
            </p:nvSpPr>
            <p:spPr>
              <a:xfrm>
                <a:off x="531746" y="765932"/>
                <a:ext cx="5469004" cy="1007968"/>
              </a:xfrm>
              <a:prstGeom prst="rect">
                <a:avLst/>
              </a:prstGeom>
              <a:blipFill>
                <a:blip r:embed="rId2"/>
                <a:stretch>
                  <a:fillRect l="-446" t="-2424" b="-3030"/>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3FCD4EC9-BC84-4790-B1E0-DD6E1E97D592}"/>
              </a:ext>
            </a:extLst>
          </p:cNvPr>
          <p:cNvGrpSpPr/>
          <p:nvPr/>
        </p:nvGrpSpPr>
        <p:grpSpPr>
          <a:xfrm>
            <a:off x="427381" y="1922552"/>
            <a:ext cx="2761592" cy="2449704"/>
            <a:chOff x="1788669" y="2359126"/>
            <a:chExt cx="3917501" cy="3421780"/>
          </a:xfrm>
        </p:grpSpPr>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582FE9E1-8EA2-4BEA-B2C4-1C3AD289A409}"/>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78A26FA8-F23B-498A-B0E2-01B748BAAE78}"/>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4ECCDFF0-B0D3-46ED-B28B-B2FE43168D6D}"/>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DD928E5E-FB82-4D05-85F0-2285ECDD4633}"/>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2E1296E-504D-495B-946C-D77525FEBEA1}"/>
                    </a:ext>
                  </a:extLst>
                </p:cNvPr>
                <p:cNvSpPr txBox="1"/>
                <p:nvPr/>
              </p:nvSpPr>
              <p:spPr>
                <a:xfrm>
                  <a:off x="3704358" y="3869889"/>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𝑟</m:t>
                        </m:r>
                      </m:oMath>
                    </m:oMathPara>
                  </a14:m>
                  <a:endParaRPr lang="zh-CN" altLang="en-US" sz="1050"/>
                </a:p>
              </p:txBody>
            </p:sp>
          </mc:Choice>
          <mc:Fallback xmlns="">
            <p:sp>
              <p:nvSpPr>
                <p:cNvPr id="9" name="文本框 8">
                  <a:extLst>
                    <a:ext uri="{FF2B5EF4-FFF2-40B4-BE49-F238E27FC236}">
                      <a16:creationId xmlns:a16="http://schemas.microsoft.com/office/drawing/2014/main" id="{24D9C3BC-CC25-4D02-828E-2F4CDC47EF78}"/>
                    </a:ext>
                  </a:extLst>
                </p:cNvPr>
                <p:cNvSpPr txBox="1">
                  <a:spLocks noRot="1" noChangeAspect="1" noMove="1" noResize="1" noEditPoints="1" noAdjustHandles="1" noChangeArrowheads="1" noChangeShapeType="1" noTextEdit="1"/>
                </p:cNvSpPr>
                <p:nvPr/>
              </p:nvSpPr>
              <p:spPr>
                <a:xfrm>
                  <a:off x="3704358" y="3869889"/>
                  <a:ext cx="410815" cy="354673"/>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249BB95D-CA3C-457D-8A7D-C20EBB56FEEB}"/>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AA7F3DE-6F8F-40A3-A512-B10EEECC39DC}"/>
                    </a:ext>
                  </a:extLst>
                </p:cNvPr>
                <p:cNvSpPr txBox="1"/>
                <p:nvPr/>
              </p:nvSpPr>
              <p:spPr>
                <a:xfrm>
                  <a:off x="4279539" y="4602292"/>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𝑝</m:t>
                        </m:r>
                      </m:oMath>
                    </m:oMathPara>
                  </a14:m>
                  <a:endParaRPr lang="zh-CN" altLang="en-US" sz="1050"/>
                </a:p>
              </p:txBody>
            </p:sp>
          </mc:Choice>
          <mc:Fallback xmlns="">
            <p:sp>
              <p:nvSpPr>
                <p:cNvPr id="11" name="文本框 10">
                  <a:extLst>
                    <a:ext uri="{FF2B5EF4-FFF2-40B4-BE49-F238E27FC236}">
                      <a16:creationId xmlns:a16="http://schemas.microsoft.com/office/drawing/2014/main" id="{25100970-5A44-4F51-AF78-947021A9960D}"/>
                    </a:ext>
                  </a:extLst>
                </p:cNvPr>
                <p:cNvSpPr txBox="1">
                  <a:spLocks noRot="1" noChangeAspect="1" noMove="1" noResize="1" noEditPoints="1" noAdjustHandles="1" noChangeArrowheads="1" noChangeShapeType="1" noTextEdit="1"/>
                </p:cNvSpPr>
                <p:nvPr/>
              </p:nvSpPr>
              <p:spPr>
                <a:xfrm>
                  <a:off x="4279539" y="4602292"/>
                  <a:ext cx="410815" cy="354673"/>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3B10326-2052-4987-B636-11D5239D0A38}"/>
                    </a:ext>
                  </a:extLst>
                </p:cNvPr>
                <p:cNvSpPr txBox="1"/>
                <p:nvPr/>
              </p:nvSpPr>
              <p:spPr>
                <a:xfrm>
                  <a:off x="5295355" y="4582611"/>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𝑞</m:t>
                        </m:r>
                      </m:oMath>
                    </m:oMathPara>
                  </a14:m>
                  <a:endParaRPr lang="zh-CN" altLang="en-US" sz="1050"/>
                </a:p>
              </p:txBody>
            </p:sp>
          </mc:Choice>
          <mc:Fallback xmlns="">
            <p:sp>
              <p:nvSpPr>
                <p:cNvPr id="12" name="文本框 11">
                  <a:extLst>
                    <a:ext uri="{FF2B5EF4-FFF2-40B4-BE49-F238E27FC236}">
                      <a16:creationId xmlns:a16="http://schemas.microsoft.com/office/drawing/2014/main" id="{12742FF2-8F83-45C6-BA91-D102CF23AC86}"/>
                    </a:ext>
                  </a:extLst>
                </p:cNvPr>
                <p:cNvSpPr txBox="1">
                  <a:spLocks noRot="1" noChangeAspect="1" noMove="1" noResize="1" noEditPoints="1" noAdjustHandles="1" noChangeArrowheads="1" noChangeShapeType="1" noTextEdit="1"/>
                </p:cNvSpPr>
                <p:nvPr/>
              </p:nvSpPr>
              <p:spPr>
                <a:xfrm>
                  <a:off x="5295355" y="4582611"/>
                  <a:ext cx="410815" cy="354673"/>
                </a:xfrm>
                <a:prstGeom prst="rect">
                  <a:avLst/>
                </a:prstGeom>
                <a:blipFill>
                  <a:blip r:embed="rId11"/>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6746BDE-0DE9-4E4C-9DE0-4EAB3FC74867}"/>
                    </a:ext>
                  </a:extLst>
                </p:cNvPr>
                <p:cNvSpPr txBox="1"/>
                <p:nvPr/>
              </p:nvSpPr>
              <p:spPr>
                <a:xfrm>
                  <a:off x="1788669" y="3877171"/>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𝑟</m:t>
                        </m:r>
                      </m:oMath>
                    </m:oMathPara>
                  </a14:m>
                  <a:endParaRPr lang="zh-CN" altLang="en-US" sz="1050"/>
                </a:p>
              </p:txBody>
            </p:sp>
          </mc:Choice>
          <mc:Fallback xmlns="">
            <p:sp>
              <p:nvSpPr>
                <p:cNvPr id="13" name="文本框 12">
                  <a:extLst>
                    <a:ext uri="{FF2B5EF4-FFF2-40B4-BE49-F238E27FC236}">
                      <a16:creationId xmlns:a16="http://schemas.microsoft.com/office/drawing/2014/main" id="{21E7B4EF-9CCE-4F58-8A29-546D670EDA50}"/>
                    </a:ext>
                  </a:extLst>
                </p:cNvPr>
                <p:cNvSpPr txBox="1">
                  <a:spLocks noRot="1" noChangeAspect="1" noMove="1" noResize="1" noEditPoints="1" noAdjustHandles="1" noChangeArrowheads="1" noChangeShapeType="1" noTextEdit="1"/>
                </p:cNvSpPr>
                <p:nvPr/>
              </p:nvSpPr>
              <p:spPr>
                <a:xfrm>
                  <a:off x="1788669" y="3877171"/>
                  <a:ext cx="410815" cy="354673"/>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F1D9E85-73EB-4D0C-9775-C17B2C7C66FA}"/>
                    </a:ext>
                  </a:extLst>
                </p:cNvPr>
                <p:cNvSpPr txBox="1"/>
                <p:nvPr/>
              </p:nvSpPr>
              <p:spPr>
                <a:xfrm>
                  <a:off x="2323189" y="4645267"/>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𝑝</m:t>
                        </m:r>
                      </m:oMath>
                    </m:oMathPara>
                  </a14:m>
                  <a:endParaRPr lang="zh-CN" altLang="en-US" sz="1050"/>
                </a:p>
              </p:txBody>
            </p:sp>
          </mc:Choice>
          <mc:Fallback xmlns="">
            <p:sp>
              <p:nvSpPr>
                <p:cNvPr id="14" name="文本框 13">
                  <a:extLst>
                    <a:ext uri="{FF2B5EF4-FFF2-40B4-BE49-F238E27FC236}">
                      <a16:creationId xmlns:a16="http://schemas.microsoft.com/office/drawing/2014/main" id="{3315061F-3E5E-422F-BF19-85B267A0E37C}"/>
                    </a:ext>
                  </a:extLst>
                </p:cNvPr>
                <p:cNvSpPr txBox="1">
                  <a:spLocks noRot="1" noChangeAspect="1" noMove="1" noResize="1" noEditPoints="1" noAdjustHandles="1" noChangeArrowheads="1" noChangeShapeType="1" noTextEdit="1"/>
                </p:cNvSpPr>
                <p:nvPr/>
              </p:nvSpPr>
              <p:spPr>
                <a:xfrm>
                  <a:off x="2323189" y="4645267"/>
                  <a:ext cx="410815" cy="354673"/>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01DC52F1-A92A-40EF-8D80-9D9B0BCF317F}"/>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FC79880-3265-4789-86B7-BF26F8B255FA}"/>
                    </a:ext>
                  </a:extLst>
                </p:cNvPr>
                <p:cNvSpPr txBox="1"/>
                <p:nvPr/>
              </p:nvSpPr>
              <p:spPr>
                <a:xfrm>
                  <a:off x="3293542" y="5426233"/>
                  <a:ext cx="410815" cy="354673"/>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i="1">
                            <a:latin typeface="Cambria Math" panose="02040503050406030204" pitchFamily="18" charset="0"/>
                          </a:rPr>
                          <m:t>𝑞</m:t>
                        </m:r>
                      </m:oMath>
                    </m:oMathPara>
                  </a14:m>
                  <a:endParaRPr lang="zh-CN" altLang="en-US" sz="1050"/>
                </a:p>
              </p:txBody>
            </p:sp>
          </mc:Choice>
          <mc:Fallback xmlns="">
            <p:sp>
              <p:nvSpPr>
                <p:cNvPr id="16" name="文本框 15">
                  <a:extLst>
                    <a:ext uri="{FF2B5EF4-FFF2-40B4-BE49-F238E27FC236}">
                      <a16:creationId xmlns:a16="http://schemas.microsoft.com/office/drawing/2014/main" id="{58976B5E-5BDB-42CF-9683-0233AA83B1D8}"/>
                    </a:ext>
                  </a:extLst>
                </p:cNvPr>
                <p:cNvSpPr txBox="1">
                  <a:spLocks noRot="1" noChangeAspect="1" noMove="1" noResize="1" noEditPoints="1" noAdjustHandles="1" noChangeArrowheads="1" noChangeShapeType="1" noTextEdit="1"/>
                </p:cNvSpPr>
                <p:nvPr/>
              </p:nvSpPr>
              <p:spPr>
                <a:xfrm>
                  <a:off x="3293542" y="5426233"/>
                  <a:ext cx="410815" cy="354673"/>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A4675B78-83FF-4A2D-9F17-3DD841AE5079}"/>
                </a:ext>
              </a:extLst>
            </p:cNvPr>
            <p:cNvCxnSpPr>
              <a:stCxn id="10" idx="4"/>
              <a:endCxn id="17"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6867086-A4FC-40DD-BB4D-067F2EBEF4AA}"/>
                </a:ext>
              </a:extLst>
            </p:cNvPr>
            <p:cNvCxnSpPr>
              <a:stCxn id="10" idx="4"/>
              <a:endCxn id="18"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56032E-DAB6-40B5-8142-65B1BE22503B}"/>
                </a:ext>
              </a:extLst>
            </p:cNvPr>
            <p:cNvCxnSpPr>
              <a:stCxn id="17" idx="4"/>
              <a:endCxn id="24" idx="0"/>
            </p:cNvCxnSpPr>
            <p:nvPr/>
          </p:nvCxnSpPr>
          <p:spPr>
            <a:xfrm flipH="1">
              <a:off x="1994077" y="3354352"/>
              <a:ext cx="477450"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28D56CC-7014-4FF9-8082-B51C4CAC436F}"/>
                </a:ext>
              </a:extLst>
            </p:cNvPr>
            <p:cNvCxnSpPr>
              <a:stCxn id="17" idx="4"/>
              <a:endCxn id="19"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EC99528-4DE5-4883-B75D-4B9F379299F9}"/>
                </a:ext>
              </a:extLst>
            </p:cNvPr>
            <p:cNvCxnSpPr>
              <a:stCxn id="18" idx="4"/>
              <a:endCxn id="20" idx="0"/>
            </p:cNvCxnSpPr>
            <p:nvPr/>
          </p:nvCxnSpPr>
          <p:spPr>
            <a:xfrm flipH="1">
              <a:off x="3909766" y="3364865"/>
              <a:ext cx="457570" cy="50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CEF2F3C-1D7E-4BF4-98F4-6FBDBB6C82AE}"/>
                </a:ext>
              </a:extLst>
            </p:cNvPr>
            <p:cNvCxnSpPr>
              <a:stCxn id="18" idx="4"/>
              <a:endCxn id="21"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AD9EB80-4BD5-46E7-96BA-317A382041C8}"/>
                </a:ext>
              </a:extLst>
            </p:cNvPr>
            <p:cNvCxnSpPr>
              <a:stCxn id="19" idx="4"/>
              <a:endCxn id="25" idx="0"/>
            </p:cNvCxnSpPr>
            <p:nvPr/>
          </p:nvCxnSpPr>
          <p:spPr>
            <a:xfrm flipH="1">
              <a:off x="2528597" y="4192230"/>
              <a:ext cx="496212" cy="453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B5E330E-5A5F-443E-923C-20FAE96E960D}"/>
                </a:ext>
              </a:extLst>
            </p:cNvPr>
            <p:cNvCxnSpPr>
              <a:stCxn id="19" idx="4"/>
              <a:endCxn id="26"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87864A0-E3B7-4375-8A80-8279911BBA39}"/>
                </a:ext>
              </a:extLst>
            </p:cNvPr>
            <p:cNvCxnSpPr>
              <a:stCxn id="26" idx="4"/>
              <a:endCxn id="27" idx="0"/>
            </p:cNvCxnSpPr>
            <p:nvPr/>
          </p:nvCxnSpPr>
          <p:spPr>
            <a:xfrm>
              <a:off x="3498949" y="4944723"/>
              <a:ext cx="1" cy="48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354E38A-3566-4D94-89D4-273FF1B42A74}"/>
                </a:ext>
              </a:extLst>
            </p:cNvPr>
            <p:cNvCxnSpPr>
              <a:stCxn id="21" idx="4"/>
              <a:endCxn id="22" idx="0"/>
            </p:cNvCxnSpPr>
            <p:nvPr/>
          </p:nvCxnSpPr>
          <p:spPr>
            <a:xfrm flipH="1">
              <a:off x="4484948" y="4184947"/>
              <a:ext cx="455550" cy="417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175AA36-27D1-4E27-B538-5F5C340E95F1}"/>
                </a:ext>
              </a:extLst>
            </p:cNvPr>
            <p:cNvCxnSpPr>
              <a:stCxn id="21" idx="4"/>
              <a:endCxn id="23" idx="0"/>
            </p:cNvCxnSpPr>
            <p:nvPr/>
          </p:nvCxnSpPr>
          <p:spPr>
            <a:xfrm>
              <a:off x="4940497" y="4184947"/>
              <a:ext cx="560266" cy="397663"/>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9" name="表格 38">
                <a:extLst>
                  <a:ext uri="{FF2B5EF4-FFF2-40B4-BE49-F238E27FC236}">
                    <a16:creationId xmlns:a16="http://schemas.microsoft.com/office/drawing/2014/main" id="{734149B2-A0A3-4496-A96E-D65D7170105B}"/>
                  </a:ext>
                </a:extLst>
              </p:cNvPr>
              <p:cNvGraphicFramePr>
                <a:graphicFrameLocks noGrp="1"/>
              </p:cNvGraphicFramePr>
              <p:nvPr>
                <p:extLst>
                  <p:ext uri="{D42A27DB-BD31-4B8C-83A1-F6EECF244321}">
                    <p14:modId xmlns:p14="http://schemas.microsoft.com/office/powerpoint/2010/main" val="3494295480"/>
                  </p:ext>
                </p:extLst>
              </p:nvPr>
            </p:nvGraphicFramePr>
            <p:xfrm>
              <a:off x="3396881" y="1922551"/>
              <a:ext cx="5174938" cy="2243842"/>
            </p:xfrm>
            <a:graphic>
              <a:graphicData uri="http://schemas.openxmlformats.org/drawingml/2006/table">
                <a:tbl>
                  <a:tblPr firstRow="1" bandRow="1">
                    <a:tableStyleId>{5C22544A-7EE6-4342-B048-85BDC9FD1C3A}</a:tableStyleId>
                  </a:tblPr>
                  <a:tblGrid>
                    <a:gridCol w="264482">
                      <a:extLst>
                        <a:ext uri="{9D8B030D-6E8A-4147-A177-3AD203B41FA5}">
                          <a16:colId xmlns:a16="http://schemas.microsoft.com/office/drawing/2014/main" val="3646969759"/>
                        </a:ext>
                      </a:extLst>
                    </a:gridCol>
                    <a:gridCol w="275082">
                      <a:extLst>
                        <a:ext uri="{9D8B030D-6E8A-4147-A177-3AD203B41FA5}">
                          <a16:colId xmlns:a16="http://schemas.microsoft.com/office/drawing/2014/main" val="2385045719"/>
                        </a:ext>
                      </a:extLst>
                    </a:gridCol>
                    <a:gridCol w="280657">
                      <a:extLst>
                        <a:ext uri="{9D8B030D-6E8A-4147-A177-3AD203B41FA5}">
                          <a16:colId xmlns:a16="http://schemas.microsoft.com/office/drawing/2014/main" val="2657298211"/>
                        </a:ext>
                      </a:extLst>
                    </a:gridCol>
                    <a:gridCol w="339505">
                      <a:extLst>
                        <a:ext uri="{9D8B030D-6E8A-4147-A177-3AD203B41FA5}">
                          <a16:colId xmlns:a16="http://schemas.microsoft.com/office/drawing/2014/main" val="2026744481"/>
                        </a:ext>
                      </a:extLst>
                    </a:gridCol>
                    <a:gridCol w="565842">
                      <a:extLst>
                        <a:ext uri="{9D8B030D-6E8A-4147-A177-3AD203B41FA5}">
                          <a16:colId xmlns:a16="http://schemas.microsoft.com/office/drawing/2014/main" val="1157612828"/>
                        </a:ext>
                      </a:extLst>
                    </a:gridCol>
                    <a:gridCol w="1217691">
                      <a:extLst>
                        <a:ext uri="{9D8B030D-6E8A-4147-A177-3AD203B41FA5}">
                          <a16:colId xmlns:a16="http://schemas.microsoft.com/office/drawing/2014/main" val="1060052825"/>
                        </a:ext>
                      </a:extLst>
                    </a:gridCol>
                    <a:gridCol w="470780">
                      <a:extLst>
                        <a:ext uri="{9D8B030D-6E8A-4147-A177-3AD203B41FA5}">
                          <a16:colId xmlns:a16="http://schemas.microsoft.com/office/drawing/2014/main" val="1950704489"/>
                        </a:ext>
                      </a:extLst>
                    </a:gridCol>
                    <a:gridCol w="986828">
                      <a:extLst>
                        <a:ext uri="{9D8B030D-6E8A-4147-A177-3AD203B41FA5}">
                          <a16:colId xmlns:a16="http://schemas.microsoft.com/office/drawing/2014/main" val="1122696659"/>
                        </a:ext>
                      </a:extLst>
                    </a:gridCol>
                    <a:gridCol w="774071">
                      <a:extLst>
                        <a:ext uri="{9D8B030D-6E8A-4147-A177-3AD203B41FA5}">
                          <a16:colId xmlns:a16="http://schemas.microsoft.com/office/drawing/2014/main" val="3752349070"/>
                        </a:ext>
                      </a:extLst>
                    </a:gridCol>
                  </a:tblGrid>
                  <a:tr h="278130">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𝑝</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𝑞</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i="1" smtClean="0">
                                    <a:solidFill>
                                      <a:schemeClr val="bg1"/>
                                    </a:solidFill>
                                    <a:latin typeface="Cambria Math" panose="02040503050406030204" pitchFamily="18" charset="0"/>
                                  </a:rPr>
                                  <m:t>𝑟</m:t>
                                </m:r>
                              </m:oMath>
                            </m:oMathPara>
                          </a14:m>
                          <a:endParaRPr lang="zh-CN" altLang="en-US" sz="110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1"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b="0" i="1" smtClean="0">
                                    <a:solidFill>
                                      <a:schemeClr val="bg1"/>
                                    </a:solidFill>
                                    <a:latin typeface="Cambria Math" panose="02040503050406030204" pitchFamily="18" charset="0"/>
                                  </a:rPr>
                                  <m:t>𝑝</m:t>
                                </m:r>
                                <m:r>
                                  <a:rPr lang="en-US" altLang="zh-CN" sz="1100" b="0" i="1" smtClean="0">
                                    <a:solidFill>
                                      <a:schemeClr val="bg1"/>
                                    </a:solidFill>
                                    <a:latin typeface="Cambria Math" panose="02040503050406030204" pitchFamily="18" charset="0"/>
                                  </a:rPr>
                                  <m:t>∧¬</m:t>
                                </m:r>
                                <m:r>
                                  <a:rPr lang="en-US" altLang="zh-CN" sz="1100" b="0" i="1" smtClean="0">
                                    <a:solidFill>
                                      <a:schemeClr val="bg1"/>
                                    </a:solidFill>
                                    <a:latin typeface="Cambria Math" panose="02040503050406030204" pitchFamily="18" charset="0"/>
                                  </a:rPr>
                                  <m:t>𝑞</m:t>
                                </m:r>
                              </m:oMath>
                            </m:oMathPara>
                          </a14:m>
                          <a:endParaRPr lang="zh-CN" altLang="en-US" sz="1100" b="0">
                            <a:solidFill>
                              <a:schemeClr val="bg1"/>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𝐵</m:t>
                                </m:r>
                                <m:r>
                                  <a:rPr lang="en-US" altLang="zh-CN" sz="1100" b="0" i="1" kern="1200" smtClean="0">
                                    <a:solidFill>
                                      <a:schemeClr val="bg1"/>
                                    </a:solidFill>
                                    <a:latin typeface="Cambria Math" panose="02040503050406030204" pitchFamily="18" charset="0"/>
                                    <a:ea typeface="+mn-ea"/>
                                    <a:cs typeface="+mn-cs"/>
                                  </a:rPr>
                                  <m:t>= </m:t>
                                </m:r>
                                <m:r>
                                  <a:rPr lang="en-US" altLang="zh-CN" sz="1100" b="0" i="1" kern="1200" smtClean="0">
                                    <a:solidFill>
                                      <a:schemeClr val="bg1"/>
                                    </a:solidFill>
                                    <a:latin typeface="Cambria Math" panose="02040503050406030204" pitchFamily="18" charset="0"/>
                                    <a:ea typeface="+mn-ea"/>
                                    <a:cs typeface="+mn-cs"/>
                                  </a:rPr>
                                  <m:t>𝑟</m:t>
                                </m:r>
                                <m:r>
                                  <a:rPr lang="en-US" altLang="zh-CN" sz="1100" b="0" i="1" kern="1200" smtClean="0">
                                    <a:solidFill>
                                      <a:schemeClr val="bg1"/>
                                    </a:solidFill>
                                    <a:latin typeface="Cambria Math" panose="02040503050406030204" pitchFamily="18" charset="0"/>
                                    <a:ea typeface="+mn-ea"/>
                                    <a:cs typeface="+mn-cs"/>
                                  </a:rPr>
                                  <m:t>∨</m:t>
                                </m:r>
                                <m:d>
                                  <m:dPr>
                                    <m:ctrlPr>
                                      <a:rPr lang="en-US" altLang="zh-CN" sz="1100" b="0" i="1" kern="1200" smtClean="0">
                                        <a:solidFill>
                                          <a:schemeClr val="bg1"/>
                                        </a:solidFill>
                                        <a:latin typeface="Cambria Math" panose="02040503050406030204" pitchFamily="18" charset="0"/>
                                        <a:ea typeface="+mn-ea"/>
                                        <a:cs typeface="+mn-cs"/>
                                      </a:rPr>
                                    </m:ctrlPr>
                                  </m:dPr>
                                  <m:e>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e>
                                </m:d>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kern="1200" smtClean="0">
                                    <a:solidFill>
                                      <a:schemeClr val="bg1"/>
                                    </a:solidFill>
                                    <a:latin typeface="Cambria Math" panose="02040503050406030204" pitchFamily="18" charset="0"/>
                                    <a:ea typeface="+mn-ea"/>
                                    <a:cs typeface="+mn-cs"/>
                                  </a:rPr>
                                  <m:t>𝐶</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𝑟</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𝑝</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𝑞</m:t>
                                </m:r>
                              </m:oMath>
                            </m:oMathPara>
                          </a14:m>
                          <a:endParaRPr lang="zh-CN" altLang="en-US" sz="1100" b="0" i="0"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0" i="1" smtClean="0">
                                    <a:solidFill>
                                      <a:schemeClr val="bg1"/>
                                    </a:solidFill>
                                    <a:latin typeface="Cambria Math" panose="02040503050406030204" pitchFamily="18" charset="0"/>
                                  </a:rPr>
                                  <m:t>𝐴</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smtClean="0">
                                    <a:solidFill>
                                      <a:schemeClr val="bg1"/>
                                    </a:solidFill>
                                    <a:latin typeface="Cambria Math" panose="02040503050406030204" pitchFamily="18" charset="0"/>
                                    <a:ea typeface="+mn-ea"/>
                                    <a:cs typeface="+mn-cs"/>
                                  </a:rPr>
                                  <m:t>𝐵</m:t>
                                </m:r>
                                <m:r>
                                  <a:rPr lang="en-US" altLang="zh-CN" sz="1100" b="0" i="1" kern="1200" smtClean="0">
                                    <a:solidFill>
                                      <a:schemeClr val="bg1"/>
                                    </a:solidFill>
                                    <a:latin typeface="Cambria Math" panose="02040503050406030204" pitchFamily="18" charset="0"/>
                                    <a:ea typeface="+mn-ea"/>
                                    <a:cs typeface="+mn-cs"/>
                                  </a:rPr>
                                  <m:t>∧</m:t>
                                </m:r>
                                <m:r>
                                  <a:rPr lang="en-US" altLang="zh-CN" sz="1100" b="0" i="1" kern="1200" baseline="0" smtClean="0">
                                    <a:solidFill>
                                      <a:schemeClr val="bg1"/>
                                    </a:solidFill>
                                    <a:latin typeface="Cambria Math" panose="02040503050406030204" pitchFamily="18" charset="0"/>
                                    <a:ea typeface="+mn-ea"/>
                                    <a:cs typeface="+mn-cs"/>
                                  </a:rPr>
                                  <m:t>𝐶</m:t>
                                </m:r>
                              </m:oMath>
                            </m:oMathPara>
                          </a14:m>
                          <a:endParaRPr lang="zh-CN" altLang="en-US" sz="1100" b="0" i="1" kern="1200">
                            <a:solidFill>
                              <a:schemeClr val="bg1"/>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1</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1</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9" name="表格 38">
                <a:extLst>
                  <a:ext uri="{FF2B5EF4-FFF2-40B4-BE49-F238E27FC236}">
                    <a16:creationId xmlns:a16="http://schemas.microsoft.com/office/drawing/2014/main" id="{734149B2-A0A3-4496-A96E-D65D7170105B}"/>
                  </a:ext>
                </a:extLst>
              </p:cNvPr>
              <p:cNvGraphicFramePr>
                <a:graphicFrameLocks noGrp="1"/>
              </p:cNvGraphicFramePr>
              <p:nvPr>
                <p:extLst>
                  <p:ext uri="{D42A27DB-BD31-4B8C-83A1-F6EECF244321}">
                    <p14:modId xmlns:p14="http://schemas.microsoft.com/office/powerpoint/2010/main" val="3494295480"/>
                  </p:ext>
                </p:extLst>
              </p:nvPr>
            </p:nvGraphicFramePr>
            <p:xfrm>
              <a:off x="3396881" y="1922551"/>
              <a:ext cx="5174938" cy="2243842"/>
            </p:xfrm>
            <a:graphic>
              <a:graphicData uri="http://schemas.openxmlformats.org/drawingml/2006/table">
                <a:tbl>
                  <a:tblPr firstRow="1" bandRow="1">
                    <a:tableStyleId>{5C22544A-7EE6-4342-B048-85BDC9FD1C3A}</a:tableStyleId>
                  </a:tblPr>
                  <a:tblGrid>
                    <a:gridCol w="264482">
                      <a:extLst>
                        <a:ext uri="{9D8B030D-6E8A-4147-A177-3AD203B41FA5}">
                          <a16:colId xmlns:a16="http://schemas.microsoft.com/office/drawing/2014/main" val="3646969759"/>
                        </a:ext>
                      </a:extLst>
                    </a:gridCol>
                    <a:gridCol w="275082">
                      <a:extLst>
                        <a:ext uri="{9D8B030D-6E8A-4147-A177-3AD203B41FA5}">
                          <a16:colId xmlns:a16="http://schemas.microsoft.com/office/drawing/2014/main" val="2385045719"/>
                        </a:ext>
                      </a:extLst>
                    </a:gridCol>
                    <a:gridCol w="280657">
                      <a:extLst>
                        <a:ext uri="{9D8B030D-6E8A-4147-A177-3AD203B41FA5}">
                          <a16:colId xmlns:a16="http://schemas.microsoft.com/office/drawing/2014/main" val="2657298211"/>
                        </a:ext>
                      </a:extLst>
                    </a:gridCol>
                    <a:gridCol w="339505">
                      <a:extLst>
                        <a:ext uri="{9D8B030D-6E8A-4147-A177-3AD203B41FA5}">
                          <a16:colId xmlns:a16="http://schemas.microsoft.com/office/drawing/2014/main" val="2026744481"/>
                        </a:ext>
                      </a:extLst>
                    </a:gridCol>
                    <a:gridCol w="565842">
                      <a:extLst>
                        <a:ext uri="{9D8B030D-6E8A-4147-A177-3AD203B41FA5}">
                          <a16:colId xmlns:a16="http://schemas.microsoft.com/office/drawing/2014/main" val="1157612828"/>
                        </a:ext>
                      </a:extLst>
                    </a:gridCol>
                    <a:gridCol w="1217691">
                      <a:extLst>
                        <a:ext uri="{9D8B030D-6E8A-4147-A177-3AD203B41FA5}">
                          <a16:colId xmlns:a16="http://schemas.microsoft.com/office/drawing/2014/main" val="1060052825"/>
                        </a:ext>
                      </a:extLst>
                    </a:gridCol>
                    <a:gridCol w="470780">
                      <a:extLst>
                        <a:ext uri="{9D8B030D-6E8A-4147-A177-3AD203B41FA5}">
                          <a16:colId xmlns:a16="http://schemas.microsoft.com/office/drawing/2014/main" val="1950704489"/>
                        </a:ext>
                      </a:extLst>
                    </a:gridCol>
                    <a:gridCol w="986828">
                      <a:extLst>
                        <a:ext uri="{9D8B030D-6E8A-4147-A177-3AD203B41FA5}">
                          <a16:colId xmlns:a16="http://schemas.microsoft.com/office/drawing/2014/main" val="1122696659"/>
                        </a:ext>
                      </a:extLst>
                    </a:gridCol>
                    <a:gridCol w="774071">
                      <a:extLst>
                        <a:ext uri="{9D8B030D-6E8A-4147-A177-3AD203B41FA5}">
                          <a16:colId xmlns:a16="http://schemas.microsoft.com/office/drawing/2014/main" val="3752349070"/>
                        </a:ext>
                      </a:extLst>
                    </a:gridCol>
                  </a:tblGrid>
                  <a:tr h="278130">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326" t="-2174" r="-1879070"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95652" t="-2174" r="-165652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195652" t="-2174" r="-155652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47273" t="-2174" r="-1201818"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205376" t="-2174" r="-610753"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142000" t="-2174" r="-184000"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620513" t="-2174" r="-371795"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346914" t="-2174" r="-79012" b="-717391"/>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6"/>
                          <a:stretch>
                            <a:fillRect l="-570079" t="-2174" r="-787" b="-717391"/>
                          </a:stretch>
                        </a:blipFill>
                      </a:tcPr>
                    </a:tc>
                    <a:extLst>
                      <a:ext uri="{0D108BD9-81ED-4DB2-BD59-A6C34878D82A}">
                        <a16:rowId xmlns:a16="http://schemas.microsoft.com/office/drawing/2014/main" val="2136560173"/>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245714">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0</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0</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0</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1</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245714">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6">
                                  <a:lumMod val="50000"/>
                                </a:schemeClr>
                              </a:solidFill>
                            </a:rPr>
                            <a:t>1</a:t>
                          </a:r>
                          <a:endParaRPr lang="zh-CN" altLang="en-US" sz="1100" b="1">
                            <a:solidFill>
                              <a:schemeClr val="accent6">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rgbClr val="C00000"/>
                              </a:solidFill>
                            </a:rPr>
                            <a:t>0</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0</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chemeClr val="accent1">
                                  <a:lumMod val="50000"/>
                                </a:schemeClr>
                              </a:solidFill>
                            </a:rPr>
                            <a:t>1</a:t>
                          </a:r>
                          <a:endParaRPr lang="zh-CN" altLang="en-US" sz="1100" b="1">
                            <a:solidFill>
                              <a:schemeClr val="accent1">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0070C0"/>
                              </a:solidFill>
                            </a:rPr>
                            <a:t>1</a:t>
                          </a:r>
                          <a:endParaRPr lang="zh-CN" altLang="en-US" sz="1100" b="1">
                            <a:solidFill>
                              <a:srgbClr val="0070C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a:solidFill>
                                <a:schemeClr val="accent2">
                                  <a:lumMod val="50000"/>
                                </a:schemeClr>
                              </a:solidFill>
                            </a:rPr>
                            <a:t>1</a:t>
                          </a:r>
                          <a:endParaRPr lang="zh-CN" altLang="en-US" sz="1100" b="1">
                            <a:solidFill>
                              <a:schemeClr val="accent2">
                                <a:lumMod val="50000"/>
                              </a:schemeClr>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100" b="1">
                              <a:solidFill>
                                <a:srgbClr val="C00000"/>
                              </a:solidFill>
                            </a:rPr>
                            <a:t>1</a:t>
                          </a:r>
                          <a:endParaRPr lang="zh-CN" altLang="en-US" sz="1100" b="1">
                            <a:solidFill>
                              <a:srgbClr val="C00000"/>
                            </a:solidFill>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
        <p:nvSpPr>
          <p:cNvPr id="42" name="箭头: 右 41">
            <a:extLst>
              <a:ext uri="{FF2B5EF4-FFF2-40B4-BE49-F238E27FC236}">
                <a16:creationId xmlns:a16="http://schemas.microsoft.com/office/drawing/2014/main" id="{4BB29085-3330-430B-BCE7-F6271DEBAE07}"/>
              </a:ext>
            </a:extLst>
          </p:cNvPr>
          <p:cNvSpPr/>
          <p:nvPr/>
        </p:nvSpPr>
        <p:spPr>
          <a:xfrm>
            <a:off x="2352043" y="2121510"/>
            <a:ext cx="1044838" cy="5952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 name="文本框 1">
            <a:extLst>
              <a:ext uri="{FF2B5EF4-FFF2-40B4-BE49-F238E27FC236}">
                <a16:creationId xmlns:a16="http://schemas.microsoft.com/office/drawing/2014/main" id="{28B261CD-8474-4259-AA71-C32030071708}"/>
              </a:ext>
            </a:extLst>
          </p:cNvPr>
          <p:cNvSpPr txBox="1"/>
          <p:nvPr/>
        </p:nvSpPr>
        <p:spPr>
          <a:xfrm>
            <a:off x="6368678" y="946750"/>
            <a:ext cx="1824552" cy="646331"/>
          </a:xfrm>
          <a:prstGeom prst="rect">
            <a:avLst/>
          </a:prstGeom>
          <a:solidFill>
            <a:schemeClr val="accent6">
              <a:lumMod val="50000"/>
            </a:schemeClr>
          </a:solidFill>
        </p:spPr>
        <p:txBody>
          <a:bodyPr wrap="square" rtlCol="0">
            <a:spAutoFit/>
          </a:bodyPr>
          <a:lstStyle/>
          <a:p>
            <a:r>
              <a:rPr lang="zh-CN" altLang="en-US" b="1">
                <a:solidFill>
                  <a:schemeClr val="bg1"/>
                </a:solidFill>
              </a:rPr>
              <a:t>充分运用</a:t>
            </a:r>
            <a:r>
              <a:rPr lang="zh-CN" altLang="en-US" b="1">
                <a:solidFill>
                  <a:srgbClr val="FF0000"/>
                </a:solidFill>
              </a:rPr>
              <a:t>模块化</a:t>
            </a:r>
            <a:r>
              <a:rPr lang="zh-CN" altLang="en-US" b="1">
                <a:solidFill>
                  <a:schemeClr val="bg1"/>
                </a:solidFill>
              </a:rPr>
              <a:t>、</a:t>
            </a:r>
            <a:r>
              <a:rPr lang="zh-CN" altLang="en-US" b="1">
                <a:solidFill>
                  <a:srgbClr val="FF0000"/>
                </a:solidFill>
              </a:rPr>
              <a:t>系统化</a:t>
            </a:r>
            <a:r>
              <a:rPr lang="zh-CN" altLang="en-US" b="1">
                <a:solidFill>
                  <a:schemeClr val="bg1"/>
                </a:solidFill>
              </a:rPr>
              <a:t>思想</a:t>
            </a:r>
          </a:p>
        </p:txBody>
      </p:sp>
    </p:spTree>
    <p:extLst>
      <p:ext uri="{BB962C8B-B14F-4D97-AF65-F5344CB8AC3E}">
        <p14:creationId xmlns:p14="http://schemas.microsoft.com/office/powerpoint/2010/main" val="5954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快速构造命题逻辑公式的真值表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889D1456-5FA4-418D-BAAF-C36E742ACD01}"/>
              </a:ext>
            </a:extLst>
          </p:cNvPr>
          <p:cNvSpPr txBox="1"/>
          <p:nvPr/>
        </p:nvSpPr>
        <p:spPr>
          <a:xfrm>
            <a:off x="1275145" y="927598"/>
            <a:ext cx="6500191" cy="646331"/>
          </a:xfrm>
          <a:prstGeom prst="rect">
            <a:avLst/>
          </a:prstGeom>
          <a:solidFill>
            <a:schemeClr val="accent6">
              <a:lumMod val="50000"/>
            </a:schemeClr>
          </a:solidFill>
        </p:spPr>
        <p:txBody>
          <a:bodyPr wrap="square" rtlCol="0">
            <a:spAutoFit/>
          </a:bodyPr>
          <a:lstStyle/>
          <a:p>
            <a:pPr algn="ctr"/>
            <a:r>
              <a:rPr lang="zh-CN" altLang="en-US" sz="1800" b="1">
                <a:solidFill>
                  <a:schemeClr val="bg1"/>
                </a:solidFill>
              </a:rPr>
              <a:t>首行按字母表顺序列出命题变量、根据公式的最佳形成序列的顺序列出所有子公式，使得每列</a:t>
            </a:r>
            <a:r>
              <a:rPr lang="zh-CN" altLang="en-US" sz="1800" b="1">
                <a:solidFill>
                  <a:schemeClr val="accent4">
                    <a:lumMod val="40000"/>
                    <a:lumOff val="60000"/>
                  </a:schemeClr>
                </a:solidFill>
              </a:rPr>
              <a:t>只关注一个逻辑运算符</a:t>
            </a:r>
          </a:p>
        </p:txBody>
      </p:sp>
      <p:sp>
        <p:nvSpPr>
          <p:cNvPr id="9" name="文本框 8">
            <a:extLst>
              <a:ext uri="{FF2B5EF4-FFF2-40B4-BE49-F238E27FC236}">
                <a16:creationId xmlns:a16="http://schemas.microsoft.com/office/drawing/2014/main" id="{BC223D73-5E13-4AF3-AAE0-6001E7212925}"/>
              </a:ext>
            </a:extLst>
          </p:cNvPr>
          <p:cNvSpPr txBox="1"/>
          <p:nvPr/>
        </p:nvSpPr>
        <p:spPr>
          <a:xfrm>
            <a:off x="2147664" y="1829672"/>
            <a:ext cx="4801314" cy="369332"/>
          </a:xfrm>
          <a:prstGeom prst="rect">
            <a:avLst/>
          </a:prstGeom>
          <a:solidFill>
            <a:schemeClr val="accent6">
              <a:lumMod val="50000"/>
            </a:schemeClr>
          </a:solidFill>
        </p:spPr>
        <p:txBody>
          <a:bodyPr wrap="none" rtlCol="0">
            <a:spAutoFit/>
          </a:bodyPr>
          <a:lstStyle/>
          <a:p>
            <a:r>
              <a:rPr lang="zh-CN" altLang="en-US" sz="1800" b="1">
                <a:solidFill>
                  <a:schemeClr val="bg1"/>
                </a:solidFill>
              </a:rPr>
              <a:t>下面每行按二进制编码顺序逐行列出真值赋值</a:t>
            </a:r>
          </a:p>
        </p:txBody>
      </p:sp>
      <p:sp>
        <p:nvSpPr>
          <p:cNvPr id="10" name="文本框 9">
            <a:extLst>
              <a:ext uri="{FF2B5EF4-FFF2-40B4-BE49-F238E27FC236}">
                <a16:creationId xmlns:a16="http://schemas.microsoft.com/office/drawing/2014/main" id="{784A02C2-423F-4A2B-A7C4-91F8E41A3182}"/>
              </a:ext>
            </a:extLst>
          </p:cNvPr>
          <p:cNvSpPr txBox="1"/>
          <p:nvPr/>
        </p:nvSpPr>
        <p:spPr>
          <a:xfrm>
            <a:off x="1059873" y="2454747"/>
            <a:ext cx="7122967" cy="1292662"/>
          </a:xfrm>
          <a:prstGeom prst="rect">
            <a:avLst/>
          </a:prstGeom>
          <a:solidFill>
            <a:schemeClr val="accent6">
              <a:lumMod val="50000"/>
            </a:schemeClr>
          </a:solidFill>
        </p:spPr>
        <p:txBody>
          <a:bodyPr wrap="square" rtlCol="0">
            <a:spAutoFit/>
          </a:bodyPr>
          <a:lstStyle/>
          <a:p>
            <a:pPr>
              <a:spcBef>
                <a:spcPts val="300"/>
              </a:spcBef>
              <a:spcAft>
                <a:spcPts val="300"/>
              </a:spcAft>
            </a:pPr>
            <a:r>
              <a:rPr lang="zh-CN" altLang="en-US" sz="1800" b="1">
                <a:solidFill>
                  <a:schemeClr val="bg1"/>
                </a:solidFill>
              </a:rPr>
              <a:t>根据真值赋值顺序和每一列关注的逻辑运算符的特点</a:t>
            </a:r>
            <a:r>
              <a:rPr lang="zh-CN" altLang="en-US" sz="1800" b="1">
                <a:solidFill>
                  <a:srgbClr val="FF0000"/>
                </a:solidFill>
              </a:rPr>
              <a:t>逐列</a:t>
            </a:r>
            <a:r>
              <a:rPr lang="zh-CN" altLang="en-US" sz="1800" b="1">
                <a:solidFill>
                  <a:schemeClr val="bg1"/>
                </a:solidFill>
              </a:rPr>
              <a:t>构造真值表</a:t>
            </a:r>
            <a:endParaRPr lang="en-US" altLang="zh-CN" sz="1800" b="1">
              <a:solidFill>
                <a:schemeClr val="bg1"/>
              </a:solidFill>
            </a:endParaRPr>
          </a:p>
          <a:p>
            <a:pPr marL="257175" indent="-257175">
              <a:spcBef>
                <a:spcPts val="300"/>
              </a:spcBef>
              <a:spcAft>
                <a:spcPts val="300"/>
              </a:spcAft>
              <a:buFont typeface="Arial" panose="020B0604020202020204" pitchFamily="34" charset="0"/>
              <a:buChar char="•"/>
            </a:pPr>
            <a:r>
              <a:rPr lang="zh-CN" altLang="en-US" sz="1500" b="1">
                <a:solidFill>
                  <a:schemeClr val="accent4">
                    <a:lumMod val="20000"/>
                    <a:lumOff val="80000"/>
                  </a:schemeClr>
                </a:solidFill>
                <a:latin typeface="等线" panose="02010600030101010101" pitchFamily="2" charset="-122"/>
                <a:ea typeface="等线" panose="02010600030101010101" pitchFamily="2" charset="-122"/>
              </a:rPr>
              <a:t>合取：第一个分支为假，整个合取式为假，否则等于第二个分支的真值</a:t>
            </a:r>
            <a:endParaRPr lang="en-US" altLang="zh-CN" sz="1500" b="1">
              <a:solidFill>
                <a:schemeClr val="accent4">
                  <a:lumMod val="20000"/>
                  <a:lumOff val="80000"/>
                </a:schemeClr>
              </a:solidFill>
              <a:latin typeface="等线" panose="02010600030101010101" pitchFamily="2" charset="-122"/>
              <a:ea typeface="等线" panose="02010600030101010101" pitchFamily="2" charset="-122"/>
            </a:endParaRPr>
          </a:p>
          <a:p>
            <a:pPr marL="257175" indent="-257175">
              <a:spcBef>
                <a:spcPts val="300"/>
              </a:spcBef>
              <a:spcAft>
                <a:spcPts val="300"/>
              </a:spcAft>
              <a:buFont typeface="Arial" panose="020B0604020202020204" pitchFamily="34" charset="0"/>
              <a:buChar char="•"/>
            </a:pPr>
            <a:r>
              <a:rPr lang="zh-CN" altLang="en-US" sz="1500" b="1">
                <a:solidFill>
                  <a:schemeClr val="accent4">
                    <a:lumMod val="20000"/>
                    <a:lumOff val="80000"/>
                  </a:schemeClr>
                </a:solidFill>
                <a:latin typeface="等线" panose="02010600030101010101" pitchFamily="2" charset="-122"/>
                <a:ea typeface="等线" panose="02010600030101010101" pitchFamily="2" charset="-122"/>
              </a:rPr>
              <a:t>析取：第一个分支为真，整个析取式为真，否则等于第二个分支的真值</a:t>
            </a:r>
            <a:endParaRPr lang="en-US" altLang="zh-CN" sz="1500" b="1">
              <a:solidFill>
                <a:schemeClr val="accent4">
                  <a:lumMod val="20000"/>
                  <a:lumOff val="80000"/>
                </a:schemeClr>
              </a:solidFill>
              <a:latin typeface="等线" panose="02010600030101010101" pitchFamily="2" charset="-122"/>
              <a:ea typeface="等线" panose="02010600030101010101" pitchFamily="2" charset="-122"/>
            </a:endParaRPr>
          </a:p>
          <a:p>
            <a:pPr marL="257175" indent="-257175">
              <a:spcBef>
                <a:spcPts val="300"/>
              </a:spcBef>
              <a:spcAft>
                <a:spcPts val="300"/>
              </a:spcAft>
              <a:buFont typeface="Arial" panose="020B0604020202020204" pitchFamily="34" charset="0"/>
              <a:buChar char="•"/>
            </a:pPr>
            <a:r>
              <a:rPr lang="zh-CN" altLang="en-US" sz="1500" b="1">
                <a:solidFill>
                  <a:schemeClr val="accent4">
                    <a:lumMod val="20000"/>
                    <a:lumOff val="80000"/>
                  </a:schemeClr>
                </a:solidFill>
                <a:latin typeface="等线" panose="02010600030101010101" pitchFamily="2" charset="-122"/>
                <a:ea typeface="等线" panose="02010600030101010101" pitchFamily="2" charset="-122"/>
              </a:rPr>
              <a:t>蕴涵：第一个分支</a:t>
            </a:r>
            <a:r>
              <a:rPr lang="en-US" altLang="zh-CN" sz="1500" b="1">
                <a:solidFill>
                  <a:schemeClr val="accent4">
                    <a:lumMod val="20000"/>
                    <a:lumOff val="80000"/>
                  </a:schemeClr>
                </a:solidFill>
                <a:latin typeface="等线" panose="02010600030101010101" pitchFamily="2" charset="-122"/>
                <a:ea typeface="等线" panose="02010600030101010101" pitchFamily="2" charset="-122"/>
              </a:rPr>
              <a:t>(</a:t>
            </a:r>
            <a:r>
              <a:rPr lang="zh-CN" altLang="en-US" sz="1500" b="1">
                <a:solidFill>
                  <a:schemeClr val="accent4">
                    <a:lumMod val="20000"/>
                    <a:lumOff val="80000"/>
                  </a:schemeClr>
                </a:solidFill>
                <a:latin typeface="等线" panose="02010600030101010101" pitchFamily="2" charset="-122"/>
                <a:ea typeface="等线" panose="02010600030101010101" pitchFamily="2" charset="-122"/>
              </a:rPr>
              <a:t>前件</a:t>
            </a:r>
            <a:r>
              <a:rPr lang="en-US" altLang="zh-CN" sz="1500" b="1">
                <a:solidFill>
                  <a:schemeClr val="accent4">
                    <a:lumMod val="20000"/>
                    <a:lumOff val="80000"/>
                  </a:schemeClr>
                </a:solidFill>
                <a:latin typeface="等线" panose="02010600030101010101" pitchFamily="2" charset="-122"/>
                <a:ea typeface="等线" panose="02010600030101010101" pitchFamily="2" charset="-122"/>
              </a:rPr>
              <a:t>)</a:t>
            </a:r>
            <a:r>
              <a:rPr lang="zh-CN" altLang="en-US" sz="1500" b="1">
                <a:solidFill>
                  <a:schemeClr val="accent4">
                    <a:lumMod val="20000"/>
                    <a:lumOff val="80000"/>
                  </a:schemeClr>
                </a:solidFill>
                <a:latin typeface="等线" panose="02010600030101010101" pitchFamily="2" charset="-122"/>
                <a:ea typeface="等线" panose="02010600030101010101" pitchFamily="2" charset="-122"/>
              </a:rPr>
              <a:t>为假，整个蕴涵式为真，否则等于第二个分支的真值</a:t>
            </a:r>
          </a:p>
        </p:txBody>
      </p:sp>
      <p:sp>
        <p:nvSpPr>
          <p:cNvPr id="17" name="文本框 16">
            <a:extLst>
              <a:ext uri="{FF2B5EF4-FFF2-40B4-BE49-F238E27FC236}">
                <a16:creationId xmlns:a16="http://schemas.microsoft.com/office/drawing/2014/main" id="{28D91622-E196-4837-AEC1-1C4CC57E7887}"/>
              </a:ext>
            </a:extLst>
          </p:cNvPr>
          <p:cNvSpPr txBox="1"/>
          <p:nvPr/>
        </p:nvSpPr>
        <p:spPr>
          <a:xfrm>
            <a:off x="820379" y="4030769"/>
            <a:ext cx="7455887" cy="415498"/>
          </a:xfrm>
          <a:prstGeom prst="rect">
            <a:avLst/>
          </a:prstGeom>
          <a:solidFill>
            <a:schemeClr val="accent5">
              <a:lumMod val="20000"/>
              <a:lumOff val="80000"/>
            </a:schemeClr>
          </a:solidFill>
        </p:spPr>
        <p:txBody>
          <a:bodyPr wrap="none" rtlCol="0">
            <a:spAutoFit/>
          </a:bodyPr>
          <a:lstStyle/>
          <a:p>
            <a:r>
              <a:rPr lang="zh-CN" altLang="en-US" sz="2100" b="1">
                <a:solidFill>
                  <a:schemeClr val="accent2">
                    <a:lumMod val="50000"/>
                  </a:schemeClr>
                </a:solidFill>
              </a:rPr>
              <a:t>充分运用系统化、模块化的思想快速构造命题逻辑公式的真值</a:t>
            </a:r>
          </a:p>
        </p:txBody>
      </p:sp>
    </p:spTree>
    <p:extLst>
      <p:ext uri="{BB962C8B-B14F-4D97-AF65-F5344CB8AC3E}">
        <p14:creationId xmlns:p14="http://schemas.microsoft.com/office/powerpoint/2010/main" val="212159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0998" y="1109985"/>
            <a:ext cx="4589987" cy="2914259"/>
          </a:xfrm>
          <a:prstGeom prst="rect">
            <a:avLst/>
          </a:prstGeom>
          <a:noFill/>
        </p:spPr>
        <p:txBody>
          <a:bodyPr wrap="square" rtlCol="0">
            <a:spAutoFit/>
          </a:bodyPr>
          <a:lstStyle/>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命题逻辑公式的真值计算</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命题逻辑公式的真值表</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命题逻辑公式真值表构造的实现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真值函数与逻辑运算符完备集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命题逻辑公式的真值表</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快速构造命题逻辑公式真值表练习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B2381C66-2F91-4905-82CB-E80DB9A61767}"/>
              </a:ext>
            </a:extLst>
          </p:cNvPr>
          <p:cNvSpPr txBox="1"/>
          <p:nvPr/>
        </p:nvSpPr>
        <p:spPr>
          <a:xfrm>
            <a:off x="904009" y="1069164"/>
            <a:ext cx="6348846"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构造使用类</a:t>
            </a:r>
            <a:r>
              <a:rPr lang="en-US" altLang="zh-CN" b="1">
                <a:solidFill>
                  <a:schemeClr val="accent2">
                    <a:lumMod val="50000"/>
                  </a:schemeClr>
                </a:solidFill>
              </a:rPr>
              <a:t>FormulaBuilder</a:t>
            </a:r>
            <a:r>
              <a:rPr lang="zh-CN" altLang="en-US" b="1">
                <a:solidFill>
                  <a:schemeClr val="accent2">
                    <a:lumMod val="50000"/>
                  </a:schemeClr>
                </a:solidFill>
              </a:rPr>
              <a:t>随机生成的命题逻辑公式的真值表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706B11A-D7D6-4524-9C0A-7F9CA6A4C345}"/>
                  </a:ext>
                </a:extLst>
              </p:cNvPr>
              <p:cNvSpPr txBox="1"/>
              <p:nvPr/>
            </p:nvSpPr>
            <p:spPr>
              <a:xfrm>
                <a:off x="919597" y="1842489"/>
                <a:ext cx="6333258" cy="2164182"/>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构造下面命题逻辑公式的真值表：</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D706B11A-D7D6-4524-9C0A-7F9CA6A4C345}"/>
                  </a:ext>
                </a:extLst>
              </p:cNvPr>
              <p:cNvSpPr txBox="1">
                <a:spLocks noRot="1" noChangeAspect="1" noMove="1" noResize="1" noEditPoints="1" noAdjustHandles="1" noChangeArrowheads="1" noChangeShapeType="1" noTextEdit="1"/>
              </p:cNvSpPr>
              <p:nvPr/>
            </p:nvSpPr>
            <p:spPr>
              <a:xfrm>
                <a:off x="919597" y="1842489"/>
                <a:ext cx="6333258" cy="2164182"/>
              </a:xfrm>
              <a:prstGeom prst="rect">
                <a:avLst/>
              </a:prstGeom>
              <a:blipFill>
                <a:blip r:embed="rId2"/>
                <a:stretch>
                  <a:fillRect l="-866" t="-1408" b="-19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374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0998" y="1109985"/>
            <a:ext cx="4589987"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命题逻辑公式的真值计算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命题逻辑公式的真值表</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命题逻辑公式真值表构造的实现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真值函数与逻辑运算符完备集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11547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命题逻辑公式真值计算的面向对象建模</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5744149-D33C-4A3C-A0FF-FFA283E6B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033" y="829235"/>
            <a:ext cx="6092617" cy="3656484"/>
          </a:xfrm>
          <a:prstGeom prst="rect">
            <a:avLst/>
          </a:prstGeom>
        </p:spPr>
      </p:pic>
      <p:sp>
        <p:nvSpPr>
          <p:cNvPr id="4" name="文本框 3">
            <a:extLst>
              <a:ext uri="{FF2B5EF4-FFF2-40B4-BE49-F238E27FC236}">
                <a16:creationId xmlns:a16="http://schemas.microsoft.com/office/drawing/2014/main" id="{A3C325AD-10FE-453F-ACB4-BD464A400A6F}"/>
              </a:ext>
            </a:extLst>
          </p:cNvPr>
          <p:cNvSpPr txBox="1"/>
          <p:nvPr/>
        </p:nvSpPr>
        <p:spPr>
          <a:xfrm>
            <a:off x="6725407" y="2487790"/>
            <a:ext cx="1797423" cy="738664"/>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设计一个独立的实体“公式真值表构造器”负责构建公式真值表</a:t>
            </a:r>
          </a:p>
        </p:txBody>
      </p:sp>
    </p:spTree>
    <p:extLst>
      <p:ext uri="{BB962C8B-B14F-4D97-AF65-F5344CB8AC3E}">
        <p14:creationId xmlns:p14="http://schemas.microsoft.com/office/powerpoint/2010/main" val="105058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a:t>
            </a:r>
            <a:r>
              <a:rPr lang="zh-CN" altLang="en-US" sz="1400"/>
              <a:t>用于计算公式真值的方法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矩形 1">
            <a:extLst>
              <a:ext uri="{FF2B5EF4-FFF2-40B4-BE49-F238E27FC236}">
                <a16:creationId xmlns:a16="http://schemas.microsoft.com/office/drawing/2014/main" id="{820120B2-E7FB-4C86-B8FC-6013A8F07065}"/>
              </a:ext>
            </a:extLst>
          </p:cNvPr>
          <p:cNvSpPr/>
          <p:nvPr/>
        </p:nvSpPr>
        <p:spPr>
          <a:xfrm>
            <a:off x="462392" y="878328"/>
            <a:ext cx="8219209" cy="3617209"/>
          </a:xfrm>
          <a:prstGeom prst="rect">
            <a:avLst/>
          </a:prstGeom>
          <a:solidFill>
            <a:schemeClr val="accent5">
              <a:lumMod val="20000"/>
              <a:lumOff val="80000"/>
            </a:schemeClr>
          </a:solidFill>
        </p:spPr>
        <p:txBody>
          <a:bodyPr wrap="square">
            <a:spAutoFit/>
          </a:bodyPr>
          <a:lstStyle/>
          <a:p>
            <a:pPr marL="285750" indent="-285750">
              <a:lnSpc>
                <a:spcPts val="2200"/>
              </a:lnSpc>
              <a:spcBef>
                <a:spcPts val="600"/>
              </a:spcBef>
              <a:spcAft>
                <a:spcPts val="600"/>
              </a:spcAft>
              <a:buFont typeface="Arial" panose="020B0604020202020204" pitchFamily="34" charset="0"/>
              <a:buChar char="•"/>
            </a:pPr>
            <a:r>
              <a:rPr lang="zh-CN" altLang="en-US" sz="1400" b="1">
                <a:solidFill>
                  <a:srgbClr val="C00000"/>
                </a:solidFill>
              </a:rPr>
              <a:t>方法</a:t>
            </a:r>
            <a:r>
              <a:rPr lang="en-US" altLang="zh-CN" sz="1400" b="1">
                <a:solidFill>
                  <a:srgbClr val="C00000"/>
                </a:solidFill>
              </a:rPr>
              <a:t>getAllVariablesForAssignmentTruth()</a:t>
            </a:r>
            <a:r>
              <a:rPr lang="zh-CN" altLang="en-US" sz="1400" b="1">
                <a:solidFill>
                  <a:schemeClr val="accent2">
                    <a:lumMod val="50000"/>
                  </a:schemeClr>
                </a:solidFill>
              </a:rPr>
              <a:t>收集公式中所出现的所有命题变量，并用这些命题变量初始化一个真值赋值列表，其中的真值赋值按命题变量的字母表顺序排序，所赋的真值都初始化为</a:t>
            </a:r>
            <a:r>
              <a:rPr lang="en-US" altLang="zh-CN" sz="1400" b="1">
                <a:solidFill>
                  <a:schemeClr val="accent2">
                    <a:lumMod val="50000"/>
                  </a:schemeClr>
                </a:solidFill>
              </a:rPr>
              <a:t>false</a:t>
            </a:r>
          </a:p>
          <a:p>
            <a:pPr marL="742950" lvl="1" indent="-285750">
              <a:lnSpc>
                <a:spcPts val="2200"/>
              </a:lnSpc>
              <a:spcBef>
                <a:spcPts val="600"/>
              </a:spcBef>
              <a:spcAft>
                <a:spcPts val="6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这个方法是抽象方法，由每个子类实现，命题变量在表示原子公式的</a:t>
            </a:r>
            <a:r>
              <a:rPr lang="en-US" altLang="zh-CN" sz="1400" b="1">
                <a:solidFill>
                  <a:srgbClr val="002060"/>
                </a:solidFill>
                <a:latin typeface="+mn-ea"/>
              </a:rPr>
              <a:t>VarFormula</a:t>
            </a:r>
            <a:r>
              <a:rPr lang="zh-CN" altLang="en-US" sz="1400" b="1">
                <a:solidFill>
                  <a:srgbClr val="002060"/>
                </a:solidFill>
                <a:latin typeface="楷体" panose="02010609060101010101" pitchFamily="49" charset="-122"/>
                <a:ea typeface="楷体" panose="02010609060101010101" pitchFamily="49" charset="-122"/>
              </a:rPr>
              <a:t>中真正收集，而表示否定式的类</a:t>
            </a:r>
            <a:r>
              <a:rPr lang="en-US" altLang="zh-CN" sz="1400" b="1">
                <a:solidFill>
                  <a:srgbClr val="002060"/>
                </a:solidFill>
                <a:latin typeface="+mn-ea"/>
              </a:rPr>
              <a:t>NegFormula</a:t>
            </a:r>
            <a:r>
              <a:rPr lang="zh-CN" altLang="en-US" sz="1400" b="1">
                <a:solidFill>
                  <a:srgbClr val="002060"/>
                </a:solidFill>
                <a:latin typeface="楷体" panose="02010609060101010101" pitchFamily="49" charset="-122"/>
                <a:ea typeface="楷体" panose="02010609060101010101" pitchFamily="49" charset="-122"/>
              </a:rPr>
              <a:t>直接返回右子公式的结果。在表示合取式、析取式、蕴涵式和双蕴涵式的类中，这个方法采用</a:t>
            </a:r>
            <a:r>
              <a:rPr lang="zh-CN" altLang="en-US" sz="1400" b="1">
                <a:solidFill>
                  <a:srgbClr val="C00000"/>
                </a:solidFill>
                <a:latin typeface="楷体" panose="02010609060101010101" pitchFamily="49" charset="-122"/>
                <a:ea typeface="楷体" panose="02010609060101010101" pitchFamily="49" charset="-122"/>
              </a:rPr>
              <a:t>类似归并排序的方法</a:t>
            </a:r>
            <a:r>
              <a:rPr lang="zh-CN" altLang="en-US" sz="1400" b="1">
                <a:solidFill>
                  <a:srgbClr val="002060"/>
                </a:solidFill>
                <a:latin typeface="楷体" panose="02010609060101010101" pitchFamily="49" charset="-122"/>
                <a:ea typeface="楷体" panose="02010609060101010101" pitchFamily="49" charset="-122"/>
              </a:rPr>
              <a:t>，将左右子公式收集的真值赋值列表合并为一个按命题变量字母顺序排好序的列表并返回</a:t>
            </a:r>
          </a:p>
          <a:p>
            <a:pPr marL="285750" indent="-285750">
              <a:lnSpc>
                <a:spcPts val="2200"/>
              </a:lnSpc>
              <a:spcBef>
                <a:spcPts val="600"/>
              </a:spcBef>
              <a:spcAft>
                <a:spcPts val="600"/>
              </a:spcAft>
              <a:buFont typeface="Arial" panose="020B0604020202020204" pitchFamily="34" charset="0"/>
              <a:buChar char="•"/>
            </a:pPr>
            <a:r>
              <a:rPr lang="zh-CN" altLang="en-US" sz="1400" b="1">
                <a:solidFill>
                  <a:srgbClr val="C00000"/>
                </a:solidFill>
              </a:rPr>
              <a:t>方法</a:t>
            </a:r>
            <a:r>
              <a:rPr lang="en-US" altLang="zh-CN" sz="1400" b="1">
                <a:solidFill>
                  <a:srgbClr val="C00000"/>
                </a:solidFill>
              </a:rPr>
              <a:t>getTruthValue()</a:t>
            </a:r>
            <a:r>
              <a:rPr lang="zh-CN" altLang="en-US" sz="1400" b="1">
                <a:solidFill>
                  <a:schemeClr val="accent2">
                    <a:lumMod val="50000"/>
                  </a:schemeClr>
                </a:solidFill>
              </a:rPr>
              <a:t>计算公式的真值，两个重载的方法分别接受真值赋值列表和真值赋值函数为参数，其中接受真值赋值列表的方法是抽象方法，由子类具体实现，另一个方法调用这个方法</a:t>
            </a:r>
            <a:endParaRPr lang="en-US" altLang="zh-CN" sz="1400" b="1">
              <a:solidFill>
                <a:schemeClr val="accent2">
                  <a:lumMod val="50000"/>
                </a:schemeClr>
              </a:solidFill>
            </a:endParaRPr>
          </a:p>
          <a:p>
            <a:pPr marL="742950" lvl="1" indent="-285750">
              <a:lnSpc>
                <a:spcPts val="2200"/>
              </a:lnSpc>
              <a:spcBef>
                <a:spcPts val="600"/>
              </a:spcBef>
              <a:spcAft>
                <a:spcPts val="6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子类实现真值的计算时，对于类</a:t>
            </a:r>
            <a:r>
              <a:rPr lang="en-US" altLang="zh-CN" sz="1400" b="1">
                <a:solidFill>
                  <a:srgbClr val="002060"/>
                </a:solidFill>
                <a:latin typeface="+mn-ea"/>
              </a:rPr>
              <a:t>VarFormula</a:t>
            </a:r>
            <a:r>
              <a:rPr lang="zh-CN" altLang="en-US" sz="1400" b="1">
                <a:solidFill>
                  <a:srgbClr val="002060"/>
                </a:solidFill>
                <a:latin typeface="楷体" panose="02010609060101010101" pitchFamily="49" charset="-122"/>
                <a:ea typeface="楷体" panose="02010609060101010101" pitchFamily="49" charset="-122"/>
              </a:rPr>
              <a:t>则在真值赋值列表中进行匹配，找到对相同命题变量的赋值作为返回结果，其他子类则按照</a:t>
            </a:r>
            <a:r>
              <a:rPr lang="zh-CN" altLang="en-US" sz="1400" b="1">
                <a:solidFill>
                  <a:srgbClr val="C00000"/>
                </a:solidFill>
                <a:latin typeface="楷体" panose="02010609060101010101" pitchFamily="49" charset="-122"/>
                <a:ea typeface="楷体" panose="02010609060101010101" pitchFamily="49" charset="-122"/>
              </a:rPr>
              <a:t>逻辑运算符的真值计算方式</a:t>
            </a:r>
            <a:r>
              <a:rPr lang="zh-CN" altLang="en-US" sz="1400" b="1">
                <a:solidFill>
                  <a:srgbClr val="002060"/>
                </a:solidFill>
                <a:latin typeface="楷体" panose="02010609060101010101" pitchFamily="49" charset="-122"/>
                <a:ea typeface="楷体" panose="02010609060101010101" pitchFamily="49" charset="-122"/>
              </a:rPr>
              <a:t>根据左右子公式（否定式只有右子公式）的计算结果进行计算</a:t>
            </a:r>
          </a:p>
        </p:txBody>
      </p:sp>
    </p:spTree>
    <p:extLst>
      <p:ext uri="{BB962C8B-B14F-4D97-AF65-F5344CB8AC3E}">
        <p14:creationId xmlns:p14="http://schemas.microsoft.com/office/powerpoint/2010/main" val="42116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FormulaTruthTableCreator</a:t>
            </a:r>
            <a:r>
              <a:rPr lang="zh-CN" altLang="en-US" sz="1400"/>
              <a:t>提供的公有静态方法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3B6ABDDF-FA54-44C7-B4B1-34B5417A78CE}"/>
              </a:ext>
            </a:extLst>
          </p:cNvPr>
          <p:cNvSpPr txBox="1"/>
          <p:nvPr/>
        </p:nvSpPr>
        <p:spPr>
          <a:xfrm>
            <a:off x="763077" y="1077966"/>
            <a:ext cx="7617840" cy="3217932"/>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spcAft>
                <a:spcPts val="300"/>
              </a:spcAft>
              <a:buFont typeface="Arial" panose="020B0604020202020204" pitchFamily="34" charset="0"/>
              <a:buChar char="•"/>
            </a:pPr>
            <a:r>
              <a:rPr lang="zh-CN" altLang="en-US" sz="1400" b="1">
                <a:solidFill>
                  <a:srgbClr val="C00000"/>
                </a:solidFill>
              </a:rPr>
              <a:t>方法</a:t>
            </a:r>
            <a:r>
              <a:rPr lang="en-US" altLang="zh-CN" sz="1400" b="1">
                <a:solidFill>
                  <a:srgbClr val="C00000"/>
                </a:solidFill>
              </a:rPr>
              <a:t>getLaTeXTruthTable()</a:t>
            </a:r>
            <a:r>
              <a:rPr lang="zh-CN" altLang="en-US" sz="1400" b="1">
                <a:solidFill>
                  <a:schemeClr val="accent2">
                    <a:lumMod val="50000"/>
                  </a:schemeClr>
                </a:solidFill>
              </a:rPr>
              <a:t>构建公式的真值表，返回的结果是一个类</a:t>
            </a:r>
            <a:r>
              <a:rPr lang="en-US" altLang="zh-CN" sz="1400" b="1">
                <a:solidFill>
                  <a:schemeClr val="accent2">
                    <a:lumMod val="50000"/>
                  </a:schemeClr>
                </a:solidFill>
              </a:rPr>
              <a:t>DataTableManager</a:t>
            </a:r>
            <a:r>
              <a:rPr lang="zh-CN" altLang="en-US" sz="1400" b="1">
                <a:solidFill>
                  <a:schemeClr val="accent2">
                    <a:lumMod val="50000"/>
                  </a:schemeClr>
                </a:solidFill>
              </a:rPr>
              <a:t>的对象，可理解为一个二维数据表</a:t>
            </a:r>
            <a:endParaRPr lang="en-US" altLang="zh-CN" sz="1400" b="1">
              <a:solidFill>
                <a:schemeClr val="accent2">
                  <a:lumMod val="50000"/>
                </a:schemeClr>
              </a:solidFill>
            </a:endParaRPr>
          </a:p>
          <a:p>
            <a:pPr marL="742950" lvl="1" indent="-285750">
              <a:lnSpc>
                <a:spcPts val="2000"/>
              </a:lnSpc>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构建的真值表的列按</a:t>
            </a:r>
            <a:r>
              <a:rPr lang="zh-CN" altLang="en-US" sz="1400" b="1">
                <a:solidFill>
                  <a:srgbClr val="C00000"/>
                </a:solidFill>
                <a:latin typeface="楷体" panose="02010609060101010101" pitchFamily="49" charset="-122"/>
                <a:ea typeface="楷体" panose="02010609060101010101" pitchFamily="49" charset="-122"/>
              </a:rPr>
              <a:t>最佳形成序列</a:t>
            </a:r>
            <a:r>
              <a:rPr lang="zh-CN" altLang="en-US" sz="1400" b="1">
                <a:solidFill>
                  <a:srgbClr val="002060"/>
                </a:solidFill>
                <a:latin typeface="楷体" panose="02010609060101010101" pitchFamily="49" charset="-122"/>
                <a:ea typeface="楷体" panose="02010609060101010101" pitchFamily="49" charset="-122"/>
              </a:rPr>
              <a:t>给出公式所有子公式，最后一列是公式本身的真值</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2000"/>
              </a:lnSpc>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类</a:t>
            </a:r>
            <a:r>
              <a:rPr lang="en-US" altLang="zh-CN" sz="1400" b="1">
                <a:solidFill>
                  <a:srgbClr val="002060"/>
                </a:solidFill>
                <a:latin typeface="+mn-ea"/>
              </a:rPr>
              <a:t>DataTableManager</a:t>
            </a:r>
            <a:r>
              <a:rPr lang="zh-CN" altLang="en-US" sz="1400" b="1">
                <a:solidFill>
                  <a:srgbClr val="002060"/>
                </a:solidFill>
                <a:latin typeface="楷体" panose="02010609060101010101" pitchFamily="49" charset="-122"/>
                <a:ea typeface="楷体" panose="02010609060101010101" pitchFamily="49" charset="-122"/>
              </a:rPr>
              <a:t>支持将整个表格打印成</a:t>
            </a:r>
            <a:r>
              <a:rPr lang="en-US" altLang="zh-CN" sz="1400" b="1">
                <a:solidFill>
                  <a:srgbClr val="C00000"/>
                </a:solidFill>
                <a:latin typeface="楷体" panose="02010609060101010101" pitchFamily="49" charset="-122"/>
                <a:ea typeface="楷体" panose="02010609060101010101" pitchFamily="49" charset="-122"/>
              </a:rPr>
              <a:t>LaTeX</a:t>
            </a:r>
            <a:r>
              <a:rPr lang="zh-CN" altLang="en-US" sz="1400" b="1">
                <a:solidFill>
                  <a:srgbClr val="C00000"/>
                </a:solidFill>
                <a:latin typeface="楷体" panose="02010609060101010101" pitchFamily="49" charset="-122"/>
                <a:ea typeface="楷体" panose="02010609060101010101" pitchFamily="49" charset="-122"/>
              </a:rPr>
              <a:t>的环境</a:t>
            </a:r>
            <a:r>
              <a:rPr lang="en-US" altLang="zh-CN" sz="1400" b="1">
                <a:solidFill>
                  <a:srgbClr val="C00000"/>
                </a:solidFill>
                <a:latin typeface="楷体" panose="02010609060101010101" pitchFamily="49" charset="-122"/>
                <a:ea typeface="楷体" panose="02010609060101010101" pitchFamily="49" charset="-122"/>
              </a:rPr>
              <a:t>tabular</a:t>
            </a:r>
            <a:r>
              <a:rPr lang="zh-CN" altLang="en-US" sz="1400" b="1">
                <a:solidFill>
                  <a:srgbClr val="002060"/>
                </a:solidFill>
                <a:latin typeface="楷体" panose="02010609060101010101" pitchFamily="49" charset="-122"/>
                <a:ea typeface="楷体" panose="02010609060101010101" pitchFamily="49" charset="-122"/>
              </a:rPr>
              <a:t>所需要的格式，从而将其输出的文本内容直接拷贝到</a:t>
            </a:r>
            <a:r>
              <a:rPr lang="en-US" altLang="zh-CN" sz="1400" b="1">
                <a:solidFill>
                  <a:srgbClr val="002060"/>
                </a:solidFill>
                <a:latin typeface="楷体" panose="02010609060101010101" pitchFamily="49" charset="-122"/>
                <a:ea typeface="楷体" panose="02010609060101010101" pitchFamily="49" charset="-122"/>
              </a:rPr>
              <a:t>LaTeX</a:t>
            </a:r>
            <a:r>
              <a:rPr lang="zh-CN" altLang="en-US" sz="1400" b="1">
                <a:solidFill>
                  <a:srgbClr val="002060"/>
                </a:solidFill>
                <a:latin typeface="楷体" panose="02010609060101010101" pitchFamily="49" charset="-122"/>
                <a:ea typeface="楷体" panose="02010609060101010101" pitchFamily="49" charset="-122"/>
              </a:rPr>
              <a:t>软件即可得到排版好的真值表形式</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300"/>
              </a:spcAft>
              <a:buFont typeface="Arial" panose="020B0604020202020204" pitchFamily="34" charset="0"/>
              <a:buChar char="•"/>
            </a:pPr>
            <a:r>
              <a:rPr lang="zh-CN" altLang="en-US" sz="1400" b="1">
                <a:solidFill>
                  <a:srgbClr val="C00000"/>
                </a:solidFill>
              </a:rPr>
              <a:t>方法</a:t>
            </a:r>
            <a:r>
              <a:rPr lang="en-US" altLang="zh-CN" sz="1400" b="1">
                <a:solidFill>
                  <a:srgbClr val="C00000"/>
                </a:solidFill>
              </a:rPr>
              <a:t>getSimpleLaTeXTruthTable()</a:t>
            </a:r>
            <a:r>
              <a:rPr lang="zh-CN" altLang="en-US" sz="1400" b="1">
                <a:solidFill>
                  <a:schemeClr val="accent2">
                    <a:lumMod val="50000"/>
                  </a:schemeClr>
                </a:solidFill>
              </a:rPr>
              <a:t>与上一个方法类似，只是构建的真值表的列不包括公式的子公式，只有命题变量和公式本身</a:t>
            </a:r>
          </a:p>
          <a:p>
            <a:pPr marL="285750" indent="-285750">
              <a:lnSpc>
                <a:spcPts val="2000"/>
              </a:lnSpc>
              <a:spcBef>
                <a:spcPts val="600"/>
              </a:spcBef>
              <a:spcAft>
                <a:spcPts val="300"/>
              </a:spcAft>
              <a:buFont typeface="Arial" panose="020B0604020202020204" pitchFamily="34" charset="0"/>
              <a:buChar char="•"/>
            </a:pPr>
            <a:r>
              <a:rPr lang="zh-CN" altLang="en-US" sz="1400" b="1">
                <a:solidFill>
                  <a:srgbClr val="C00000"/>
                </a:solidFill>
              </a:rPr>
              <a:t>方法</a:t>
            </a:r>
            <a:r>
              <a:rPr lang="en-US" altLang="zh-CN" sz="1400" b="1">
                <a:solidFill>
                  <a:srgbClr val="C00000"/>
                </a:solidFill>
              </a:rPr>
              <a:t>getTruthValueAsLaTeXTable()</a:t>
            </a:r>
            <a:r>
              <a:rPr lang="zh-CN" altLang="en-US" sz="1400" b="1">
                <a:solidFill>
                  <a:schemeClr val="accent2">
                    <a:lumMod val="50000"/>
                  </a:schemeClr>
                </a:solidFill>
              </a:rPr>
              <a:t>计算公式在某个指定真值赋值函数下的真值，返回的也是类</a:t>
            </a:r>
            <a:r>
              <a:rPr lang="en-US" altLang="zh-CN" sz="1400" b="1">
                <a:solidFill>
                  <a:schemeClr val="accent2">
                    <a:lumMod val="50000"/>
                  </a:schemeClr>
                </a:solidFill>
              </a:rPr>
              <a:t>DataTableManager</a:t>
            </a:r>
            <a:r>
              <a:rPr lang="zh-CN" altLang="en-US" sz="1400" b="1">
                <a:solidFill>
                  <a:schemeClr val="accent2">
                    <a:lumMod val="50000"/>
                  </a:schemeClr>
                </a:solidFill>
              </a:rPr>
              <a:t>的对象，只是除包含表头（列名）信息外，只有真值表的一行</a:t>
            </a:r>
            <a:endParaRPr lang="en-US" altLang="zh-CN" sz="1400" b="1">
              <a:solidFill>
                <a:schemeClr val="accent2">
                  <a:lumMod val="50000"/>
                </a:schemeClr>
              </a:solidFill>
            </a:endParaRPr>
          </a:p>
          <a:p>
            <a:pPr marL="742950" lvl="1" indent="-285750">
              <a:lnSpc>
                <a:spcPts val="2000"/>
              </a:lnSpc>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返回的表格的列中也包含所有的子公式</a:t>
            </a:r>
          </a:p>
        </p:txBody>
      </p:sp>
    </p:spTree>
    <p:extLst>
      <p:ext uri="{BB962C8B-B14F-4D97-AF65-F5344CB8AC3E}">
        <p14:creationId xmlns:p14="http://schemas.microsoft.com/office/powerpoint/2010/main" val="232609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FormulaTruthTableCreator</a:t>
            </a:r>
            <a:r>
              <a:rPr lang="zh-CN" altLang="en-US" sz="1400"/>
              <a:t>的方法</a:t>
            </a:r>
            <a:r>
              <a:rPr lang="en-US" altLang="zh-CN" sz="1400"/>
              <a:t>getLaTeXTruthTable()</a:t>
            </a:r>
            <a:r>
              <a:rPr lang="zh-CN" altLang="en-US" sz="1400"/>
              <a:t>的算法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869B5A29-B512-49F1-9B9E-BB78B942616F}"/>
              </a:ext>
            </a:extLst>
          </p:cNvPr>
          <p:cNvSpPr txBox="1"/>
          <p:nvPr/>
        </p:nvSpPr>
        <p:spPr>
          <a:xfrm>
            <a:off x="709176" y="734340"/>
            <a:ext cx="7725642" cy="3912161"/>
          </a:xfrm>
          <a:prstGeom prst="rect">
            <a:avLst/>
          </a:prstGeom>
          <a:solidFill>
            <a:schemeClr val="accent5">
              <a:lumMod val="20000"/>
              <a:lumOff val="80000"/>
            </a:schemeClr>
          </a:solidFill>
        </p:spPr>
        <p:txBody>
          <a:bodyPr wrap="square" rtlCol="0">
            <a:spAutoFit/>
          </a:bodyPr>
          <a:lstStyle/>
          <a:p>
            <a:pPr marL="342900" indent="-342900">
              <a:lnSpc>
                <a:spcPts val="1800"/>
              </a:lnSpc>
              <a:spcBef>
                <a:spcPts val="600"/>
              </a:spcBef>
              <a:buFont typeface="+mj-lt"/>
              <a:buAutoNum type="arabicPeriod"/>
            </a:pPr>
            <a:r>
              <a:rPr lang="zh-CN" altLang="en-US" sz="1400" b="1">
                <a:solidFill>
                  <a:srgbClr val="C00000"/>
                </a:solidFill>
              </a:rPr>
              <a:t>调用类</a:t>
            </a:r>
            <a:r>
              <a:rPr lang="en-US" altLang="zh-CN" sz="1400" b="1">
                <a:solidFill>
                  <a:srgbClr val="C00000"/>
                </a:solidFill>
              </a:rPr>
              <a:t>Formula</a:t>
            </a:r>
            <a:r>
              <a:rPr lang="zh-CN" altLang="en-US" sz="1400" b="1">
                <a:solidFill>
                  <a:srgbClr val="C00000"/>
                </a:solidFill>
              </a:rPr>
              <a:t>的方法</a:t>
            </a:r>
            <a:r>
              <a:rPr lang="en-US" altLang="zh-CN" sz="1400" b="1">
                <a:solidFill>
                  <a:srgbClr val="C00000"/>
                </a:solidFill>
              </a:rPr>
              <a:t>getAllVariablesForAssignmentTruth()</a:t>
            </a:r>
            <a:r>
              <a:rPr lang="zh-CN" altLang="en-US" sz="1400" b="1">
                <a:solidFill>
                  <a:schemeClr val="accent2">
                    <a:lumMod val="50000"/>
                  </a:schemeClr>
                </a:solidFill>
              </a:rPr>
              <a:t>收集公式的所有命题变量得到一个初始的真值赋值列表（其中每个命题变量都赋值为</a:t>
            </a:r>
            <a:r>
              <a:rPr lang="en-US" altLang="zh-CN" sz="1400" b="1">
                <a:solidFill>
                  <a:schemeClr val="accent2">
                    <a:lumMod val="50000"/>
                  </a:schemeClr>
                </a:solidFill>
              </a:rPr>
              <a:t>false</a:t>
            </a:r>
            <a:r>
              <a:rPr lang="zh-CN" altLang="en-US" sz="1400" b="1">
                <a:solidFill>
                  <a:schemeClr val="accent2">
                    <a:lumMod val="50000"/>
                  </a:schemeClr>
                </a:solidFill>
              </a:rPr>
              <a:t>）</a:t>
            </a:r>
            <a:endParaRPr lang="en-US" altLang="zh-CN" sz="1400" b="1">
              <a:solidFill>
                <a:schemeClr val="accent2">
                  <a:lumMod val="50000"/>
                </a:schemeClr>
              </a:solidFill>
            </a:endParaRPr>
          </a:p>
          <a:p>
            <a:pPr marL="800100" lvl="1" indent="-34290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将其中的命题变量（已按字母表顺序排序）加到要作为结果返回的</a:t>
            </a:r>
            <a:r>
              <a:rPr lang="en-US" altLang="zh-CN" sz="1400" b="1">
                <a:solidFill>
                  <a:srgbClr val="002060"/>
                </a:solidFill>
                <a:latin typeface="楷体" panose="02010609060101010101" pitchFamily="49" charset="-122"/>
                <a:ea typeface="楷体" panose="02010609060101010101" pitchFamily="49" charset="-122"/>
              </a:rPr>
              <a:t>DataTableManager</a:t>
            </a:r>
            <a:r>
              <a:rPr lang="zh-CN" altLang="en-US" sz="1400" b="1">
                <a:solidFill>
                  <a:srgbClr val="002060"/>
                </a:solidFill>
                <a:latin typeface="楷体" panose="02010609060101010101" pitchFamily="49" charset="-122"/>
                <a:ea typeface="楷体" panose="02010609060101010101" pitchFamily="49" charset="-122"/>
              </a:rPr>
              <a:t>对象的表列名字数组</a:t>
            </a:r>
          </a:p>
          <a:p>
            <a:pPr marL="342900" indent="-342900">
              <a:lnSpc>
                <a:spcPts val="1800"/>
              </a:lnSpc>
              <a:spcBef>
                <a:spcPts val="600"/>
              </a:spcBef>
              <a:buFont typeface="+mj-lt"/>
              <a:buAutoNum type="arabicPeriod"/>
            </a:pPr>
            <a:r>
              <a:rPr lang="zh-CN" altLang="en-US" sz="1400" b="1">
                <a:solidFill>
                  <a:srgbClr val="C00000"/>
                </a:solidFill>
              </a:rPr>
              <a:t>调用类</a:t>
            </a:r>
            <a:r>
              <a:rPr lang="en-US" altLang="zh-CN" sz="1400" b="1">
                <a:solidFill>
                  <a:srgbClr val="C00000"/>
                </a:solidFill>
              </a:rPr>
              <a:t>Formula</a:t>
            </a:r>
            <a:r>
              <a:rPr lang="zh-CN" altLang="en-US" sz="1400" b="1">
                <a:solidFill>
                  <a:srgbClr val="C00000"/>
                </a:solidFill>
              </a:rPr>
              <a:t>的方法</a:t>
            </a:r>
            <a:r>
              <a:rPr lang="en-US" altLang="zh-CN" sz="1400" b="1">
                <a:solidFill>
                  <a:srgbClr val="C00000"/>
                </a:solidFill>
              </a:rPr>
              <a:t>getAllSyntaxDifferentSubFormula()</a:t>
            </a:r>
            <a:r>
              <a:rPr lang="zh-CN" altLang="en-US" sz="1400" b="1">
                <a:solidFill>
                  <a:schemeClr val="accent2">
                    <a:lumMod val="50000"/>
                  </a:schemeClr>
                </a:solidFill>
              </a:rPr>
              <a:t>获得公式的最佳形成序列，将除命题变量外的子公式转换为字符串加到结果表格的表列名字数组，并将子公式对象加到一个对应的类</a:t>
            </a:r>
            <a:r>
              <a:rPr lang="en-US" altLang="zh-CN" sz="1400" b="1">
                <a:solidFill>
                  <a:schemeClr val="accent2">
                    <a:lumMod val="50000"/>
                  </a:schemeClr>
                </a:solidFill>
              </a:rPr>
              <a:t>Formula</a:t>
            </a:r>
            <a:r>
              <a:rPr lang="zh-CN" altLang="en-US" sz="1400" b="1">
                <a:solidFill>
                  <a:schemeClr val="accent2">
                    <a:lumMod val="50000"/>
                  </a:schemeClr>
                </a:solidFill>
              </a:rPr>
              <a:t>的对象数组</a:t>
            </a:r>
          </a:p>
          <a:p>
            <a:pPr marL="342900" indent="-342900">
              <a:lnSpc>
                <a:spcPts val="1800"/>
              </a:lnSpc>
              <a:spcBef>
                <a:spcPts val="600"/>
              </a:spcBef>
              <a:buFont typeface="+mj-lt"/>
              <a:buAutoNum type="arabicPeriod"/>
            </a:pPr>
            <a:r>
              <a:rPr lang="zh-CN" altLang="en-US" sz="1400" b="1">
                <a:solidFill>
                  <a:srgbClr val="C00000"/>
                </a:solidFill>
              </a:rPr>
              <a:t>根据真值赋值列表循环计算公式真值</a:t>
            </a:r>
            <a:r>
              <a:rPr lang="zh-CN" altLang="en-US" sz="1400" b="1">
                <a:solidFill>
                  <a:schemeClr val="accent2">
                    <a:lumMod val="50000"/>
                  </a:schemeClr>
                </a:solidFill>
              </a:rPr>
              <a:t>，计算时调用表列名字数组对应子公式的</a:t>
            </a:r>
            <a:r>
              <a:rPr lang="en-US" altLang="zh-CN" sz="1400" b="1">
                <a:solidFill>
                  <a:schemeClr val="accent2">
                    <a:lumMod val="50000"/>
                  </a:schemeClr>
                </a:solidFill>
              </a:rPr>
              <a:t>getTruthValue()</a:t>
            </a:r>
            <a:r>
              <a:rPr lang="zh-CN" altLang="en-US" sz="1400" b="1">
                <a:solidFill>
                  <a:schemeClr val="accent2">
                    <a:lumMod val="50000"/>
                  </a:schemeClr>
                </a:solidFill>
              </a:rPr>
              <a:t>方法得到子公式的真值，并将其转换为相应的串加到表格行的相应列单元，所有子公式真值计算完毕后，得到结果表格的一行添加到表格，然后类似做</a:t>
            </a:r>
            <a:r>
              <a:rPr lang="zh-CN" altLang="en-US" sz="1400" b="1">
                <a:solidFill>
                  <a:srgbClr val="C00000"/>
                </a:solidFill>
              </a:rPr>
              <a:t>二进制加法</a:t>
            </a:r>
            <a:r>
              <a:rPr lang="zh-CN" altLang="en-US" sz="1400" b="1">
                <a:solidFill>
                  <a:schemeClr val="accent2">
                    <a:lumMod val="50000"/>
                  </a:schemeClr>
                </a:solidFill>
              </a:rPr>
              <a:t>的方式修改真值赋值列表中对命题变量的真值赋值，以便下一次循环得到真值表的下一行</a:t>
            </a:r>
            <a:endParaRPr lang="en-US" altLang="zh-CN" sz="1400" b="1">
              <a:solidFill>
                <a:schemeClr val="accent2">
                  <a:lumMod val="50000"/>
                </a:schemeClr>
              </a:solidFill>
            </a:endParaRPr>
          </a:p>
          <a:p>
            <a:pPr marL="800100" lvl="1" indent="-34290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真值赋值列表的修改简单来说就是从右至左扫描真值赋值，在碰到赋值为</a:t>
            </a:r>
            <a:r>
              <a:rPr lang="en-US" altLang="zh-CN" sz="1400" b="1">
                <a:solidFill>
                  <a:srgbClr val="002060"/>
                </a:solidFill>
                <a:latin typeface="+mn-ea"/>
              </a:rPr>
              <a:t>true</a:t>
            </a:r>
            <a:r>
              <a:rPr lang="zh-CN" altLang="en-US" sz="1400" b="1">
                <a:solidFill>
                  <a:srgbClr val="002060"/>
                </a:solidFill>
                <a:latin typeface="楷体" panose="02010609060101010101" pitchFamily="49" charset="-122"/>
                <a:ea typeface="楷体" panose="02010609060101010101" pitchFamily="49" charset="-122"/>
              </a:rPr>
              <a:t>的真值赋值改为赋值</a:t>
            </a:r>
            <a:r>
              <a:rPr lang="en-US" altLang="zh-CN" sz="1400" b="1">
                <a:solidFill>
                  <a:srgbClr val="002060"/>
                </a:solidFill>
                <a:latin typeface="+mn-ea"/>
              </a:rPr>
              <a:t>false</a:t>
            </a:r>
            <a:r>
              <a:rPr lang="zh-CN" altLang="en-US" sz="1400" b="1">
                <a:solidFill>
                  <a:srgbClr val="002060"/>
                </a:solidFill>
                <a:latin typeface="楷体" panose="02010609060101010101" pitchFamily="49" charset="-122"/>
                <a:ea typeface="楷体" panose="02010609060101010101" pitchFamily="49" charset="-122"/>
              </a:rPr>
              <a:t>，而将碰到的第一个赋值为</a:t>
            </a:r>
            <a:r>
              <a:rPr lang="en-US" altLang="zh-CN" sz="1400" b="1">
                <a:solidFill>
                  <a:srgbClr val="002060"/>
                </a:solidFill>
                <a:latin typeface="+mn-ea"/>
              </a:rPr>
              <a:t>false</a:t>
            </a:r>
            <a:r>
              <a:rPr lang="zh-CN" altLang="en-US" sz="1400" b="1">
                <a:solidFill>
                  <a:srgbClr val="002060"/>
                </a:solidFill>
                <a:latin typeface="楷体" panose="02010609060101010101" pitchFamily="49" charset="-122"/>
                <a:ea typeface="楷体" panose="02010609060101010101" pitchFamily="49" charset="-122"/>
              </a:rPr>
              <a:t>的真值赋值改为赋值</a:t>
            </a:r>
            <a:r>
              <a:rPr lang="en-US" altLang="zh-CN" sz="1400" b="1">
                <a:solidFill>
                  <a:srgbClr val="002060"/>
                </a:solidFill>
                <a:latin typeface="+mn-ea"/>
              </a:rPr>
              <a:t>true</a:t>
            </a:r>
            <a:r>
              <a:rPr lang="zh-CN" altLang="en-US" sz="1400" b="1">
                <a:solidFill>
                  <a:srgbClr val="002060"/>
                </a:solidFill>
                <a:latin typeface="楷体" panose="02010609060101010101" pitchFamily="49" charset="-122"/>
                <a:ea typeface="楷体" panose="02010609060101010101" pitchFamily="49" charset="-122"/>
              </a:rPr>
              <a:t>即可</a:t>
            </a:r>
            <a:endParaRPr lang="en-US" altLang="zh-CN" sz="1400" b="1">
              <a:solidFill>
                <a:srgbClr val="002060"/>
              </a:solidFill>
              <a:latin typeface="楷体" panose="02010609060101010101" pitchFamily="49" charset="-122"/>
              <a:ea typeface="楷体" panose="02010609060101010101" pitchFamily="49" charset="-122"/>
            </a:endParaRPr>
          </a:p>
          <a:p>
            <a:pPr marL="800100" lvl="1" indent="-34290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如果所有的命题变量都赋值</a:t>
            </a:r>
            <a:r>
              <a:rPr lang="en-US" altLang="zh-CN" sz="1400" b="1">
                <a:solidFill>
                  <a:srgbClr val="002060"/>
                </a:solidFill>
                <a:latin typeface="+mn-ea"/>
              </a:rPr>
              <a:t>true</a:t>
            </a:r>
            <a:r>
              <a:rPr lang="zh-CN" altLang="en-US" sz="1400" b="1">
                <a:solidFill>
                  <a:srgbClr val="002060"/>
                </a:solidFill>
                <a:latin typeface="楷体" panose="02010609060101010101" pitchFamily="49" charset="-122"/>
                <a:ea typeface="楷体" panose="02010609060101010101" pitchFamily="49" charset="-122"/>
              </a:rPr>
              <a:t>，则所有的真值赋值都计算完毕，真值表构造完成，返回得到的表格对象即可</a:t>
            </a:r>
          </a:p>
        </p:txBody>
      </p:sp>
    </p:spTree>
    <p:extLst>
      <p:ext uri="{BB962C8B-B14F-4D97-AF65-F5344CB8AC3E}">
        <p14:creationId xmlns:p14="http://schemas.microsoft.com/office/powerpoint/2010/main" val="2315588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方法</a:t>
            </a:r>
            <a:r>
              <a:rPr lang="en-US" altLang="zh-CN" sz="1400"/>
              <a:t>getLaTeXTruthTable()</a:t>
            </a:r>
            <a:r>
              <a:rPr lang="zh-CN" altLang="en-US" sz="1400"/>
              <a:t>的实现源代码</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07289092-BA37-422B-BCA4-F025B2FA4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91" y="652292"/>
            <a:ext cx="4368987" cy="4058073"/>
          </a:xfrm>
          <a:prstGeom prst="rect">
            <a:avLst/>
          </a:prstGeom>
        </p:spPr>
      </p:pic>
      <p:sp>
        <p:nvSpPr>
          <p:cNvPr id="2" name="矩形 1">
            <a:extLst>
              <a:ext uri="{FF2B5EF4-FFF2-40B4-BE49-F238E27FC236}">
                <a16:creationId xmlns:a16="http://schemas.microsoft.com/office/drawing/2014/main" id="{3DFEFF18-309F-41D6-8B32-DFCDD9BEB4E0}"/>
              </a:ext>
            </a:extLst>
          </p:cNvPr>
          <p:cNvSpPr/>
          <p:nvPr/>
        </p:nvSpPr>
        <p:spPr>
          <a:xfrm>
            <a:off x="4520043" y="1609715"/>
            <a:ext cx="3699166" cy="2154436"/>
          </a:xfrm>
          <a:prstGeom prst="rect">
            <a:avLst/>
          </a:prstGeom>
          <a:solidFill>
            <a:schemeClr val="accent4">
              <a:lumMod val="20000"/>
              <a:lumOff val="80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第</a:t>
            </a:r>
            <a:r>
              <a:rPr lang="en-US" altLang="zh-CN" sz="1600" b="1">
                <a:solidFill>
                  <a:srgbClr val="002060"/>
                </a:solidFill>
                <a:latin typeface="楷体" panose="02010609060101010101" pitchFamily="49" charset="-122"/>
                <a:ea typeface="楷体" panose="02010609060101010101" pitchFamily="49" charset="-122"/>
              </a:rPr>
              <a:t>22</a:t>
            </a:r>
            <a:r>
              <a:rPr lang="zh-CN" altLang="en-US" sz="1600" b="1">
                <a:solidFill>
                  <a:srgbClr val="002060"/>
                </a:solidFill>
                <a:latin typeface="楷体" panose="02010609060101010101" pitchFamily="49" charset="-122"/>
                <a:ea typeface="楷体" panose="02010609060101010101" pitchFamily="49" charset="-122"/>
              </a:rPr>
              <a:t>到</a:t>
            </a:r>
            <a:r>
              <a:rPr lang="en-US" altLang="zh-CN" sz="1600" b="1">
                <a:solidFill>
                  <a:srgbClr val="002060"/>
                </a:solidFill>
                <a:latin typeface="楷体" panose="02010609060101010101" pitchFamily="49" charset="-122"/>
                <a:ea typeface="楷体" panose="02010609060101010101" pitchFamily="49" charset="-122"/>
              </a:rPr>
              <a:t>41</a:t>
            </a:r>
            <a:r>
              <a:rPr lang="zh-CN" altLang="en-US" sz="1600" b="1">
                <a:solidFill>
                  <a:srgbClr val="002060"/>
                </a:solidFill>
                <a:latin typeface="楷体" panose="02010609060101010101" pitchFamily="49" charset="-122"/>
                <a:ea typeface="楷体" panose="02010609060101010101" pitchFamily="49" charset="-122"/>
              </a:rPr>
              <a:t>行处理表格表列信息</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第</a:t>
            </a:r>
            <a:r>
              <a:rPr lang="en-US" altLang="zh-CN" sz="1600" b="1">
                <a:solidFill>
                  <a:srgbClr val="002060"/>
                </a:solidFill>
                <a:latin typeface="楷体" panose="02010609060101010101" pitchFamily="49" charset="-122"/>
                <a:ea typeface="楷体" panose="02010609060101010101" pitchFamily="49" charset="-122"/>
              </a:rPr>
              <a:t>42</a:t>
            </a:r>
            <a:r>
              <a:rPr lang="zh-CN" altLang="en-US" sz="1600" b="1">
                <a:solidFill>
                  <a:srgbClr val="002060"/>
                </a:solidFill>
                <a:latin typeface="楷体" panose="02010609060101010101" pitchFamily="49" charset="-122"/>
                <a:ea typeface="楷体" panose="02010609060101010101" pitchFamily="49" charset="-122"/>
              </a:rPr>
              <a:t>行开始的循环计算公式在所有真值赋值下的真值，得到表格的行</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400" b="1">
                <a:solidFill>
                  <a:schemeClr val="accent2">
                    <a:lumMod val="50000"/>
                  </a:schemeClr>
                </a:solidFill>
              </a:rPr>
              <a:t>第</a:t>
            </a:r>
            <a:r>
              <a:rPr lang="en-US" altLang="zh-CN" sz="1400" b="1">
                <a:solidFill>
                  <a:schemeClr val="accent2">
                    <a:lumMod val="50000"/>
                  </a:schemeClr>
                </a:solidFill>
              </a:rPr>
              <a:t>43</a:t>
            </a:r>
            <a:r>
              <a:rPr lang="zh-CN" altLang="en-US" sz="1400" b="1">
                <a:solidFill>
                  <a:schemeClr val="accent2">
                    <a:lumMod val="50000"/>
                  </a:schemeClr>
                </a:solidFill>
              </a:rPr>
              <a:t>到</a:t>
            </a:r>
            <a:r>
              <a:rPr lang="en-US" altLang="zh-CN" sz="1400" b="1">
                <a:solidFill>
                  <a:schemeClr val="accent2">
                    <a:lumMod val="50000"/>
                  </a:schemeClr>
                </a:solidFill>
              </a:rPr>
              <a:t>51</a:t>
            </a:r>
            <a:r>
              <a:rPr lang="zh-CN" altLang="en-US" sz="1400" b="1">
                <a:solidFill>
                  <a:schemeClr val="accent2">
                    <a:lumMod val="50000"/>
                  </a:schemeClr>
                </a:solidFill>
              </a:rPr>
              <a:t>行计算所有子公式的真值，得到表格一行的信息</a:t>
            </a:r>
            <a:endParaRPr lang="en-US" altLang="zh-CN" sz="1400" b="1">
              <a:solidFill>
                <a:schemeClr val="accent2">
                  <a:lumMod val="50000"/>
                </a:schemeClr>
              </a:solidFill>
            </a:endParaRPr>
          </a:p>
          <a:p>
            <a:pPr marL="742950" lvl="1" indent="-285750">
              <a:spcBef>
                <a:spcPts val="600"/>
              </a:spcBef>
              <a:spcAft>
                <a:spcPts val="600"/>
              </a:spcAft>
              <a:buFont typeface="Arial" panose="020B0604020202020204" pitchFamily="34" charset="0"/>
              <a:buChar char="•"/>
            </a:pPr>
            <a:r>
              <a:rPr lang="zh-CN" altLang="en-US" sz="1400" b="1">
                <a:solidFill>
                  <a:schemeClr val="accent2">
                    <a:lumMod val="50000"/>
                  </a:schemeClr>
                </a:solidFill>
              </a:rPr>
              <a:t>第</a:t>
            </a:r>
            <a:r>
              <a:rPr lang="en-US" altLang="zh-CN" sz="1400" b="1">
                <a:solidFill>
                  <a:schemeClr val="accent2">
                    <a:lumMod val="50000"/>
                  </a:schemeClr>
                </a:solidFill>
              </a:rPr>
              <a:t>55</a:t>
            </a:r>
            <a:r>
              <a:rPr lang="zh-CN" altLang="en-US" sz="1400" b="1">
                <a:solidFill>
                  <a:schemeClr val="accent2">
                    <a:lumMod val="50000"/>
                  </a:schemeClr>
                </a:solidFill>
              </a:rPr>
              <a:t>行到</a:t>
            </a:r>
            <a:r>
              <a:rPr lang="en-US" altLang="zh-CN" sz="1400" b="1">
                <a:solidFill>
                  <a:schemeClr val="accent2">
                    <a:lumMod val="50000"/>
                  </a:schemeClr>
                </a:solidFill>
              </a:rPr>
              <a:t>65</a:t>
            </a:r>
            <a:r>
              <a:rPr lang="zh-CN" altLang="en-US" sz="1400" b="1">
                <a:solidFill>
                  <a:schemeClr val="accent2">
                    <a:lumMod val="50000"/>
                  </a:schemeClr>
                </a:solidFill>
              </a:rPr>
              <a:t>行的循环修改真值赋值列表准备计算真值表的下一行</a:t>
            </a:r>
          </a:p>
        </p:txBody>
      </p:sp>
    </p:spTree>
    <p:extLst>
      <p:ext uri="{BB962C8B-B14F-4D97-AF65-F5344CB8AC3E}">
        <p14:creationId xmlns:p14="http://schemas.microsoft.com/office/powerpoint/2010/main" val="370119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构造真值表的演示程序片段及输出结果</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18E6C68C-EBF6-4D2A-B1BB-0937AF53A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39" y="761198"/>
            <a:ext cx="7637315" cy="1885201"/>
          </a:xfrm>
          <a:prstGeom prst="rect">
            <a:avLst/>
          </a:prstGeom>
        </p:spPr>
      </p:pic>
      <p:pic>
        <p:nvPicPr>
          <p:cNvPr id="5" name="图片 4">
            <a:extLst>
              <a:ext uri="{FF2B5EF4-FFF2-40B4-BE49-F238E27FC236}">
                <a16:creationId xmlns:a16="http://schemas.microsoft.com/office/drawing/2014/main" id="{D3316720-494B-4E9F-AD4F-C424F0358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39" y="2960572"/>
            <a:ext cx="7684075" cy="1700017"/>
          </a:xfrm>
          <a:prstGeom prst="rect">
            <a:avLst/>
          </a:prstGeom>
        </p:spPr>
      </p:pic>
      <p:sp>
        <p:nvSpPr>
          <p:cNvPr id="6" name="矩形 5">
            <a:extLst>
              <a:ext uri="{FF2B5EF4-FFF2-40B4-BE49-F238E27FC236}">
                <a16:creationId xmlns:a16="http://schemas.microsoft.com/office/drawing/2014/main" id="{0FDCCF00-537B-4493-A4FD-3AC3CB5BD5B1}"/>
              </a:ext>
            </a:extLst>
          </p:cNvPr>
          <p:cNvSpPr/>
          <p:nvPr/>
        </p:nvSpPr>
        <p:spPr>
          <a:xfrm>
            <a:off x="5068166" y="2379108"/>
            <a:ext cx="3579668" cy="584775"/>
          </a:xfrm>
          <a:prstGeom prst="rect">
            <a:avLst/>
          </a:prstGeom>
          <a:solidFill>
            <a:schemeClr val="accent4">
              <a:lumMod val="20000"/>
              <a:lumOff val="80000"/>
            </a:schemeClr>
          </a:solidFill>
        </p:spPr>
        <p:txBody>
          <a:bodyPr wrap="square">
            <a:spAutoFit/>
          </a:bodyPr>
          <a:lstStyle/>
          <a:p>
            <a:r>
              <a:rPr lang="zh-CN" altLang="en-US" sz="1600" b="1">
                <a:solidFill>
                  <a:schemeClr val="accent2">
                    <a:lumMod val="50000"/>
                  </a:schemeClr>
                </a:solidFill>
              </a:rPr>
              <a:t>输出结果可拷贝到</a:t>
            </a:r>
            <a:r>
              <a:rPr lang="en-US" altLang="zh-CN" sz="1600" b="1">
                <a:solidFill>
                  <a:schemeClr val="accent2">
                    <a:lumMod val="50000"/>
                  </a:schemeClr>
                </a:solidFill>
              </a:rPr>
              <a:t>LaTeX</a:t>
            </a:r>
            <a:r>
              <a:rPr lang="zh-CN" altLang="en-US" sz="1600" b="1">
                <a:solidFill>
                  <a:schemeClr val="accent2">
                    <a:lumMod val="50000"/>
                  </a:schemeClr>
                </a:solidFill>
              </a:rPr>
              <a:t>软件中编译生成以数学符号形式展示的公式真值表</a:t>
            </a:r>
          </a:p>
        </p:txBody>
      </p:sp>
    </p:spTree>
    <p:extLst>
      <p:ext uri="{BB962C8B-B14F-4D97-AF65-F5344CB8AC3E}">
        <p14:creationId xmlns:p14="http://schemas.microsoft.com/office/powerpoint/2010/main" val="152435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例题演示软件</a:t>
            </a:r>
            <a:r>
              <a:rPr lang="en-US" altLang="zh-CN" sz="1400"/>
              <a:t>Deedm</a:t>
            </a:r>
            <a:r>
              <a:rPr lang="zh-CN" altLang="en-US" sz="1400"/>
              <a:t>构造公式真值表的</a:t>
            </a:r>
            <a:r>
              <a:rPr lang="en-US" altLang="zh-CN" sz="1400"/>
              <a:t>GUI</a:t>
            </a:r>
            <a:r>
              <a:rPr lang="zh-CN" altLang="en-US" sz="1400"/>
              <a:t>界面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5" name="图片 4">
            <a:extLst>
              <a:ext uri="{FF2B5EF4-FFF2-40B4-BE49-F238E27FC236}">
                <a16:creationId xmlns:a16="http://schemas.microsoft.com/office/drawing/2014/main" id="{7C5DD37B-DA4E-4EA7-B882-A2E709EAD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46" y="618954"/>
            <a:ext cx="6139919" cy="4135957"/>
          </a:xfrm>
          <a:prstGeom prst="rect">
            <a:avLst/>
          </a:prstGeom>
        </p:spPr>
      </p:pic>
      <p:sp>
        <p:nvSpPr>
          <p:cNvPr id="6" name="矩形 5">
            <a:extLst>
              <a:ext uri="{FF2B5EF4-FFF2-40B4-BE49-F238E27FC236}">
                <a16:creationId xmlns:a16="http://schemas.microsoft.com/office/drawing/2014/main" id="{D52CD646-FC84-45FE-B5AD-D5936F81AC6F}"/>
              </a:ext>
            </a:extLst>
          </p:cNvPr>
          <p:cNvSpPr/>
          <p:nvPr/>
        </p:nvSpPr>
        <p:spPr>
          <a:xfrm>
            <a:off x="6239740" y="1150704"/>
            <a:ext cx="2384714" cy="1169551"/>
          </a:xfrm>
          <a:prstGeom prst="rect">
            <a:avLst/>
          </a:prstGeom>
          <a:solidFill>
            <a:schemeClr val="accent4">
              <a:lumMod val="20000"/>
              <a:lumOff val="80000"/>
            </a:schemeClr>
          </a:solidFill>
        </p:spPr>
        <p:txBody>
          <a:bodyPr wrap="square">
            <a:spAutoFit/>
          </a:bodyPr>
          <a:lstStyle/>
          <a:p>
            <a:r>
              <a:rPr lang="en-US" altLang="zh-CN" sz="1400" b="1">
                <a:solidFill>
                  <a:schemeClr val="accent2">
                    <a:lumMod val="50000"/>
                  </a:schemeClr>
                </a:solidFill>
              </a:rPr>
              <a:t>Java</a:t>
            </a:r>
            <a:r>
              <a:rPr lang="zh-CN" altLang="en-US" sz="1400" b="1">
                <a:solidFill>
                  <a:schemeClr val="accent2">
                    <a:lumMod val="50000"/>
                  </a:schemeClr>
                </a:solidFill>
              </a:rPr>
              <a:t>源代码片段中，斜杠</a:t>
            </a:r>
            <a:r>
              <a:rPr lang="en-US" altLang="zh-CN" sz="1400" b="1">
                <a:solidFill>
                  <a:schemeClr val="accent2">
                    <a:lumMod val="50000"/>
                  </a:schemeClr>
                </a:solidFill>
              </a:rPr>
              <a:t>\</a:t>
            </a:r>
            <a:r>
              <a:rPr lang="zh-CN" altLang="en-US" sz="1400" b="1">
                <a:solidFill>
                  <a:schemeClr val="accent2">
                    <a:lumMod val="50000"/>
                  </a:schemeClr>
                </a:solidFill>
              </a:rPr>
              <a:t>是转入字符，需输入两个斜杠才是真正的一个斜杠字符，拷贝到软件</a:t>
            </a:r>
            <a:r>
              <a:rPr lang="en-US" altLang="zh-CN" sz="1400" b="1">
                <a:solidFill>
                  <a:schemeClr val="accent2">
                    <a:lumMod val="50000"/>
                  </a:schemeClr>
                </a:solidFill>
              </a:rPr>
              <a:t>Deedm</a:t>
            </a:r>
            <a:r>
              <a:rPr lang="zh-CN" altLang="en-US" sz="1400" b="1">
                <a:solidFill>
                  <a:schemeClr val="accent2">
                    <a:lumMod val="50000"/>
                  </a:schemeClr>
                </a:solidFill>
              </a:rPr>
              <a:t>中需删除一个斜杠才是合法公式</a:t>
            </a:r>
          </a:p>
        </p:txBody>
      </p:sp>
      <p:sp>
        <p:nvSpPr>
          <p:cNvPr id="7" name="矩形 6">
            <a:extLst>
              <a:ext uri="{FF2B5EF4-FFF2-40B4-BE49-F238E27FC236}">
                <a16:creationId xmlns:a16="http://schemas.microsoft.com/office/drawing/2014/main" id="{27854967-10C6-4643-8E76-F8E599863700}"/>
              </a:ext>
            </a:extLst>
          </p:cNvPr>
          <p:cNvSpPr/>
          <p:nvPr/>
        </p:nvSpPr>
        <p:spPr>
          <a:xfrm>
            <a:off x="6442362" y="2893569"/>
            <a:ext cx="2182092" cy="954107"/>
          </a:xfrm>
          <a:prstGeom prst="rect">
            <a:avLst/>
          </a:prstGeom>
          <a:solidFill>
            <a:schemeClr val="accent2">
              <a:lumMod val="20000"/>
              <a:lumOff val="80000"/>
            </a:schemeClr>
          </a:solidFill>
        </p:spPr>
        <p:txBody>
          <a:bodyPr wrap="square">
            <a:spAutoFit/>
          </a:bodyPr>
          <a:lstStyle/>
          <a:p>
            <a:r>
              <a:rPr lang="zh-CN" altLang="en-US" sz="1400" b="1">
                <a:solidFill>
                  <a:schemeClr val="accent2">
                    <a:lumMod val="50000"/>
                  </a:schemeClr>
                </a:solidFill>
              </a:rPr>
              <a:t>件</a:t>
            </a:r>
            <a:r>
              <a:rPr lang="en-US" altLang="zh-CN" sz="1400" b="1">
                <a:solidFill>
                  <a:schemeClr val="accent2">
                    <a:lumMod val="50000"/>
                  </a:schemeClr>
                </a:solidFill>
              </a:rPr>
              <a:t>Deedm</a:t>
            </a:r>
            <a:r>
              <a:rPr lang="zh-CN" altLang="en-US" sz="1400" b="1">
                <a:solidFill>
                  <a:schemeClr val="accent2">
                    <a:lumMod val="50000"/>
                  </a:schemeClr>
                </a:solidFill>
              </a:rPr>
              <a:t>使用免费的</a:t>
            </a:r>
            <a:r>
              <a:rPr lang="en-US" altLang="zh-CN" sz="1400" b="1">
                <a:solidFill>
                  <a:schemeClr val="accent2">
                    <a:lumMod val="50000"/>
                  </a:schemeClr>
                </a:solidFill>
              </a:rPr>
              <a:t>Java</a:t>
            </a:r>
            <a:r>
              <a:rPr lang="zh-CN" altLang="en-US" sz="1400" b="1">
                <a:solidFill>
                  <a:schemeClr val="accent2">
                    <a:lumMod val="50000"/>
                  </a:schemeClr>
                </a:solidFill>
              </a:rPr>
              <a:t>库</a:t>
            </a:r>
            <a:r>
              <a:rPr lang="en-US" altLang="zh-CN" sz="1400" b="1">
                <a:solidFill>
                  <a:schemeClr val="accent2">
                    <a:lumMod val="50000"/>
                  </a:schemeClr>
                </a:solidFill>
              </a:rPr>
              <a:t>JLaTeXMath</a:t>
            </a:r>
            <a:r>
              <a:rPr lang="zh-CN" altLang="en-US" sz="1400" b="1">
                <a:solidFill>
                  <a:schemeClr val="accent2">
                    <a:lumMod val="50000"/>
                  </a:schemeClr>
                </a:solidFill>
              </a:rPr>
              <a:t>提供的方法将</a:t>
            </a:r>
            <a:r>
              <a:rPr lang="en-US" altLang="zh-CN" sz="1400" b="1">
                <a:solidFill>
                  <a:schemeClr val="accent2">
                    <a:lumMod val="50000"/>
                  </a:schemeClr>
                </a:solidFill>
              </a:rPr>
              <a:t>LaTeX</a:t>
            </a:r>
            <a:r>
              <a:rPr lang="zh-CN" altLang="en-US" sz="1400" b="1">
                <a:solidFill>
                  <a:schemeClr val="accent2">
                    <a:lumMod val="50000"/>
                  </a:schemeClr>
                </a:solidFill>
              </a:rPr>
              <a:t>的命令片段编译生成为图片</a:t>
            </a:r>
          </a:p>
        </p:txBody>
      </p:sp>
    </p:spTree>
    <p:extLst>
      <p:ext uri="{BB962C8B-B14F-4D97-AF65-F5344CB8AC3E}">
        <p14:creationId xmlns:p14="http://schemas.microsoft.com/office/powerpoint/2010/main" val="2224714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对偶公式及其真值的计算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矩形 1">
            <a:extLst>
              <a:ext uri="{FF2B5EF4-FFF2-40B4-BE49-F238E27FC236}">
                <a16:creationId xmlns:a16="http://schemas.microsoft.com/office/drawing/2014/main" id="{9A30CB74-3311-4A6E-ABF4-E60C541E47CA}"/>
              </a:ext>
            </a:extLst>
          </p:cNvPr>
          <p:cNvSpPr/>
          <p:nvPr/>
        </p:nvSpPr>
        <p:spPr>
          <a:xfrm>
            <a:off x="955961" y="1108240"/>
            <a:ext cx="6961912" cy="1608967"/>
          </a:xfrm>
          <a:prstGeom prst="rect">
            <a:avLst/>
          </a:prstGeom>
          <a:solidFill>
            <a:schemeClr val="accent5">
              <a:lumMod val="20000"/>
              <a:lumOff val="80000"/>
            </a:schemeClr>
          </a:solidFill>
        </p:spPr>
        <p:txBody>
          <a:bodyPr wrap="square">
            <a:spAutoFit/>
          </a:bodyPr>
          <a:lstStyle/>
          <a:p>
            <a:pPr>
              <a:lnSpc>
                <a:spcPts val="24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类</a:t>
            </a:r>
            <a:r>
              <a:rPr lang="en-US" altLang="zh-CN" sz="1600" b="1">
                <a:solidFill>
                  <a:srgbClr val="002060"/>
                </a:solidFill>
                <a:latin typeface="+mn-ea"/>
              </a:rPr>
              <a:t>Formula</a:t>
            </a:r>
            <a:r>
              <a:rPr lang="zh-CN" altLang="en-US" sz="1600" b="1">
                <a:solidFill>
                  <a:srgbClr val="002060"/>
                </a:solidFill>
                <a:latin typeface="楷体" panose="02010609060101010101" pitchFamily="49" charset="-122"/>
                <a:ea typeface="楷体" panose="02010609060101010101" pitchFamily="49" charset="-122"/>
              </a:rPr>
              <a:t>提供下面与对偶公式计算相关的方法</a:t>
            </a: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方法</a:t>
            </a:r>
            <a:r>
              <a:rPr lang="en-US" altLang="zh-CN" sz="1600" b="1">
                <a:solidFill>
                  <a:schemeClr val="accent2">
                    <a:lumMod val="50000"/>
                  </a:schemeClr>
                </a:solidFill>
              </a:rPr>
              <a:t>isLimitedToNegAndOrOperators()</a:t>
            </a:r>
            <a:r>
              <a:rPr lang="zh-CN" altLang="en-US" sz="1600" b="1">
                <a:solidFill>
                  <a:schemeClr val="accent2">
                    <a:lumMod val="50000"/>
                  </a:schemeClr>
                </a:solidFill>
              </a:rPr>
              <a:t>判断一个公式是否只含有否定、合取和析取运算符</a:t>
            </a: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方法</a:t>
            </a:r>
            <a:r>
              <a:rPr lang="en-US" altLang="zh-CN" sz="1600" b="1">
                <a:solidFill>
                  <a:schemeClr val="accent2">
                    <a:lumMod val="50000"/>
                  </a:schemeClr>
                </a:solidFill>
              </a:rPr>
              <a:t>getDualFormula()</a:t>
            </a:r>
            <a:r>
              <a:rPr lang="zh-CN" altLang="en-US" sz="1600" b="1">
                <a:solidFill>
                  <a:schemeClr val="accent2">
                    <a:lumMod val="50000"/>
                  </a:schemeClr>
                </a:solidFill>
              </a:rPr>
              <a:t>返回当前公式的对偶公式</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9D93A74-B449-4262-8253-BE3A9D11FA82}"/>
                  </a:ext>
                </a:extLst>
              </p:cNvPr>
              <p:cNvSpPr/>
              <p:nvPr/>
            </p:nvSpPr>
            <p:spPr>
              <a:xfrm>
                <a:off x="955961" y="3111656"/>
                <a:ext cx="7008668" cy="1146083"/>
              </a:xfrm>
              <a:prstGeom prst="rect">
                <a:avLst/>
              </a:prstGeom>
              <a:solidFill>
                <a:schemeClr val="accent5">
                  <a:lumMod val="20000"/>
                  <a:lumOff val="80000"/>
                </a:schemeClr>
              </a:solidFill>
            </p:spPr>
            <p:txBody>
              <a:bodyPr wrap="square">
                <a:spAutoFit/>
              </a:bodyPr>
              <a:lstStyle/>
              <a:p>
                <a:pPr>
                  <a:lnSpc>
                    <a:spcPts val="24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类的方法</a:t>
                </a:r>
                <a:r>
                  <a:rPr lang="en-US" altLang="zh-CN" sz="1600" b="1">
                    <a:solidFill>
                      <a:srgbClr val="002060"/>
                    </a:solidFill>
                    <a:latin typeface="+mn-ea"/>
                  </a:rPr>
                  <a:t>getNegationFunction()</a:t>
                </a:r>
                <a:r>
                  <a:rPr lang="zh-CN" altLang="en-US" sz="1600" b="1">
                    <a:solidFill>
                      <a:srgbClr val="002060"/>
                    </a:solidFill>
                    <a:latin typeface="楷体" panose="02010609060101010101" pitchFamily="49" charset="-122"/>
                    <a:ea typeface="楷体" panose="02010609060101010101" pitchFamily="49" charset="-122"/>
                  </a:rPr>
                  <a:t>返回当前真值赋值函数的否定函数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即对真值赋值函数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𝑽𝒂𝒓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，返回</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𝑽𝒂𝒓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，对任意命题变量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𝑽𝒂𝒓</m:t>
                    </m:r>
                    <m:r>
                      <a:rPr lang="zh-CN" altLang="en-US"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𝝈</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e>
                    </m:d>
                  </m:oMath>
                </a14:m>
                <a:endParaRPr lang="zh-CN" altLang="en-US" sz="1600" b="1">
                  <a:solidFill>
                    <a:schemeClr val="accent2">
                      <a:lumMod val="50000"/>
                    </a:schemeClr>
                  </a:solidFill>
                </a:endParaRPr>
              </a:p>
            </p:txBody>
          </p:sp>
        </mc:Choice>
        <mc:Fallback xmlns="">
          <p:sp>
            <p:nvSpPr>
              <p:cNvPr id="3" name="矩形 2">
                <a:extLst>
                  <a:ext uri="{FF2B5EF4-FFF2-40B4-BE49-F238E27FC236}">
                    <a16:creationId xmlns:a16="http://schemas.microsoft.com/office/drawing/2014/main" id="{29D93A74-B449-4262-8253-BE3A9D11FA82}"/>
                  </a:ext>
                </a:extLst>
              </p:cNvPr>
              <p:cNvSpPr>
                <a:spLocks noRot="1" noChangeAspect="1" noMove="1" noResize="1" noEditPoints="1" noAdjustHandles="1" noChangeArrowheads="1" noChangeShapeType="1" noTextEdit="1"/>
              </p:cNvSpPr>
              <p:nvPr/>
            </p:nvSpPr>
            <p:spPr>
              <a:xfrm>
                <a:off x="955961" y="3111656"/>
                <a:ext cx="7008668" cy="1146083"/>
              </a:xfrm>
              <a:prstGeom prst="rect">
                <a:avLst/>
              </a:prstGeom>
              <a:blipFill>
                <a:blip r:embed="rId2"/>
                <a:stretch>
                  <a:fillRect l="-522" b="-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566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真值集集合上的逻辑运算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DE3D2A6-C2D3-4985-850E-8BEF81BD290E}"/>
                  </a:ext>
                </a:extLst>
              </p:cNvPr>
              <p:cNvSpPr txBox="1"/>
              <p:nvPr/>
            </p:nvSpPr>
            <p:spPr>
              <a:xfrm>
                <a:off x="538350" y="816322"/>
                <a:ext cx="7047014" cy="1227195"/>
              </a:xfrm>
              <a:prstGeom prst="rect">
                <a:avLst/>
              </a:prstGeom>
              <a:solidFill>
                <a:schemeClr val="accent4">
                  <a:lumMod val="20000"/>
                  <a:lumOff val="80000"/>
                </a:schemeClr>
              </a:solidFill>
            </p:spPr>
            <p:txBody>
              <a:bodyPr wrap="square" rtlCol="0">
                <a:spAutoFit/>
              </a:bodyPr>
              <a:lstStyle/>
              <a:p>
                <a:pPr>
                  <a:lnSpc>
                    <a:spcPts val="1800"/>
                  </a:lnSpc>
                  <a:spcBef>
                    <a:spcPts val="600"/>
                  </a:spcBef>
                </a:pPr>
                <a:r>
                  <a:rPr lang="zh-CN" altLang="en-US" sz="1600" b="1" dirty="0">
                    <a:solidFill>
                      <a:srgbClr val="002060"/>
                    </a:solidFill>
                  </a:rPr>
                  <a:t>命题逻辑公式的</a:t>
                </a:r>
                <a:r>
                  <a:rPr lang="zh-CN" altLang="en-US" sz="1600" b="1" dirty="0">
                    <a:solidFill>
                      <a:srgbClr val="002060"/>
                    </a:solidFill>
                    <a:latin typeface="Arial" panose="020B0604020202020204" pitchFamily="34" charset="0"/>
                    <a:cs typeface="Arial" panose="020B0604020202020204" pitchFamily="34" charset="0"/>
                  </a:rPr>
                  <a:t>语义</a:t>
                </a:r>
                <a:r>
                  <a:rPr lang="en-US" altLang="zh-CN" sz="1600" b="1" dirty="0">
                    <a:solidFill>
                      <a:srgbClr val="002060"/>
                    </a:solidFill>
                    <a:latin typeface="Arial" panose="020B0604020202020204" pitchFamily="34" charset="0"/>
                    <a:cs typeface="Arial" panose="020B0604020202020204" pitchFamily="34" charset="0"/>
                  </a:rPr>
                  <a:t> (semantic)</a:t>
                </a:r>
                <a:r>
                  <a:rPr lang="zh-CN" altLang="en-US" sz="1600" b="1" dirty="0">
                    <a:solidFill>
                      <a:srgbClr val="002060"/>
                    </a:solidFill>
                  </a:rPr>
                  <a:t>是指如何确定命题逻辑公式的真值</a:t>
                </a:r>
              </a:p>
              <a:p>
                <a:pPr marL="214313" indent="-214313">
                  <a:lnSpc>
                    <a:spcPts val="1800"/>
                  </a:lnSpc>
                  <a:spcBef>
                    <a:spcPts val="600"/>
                  </a:spcBef>
                  <a:buFont typeface="Arial" panose="020B0604020202020204" pitchFamily="34" charset="0"/>
                  <a:buChar char="•"/>
                </a:pPr>
                <a:r>
                  <a:rPr lang="zh-CN" altLang="en-US" sz="1400" b="1" dirty="0">
                    <a:solidFill>
                      <a:schemeClr val="accent2">
                        <a:lumMod val="50000"/>
                      </a:schemeClr>
                    </a:solidFill>
                    <a:latin typeface="楷体" panose="02010609060101010101" pitchFamily="49" charset="-122"/>
                    <a:ea typeface="楷体" panose="02010609060101010101" pitchFamily="49" charset="-122"/>
                  </a:rPr>
                  <a:t>在给定命题变量的真值的基础上如何确定命题逻辑公式</a:t>
                </a:r>
                <a:r>
                  <a:rPr lang="zh-CN" altLang="en-US" sz="1400" b="1">
                    <a:solidFill>
                      <a:schemeClr val="accent2">
                        <a:lumMod val="50000"/>
                      </a:schemeClr>
                    </a:solidFill>
                    <a:latin typeface="楷体" panose="02010609060101010101" pitchFamily="49" charset="-122"/>
                    <a:ea typeface="楷体" panose="02010609060101010101" pitchFamily="49" charset="-122"/>
                  </a:rPr>
                  <a:t>的真值</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14313" indent="-214313">
                  <a:lnSpc>
                    <a:spcPts val="1800"/>
                  </a:lnSpc>
                  <a:spcBef>
                    <a:spcPts val="600"/>
                  </a:spcBef>
                  <a:buFont typeface="Arial" panose="020B0604020202020204" pitchFamily="34" charset="0"/>
                  <a:buChar char="•"/>
                </a:pPr>
                <a:r>
                  <a:rPr lang="zh-CN" altLang="en-US" sz="1400" b="1" dirty="0">
                    <a:solidFill>
                      <a:schemeClr val="accent2">
                        <a:lumMod val="50000"/>
                      </a:schemeClr>
                    </a:solidFill>
                    <a:latin typeface="楷体" panose="02010609060101010101" pitchFamily="49" charset="-122"/>
                    <a:ea typeface="楷体" panose="02010609060101010101" pitchFamily="49" charset="-122"/>
                  </a:rPr>
                  <a:t>命题逻辑公式的语法定义基于给定的命题变量集</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𝐕𝐚𝐫</m:t>
                    </m:r>
                  </m:oMath>
                </a14:m>
                <a:endParaRPr lang="en-US" altLang="zh-CN" sz="1400" b="1" dirty="0">
                  <a:solidFill>
                    <a:schemeClr val="accent2">
                      <a:lumMod val="50000"/>
                    </a:schemeClr>
                  </a:solidFill>
                  <a:latin typeface="楷体" panose="02010609060101010101" pitchFamily="49" charset="-122"/>
                  <a:ea typeface="楷体" panose="02010609060101010101" pitchFamily="49" charset="-122"/>
                </a:endParaRPr>
              </a:p>
              <a:p>
                <a:pPr marL="214313" indent="-214313">
                  <a:lnSpc>
                    <a:spcPts val="1800"/>
                  </a:lnSpc>
                  <a:spcBef>
                    <a:spcPts val="600"/>
                  </a:spcBef>
                  <a:buFont typeface="Arial" panose="020B0604020202020204" pitchFamily="34" charset="0"/>
                  <a:buChar char="•"/>
                </a:pPr>
                <a:r>
                  <a:rPr lang="zh-CN" altLang="en-US" sz="1400" b="1" dirty="0">
                    <a:solidFill>
                      <a:schemeClr val="accent2">
                        <a:lumMod val="50000"/>
                      </a:schemeClr>
                    </a:solidFill>
                    <a:latin typeface="楷体" panose="02010609060101010101" pitchFamily="49" charset="-122"/>
                    <a:ea typeface="楷体" panose="02010609060101010101" pitchFamily="49" charset="-122"/>
                  </a:rPr>
                  <a:t>命题逻辑公式的语义定义则基于该命题变量</a:t>
                </a:r>
                <a:r>
                  <a:rPr lang="zh-CN" altLang="en-US" sz="1400" b="1">
                    <a:solidFill>
                      <a:schemeClr val="accent2">
                        <a:lumMod val="50000"/>
                      </a:schemeClr>
                    </a:solidFill>
                    <a:latin typeface="楷体" panose="02010609060101010101" pitchFamily="49" charset="-122"/>
                    <a:ea typeface="楷体" panose="02010609060101010101" pitchFamily="49" charset="-122"/>
                  </a:rPr>
                  <a:t>集的真值</a:t>
                </a:r>
                <a:r>
                  <a:rPr lang="zh-CN" altLang="en-US" sz="1400" b="1" dirty="0">
                    <a:solidFill>
                      <a:schemeClr val="accent2">
                        <a:lumMod val="50000"/>
                      </a:schemeClr>
                    </a:solidFill>
                    <a:latin typeface="楷体" panose="02010609060101010101" pitchFamily="49" charset="-122"/>
                    <a:ea typeface="楷体" panose="02010609060101010101" pitchFamily="49" charset="-122"/>
                  </a:rPr>
                  <a:t>赋值函数</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𝝈</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𝐕𝐚𝐫</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𝟐</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𝟎</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𝟏</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oMath>
                </a14:m>
                <a:endParaRPr lang="zh-CN" altLang="en-US" sz="1400" b="1" dirty="0">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DDE3D2A6-C2D3-4985-850E-8BEF81BD290E}"/>
                  </a:ext>
                </a:extLst>
              </p:cNvPr>
              <p:cNvSpPr txBox="1">
                <a:spLocks noRot="1" noChangeAspect="1" noMove="1" noResize="1" noEditPoints="1" noAdjustHandles="1" noChangeArrowheads="1" noChangeShapeType="1" noTextEdit="1"/>
              </p:cNvSpPr>
              <p:nvPr/>
            </p:nvSpPr>
            <p:spPr>
              <a:xfrm>
                <a:off x="538350" y="816322"/>
                <a:ext cx="7047014" cy="1227195"/>
              </a:xfrm>
              <a:prstGeom prst="rect">
                <a:avLst/>
              </a:prstGeom>
              <a:blipFill>
                <a:blip r:embed="rId2"/>
                <a:stretch>
                  <a:fillRect l="-433" t="-2985" b="-34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FF28318-D69E-480B-A98A-81BCB11ED59A}"/>
                  </a:ext>
                </a:extLst>
              </p:cNvPr>
              <p:cNvSpPr txBox="1"/>
              <p:nvPr/>
            </p:nvSpPr>
            <p:spPr>
              <a:xfrm>
                <a:off x="538350" y="2301583"/>
                <a:ext cx="6278086"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在真值集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上可使用如下运算表定义运算</a:t>
                </a:r>
                <a14:m>
                  <m:oMath xmlns:m="http://schemas.openxmlformats.org/officeDocument/2006/math">
                    <m:r>
                      <a:rPr lang="en-US" altLang="zh-CN" b="1" i="1" smtClean="0">
                        <a:solidFill>
                          <a:schemeClr val="accent2">
                            <a:lumMod val="50000"/>
                          </a:schemeClr>
                        </a:solidFill>
                        <a:latin typeface="Cambria Math" panose="02040503050406030204" pitchFamily="18" charset="0"/>
                      </a:rPr>
                      <m:t>¬, ∧, ∨, →, ↔</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EFF28318-D69E-480B-A98A-81BCB11ED59A}"/>
                  </a:ext>
                </a:extLst>
              </p:cNvPr>
              <p:cNvSpPr txBox="1">
                <a:spLocks noRot="1" noChangeAspect="1" noMove="1" noResize="1" noEditPoints="1" noAdjustHandles="1" noChangeArrowheads="1" noChangeShapeType="1" noTextEdit="1"/>
              </p:cNvSpPr>
              <p:nvPr/>
            </p:nvSpPr>
            <p:spPr>
              <a:xfrm>
                <a:off x="538350" y="2301583"/>
                <a:ext cx="6278086" cy="369332"/>
              </a:xfrm>
              <a:prstGeom prst="rect">
                <a:avLst/>
              </a:prstGeom>
              <a:blipFill>
                <a:blip r:embed="rId3"/>
                <a:stretch>
                  <a:fillRect l="-77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CF8A005-CCF9-4871-B7A5-A4796084E7AD}"/>
                  </a:ext>
                </a:extLst>
              </p:cNvPr>
              <p:cNvGraphicFramePr>
                <a:graphicFrameLocks noGrp="1"/>
              </p:cNvGraphicFramePr>
              <p:nvPr>
                <p:extLst>
                  <p:ext uri="{D42A27DB-BD31-4B8C-83A1-F6EECF244321}">
                    <p14:modId xmlns:p14="http://schemas.microsoft.com/office/powerpoint/2010/main" val="3171938412"/>
                  </p:ext>
                </p:extLst>
              </p:nvPr>
            </p:nvGraphicFramePr>
            <p:xfrm>
              <a:off x="538350" y="2941880"/>
              <a:ext cx="828056" cy="856997"/>
            </p:xfrm>
            <a:graphic>
              <a:graphicData uri="http://schemas.openxmlformats.org/drawingml/2006/table">
                <a:tbl>
                  <a:tblPr firstRow="1" bandRow="1">
                    <a:tableStyleId>{7DF18680-E054-41AD-8BC1-D1AEF772440D}</a:tableStyleId>
                  </a:tblPr>
                  <a:tblGrid>
                    <a:gridCol w="414028">
                      <a:extLst>
                        <a:ext uri="{9D8B030D-6E8A-4147-A177-3AD203B41FA5}">
                          <a16:colId xmlns:a16="http://schemas.microsoft.com/office/drawing/2014/main" val="3206039073"/>
                        </a:ext>
                      </a:extLst>
                    </a:gridCol>
                    <a:gridCol w="414028">
                      <a:extLst>
                        <a:ext uri="{9D8B030D-6E8A-4147-A177-3AD203B41FA5}">
                          <a16:colId xmlns:a16="http://schemas.microsoft.com/office/drawing/2014/main" val="247443873"/>
                        </a:ext>
                      </a:extLst>
                    </a:gridCol>
                  </a:tblGrid>
                  <a:tr h="286327">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tc>
                    <a:extLst>
                      <a:ext uri="{0D108BD9-81ED-4DB2-BD59-A6C34878D82A}">
                        <a16:rowId xmlns:a16="http://schemas.microsoft.com/office/drawing/2014/main" val="2575131081"/>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3844368530"/>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048866764"/>
                      </a:ext>
                    </a:extLst>
                  </a:tr>
                </a:tbl>
              </a:graphicData>
            </a:graphic>
          </p:graphicFrame>
        </mc:Choice>
        <mc:Fallback xmlns="">
          <p:graphicFrame>
            <p:nvGraphicFramePr>
              <p:cNvPr id="4" name="表格 3">
                <a:extLst>
                  <a:ext uri="{FF2B5EF4-FFF2-40B4-BE49-F238E27FC236}">
                    <a16:creationId xmlns:a16="http://schemas.microsoft.com/office/drawing/2014/main" id="{CCF8A005-CCF9-4871-B7A5-A4796084E7AD}"/>
                  </a:ext>
                </a:extLst>
              </p:cNvPr>
              <p:cNvGraphicFramePr>
                <a:graphicFrameLocks noGrp="1"/>
              </p:cNvGraphicFramePr>
              <p:nvPr>
                <p:extLst>
                  <p:ext uri="{D42A27DB-BD31-4B8C-83A1-F6EECF244321}">
                    <p14:modId xmlns:p14="http://schemas.microsoft.com/office/powerpoint/2010/main" val="3171938412"/>
                  </p:ext>
                </p:extLst>
              </p:nvPr>
            </p:nvGraphicFramePr>
            <p:xfrm>
              <a:off x="538350" y="2941880"/>
              <a:ext cx="828056" cy="856997"/>
            </p:xfrm>
            <a:graphic>
              <a:graphicData uri="http://schemas.openxmlformats.org/drawingml/2006/table">
                <a:tbl>
                  <a:tblPr firstRow="1" bandRow="1">
                    <a:tableStyleId>{7DF18680-E054-41AD-8BC1-D1AEF772440D}</a:tableStyleId>
                  </a:tblPr>
                  <a:tblGrid>
                    <a:gridCol w="414028">
                      <a:extLst>
                        <a:ext uri="{9D8B030D-6E8A-4147-A177-3AD203B41FA5}">
                          <a16:colId xmlns:a16="http://schemas.microsoft.com/office/drawing/2014/main" val="3206039073"/>
                        </a:ext>
                      </a:extLst>
                    </a:gridCol>
                    <a:gridCol w="414028">
                      <a:extLst>
                        <a:ext uri="{9D8B030D-6E8A-4147-A177-3AD203B41FA5}">
                          <a16:colId xmlns:a16="http://schemas.microsoft.com/office/drawing/2014/main" val="247443873"/>
                        </a:ext>
                      </a:extLst>
                    </a:gridCol>
                  </a:tblGrid>
                  <a:tr h="286327">
                    <a:tc>
                      <a:txBody>
                        <a:bodyPr/>
                        <a:lstStyle/>
                        <a:p>
                          <a:endParaRPr lang="zh-CN"/>
                        </a:p>
                      </a:txBody>
                      <a:tcPr>
                        <a:blipFill>
                          <a:blip r:embed="rId4"/>
                          <a:stretch>
                            <a:fillRect l="-1449" t="-2128" r="-104348" b="-212766"/>
                          </a:stretch>
                        </a:blipFill>
                      </a:tcPr>
                    </a:tc>
                    <a:tc>
                      <a:txBody>
                        <a:bodyPr/>
                        <a:lstStyle/>
                        <a:p>
                          <a:endParaRPr lang="zh-CN"/>
                        </a:p>
                      </a:txBody>
                      <a:tcPr>
                        <a:blipFill>
                          <a:blip r:embed="rId4"/>
                          <a:stretch>
                            <a:fillRect l="-102941" t="-2128" r="-5882" b="-212766"/>
                          </a:stretch>
                        </a:blipFill>
                      </a:tcPr>
                    </a:tc>
                    <a:extLst>
                      <a:ext uri="{0D108BD9-81ED-4DB2-BD59-A6C34878D82A}">
                        <a16:rowId xmlns:a16="http://schemas.microsoft.com/office/drawing/2014/main" val="2575131081"/>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3844368530"/>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04886676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1481BDA-D5DD-4CB4-A670-CD17B781D3AB}"/>
                  </a:ext>
                </a:extLst>
              </p:cNvPr>
              <p:cNvGraphicFramePr>
                <a:graphicFrameLocks noGrp="1"/>
              </p:cNvGraphicFramePr>
              <p:nvPr>
                <p:extLst>
                  <p:ext uri="{D42A27DB-BD31-4B8C-83A1-F6EECF244321}">
                    <p14:modId xmlns:p14="http://schemas.microsoft.com/office/powerpoint/2010/main" val="507083247"/>
                  </p:ext>
                </p:extLst>
              </p:nvPr>
            </p:nvGraphicFramePr>
            <p:xfrm>
              <a:off x="1858859" y="2943133"/>
              <a:ext cx="3637068" cy="1427667"/>
            </p:xfrm>
            <a:graphic>
              <a:graphicData uri="http://schemas.openxmlformats.org/drawingml/2006/table">
                <a:tbl>
                  <a:tblPr firstRow="1" bandRow="1">
                    <a:tableStyleId>{7DF18680-E054-41AD-8BC1-D1AEF772440D}</a:tableStyleId>
                  </a:tblPr>
                  <a:tblGrid>
                    <a:gridCol w="606178">
                      <a:extLst>
                        <a:ext uri="{9D8B030D-6E8A-4147-A177-3AD203B41FA5}">
                          <a16:colId xmlns:a16="http://schemas.microsoft.com/office/drawing/2014/main" val="3206039073"/>
                        </a:ext>
                      </a:extLst>
                    </a:gridCol>
                    <a:gridCol w="606178">
                      <a:extLst>
                        <a:ext uri="{9D8B030D-6E8A-4147-A177-3AD203B41FA5}">
                          <a16:colId xmlns:a16="http://schemas.microsoft.com/office/drawing/2014/main" val="247443873"/>
                        </a:ext>
                      </a:extLst>
                    </a:gridCol>
                    <a:gridCol w="606178">
                      <a:extLst>
                        <a:ext uri="{9D8B030D-6E8A-4147-A177-3AD203B41FA5}">
                          <a16:colId xmlns:a16="http://schemas.microsoft.com/office/drawing/2014/main" val="4233532887"/>
                        </a:ext>
                      </a:extLst>
                    </a:gridCol>
                    <a:gridCol w="606178">
                      <a:extLst>
                        <a:ext uri="{9D8B030D-6E8A-4147-A177-3AD203B41FA5}">
                          <a16:colId xmlns:a16="http://schemas.microsoft.com/office/drawing/2014/main" val="457065074"/>
                        </a:ext>
                      </a:extLst>
                    </a:gridCol>
                    <a:gridCol w="606178">
                      <a:extLst>
                        <a:ext uri="{9D8B030D-6E8A-4147-A177-3AD203B41FA5}">
                          <a16:colId xmlns:a16="http://schemas.microsoft.com/office/drawing/2014/main" val="618648225"/>
                        </a:ext>
                      </a:extLst>
                    </a:gridCol>
                    <a:gridCol w="606178">
                      <a:extLst>
                        <a:ext uri="{9D8B030D-6E8A-4147-A177-3AD203B41FA5}">
                          <a16:colId xmlns:a16="http://schemas.microsoft.com/office/drawing/2014/main" val="3781022795"/>
                        </a:ext>
                      </a:extLst>
                    </a:gridCol>
                  </a:tblGrid>
                  <a:tr h="286327">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tc>
                    <a:extLst>
                      <a:ext uri="{0D108BD9-81ED-4DB2-BD59-A6C34878D82A}">
                        <a16:rowId xmlns:a16="http://schemas.microsoft.com/office/drawing/2014/main" val="2575131081"/>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3844368530"/>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048866764"/>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486638767"/>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1474317497"/>
                      </a:ext>
                    </a:extLst>
                  </a:tr>
                </a:tbl>
              </a:graphicData>
            </a:graphic>
          </p:graphicFrame>
        </mc:Choice>
        <mc:Fallback xmlns="">
          <p:graphicFrame>
            <p:nvGraphicFramePr>
              <p:cNvPr id="18" name="表格 17">
                <a:extLst>
                  <a:ext uri="{FF2B5EF4-FFF2-40B4-BE49-F238E27FC236}">
                    <a16:creationId xmlns:a16="http://schemas.microsoft.com/office/drawing/2014/main" id="{51481BDA-D5DD-4CB4-A670-CD17B781D3AB}"/>
                  </a:ext>
                </a:extLst>
              </p:cNvPr>
              <p:cNvGraphicFramePr>
                <a:graphicFrameLocks noGrp="1"/>
              </p:cNvGraphicFramePr>
              <p:nvPr>
                <p:extLst>
                  <p:ext uri="{D42A27DB-BD31-4B8C-83A1-F6EECF244321}">
                    <p14:modId xmlns:p14="http://schemas.microsoft.com/office/powerpoint/2010/main" val="507083247"/>
                  </p:ext>
                </p:extLst>
              </p:nvPr>
            </p:nvGraphicFramePr>
            <p:xfrm>
              <a:off x="1858859" y="2943133"/>
              <a:ext cx="3637068" cy="1427667"/>
            </p:xfrm>
            <a:graphic>
              <a:graphicData uri="http://schemas.openxmlformats.org/drawingml/2006/table">
                <a:tbl>
                  <a:tblPr firstRow="1" bandRow="1">
                    <a:tableStyleId>{7DF18680-E054-41AD-8BC1-D1AEF772440D}</a:tableStyleId>
                  </a:tblPr>
                  <a:tblGrid>
                    <a:gridCol w="606178">
                      <a:extLst>
                        <a:ext uri="{9D8B030D-6E8A-4147-A177-3AD203B41FA5}">
                          <a16:colId xmlns:a16="http://schemas.microsoft.com/office/drawing/2014/main" val="3206039073"/>
                        </a:ext>
                      </a:extLst>
                    </a:gridCol>
                    <a:gridCol w="606178">
                      <a:extLst>
                        <a:ext uri="{9D8B030D-6E8A-4147-A177-3AD203B41FA5}">
                          <a16:colId xmlns:a16="http://schemas.microsoft.com/office/drawing/2014/main" val="247443873"/>
                        </a:ext>
                      </a:extLst>
                    </a:gridCol>
                    <a:gridCol w="606178">
                      <a:extLst>
                        <a:ext uri="{9D8B030D-6E8A-4147-A177-3AD203B41FA5}">
                          <a16:colId xmlns:a16="http://schemas.microsoft.com/office/drawing/2014/main" val="4233532887"/>
                        </a:ext>
                      </a:extLst>
                    </a:gridCol>
                    <a:gridCol w="606178">
                      <a:extLst>
                        <a:ext uri="{9D8B030D-6E8A-4147-A177-3AD203B41FA5}">
                          <a16:colId xmlns:a16="http://schemas.microsoft.com/office/drawing/2014/main" val="457065074"/>
                        </a:ext>
                      </a:extLst>
                    </a:gridCol>
                    <a:gridCol w="606178">
                      <a:extLst>
                        <a:ext uri="{9D8B030D-6E8A-4147-A177-3AD203B41FA5}">
                          <a16:colId xmlns:a16="http://schemas.microsoft.com/office/drawing/2014/main" val="618648225"/>
                        </a:ext>
                      </a:extLst>
                    </a:gridCol>
                    <a:gridCol w="606178">
                      <a:extLst>
                        <a:ext uri="{9D8B030D-6E8A-4147-A177-3AD203B41FA5}">
                          <a16:colId xmlns:a16="http://schemas.microsoft.com/office/drawing/2014/main" val="3781022795"/>
                        </a:ext>
                      </a:extLst>
                    </a:gridCol>
                  </a:tblGrid>
                  <a:tr h="286327">
                    <a:tc>
                      <a:txBody>
                        <a:bodyPr/>
                        <a:lstStyle/>
                        <a:p>
                          <a:endParaRPr lang="zh-CN"/>
                        </a:p>
                      </a:txBody>
                      <a:tcPr>
                        <a:blipFill>
                          <a:blip r:embed="rId5"/>
                          <a:stretch>
                            <a:fillRect l="-1000" t="-2128" r="-502000" b="-412766"/>
                          </a:stretch>
                        </a:blipFill>
                      </a:tcPr>
                    </a:tc>
                    <a:tc>
                      <a:txBody>
                        <a:bodyPr/>
                        <a:lstStyle/>
                        <a:p>
                          <a:endParaRPr lang="zh-CN"/>
                        </a:p>
                      </a:txBody>
                      <a:tcPr>
                        <a:blipFill>
                          <a:blip r:embed="rId5"/>
                          <a:stretch>
                            <a:fillRect l="-102020" t="-2128" r="-407071" b="-412766"/>
                          </a:stretch>
                        </a:blipFill>
                      </a:tcPr>
                    </a:tc>
                    <a:tc>
                      <a:txBody>
                        <a:bodyPr/>
                        <a:lstStyle/>
                        <a:p>
                          <a:endParaRPr lang="zh-CN"/>
                        </a:p>
                      </a:txBody>
                      <a:tcPr>
                        <a:blipFill>
                          <a:blip r:embed="rId5"/>
                          <a:stretch>
                            <a:fillRect l="-200000" t="-2128" r="-303000" b="-412766"/>
                          </a:stretch>
                        </a:blipFill>
                      </a:tcPr>
                    </a:tc>
                    <a:tc>
                      <a:txBody>
                        <a:bodyPr/>
                        <a:lstStyle/>
                        <a:p>
                          <a:endParaRPr lang="zh-CN"/>
                        </a:p>
                      </a:txBody>
                      <a:tcPr>
                        <a:blipFill>
                          <a:blip r:embed="rId5"/>
                          <a:stretch>
                            <a:fillRect l="-300000" t="-2128" r="-203000" b="-412766"/>
                          </a:stretch>
                        </a:blipFill>
                      </a:tcPr>
                    </a:tc>
                    <a:tc>
                      <a:txBody>
                        <a:bodyPr/>
                        <a:lstStyle/>
                        <a:p>
                          <a:endParaRPr lang="zh-CN"/>
                        </a:p>
                      </a:txBody>
                      <a:tcPr>
                        <a:blipFill>
                          <a:blip r:embed="rId5"/>
                          <a:stretch>
                            <a:fillRect l="-404040" t="-2128" r="-105051" b="-412766"/>
                          </a:stretch>
                        </a:blipFill>
                      </a:tcPr>
                    </a:tc>
                    <a:tc>
                      <a:txBody>
                        <a:bodyPr/>
                        <a:lstStyle/>
                        <a:p>
                          <a:endParaRPr lang="zh-CN"/>
                        </a:p>
                      </a:txBody>
                      <a:tcPr>
                        <a:blipFill>
                          <a:blip r:embed="rId5"/>
                          <a:stretch>
                            <a:fillRect l="-499000" t="-2128" r="-4000" b="-412766"/>
                          </a:stretch>
                        </a:blipFill>
                      </a:tcPr>
                    </a:tc>
                    <a:extLst>
                      <a:ext uri="{0D108BD9-81ED-4DB2-BD59-A6C34878D82A}">
                        <a16:rowId xmlns:a16="http://schemas.microsoft.com/office/drawing/2014/main" val="2575131081"/>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3844368530"/>
                      </a:ext>
                    </a:extLst>
                  </a:tr>
                  <a:tr h="285335">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048866764"/>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486638767"/>
                      </a:ext>
                    </a:extLst>
                  </a:tr>
                  <a:tr h="285335">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1474317497"/>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2B04BC-B4DE-4496-AF6E-9CA4B4FA58BA}"/>
                  </a:ext>
                </a:extLst>
              </p:cNvPr>
              <p:cNvSpPr txBox="1"/>
              <p:nvPr/>
            </p:nvSpPr>
            <p:spPr>
              <a:xfrm>
                <a:off x="5884472" y="2941880"/>
                <a:ext cx="2449036"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是真值集</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e>
                    </m:d>
                  </m:oMath>
                </a14:m>
                <a:r>
                  <a:rPr lang="zh-CN" altLang="en-US" sz="1600" b="1">
                    <a:solidFill>
                      <a:schemeClr val="accent2">
                        <a:lumMod val="50000"/>
                      </a:schemeClr>
                    </a:solidFill>
                  </a:rPr>
                  <a:t>的变量</a:t>
                </a:r>
              </a:p>
            </p:txBody>
          </p:sp>
        </mc:Choice>
        <mc:Fallback xmlns="">
          <p:sp>
            <p:nvSpPr>
              <p:cNvPr id="5" name="文本框 4">
                <a:extLst>
                  <a:ext uri="{FF2B5EF4-FFF2-40B4-BE49-F238E27FC236}">
                    <a16:creationId xmlns:a16="http://schemas.microsoft.com/office/drawing/2014/main" id="{B12B04BC-B4DE-4496-AF6E-9CA4B4FA58BA}"/>
                  </a:ext>
                </a:extLst>
              </p:cNvPr>
              <p:cNvSpPr txBox="1">
                <a:spLocks noRot="1" noChangeAspect="1" noMove="1" noResize="1" noEditPoints="1" noAdjustHandles="1" noChangeArrowheads="1" noChangeShapeType="1" noTextEdit="1"/>
              </p:cNvSpPr>
              <p:nvPr/>
            </p:nvSpPr>
            <p:spPr>
              <a:xfrm>
                <a:off x="5884472" y="2941880"/>
                <a:ext cx="2449036" cy="338554"/>
              </a:xfrm>
              <a:prstGeom prst="rect">
                <a:avLst/>
              </a:prstGeom>
              <a:blipFill>
                <a:blip r:embed="rId6"/>
                <a:stretch>
                  <a:fillRect t="-5455" b="-2363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BDCB578-ABE5-4C72-BCD7-29D8B7D466B1}"/>
              </a:ext>
            </a:extLst>
          </p:cNvPr>
          <p:cNvSpPr txBox="1"/>
          <p:nvPr/>
        </p:nvSpPr>
        <p:spPr>
          <a:xfrm>
            <a:off x="5891645" y="3517323"/>
            <a:ext cx="2436669"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后面不仅将这些运算用做公式中的逻辑运算符，也用作真值集上的运算</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命题逻辑公式真值表构造的实现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对偶公式及其真值计算的演示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75F6B90D-16C1-4C16-90F3-3A8569005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89" y="890540"/>
            <a:ext cx="7460673" cy="1951322"/>
          </a:xfrm>
          <a:prstGeom prst="rect">
            <a:avLst/>
          </a:prstGeom>
        </p:spPr>
      </p:pic>
      <p:pic>
        <p:nvPicPr>
          <p:cNvPr id="5" name="图片 4">
            <a:extLst>
              <a:ext uri="{FF2B5EF4-FFF2-40B4-BE49-F238E27FC236}">
                <a16:creationId xmlns:a16="http://schemas.microsoft.com/office/drawing/2014/main" id="{6F2D1EEA-E7B3-449E-A6A5-96AAFE5BA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9" y="3080320"/>
            <a:ext cx="7408718" cy="825993"/>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7097BBF-9E7C-4178-9923-F4C52BE1E44A}"/>
                  </a:ext>
                </a:extLst>
              </p:cNvPr>
              <p:cNvSpPr/>
              <p:nvPr/>
            </p:nvSpPr>
            <p:spPr>
              <a:xfrm>
                <a:off x="924789" y="4144771"/>
                <a:ext cx="6286502" cy="338554"/>
              </a:xfrm>
              <a:prstGeom prst="rect">
                <a:avLst/>
              </a:prstGeom>
              <a:solidFill>
                <a:schemeClr val="accent4">
                  <a:lumMod val="40000"/>
                  <a:lumOff val="60000"/>
                </a:schemeClr>
              </a:solidFill>
            </p:spPr>
            <p:txBody>
              <a:bodyPr wrap="square">
                <a:spAutoFit/>
              </a:bodyPr>
              <a:lstStyle/>
              <a:p>
                <a:r>
                  <a:rPr lang="zh-CN" altLang="en-US" sz="1600" b="1">
                    <a:solidFill>
                      <a:schemeClr val="accent2">
                        <a:lumMod val="50000"/>
                      </a:schemeClr>
                    </a:solidFill>
                  </a:rPr>
                  <a:t>对于公式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的对偶公式</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𝑨</m:t>
                            </m:r>
                          </m:e>
                          <m:sup>
                            <m:r>
                              <a:rPr lang="en-US" altLang="zh-CN" sz="1600" b="1" i="1">
                                <a:solidFill>
                                  <a:schemeClr val="accent2">
                                    <a:lumMod val="50000"/>
                                  </a:schemeClr>
                                </a:solidFill>
                                <a:latin typeface="Cambria Math" panose="02040503050406030204" pitchFamily="18" charset="0"/>
                              </a:rPr>
                              <m:t>∗</m:t>
                            </m:r>
                          </m:sup>
                        </m:sSup>
                      </m:e>
                    </m:d>
                    <m:r>
                      <a:rPr lang="en-US" altLang="zh-CN" sz="1600" b="1" i="1">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，以及</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6" name="矩形 5">
                <a:extLst>
                  <a:ext uri="{FF2B5EF4-FFF2-40B4-BE49-F238E27FC236}">
                    <a16:creationId xmlns:a16="http://schemas.microsoft.com/office/drawing/2014/main" id="{77097BBF-9E7C-4178-9923-F4C52BE1E44A}"/>
                  </a:ext>
                </a:extLst>
              </p:cNvPr>
              <p:cNvSpPr>
                <a:spLocks noRot="1" noChangeAspect="1" noMove="1" noResize="1" noEditPoints="1" noAdjustHandles="1" noChangeArrowheads="1" noChangeShapeType="1" noTextEdit="1"/>
              </p:cNvSpPr>
              <p:nvPr/>
            </p:nvSpPr>
            <p:spPr>
              <a:xfrm>
                <a:off x="924789" y="4144771"/>
                <a:ext cx="6286502" cy="338554"/>
              </a:xfrm>
              <a:prstGeom prst="rect">
                <a:avLst/>
              </a:prstGeom>
              <a:blipFill>
                <a:blip r:embed="rId4"/>
                <a:stretch>
                  <a:fillRect l="-582"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246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0998" y="1109985"/>
            <a:ext cx="4589987"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命题逻辑公式的真值计算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命题逻辑公式的真值表</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命题逻辑公式真值表构造的实现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真值函数与逻辑运算符完备集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17808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真值函数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9F766060-7BAA-4ACE-9469-6909AFDDB99E}"/>
              </a:ext>
            </a:extLst>
          </p:cNvPr>
          <p:cNvSpPr txBox="1"/>
          <p:nvPr/>
        </p:nvSpPr>
        <p:spPr>
          <a:xfrm>
            <a:off x="714372" y="760162"/>
            <a:ext cx="7715250"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每个命题逻辑公式都是一个真值函数的表达式，公式的真值表是这个真值函数的定义</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BB1A33A-C062-4A89-8696-3B00EB5DB0A4}"/>
                  </a:ext>
                </a:extLst>
              </p:cNvPr>
              <p:cNvSpPr txBox="1"/>
              <p:nvPr/>
            </p:nvSpPr>
            <p:spPr>
              <a:xfrm>
                <a:off x="714372" y="1266280"/>
                <a:ext cx="7369755" cy="369332"/>
              </a:xfrm>
              <a:prstGeom prst="rect">
                <a:avLst/>
              </a:prstGeom>
              <a:solidFill>
                <a:schemeClr val="accent2">
                  <a:lumMod val="20000"/>
                  <a:lumOff val="80000"/>
                </a:schemeClr>
              </a:solidFill>
            </p:spPr>
            <p:txBody>
              <a:bodyPr wrap="square" rtlCol="0">
                <a:spAutoFit/>
              </a:bodyPr>
              <a:lstStyle/>
              <a:p>
                <a:r>
                  <a:rPr lang="zh-CN" altLang="en-US" b="1">
                    <a:solidFill>
                      <a:srgbClr val="C00000"/>
                    </a:solidFill>
                  </a:rPr>
                  <a:t>真值函数</a:t>
                </a:r>
                <a:r>
                  <a:rPr lang="zh-CN" altLang="en-US" b="1">
                    <a:solidFill>
                      <a:schemeClr val="accent2">
                        <a:lumMod val="50000"/>
                      </a:schemeClr>
                    </a:solidFill>
                  </a:rPr>
                  <a:t>是真值集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上的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元函数，形式为：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BB1A33A-C062-4A89-8696-3B00EB5DB0A4}"/>
                  </a:ext>
                </a:extLst>
              </p:cNvPr>
              <p:cNvSpPr txBox="1">
                <a:spLocks noRot="1" noChangeAspect="1" noMove="1" noResize="1" noEditPoints="1" noAdjustHandles="1" noChangeArrowheads="1" noChangeShapeType="1" noTextEdit="1"/>
              </p:cNvSpPr>
              <p:nvPr/>
            </p:nvSpPr>
            <p:spPr>
              <a:xfrm>
                <a:off x="714372" y="1266280"/>
                <a:ext cx="7369755" cy="369332"/>
              </a:xfrm>
              <a:prstGeom prst="rect">
                <a:avLst/>
              </a:prstGeom>
              <a:blipFill>
                <a:blip r:embed="rId2"/>
                <a:stretch>
                  <a:fillRect l="-662" t="-10000" b="-26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45B4FEE-7520-45A5-B37E-ED9CD80B01FB}"/>
              </a:ext>
            </a:extLst>
          </p:cNvPr>
          <p:cNvSpPr txBox="1"/>
          <p:nvPr/>
        </p:nvSpPr>
        <p:spPr>
          <a:xfrm>
            <a:off x="714372" y="1809334"/>
            <a:ext cx="6444964"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真值函数可使用真值表定义，这实际上是真值函数定义的</a:t>
            </a:r>
            <a:r>
              <a:rPr lang="zh-CN" altLang="en-US" sz="1600" b="1">
                <a:solidFill>
                  <a:srgbClr val="C00000"/>
                </a:solidFill>
              </a:rPr>
              <a:t>元素枚举法</a:t>
            </a: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4DA1808F-C061-4409-B521-55D0EC8A09BC}"/>
                  </a:ext>
                </a:extLst>
              </p:cNvPr>
              <p:cNvGraphicFramePr>
                <a:graphicFrameLocks noGrp="1"/>
              </p:cNvGraphicFramePr>
              <p:nvPr>
                <p:extLst>
                  <p:ext uri="{D42A27DB-BD31-4B8C-83A1-F6EECF244321}">
                    <p14:modId xmlns:p14="http://schemas.microsoft.com/office/powerpoint/2010/main" val="4086392342"/>
                  </p:ext>
                </p:extLst>
              </p:nvPr>
            </p:nvGraphicFramePr>
            <p:xfrm>
              <a:off x="714372" y="2351509"/>
              <a:ext cx="1831400" cy="1510856"/>
            </p:xfrm>
            <a:graphic>
              <a:graphicData uri="http://schemas.openxmlformats.org/drawingml/2006/table">
                <a:tbl>
                  <a:tblPr firstRow="1" bandRow="1">
                    <a:tableStyleId>{5C22544A-7EE6-4342-B048-85BDC9FD1C3A}</a:tableStyleId>
                  </a:tblPr>
                  <a:tblGrid>
                    <a:gridCol w="461842">
                      <a:extLst>
                        <a:ext uri="{9D8B030D-6E8A-4147-A177-3AD203B41FA5}">
                          <a16:colId xmlns:a16="http://schemas.microsoft.com/office/drawing/2014/main" val="878256856"/>
                        </a:ext>
                      </a:extLst>
                    </a:gridCol>
                    <a:gridCol w="534713">
                      <a:extLst>
                        <a:ext uri="{9D8B030D-6E8A-4147-A177-3AD203B41FA5}">
                          <a16:colId xmlns:a16="http://schemas.microsoft.com/office/drawing/2014/main" val="1452722065"/>
                        </a:ext>
                      </a:extLst>
                    </a:gridCol>
                    <a:gridCol w="834845">
                      <a:extLst>
                        <a:ext uri="{9D8B030D-6E8A-4147-A177-3AD203B41FA5}">
                          <a16:colId xmlns:a16="http://schemas.microsoft.com/office/drawing/2014/main" val="1423545105"/>
                        </a:ext>
                      </a:extLst>
                    </a:gridCol>
                  </a:tblGrid>
                  <a:tr h="297180">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𝒑</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𝒒</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200" b="1" i="1" smtClean="0">
                                        <a:solidFill>
                                          <a:schemeClr val="bg1"/>
                                        </a:solidFill>
                                        <a:latin typeface="Cambria Math" panose="02040503050406030204" pitchFamily="18" charset="0"/>
                                      </a:rPr>
                                    </m:ctrlPr>
                                  </m:sSubSupPr>
                                  <m:e>
                                    <m:r>
                                      <a:rPr lang="en-US" altLang="zh-CN" sz="1200" b="1" i="1" smtClean="0">
                                        <a:solidFill>
                                          <a:schemeClr val="bg1"/>
                                        </a:solidFill>
                                        <a:latin typeface="Cambria Math" panose="02040503050406030204" pitchFamily="18" charset="0"/>
                                      </a:rPr>
                                      <m:t>𝒇</m:t>
                                    </m:r>
                                  </m:e>
                                  <m:sub>
                                    <m:r>
                                      <a:rPr lang="en-US" altLang="zh-CN" sz="1200" b="1" i="1" smtClean="0">
                                        <a:solidFill>
                                          <a:schemeClr val="bg1"/>
                                        </a:solidFill>
                                        <a:latin typeface="Cambria Math" panose="02040503050406030204" pitchFamily="18" charset="0"/>
                                      </a:rPr>
                                      <m:t>𝟒</m:t>
                                    </m:r>
                                  </m:sub>
                                  <m:sup>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𝟐</m:t>
                                    </m:r>
                                    <m:r>
                                      <a:rPr lang="en-US" altLang="zh-CN" sz="1200" b="1" i="1" smtClean="0">
                                        <a:solidFill>
                                          <a:schemeClr val="bg1"/>
                                        </a:solidFill>
                                        <a:latin typeface="Cambria Math" panose="02040503050406030204" pitchFamily="18" charset="0"/>
                                      </a:rPr>
                                      <m:t>)</m:t>
                                    </m:r>
                                  </m:sup>
                                </m:sSubSup>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𝒑</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𝒒</m:t>
                                </m:r>
                                <m:r>
                                  <a:rPr lang="en-US" altLang="zh-CN" sz="1200" b="1" i="1" smtClean="0">
                                    <a:solidFill>
                                      <a:schemeClr val="bg1"/>
                                    </a:solidFill>
                                    <a:latin typeface="Cambria Math" panose="02040503050406030204" pitchFamily="18" charset="0"/>
                                  </a:rPr>
                                  <m:t>)</m:t>
                                </m:r>
                              </m:oMath>
                            </m:oMathPara>
                          </a14:m>
                          <a:endParaRPr lang="zh-CN" altLang="en-US" sz="1200" b="1">
                            <a:solidFill>
                              <a:schemeClr val="bg1"/>
                            </a:solidFill>
                          </a:endParaRPr>
                        </a:p>
                      </a:txBody>
                      <a:tcPr/>
                    </a:tc>
                    <a:extLst>
                      <a:ext uri="{0D108BD9-81ED-4DB2-BD59-A6C34878D82A}">
                        <a16:rowId xmlns:a16="http://schemas.microsoft.com/office/drawing/2014/main" val="3654072574"/>
                      </a:ext>
                    </a:extLst>
                  </a:tr>
                  <a:tr h="29718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82060445"/>
                      </a:ext>
                    </a:extLst>
                  </a:tr>
                  <a:tr h="29718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2818609754"/>
                      </a:ext>
                    </a:extLst>
                  </a:tr>
                  <a:tr h="29718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537094295"/>
                      </a:ext>
                    </a:extLst>
                  </a:tr>
                  <a:tr h="29718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4115372611"/>
                      </a:ext>
                    </a:extLst>
                  </a:tr>
                </a:tbl>
              </a:graphicData>
            </a:graphic>
          </p:graphicFrame>
        </mc:Choice>
        <mc:Fallback xmlns="">
          <p:graphicFrame>
            <p:nvGraphicFramePr>
              <p:cNvPr id="6" name="表格 5">
                <a:extLst>
                  <a:ext uri="{FF2B5EF4-FFF2-40B4-BE49-F238E27FC236}">
                    <a16:creationId xmlns:a16="http://schemas.microsoft.com/office/drawing/2014/main" id="{4DA1808F-C061-4409-B521-55D0EC8A09BC}"/>
                  </a:ext>
                </a:extLst>
              </p:cNvPr>
              <p:cNvGraphicFramePr>
                <a:graphicFrameLocks noGrp="1"/>
              </p:cNvGraphicFramePr>
              <p:nvPr>
                <p:extLst>
                  <p:ext uri="{D42A27DB-BD31-4B8C-83A1-F6EECF244321}">
                    <p14:modId xmlns:p14="http://schemas.microsoft.com/office/powerpoint/2010/main" val="4086392342"/>
                  </p:ext>
                </p:extLst>
              </p:nvPr>
            </p:nvGraphicFramePr>
            <p:xfrm>
              <a:off x="714372" y="2351509"/>
              <a:ext cx="1831400" cy="1510856"/>
            </p:xfrm>
            <a:graphic>
              <a:graphicData uri="http://schemas.openxmlformats.org/drawingml/2006/table">
                <a:tbl>
                  <a:tblPr firstRow="1" bandRow="1">
                    <a:tableStyleId>{5C22544A-7EE6-4342-B048-85BDC9FD1C3A}</a:tableStyleId>
                  </a:tblPr>
                  <a:tblGrid>
                    <a:gridCol w="461842">
                      <a:extLst>
                        <a:ext uri="{9D8B030D-6E8A-4147-A177-3AD203B41FA5}">
                          <a16:colId xmlns:a16="http://schemas.microsoft.com/office/drawing/2014/main" val="878256856"/>
                        </a:ext>
                      </a:extLst>
                    </a:gridCol>
                    <a:gridCol w="534713">
                      <a:extLst>
                        <a:ext uri="{9D8B030D-6E8A-4147-A177-3AD203B41FA5}">
                          <a16:colId xmlns:a16="http://schemas.microsoft.com/office/drawing/2014/main" val="1452722065"/>
                        </a:ext>
                      </a:extLst>
                    </a:gridCol>
                    <a:gridCol w="834845">
                      <a:extLst>
                        <a:ext uri="{9D8B030D-6E8A-4147-A177-3AD203B41FA5}">
                          <a16:colId xmlns:a16="http://schemas.microsoft.com/office/drawing/2014/main" val="1423545105"/>
                        </a:ext>
                      </a:extLst>
                    </a:gridCol>
                  </a:tblGrid>
                  <a:tr h="322136">
                    <a:tc>
                      <a:txBody>
                        <a:bodyPr/>
                        <a:lstStyle/>
                        <a:p>
                          <a:endParaRPr lang="zh-CN"/>
                        </a:p>
                      </a:txBody>
                      <a:tcPr>
                        <a:blipFill>
                          <a:blip r:embed="rId3"/>
                          <a:stretch>
                            <a:fillRect l="-1316" t="-1887" r="-301316" b="-377358"/>
                          </a:stretch>
                        </a:blipFill>
                      </a:tcPr>
                    </a:tc>
                    <a:tc>
                      <a:txBody>
                        <a:bodyPr/>
                        <a:lstStyle/>
                        <a:p>
                          <a:endParaRPr lang="zh-CN"/>
                        </a:p>
                      </a:txBody>
                      <a:tcPr>
                        <a:blipFill>
                          <a:blip r:embed="rId3"/>
                          <a:stretch>
                            <a:fillRect l="-87500" t="-1887" r="-160227" b="-377358"/>
                          </a:stretch>
                        </a:blipFill>
                      </a:tcPr>
                    </a:tc>
                    <a:tc>
                      <a:txBody>
                        <a:bodyPr/>
                        <a:lstStyle/>
                        <a:p>
                          <a:endParaRPr lang="zh-CN"/>
                        </a:p>
                      </a:txBody>
                      <a:tcPr>
                        <a:blipFill>
                          <a:blip r:embed="rId3"/>
                          <a:stretch>
                            <a:fillRect l="-120438" t="-1887" r="-2920" b="-377358"/>
                          </a:stretch>
                        </a:blipFill>
                      </a:tcPr>
                    </a:tc>
                    <a:extLst>
                      <a:ext uri="{0D108BD9-81ED-4DB2-BD59-A6C34878D82A}">
                        <a16:rowId xmlns:a16="http://schemas.microsoft.com/office/drawing/2014/main" val="3654072574"/>
                      </a:ext>
                    </a:extLst>
                  </a:tr>
                  <a:tr h="29718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82060445"/>
                      </a:ext>
                    </a:extLst>
                  </a:tr>
                  <a:tr h="29718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2818609754"/>
                      </a:ext>
                    </a:extLst>
                  </a:tr>
                  <a:tr h="29718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537094295"/>
                      </a:ext>
                    </a:extLst>
                  </a:tr>
                  <a:tr h="29718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4115372611"/>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21ECFFD-9B23-46A9-BB67-1197ACC086DB}"/>
                  </a:ext>
                </a:extLst>
              </p:cNvPr>
              <p:cNvSpPr txBox="1"/>
              <p:nvPr/>
            </p:nvSpPr>
            <p:spPr>
              <a:xfrm>
                <a:off x="714372" y="4031352"/>
                <a:ext cx="3208196" cy="574003"/>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这个真值表定义了一个二元函数</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𝟐</m:t>
                            </m:r>
                          </m:e>
                        </m:d>
                      </m:sup>
                    </m:sSubSup>
                  </m:oMath>
                </a14:m>
                <a:r>
                  <a:rPr lang="zh-CN" altLang="en-US" sz="1400" b="1">
                    <a:solidFill>
                      <a:schemeClr val="accent2">
                        <a:lumMod val="50000"/>
                      </a:schemeClr>
                    </a:solidFill>
                  </a:rPr>
                  <a:t>，这里上标</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表示它的元数，常常省略</a:t>
                </a:r>
              </a:p>
            </p:txBody>
          </p:sp>
        </mc:Choice>
        <mc:Fallback xmlns="">
          <p:sp>
            <p:nvSpPr>
              <p:cNvPr id="7" name="文本框 6">
                <a:extLst>
                  <a:ext uri="{FF2B5EF4-FFF2-40B4-BE49-F238E27FC236}">
                    <a16:creationId xmlns:a16="http://schemas.microsoft.com/office/drawing/2014/main" id="{021ECFFD-9B23-46A9-BB67-1197ACC086DB}"/>
                  </a:ext>
                </a:extLst>
              </p:cNvPr>
              <p:cNvSpPr txBox="1">
                <a:spLocks noRot="1" noChangeAspect="1" noMove="1" noResize="1" noEditPoints="1" noAdjustHandles="1" noChangeArrowheads="1" noChangeShapeType="1" noTextEdit="1"/>
              </p:cNvSpPr>
              <p:nvPr/>
            </p:nvSpPr>
            <p:spPr>
              <a:xfrm>
                <a:off x="714372" y="4031352"/>
                <a:ext cx="3208196" cy="574003"/>
              </a:xfrm>
              <a:prstGeom prst="rect">
                <a:avLst/>
              </a:prstGeom>
              <a:blipFill>
                <a:blip r:embed="rId4"/>
                <a:stretch>
                  <a:fillRect l="-570" b="-117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B3748C32-65D7-4562-B975-644FD3EF6863}"/>
                  </a:ext>
                </a:extLst>
              </p:cNvPr>
              <p:cNvGraphicFramePr>
                <a:graphicFrameLocks noGrp="1"/>
              </p:cNvGraphicFramePr>
              <p:nvPr>
                <p:extLst>
                  <p:ext uri="{D42A27DB-BD31-4B8C-83A1-F6EECF244321}">
                    <p14:modId xmlns:p14="http://schemas.microsoft.com/office/powerpoint/2010/main" val="25731066"/>
                  </p:ext>
                </p:extLst>
              </p:nvPr>
            </p:nvGraphicFramePr>
            <p:xfrm>
              <a:off x="4139698" y="2239246"/>
              <a:ext cx="2894948" cy="2374456"/>
            </p:xfrm>
            <a:graphic>
              <a:graphicData uri="http://schemas.openxmlformats.org/drawingml/2006/table">
                <a:tbl>
                  <a:tblPr firstRow="1" bandRow="1">
                    <a:tableStyleId>{5C22544A-7EE6-4342-B048-85BDC9FD1C3A}</a:tableStyleId>
                  </a:tblPr>
                  <a:tblGrid>
                    <a:gridCol w="528205">
                      <a:extLst>
                        <a:ext uri="{9D8B030D-6E8A-4147-A177-3AD203B41FA5}">
                          <a16:colId xmlns:a16="http://schemas.microsoft.com/office/drawing/2014/main" val="4193974791"/>
                        </a:ext>
                      </a:extLst>
                    </a:gridCol>
                    <a:gridCol w="524741">
                      <a:extLst>
                        <a:ext uri="{9D8B030D-6E8A-4147-A177-3AD203B41FA5}">
                          <a16:colId xmlns:a16="http://schemas.microsoft.com/office/drawing/2014/main" val="113478822"/>
                        </a:ext>
                      </a:extLst>
                    </a:gridCol>
                    <a:gridCol w="576695">
                      <a:extLst>
                        <a:ext uri="{9D8B030D-6E8A-4147-A177-3AD203B41FA5}">
                          <a16:colId xmlns:a16="http://schemas.microsoft.com/office/drawing/2014/main" val="1836346295"/>
                        </a:ext>
                      </a:extLst>
                    </a:gridCol>
                    <a:gridCol w="1265307">
                      <a:extLst>
                        <a:ext uri="{9D8B030D-6E8A-4147-A177-3AD203B41FA5}">
                          <a16:colId xmlns:a16="http://schemas.microsoft.com/office/drawing/2014/main" val="1719666852"/>
                        </a:ext>
                      </a:extLst>
                    </a:gridCol>
                  </a:tblGrid>
                  <a:tr h="288835">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100" b="1" i="1" smtClean="0">
                                        <a:solidFill>
                                          <a:schemeClr val="bg1"/>
                                        </a:solidFill>
                                        <a:latin typeface="Cambria Math" panose="02040503050406030204" pitchFamily="18" charset="0"/>
                                      </a:rPr>
                                    </m:ctrlPr>
                                  </m:sSubSup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𝟖𝟎</m:t>
                                    </m:r>
                                  </m:sub>
                                  <m:sup>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𝟑</m:t>
                                        </m:r>
                                      </m:e>
                                    </m:d>
                                  </m:sup>
                                </m:sSubSup>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𝒒</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𝒓</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793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793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4793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793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4793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4793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4793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r h="24793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Choice>
        <mc:Fallback xmlns="">
          <p:graphicFrame>
            <p:nvGraphicFramePr>
              <p:cNvPr id="8" name="表格 7">
                <a:extLst>
                  <a:ext uri="{FF2B5EF4-FFF2-40B4-BE49-F238E27FC236}">
                    <a16:creationId xmlns:a16="http://schemas.microsoft.com/office/drawing/2014/main" id="{B3748C32-65D7-4562-B975-644FD3EF6863}"/>
                  </a:ext>
                </a:extLst>
              </p:cNvPr>
              <p:cNvGraphicFramePr>
                <a:graphicFrameLocks noGrp="1"/>
              </p:cNvGraphicFramePr>
              <p:nvPr>
                <p:extLst>
                  <p:ext uri="{D42A27DB-BD31-4B8C-83A1-F6EECF244321}">
                    <p14:modId xmlns:p14="http://schemas.microsoft.com/office/powerpoint/2010/main" val="25731066"/>
                  </p:ext>
                </p:extLst>
              </p:nvPr>
            </p:nvGraphicFramePr>
            <p:xfrm>
              <a:off x="4139698" y="2239246"/>
              <a:ext cx="2894948" cy="2374456"/>
            </p:xfrm>
            <a:graphic>
              <a:graphicData uri="http://schemas.openxmlformats.org/drawingml/2006/table">
                <a:tbl>
                  <a:tblPr firstRow="1" bandRow="1">
                    <a:tableStyleId>{5C22544A-7EE6-4342-B048-85BDC9FD1C3A}</a:tableStyleId>
                  </a:tblPr>
                  <a:tblGrid>
                    <a:gridCol w="528205">
                      <a:extLst>
                        <a:ext uri="{9D8B030D-6E8A-4147-A177-3AD203B41FA5}">
                          <a16:colId xmlns:a16="http://schemas.microsoft.com/office/drawing/2014/main" val="4193974791"/>
                        </a:ext>
                      </a:extLst>
                    </a:gridCol>
                    <a:gridCol w="524741">
                      <a:extLst>
                        <a:ext uri="{9D8B030D-6E8A-4147-A177-3AD203B41FA5}">
                          <a16:colId xmlns:a16="http://schemas.microsoft.com/office/drawing/2014/main" val="113478822"/>
                        </a:ext>
                      </a:extLst>
                    </a:gridCol>
                    <a:gridCol w="576695">
                      <a:extLst>
                        <a:ext uri="{9D8B030D-6E8A-4147-A177-3AD203B41FA5}">
                          <a16:colId xmlns:a16="http://schemas.microsoft.com/office/drawing/2014/main" val="1836346295"/>
                        </a:ext>
                      </a:extLst>
                    </a:gridCol>
                    <a:gridCol w="1265307">
                      <a:extLst>
                        <a:ext uri="{9D8B030D-6E8A-4147-A177-3AD203B41FA5}">
                          <a16:colId xmlns:a16="http://schemas.microsoft.com/office/drawing/2014/main" val="1719666852"/>
                        </a:ext>
                      </a:extLst>
                    </a:gridCol>
                  </a:tblGrid>
                  <a:tr h="301816">
                    <a:tc>
                      <a:txBody>
                        <a:bodyPr/>
                        <a:lstStyle/>
                        <a:p>
                          <a:endParaRPr lang="zh-CN"/>
                        </a:p>
                      </a:txBody>
                      <a:tcPr>
                        <a:blipFill>
                          <a:blip r:embed="rId5"/>
                          <a:stretch>
                            <a:fillRect l="-1149" t="-2000" r="-451724" b="-692000"/>
                          </a:stretch>
                        </a:blipFill>
                      </a:tcPr>
                    </a:tc>
                    <a:tc>
                      <a:txBody>
                        <a:bodyPr/>
                        <a:lstStyle/>
                        <a:p>
                          <a:endParaRPr lang="zh-CN"/>
                        </a:p>
                      </a:txBody>
                      <a:tcPr>
                        <a:blipFill>
                          <a:blip r:embed="rId5"/>
                          <a:stretch>
                            <a:fillRect l="-102326" t="-2000" r="-356977" b="-692000"/>
                          </a:stretch>
                        </a:blipFill>
                      </a:tcPr>
                    </a:tc>
                    <a:tc>
                      <a:txBody>
                        <a:bodyPr/>
                        <a:lstStyle/>
                        <a:p>
                          <a:endParaRPr lang="zh-CN"/>
                        </a:p>
                      </a:txBody>
                      <a:tcPr>
                        <a:blipFill>
                          <a:blip r:embed="rId5"/>
                          <a:stretch>
                            <a:fillRect l="-185106" t="-2000" r="-226596" b="-692000"/>
                          </a:stretch>
                        </a:blipFill>
                      </a:tcPr>
                    </a:tc>
                    <a:tc>
                      <a:txBody>
                        <a:bodyPr/>
                        <a:lstStyle/>
                        <a:p>
                          <a:endParaRPr lang="zh-CN"/>
                        </a:p>
                      </a:txBody>
                      <a:tcPr>
                        <a:blipFill>
                          <a:blip r:embed="rId5"/>
                          <a:stretch>
                            <a:fillRect l="-128846" t="-2000" r="-2404" b="-692000"/>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Fallback>
      </mc:AlternateContent>
      <p:sp>
        <p:nvSpPr>
          <p:cNvPr id="9" name="文本框 8">
            <a:extLst>
              <a:ext uri="{FF2B5EF4-FFF2-40B4-BE49-F238E27FC236}">
                <a16:creationId xmlns:a16="http://schemas.microsoft.com/office/drawing/2014/main" id="{881CFF32-80A6-4288-8A5B-96ED39CB662F}"/>
              </a:ext>
            </a:extLst>
          </p:cNvPr>
          <p:cNvSpPr txBox="1"/>
          <p:nvPr/>
        </p:nvSpPr>
        <p:spPr>
          <a:xfrm>
            <a:off x="7159336" y="2584513"/>
            <a:ext cx="1257300" cy="738664"/>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这定义了一个三元函数，下标是其编号</a:t>
            </a:r>
          </a:p>
        </p:txBody>
      </p:sp>
      <p:sp>
        <p:nvSpPr>
          <p:cNvPr id="10" name="文本框 9">
            <a:extLst>
              <a:ext uri="{FF2B5EF4-FFF2-40B4-BE49-F238E27FC236}">
                <a16:creationId xmlns:a16="http://schemas.microsoft.com/office/drawing/2014/main" id="{484C8C72-5813-4537-9834-E46CA9B0CC77}"/>
              </a:ext>
            </a:extLst>
          </p:cNvPr>
          <p:cNvSpPr txBox="1"/>
          <p:nvPr/>
        </p:nvSpPr>
        <p:spPr>
          <a:xfrm>
            <a:off x="7200900" y="3569977"/>
            <a:ext cx="1228722"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怎样对真值函数编号？</a:t>
            </a:r>
          </a:p>
        </p:txBody>
      </p:sp>
    </p:spTree>
    <p:extLst>
      <p:ext uri="{BB962C8B-B14F-4D97-AF65-F5344CB8AC3E}">
        <p14:creationId xmlns:p14="http://schemas.microsoft.com/office/powerpoint/2010/main" val="3794348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真值函数的枚举</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A0192DC-AB57-4743-A3AB-D694D570BFE0}"/>
                  </a:ext>
                </a:extLst>
              </p:cNvPr>
              <p:cNvSpPr txBox="1"/>
              <p:nvPr/>
            </p:nvSpPr>
            <p:spPr>
              <a:xfrm>
                <a:off x="729958" y="770576"/>
                <a:ext cx="7684078" cy="604653"/>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元真值函数有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个自变量，有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𝟐</m:t>
                        </m:r>
                      </m:e>
                      <m:sup>
                        <m:r>
                          <a:rPr lang="en-US" altLang="zh-CN" sz="1600" b="1" i="1" smtClean="0">
                            <a:solidFill>
                              <a:schemeClr val="accent2">
                                <a:lumMod val="50000"/>
                              </a:schemeClr>
                            </a:solidFill>
                            <a:latin typeface="Cambria Math" panose="02040503050406030204" pitchFamily="18" charset="0"/>
                          </a:rPr>
                          <m:t>𝒏</m:t>
                        </m:r>
                      </m:sup>
                    </m:sSup>
                  </m:oMath>
                </a14:m>
                <a:r>
                  <a:rPr lang="zh-CN" altLang="en-US" sz="1600" b="1">
                    <a:solidFill>
                      <a:schemeClr val="accent2">
                        <a:lumMod val="50000"/>
                      </a:schemeClr>
                    </a:solidFill>
                  </a:rPr>
                  <a:t>种取值组合（也即集合</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𝟐</m:t>
                        </m:r>
                      </m:e>
                      <m:sup>
                        <m:r>
                          <a:rPr lang="en-US" altLang="zh-CN" sz="1600" b="1" i="1" smtClean="0">
                            <a:solidFill>
                              <a:schemeClr val="accent2">
                                <a:lumMod val="50000"/>
                              </a:schemeClr>
                            </a:solidFill>
                            <a:latin typeface="Cambria Math" panose="02040503050406030204" pitchFamily="18" charset="0"/>
                          </a:rPr>
                          <m:t>𝒏</m:t>
                        </m:r>
                      </m:sup>
                    </m:sSup>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e>
                        </m:d>
                      </m:e>
                      <m:sup>
                        <m:r>
                          <a:rPr lang="en-US" altLang="zh-CN" sz="1600" b="1" i="1" smtClean="0">
                            <a:solidFill>
                              <a:schemeClr val="accent2">
                                <a:lumMod val="50000"/>
                              </a:schemeClr>
                            </a:solidFill>
                            <a:latin typeface="Cambria Math" panose="02040503050406030204" pitchFamily="18" charset="0"/>
                          </a:rPr>
                          <m:t>𝒏</m:t>
                        </m:r>
                      </m:sup>
                    </m:sSup>
                  </m:oMath>
                </a14:m>
                <a:r>
                  <a:rPr lang="zh-CN" altLang="en-US" sz="1600" b="1">
                    <a:solidFill>
                      <a:schemeClr val="accent2">
                        <a:lumMod val="50000"/>
                      </a:schemeClr>
                    </a:solidFill>
                  </a:rPr>
                  <a:t>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𝟐</m:t>
                        </m:r>
                      </m:e>
                      <m:sup>
                        <m:r>
                          <a:rPr lang="en-US" altLang="zh-CN" sz="1600" b="1" i="1" smtClean="0">
                            <a:solidFill>
                              <a:schemeClr val="accent2">
                                <a:lumMod val="50000"/>
                              </a:schemeClr>
                            </a:solidFill>
                            <a:latin typeface="Cambria Math" panose="02040503050406030204" pitchFamily="18" charset="0"/>
                          </a:rPr>
                          <m:t>𝒏</m:t>
                        </m:r>
                      </m:sup>
                    </m:sSup>
                  </m:oMath>
                </a14:m>
                <a:r>
                  <a:rPr lang="zh-CN" altLang="en-US" sz="1600" b="1">
                    <a:solidFill>
                      <a:schemeClr val="accent2">
                        <a:lumMod val="50000"/>
                      </a:schemeClr>
                    </a:solidFill>
                  </a:rPr>
                  <a:t>个元素），对每种取值组合，函数值又可能是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，因此总共有</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𝟐</m:t>
                        </m:r>
                      </m:e>
                      <m:sup>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𝟐</m:t>
                            </m:r>
                          </m:e>
                          <m:sup>
                            <m:r>
                              <a:rPr lang="en-US" altLang="zh-CN" sz="1600" b="1" i="1" smtClean="0">
                                <a:solidFill>
                                  <a:srgbClr val="C00000"/>
                                </a:solidFill>
                                <a:latin typeface="Cambria Math" panose="02040503050406030204" pitchFamily="18" charset="0"/>
                              </a:rPr>
                              <m:t>𝒏</m:t>
                            </m:r>
                          </m:sup>
                        </m:sSup>
                      </m:sup>
                    </m:sSup>
                  </m:oMath>
                </a14:m>
                <a:r>
                  <a:rPr lang="zh-CN" altLang="en-US" sz="1600" b="1">
                    <a:solidFill>
                      <a:schemeClr val="accent2">
                        <a:lumMod val="50000"/>
                      </a:schemeClr>
                    </a:solidFill>
                  </a:rPr>
                  <a:t>个不同的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元真值函数</a:t>
                </a:r>
              </a:p>
            </p:txBody>
          </p:sp>
        </mc:Choice>
        <mc:Fallback xmlns="">
          <p:sp>
            <p:nvSpPr>
              <p:cNvPr id="2" name="文本框 1">
                <a:extLst>
                  <a:ext uri="{FF2B5EF4-FFF2-40B4-BE49-F238E27FC236}">
                    <a16:creationId xmlns:a16="http://schemas.microsoft.com/office/drawing/2014/main" id="{1A0192DC-AB57-4743-A3AB-D694D570BFE0}"/>
                  </a:ext>
                </a:extLst>
              </p:cNvPr>
              <p:cNvSpPr txBox="1">
                <a:spLocks noRot="1" noChangeAspect="1" noMove="1" noResize="1" noEditPoints="1" noAdjustHandles="1" noChangeArrowheads="1" noChangeShapeType="1" noTextEdit="1"/>
              </p:cNvSpPr>
              <p:nvPr/>
            </p:nvSpPr>
            <p:spPr>
              <a:xfrm>
                <a:off x="729958" y="770576"/>
                <a:ext cx="7684078" cy="604653"/>
              </a:xfrm>
              <a:prstGeom prst="rect">
                <a:avLst/>
              </a:prstGeom>
              <a:blipFill>
                <a:blip r:embed="rId2"/>
                <a:stretch>
                  <a:fillRect l="-476" t="-3000" b="-120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E7B483F-9002-498E-8EA9-C85C82E53C63}"/>
              </a:ext>
            </a:extLst>
          </p:cNvPr>
          <p:cNvPicPr>
            <a:picLocks noChangeAspect="1"/>
          </p:cNvPicPr>
          <p:nvPr/>
        </p:nvPicPr>
        <p:blipFill>
          <a:blip r:embed="rId3"/>
          <a:stretch>
            <a:fillRect/>
          </a:stretch>
        </p:blipFill>
        <p:spPr>
          <a:xfrm>
            <a:off x="729958" y="1474850"/>
            <a:ext cx="3353669" cy="768400"/>
          </a:xfrm>
          <a:prstGeom prst="rect">
            <a:avLst/>
          </a:prstGeom>
        </p:spPr>
      </p:pic>
      <p:pic>
        <p:nvPicPr>
          <p:cNvPr id="4" name="图片 3">
            <a:extLst>
              <a:ext uri="{FF2B5EF4-FFF2-40B4-BE49-F238E27FC236}">
                <a16:creationId xmlns:a16="http://schemas.microsoft.com/office/drawing/2014/main" id="{71D9F22B-9739-4F98-A46F-E47E805F99AE}"/>
              </a:ext>
            </a:extLst>
          </p:cNvPr>
          <p:cNvPicPr>
            <a:picLocks noChangeAspect="1"/>
          </p:cNvPicPr>
          <p:nvPr/>
        </p:nvPicPr>
        <p:blipFill>
          <a:blip r:embed="rId4"/>
          <a:stretch>
            <a:fillRect/>
          </a:stretch>
        </p:blipFill>
        <p:spPr>
          <a:xfrm>
            <a:off x="729958" y="2342871"/>
            <a:ext cx="5468427" cy="2345170"/>
          </a:xfrm>
          <a:prstGeom prst="rect">
            <a:avLst/>
          </a:prstGeom>
        </p:spPr>
      </p:pic>
      <p:sp>
        <p:nvSpPr>
          <p:cNvPr id="5" name="文本框 4">
            <a:extLst>
              <a:ext uri="{FF2B5EF4-FFF2-40B4-BE49-F238E27FC236}">
                <a16:creationId xmlns:a16="http://schemas.microsoft.com/office/drawing/2014/main" id="{88DDB67B-1819-4AB8-893B-41E73D8F6159}"/>
              </a:ext>
            </a:extLst>
          </p:cNvPr>
          <p:cNvSpPr txBox="1"/>
          <p:nvPr/>
        </p:nvSpPr>
        <p:spPr>
          <a:xfrm>
            <a:off x="4776799" y="1644641"/>
            <a:ext cx="2496837"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所有可能的一元真值函数</a:t>
            </a:r>
          </a:p>
        </p:txBody>
      </p:sp>
      <p:sp>
        <p:nvSpPr>
          <p:cNvPr id="6" name="文本框 5">
            <a:extLst>
              <a:ext uri="{FF2B5EF4-FFF2-40B4-BE49-F238E27FC236}">
                <a16:creationId xmlns:a16="http://schemas.microsoft.com/office/drawing/2014/main" id="{826910D3-92DF-4E50-B777-2D5A8BA07CB1}"/>
              </a:ext>
            </a:extLst>
          </p:cNvPr>
          <p:cNvSpPr txBox="1"/>
          <p:nvPr/>
        </p:nvSpPr>
        <p:spPr>
          <a:xfrm>
            <a:off x="6556664" y="3099957"/>
            <a:ext cx="1857372" cy="830997"/>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所有可能的二元真值函数，根据函数值从上到下编号</a:t>
            </a:r>
          </a:p>
        </p:txBody>
      </p:sp>
    </p:spTree>
    <p:extLst>
      <p:ext uri="{BB962C8B-B14F-4D97-AF65-F5344CB8AC3E}">
        <p14:creationId xmlns:p14="http://schemas.microsoft.com/office/powerpoint/2010/main" val="287747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真值函数的表达式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9F766060-7BAA-4ACE-9469-6909AFDDB99E}"/>
              </a:ext>
            </a:extLst>
          </p:cNvPr>
          <p:cNvSpPr txBox="1"/>
          <p:nvPr/>
        </p:nvSpPr>
        <p:spPr>
          <a:xfrm>
            <a:off x="714372" y="795149"/>
            <a:ext cx="7715250"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每个命题逻辑公式都是一个真值函数的表达式，公式的真值表是这个真值函数的定义</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58E0449-94BE-4D8F-B3F3-F0D95E42E68E}"/>
                  </a:ext>
                </a:extLst>
              </p:cNvPr>
              <p:cNvSpPr txBox="1"/>
              <p:nvPr/>
            </p:nvSpPr>
            <p:spPr>
              <a:xfrm>
                <a:off x="714372" y="1265267"/>
                <a:ext cx="7715250" cy="992772"/>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𝒇</m:t>
                    </m:r>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𝟐</m:t>
                        </m:r>
                      </m:e>
                      <m:sup>
                        <m:r>
                          <a:rPr lang="en-US" altLang="zh-CN" sz="1600" b="1" i="1" smtClean="0">
                            <a:solidFill>
                              <a:schemeClr val="accent2">
                                <a:lumMod val="50000"/>
                              </a:schemeClr>
                            </a:solidFill>
                            <a:latin typeface="Cambria Math" panose="02040503050406030204" pitchFamily="18" charset="0"/>
                          </a:rPr>
                          <m:t>𝒏</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元真值函数，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是命题逻辑公式，出现的命题变量都在</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中，如果对任意真值赋值函数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，有</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𝒇</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𝟏</m:t>
                                </m:r>
                              </m:sub>
                            </m:sSub>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𝟐</m:t>
                                </m:r>
                              </m:sub>
                            </m:sSub>
                          </m:e>
                        </m:d>
                        <m:r>
                          <a:rPr lang="en-US" altLang="zh-CN" sz="1600" b="1" i="1" smtClean="0">
                            <a:solidFill>
                              <a:srgbClr val="C00000"/>
                            </a:solidFill>
                            <a:latin typeface="Cambria Math" panose="02040503050406030204" pitchFamily="18" charset="0"/>
                          </a:rPr>
                          <m:t>, ⋯, </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𝒑</m:t>
                                </m:r>
                              </m:e>
                              <m:sub>
                                <m:r>
                                  <a:rPr lang="en-US" altLang="zh-CN" sz="1600" b="1" i="1" smtClean="0">
                                    <a:solidFill>
                                      <a:srgbClr val="C00000"/>
                                    </a:solidFill>
                                    <a:latin typeface="Cambria Math" panose="02040503050406030204" pitchFamily="18" charset="0"/>
                                  </a:rPr>
                                  <m:t>𝒏</m:t>
                                </m:r>
                              </m:sub>
                            </m:sSub>
                          </m:e>
                        </m:d>
                      </m:e>
                    </m:d>
                  </m:oMath>
                </a14:m>
                <a:r>
                  <a:rPr lang="zh-CN" altLang="en-US" sz="1600" b="1">
                    <a:solidFill>
                      <a:schemeClr val="accent2">
                        <a:lumMod val="50000"/>
                      </a:schemeClr>
                    </a:solidFill>
                  </a:rPr>
                  <a:t>，则称</a:t>
                </a:r>
                <a:r>
                  <a:rPr lang="zh-CN" altLang="en-US" sz="1600" b="1">
                    <a:solidFill>
                      <a:srgbClr val="C00000"/>
                    </a:solidFill>
                  </a:rPr>
                  <a:t>公式</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定义</a:t>
                </a:r>
                <a14:m>
                  <m:oMath xmlns:m="http://schemas.openxmlformats.org/officeDocument/2006/math">
                    <m:r>
                      <a:rPr lang="en-US" altLang="zh-CN" sz="1600" b="1" i="1" smtClean="0">
                        <a:solidFill>
                          <a:srgbClr val="C00000"/>
                        </a:solidFill>
                        <a:latin typeface="Cambria Math" panose="02040503050406030204" pitchFamily="18" charset="0"/>
                      </a:rPr>
                      <m:t>𝒇</m:t>
                    </m:r>
                  </m:oMath>
                </a14:m>
                <a:r>
                  <a:rPr lang="zh-CN" altLang="en-US" sz="1600" b="1">
                    <a:solidFill>
                      <a:schemeClr val="accent2">
                        <a:lumMod val="50000"/>
                      </a:schemeClr>
                    </a:solidFill>
                  </a:rPr>
                  <a:t>，也即公式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是定义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𝒇</m:t>
                    </m:r>
                  </m:oMath>
                </a14:m>
                <a:r>
                  <a:rPr lang="zh-CN" altLang="en-US" sz="1600" b="1">
                    <a:solidFill>
                      <a:schemeClr val="accent2">
                        <a:lumMod val="50000"/>
                      </a:schemeClr>
                    </a:solidFill>
                  </a:rPr>
                  <a:t>的一个表达式</a:t>
                </a:r>
              </a:p>
            </p:txBody>
          </p:sp>
        </mc:Choice>
        <mc:Fallback xmlns="">
          <p:sp>
            <p:nvSpPr>
              <p:cNvPr id="4" name="文本框 3">
                <a:extLst>
                  <a:ext uri="{FF2B5EF4-FFF2-40B4-BE49-F238E27FC236}">
                    <a16:creationId xmlns:a16="http://schemas.microsoft.com/office/drawing/2014/main" id="{958E0449-94BE-4D8F-B3F3-F0D95E42E68E}"/>
                  </a:ext>
                </a:extLst>
              </p:cNvPr>
              <p:cNvSpPr txBox="1">
                <a:spLocks noRot="1" noChangeAspect="1" noMove="1" noResize="1" noEditPoints="1" noAdjustHandles="1" noChangeArrowheads="1" noChangeShapeType="1" noTextEdit="1"/>
              </p:cNvSpPr>
              <p:nvPr/>
            </p:nvSpPr>
            <p:spPr>
              <a:xfrm>
                <a:off x="714372" y="1265267"/>
                <a:ext cx="7715250" cy="992772"/>
              </a:xfrm>
              <a:prstGeom prst="rect">
                <a:avLst/>
              </a:prstGeom>
              <a:blipFill>
                <a:blip r:embed="rId2"/>
                <a:stretch>
                  <a:fillRect l="-395" b="-8025"/>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B7003B89-3930-40BA-B2B7-C1BD03B0F5EC}"/>
              </a:ext>
            </a:extLst>
          </p:cNvPr>
          <p:cNvPicPr>
            <a:picLocks noChangeAspect="1"/>
          </p:cNvPicPr>
          <p:nvPr/>
        </p:nvPicPr>
        <p:blipFill>
          <a:blip r:embed="rId3"/>
          <a:stretch>
            <a:fillRect/>
          </a:stretch>
        </p:blipFill>
        <p:spPr>
          <a:xfrm>
            <a:off x="729958" y="2342871"/>
            <a:ext cx="5468427" cy="234517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B41A613-7BF8-459A-81FA-A2CBD7C423BE}"/>
                  </a:ext>
                </a:extLst>
              </p:cNvPr>
              <p:cNvSpPr txBox="1"/>
              <p:nvPr/>
            </p:nvSpPr>
            <p:spPr>
              <a:xfrm>
                <a:off x="6242330" y="2383612"/>
                <a:ext cx="2187292" cy="606641"/>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命题逻辑公式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定义函数</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𝟐</m:t>
                            </m:r>
                          </m:e>
                        </m:d>
                      </m:sup>
                    </m:sSubSup>
                  </m:oMath>
                </a14:m>
                <a:r>
                  <a:rPr lang="zh-CN" altLang="en-US" sz="1400" b="1">
                    <a:solidFill>
                      <a:schemeClr val="accent2">
                        <a:lumMod val="50000"/>
                      </a:schemeClr>
                    </a:solidFill>
                  </a:rPr>
                  <a:t>，即</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sub>
                      <m: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𝟐</m:t>
                            </m:r>
                          </m:e>
                        </m:d>
                      </m:sup>
                    </m:sSub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endParaRPr lang="zh-CN" altLang="en-US" sz="14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7B41A613-7BF8-459A-81FA-A2CBD7C423BE}"/>
                  </a:ext>
                </a:extLst>
              </p:cNvPr>
              <p:cNvSpPr txBox="1">
                <a:spLocks noRot="1" noChangeAspect="1" noMove="1" noResize="1" noEditPoints="1" noAdjustHandles="1" noChangeArrowheads="1" noChangeShapeType="1" noTextEdit="1"/>
              </p:cNvSpPr>
              <p:nvPr/>
            </p:nvSpPr>
            <p:spPr>
              <a:xfrm>
                <a:off x="6242330" y="2383612"/>
                <a:ext cx="2187292" cy="606641"/>
              </a:xfrm>
              <a:prstGeom prst="rect">
                <a:avLst/>
              </a:prstGeom>
              <a:blipFill>
                <a:blip r:embed="rId4"/>
                <a:stretch>
                  <a:fillRect l="-836" t="-2000" r="-279"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5EEB7E7-A9FB-4B22-9330-1944A3772935}"/>
                  </a:ext>
                </a:extLst>
              </p:cNvPr>
              <p:cNvSpPr txBox="1"/>
              <p:nvPr/>
            </p:nvSpPr>
            <p:spPr>
              <a:xfrm>
                <a:off x="6198385" y="3138212"/>
                <a:ext cx="2231237" cy="360227"/>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r>
                  <a:rPr lang="zh-CN" altLang="en-US" sz="1400" b="1">
                    <a:solidFill>
                      <a:schemeClr val="accent2">
                        <a:lumMod val="50000"/>
                      </a:schemeClr>
                    </a:solidFill>
                  </a:rPr>
                  <a:t>定义函数</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𝟖</m:t>
                        </m:r>
                      </m:sub>
                      <m: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𝟐</m:t>
                            </m:r>
                          </m:e>
                        </m:d>
                      </m:sup>
                    </m:sSubSup>
                  </m:oMath>
                </a14:m>
                <a:endParaRPr lang="zh-CN" altLang="en-US" sz="1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45EEB7E7-A9FB-4B22-9330-1944A3772935}"/>
                  </a:ext>
                </a:extLst>
              </p:cNvPr>
              <p:cNvSpPr txBox="1">
                <a:spLocks noRot="1" noChangeAspect="1" noMove="1" noResize="1" noEditPoints="1" noAdjustHandles="1" noChangeArrowheads="1" noChangeShapeType="1" noTextEdit="1"/>
              </p:cNvSpPr>
              <p:nvPr/>
            </p:nvSpPr>
            <p:spPr>
              <a:xfrm>
                <a:off x="6198385" y="3138212"/>
                <a:ext cx="2231237" cy="360227"/>
              </a:xfrm>
              <a:prstGeom prst="rect">
                <a:avLst/>
              </a:prstGeom>
              <a:blipFill>
                <a:blip r:embed="rId5"/>
                <a:stretch>
                  <a:fillRect l="-820" b="-152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BEFDD9F-7DC5-41C3-86DB-865DA63B40F3}"/>
                  </a:ext>
                </a:extLst>
              </p:cNvPr>
              <p:cNvSpPr txBox="1"/>
              <p:nvPr/>
            </p:nvSpPr>
            <p:spPr>
              <a:xfrm>
                <a:off x="6504691" y="3653612"/>
                <a:ext cx="1924931" cy="307777"/>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函数</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𝟏𝟎</m:t>
                        </m:r>
                      </m:sub>
                    </m:sSub>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endParaRPr lang="zh-CN" altLang="en-US" sz="1400"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EBEFDD9F-7DC5-41C3-86DB-865DA63B40F3}"/>
                  </a:ext>
                </a:extLst>
              </p:cNvPr>
              <p:cNvSpPr txBox="1">
                <a:spLocks noRot="1" noChangeAspect="1" noMove="1" noResize="1" noEditPoints="1" noAdjustHandles="1" noChangeArrowheads="1" noChangeShapeType="1" noTextEdit="1"/>
              </p:cNvSpPr>
              <p:nvPr/>
            </p:nvSpPr>
            <p:spPr>
              <a:xfrm>
                <a:off x="6504691" y="3653612"/>
                <a:ext cx="1924931" cy="307777"/>
              </a:xfrm>
              <a:prstGeom prst="rect">
                <a:avLst/>
              </a:prstGeom>
              <a:blipFill>
                <a:blip r:embed="rId6"/>
                <a:stretch>
                  <a:fillRect l="-949" t="-1961"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39CCFF-AE5D-4521-BFCE-6191D60CA266}"/>
                  </a:ext>
                </a:extLst>
              </p:cNvPr>
              <p:cNvSpPr txBox="1"/>
              <p:nvPr/>
            </p:nvSpPr>
            <p:spPr>
              <a:xfrm>
                <a:off x="6354029" y="4157045"/>
                <a:ext cx="2075593"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定义</a:t>
                </a:r>
                <a14:m>
                  <m:oMath xmlns:m="http://schemas.openxmlformats.org/officeDocument/2006/math">
                    <m:r>
                      <a:rPr lang="en-US" altLang="zh-CN" sz="1400" b="1" i="1" smtClean="0">
                        <a:solidFill>
                          <a:schemeClr val="bg1"/>
                        </a:solidFill>
                        <a:latin typeface="Cambria Math" panose="02040503050406030204" pitchFamily="18" charset="0"/>
                      </a:rPr>
                      <m:t>𝒏</m:t>
                    </m:r>
                  </m:oMath>
                </a14:m>
                <a:r>
                  <a:rPr lang="zh-CN" altLang="en-US" sz="1400" b="1">
                    <a:solidFill>
                      <a:schemeClr val="bg1"/>
                    </a:solidFill>
                  </a:rPr>
                  <a:t>元真值函数的公式不一定需要</a:t>
                </a:r>
                <a14:m>
                  <m:oMath xmlns:m="http://schemas.openxmlformats.org/officeDocument/2006/math">
                    <m:r>
                      <a:rPr lang="en-US" altLang="zh-CN" sz="1400" b="1" i="1" smtClean="0">
                        <a:solidFill>
                          <a:schemeClr val="bg1"/>
                        </a:solidFill>
                        <a:latin typeface="Cambria Math" panose="02040503050406030204" pitchFamily="18" charset="0"/>
                      </a:rPr>
                      <m:t>𝒏</m:t>
                    </m:r>
                  </m:oMath>
                </a14:m>
                <a:r>
                  <a:rPr lang="zh-CN" altLang="en-US" sz="1400" b="1">
                    <a:solidFill>
                      <a:schemeClr val="bg1"/>
                    </a:solidFill>
                  </a:rPr>
                  <a:t>个命题变量</a:t>
                </a:r>
              </a:p>
            </p:txBody>
          </p:sp>
        </mc:Choice>
        <mc:Fallback xmlns="">
          <p:sp>
            <p:nvSpPr>
              <p:cNvPr id="8" name="文本框 7">
                <a:extLst>
                  <a:ext uri="{FF2B5EF4-FFF2-40B4-BE49-F238E27FC236}">
                    <a16:creationId xmlns:a16="http://schemas.microsoft.com/office/drawing/2014/main" id="{8639CCFF-AE5D-4521-BFCE-6191D60CA266}"/>
                  </a:ext>
                </a:extLst>
              </p:cNvPr>
              <p:cNvSpPr txBox="1">
                <a:spLocks noRot="1" noChangeAspect="1" noMove="1" noResize="1" noEditPoints="1" noAdjustHandles="1" noChangeArrowheads="1" noChangeShapeType="1" noTextEdit="1"/>
              </p:cNvSpPr>
              <p:nvPr/>
            </p:nvSpPr>
            <p:spPr>
              <a:xfrm>
                <a:off x="6354029" y="4157045"/>
                <a:ext cx="2075593" cy="523220"/>
              </a:xfrm>
              <a:prstGeom prst="rect">
                <a:avLst/>
              </a:prstGeom>
              <a:blipFill>
                <a:blip r:embed="rId7"/>
                <a:stretch>
                  <a:fillRect l="-880" t="-2326" r="-293"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0518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3" y="207389"/>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逻辑运算符的完备集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D6CBAA9-476A-49AA-AE04-698A37C3CAE1}"/>
                  </a:ext>
                </a:extLst>
              </p:cNvPr>
              <p:cNvSpPr txBox="1"/>
              <p:nvPr/>
            </p:nvSpPr>
            <p:spPr>
              <a:xfrm>
                <a:off x="974477" y="901883"/>
                <a:ext cx="7195041" cy="640112"/>
              </a:xfrm>
              <a:prstGeom prst="rect">
                <a:avLst/>
              </a:prstGeom>
              <a:solidFill>
                <a:schemeClr val="accent2">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oMath>
                </a14:m>
                <a:r>
                  <a:rPr lang="zh-CN" altLang="en-US" sz="1600" b="1">
                    <a:solidFill>
                      <a:schemeClr val="accent2">
                        <a:lumMod val="50000"/>
                      </a:schemeClr>
                    </a:solidFill>
                  </a:rPr>
                  <a:t>是一些逻辑运算符构成的集合，如果对任意的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元真值函数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𝒇</m:t>
                    </m:r>
                  </m:oMath>
                </a14:m>
                <a:r>
                  <a:rPr lang="zh-CN" altLang="en-US" sz="1600" b="1">
                    <a:solidFill>
                      <a:schemeClr val="accent2">
                        <a:lumMod val="50000"/>
                      </a:schemeClr>
                    </a:solidFill>
                  </a:rPr>
                  <a:t>都可使用只含</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oMath>
                </a14:m>
                <a:r>
                  <a:rPr lang="zh-CN" altLang="en-US" sz="1600" b="1">
                    <a:solidFill>
                      <a:schemeClr val="accent2">
                        <a:lumMod val="50000"/>
                      </a:schemeClr>
                    </a:solidFill>
                  </a:rPr>
                  <a:t>中逻辑运算符的公式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定义，则称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oMath>
                </a14:m>
                <a:r>
                  <a:rPr lang="zh-CN" altLang="en-US" sz="1600" b="1">
                    <a:solidFill>
                      <a:schemeClr val="accent2">
                        <a:lumMod val="50000"/>
                      </a:schemeClr>
                    </a:solidFill>
                  </a:rPr>
                  <a:t>是（逻辑运算符）的</a:t>
                </a:r>
                <a:r>
                  <a:rPr lang="zh-CN" altLang="en-US" sz="1600" b="1">
                    <a:solidFill>
                      <a:srgbClr val="C00000"/>
                    </a:solidFill>
                  </a:rPr>
                  <a:t>完备集</a:t>
                </a:r>
                <a:r>
                  <a:rPr lang="en-US" altLang="zh-CN" sz="1600" b="1">
                    <a:solidFill>
                      <a:schemeClr val="accent2">
                        <a:lumMod val="50000"/>
                      </a:schemeClr>
                    </a:solidFill>
                  </a:rPr>
                  <a:t>(complete set)</a:t>
                </a:r>
                <a:endParaRPr lang="zh-CN" altLang="en-US" sz="1600"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5D6CBAA9-476A-49AA-AE04-698A37C3CAE1}"/>
                  </a:ext>
                </a:extLst>
              </p:cNvPr>
              <p:cNvSpPr txBox="1">
                <a:spLocks noRot="1" noChangeAspect="1" noMove="1" noResize="1" noEditPoints="1" noAdjustHandles="1" noChangeArrowheads="1" noChangeShapeType="1" noTextEdit="1"/>
              </p:cNvSpPr>
              <p:nvPr/>
            </p:nvSpPr>
            <p:spPr>
              <a:xfrm>
                <a:off x="974477" y="901883"/>
                <a:ext cx="7195041" cy="640112"/>
              </a:xfrm>
              <a:prstGeom prst="rect">
                <a:avLst/>
              </a:prstGeom>
              <a:blipFill>
                <a:blip r:embed="rId2"/>
                <a:stretch>
                  <a:fillRect l="-508" b="-1142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9FEFBCA-A868-4F87-A61F-50A8C1F8B16A}"/>
              </a:ext>
            </a:extLst>
          </p:cNvPr>
          <p:cNvSpPr txBox="1"/>
          <p:nvPr/>
        </p:nvSpPr>
        <p:spPr>
          <a:xfrm>
            <a:off x="974477" y="1847180"/>
            <a:ext cx="7195041" cy="1641027"/>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latin typeface="楷体" panose="02010609060101010101" pitchFamily="49" charset="-122"/>
                <a:ea typeface="楷体" panose="02010609060101010101" pitchFamily="49" charset="-122"/>
              </a:rPr>
              <a:t>研究逻辑运算符完备集的意义</a:t>
            </a: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在需要时可用较少的逻辑运算符构造公式，只要这些逻辑运算符构成完备集就可定义所有可能的真值函数，从而既满足研究需要，又能简化公式的结构</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通过研究逻辑运算的完备集可进一步了解各个逻辑运算符的特性以及它们之间的联系</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4830989-8CF1-4566-BA03-62BB5B5E957F}"/>
                  </a:ext>
                </a:extLst>
              </p:cNvPr>
              <p:cNvSpPr txBox="1"/>
              <p:nvPr/>
            </p:nvSpPr>
            <p:spPr>
              <a:xfrm>
                <a:off x="974476" y="3793392"/>
                <a:ext cx="7195041" cy="640753"/>
              </a:xfrm>
              <a:prstGeom prst="rect">
                <a:avLst/>
              </a:prstGeom>
              <a:solidFill>
                <a:schemeClr val="accent6">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通过离散数学课程学习的命题逻辑公式主范式，我们知道</a:t>
                </a:r>
                <a14:m>
                  <m:oMath xmlns:m="http://schemas.openxmlformats.org/officeDocument/2006/math">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 ∧, ∨</m:t>
                        </m:r>
                      </m:e>
                    </m:d>
                  </m:oMath>
                </a14:m>
                <a:r>
                  <a:rPr lang="zh-CN" altLang="en-US" sz="1600" b="1">
                    <a:solidFill>
                      <a:srgbClr val="C00000"/>
                    </a:solidFill>
                  </a:rPr>
                  <a:t>是完备集</a:t>
                </a:r>
                <a:r>
                  <a:rPr lang="zh-CN" altLang="en-US" sz="1600" b="1">
                    <a:solidFill>
                      <a:schemeClr val="accent2">
                        <a:lumMod val="50000"/>
                      </a:schemeClr>
                    </a:solidFill>
                  </a:rPr>
                  <a:t>，定义真值函数的真值表都可用只含与、或、非逻辑运算符的主范式公式定义</a:t>
                </a:r>
              </a:p>
            </p:txBody>
          </p:sp>
        </mc:Choice>
        <mc:Fallback>
          <p:sp>
            <p:nvSpPr>
              <p:cNvPr id="4" name="文本框 3">
                <a:extLst>
                  <a:ext uri="{FF2B5EF4-FFF2-40B4-BE49-F238E27FC236}">
                    <a16:creationId xmlns:a16="http://schemas.microsoft.com/office/drawing/2014/main" id="{D4830989-8CF1-4566-BA03-62BB5B5E957F}"/>
                  </a:ext>
                </a:extLst>
              </p:cNvPr>
              <p:cNvSpPr txBox="1">
                <a:spLocks noRot="1" noChangeAspect="1" noMove="1" noResize="1" noEditPoints="1" noAdjustHandles="1" noChangeArrowheads="1" noChangeShapeType="1" noTextEdit="1"/>
              </p:cNvSpPr>
              <p:nvPr/>
            </p:nvSpPr>
            <p:spPr>
              <a:xfrm>
                <a:off x="974476" y="3793392"/>
                <a:ext cx="7195041" cy="640753"/>
              </a:xfrm>
              <a:prstGeom prst="rect">
                <a:avLst/>
              </a:prstGeom>
              <a:blipFill>
                <a:blip r:embed="rId3"/>
                <a:stretch>
                  <a:fillRect l="-508"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9580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集合</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 ∧, ∨, →</m:t>
                        </m:r>
                      </m:e>
                    </m:d>
                  </m:oMath>
                </a14:m>
                <a:r>
                  <a:rPr lang="zh-CN" altLang="en-US" sz="1400"/>
                  <a:t>是逻辑运算符完备集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874E69E-5339-46B1-88B5-712CBEB0148E}"/>
                  </a:ext>
                </a:extLst>
              </p:cNvPr>
              <p:cNvSpPr txBox="1"/>
              <p:nvPr/>
            </p:nvSpPr>
            <p:spPr>
              <a:xfrm>
                <a:off x="646503" y="827403"/>
                <a:ext cx="511232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逻辑运算符集合</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 ∧, ∨, →</m:t>
                        </m:r>
                      </m:e>
                    </m:d>
                  </m:oMath>
                </a14:m>
                <a:r>
                  <a:rPr lang="zh-CN" altLang="en-US" b="1">
                    <a:solidFill>
                      <a:schemeClr val="accent2">
                        <a:lumMod val="50000"/>
                      </a:schemeClr>
                    </a:solidFill>
                  </a:rPr>
                  <a:t>是完备集</a:t>
                </a:r>
              </a:p>
            </p:txBody>
          </p:sp>
        </mc:Choice>
        <mc:Fallback>
          <p:sp>
            <p:nvSpPr>
              <p:cNvPr id="2" name="文本框 1">
                <a:extLst>
                  <a:ext uri="{FF2B5EF4-FFF2-40B4-BE49-F238E27FC236}">
                    <a16:creationId xmlns:a16="http://schemas.microsoft.com/office/drawing/2014/main" id="{D874E69E-5339-46B1-88B5-712CBEB0148E}"/>
                  </a:ext>
                </a:extLst>
              </p:cNvPr>
              <p:cNvSpPr txBox="1">
                <a:spLocks noRot="1" noChangeAspect="1" noMove="1" noResize="1" noEditPoints="1" noAdjustHandles="1" noChangeArrowheads="1" noChangeShapeType="1" noTextEdit="1"/>
              </p:cNvSpPr>
              <p:nvPr/>
            </p:nvSpPr>
            <p:spPr>
              <a:xfrm>
                <a:off x="646503" y="827403"/>
                <a:ext cx="5112327" cy="369332"/>
              </a:xfrm>
              <a:prstGeom prst="rect">
                <a:avLst/>
              </a:prstGeom>
              <a:blipFill>
                <a:blip r:embed="rId3"/>
                <a:stretch>
                  <a:fillRect l="-954" t="-10000" r="-47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33017A4-36ED-4D00-975C-2B6D01EDBE18}"/>
                  </a:ext>
                </a:extLst>
              </p:cNvPr>
              <p:cNvSpPr txBox="1"/>
              <p:nvPr/>
            </p:nvSpPr>
            <p:spPr>
              <a:xfrm>
                <a:off x="646503" y="1341931"/>
                <a:ext cx="7850988" cy="921855"/>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使用数学归纳法证明：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ℤ</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𝒏</m:t>
                        </m:r>
                      </m:e>
                    </m:d>
                  </m:oMath>
                </a14:m>
                <a:r>
                  <a:rPr lang="zh-CN" altLang="en-US" sz="1400" b="1">
                    <a:solidFill>
                      <a:schemeClr val="accent2">
                        <a:lumMod val="50000"/>
                      </a:schemeClr>
                    </a:solidFill>
                  </a:rPr>
                  <a:t>，这里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𝒏</m:t>
                        </m:r>
                      </m:e>
                    </m:d>
                  </m:oMath>
                </a14:m>
                <a:r>
                  <a:rPr lang="zh-CN" altLang="en-US" sz="1400" b="1">
                    <a:solidFill>
                      <a:schemeClr val="accent2">
                        <a:lumMod val="50000"/>
                      </a:schemeClr>
                    </a:solidFill>
                  </a:rPr>
                  <a:t>是：若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元真值函数，则存在只含</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中运算符的公式定义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(1) </a:t>
                </a:r>
                <a:r>
                  <a:rPr lang="zh-CN" altLang="en-US" sz="1400" b="1">
                    <a:solidFill>
                      <a:schemeClr val="accent2">
                        <a:lumMod val="50000"/>
                      </a:schemeClr>
                    </a:solidFill>
                  </a:rPr>
                  <a:t>归纳基：若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，对任意一元真值函数，不难验证</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成立。</a:t>
                </a:r>
                <a:endParaRPr lang="en-US" altLang="zh-CN" sz="14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733017A4-36ED-4D00-975C-2B6D01EDBE18}"/>
                  </a:ext>
                </a:extLst>
              </p:cNvPr>
              <p:cNvSpPr txBox="1">
                <a:spLocks noRot="1" noChangeAspect="1" noMove="1" noResize="1" noEditPoints="1" noAdjustHandles="1" noChangeArrowheads="1" noChangeShapeType="1" noTextEdit="1"/>
              </p:cNvSpPr>
              <p:nvPr/>
            </p:nvSpPr>
            <p:spPr>
              <a:xfrm>
                <a:off x="646503" y="1341931"/>
                <a:ext cx="7850988" cy="921855"/>
              </a:xfrm>
              <a:prstGeom prst="rect">
                <a:avLst/>
              </a:prstGeom>
              <a:blipFill>
                <a:blip r:embed="rId4"/>
                <a:stretch>
                  <a:fillRect l="-233" b="-662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76930D46-9F67-426A-B59A-1DE5375F1963}"/>
              </a:ext>
            </a:extLst>
          </p:cNvPr>
          <p:cNvPicPr>
            <a:picLocks noChangeAspect="1"/>
          </p:cNvPicPr>
          <p:nvPr/>
        </p:nvPicPr>
        <p:blipFill>
          <a:blip r:embed="rId5"/>
          <a:stretch>
            <a:fillRect/>
          </a:stretch>
        </p:blipFill>
        <p:spPr>
          <a:xfrm>
            <a:off x="646503" y="2815082"/>
            <a:ext cx="4550367" cy="1042590"/>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9442F31-4D25-418D-8D4F-38A473E79B57}"/>
                  </a:ext>
                </a:extLst>
              </p:cNvPr>
              <p:cNvSpPr txBox="1"/>
              <p:nvPr/>
            </p:nvSpPr>
            <p:spPr>
              <a:xfrm>
                <a:off x="5808519" y="2452193"/>
                <a:ext cx="2083376" cy="1768369"/>
              </a:xfrm>
              <a:prstGeom prst="rect">
                <a:avLst/>
              </a:prstGeom>
              <a:solidFill>
                <a:schemeClr val="accent4">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𝟎</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endParaRPr lang="zh-CN" altLang="en-US" b="1">
                  <a:solidFill>
                    <a:schemeClr val="accent2">
                      <a:lumMod val="50000"/>
                    </a:schemeClr>
                  </a:solidFill>
                </a:endParaRPr>
              </a:p>
            </p:txBody>
          </p:sp>
        </mc:Choice>
        <mc:Fallback>
          <p:sp>
            <p:nvSpPr>
              <p:cNvPr id="4" name="文本框 3">
                <a:extLst>
                  <a:ext uri="{FF2B5EF4-FFF2-40B4-BE49-F238E27FC236}">
                    <a16:creationId xmlns:a16="http://schemas.microsoft.com/office/drawing/2014/main" id="{B9442F31-4D25-418D-8D4F-38A473E79B57}"/>
                  </a:ext>
                </a:extLst>
              </p:cNvPr>
              <p:cNvSpPr txBox="1">
                <a:spLocks noRot="1" noChangeAspect="1" noMove="1" noResize="1" noEditPoints="1" noAdjustHandles="1" noChangeArrowheads="1" noChangeShapeType="1" noTextEdit="1"/>
              </p:cNvSpPr>
              <p:nvPr/>
            </p:nvSpPr>
            <p:spPr>
              <a:xfrm>
                <a:off x="5808519" y="2452193"/>
                <a:ext cx="2083376" cy="1768369"/>
              </a:xfrm>
              <a:prstGeom prst="rect">
                <a:avLst/>
              </a:prstGeom>
              <a:blipFill>
                <a:blip r:embed="rId6"/>
                <a:stretch>
                  <a:fillRect l="-2047" b="-3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8501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集合</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 ∧, ∨, →</m:t>
                        </m:r>
                      </m:e>
                    </m:d>
                  </m:oMath>
                </a14:m>
                <a:r>
                  <a:rPr lang="zh-CN" altLang="en-US" sz="1400"/>
                  <a:t>是逻辑运算符完备集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874E69E-5339-46B1-88B5-712CBEB0148E}"/>
                  </a:ext>
                </a:extLst>
              </p:cNvPr>
              <p:cNvSpPr txBox="1"/>
              <p:nvPr/>
            </p:nvSpPr>
            <p:spPr>
              <a:xfrm>
                <a:off x="646503" y="827403"/>
                <a:ext cx="511232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逻辑运算符集合</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 ∧, ∨, →</m:t>
                        </m:r>
                      </m:e>
                    </m:d>
                  </m:oMath>
                </a14:m>
                <a:r>
                  <a:rPr lang="zh-CN" altLang="en-US" b="1">
                    <a:solidFill>
                      <a:schemeClr val="accent2">
                        <a:lumMod val="50000"/>
                      </a:schemeClr>
                    </a:solidFill>
                  </a:rPr>
                  <a:t>是完备集</a:t>
                </a:r>
              </a:p>
            </p:txBody>
          </p:sp>
        </mc:Choice>
        <mc:Fallback>
          <p:sp>
            <p:nvSpPr>
              <p:cNvPr id="2" name="文本框 1">
                <a:extLst>
                  <a:ext uri="{FF2B5EF4-FFF2-40B4-BE49-F238E27FC236}">
                    <a16:creationId xmlns:a16="http://schemas.microsoft.com/office/drawing/2014/main" id="{D874E69E-5339-46B1-88B5-712CBEB0148E}"/>
                  </a:ext>
                </a:extLst>
              </p:cNvPr>
              <p:cNvSpPr txBox="1">
                <a:spLocks noRot="1" noChangeAspect="1" noMove="1" noResize="1" noEditPoints="1" noAdjustHandles="1" noChangeArrowheads="1" noChangeShapeType="1" noTextEdit="1"/>
              </p:cNvSpPr>
              <p:nvPr/>
            </p:nvSpPr>
            <p:spPr>
              <a:xfrm>
                <a:off x="646503" y="827403"/>
                <a:ext cx="5112327" cy="369332"/>
              </a:xfrm>
              <a:prstGeom prst="rect">
                <a:avLst/>
              </a:prstGeom>
              <a:blipFill>
                <a:blip r:embed="rId3"/>
                <a:stretch>
                  <a:fillRect l="-954" t="-10000" r="-47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33017A4-36ED-4D00-975C-2B6D01EDBE18}"/>
                  </a:ext>
                </a:extLst>
              </p:cNvPr>
              <p:cNvSpPr txBox="1"/>
              <p:nvPr/>
            </p:nvSpPr>
            <p:spPr>
              <a:xfrm>
                <a:off x="646503" y="1341931"/>
                <a:ext cx="7850988" cy="3204532"/>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使用数学归纳法证明：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ℤ</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𝒏</m:t>
                        </m:r>
                      </m:e>
                    </m:d>
                  </m:oMath>
                </a14:m>
                <a:r>
                  <a:rPr lang="zh-CN" altLang="en-US" sz="1400" b="1">
                    <a:solidFill>
                      <a:schemeClr val="accent2">
                        <a:lumMod val="50000"/>
                      </a:schemeClr>
                    </a:solidFill>
                  </a:rPr>
                  <a:t>，这里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𝒏</m:t>
                        </m:r>
                      </m:e>
                    </m:d>
                  </m:oMath>
                </a14:m>
                <a:r>
                  <a:rPr lang="zh-CN" altLang="en-US" sz="1400" b="1">
                    <a:solidFill>
                      <a:schemeClr val="accent2">
                        <a:lumMod val="50000"/>
                      </a:schemeClr>
                    </a:solidFill>
                  </a:rPr>
                  <a:t>是：若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元真值函数，则存在只含</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中运算符的公式定义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(1) </a:t>
                </a:r>
                <a:r>
                  <a:rPr lang="zh-CN" altLang="en-US" sz="1400" b="1">
                    <a:solidFill>
                      <a:schemeClr val="accent2">
                        <a:lumMod val="50000"/>
                      </a:schemeClr>
                    </a:solidFill>
                  </a:rPr>
                  <a:t>归纳基：若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，对任意一元真值函数，不难验证</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成立。</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(2) </a:t>
                </a:r>
                <a:r>
                  <a:rPr lang="zh-CN" altLang="en-US" sz="1400" b="1">
                    <a:solidFill>
                      <a:schemeClr val="accent2">
                        <a:lumMod val="50000"/>
                      </a:schemeClr>
                    </a:solidFill>
                  </a:rPr>
                  <a:t>归纳步：设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成立，考虑任意的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元真值函数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，定义两个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元真值函数</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𝒌</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𝒌</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，分别为，对任意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gn="ctr">
                  <a:lnSpc>
                    <a:spcPts val="2000"/>
                  </a:lnSpc>
                  <a:spcBef>
                    <a:spcPts val="600"/>
                  </a:spcBef>
                </a:pP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m:t>
                        </m:r>
                      </m:sub>
                    </m:sSub>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𝒌</m:t>
                            </m:r>
                          </m:sub>
                        </m:sSub>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𝟎</m:t>
                        </m:r>
                      </m:e>
                    </m:d>
                  </m:oMath>
                </a14:m>
                <a:r>
                  <a:rPr lang="en-US" altLang="zh-CN" sz="1400" b="1">
                    <a:solidFill>
                      <a:schemeClr val="accent2">
                        <a:lumMod val="50000"/>
                      </a:schemeClr>
                    </a:solidFill>
                  </a:rPr>
                  <a:t>        </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Sub>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𝒌</m:t>
                            </m:r>
                          </m:sub>
                        </m:sSub>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𝒙</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𝟏</m:t>
                        </m:r>
                      </m:e>
                    </m:d>
                  </m:oMath>
                </a14:m>
                <a:endParaRPr lang="en-US" altLang="zh-CN" sz="1400" b="1">
                  <a:solidFill>
                    <a:schemeClr val="accent2">
                      <a:lumMod val="50000"/>
                    </a:schemeClr>
                  </a:solidFill>
                </a:endParaRPr>
              </a:p>
              <a:p>
                <a:pPr>
                  <a:lnSpc>
                    <a:spcPts val="2000"/>
                  </a:lnSpc>
                  <a:spcBef>
                    <a:spcPts val="600"/>
                  </a:spcBef>
                </a:pPr>
                <a:r>
                  <a:rPr lang="zh-CN" altLang="en-US" sz="1400" b="1">
                    <a:solidFill>
                      <a:schemeClr val="accent2">
                        <a:lumMod val="50000"/>
                      </a:schemeClr>
                    </a:solidFill>
                  </a:rPr>
                  <a:t>由归纳假设，</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分别存在至多含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个命题变量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sub>
                    </m:sSub>
                  </m:oMath>
                </a14:m>
                <a:r>
                  <a:rPr lang="zh-CN" altLang="en-US" sz="1400" b="1">
                    <a:solidFill>
                      <a:schemeClr val="accent2">
                        <a:lumMod val="50000"/>
                      </a:schemeClr>
                    </a:solidFill>
                  </a:rPr>
                  <a:t>的公式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定义，引入新的命题变量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，并定义公式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e>
                    </m:d>
                  </m:oMath>
                </a14:m>
                <a:r>
                  <a:rPr lang="zh-CN" altLang="en-US" sz="1400" b="1">
                    <a:solidFill>
                      <a:schemeClr val="accent2">
                        <a:lumMod val="50000"/>
                      </a:schemeClr>
                    </a:solidFill>
                  </a:rPr>
                  <a:t>。我们证明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𝒇</m:t>
                    </m:r>
                  </m:oMath>
                </a14:m>
                <a:r>
                  <a:rPr lang="zh-CN" altLang="en-US" sz="1400" b="1">
                    <a:solidFill>
                      <a:schemeClr val="accent2">
                        <a:lumMod val="50000"/>
                      </a:schemeClr>
                    </a:solidFill>
                  </a:rPr>
                  <a:t>可由</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定义：对任意真值赋值函数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 ⋯,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sub>
                        </m:sSub>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 ⋯,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sub>
                        </m:sSub>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，这表明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e>
                    </m:d>
                  </m:oMath>
                </a14:m>
                <a:r>
                  <a:rPr lang="zh-CN" altLang="en-US" sz="1400" b="1">
                    <a:solidFill>
                      <a:schemeClr val="accent2">
                        <a:lumMod val="50000"/>
                      </a:schemeClr>
                    </a:solidFill>
                  </a:rPr>
                  <a:t>也成立。</a:t>
                </a:r>
              </a:p>
            </p:txBody>
          </p:sp>
        </mc:Choice>
        <mc:Fallback>
          <p:sp>
            <p:nvSpPr>
              <p:cNvPr id="3" name="文本框 2">
                <a:extLst>
                  <a:ext uri="{FF2B5EF4-FFF2-40B4-BE49-F238E27FC236}">
                    <a16:creationId xmlns:a16="http://schemas.microsoft.com/office/drawing/2014/main" id="{733017A4-36ED-4D00-975C-2B6D01EDBE18}"/>
                  </a:ext>
                </a:extLst>
              </p:cNvPr>
              <p:cNvSpPr txBox="1">
                <a:spLocks noRot="1" noChangeAspect="1" noMove="1" noResize="1" noEditPoints="1" noAdjustHandles="1" noChangeArrowheads="1" noChangeShapeType="1" noTextEdit="1"/>
              </p:cNvSpPr>
              <p:nvPr/>
            </p:nvSpPr>
            <p:spPr>
              <a:xfrm>
                <a:off x="646503" y="1341931"/>
                <a:ext cx="7850988" cy="3204532"/>
              </a:xfrm>
              <a:prstGeom prst="rect">
                <a:avLst/>
              </a:prstGeom>
              <a:blipFill>
                <a:blip r:embed="rId4"/>
                <a:stretch>
                  <a:fillRect l="-233" b="-11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568F068-B34A-4295-A8C3-3AAC3F20F21E}"/>
                  </a:ext>
                </a:extLst>
              </p:cNvPr>
              <p:cNvSpPr txBox="1"/>
              <p:nvPr/>
            </p:nvSpPr>
            <p:spPr>
              <a:xfrm>
                <a:off x="5938405" y="673515"/>
                <a:ext cx="2559086" cy="523220"/>
              </a:xfrm>
              <a:prstGeom prst="rect">
                <a:avLst/>
              </a:prstGeom>
              <a:solidFill>
                <a:schemeClr val="accent2">
                  <a:lumMod val="50000"/>
                </a:schemeClr>
              </a:solidFill>
            </p:spPr>
            <p:txBody>
              <a:bodyPr wrap="square" rtlCol="0">
                <a:spAutoFit/>
              </a:bodyPr>
              <a:lstStyle/>
              <a:p>
                <a:r>
                  <a:rPr lang="zh-CN" altLang="en-US" sz="1400" b="1">
                    <a:solidFill>
                      <a:schemeClr val="bg1"/>
                    </a:solidFill>
                  </a:rPr>
                  <a:t>此证明如何修改为证明</a:t>
                </a:r>
                <a14:m>
                  <m:oMath xmlns:m="http://schemas.openxmlformats.org/officeDocument/2006/math">
                    <m:d>
                      <m:dPr>
                        <m:begChr m:val="{"/>
                        <m:endChr m:val="}"/>
                        <m:ctrlPr>
                          <a:rPr lang="en-US" altLang="zh-CN" sz="1400" b="1" i="1" smtClean="0">
                            <a:solidFill>
                              <a:schemeClr val="bg1"/>
                            </a:solidFill>
                            <a:latin typeface="Cambria Math" panose="02040503050406030204" pitchFamily="18" charset="0"/>
                          </a:rPr>
                        </m:ctrlPr>
                      </m:dPr>
                      <m:e>
                        <m:r>
                          <a:rPr lang="en-US" altLang="zh-CN" sz="1400" b="1" i="1" smtClean="0">
                            <a:solidFill>
                              <a:schemeClr val="bg1"/>
                            </a:solidFill>
                            <a:latin typeface="Cambria Math" panose="02040503050406030204" pitchFamily="18" charset="0"/>
                          </a:rPr>
                          <m:t>¬, ∧,∨</m:t>
                        </m:r>
                      </m:e>
                    </m:d>
                  </m:oMath>
                </a14:m>
                <a:r>
                  <a:rPr lang="zh-CN" altLang="en-US" sz="1400" b="1">
                    <a:solidFill>
                      <a:schemeClr val="bg1"/>
                    </a:solidFill>
                  </a:rPr>
                  <a:t>是完备集的数学归纳法证明？</a:t>
                </a:r>
              </a:p>
            </p:txBody>
          </p:sp>
        </mc:Choice>
        <mc:Fallback>
          <p:sp>
            <p:nvSpPr>
              <p:cNvPr id="4" name="文本框 3">
                <a:extLst>
                  <a:ext uri="{FF2B5EF4-FFF2-40B4-BE49-F238E27FC236}">
                    <a16:creationId xmlns:a16="http://schemas.microsoft.com/office/drawing/2014/main" id="{2568F068-B34A-4295-A8C3-3AAC3F20F21E}"/>
                  </a:ext>
                </a:extLst>
              </p:cNvPr>
              <p:cNvSpPr txBox="1">
                <a:spLocks noRot="1" noChangeAspect="1" noMove="1" noResize="1" noEditPoints="1" noAdjustHandles="1" noChangeArrowheads="1" noChangeShapeType="1" noTextEdit="1"/>
              </p:cNvSpPr>
              <p:nvPr/>
            </p:nvSpPr>
            <p:spPr>
              <a:xfrm>
                <a:off x="5938405" y="673515"/>
                <a:ext cx="2559086" cy="523220"/>
              </a:xfrm>
              <a:prstGeom prst="rect">
                <a:avLst/>
              </a:prstGeom>
              <a:blipFill>
                <a:blip r:embed="rId5"/>
                <a:stretch>
                  <a:fillRect l="-714"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9207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箭头连接符 41">
            <a:extLst>
              <a:ext uri="{FF2B5EF4-FFF2-40B4-BE49-F238E27FC236}">
                <a16:creationId xmlns:a16="http://schemas.microsoft.com/office/drawing/2014/main" id="{91232000-760F-400C-BD06-23CAD4FCB507}"/>
              </a:ext>
            </a:extLst>
          </p:cNvPr>
          <p:cNvCxnSpPr>
            <a:cxnSpLocks/>
          </p:cNvCxnSpPr>
          <p:nvPr/>
        </p:nvCxnSpPr>
        <p:spPr>
          <a:xfrm flipH="1">
            <a:off x="2446775" y="2921669"/>
            <a:ext cx="83948" cy="1309248"/>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14E12B9-7739-4410-B318-5C45870D54DB}"/>
              </a:ext>
            </a:extLst>
          </p:cNvPr>
          <p:cNvCxnSpPr>
            <a:cxnSpLocks/>
            <a:stCxn id="27" idx="1"/>
            <a:endCxn id="29" idx="3"/>
          </p:cNvCxnSpPr>
          <p:nvPr/>
        </p:nvCxnSpPr>
        <p:spPr>
          <a:xfrm flipH="1">
            <a:off x="5243174" y="4277301"/>
            <a:ext cx="2236205" cy="263200"/>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DE14D39-0E6E-48A6-BB22-A24CC6CCE894}"/>
              </a:ext>
            </a:extLst>
          </p:cNvPr>
          <p:cNvCxnSpPr>
            <a:cxnSpLocks/>
            <a:stCxn id="25" idx="1"/>
            <a:endCxn id="28" idx="3"/>
          </p:cNvCxnSpPr>
          <p:nvPr/>
        </p:nvCxnSpPr>
        <p:spPr>
          <a:xfrm flipH="1">
            <a:off x="5383004" y="2532552"/>
            <a:ext cx="2096375" cy="305221"/>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92A30E4-A276-4D9A-89A1-3FB3599E8BF0}"/>
              </a:ext>
            </a:extLst>
          </p:cNvPr>
          <p:cNvCxnSpPr/>
          <p:nvPr/>
        </p:nvCxnSpPr>
        <p:spPr>
          <a:xfrm flipH="1">
            <a:off x="5174778" y="3357887"/>
            <a:ext cx="2290643" cy="1056908"/>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19744F6-59D3-4B02-B58D-B585EDCE3097}"/>
              </a:ext>
            </a:extLst>
          </p:cNvPr>
          <p:cNvCxnSpPr/>
          <p:nvPr/>
        </p:nvCxnSpPr>
        <p:spPr>
          <a:xfrm flipH="1">
            <a:off x="5174779" y="1640140"/>
            <a:ext cx="2290643" cy="1056908"/>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集合</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 ∧, ∨, →</m:t>
                        </m:r>
                      </m:e>
                    </m:d>
                  </m:oMath>
                </a14:m>
                <a:r>
                  <a:rPr lang="zh-CN" altLang="en-US" sz="1400"/>
                  <a:t>是逻辑运算符完备集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5" name="文本框 4">
            <a:extLst>
              <a:ext uri="{FF2B5EF4-FFF2-40B4-BE49-F238E27FC236}">
                <a16:creationId xmlns:a16="http://schemas.microsoft.com/office/drawing/2014/main" id="{83E74686-114C-4EA0-8A85-5992624820D9}"/>
              </a:ext>
            </a:extLst>
          </p:cNvPr>
          <p:cNvSpPr txBox="1"/>
          <p:nvPr/>
        </p:nvSpPr>
        <p:spPr>
          <a:xfrm>
            <a:off x="492063" y="759548"/>
            <a:ext cx="7050232" cy="369332"/>
          </a:xfrm>
          <a:prstGeom prst="rect">
            <a:avLst/>
          </a:prstGeom>
          <a:solidFill>
            <a:schemeClr val="accent2">
              <a:lumMod val="50000"/>
            </a:schemeClr>
          </a:solidFill>
        </p:spPr>
        <p:txBody>
          <a:bodyPr wrap="square" rtlCol="0">
            <a:spAutoFit/>
          </a:bodyPr>
          <a:lstStyle/>
          <a:p>
            <a:r>
              <a:rPr lang="zh-CN" altLang="en-US" b="1">
                <a:solidFill>
                  <a:schemeClr val="bg1"/>
                </a:solidFill>
              </a:rPr>
              <a:t>上述证明实际上给出了一个构造命题逻辑公式定义真值函数的算法！</a:t>
            </a:r>
          </a:p>
        </p:txBody>
      </p:sp>
      <mc:AlternateContent xmlns:mc="http://schemas.openxmlformats.org/markup-compatibility/2006">
        <mc:Choice xmlns:a14="http://schemas.microsoft.com/office/drawing/2010/main" Requires="a14">
          <p:graphicFrame>
            <p:nvGraphicFramePr>
              <p:cNvPr id="17" name="表格 16">
                <a:extLst>
                  <a:ext uri="{FF2B5EF4-FFF2-40B4-BE49-F238E27FC236}">
                    <a16:creationId xmlns:a16="http://schemas.microsoft.com/office/drawing/2014/main" id="{398395FB-0C56-4D21-B25F-3D286DC3BAED}"/>
                  </a:ext>
                </a:extLst>
              </p:cNvPr>
              <p:cNvGraphicFramePr>
                <a:graphicFrameLocks noGrp="1"/>
              </p:cNvGraphicFramePr>
              <p:nvPr>
                <p:extLst>
                  <p:ext uri="{D42A27DB-BD31-4B8C-83A1-F6EECF244321}">
                    <p14:modId xmlns:p14="http://schemas.microsoft.com/office/powerpoint/2010/main" val="1584185621"/>
                  </p:ext>
                </p:extLst>
              </p:nvPr>
            </p:nvGraphicFramePr>
            <p:xfrm>
              <a:off x="689917" y="1831904"/>
              <a:ext cx="1674015" cy="234513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𝒇</m:t>
                                </m:r>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𝒒</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𝒓</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Choice>
        <mc:Fallback>
          <p:graphicFrame>
            <p:nvGraphicFramePr>
              <p:cNvPr id="17" name="表格 16">
                <a:extLst>
                  <a:ext uri="{FF2B5EF4-FFF2-40B4-BE49-F238E27FC236}">
                    <a16:creationId xmlns:a16="http://schemas.microsoft.com/office/drawing/2014/main" id="{398395FB-0C56-4D21-B25F-3D286DC3BAED}"/>
                  </a:ext>
                </a:extLst>
              </p:cNvPr>
              <p:cNvGraphicFramePr>
                <a:graphicFrameLocks noGrp="1"/>
              </p:cNvGraphicFramePr>
              <p:nvPr>
                <p:extLst>
                  <p:ext uri="{D42A27DB-BD31-4B8C-83A1-F6EECF244321}">
                    <p14:modId xmlns:p14="http://schemas.microsoft.com/office/powerpoint/2010/main" val="1584185621"/>
                  </p:ext>
                </p:extLst>
              </p:nvPr>
            </p:nvGraphicFramePr>
            <p:xfrm>
              <a:off x="689917" y="1831904"/>
              <a:ext cx="1674015" cy="234513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3"/>
                          <a:stretch>
                            <a:fillRect l="-1923" t="-2222" r="-436538" b="-771111"/>
                          </a:stretch>
                        </a:blipFill>
                      </a:tcPr>
                    </a:tc>
                    <a:tc>
                      <a:txBody>
                        <a:bodyPr/>
                        <a:lstStyle/>
                        <a:p>
                          <a:endParaRPr lang="zh-CN"/>
                        </a:p>
                      </a:txBody>
                      <a:tcPr>
                        <a:blipFill>
                          <a:blip r:embed="rId3"/>
                          <a:stretch>
                            <a:fillRect l="-98148" t="-2222" r="-320370" b="-771111"/>
                          </a:stretch>
                        </a:blipFill>
                      </a:tcPr>
                    </a:tc>
                    <a:tc>
                      <a:txBody>
                        <a:bodyPr/>
                        <a:lstStyle/>
                        <a:p>
                          <a:endParaRPr lang="zh-CN"/>
                        </a:p>
                      </a:txBody>
                      <a:tcPr>
                        <a:blipFill>
                          <a:blip r:embed="rId3"/>
                          <a:stretch>
                            <a:fillRect l="-175410" t="-2222" r="-183607" b="-771111"/>
                          </a:stretch>
                        </a:blipFill>
                      </a:tcPr>
                    </a:tc>
                    <a:tc>
                      <a:txBody>
                        <a:bodyPr/>
                        <a:lstStyle/>
                        <a:p>
                          <a:endParaRPr lang="zh-CN"/>
                        </a:p>
                      </a:txBody>
                      <a:tcPr>
                        <a:blipFill>
                          <a:blip r:embed="rId3"/>
                          <a:stretch>
                            <a:fillRect l="-155556" t="-2222" r="-3704" b="-771111"/>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8" name="表格 17">
                <a:extLst>
                  <a:ext uri="{FF2B5EF4-FFF2-40B4-BE49-F238E27FC236}">
                    <a16:creationId xmlns:a16="http://schemas.microsoft.com/office/drawing/2014/main" id="{BCEE3A30-4B71-4F75-A705-195637BE7CDD}"/>
                  </a:ext>
                </a:extLst>
              </p:cNvPr>
              <p:cNvGraphicFramePr>
                <a:graphicFrameLocks noGrp="1"/>
              </p:cNvGraphicFramePr>
              <p:nvPr>
                <p:extLst>
                  <p:ext uri="{D42A27DB-BD31-4B8C-83A1-F6EECF244321}">
                    <p14:modId xmlns:p14="http://schemas.microsoft.com/office/powerpoint/2010/main" val="190912278"/>
                  </p:ext>
                </p:extLst>
              </p:nvPr>
            </p:nvGraphicFramePr>
            <p:xfrm>
              <a:off x="3112499" y="1388229"/>
              <a:ext cx="1674015"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𝟎</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𝒒</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Choice>
        <mc:Fallback>
          <p:graphicFrame>
            <p:nvGraphicFramePr>
              <p:cNvPr id="18" name="表格 17">
                <a:extLst>
                  <a:ext uri="{FF2B5EF4-FFF2-40B4-BE49-F238E27FC236}">
                    <a16:creationId xmlns:a16="http://schemas.microsoft.com/office/drawing/2014/main" id="{BCEE3A30-4B71-4F75-A705-195637BE7CDD}"/>
                  </a:ext>
                </a:extLst>
              </p:cNvPr>
              <p:cNvGraphicFramePr>
                <a:graphicFrameLocks noGrp="1"/>
              </p:cNvGraphicFramePr>
              <p:nvPr>
                <p:extLst>
                  <p:ext uri="{D42A27DB-BD31-4B8C-83A1-F6EECF244321}">
                    <p14:modId xmlns:p14="http://schemas.microsoft.com/office/powerpoint/2010/main" val="190912278"/>
                  </p:ext>
                </p:extLst>
              </p:nvPr>
            </p:nvGraphicFramePr>
            <p:xfrm>
              <a:off x="3112499" y="1388229"/>
              <a:ext cx="1674015"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4"/>
                          <a:stretch>
                            <a:fillRect l="-1923" t="-2222" r="-438462" b="-393333"/>
                          </a:stretch>
                        </a:blipFill>
                      </a:tcPr>
                    </a:tc>
                    <a:tc>
                      <a:txBody>
                        <a:bodyPr/>
                        <a:lstStyle/>
                        <a:p>
                          <a:endParaRPr lang="zh-CN"/>
                        </a:p>
                      </a:txBody>
                      <a:tcPr>
                        <a:blipFill>
                          <a:blip r:embed="rId4"/>
                          <a:stretch>
                            <a:fillRect l="-98148" t="-2222" r="-322222" b="-393333"/>
                          </a:stretch>
                        </a:blipFill>
                      </a:tcPr>
                    </a:tc>
                    <a:tc>
                      <a:txBody>
                        <a:bodyPr/>
                        <a:lstStyle/>
                        <a:p>
                          <a:endParaRPr lang="zh-CN"/>
                        </a:p>
                      </a:txBody>
                      <a:tcPr>
                        <a:blipFill>
                          <a:blip r:embed="rId4"/>
                          <a:stretch>
                            <a:fillRect l="-175410" t="-2222" r="-185246" b="-393333"/>
                          </a:stretch>
                        </a:blipFill>
                      </a:tcPr>
                    </a:tc>
                    <a:tc>
                      <a:txBody>
                        <a:bodyPr/>
                        <a:lstStyle/>
                        <a:p>
                          <a:endParaRPr lang="zh-CN"/>
                        </a:p>
                      </a:txBody>
                      <a:tcPr>
                        <a:blipFill>
                          <a:blip r:embed="rId4"/>
                          <a:stretch>
                            <a:fillRect l="-154128" t="-2222" r="-3670" b="-393333"/>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9" name="表格 18">
                <a:extLst>
                  <a:ext uri="{FF2B5EF4-FFF2-40B4-BE49-F238E27FC236}">
                    <a16:creationId xmlns:a16="http://schemas.microsoft.com/office/drawing/2014/main" id="{3E9A6CE8-4683-4729-A912-DFA0DC509BBE}"/>
                  </a:ext>
                </a:extLst>
              </p:cNvPr>
              <p:cNvGraphicFramePr>
                <a:graphicFrameLocks noGrp="1"/>
              </p:cNvGraphicFramePr>
              <p:nvPr>
                <p:extLst>
                  <p:ext uri="{D42A27DB-BD31-4B8C-83A1-F6EECF244321}">
                    <p14:modId xmlns:p14="http://schemas.microsoft.com/office/powerpoint/2010/main" val="4165423760"/>
                  </p:ext>
                </p:extLst>
              </p:nvPr>
            </p:nvGraphicFramePr>
            <p:xfrm>
              <a:off x="3112499" y="3092886"/>
              <a:ext cx="1674015"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𝟏</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r>
                                      <a:rPr lang="en-US" altLang="zh-CN" sz="1100" b="1" i="1" smtClean="0">
                                        <a:solidFill>
                                          <a:schemeClr val="bg1"/>
                                        </a:solidFill>
                                        <a:latin typeface="Cambria Math" panose="02040503050406030204" pitchFamily="18" charset="0"/>
                                      </a:rPr>
                                      <m:t>, </m:t>
                                    </m:r>
                                    <m:r>
                                      <a:rPr lang="en-US" altLang="zh-CN" sz="1100" b="1" i="1" smtClean="0">
                                        <a:solidFill>
                                          <a:schemeClr val="bg1"/>
                                        </a:solidFill>
                                        <a:latin typeface="Cambria Math" panose="02040503050406030204" pitchFamily="18" charset="0"/>
                                      </a:rPr>
                                      <m:t>𝒒</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Choice>
        <mc:Fallback>
          <p:graphicFrame>
            <p:nvGraphicFramePr>
              <p:cNvPr id="19" name="表格 18">
                <a:extLst>
                  <a:ext uri="{FF2B5EF4-FFF2-40B4-BE49-F238E27FC236}">
                    <a16:creationId xmlns:a16="http://schemas.microsoft.com/office/drawing/2014/main" id="{3E9A6CE8-4683-4729-A912-DFA0DC509BBE}"/>
                  </a:ext>
                </a:extLst>
              </p:cNvPr>
              <p:cNvGraphicFramePr>
                <a:graphicFrameLocks noGrp="1"/>
              </p:cNvGraphicFramePr>
              <p:nvPr>
                <p:extLst>
                  <p:ext uri="{D42A27DB-BD31-4B8C-83A1-F6EECF244321}">
                    <p14:modId xmlns:p14="http://schemas.microsoft.com/office/powerpoint/2010/main" val="4165423760"/>
                  </p:ext>
                </p:extLst>
              </p:nvPr>
            </p:nvGraphicFramePr>
            <p:xfrm>
              <a:off x="3112499" y="3092886"/>
              <a:ext cx="1674015"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5"/>
                          <a:stretch>
                            <a:fillRect l="-1923" t="-2222" r="-438462" b="-393333"/>
                          </a:stretch>
                        </a:blipFill>
                      </a:tcPr>
                    </a:tc>
                    <a:tc>
                      <a:txBody>
                        <a:bodyPr/>
                        <a:lstStyle/>
                        <a:p>
                          <a:endParaRPr lang="zh-CN"/>
                        </a:p>
                      </a:txBody>
                      <a:tcPr>
                        <a:blipFill>
                          <a:blip r:embed="rId5"/>
                          <a:stretch>
                            <a:fillRect l="-98148" t="-2222" r="-322222" b="-393333"/>
                          </a:stretch>
                        </a:blipFill>
                      </a:tcPr>
                    </a:tc>
                    <a:tc>
                      <a:txBody>
                        <a:bodyPr/>
                        <a:lstStyle/>
                        <a:p>
                          <a:endParaRPr lang="zh-CN"/>
                        </a:p>
                      </a:txBody>
                      <a:tcPr>
                        <a:blipFill>
                          <a:blip r:embed="rId5"/>
                          <a:stretch>
                            <a:fillRect l="-175410" t="-2222" r="-185246" b="-393333"/>
                          </a:stretch>
                        </a:blipFill>
                      </a:tcPr>
                    </a:tc>
                    <a:tc>
                      <a:txBody>
                        <a:bodyPr/>
                        <a:lstStyle/>
                        <a:p>
                          <a:endParaRPr lang="zh-CN"/>
                        </a:p>
                      </a:txBody>
                      <a:tcPr>
                        <a:blipFill>
                          <a:blip r:embed="rId5"/>
                          <a:stretch>
                            <a:fillRect l="-154128" t="-2222" r="-3670" b="-393333"/>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2727422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426266912"/>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1331002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75057008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0" name="表格 19">
                <a:extLst>
                  <a:ext uri="{FF2B5EF4-FFF2-40B4-BE49-F238E27FC236}">
                    <a16:creationId xmlns:a16="http://schemas.microsoft.com/office/drawing/2014/main" id="{04A4C88B-6A64-4EAD-B380-8F6B898B2F41}"/>
                  </a:ext>
                </a:extLst>
              </p:cNvPr>
              <p:cNvGraphicFramePr>
                <a:graphicFrameLocks noGrp="1"/>
              </p:cNvGraphicFramePr>
              <p:nvPr>
                <p:extLst>
                  <p:ext uri="{D42A27DB-BD31-4B8C-83A1-F6EECF244321}">
                    <p14:modId xmlns:p14="http://schemas.microsoft.com/office/powerpoint/2010/main" val="210818627"/>
                  </p:ext>
                </p:extLst>
              </p:nvPr>
            </p:nvGraphicFramePr>
            <p:xfrm>
              <a:off x="5623864" y="1244812"/>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𝟎𝟎</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bl>
              </a:graphicData>
            </a:graphic>
          </p:graphicFrame>
        </mc:Choice>
        <mc:Fallback>
          <p:graphicFrame>
            <p:nvGraphicFramePr>
              <p:cNvPr id="20" name="表格 19">
                <a:extLst>
                  <a:ext uri="{FF2B5EF4-FFF2-40B4-BE49-F238E27FC236}">
                    <a16:creationId xmlns:a16="http://schemas.microsoft.com/office/drawing/2014/main" id="{04A4C88B-6A64-4EAD-B380-8F6B898B2F41}"/>
                  </a:ext>
                </a:extLst>
              </p:cNvPr>
              <p:cNvGraphicFramePr>
                <a:graphicFrameLocks noGrp="1"/>
              </p:cNvGraphicFramePr>
              <p:nvPr>
                <p:extLst>
                  <p:ext uri="{D42A27DB-BD31-4B8C-83A1-F6EECF244321}">
                    <p14:modId xmlns:p14="http://schemas.microsoft.com/office/powerpoint/2010/main" val="210818627"/>
                  </p:ext>
                </p:extLst>
              </p:nvPr>
            </p:nvGraphicFramePr>
            <p:xfrm>
              <a:off x="5623864" y="1244812"/>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6"/>
                          <a:stretch>
                            <a:fillRect l="-1923" t="-2222" r="-438462" b="-202222"/>
                          </a:stretch>
                        </a:blipFill>
                      </a:tcPr>
                    </a:tc>
                    <a:tc>
                      <a:txBody>
                        <a:bodyPr/>
                        <a:lstStyle/>
                        <a:p>
                          <a:endParaRPr lang="zh-CN"/>
                        </a:p>
                      </a:txBody>
                      <a:tcPr>
                        <a:blipFill>
                          <a:blip r:embed="rId6"/>
                          <a:stretch>
                            <a:fillRect l="-98148" t="-2222" r="-322222" b="-202222"/>
                          </a:stretch>
                        </a:blipFill>
                      </a:tcPr>
                    </a:tc>
                    <a:tc>
                      <a:txBody>
                        <a:bodyPr/>
                        <a:lstStyle/>
                        <a:p>
                          <a:endParaRPr lang="zh-CN"/>
                        </a:p>
                      </a:txBody>
                      <a:tcPr>
                        <a:blipFill>
                          <a:blip r:embed="rId6"/>
                          <a:stretch>
                            <a:fillRect l="-175410" t="-2222" r="-185246" b="-202222"/>
                          </a:stretch>
                        </a:blipFill>
                      </a:tcPr>
                    </a:tc>
                    <a:tc>
                      <a:txBody>
                        <a:bodyPr/>
                        <a:lstStyle/>
                        <a:p>
                          <a:endParaRPr lang="zh-CN"/>
                        </a:p>
                      </a:txBody>
                      <a:tcPr>
                        <a:blipFill>
                          <a:blip r:embed="rId6"/>
                          <a:stretch>
                            <a:fillRect l="-154128" t="-2222" r="-3670" b="-202222"/>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1" name="表格 20">
                <a:extLst>
                  <a:ext uri="{FF2B5EF4-FFF2-40B4-BE49-F238E27FC236}">
                    <a16:creationId xmlns:a16="http://schemas.microsoft.com/office/drawing/2014/main" id="{98C0593B-5491-43D0-879E-6AC944A1AE6C}"/>
                  </a:ext>
                </a:extLst>
              </p:cNvPr>
              <p:cNvGraphicFramePr>
                <a:graphicFrameLocks noGrp="1"/>
              </p:cNvGraphicFramePr>
              <p:nvPr>
                <p:extLst>
                  <p:ext uri="{D42A27DB-BD31-4B8C-83A1-F6EECF244321}">
                    <p14:modId xmlns:p14="http://schemas.microsoft.com/office/powerpoint/2010/main" val="3263136391"/>
                  </p:ext>
                </p:extLst>
              </p:nvPr>
            </p:nvGraphicFramePr>
            <p:xfrm>
              <a:off x="5623864" y="2137223"/>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𝟎𝟏</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Choice>
        <mc:Fallback>
          <p:graphicFrame>
            <p:nvGraphicFramePr>
              <p:cNvPr id="21" name="表格 20">
                <a:extLst>
                  <a:ext uri="{FF2B5EF4-FFF2-40B4-BE49-F238E27FC236}">
                    <a16:creationId xmlns:a16="http://schemas.microsoft.com/office/drawing/2014/main" id="{98C0593B-5491-43D0-879E-6AC944A1AE6C}"/>
                  </a:ext>
                </a:extLst>
              </p:cNvPr>
              <p:cNvGraphicFramePr>
                <a:graphicFrameLocks noGrp="1"/>
              </p:cNvGraphicFramePr>
              <p:nvPr>
                <p:extLst>
                  <p:ext uri="{D42A27DB-BD31-4B8C-83A1-F6EECF244321}">
                    <p14:modId xmlns:p14="http://schemas.microsoft.com/office/powerpoint/2010/main" val="3263136391"/>
                  </p:ext>
                </p:extLst>
              </p:nvPr>
            </p:nvGraphicFramePr>
            <p:xfrm>
              <a:off x="5623864" y="2137223"/>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7"/>
                          <a:stretch>
                            <a:fillRect l="-1923" t="-2222" r="-438462" b="-204444"/>
                          </a:stretch>
                        </a:blipFill>
                      </a:tcPr>
                    </a:tc>
                    <a:tc>
                      <a:txBody>
                        <a:bodyPr/>
                        <a:lstStyle/>
                        <a:p>
                          <a:endParaRPr lang="zh-CN"/>
                        </a:p>
                      </a:txBody>
                      <a:tcPr>
                        <a:blipFill>
                          <a:blip r:embed="rId7"/>
                          <a:stretch>
                            <a:fillRect l="-98148" t="-2222" r="-322222" b="-204444"/>
                          </a:stretch>
                        </a:blipFill>
                      </a:tcPr>
                    </a:tc>
                    <a:tc>
                      <a:txBody>
                        <a:bodyPr/>
                        <a:lstStyle/>
                        <a:p>
                          <a:endParaRPr lang="zh-CN"/>
                        </a:p>
                      </a:txBody>
                      <a:tcPr>
                        <a:blipFill>
                          <a:blip r:embed="rId7"/>
                          <a:stretch>
                            <a:fillRect l="-175410" t="-2222" r="-185246" b="-204444"/>
                          </a:stretch>
                        </a:blipFill>
                      </a:tcPr>
                    </a:tc>
                    <a:tc>
                      <a:txBody>
                        <a:bodyPr/>
                        <a:lstStyle/>
                        <a:p>
                          <a:endParaRPr lang="zh-CN"/>
                        </a:p>
                      </a:txBody>
                      <a:tcPr>
                        <a:blipFill>
                          <a:blip r:embed="rId7"/>
                          <a:stretch>
                            <a:fillRect l="-154128" t="-2222" r="-3670" b="-204444"/>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3" name="表格 22">
                <a:extLst>
                  <a:ext uri="{FF2B5EF4-FFF2-40B4-BE49-F238E27FC236}">
                    <a16:creationId xmlns:a16="http://schemas.microsoft.com/office/drawing/2014/main" id="{423A409D-D480-4459-81B3-E158602D2E29}"/>
                  </a:ext>
                </a:extLst>
              </p:cNvPr>
              <p:cNvGraphicFramePr>
                <a:graphicFrameLocks noGrp="1"/>
              </p:cNvGraphicFramePr>
              <p:nvPr>
                <p:extLst>
                  <p:ext uri="{D42A27DB-BD31-4B8C-83A1-F6EECF244321}">
                    <p14:modId xmlns:p14="http://schemas.microsoft.com/office/powerpoint/2010/main" val="4075828947"/>
                  </p:ext>
                </p:extLst>
              </p:nvPr>
            </p:nvGraphicFramePr>
            <p:xfrm>
              <a:off x="5623863" y="3030032"/>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𝟏𝟎</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bl>
              </a:graphicData>
            </a:graphic>
          </p:graphicFrame>
        </mc:Choice>
        <mc:Fallback>
          <p:graphicFrame>
            <p:nvGraphicFramePr>
              <p:cNvPr id="23" name="表格 22">
                <a:extLst>
                  <a:ext uri="{FF2B5EF4-FFF2-40B4-BE49-F238E27FC236}">
                    <a16:creationId xmlns:a16="http://schemas.microsoft.com/office/drawing/2014/main" id="{423A409D-D480-4459-81B3-E158602D2E29}"/>
                  </a:ext>
                </a:extLst>
              </p:cNvPr>
              <p:cNvGraphicFramePr>
                <a:graphicFrameLocks noGrp="1"/>
              </p:cNvGraphicFramePr>
              <p:nvPr>
                <p:extLst>
                  <p:ext uri="{D42A27DB-BD31-4B8C-83A1-F6EECF244321}">
                    <p14:modId xmlns:p14="http://schemas.microsoft.com/office/powerpoint/2010/main" val="4075828947"/>
                  </p:ext>
                </p:extLst>
              </p:nvPr>
            </p:nvGraphicFramePr>
            <p:xfrm>
              <a:off x="5623863" y="3030032"/>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8"/>
                          <a:stretch>
                            <a:fillRect l="-1923" t="-2222" r="-438462" b="-202222"/>
                          </a:stretch>
                        </a:blipFill>
                      </a:tcPr>
                    </a:tc>
                    <a:tc>
                      <a:txBody>
                        <a:bodyPr/>
                        <a:lstStyle/>
                        <a:p>
                          <a:endParaRPr lang="zh-CN"/>
                        </a:p>
                      </a:txBody>
                      <a:tcPr>
                        <a:blipFill>
                          <a:blip r:embed="rId8"/>
                          <a:stretch>
                            <a:fillRect l="-98148" t="-2222" r="-322222" b="-202222"/>
                          </a:stretch>
                        </a:blipFill>
                      </a:tcPr>
                    </a:tc>
                    <a:tc>
                      <a:txBody>
                        <a:bodyPr/>
                        <a:lstStyle/>
                        <a:p>
                          <a:endParaRPr lang="zh-CN"/>
                        </a:p>
                      </a:txBody>
                      <a:tcPr>
                        <a:blipFill>
                          <a:blip r:embed="rId8"/>
                          <a:stretch>
                            <a:fillRect l="-175410" t="-2222" r="-185246" b="-202222"/>
                          </a:stretch>
                        </a:blipFill>
                      </a:tcPr>
                    </a:tc>
                    <a:tc>
                      <a:txBody>
                        <a:bodyPr/>
                        <a:lstStyle/>
                        <a:p>
                          <a:endParaRPr lang="zh-CN"/>
                        </a:p>
                      </a:txBody>
                      <a:tcPr>
                        <a:blipFill>
                          <a:blip r:embed="rId8"/>
                          <a:stretch>
                            <a:fillRect l="-154128" t="-2222" r="-3670" b="-202222"/>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4" name="表格 23">
                <a:extLst>
                  <a:ext uri="{FF2B5EF4-FFF2-40B4-BE49-F238E27FC236}">
                    <a16:creationId xmlns:a16="http://schemas.microsoft.com/office/drawing/2014/main" id="{A2D5A02F-7BC0-4672-A2A0-B7CADC2E682F}"/>
                  </a:ext>
                </a:extLst>
              </p:cNvPr>
              <p:cNvGraphicFramePr>
                <a:graphicFrameLocks noGrp="1"/>
              </p:cNvGraphicFramePr>
              <p:nvPr>
                <p:extLst>
                  <p:ext uri="{D42A27DB-BD31-4B8C-83A1-F6EECF244321}">
                    <p14:modId xmlns:p14="http://schemas.microsoft.com/office/powerpoint/2010/main" val="2894138258"/>
                  </p:ext>
                </p:extLst>
              </p:nvPr>
            </p:nvGraphicFramePr>
            <p:xfrm>
              <a:off x="5623863" y="3896546"/>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𝒓</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1" i="1" smtClean="0">
                                        <a:solidFill>
                                          <a:schemeClr val="bg1"/>
                                        </a:solidFill>
                                        <a:latin typeface="Cambria Math" panose="02040503050406030204" pitchFamily="18" charset="0"/>
                                      </a:rPr>
                                    </m:ctrlPr>
                                  </m:sSubPr>
                                  <m:e>
                                    <m:r>
                                      <a:rPr lang="en-US" altLang="zh-CN" sz="1100" b="1" i="1" smtClean="0">
                                        <a:solidFill>
                                          <a:schemeClr val="bg1"/>
                                        </a:solidFill>
                                        <a:latin typeface="Cambria Math" panose="02040503050406030204" pitchFamily="18" charset="0"/>
                                      </a:rPr>
                                      <m:t>𝒇</m:t>
                                    </m:r>
                                  </m:e>
                                  <m:sub>
                                    <m:r>
                                      <a:rPr lang="en-US" altLang="zh-CN" sz="1100" b="1" i="1" smtClean="0">
                                        <a:solidFill>
                                          <a:schemeClr val="bg1"/>
                                        </a:solidFill>
                                        <a:latin typeface="Cambria Math" panose="02040503050406030204" pitchFamily="18" charset="0"/>
                                      </a:rPr>
                                      <m:t>𝟏𝟏</m:t>
                                    </m:r>
                                  </m:sub>
                                </m:sSub>
                                <m:d>
                                  <m:dPr>
                                    <m:ctrlPr>
                                      <a:rPr lang="en-US" altLang="zh-CN" sz="1100" b="1" i="1" smtClean="0">
                                        <a:solidFill>
                                          <a:schemeClr val="bg1"/>
                                        </a:solidFill>
                                        <a:latin typeface="Cambria Math" panose="02040503050406030204" pitchFamily="18" charset="0"/>
                                      </a:rPr>
                                    </m:ctrlPr>
                                  </m:dPr>
                                  <m:e>
                                    <m:r>
                                      <a:rPr lang="en-US" altLang="zh-CN" sz="1100" b="1" i="1" smtClean="0">
                                        <a:solidFill>
                                          <a:schemeClr val="bg1"/>
                                        </a:solidFill>
                                        <a:latin typeface="Cambria Math" panose="02040503050406030204" pitchFamily="18" charset="0"/>
                                      </a:rPr>
                                      <m:t>𝒑</m:t>
                                    </m:r>
                                  </m:e>
                                </m:d>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Choice>
        <mc:Fallback>
          <p:graphicFrame>
            <p:nvGraphicFramePr>
              <p:cNvPr id="24" name="表格 23">
                <a:extLst>
                  <a:ext uri="{FF2B5EF4-FFF2-40B4-BE49-F238E27FC236}">
                    <a16:creationId xmlns:a16="http://schemas.microsoft.com/office/drawing/2014/main" id="{A2D5A02F-7BC0-4672-A2A0-B7CADC2E682F}"/>
                  </a:ext>
                </a:extLst>
              </p:cNvPr>
              <p:cNvGraphicFramePr>
                <a:graphicFrameLocks noGrp="1"/>
              </p:cNvGraphicFramePr>
              <p:nvPr>
                <p:extLst>
                  <p:ext uri="{D42A27DB-BD31-4B8C-83A1-F6EECF244321}">
                    <p14:modId xmlns:p14="http://schemas.microsoft.com/office/powerpoint/2010/main" val="2894138258"/>
                  </p:ext>
                </p:extLst>
              </p:nvPr>
            </p:nvGraphicFramePr>
            <p:xfrm>
              <a:off x="5623863" y="3896546"/>
              <a:ext cx="1674015" cy="79065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368877">
                      <a:extLst>
                        <a:ext uri="{9D8B030D-6E8A-4147-A177-3AD203B41FA5}">
                          <a16:colId xmlns:a16="http://schemas.microsoft.com/office/drawing/2014/main" val="1836346295"/>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9"/>
                          <a:stretch>
                            <a:fillRect l="-1923" t="-2222" r="-438462" b="-202222"/>
                          </a:stretch>
                        </a:blipFill>
                      </a:tcPr>
                    </a:tc>
                    <a:tc>
                      <a:txBody>
                        <a:bodyPr/>
                        <a:lstStyle/>
                        <a:p>
                          <a:endParaRPr lang="zh-CN"/>
                        </a:p>
                      </a:txBody>
                      <a:tcPr>
                        <a:blipFill>
                          <a:blip r:embed="rId9"/>
                          <a:stretch>
                            <a:fillRect l="-98148" t="-2222" r="-322222" b="-202222"/>
                          </a:stretch>
                        </a:blipFill>
                      </a:tcPr>
                    </a:tc>
                    <a:tc>
                      <a:txBody>
                        <a:bodyPr/>
                        <a:lstStyle/>
                        <a:p>
                          <a:endParaRPr lang="zh-CN"/>
                        </a:p>
                      </a:txBody>
                      <a:tcPr>
                        <a:blipFill>
                          <a:blip r:embed="rId9"/>
                          <a:stretch>
                            <a:fillRect l="-175410" t="-2222" r="-185246" b="-202222"/>
                          </a:stretch>
                        </a:blipFill>
                      </a:tcPr>
                    </a:tc>
                    <a:tc>
                      <a:txBody>
                        <a:bodyPr/>
                        <a:lstStyle/>
                        <a:p>
                          <a:endParaRPr lang="zh-CN"/>
                        </a:p>
                      </a:txBody>
                      <a:tcPr>
                        <a:blipFill>
                          <a:blip r:embed="rId9"/>
                          <a:stretch>
                            <a:fillRect l="-154128" t="-2222" r="-3670" b="-202222"/>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8F96D6B-9F52-4F49-BAF6-2ADDE4598C66}"/>
                  </a:ext>
                </a:extLst>
              </p:cNvPr>
              <p:cNvSpPr txBox="1"/>
              <p:nvPr/>
            </p:nvSpPr>
            <p:spPr>
              <a:xfrm>
                <a:off x="7465422" y="1380999"/>
                <a:ext cx="1134133" cy="518283"/>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𝟎𝟎</m:t>
                          </m:r>
                        </m:sub>
                      </m:sSub>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solidFill>
                    <a:schemeClr val="accent2">
                      <a:lumMod val="50000"/>
                    </a:schemeClr>
                  </a:solidFill>
                </a:endParaRPr>
              </a:p>
            </p:txBody>
          </p:sp>
        </mc:Choice>
        <mc:Fallback>
          <p:sp>
            <p:nvSpPr>
              <p:cNvPr id="6" name="文本框 5">
                <a:extLst>
                  <a:ext uri="{FF2B5EF4-FFF2-40B4-BE49-F238E27FC236}">
                    <a16:creationId xmlns:a16="http://schemas.microsoft.com/office/drawing/2014/main" id="{48F96D6B-9F52-4F49-BAF6-2ADDE4598C66}"/>
                  </a:ext>
                </a:extLst>
              </p:cNvPr>
              <p:cNvSpPr txBox="1">
                <a:spLocks noRot="1" noChangeAspect="1" noMove="1" noResize="1" noEditPoints="1" noAdjustHandles="1" noChangeArrowheads="1" noChangeShapeType="1" noTextEdit="1"/>
              </p:cNvSpPr>
              <p:nvPr/>
            </p:nvSpPr>
            <p:spPr>
              <a:xfrm>
                <a:off x="7465422" y="1380999"/>
                <a:ext cx="1134133" cy="518283"/>
              </a:xfrm>
              <a:prstGeom prst="rect">
                <a:avLst/>
              </a:prstGeom>
              <a:blipFill>
                <a:blip r:embed="rId10"/>
                <a:stretch>
                  <a:fillRect b="-1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8A5EEFE3-5721-4150-86A5-B6366DB653D2}"/>
                  </a:ext>
                </a:extLst>
              </p:cNvPr>
              <p:cNvSpPr txBox="1"/>
              <p:nvPr/>
            </p:nvSpPr>
            <p:spPr>
              <a:xfrm>
                <a:off x="7479379" y="2273410"/>
                <a:ext cx="1134133" cy="518283"/>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𝟎𝟏</m:t>
                          </m:r>
                        </m:sub>
                      </m:sSub>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solidFill>
                    <a:schemeClr val="accent2">
                      <a:lumMod val="50000"/>
                    </a:schemeClr>
                  </a:solidFill>
                </a:endParaRPr>
              </a:p>
            </p:txBody>
          </p:sp>
        </mc:Choice>
        <mc:Fallback>
          <p:sp>
            <p:nvSpPr>
              <p:cNvPr id="25" name="文本框 24">
                <a:extLst>
                  <a:ext uri="{FF2B5EF4-FFF2-40B4-BE49-F238E27FC236}">
                    <a16:creationId xmlns:a16="http://schemas.microsoft.com/office/drawing/2014/main" id="{8A5EEFE3-5721-4150-86A5-B6366DB653D2}"/>
                  </a:ext>
                </a:extLst>
              </p:cNvPr>
              <p:cNvSpPr txBox="1">
                <a:spLocks noRot="1" noChangeAspect="1" noMove="1" noResize="1" noEditPoints="1" noAdjustHandles="1" noChangeArrowheads="1" noChangeShapeType="1" noTextEdit="1"/>
              </p:cNvSpPr>
              <p:nvPr/>
            </p:nvSpPr>
            <p:spPr>
              <a:xfrm>
                <a:off x="7479379" y="2273410"/>
                <a:ext cx="1134133" cy="518283"/>
              </a:xfrm>
              <a:prstGeom prst="rect">
                <a:avLst/>
              </a:prstGeom>
              <a:blipFill>
                <a:blip r:embed="rId11"/>
                <a:stretch>
                  <a:fillRect b="-1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226B6BFA-057B-4251-B255-C47A6C956B4A}"/>
                  </a:ext>
                </a:extLst>
              </p:cNvPr>
              <p:cNvSpPr txBox="1"/>
              <p:nvPr/>
            </p:nvSpPr>
            <p:spPr>
              <a:xfrm>
                <a:off x="7479378" y="3132357"/>
                <a:ext cx="817303" cy="518283"/>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𝟏𝟎</m:t>
                          </m:r>
                        </m:sub>
                      </m:sSub>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solidFill>
                    <a:schemeClr val="accent2">
                      <a:lumMod val="50000"/>
                    </a:schemeClr>
                  </a:solidFill>
                </a:endParaRPr>
              </a:p>
            </p:txBody>
          </p:sp>
        </mc:Choice>
        <mc:Fallback>
          <p:sp>
            <p:nvSpPr>
              <p:cNvPr id="26" name="文本框 25">
                <a:extLst>
                  <a:ext uri="{FF2B5EF4-FFF2-40B4-BE49-F238E27FC236}">
                    <a16:creationId xmlns:a16="http://schemas.microsoft.com/office/drawing/2014/main" id="{226B6BFA-057B-4251-B255-C47A6C956B4A}"/>
                  </a:ext>
                </a:extLst>
              </p:cNvPr>
              <p:cNvSpPr txBox="1">
                <a:spLocks noRot="1" noChangeAspect="1" noMove="1" noResize="1" noEditPoints="1" noAdjustHandles="1" noChangeArrowheads="1" noChangeShapeType="1" noTextEdit="1"/>
              </p:cNvSpPr>
              <p:nvPr/>
            </p:nvSpPr>
            <p:spPr>
              <a:xfrm>
                <a:off x="7479378" y="3132357"/>
                <a:ext cx="817303" cy="518283"/>
              </a:xfrm>
              <a:prstGeom prst="rect">
                <a:avLst/>
              </a:prstGeom>
              <a:blipFill>
                <a:blip r:embed="rId12"/>
                <a:stretch>
                  <a:fillRect b="-1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8E4E9CAB-C985-4E07-AD23-7D10C4B17657}"/>
                  </a:ext>
                </a:extLst>
              </p:cNvPr>
              <p:cNvSpPr txBox="1"/>
              <p:nvPr/>
            </p:nvSpPr>
            <p:spPr>
              <a:xfrm>
                <a:off x="7479379" y="4018159"/>
                <a:ext cx="817303" cy="518283"/>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𝒇</m:t>
                          </m:r>
                        </m:e>
                        <m:sub>
                          <m:r>
                            <a:rPr lang="en-US" altLang="zh-CN" sz="1400" b="1" i="1" smtClean="0">
                              <a:solidFill>
                                <a:schemeClr val="accent2">
                                  <a:lumMod val="50000"/>
                                </a:schemeClr>
                              </a:solidFill>
                              <a:latin typeface="Cambria Math" panose="02040503050406030204" pitchFamily="18" charset="0"/>
                            </a:rPr>
                            <m:t>𝟏𝟎</m:t>
                          </m:r>
                        </m:sub>
                      </m:sSub>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solidFill>
                    <a:schemeClr val="accent2">
                      <a:lumMod val="50000"/>
                    </a:schemeClr>
                  </a:solidFill>
                </a:endParaRPr>
              </a:p>
            </p:txBody>
          </p:sp>
        </mc:Choice>
        <mc:Fallback>
          <p:sp>
            <p:nvSpPr>
              <p:cNvPr id="27" name="文本框 26">
                <a:extLst>
                  <a:ext uri="{FF2B5EF4-FFF2-40B4-BE49-F238E27FC236}">
                    <a16:creationId xmlns:a16="http://schemas.microsoft.com/office/drawing/2014/main" id="{8E4E9CAB-C985-4E07-AD23-7D10C4B17657}"/>
                  </a:ext>
                </a:extLst>
              </p:cNvPr>
              <p:cNvSpPr txBox="1">
                <a:spLocks noRot="1" noChangeAspect="1" noMove="1" noResize="1" noEditPoints="1" noAdjustHandles="1" noChangeArrowheads="1" noChangeShapeType="1" noTextEdit="1"/>
              </p:cNvSpPr>
              <p:nvPr/>
            </p:nvSpPr>
            <p:spPr>
              <a:xfrm>
                <a:off x="7479379" y="4018159"/>
                <a:ext cx="817303" cy="518283"/>
              </a:xfrm>
              <a:prstGeom prst="rect">
                <a:avLst/>
              </a:prstGeom>
              <a:blipFill>
                <a:blip r:embed="rId13"/>
                <a:stretch>
                  <a:fillRect b="-1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F90775F7-3678-4E44-BA57-B6F96C70F744}"/>
                  </a:ext>
                </a:extLst>
              </p:cNvPr>
              <p:cNvSpPr txBox="1"/>
              <p:nvPr/>
            </p:nvSpPr>
            <p:spPr>
              <a:xfrm>
                <a:off x="2516008" y="2750922"/>
                <a:ext cx="2866996" cy="173702"/>
              </a:xfrm>
              <a:prstGeom prst="rect">
                <a:avLst/>
              </a:prstGeom>
              <a:solidFill>
                <a:schemeClr val="accent6">
                  <a:lumMod val="20000"/>
                  <a:lumOff val="80000"/>
                </a:schemeClr>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000" b="1" i="1" smtClean="0">
                              <a:solidFill>
                                <a:schemeClr val="accent2">
                                  <a:lumMod val="50000"/>
                                </a:schemeClr>
                              </a:solidFill>
                              <a:latin typeface="Cambria Math" panose="02040503050406030204" pitchFamily="18" charset="0"/>
                            </a:rPr>
                          </m:ctrlPr>
                        </m:sSubPr>
                        <m:e>
                          <m:r>
                            <a:rPr lang="en-US" altLang="zh-CN" sz="1000" b="1" i="1" smtClean="0">
                              <a:solidFill>
                                <a:schemeClr val="accent2">
                                  <a:lumMod val="50000"/>
                                </a:schemeClr>
                              </a:solidFill>
                              <a:latin typeface="Cambria Math" panose="02040503050406030204" pitchFamily="18" charset="0"/>
                            </a:rPr>
                            <m:t>𝒇</m:t>
                          </m:r>
                        </m:e>
                        <m:sub>
                          <m:r>
                            <a:rPr lang="en-US" altLang="zh-CN" sz="1000" b="1" i="1" smtClean="0">
                              <a:solidFill>
                                <a:schemeClr val="accent2">
                                  <a:lumMod val="50000"/>
                                </a:schemeClr>
                              </a:solidFill>
                              <a:latin typeface="Cambria Math" panose="02040503050406030204" pitchFamily="18" charset="0"/>
                            </a:rPr>
                            <m:t>𝟎</m:t>
                          </m:r>
                        </m:sub>
                      </m:sSub>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𝒑</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𝒒</m:t>
                          </m:r>
                        </m:e>
                      </m:d>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𝒒</m:t>
                          </m:r>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𝒑</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𝒑</m:t>
                              </m:r>
                            </m:e>
                          </m:d>
                        </m:e>
                      </m:d>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𝒒</m:t>
                          </m:r>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𝒑</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𝒑</m:t>
                              </m:r>
                            </m:e>
                          </m:d>
                        </m:e>
                      </m:d>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𝒒</m:t>
                      </m:r>
                    </m:oMath>
                  </m:oMathPara>
                </a14:m>
                <a:endParaRPr lang="zh-CN" altLang="en-US" sz="1000" b="1">
                  <a:solidFill>
                    <a:schemeClr val="accent2">
                      <a:lumMod val="50000"/>
                    </a:schemeClr>
                  </a:solidFill>
                </a:endParaRPr>
              </a:p>
            </p:txBody>
          </p:sp>
        </mc:Choice>
        <mc:Fallback>
          <p:sp>
            <p:nvSpPr>
              <p:cNvPr id="28" name="文本框 27">
                <a:extLst>
                  <a:ext uri="{FF2B5EF4-FFF2-40B4-BE49-F238E27FC236}">
                    <a16:creationId xmlns:a16="http://schemas.microsoft.com/office/drawing/2014/main" id="{F90775F7-3678-4E44-BA57-B6F96C70F744}"/>
                  </a:ext>
                </a:extLst>
              </p:cNvPr>
              <p:cNvSpPr txBox="1">
                <a:spLocks noRot="1" noChangeAspect="1" noMove="1" noResize="1" noEditPoints="1" noAdjustHandles="1" noChangeArrowheads="1" noChangeShapeType="1" noTextEdit="1"/>
              </p:cNvSpPr>
              <p:nvPr/>
            </p:nvSpPr>
            <p:spPr>
              <a:xfrm>
                <a:off x="2516008" y="2750922"/>
                <a:ext cx="2866996" cy="173702"/>
              </a:xfrm>
              <a:prstGeom prst="rect">
                <a:avLst/>
              </a:prstGeom>
              <a:blipFill>
                <a:blip r:embed="rId14"/>
                <a:stretch>
                  <a:fillRect l="-851" r="-213" b="-24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83E2BC9C-4EF4-4CDF-BC3F-250845EBF4B3}"/>
                  </a:ext>
                </a:extLst>
              </p:cNvPr>
              <p:cNvSpPr txBox="1"/>
              <p:nvPr/>
            </p:nvSpPr>
            <p:spPr>
              <a:xfrm>
                <a:off x="2655838" y="4453650"/>
                <a:ext cx="2587336" cy="173702"/>
              </a:xfrm>
              <a:prstGeom prst="rect">
                <a:avLst/>
              </a:prstGeom>
              <a:solidFill>
                <a:schemeClr val="accent6">
                  <a:lumMod val="20000"/>
                  <a:lumOff val="80000"/>
                </a:schemeClr>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000" b="1" i="1" smtClean="0">
                              <a:solidFill>
                                <a:schemeClr val="accent2">
                                  <a:lumMod val="50000"/>
                                </a:schemeClr>
                              </a:solidFill>
                              <a:latin typeface="Cambria Math" panose="02040503050406030204" pitchFamily="18" charset="0"/>
                            </a:rPr>
                          </m:ctrlPr>
                        </m:sSubPr>
                        <m:e>
                          <m:r>
                            <a:rPr lang="en-US" altLang="zh-CN" sz="1000" b="1" i="1" smtClean="0">
                              <a:solidFill>
                                <a:schemeClr val="accent2">
                                  <a:lumMod val="50000"/>
                                </a:schemeClr>
                              </a:solidFill>
                              <a:latin typeface="Cambria Math" panose="02040503050406030204" pitchFamily="18" charset="0"/>
                            </a:rPr>
                            <m:t>𝒇</m:t>
                          </m:r>
                        </m:e>
                        <m:sub>
                          <m:r>
                            <a:rPr lang="en-US" altLang="zh-CN" sz="1000" b="1" i="1" smtClean="0">
                              <a:solidFill>
                                <a:schemeClr val="accent2">
                                  <a:lumMod val="50000"/>
                                </a:schemeClr>
                              </a:solidFill>
                              <a:latin typeface="Cambria Math" panose="02040503050406030204" pitchFamily="18" charset="0"/>
                            </a:rPr>
                            <m:t>𝟏</m:t>
                          </m:r>
                        </m:sub>
                      </m:sSub>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𝒑</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𝒒</m:t>
                          </m:r>
                        </m:e>
                      </m:d>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𝒒</m:t>
                          </m:r>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𝒑</m:t>
                              </m:r>
                            </m:e>
                          </m:d>
                        </m:e>
                      </m:d>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𝒒</m:t>
                          </m:r>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𝒑</m:t>
                              </m:r>
                            </m:e>
                          </m:d>
                        </m:e>
                      </m:d>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𝒑</m:t>
                      </m:r>
                    </m:oMath>
                  </m:oMathPara>
                </a14:m>
                <a:endParaRPr lang="zh-CN" altLang="en-US" sz="1000" b="1">
                  <a:solidFill>
                    <a:schemeClr val="accent2">
                      <a:lumMod val="50000"/>
                    </a:schemeClr>
                  </a:solidFill>
                </a:endParaRPr>
              </a:p>
            </p:txBody>
          </p:sp>
        </mc:Choice>
        <mc:Fallback>
          <p:sp>
            <p:nvSpPr>
              <p:cNvPr id="29" name="文本框 28">
                <a:extLst>
                  <a:ext uri="{FF2B5EF4-FFF2-40B4-BE49-F238E27FC236}">
                    <a16:creationId xmlns:a16="http://schemas.microsoft.com/office/drawing/2014/main" id="{83E2BC9C-4EF4-4CDF-BC3F-250845EBF4B3}"/>
                  </a:ext>
                </a:extLst>
              </p:cNvPr>
              <p:cNvSpPr txBox="1">
                <a:spLocks noRot="1" noChangeAspect="1" noMove="1" noResize="1" noEditPoints="1" noAdjustHandles="1" noChangeArrowheads="1" noChangeShapeType="1" noTextEdit="1"/>
              </p:cNvSpPr>
              <p:nvPr/>
            </p:nvSpPr>
            <p:spPr>
              <a:xfrm>
                <a:off x="2655838" y="4453650"/>
                <a:ext cx="2587336" cy="173702"/>
              </a:xfrm>
              <a:prstGeom prst="rect">
                <a:avLst/>
              </a:prstGeom>
              <a:blipFill>
                <a:blip r:embed="rId15"/>
                <a:stretch>
                  <a:fillRect b="-2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795396DA-9DD9-4478-B7C4-FB7FC854CF9C}"/>
                  </a:ext>
                </a:extLst>
              </p:cNvPr>
              <p:cNvSpPr txBox="1"/>
              <p:nvPr/>
            </p:nvSpPr>
            <p:spPr>
              <a:xfrm>
                <a:off x="366822" y="4230917"/>
                <a:ext cx="2220514" cy="184666"/>
              </a:xfrm>
              <a:prstGeom prst="rect">
                <a:avLst/>
              </a:prstGeom>
              <a:solidFill>
                <a:schemeClr val="accent6">
                  <a:lumMod val="20000"/>
                  <a:lumOff val="80000"/>
                </a:schemeClr>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oMath>
                  </m:oMathPara>
                </a14:m>
                <a:endParaRPr lang="zh-CN" altLang="en-US" sz="1200" b="1">
                  <a:solidFill>
                    <a:schemeClr val="accent2">
                      <a:lumMod val="50000"/>
                    </a:schemeClr>
                  </a:solidFill>
                </a:endParaRPr>
              </a:p>
            </p:txBody>
          </p:sp>
        </mc:Choice>
        <mc:Fallback>
          <p:sp>
            <p:nvSpPr>
              <p:cNvPr id="30" name="文本框 29">
                <a:extLst>
                  <a:ext uri="{FF2B5EF4-FFF2-40B4-BE49-F238E27FC236}">
                    <a16:creationId xmlns:a16="http://schemas.microsoft.com/office/drawing/2014/main" id="{795396DA-9DD9-4478-B7C4-FB7FC854CF9C}"/>
                  </a:ext>
                </a:extLst>
              </p:cNvPr>
              <p:cNvSpPr txBox="1">
                <a:spLocks noRot="1" noChangeAspect="1" noMove="1" noResize="1" noEditPoints="1" noAdjustHandles="1" noChangeArrowheads="1" noChangeShapeType="1" noTextEdit="1"/>
              </p:cNvSpPr>
              <p:nvPr/>
            </p:nvSpPr>
            <p:spPr>
              <a:xfrm>
                <a:off x="366822" y="4230917"/>
                <a:ext cx="2220514" cy="184666"/>
              </a:xfrm>
              <a:prstGeom prst="rect">
                <a:avLst/>
              </a:prstGeom>
              <a:blipFill>
                <a:blip r:embed="rId16"/>
                <a:stretch>
                  <a:fillRect l="-3022" t="-3333" b="-33333"/>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E4F2929E-77D4-4E8F-9051-E9D101AA1C79}"/>
              </a:ext>
            </a:extLst>
          </p:cNvPr>
          <p:cNvSpPr/>
          <p:nvPr/>
        </p:nvSpPr>
        <p:spPr>
          <a:xfrm rot="19648497">
            <a:off x="2350147" y="2317175"/>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565FFBF5-7ED8-4822-A6F8-28AB1A8F318E}"/>
              </a:ext>
            </a:extLst>
          </p:cNvPr>
          <p:cNvSpPr/>
          <p:nvPr/>
        </p:nvSpPr>
        <p:spPr>
          <a:xfrm rot="1965569">
            <a:off x="2349404" y="3709595"/>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FC372153-52A1-4FB8-BFCF-89C1A14B7B74}"/>
              </a:ext>
            </a:extLst>
          </p:cNvPr>
          <p:cNvSpPr/>
          <p:nvPr/>
        </p:nvSpPr>
        <p:spPr>
          <a:xfrm rot="19648497">
            <a:off x="4786709" y="1701666"/>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7960FC23-9936-4793-AC7F-6B51B2A773B9}"/>
              </a:ext>
            </a:extLst>
          </p:cNvPr>
          <p:cNvSpPr/>
          <p:nvPr/>
        </p:nvSpPr>
        <p:spPr>
          <a:xfrm rot="19648497">
            <a:off x="4786709" y="3392419"/>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863A11A8-0CC3-4247-BB0A-82781042EA3F}"/>
              </a:ext>
            </a:extLst>
          </p:cNvPr>
          <p:cNvSpPr/>
          <p:nvPr/>
        </p:nvSpPr>
        <p:spPr>
          <a:xfrm rot="1965569">
            <a:off x="4802838" y="2318439"/>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4F9D2D63-EB85-402B-9A2B-01A1EA658CA2}"/>
              </a:ext>
            </a:extLst>
          </p:cNvPr>
          <p:cNvSpPr/>
          <p:nvPr/>
        </p:nvSpPr>
        <p:spPr>
          <a:xfrm rot="1965569">
            <a:off x="4808777" y="3985217"/>
            <a:ext cx="776140" cy="6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96825650-BF18-4324-A95B-666A971A7153}"/>
              </a:ext>
            </a:extLst>
          </p:cNvPr>
          <p:cNvCxnSpPr>
            <a:cxnSpLocks/>
          </p:cNvCxnSpPr>
          <p:nvPr/>
        </p:nvCxnSpPr>
        <p:spPr>
          <a:xfrm flipH="1" flipV="1">
            <a:off x="2275149" y="4427730"/>
            <a:ext cx="365656" cy="108712"/>
          </a:xfrm>
          <a:prstGeom prst="straightConnector1">
            <a:avLst/>
          </a:prstGeom>
          <a:ln w="158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317EC00-2A89-4B79-A41B-71221727E968}"/>
              </a:ext>
            </a:extLst>
          </p:cNvPr>
          <p:cNvSpPr txBox="1"/>
          <p:nvPr/>
        </p:nvSpPr>
        <p:spPr>
          <a:xfrm>
            <a:off x="492063" y="1284865"/>
            <a:ext cx="2273983" cy="4616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这里将公式看做函数的表达式，因此用等号，而非逻辑等值号</a:t>
            </a:r>
          </a:p>
        </p:txBody>
      </p:sp>
    </p:spTree>
    <p:extLst>
      <p:ext uri="{BB962C8B-B14F-4D97-AF65-F5344CB8AC3E}">
        <p14:creationId xmlns:p14="http://schemas.microsoft.com/office/powerpoint/2010/main" val="2169551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逻辑运算符之间的联系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AADEB1E5-639D-474E-9F1F-C7283F8AA784}"/>
              </a:ext>
            </a:extLst>
          </p:cNvPr>
          <p:cNvSpPr txBox="1"/>
          <p:nvPr/>
        </p:nvSpPr>
        <p:spPr>
          <a:xfrm>
            <a:off x="1026102" y="850255"/>
            <a:ext cx="7091796" cy="369332"/>
          </a:xfrm>
          <a:prstGeom prst="rect">
            <a:avLst/>
          </a:prstGeom>
          <a:solidFill>
            <a:schemeClr val="accent2">
              <a:lumMod val="50000"/>
            </a:schemeClr>
          </a:solidFill>
        </p:spPr>
        <p:txBody>
          <a:bodyPr wrap="square" rtlCol="0">
            <a:spAutoFit/>
          </a:bodyPr>
          <a:lstStyle/>
          <a:p>
            <a:r>
              <a:rPr lang="zh-CN" altLang="en-US" b="1">
                <a:solidFill>
                  <a:schemeClr val="bg1"/>
                </a:solidFill>
              </a:rPr>
              <a:t>每个逻辑运算符也是真值函数，可用只含其他逻辑运算符的公式定义</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5A47EE7-3C4F-4835-9411-006A269D5066}"/>
                  </a:ext>
                </a:extLst>
              </p:cNvPr>
              <p:cNvSpPr txBox="1"/>
              <p:nvPr/>
            </p:nvSpPr>
            <p:spPr>
              <a:xfrm>
                <a:off x="1026099" y="1527156"/>
                <a:ext cx="7039841" cy="738664"/>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蕴涵和双蕴涵可用与、或、非定义，从而也得到</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 ∨</m:t>
                        </m:r>
                      </m:e>
                    </m:d>
                  </m:oMath>
                </a14:m>
                <a:r>
                  <a:rPr lang="zh-CN" altLang="en-US" sz="1600" b="1">
                    <a:solidFill>
                      <a:schemeClr val="accent2">
                        <a:lumMod val="50000"/>
                      </a:schemeClr>
                    </a:solidFill>
                  </a:rPr>
                  <a:t>是完备集：</a:t>
                </a:r>
                <a:endParaRPr lang="en-US" altLang="zh-CN" sz="16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m:oMathPara>
                </a14:m>
                <a:endParaRPr lang="zh-CN" altLang="en-US" sz="16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85A47EE7-3C4F-4835-9411-006A269D5066}"/>
                  </a:ext>
                </a:extLst>
              </p:cNvPr>
              <p:cNvSpPr txBox="1">
                <a:spLocks noRot="1" noChangeAspect="1" noMove="1" noResize="1" noEditPoints="1" noAdjustHandles="1" noChangeArrowheads="1" noChangeShapeType="1" noTextEdit="1"/>
              </p:cNvSpPr>
              <p:nvPr/>
            </p:nvSpPr>
            <p:spPr>
              <a:xfrm>
                <a:off x="1026099" y="1527156"/>
                <a:ext cx="7039841" cy="738664"/>
              </a:xfrm>
              <a:prstGeom prst="rect">
                <a:avLst/>
              </a:prstGeom>
              <a:blipFill>
                <a:blip r:embed="rId2"/>
                <a:stretch>
                  <a:fillRect l="-433" t="-24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397CBEF-E34D-4423-8CFB-640F1AD4F8AB}"/>
                  </a:ext>
                </a:extLst>
              </p:cNvPr>
              <p:cNvSpPr txBox="1"/>
              <p:nvPr/>
            </p:nvSpPr>
            <p:spPr>
              <a:xfrm>
                <a:off x="1026099" y="2407856"/>
                <a:ext cx="6746301" cy="1538883"/>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逻辑与可用或、非定义，从而得到</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m:t>
                        </m:r>
                      </m:e>
                    </m:d>
                  </m:oMath>
                </a14:m>
                <a:r>
                  <a:rPr lang="zh-CN" altLang="en-US" sz="1600" b="1">
                    <a:solidFill>
                      <a:schemeClr val="accent2">
                        <a:lumMod val="50000"/>
                      </a:schemeClr>
                    </a:solidFill>
                  </a:rPr>
                  <a:t>是完备集：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spcAft>
                    <a:spcPts val="600"/>
                  </a:spcAft>
                </a:pPr>
                <a:r>
                  <a:rPr lang="zh-CN" altLang="en-US" sz="1600" b="1">
                    <a:solidFill>
                      <a:schemeClr val="accent2">
                        <a:lumMod val="50000"/>
                      </a:schemeClr>
                    </a:solidFill>
                  </a:rPr>
                  <a:t>逻辑或可用与、非定义，从而得到</a:t>
                </a:r>
                <a14:m>
                  <m:oMath xmlns:m="http://schemas.openxmlformats.org/officeDocument/2006/math">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m:t>
                        </m:r>
                      </m:e>
                    </m:d>
                  </m:oMath>
                </a14:m>
                <a:r>
                  <a:rPr lang="zh-CN" altLang="en-US" sz="1600" b="1">
                    <a:solidFill>
                      <a:schemeClr val="accent2">
                        <a:lumMod val="50000"/>
                      </a:schemeClr>
                    </a:solidFill>
                  </a:rPr>
                  <a:t>是完备集：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spcAft>
                    <a:spcPts val="600"/>
                  </a:spcAft>
                </a:pPr>
                <a:r>
                  <a:rPr lang="zh-CN" altLang="en-US" sz="1600" b="1">
                    <a:solidFill>
                      <a:schemeClr val="accent2">
                        <a:lumMod val="50000"/>
                      </a:schemeClr>
                    </a:solidFill>
                  </a:rPr>
                  <a:t>逻辑与可用蕴涵、非定义，从而得到</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m:t>
                        </m:r>
                      </m:e>
                    </m:d>
                  </m:oMath>
                </a14:m>
                <a:r>
                  <a:rPr lang="zh-CN" altLang="en-US" sz="1600" b="1">
                    <a:solidFill>
                      <a:schemeClr val="accent2">
                        <a:lumMod val="50000"/>
                      </a:schemeClr>
                    </a:solidFill>
                  </a:rPr>
                  <a:t>是完备集：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spcAft>
                    <a:spcPts val="600"/>
                  </a:spcAft>
                </a:pPr>
                <a:r>
                  <a:rPr lang="zh-CN" altLang="en-US" sz="1600" b="1">
                    <a:solidFill>
                      <a:schemeClr val="accent2">
                        <a:lumMod val="50000"/>
                      </a:schemeClr>
                    </a:solidFill>
                  </a:rPr>
                  <a:t>逻辑或可用蕴涵、非定义：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endParaRPr lang="zh-CN" altLang="en-US" sz="1600" b="1">
                  <a:solidFill>
                    <a:schemeClr val="accent2">
                      <a:lumMod val="50000"/>
                    </a:schemeClr>
                  </a:solidFill>
                </a:endParaRPr>
              </a:p>
            </p:txBody>
          </p:sp>
        </mc:Choice>
        <mc:Fallback>
          <p:sp>
            <p:nvSpPr>
              <p:cNvPr id="10" name="文本框 9">
                <a:extLst>
                  <a:ext uri="{FF2B5EF4-FFF2-40B4-BE49-F238E27FC236}">
                    <a16:creationId xmlns:a16="http://schemas.microsoft.com/office/drawing/2014/main" id="{D397CBEF-E34D-4423-8CFB-640F1AD4F8AB}"/>
                  </a:ext>
                </a:extLst>
              </p:cNvPr>
              <p:cNvSpPr txBox="1">
                <a:spLocks noRot="1" noChangeAspect="1" noMove="1" noResize="1" noEditPoints="1" noAdjustHandles="1" noChangeArrowheads="1" noChangeShapeType="1" noTextEdit="1"/>
              </p:cNvSpPr>
              <p:nvPr/>
            </p:nvSpPr>
            <p:spPr>
              <a:xfrm>
                <a:off x="1026099" y="2407856"/>
                <a:ext cx="6746301" cy="1538883"/>
              </a:xfrm>
              <a:prstGeom prst="rect">
                <a:avLst/>
              </a:prstGeom>
              <a:blipFill>
                <a:blip r:embed="rId3"/>
                <a:stretch>
                  <a:fillRect l="-452" t="-1190" b="-436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7894135-4438-48A9-A370-D499A840F38B}"/>
              </a:ext>
            </a:extLst>
          </p:cNvPr>
          <p:cNvSpPr txBox="1"/>
          <p:nvPr/>
        </p:nvSpPr>
        <p:spPr>
          <a:xfrm>
            <a:off x="7096993" y="1480989"/>
            <a:ext cx="1278082" cy="830997"/>
          </a:xfrm>
          <a:prstGeom prst="rect">
            <a:avLst/>
          </a:prstGeom>
          <a:solidFill>
            <a:schemeClr val="accent4">
              <a:lumMod val="40000"/>
              <a:lumOff val="60000"/>
            </a:schemeClr>
          </a:solidFill>
        </p:spPr>
        <p:txBody>
          <a:bodyPr wrap="square" rtlCol="0">
            <a:spAutoFit/>
          </a:bodyPr>
          <a:lstStyle/>
          <a:p>
            <a:r>
              <a:rPr lang="zh-CN" altLang="en-US" sz="1200" b="1">
                <a:solidFill>
                  <a:schemeClr val="accent2">
                    <a:lumMod val="50000"/>
                  </a:schemeClr>
                </a:solidFill>
              </a:rPr>
              <a:t>等号左边是中缀形式表示的真值函数，右边是定义它的逻辑公式</a:t>
            </a:r>
          </a:p>
        </p:txBody>
      </p:sp>
      <p:sp>
        <p:nvSpPr>
          <p:cNvPr id="5" name="文本框 4">
            <a:extLst>
              <a:ext uri="{FF2B5EF4-FFF2-40B4-BE49-F238E27FC236}">
                <a16:creationId xmlns:a16="http://schemas.microsoft.com/office/drawing/2014/main" id="{6DBCD187-35EA-4FAB-B0CE-F5C109DB08B7}"/>
              </a:ext>
            </a:extLst>
          </p:cNvPr>
          <p:cNvSpPr txBox="1"/>
          <p:nvPr/>
        </p:nvSpPr>
        <p:spPr>
          <a:xfrm>
            <a:off x="1026098" y="4154281"/>
            <a:ext cx="6746301"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是否存在不是完备集的逻辑运算符集合？是否完备集一定包含否定运算符？</a:t>
            </a:r>
          </a:p>
        </p:txBody>
      </p:sp>
    </p:spTree>
    <p:extLst>
      <p:ext uri="{BB962C8B-B14F-4D97-AF65-F5344CB8AC3E}">
        <p14:creationId xmlns:p14="http://schemas.microsoft.com/office/powerpoint/2010/main" val="11973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命题逻辑公式真值计算的归纳定义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C654525-1C76-46D0-A4CC-F255D1443DE4}"/>
                  </a:ext>
                </a:extLst>
              </p:cNvPr>
              <p:cNvSpPr txBox="1"/>
              <p:nvPr/>
            </p:nvSpPr>
            <p:spPr>
              <a:xfrm>
                <a:off x="803318" y="803229"/>
                <a:ext cx="7431477" cy="600164"/>
              </a:xfrm>
              <a:prstGeom prst="rect">
                <a:avLst/>
              </a:prstGeom>
              <a:solidFill>
                <a:schemeClr val="accent2">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latin typeface="+mn-ea"/>
                    <a:cs typeface="Times New Roman" panose="02020603050405020304" pitchFamily="18" charset="0"/>
                  </a:rPr>
                  <a:t>给定命题</a:t>
                </a:r>
                <a:r>
                  <a:rPr lang="zh-CN" altLang="en-US" sz="1400" b="1" dirty="0">
                    <a:solidFill>
                      <a:schemeClr val="accent2">
                        <a:lumMod val="50000"/>
                      </a:schemeClr>
                    </a:solidFill>
                    <a:latin typeface="+mn-ea"/>
                    <a:cs typeface="Times New Roman" panose="02020603050405020304" pitchFamily="18" charset="0"/>
                  </a:rPr>
                  <a:t>变量</a:t>
                </a:r>
                <a:r>
                  <a:rPr lang="zh-CN" altLang="en-US" sz="1400" b="1">
                    <a:solidFill>
                      <a:schemeClr val="accent2">
                        <a:lumMod val="50000"/>
                      </a:schemeClr>
                    </a:solidFill>
                    <a:latin typeface="+mn-ea"/>
                    <a:cs typeface="Times New Roman" panose="02020603050405020304" pitchFamily="18" charset="0"/>
                  </a:rPr>
                  <a:t>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cs typeface="Times New Roman" panose="02020603050405020304" pitchFamily="18" charset="0"/>
                      </a:rPr>
                      <m:t>𝐕𝐚𝐫</m:t>
                    </m:r>
                  </m:oMath>
                </a14:m>
                <a:r>
                  <a:rPr lang="en-US" altLang="zh-CN" sz="1400" b="1">
                    <a:solidFill>
                      <a:schemeClr val="accent2">
                        <a:lumMod val="50000"/>
                      </a:schemeClr>
                    </a:solidFill>
                    <a:latin typeface="+mn-ea"/>
                    <a:cs typeface="Times New Roman" panose="02020603050405020304" pitchFamily="18" charset="0"/>
                  </a:rPr>
                  <a:t>, </a:t>
                </a:r>
                <a:r>
                  <a:rPr lang="zh-CN" altLang="en-US" sz="1400" b="1">
                    <a:solidFill>
                      <a:schemeClr val="accent2">
                        <a:lumMod val="50000"/>
                      </a:schemeClr>
                    </a:solidFill>
                    <a:latin typeface="+mn-ea"/>
                    <a:cs typeface="Times New Roman" panose="02020603050405020304" pitchFamily="18" charset="0"/>
                  </a:rPr>
                  <a:t>任何从</a:t>
                </a:r>
                <a:r>
                  <a:rPr lang="zh-CN" altLang="en-US" sz="1400" b="1">
                    <a:solidFill>
                      <a:schemeClr val="accent2">
                        <a:lumMod val="50000"/>
                      </a:schemeClr>
                    </a:solidFill>
                    <a:latin typeface="+mn-ea"/>
                  </a:rPr>
                  <a:t>从</a:t>
                </a:r>
                <a14:m>
                  <m:oMath xmlns:m="http://schemas.openxmlformats.org/officeDocument/2006/math">
                    <m:r>
                      <a:rPr lang="en-US" altLang="zh-CN" sz="1400" b="1" i="0" dirty="0" smtClean="0">
                        <a:solidFill>
                          <a:schemeClr val="accent2">
                            <a:lumMod val="50000"/>
                          </a:schemeClr>
                        </a:solidFill>
                        <a:latin typeface="Cambria Math" panose="02040503050406030204" pitchFamily="18" charset="0"/>
                        <a:cs typeface="Times New Roman" panose="02020603050405020304" pitchFamily="18" charset="0"/>
                      </a:rPr>
                      <m:t>𝐕𝐚𝐫</m:t>
                    </m:r>
                  </m:oMath>
                </a14:m>
                <a:r>
                  <a:rPr lang="zh-CN" altLang="en-US" sz="1400" b="1" dirty="0">
                    <a:solidFill>
                      <a:schemeClr val="accent2">
                        <a:lumMod val="50000"/>
                      </a:schemeClr>
                    </a:solidFill>
                    <a:latin typeface="+mn-ea"/>
                  </a:rPr>
                  <a:t>到真值集</a:t>
                </a:r>
                <a14:m>
                  <m:oMath xmlns:m="http://schemas.openxmlformats.org/officeDocument/2006/math">
                    <m: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t>𝟐</m:t>
                    </m:r>
                    <m: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t> = </m:t>
                    </m:r>
                    <m:d>
                      <m:dPr>
                        <m:begChr m:val="{"/>
                        <m:endChr m:val="}"/>
                        <m:ctrlP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ctrlPr>
                      </m:dPr>
                      <m:e>
                        <m: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t>𝟎</m:t>
                        </m:r>
                        <m: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t>, </m:t>
                        </m:r>
                        <m:r>
                          <a:rPr lang="en-US" altLang="zh-CN" sz="1400" b="1" i="1" dirty="0" smtClean="0">
                            <a:solidFill>
                              <a:schemeClr val="accent2">
                                <a:lumMod val="50000"/>
                              </a:schemeClr>
                            </a:solidFill>
                            <a:latin typeface="Cambria Math" panose="02040503050406030204" pitchFamily="18" charset="0"/>
                            <a:cs typeface="Arial" panose="020B0604020202020204" pitchFamily="34" charset="0"/>
                          </a:rPr>
                          <m:t>𝟏</m:t>
                        </m:r>
                      </m:e>
                    </m:d>
                  </m:oMath>
                </a14:m>
                <a:r>
                  <a:rPr lang="zh-CN" altLang="en-US" sz="1400" b="1" dirty="0">
                    <a:solidFill>
                      <a:schemeClr val="accent2">
                        <a:lumMod val="50000"/>
                      </a:schemeClr>
                    </a:solidFill>
                    <a:latin typeface="+mn-ea"/>
                  </a:rPr>
                  <a:t>的函数</a:t>
                </a:r>
                <a14:m>
                  <m:oMath xmlns:m="http://schemas.openxmlformats.org/officeDocument/2006/math">
                    <m:r>
                      <a:rPr lang="en-US" altLang="zh-CN" sz="1400" b="1" i="1">
                        <a:solidFill>
                          <a:schemeClr val="accent2">
                            <a:lumMod val="50000"/>
                          </a:schemeClr>
                        </a:solidFill>
                        <a:latin typeface="Cambria Math" panose="02040503050406030204" pitchFamily="18" charset="0"/>
                      </a:rPr>
                      <m:t>𝝈</m:t>
                    </m:r>
                    <m:r>
                      <a:rPr lang="en-US" altLang="zh-CN" sz="1400" b="1" i="1">
                        <a:solidFill>
                          <a:schemeClr val="accent2">
                            <a:lumMod val="50000"/>
                          </a:schemeClr>
                        </a:solidFill>
                        <a:latin typeface="Cambria Math" panose="02040503050406030204" pitchFamily="18" charset="0"/>
                      </a:rPr>
                      <m:t>: </m:t>
                    </m:r>
                    <m:r>
                      <a:rPr lang="en-US" altLang="zh-CN" sz="1400" b="1">
                        <a:solidFill>
                          <a:schemeClr val="accent2">
                            <a:lumMod val="50000"/>
                          </a:schemeClr>
                        </a:solidFill>
                        <a:latin typeface="Cambria Math" panose="02040503050406030204" pitchFamily="18" charset="0"/>
                        <a:cs typeface="Times New Roman" panose="02020603050405020304" pitchFamily="18" charset="0"/>
                      </a:rPr>
                      <m:t>𝐕𝐚𝐫</m:t>
                    </m:r>
                    <m:r>
                      <a:rPr lang="en-US" altLang="zh-CN" sz="1400" b="1" i="1">
                        <a:solidFill>
                          <a:schemeClr val="accent2">
                            <a:lumMod val="50000"/>
                          </a:schemeClr>
                        </a:solidFill>
                        <a:latin typeface="Cambria Math" panose="02040503050406030204" pitchFamily="18" charset="0"/>
                        <a:cs typeface="Times New Roman" panose="02020603050405020304" pitchFamily="18" charset="0"/>
                      </a:rPr>
                      <m:t> </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cs typeface="Arial" panose="020B0604020202020204" pitchFamily="34" charset="0"/>
                      </a:rPr>
                      <m:t>𝟐</m:t>
                    </m:r>
                  </m:oMath>
                </a14:m>
                <a:r>
                  <a:rPr lang="zh-CN" altLang="en-US" sz="1400" b="1">
                    <a:solidFill>
                      <a:schemeClr val="accent2">
                        <a:lumMod val="50000"/>
                      </a:schemeClr>
                    </a:solidFill>
                    <a:latin typeface="+mn-ea"/>
                  </a:rPr>
                  <a:t>都称为</a:t>
                </a:r>
                <a:r>
                  <a:rPr lang="zh-CN" altLang="en-US" sz="1400" b="1">
                    <a:solidFill>
                      <a:srgbClr val="C00000"/>
                    </a:solidFill>
                    <a:latin typeface="+mn-ea"/>
                  </a:rPr>
                  <a:t>真值赋值函数</a:t>
                </a:r>
                <a:endParaRPr lang="en-US" altLang="zh-CN" sz="1400" b="1">
                  <a:solidFill>
                    <a:srgbClr val="C00000"/>
                  </a:solidFill>
                  <a:latin typeface="+mn-ea"/>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一个真值赋值函数</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oMath>
                </a14:m>
                <a:r>
                  <a:rPr lang="zh-CN" altLang="en-US" sz="1400" b="1">
                    <a:solidFill>
                      <a:srgbClr val="002060"/>
                    </a:solidFill>
                    <a:latin typeface="楷体" panose="02010609060101010101" pitchFamily="49" charset="-122"/>
                    <a:ea typeface="楷体" panose="02010609060101010101" pitchFamily="49" charset="-122"/>
                  </a:rPr>
                  <a:t>也称为对命题变量的一个</a:t>
                </a:r>
                <a:r>
                  <a:rPr lang="zh-CN" altLang="en-US" sz="1400" b="1">
                    <a:solidFill>
                      <a:srgbClr val="C00000"/>
                    </a:solidFill>
                    <a:latin typeface="楷体" panose="02010609060101010101" pitchFamily="49" charset="-122"/>
                    <a:ea typeface="楷体" panose="02010609060101010101" pitchFamily="49" charset="-122"/>
                  </a:rPr>
                  <a:t>真值赋值</a:t>
                </a:r>
                <a:endParaRPr lang="en-US" altLang="zh-CN" sz="1400" b="1" dirty="0">
                  <a:solidFill>
                    <a:srgbClr val="C0000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DC654525-1C76-46D0-A4CC-F255D1443DE4}"/>
                  </a:ext>
                </a:extLst>
              </p:cNvPr>
              <p:cNvSpPr txBox="1">
                <a:spLocks noRot="1" noChangeAspect="1" noMove="1" noResize="1" noEditPoints="1" noAdjustHandles="1" noChangeArrowheads="1" noChangeShapeType="1" noTextEdit="1"/>
              </p:cNvSpPr>
              <p:nvPr/>
            </p:nvSpPr>
            <p:spPr>
              <a:xfrm>
                <a:off x="803318" y="803229"/>
                <a:ext cx="7431477" cy="600164"/>
              </a:xfrm>
              <a:prstGeom prst="rect">
                <a:avLst/>
              </a:prstGeom>
              <a:blipFill>
                <a:blip r:embed="rId2"/>
                <a:stretch>
                  <a:fillRect l="-246" t="-2041"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C918EA-7F19-4BF8-9252-6FCBDB423939}"/>
                  </a:ext>
                </a:extLst>
              </p:cNvPr>
              <p:cNvSpPr txBox="1"/>
              <p:nvPr/>
            </p:nvSpPr>
            <p:spPr>
              <a:xfrm>
                <a:off x="807867" y="3996968"/>
                <a:ext cx="3664751" cy="523220"/>
              </a:xfrm>
              <a:prstGeom prst="rect">
                <a:avLst/>
              </a:prstGeom>
              <a:solidFill>
                <a:schemeClr val="accent6">
                  <a:lumMod val="50000"/>
                </a:schemeClr>
              </a:solidFill>
            </p:spPr>
            <p:txBody>
              <a:bodyPr wrap="square" rtlCol="0">
                <a:spAutoFit/>
              </a:bodyPr>
              <a:lstStyle/>
              <a:p>
                <a:pPr>
                  <a:spcBef>
                    <a:spcPts val="600"/>
                  </a:spcBef>
                </a:pPr>
                <a:r>
                  <a:rPr lang="zh-CN" altLang="en-US" sz="1400" b="1">
                    <a:solidFill>
                      <a:schemeClr val="accent4">
                        <a:lumMod val="40000"/>
                        <a:lumOff val="60000"/>
                      </a:schemeClr>
                    </a:solidFill>
                  </a:rPr>
                  <a:t>显然</a:t>
                </a:r>
                <a14:m>
                  <m:oMath xmlns:m="http://schemas.openxmlformats.org/officeDocument/2006/math">
                    <m:r>
                      <a:rPr lang="en-US" altLang="zh-CN" sz="1400" b="1" i="1" smtClean="0">
                        <a:solidFill>
                          <a:schemeClr val="accent4">
                            <a:lumMod val="40000"/>
                            <a:lumOff val="60000"/>
                          </a:schemeClr>
                        </a:solidFill>
                        <a:latin typeface="Cambria Math" panose="02040503050406030204" pitchFamily="18" charset="0"/>
                      </a:rPr>
                      <m:t>𝝈</m:t>
                    </m:r>
                    <m:d>
                      <m:dPr>
                        <m:ctrlPr>
                          <a:rPr lang="en-US" altLang="zh-CN" sz="1400" b="1" i="1" smtClean="0">
                            <a:solidFill>
                              <a:schemeClr val="accent4">
                                <a:lumMod val="40000"/>
                                <a:lumOff val="60000"/>
                              </a:schemeClr>
                            </a:solidFill>
                            <a:latin typeface="Cambria Math" panose="02040503050406030204" pitchFamily="18" charset="0"/>
                          </a:rPr>
                        </m:ctrlPr>
                      </m:dPr>
                      <m:e>
                        <m:r>
                          <a:rPr lang="en-US" altLang="zh-CN" sz="1400" b="1" i="1" smtClean="0">
                            <a:solidFill>
                              <a:schemeClr val="accent4">
                                <a:lumMod val="40000"/>
                                <a:lumOff val="60000"/>
                              </a:schemeClr>
                            </a:solidFill>
                            <a:latin typeface="Cambria Math" panose="02040503050406030204" pitchFamily="18" charset="0"/>
                          </a:rPr>
                          <m:t>𝑨</m:t>
                        </m:r>
                      </m:e>
                    </m:d>
                  </m:oMath>
                </a14:m>
                <a:r>
                  <a:rPr lang="zh-CN" altLang="en-US" sz="1400" b="1">
                    <a:solidFill>
                      <a:schemeClr val="accent4">
                        <a:lumMod val="40000"/>
                        <a:lumOff val="60000"/>
                      </a:schemeClr>
                    </a:solidFill>
                  </a:rPr>
                  <a:t>只与出现在</a:t>
                </a:r>
                <a14:m>
                  <m:oMath xmlns:m="http://schemas.openxmlformats.org/officeDocument/2006/math">
                    <m:r>
                      <a:rPr lang="en-US" altLang="zh-CN" sz="1400" b="1" i="1" smtClean="0">
                        <a:solidFill>
                          <a:schemeClr val="accent4">
                            <a:lumMod val="40000"/>
                            <a:lumOff val="60000"/>
                          </a:schemeClr>
                        </a:solidFill>
                        <a:latin typeface="Cambria Math" panose="02040503050406030204" pitchFamily="18" charset="0"/>
                      </a:rPr>
                      <m:t>𝑨</m:t>
                    </m:r>
                  </m:oMath>
                </a14:m>
                <a:r>
                  <a:rPr lang="zh-CN" altLang="en-US" sz="1400" b="1">
                    <a:solidFill>
                      <a:schemeClr val="accent4">
                        <a:lumMod val="40000"/>
                        <a:lumOff val="60000"/>
                      </a:schemeClr>
                    </a:solidFill>
                  </a:rPr>
                  <a:t>中的命题变量</a:t>
                </a:r>
                <a14:m>
                  <m:oMath xmlns:m="http://schemas.openxmlformats.org/officeDocument/2006/math">
                    <m:r>
                      <a:rPr lang="en-US" altLang="zh-CN" sz="1400" b="1" i="1" smtClean="0">
                        <a:solidFill>
                          <a:schemeClr val="accent4">
                            <a:lumMod val="40000"/>
                            <a:lumOff val="60000"/>
                          </a:schemeClr>
                        </a:solidFill>
                        <a:latin typeface="Cambria Math" panose="02040503050406030204" pitchFamily="18" charset="0"/>
                      </a:rPr>
                      <m:t>𝒑</m:t>
                    </m:r>
                  </m:oMath>
                </a14:m>
                <a:r>
                  <a:rPr lang="zh-CN" altLang="en-US" sz="1400" b="1">
                    <a:solidFill>
                      <a:schemeClr val="accent4">
                        <a:lumMod val="40000"/>
                        <a:lumOff val="60000"/>
                      </a:schemeClr>
                    </a:solidFill>
                  </a:rPr>
                  <a:t>的真值赋值</a:t>
                </a:r>
                <a14:m>
                  <m:oMath xmlns:m="http://schemas.openxmlformats.org/officeDocument/2006/math">
                    <m:r>
                      <a:rPr lang="en-US" altLang="zh-CN" sz="1400" b="1" i="1" smtClean="0">
                        <a:solidFill>
                          <a:schemeClr val="accent4">
                            <a:lumMod val="40000"/>
                            <a:lumOff val="60000"/>
                          </a:schemeClr>
                        </a:solidFill>
                        <a:latin typeface="Cambria Math" panose="02040503050406030204" pitchFamily="18" charset="0"/>
                      </a:rPr>
                      <m:t>𝝈</m:t>
                    </m:r>
                    <m:d>
                      <m:dPr>
                        <m:ctrlPr>
                          <a:rPr lang="en-US" altLang="zh-CN" sz="1400" b="1" i="1" smtClean="0">
                            <a:solidFill>
                              <a:schemeClr val="accent4">
                                <a:lumMod val="40000"/>
                                <a:lumOff val="60000"/>
                              </a:schemeClr>
                            </a:solidFill>
                            <a:latin typeface="Cambria Math" panose="02040503050406030204" pitchFamily="18" charset="0"/>
                          </a:rPr>
                        </m:ctrlPr>
                      </m:dPr>
                      <m:e>
                        <m:r>
                          <a:rPr lang="en-US" altLang="zh-CN" sz="1400" b="1" i="1" smtClean="0">
                            <a:solidFill>
                              <a:schemeClr val="accent4">
                                <a:lumMod val="40000"/>
                                <a:lumOff val="60000"/>
                              </a:schemeClr>
                            </a:solidFill>
                            <a:latin typeface="Cambria Math" panose="02040503050406030204" pitchFamily="18" charset="0"/>
                          </a:rPr>
                          <m:t>𝒑</m:t>
                        </m:r>
                      </m:e>
                    </m:d>
                  </m:oMath>
                </a14:m>
                <a:r>
                  <a:rPr lang="zh-CN" altLang="en-US" sz="1400" b="1">
                    <a:solidFill>
                      <a:schemeClr val="accent4">
                        <a:lumMod val="40000"/>
                        <a:lumOff val="60000"/>
                      </a:schemeClr>
                    </a:solidFill>
                  </a:rPr>
                  <a:t>有关</a:t>
                </a:r>
              </a:p>
            </p:txBody>
          </p:sp>
        </mc:Choice>
        <mc:Fallback xmlns="">
          <p:sp>
            <p:nvSpPr>
              <p:cNvPr id="2" name="文本框 1">
                <a:extLst>
                  <a:ext uri="{FF2B5EF4-FFF2-40B4-BE49-F238E27FC236}">
                    <a16:creationId xmlns:a16="http://schemas.microsoft.com/office/drawing/2014/main" id="{6FC918EA-7F19-4BF8-9252-6FCBDB423939}"/>
                  </a:ext>
                </a:extLst>
              </p:cNvPr>
              <p:cNvSpPr txBox="1">
                <a:spLocks noRot="1" noChangeAspect="1" noMove="1" noResize="1" noEditPoints="1" noAdjustHandles="1" noChangeArrowheads="1" noChangeShapeType="1" noTextEdit="1"/>
              </p:cNvSpPr>
              <p:nvPr/>
            </p:nvSpPr>
            <p:spPr>
              <a:xfrm>
                <a:off x="807867" y="3996968"/>
                <a:ext cx="3664751" cy="523220"/>
              </a:xfrm>
              <a:prstGeom prst="rect">
                <a:avLst/>
              </a:prstGeom>
              <a:blipFill>
                <a:blip r:embed="rId3"/>
                <a:stretch>
                  <a:fillRect l="-499"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1E22244-29AE-4A55-B3EC-C8B7164E00A6}"/>
                  </a:ext>
                </a:extLst>
              </p:cNvPr>
              <p:cNvSpPr txBox="1"/>
              <p:nvPr/>
            </p:nvSpPr>
            <p:spPr>
              <a:xfrm>
                <a:off x="803318" y="1561407"/>
                <a:ext cx="3669300" cy="2277547"/>
              </a:xfrm>
              <a:prstGeom prst="rect">
                <a:avLst/>
              </a:prstGeom>
              <a:solidFill>
                <a:schemeClr val="accent2">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给定命题逻辑公式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下的真值</a:t>
                </a:r>
                <a14:m>
                  <m:oMath xmlns:m="http://schemas.openxmlformats.org/officeDocument/2006/math">
                    <m:r>
                      <a:rPr lang="en-US" altLang="zh-CN" sz="1400" b="1" i="1" smtClean="0">
                        <a:solidFill>
                          <a:srgbClr val="C00000"/>
                        </a:solidFill>
                        <a:latin typeface="Cambria Math" panose="02040503050406030204" pitchFamily="18" charset="0"/>
                      </a:rPr>
                      <m:t>𝝈</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oMath>
                </a14:m>
                <a:r>
                  <a:rPr lang="zh-CN" altLang="en-US" sz="1400" b="1">
                    <a:solidFill>
                      <a:schemeClr val="accent2">
                        <a:lumMod val="50000"/>
                      </a:schemeClr>
                    </a:solidFill>
                  </a:rPr>
                  <a:t>归纳定义为：</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是命题变量</a:t>
                </a:r>
                <a14:m>
                  <m:oMath xmlns:m="http://schemas.openxmlformats.org/officeDocument/2006/math">
                    <m:r>
                      <a:rPr lang="en-US" altLang="zh-CN" sz="1400" b="1" i="1" smtClean="0">
                        <a:solidFill>
                          <a:srgbClr val="002060"/>
                        </a:solidFill>
                        <a:latin typeface="Cambria Math" panose="02040503050406030204" pitchFamily="18" charset="0"/>
                      </a:rPr>
                      <m:t>𝒑</m:t>
                    </m:r>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𝒑</m:t>
                        </m:r>
                      </m:e>
                    </m:d>
                  </m:oMath>
                </a14:m>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e>
                    </m:d>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e>
                    </m:d>
                  </m:oMath>
                </a14:m>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𝑪</m:t>
                        </m:r>
                      </m:e>
                    </m:d>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𝑪</m:t>
                        </m:r>
                      </m:e>
                    </m:d>
                  </m:oMath>
                </a14:m>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𝑪</m:t>
                        </m:r>
                      </m:e>
                    </m:d>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𝑪</m:t>
                        </m:r>
                      </m:e>
                    </m:d>
                  </m:oMath>
                </a14:m>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𝑪</m:t>
                        </m:r>
                      </m:e>
                    </m:d>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𝑪</m:t>
                        </m:r>
                      </m:e>
                    </m:d>
                  </m:oMath>
                </a14:m>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𝑪</m:t>
                        </m:r>
                      </m:e>
                    </m:d>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𝑩</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𝑪</m:t>
                        </m:r>
                      </m:e>
                    </m:d>
                  </m:oMath>
                </a14:m>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31E22244-29AE-4A55-B3EC-C8B7164E00A6}"/>
                  </a:ext>
                </a:extLst>
              </p:cNvPr>
              <p:cNvSpPr txBox="1">
                <a:spLocks noRot="1" noChangeAspect="1" noMove="1" noResize="1" noEditPoints="1" noAdjustHandles="1" noChangeArrowheads="1" noChangeShapeType="1" noTextEdit="1"/>
              </p:cNvSpPr>
              <p:nvPr/>
            </p:nvSpPr>
            <p:spPr>
              <a:xfrm>
                <a:off x="803318" y="1561407"/>
                <a:ext cx="3669300" cy="2277547"/>
              </a:xfrm>
              <a:prstGeom prst="rect">
                <a:avLst/>
              </a:prstGeom>
              <a:blipFill>
                <a:blip r:embed="rId4"/>
                <a:stretch>
                  <a:fillRect l="-498" t="-535" b="-1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4533A93-F28C-4985-8F70-6AFBABF84B3E}"/>
                  </a:ext>
                </a:extLst>
              </p:cNvPr>
              <p:cNvSpPr txBox="1"/>
              <p:nvPr/>
            </p:nvSpPr>
            <p:spPr>
              <a:xfrm>
                <a:off x="4930433" y="1605708"/>
                <a:ext cx="3064476" cy="30777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等号右边的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等是真值集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上的运算</a:t>
                </a:r>
              </a:p>
            </p:txBody>
          </p:sp>
        </mc:Choice>
        <mc:Fallback xmlns="">
          <p:sp>
            <p:nvSpPr>
              <p:cNvPr id="4" name="文本框 3">
                <a:extLst>
                  <a:ext uri="{FF2B5EF4-FFF2-40B4-BE49-F238E27FC236}">
                    <a16:creationId xmlns:a16="http://schemas.microsoft.com/office/drawing/2014/main" id="{D4533A93-F28C-4985-8F70-6AFBABF84B3E}"/>
                  </a:ext>
                </a:extLst>
              </p:cNvPr>
              <p:cNvSpPr txBox="1">
                <a:spLocks noRot="1" noChangeAspect="1" noMove="1" noResize="1" noEditPoints="1" noAdjustHandles="1" noChangeArrowheads="1" noChangeShapeType="1" noTextEdit="1"/>
              </p:cNvSpPr>
              <p:nvPr/>
            </p:nvSpPr>
            <p:spPr>
              <a:xfrm>
                <a:off x="4930433" y="1605708"/>
                <a:ext cx="3064476" cy="307777"/>
              </a:xfrm>
              <a:prstGeom prst="rect">
                <a:avLst/>
              </a:prstGeom>
              <a:blipFill>
                <a:blip r:embed="rId5"/>
                <a:stretch>
                  <a:fillRect l="-596" t="-1961"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A6260A0-7983-47C3-A059-8FA8A4231A64}"/>
                  </a:ext>
                </a:extLst>
              </p:cNvPr>
              <p:cNvSpPr txBox="1"/>
              <p:nvPr/>
            </p:nvSpPr>
            <p:spPr>
              <a:xfrm>
                <a:off x="4930433" y="2115800"/>
                <a:ext cx="3304362" cy="1082156"/>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zh-CN" altLang="en-US" sz="1400" b="1">
                    <a:solidFill>
                      <a:schemeClr val="accent2">
                        <a:lumMod val="50000"/>
                      </a:schemeClr>
                    </a:solidFill>
                  </a:rPr>
                  <a:t>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是</a:t>
                </a:r>
                <a:r>
                  <a:rPr lang="zh-CN" altLang="en-US" sz="1400" b="1">
                    <a:solidFill>
                      <a:srgbClr val="C00000"/>
                    </a:solidFill>
                  </a:rPr>
                  <a:t>代数</a:t>
                </a:r>
                <a14:m>
                  <m:oMath xmlns:m="http://schemas.openxmlformats.org/officeDocument/2006/math">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ea typeface="Cambria Math" panose="02040503050406030204" pitchFamily="18" charset="0"/>
                          </a:rPr>
                          <m:t>𝓕</m:t>
                        </m:r>
                        <m:r>
                          <a:rPr lang="en-US" altLang="zh-CN" sz="1400" b="1" i="1" smtClean="0">
                            <a:solidFill>
                              <a:srgbClr val="C00000"/>
                            </a:solidFill>
                            <a:latin typeface="Cambria Math" panose="02040503050406030204" pitchFamily="18" charset="0"/>
                          </a:rPr>
                          <m:t>, ¬, ∧, ∨, →, ↔</m:t>
                        </m:r>
                      </m:e>
                    </m:d>
                  </m:oMath>
                </a14:m>
                <a:r>
                  <a:rPr lang="zh-CN" altLang="en-US" sz="1400" b="1">
                    <a:solidFill>
                      <a:schemeClr val="accent2">
                        <a:lumMod val="50000"/>
                      </a:schemeClr>
                    </a:solidFill>
                  </a:rPr>
                  <a:t>到</a:t>
                </a:r>
                <a:r>
                  <a:rPr lang="zh-CN" altLang="en-US" sz="1400" b="1">
                    <a:solidFill>
                      <a:srgbClr val="C00000"/>
                    </a:solidFill>
                  </a:rPr>
                  <a:t>代数</a:t>
                </a:r>
                <a14:m>
                  <m:oMath xmlns:m="http://schemas.openxmlformats.org/officeDocument/2006/math">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𝟐</m:t>
                        </m:r>
                        <m:r>
                          <a:rPr lang="en-US" altLang="zh-CN" sz="1400" b="1" i="1" smtClean="0">
                            <a:solidFill>
                              <a:srgbClr val="C00000"/>
                            </a:solidFill>
                            <a:latin typeface="Cambria Math" panose="02040503050406030204" pitchFamily="18" charset="0"/>
                          </a:rPr>
                          <m:t>, ¬, ∧, ∨, →, ↔</m:t>
                        </m:r>
                      </m:e>
                    </m:d>
                  </m:oMath>
                </a14:m>
                <a:r>
                  <a:rPr lang="zh-CN" altLang="en-US" sz="1400" b="1">
                    <a:solidFill>
                      <a:schemeClr val="accent2">
                        <a:lumMod val="50000"/>
                      </a:schemeClr>
                    </a:solidFill>
                  </a:rPr>
                  <a:t>之间的同态</a:t>
                </a:r>
                <a:endParaRPr lang="en-US" altLang="zh-CN" sz="1400" b="1">
                  <a:solidFill>
                    <a:schemeClr val="accent2">
                      <a:lumMod val="50000"/>
                    </a:schemeClr>
                  </a:solidFill>
                </a:endParaRPr>
              </a:p>
              <a:p>
                <a:pPr marL="171450" indent="-171450">
                  <a:lnSpc>
                    <a:spcPts val="1800"/>
                  </a:lnSpc>
                  <a:spcBef>
                    <a:spcPts val="600"/>
                  </a:spcBef>
                  <a:buFont typeface="Arial" panose="020B0604020202020204" pitchFamily="34" charset="0"/>
                  <a:buChar char="•"/>
                </a:pPr>
                <a14:m>
                  <m:oMath xmlns:m="http://schemas.openxmlformats.org/officeDocument/2006/math">
                    <m:r>
                      <a:rPr lang="en-US" altLang="zh-CN" sz="1400" b="1" i="1" smtClean="0">
                        <a:solidFill>
                          <a:srgbClr val="002060"/>
                        </a:solidFill>
                        <a:latin typeface="Cambria Math" panose="02040503050406030204" pitchFamily="18" charset="0"/>
                        <a:ea typeface="Cambria Math" panose="02040503050406030204" pitchFamily="18" charset="0"/>
                      </a:rPr>
                      <m:t>𝓕</m:t>
                    </m:r>
                  </m:oMath>
                </a14:m>
                <a:r>
                  <a:rPr lang="zh-CN" altLang="en-US" sz="1400" b="1">
                    <a:solidFill>
                      <a:srgbClr val="002060"/>
                    </a:solidFill>
                    <a:latin typeface="楷体" panose="02010609060101010101" pitchFamily="49" charset="-122"/>
                    <a:ea typeface="楷体" panose="02010609060101010101" pitchFamily="49" charset="-122"/>
                  </a:rPr>
                  <a:t>是所有命题逻辑公式构成的集合，</a:t>
                </a:r>
                <a14:m>
                  <m:oMath xmlns:m="http://schemas.openxmlformats.org/officeDocument/2006/math">
                    <m:r>
                      <a:rPr lang="en-US" altLang="zh-CN" sz="1400" b="1" i="1" smtClean="0">
                        <a:solidFill>
                          <a:srgbClr val="002060"/>
                        </a:solidFill>
                        <a:latin typeface="Cambria Math" panose="02040503050406030204" pitchFamily="18" charset="0"/>
                      </a:rPr>
                      <m:t>¬, ∧</m:t>
                    </m:r>
                  </m:oMath>
                </a14:m>
                <a:r>
                  <a:rPr lang="zh-CN" altLang="en-US" sz="1400" b="1">
                    <a:solidFill>
                      <a:srgbClr val="002060"/>
                    </a:solidFill>
                    <a:latin typeface="楷体" panose="02010609060101010101" pitchFamily="49" charset="-122"/>
                    <a:ea typeface="楷体" panose="02010609060101010101" pitchFamily="49" charset="-122"/>
                  </a:rPr>
                  <a:t>等也看做是</a:t>
                </a:r>
                <a14:m>
                  <m:oMath xmlns:m="http://schemas.openxmlformats.org/officeDocument/2006/math">
                    <m:r>
                      <a:rPr lang="en-US" altLang="zh-CN" sz="1400" b="1" i="1" smtClean="0">
                        <a:solidFill>
                          <a:srgbClr val="002060"/>
                        </a:solidFill>
                        <a:latin typeface="Cambria Math" panose="02040503050406030204" pitchFamily="18" charset="0"/>
                        <a:ea typeface="Cambria Math" panose="02040503050406030204" pitchFamily="18" charset="0"/>
                      </a:rPr>
                      <m:t>𝓕</m:t>
                    </m:r>
                  </m:oMath>
                </a14:m>
                <a:r>
                  <a:rPr lang="zh-CN" altLang="en-US" sz="1400" b="1">
                    <a:solidFill>
                      <a:srgbClr val="002060"/>
                    </a:solidFill>
                    <a:latin typeface="楷体" panose="02010609060101010101" pitchFamily="49" charset="-122"/>
                    <a:ea typeface="楷体" panose="02010609060101010101" pitchFamily="49" charset="-122"/>
                  </a:rPr>
                  <a:t>上的运算</a:t>
                </a:r>
              </a:p>
            </p:txBody>
          </p:sp>
        </mc:Choice>
        <mc:Fallback xmlns="">
          <p:sp>
            <p:nvSpPr>
              <p:cNvPr id="5" name="文本框 4">
                <a:extLst>
                  <a:ext uri="{FF2B5EF4-FFF2-40B4-BE49-F238E27FC236}">
                    <a16:creationId xmlns:a16="http://schemas.microsoft.com/office/drawing/2014/main" id="{8A6260A0-7983-47C3-A059-8FA8A4231A64}"/>
                  </a:ext>
                </a:extLst>
              </p:cNvPr>
              <p:cNvSpPr txBox="1">
                <a:spLocks noRot="1" noChangeAspect="1" noMove="1" noResize="1" noEditPoints="1" noAdjustHandles="1" noChangeArrowheads="1" noChangeShapeType="1" noTextEdit="1"/>
              </p:cNvSpPr>
              <p:nvPr/>
            </p:nvSpPr>
            <p:spPr>
              <a:xfrm>
                <a:off x="4930433" y="2115800"/>
                <a:ext cx="3304362" cy="1082156"/>
              </a:xfrm>
              <a:prstGeom prst="rect">
                <a:avLst/>
              </a:prstGeom>
              <a:blipFill>
                <a:blip r:embed="rId6"/>
                <a:stretch>
                  <a:fillRect l="-554" t="-562" b="-33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6D325D3-C7A4-4C07-9A57-FBCE9B18B16C}"/>
                  </a:ext>
                </a:extLst>
              </p:cNvPr>
              <p:cNvSpPr txBox="1"/>
              <p:nvPr/>
            </p:nvSpPr>
            <p:spPr>
              <a:xfrm>
                <a:off x="4930433" y="3355570"/>
                <a:ext cx="3304362" cy="1185774"/>
              </a:xfrm>
              <a:prstGeom prst="rect">
                <a:avLst/>
              </a:prstGeom>
              <a:solidFill>
                <a:schemeClr val="accent2">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的真值赋值函数称为公式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成真赋值</a:t>
                </a:r>
                <a:endParaRPr lang="en-US" altLang="zh-CN" sz="1600" b="1">
                  <a:solidFill>
                    <a:srgbClr val="C00000"/>
                  </a:solidFill>
                </a:endParaRPr>
              </a:p>
              <a:p>
                <a:pPr marL="285750" indent="-285750">
                  <a:lnSpc>
                    <a:spcPts val="2000"/>
                  </a:lnSpc>
                  <a:spcBef>
                    <a:spcPts val="600"/>
                  </a:spcBef>
                  <a:buFont typeface="Arial" panose="020B0604020202020204" pitchFamily="34" charset="0"/>
                  <a:buChar char="•"/>
                </a:pPr>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的真值赋值函数称为公式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成假赋值</a:t>
                </a:r>
              </a:p>
            </p:txBody>
          </p:sp>
        </mc:Choice>
        <mc:Fallback xmlns="">
          <p:sp>
            <p:nvSpPr>
              <p:cNvPr id="6" name="文本框 5">
                <a:extLst>
                  <a:ext uri="{FF2B5EF4-FFF2-40B4-BE49-F238E27FC236}">
                    <a16:creationId xmlns:a16="http://schemas.microsoft.com/office/drawing/2014/main" id="{B6D325D3-C7A4-4C07-9A57-FBCE9B18B16C}"/>
                  </a:ext>
                </a:extLst>
              </p:cNvPr>
              <p:cNvSpPr txBox="1">
                <a:spLocks noRot="1" noChangeAspect="1" noMove="1" noResize="1" noEditPoints="1" noAdjustHandles="1" noChangeArrowheads="1" noChangeShapeType="1" noTextEdit="1"/>
              </p:cNvSpPr>
              <p:nvPr/>
            </p:nvSpPr>
            <p:spPr>
              <a:xfrm>
                <a:off x="4930433" y="3355570"/>
                <a:ext cx="3304362" cy="1185774"/>
              </a:xfrm>
              <a:prstGeom prst="rect">
                <a:avLst/>
              </a:prstGeom>
              <a:blipFill>
                <a:blip r:embed="rId7"/>
                <a:stretch>
                  <a:fillRect l="-738" t="-1538" b="-5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119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逻辑运算符集合</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 ↔</m:t>
                        </m:r>
                      </m:e>
                    </m:d>
                  </m:oMath>
                </a14:m>
                <a:r>
                  <a:rPr lang="zh-CN" altLang="en-US" sz="1400"/>
                  <a:t>不是完备集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022C146-684E-44B6-A8D5-78450401610F}"/>
                  </a:ext>
                </a:extLst>
              </p:cNvPr>
              <p:cNvSpPr txBox="1"/>
              <p:nvPr/>
            </p:nvSpPr>
            <p:spPr>
              <a:xfrm>
                <a:off x="575392" y="826077"/>
                <a:ext cx="7993210" cy="684996"/>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rgbClr val="C00000"/>
                    </a:solidFill>
                  </a:rPr>
                  <a:t>逻辑蕴涵运算不能由否定和双蕴涵定义</a:t>
                </a:r>
                <a:r>
                  <a:rPr lang="zh-CN" altLang="en-US" sz="1600" b="1">
                    <a:solidFill>
                      <a:schemeClr val="accent2">
                        <a:lumMod val="50000"/>
                      </a:schemeClr>
                    </a:solidFill>
                  </a:rPr>
                  <a:t>，即不存在只含否定和双蕴涵运算符且恰含两个命题变量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oMath>
                </a14:m>
                <a:endParaRPr lang="zh-CN" altLang="en-US" sz="1600"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2022C146-684E-44B6-A8D5-78450401610F}"/>
                  </a:ext>
                </a:extLst>
              </p:cNvPr>
              <p:cNvSpPr txBox="1">
                <a:spLocks noRot="1" noChangeAspect="1" noMove="1" noResize="1" noEditPoints="1" noAdjustHandles="1" noChangeArrowheads="1" noChangeShapeType="1" noTextEdit="1"/>
              </p:cNvSpPr>
              <p:nvPr/>
            </p:nvSpPr>
            <p:spPr>
              <a:xfrm>
                <a:off x="575392" y="826077"/>
                <a:ext cx="7993210" cy="684996"/>
              </a:xfrm>
              <a:prstGeom prst="rect">
                <a:avLst/>
              </a:prstGeom>
              <a:blipFill>
                <a:blip r:embed="rId3"/>
                <a:stretch>
                  <a:fillRect l="-381" b="-116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63774CD-AE50-44C0-8928-39E07931E39C}"/>
                  </a:ext>
                </a:extLst>
              </p:cNvPr>
              <p:cNvSpPr txBox="1"/>
              <p:nvPr/>
            </p:nvSpPr>
            <p:spPr>
              <a:xfrm>
                <a:off x="575392" y="1693718"/>
                <a:ext cx="7993210" cy="2615203"/>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我们证明：</a:t>
                </a:r>
                <a:r>
                  <a:rPr lang="zh-CN" altLang="en-US" sz="1400" b="1">
                    <a:solidFill>
                      <a:srgbClr val="C00000"/>
                    </a:solidFill>
                    <a:latin typeface="楷体" panose="02010609060101010101" pitchFamily="49" charset="-122"/>
                    <a:ea typeface="楷体" panose="02010609060101010101" pitchFamily="49" charset="-122"/>
                  </a:rPr>
                  <a:t>任意只含否定和双蕴涵运算符且恰含两个命题变量</a:t>
                </a:r>
                <a14:m>
                  <m:oMath xmlns:m="http://schemas.openxmlformats.org/officeDocument/2006/math">
                    <m:r>
                      <a:rPr lang="en-US" altLang="zh-CN" sz="1400" b="1" i="1" smtClean="0">
                        <a:solidFill>
                          <a:srgbClr val="C00000"/>
                        </a:solidFill>
                        <a:latin typeface="Cambria Math" panose="02040503050406030204" pitchFamily="18" charset="0"/>
                      </a:rPr>
                      <m:t>𝒑</m:t>
                    </m:r>
                  </m:oMath>
                </a14:m>
                <a:r>
                  <a:rPr lang="zh-CN" altLang="en-US" sz="1400" b="1">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rgbClr val="C00000"/>
                        </a:solidFill>
                        <a:latin typeface="Cambria Math" panose="02040503050406030204" pitchFamily="18" charset="0"/>
                      </a:rPr>
                      <m:t>𝒒</m:t>
                    </m:r>
                  </m:oMath>
                </a14:m>
                <a:r>
                  <a:rPr lang="zh-CN" altLang="en-US" sz="1400" b="1">
                    <a:solidFill>
                      <a:srgbClr val="C00000"/>
                    </a:solidFill>
                    <a:latin typeface="楷体" panose="02010609060101010101" pitchFamily="49" charset="-122"/>
                    <a:ea typeface="楷体" panose="02010609060101010101" pitchFamily="49" charset="-122"/>
                  </a:rPr>
                  <a:t>的公式</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，恰有</a:t>
                </a:r>
                <a:r>
                  <a:rPr lang="zh-CN" altLang="en-US" sz="1400" b="1">
                    <a:solidFill>
                      <a:srgbClr val="C00000"/>
                    </a:solidFill>
                    <a:latin typeface="+mn-ea"/>
                  </a:rPr>
                  <a:t>偶数</a:t>
                </a:r>
                <a:r>
                  <a:rPr lang="zh-CN" altLang="en-US" sz="1400" b="1">
                    <a:solidFill>
                      <a:srgbClr val="C00000"/>
                    </a:solidFill>
                    <a:latin typeface="楷体" panose="02010609060101010101" pitchFamily="49" charset="-122"/>
                    <a:ea typeface="楷体" panose="02010609060101010101" pitchFamily="49" charset="-122"/>
                  </a:rPr>
                  <a:t>个（即</a:t>
                </a:r>
                <a:r>
                  <a:rPr lang="en-US" altLang="zh-CN" sz="1400" b="1">
                    <a:solidFill>
                      <a:srgbClr val="C00000"/>
                    </a:solidFill>
                    <a:latin typeface="楷体" panose="02010609060101010101" pitchFamily="49" charset="-122"/>
                    <a:ea typeface="楷体" panose="02010609060101010101" pitchFamily="49" charset="-122"/>
                  </a:rPr>
                  <a:t>0</a:t>
                </a:r>
                <a:r>
                  <a:rPr lang="zh-CN" altLang="en-US" sz="1400" b="1">
                    <a:solidFill>
                      <a:srgbClr val="C00000"/>
                    </a:solidFill>
                    <a:latin typeface="楷体" panose="02010609060101010101" pitchFamily="49" charset="-122"/>
                    <a:ea typeface="楷体" panose="02010609060101010101" pitchFamily="49" charset="-122"/>
                  </a:rPr>
                  <a:t>个、</a:t>
                </a:r>
                <a:r>
                  <a:rPr lang="en-US" altLang="zh-CN" sz="1400" b="1">
                    <a:solidFill>
                      <a:srgbClr val="C00000"/>
                    </a:solidFill>
                    <a:latin typeface="楷体" panose="02010609060101010101" pitchFamily="49" charset="-122"/>
                    <a:ea typeface="楷体" panose="02010609060101010101" pitchFamily="49" charset="-122"/>
                  </a:rPr>
                  <a:t>2</a:t>
                </a:r>
                <a:r>
                  <a:rPr lang="zh-CN" altLang="en-US" sz="1400" b="1">
                    <a:solidFill>
                      <a:srgbClr val="C00000"/>
                    </a:solidFill>
                    <a:latin typeface="楷体" panose="02010609060101010101" pitchFamily="49" charset="-122"/>
                    <a:ea typeface="楷体" panose="02010609060101010101" pitchFamily="49" charset="-122"/>
                  </a:rPr>
                  <a:t>个或</a:t>
                </a:r>
                <a:r>
                  <a:rPr lang="en-US" altLang="zh-CN" sz="1400" b="1">
                    <a:solidFill>
                      <a:srgbClr val="C00000"/>
                    </a:solidFill>
                    <a:latin typeface="楷体" panose="02010609060101010101" pitchFamily="49" charset="-122"/>
                    <a:ea typeface="楷体" panose="02010609060101010101" pitchFamily="49" charset="-122"/>
                  </a:rPr>
                  <a:t>4</a:t>
                </a:r>
                <a:r>
                  <a:rPr lang="zh-CN" altLang="en-US" sz="1400" b="1">
                    <a:solidFill>
                      <a:srgbClr val="C00000"/>
                    </a:solidFill>
                    <a:latin typeface="楷体" panose="02010609060101010101" pitchFamily="49" charset="-122"/>
                    <a:ea typeface="楷体" panose="02010609060101010101" pitchFamily="49" charset="-122"/>
                  </a:rPr>
                  <a:t>个）真值赋值函数</a:t>
                </a:r>
                <a14:m>
                  <m:oMath xmlns:m="http://schemas.openxmlformats.org/officeDocument/2006/math">
                    <m:r>
                      <a:rPr lang="en-US" altLang="zh-CN" sz="1400" b="1" i="1" smtClean="0">
                        <a:solidFill>
                          <a:srgbClr val="C00000"/>
                        </a:solidFill>
                        <a:latin typeface="Cambria Math" panose="02040503050406030204" pitchFamily="18" charset="0"/>
                      </a:rPr>
                      <m:t>𝝈</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。这样由于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的真值为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为真而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为假，因此任意这样的公式都不定义逻辑蕴涵运算符。</a:t>
                </a:r>
                <a:endParaRPr lang="en-US" altLang="zh-CN" sz="1400" b="1">
                  <a:solidFill>
                    <a:schemeClr val="accent2">
                      <a:lumMod val="50000"/>
                    </a:schemeClr>
                  </a:solidFill>
                </a:endParaRPr>
              </a:p>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对这样的公式所含有的运算符个数</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𝒏</m:t>
                    </m:r>
                  </m:oMath>
                </a14:m>
                <a:r>
                  <a:rPr lang="zh-CN" altLang="en-US" sz="1400" b="1">
                    <a:solidFill>
                      <a:srgbClr val="002060"/>
                    </a:solidFill>
                    <a:latin typeface="楷体" panose="02010609060101010101" pitchFamily="49" charset="-122"/>
                    <a:ea typeface="楷体" panose="02010609060101010101" pitchFamily="49" charset="-122"/>
                  </a:rPr>
                  <a:t>进行数学归纳法证明：</a:t>
                </a:r>
                <a:endParaRPr lang="en-US" altLang="zh-CN" sz="1400" b="1">
                  <a:solidFill>
                    <a:srgbClr val="002060"/>
                  </a:solidFill>
                  <a:latin typeface="楷体" panose="02010609060101010101" pitchFamily="49" charset="-122"/>
                  <a:ea typeface="楷体" panose="02010609060101010101" pitchFamily="49" charset="-122"/>
                </a:endParaRPr>
              </a:p>
              <a:p>
                <a:pPr marL="342900" indent="-342900">
                  <a:lnSpc>
                    <a:spcPts val="2000"/>
                  </a:lnSpc>
                  <a:spcBef>
                    <a:spcPts val="600"/>
                  </a:spcBef>
                  <a:buFont typeface="Arial" panose="020B0604020202020204" pitchFamily="34" charset="0"/>
                  <a:buChar char="•"/>
                </a:pPr>
                <a:r>
                  <a:rPr lang="zh-CN" altLang="en-US" sz="1400" b="1">
                    <a:solidFill>
                      <a:srgbClr val="C00000"/>
                    </a:solidFill>
                  </a:rPr>
                  <a:t>归纳基</a:t>
                </a: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，由于要求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都出现，因此这样的公式只能是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，只有两个真值赋值函数使得这个公式的真值为假。</a:t>
                </a:r>
                <a:endParaRPr lang="en-US" altLang="zh-CN" sz="1400" b="1">
                  <a:solidFill>
                    <a:schemeClr val="accent2">
                      <a:lumMod val="50000"/>
                    </a:schemeClr>
                  </a:solidFill>
                </a:endParaRPr>
              </a:p>
              <a:p>
                <a:pPr marL="342900" indent="-342900">
                  <a:lnSpc>
                    <a:spcPts val="2000"/>
                  </a:lnSpc>
                  <a:spcBef>
                    <a:spcPts val="600"/>
                  </a:spcBef>
                  <a:buFont typeface="Arial" panose="020B0604020202020204" pitchFamily="34" charset="0"/>
                  <a:buChar char="•"/>
                </a:pPr>
                <a:r>
                  <a:rPr lang="zh-CN" altLang="en-US" sz="1400" b="1">
                    <a:solidFill>
                      <a:srgbClr val="C00000"/>
                    </a:solidFill>
                  </a:rPr>
                  <a:t>归纳步</a:t>
                </a:r>
                <a:r>
                  <a:rPr lang="zh-CN" altLang="en-US" sz="1400" b="1">
                    <a:solidFill>
                      <a:schemeClr val="accent2">
                        <a:lumMod val="50000"/>
                      </a:schemeClr>
                    </a:solidFill>
                  </a:rPr>
                  <a:t>：假定任意含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个运算符的这样的公式都恰有偶数个真值赋值函数使得其真值为假，对含有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个运算符的这样的公式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，则要么</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，要么</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，其中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是含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各运算符的这样的公式，按照归纳假设，它们都恰有偶数个真值赋值函数使得其真值为假。</a:t>
                </a:r>
                <a:endParaRPr lang="en-US" altLang="zh-CN" sz="14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863774CD-AE50-44C0-8928-39E07931E39C}"/>
                  </a:ext>
                </a:extLst>
              </p:cNvPr>
              <p:cNvSpPr txBox="1">
                <a:spLocks noRot="1" noChangeAspect="1" noMove="1" noResize="1" noEditPoints="1" noAdjustHandles="1" noChangeArrowheads="1" noChangeShapeType="1" noTextEdit="1"/>
              </p:cNvSpPr>
              <p:nvPr/>
            </p:nvSpPr>
            <p:spPr>
              <a:xfrm>
                <a:off x="575392" y="1693718"/>
                <a:ext cx="7993210" cy="2615203"/>
              </a:xfrm>
              <a:prstGeom prst="rect">
                <a:avLst/>
              </a:prstGeom>
              <a:blipFill>
                <a:blip r:embed="rId4"/>
                <a:stretch>
                  <a:fillRect l="-229" t="-233" b="-1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2497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逻辑运算符集合</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 ↔</m:t>
                        </m:r>
                      </m:e>
                    </m:d>
                  </m:oMath>
                </a14:m>
                <a:r>
                  <a:rPr lang="zh-CN" altLang="en-US" sz="1400"/>
                  <a:t>不是完备集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022C146-684E-44B6-A8D5-78450401610F}"/>
                  </a:ext>
                </a:extLst>
              </p:cNvPr>
              <p:cNvSpPr txBox="1"/>
              <p:nvPr/>
            </p:nvSpPr>
            <p:spPr>
              <a:xfrm>
                <a:off x="575392" y="826077"/>
                <a:ext cx="7993210" cy="684996"/>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rgbClr val="C00000"/>
                    </a:solidFill>
                  </a:rPr>
                  <a:t>逻辑蕴涵运算不能由否定和双蕴涵定义</a:t>
                </a:r>
                <a:r>
                  <a:rPr lang="zh-CN" altLang="en-US" sz="1600" b="1">
                    <a:solidFill>
                      <a:schemeClr val="accent2">
                        <a:lumMod val="50000"/>
                      </a:schemeClr>
                    </a:solidFill>
                  </a:rPr>
                  <a:t>，即不存在只含否定和双蕴涵运算符且恰含两个命题变量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oMath>
                </a14:m>
                <a:endParaRPr lang="zh-CN" altLang="en-US" sz="1600"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2022C146-684E-44B6-A8D5-78450401610F}"/>
                  </a:ext>
                </a:extLst>
              </p:cNvPr>
              <p:cNvSpPr txBox="1">
                <a:spLocks noRot="1" noChangeAspect="1" noMove="1" noResize="1" noEditPoints="1" noAdjustHandles="1" noChangeArrowheads="1" noChangeShapeType="1" noTextEdit="1"/>
              </p:cNvSpPr>
              <p:nvPr/>
            </p:nvSpPr>
            <p:spPr>
              <a:xfrm>
                <a:off x="575392" y="826077"/>
                <a:ext cx="7993210" cy="684996"/>
              </a:xfrm>
              <a:prstGeom prst="rect">
                <a:avLst/>
              </a:prstGeom>
              <a:blipFill>
                <a:blip r:embed="rId3"/>
                <a:stretch>
                  <a:fillRect l="-381" b="-116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63774CD-AE50-44C0-8928-39E07931E39C}"/>
                  </a:ext>
                </a:extLst>
              </p:cNvPr>
              <p:cNvSpPr txBox="1"/>
              <p:nvPr/>
            </p:nvSpPr>
            <p:spPr>
              <a:xfrm>
                <a:off x="575392" y="1693718"/>
                <a:ext cx="7993210" cy="2932791"/>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我们证明：</a:t>
                </a:r>
                <a:r>
                  <a:rPr lang="zh-CN" altLang="en-US" sz="1400" b="1">
                    <a:solidFill>
                      <a:srgbClr val="C00000"/>
                    </a:solidFill>
                    <a:latin typeface="楷体" panose="02010609060101010101" pitchFamily="49" charset="-122"/>
                    <a:ea typeface="楷体" panose="02010609060101010101" pitchFamily="49" charset="-122"/>
                  </a:rPr>
                  <a:t>任意只含否定和双蕴涵运算符且恰含两个命题变量</a:t>
                </a:r>
                <a14:m>
                  <m:oMath xmlns:m="http://schemas.openxmlformats.org/officeDocument/2006/math">
                    <m:r>
                      <a:rPr lang="en-US" altLang="zh-CN" sz="1400" b="1" i="1" smtClean="0">
                        <a:solidFill>
                          <a:srgbClr val="C00000"/>
                        </a:solidFill>
                        <a:latin typeface="Cambria Math" panose="02040503050406030204" pitchFamily="18" charset="0"/>
                      </a:rPr>
                      <m:t>𝒑</m:t>
                    </m:r>
                  </m:oMath>
                </a14:m>
                <a:r>
                  <a:rPr lang="zh-CN" altLang="en-US" sz="1400" b="1">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rgbClr val="C00000"/>
                        </a:solidFill>
                        <a:latin typeface="Cambria Math" panose="02040503050406030204" pitchFamily="18" charset="0"/>
                      </a:rPr>
                      <m:t>𝒒</m:t>
                    </m:r>
                  </m:oMath>
                </a14:m>
                <a:r>
                  <a:rPr lang="zh-CN" altLang="en-US" sz="1400" b="1">
                    <a:solidFill>
                      <a:srgbClr val="C00000"/>
                    </a:solidFill>
                    <a:latin typeface="楷体" panose="02010609060101010101" pitchFamily="49" charset="-122"/>
                    <a:ea typeface="楷体" panose="02010609060101010101" pitchFamily="49" charset="-122"/>
                  </a:rPr>
                  <a:t>的公式</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，恰有</a:t>
                </a:r>
                <a:r>
                  <a:rPr lang="zh-CN" altLang="en-US" sz="1400" b="1">
                    <a:solidFill>
                      <a:srgbClr val="C00000"/>
                    </a:solidFill>
                    <a:latin typeface="+mn-ea"/>
                  </a:rPr>
                  <a:t>偶数</a:t>
                </a:r>
                <a:r>
                  <a:rPr lang="zh-CN" altLang="en-US" sz="1400" b="1">
                    <a:solidFill>
                      <a:srgbClr val="C00000"/>
                    </a:solidFill>
                    <a:latin typeface="楷体" panose="02010609060101010101" pitchFamily="49" charset="-122"/>
                    <a:ea typeface="楷体" panose="02010609060101010101" pitchFamily="49" charset="-122"/>
                  </a:rPr>
                  <a:t>个（即</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𝟎</m:t>
                    </m:r>
                  </m:oMath>
                </a14:m>
                <a:r>
                  <a:rPr lang="zh-CN" altLang="en-US" sz="1400" b="1">
                    <a:solidFill>
                      <a:srgbClr val="C00000"/>
                    </a:solidFill>
                    <a:latin typeface="楷体" panose="02010609060101010101" pitchFamily="49" charset="-122"/>
                    <a:ea typeface="楷体" panose="02010609060101010101" pitchFamily="49" charset="-122"/>
                  </a:rPr>
                  <a:t>个、</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𝟐</m:t>
                    </m:r>
                  </m:oMath>
                </a14:m>
                <a:r>
                  <a:rPr lang="zh-CN" altLang="en-US" sz="1400" b="1">
                    <a:solidFill>
                      <a:srgbClr val="C00000"/>
                    </a:solidFill>
                    <a:latin typeface="楷体" panose="02010609060101010101" pitchFamily="49" charset="-122"/>
                    <a:ea typeface="楷体" panose="02010609060101010101" pitchFamily="49" charset="-122"/>
                  </a:rPr>
                  <a:t>个或</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𝟒</m:t>
                    </m:r>
                  </m:oMath>
                </a14:m>
                <a:r>
                  <a:rPr lang="zh-CN" altLang="en-US" sz="1400" b="1">
                    <a:solidFill>
                      <a:srgbClr val="C00000"/>
                    </a:solidFill>
                    <a:latin typeface="楷体" panose="02010609060101010101" pitchFamily="49" charset="-122"/>
                    <a:ea typeface="楷体" panose="02010609060101010101" pitchFamily="49" charset="-122"/>
                  </a:rPr>
                  <a:t>个）真值赋值函数</a:t>
                </a:r>
                <a14:m>
                  <m:oMath xmlns:m="http://schemas.openxmlformats.org/officeDocument/2006/math">
                    <m:r>
                      <a:rPr lang="en-US" altLang="zh-CN" sz="1400" b="1" i="1" smtClean="0">
                        <a:solidFill>
                          <a:srgbClr val="C00000"/>
                        </a:solidFill>
                        <a:latin typeface="Cambria Math" panose="02040503050406030204" pitchFamily="18" charset="0"/>
                      </a:rPr>
                      <m:t>𝝈</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zh-CN" altLang="en-US" sz="1400" b="1">
                    <a:solidFill>
                      <a:schemeClr val="accent2">
                        <a:lumMod val="50000"/>
                      </a:schemeClr>
                    </a:solidFill>
                  </a:rPr>
                  <a:t>。这样由于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的真值为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为真而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为假，因此任意这样的公式都不定义逻辑蕴涵运算符。</a:t>
                </a:r>
                <a:endParaRPr lang="en-US" altLang="zh-CN" sz="1400" b="1">
                  <a:solidFill>
                    <a:schemeClr val="accent2">
                      <a:lumMod val="50000"/>
                    </a:schemeClr>
                  </a:solidFill>
                </a:endParaRPr>
              </a:p>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对这样的公式所含有的运算符个数</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𝒏</m:t>
                    </m:r>
                  </m:oMath>
                </a14:m>
                <a:r>
                  <a:rPr lang="zh-CN" altLang="en-US" sz="1400" b="1">
                    <a:solidFill>
                      <a:srgbClr val="002060"/>
                    </a:solidFill>
                    <a:latin typeface="楷体" panose="02010609060101010101" pitchFamily="49" charset="-122"/>
                    <a:ea typeface="楷体" panose="02010609060101010101" pitchFamily="49" charset="-122"/>
                  </a:rPr>
                  <a:t>进行数学归纳法证明：</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sz="1400" b="1">
                    <a:solidFill>
                      <a:srgbClr val="C00000"/>
                    </a:solidFill>
                  </a:rPr>
                  <a:t>归纳步</a:t>
                </a:r>
                <a:r>
                  <a:rPr lang="zh-CN" altLang="en-US" sz="1400" b="1">
                    <a:solidFill>
                      <a:schemeClr val="accent2">
                        <a:lumMod val="50000"/>
                      </a:schemeClr>
                    </a:solidFill>
                  </a:rPr>
                  <a:t>：</a:t>
                </a:r>
                <a:endParaRPr lang="en-US" altLang="zh-CN" sz="1400" b="1">
                  <a:solidFill>
                    <a:schemeClr val="accent2">
                      <a:lumMod val="50000"/>
                    </a:schemeClr>
                  </a:solidFill>
                </a:endParaRPr>
              </a:p>
              <a:p>
                <a:pPr marL="742950" lvl="1" indent="-285750">
                  <a:lnSpc>
                    <a:spcPts val="1800"/>
                  </a:lnSpc>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，则由于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有偶数个真值赋值函数使得其真值为假，从而就有偶数个真值赋值函数使得</a:t>
                </a:r>
                <a:r>
                  <a:rPr lang="en-US" altLang="zh-CN" sz="1200" b="1">
                    <a:solidFill>
                      <a:schemeClr val="accent2">
                        <a:lumMod val="50000"/>
                      </a:schemeClr>
                    </a:solidFill>
                    <a:latin typeface="楷体" panose="02010609060101010101" pitchFamily="49" charset="-122"/>
                    <a:ea typeface="楷体" panose="02010609060101010101" pitchFamily="49" charset="-122"/>
                  </a:rPr>
                  <a:t>B</a:t>
                </a:r>
                <a:r>
                  <a:rPr lang="zh-CN" altLang="en-US" sz="1200" b="1">
                    <a:solidFill>
                      <a:schemeClr val="accent2">
                        <a:lumMod val="50000"/>
                      </a:schemeClr>
                    </a:solidFill>
                    <a:latin typeface="楷体" panose="02010609060101010101" pitchFamily="49" charset="-122"/>
                    <a:ea typeface="楷体" panose="02010609060101010101" pitchFamily="49" charset="-122"/>
                  </a:rPr>
                  <a:t>的真值为真，从而也就有偶数个真值赋值使得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的真值为假</a:t>
                </a:r>
                <a:endParaRPr lang="en-US" altLang="zh-CN" sz="12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：不妨将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𝟒</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个真值赋值函数下的真值排列为长度为</a:t>
                </a:r>
                <a:r>
                  <a:rPr lang="en-US" altLang="zh-CN" sz="1200" b="1">
                    <a:solidFill>
                      <a:schemeClr val="accent2">
                        <a:lumMod val="50000"/>
                      </a:schemeClr>
                    </a:solidFill>
                    <a:latin typeface="楷体" panose="02010609060101010101" pitchFamily="49" charset="-122"/>
                    <a:ea typeface="楷体" panose="02010609060101010101" pitchFamily="49" charset="-122"/>
                  </a:rPr>
                  <a:t>4</a:t>
                </a:r>
                <a:r>
                  <a:rPr lang="zh-CN" altLang="en-US" sz="1200" b="1">
                    <a:solidFill>
                      <a:schemeClr val="accent2">
                        <a:lumMod val="50000"/>
                      </a:schemeClr>
                    </a:solidFill>
                    <a:latin typeface="楷体" panose="02010609060101010101" pitchFamily="49" charset="-122"/>
                    <a:ea typeface="楷体" panose="02010609060101010101" pitchFamily="49" charset="-122"/>
                  </a:rPr>
                  <a:t>的二进制串，则是含有偶数个</a:t>
                </a:r>
                <a:r>
                  <a:rPr lang="en-US" altLang="zh-CN" sz="1200" b="1">
                    <a:solidFill>
                      <a:schemeClr val="accent2">
                        <a:lumMod val="50000"/>
                      </a:schemeClr>
                    </a:solidFill>
                    <a:latin typeface="楷体" panose="02010609060101010101" pitchFamily="49" charset="-122"/>
                    <a:ea typeface="楷体" panose="02010609060101010101" pitchFamily="49" charset="-122"/>
                  </a:rPr>
                  <a:t>0</a:t>
                </a:r>
                <a:r>
                  <a:rPr lang="zh-CN" altLang="en-US" sz="1200" b="1">
                    <a:solidFill>
                      <a:schemeClr val="accent2">
                        <a:lumMod val="50000"/>
                      </a:schemeClr>
                    </a:solidFill>
                    <a:latin typeface="楷体" panose="02010609060101010101" pitchFamily="49" charset="-122"/>
                    <a:ea typeface="楷体" panose="02010609060101010101" pitchFamily="49" charset="-122"/>
                  </a:rPr>
                  <a:t>的长度为</a:t>
                </a:r>
                <a:r>
                  <a:rPr lang="en-US" altLang="zh-CN" sz="1200" b="1">
                    <a:solidFill>
                      <a:schemeClr val="accent2">
                        <a:lumMod val="50000"/>
                      </a:schemeClr>
                    </a:solidFill>
                    <a:latin typeface="楷体" panose="02010609060101010101" pitchFamily="49" charset="-122"/>
                    <a:ea typeface="楷体" panose="02010609060101010101" pitchFamily="49" charset="-122"/>
                  </a:rPr>
                  <a:t>4</a:t>
                </a:r>
                <a:r>
                  <a:rPr lang="zh-CN" altLang="en-US" sz="1200" b="1">
                    <a:solidFill>
                      <a:schemeClr val="accent2">
                        <a:lumMod val="50000"/>
                      </a:schemeClr>
                    </a:solidFill>
                    <a:latin typeface="楷体" panose="02010609060101010101" pitchFamily="49" charset="-122"/>
                    <a:ea typeface="楷体" panose="02010609060101010101" pitchFamily="49" charset="-122"/>
                  </a:rPr>
                  <a:t>的二进制串，同样</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𝑪</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的真值也是含有偶数个</a:t>
                </a:r>
                <a:r>
                  <a:rPr lang="en-US" altLang="zh-CN" sz="1200" b="1">
                    <a:solidFill>
                      <a:schemeClr val="accent2">
                        <a:lumMod val="50000"/>
                      </a:schemeClr>
                    </a:solidFill>
                    <a:latin typeface="楷体" panose="02010609060101010101" pitchFamily="49" charset="-122"/>
                    <a:ea typeface="楷体" panose="02010609060101010101" pitchFamily="49" charset="-122"/>
                  </a:rPr>
                  <a:t>0</a:t>
                </a:r>
                <a:r>
                  <a:rPr lang="zh-CN" altLang="en-US" sz="1200" b="1">
                    <a:solidFill>
                      <a:schemeClr val="accent2">
                        <a:lumMod val="50000"/>
                      </a:schemeClr>
                    </a:solidFill>
                    <a:latin typeface="楷体" panose="02010609060101010101" pitchFamily="49" charset="-122"/>
                    <a:ea typeface="楷体" panose="02010609060101010101" pitchFamily="49" charset="-122"/>
                  </a:rPr>
                  <a:t>的长度为</a:t>
                </a:r>
                <a:r>
                  <a:rPr lang="en-US" altLang="zh-CN" sz="1200" b="1">
                    <a:solidFill>
                      <a:schemeClr val="accent2">
                        <a:lumMod val="50000"/>
                      </a:schemeClr>
                    </a:solidFill>
                    <a:latin typeface="楷体" panose="02010609060101010101" pitchFamily="49" charset="-122"/>
                    <a:ea typeface="楷体" panose="02010609060101010101" pitchFamily="49" charset="-122"/>
                  </a:rPr>
                  <a:t>4</a:t>
                </a:r>
                <a:r>
                  <a:rPr lang="zh-CN" altLang="en-US" sz="1200" b="1">
                    <a:solidFill>
                      <a:schemeClr val="accent2">
                        <a:lumMod val="50000"/>
                      </a:schemeClr>
                    </a:solidFill>
                    <a:latin typeface="楷体" panose="02010609060101010101" pitchFamily="49" charset="-122"/>
                    <a:ea typeface="楷体" panose="02010609060101010101" pitchFamily="49" charset="-122"/>
                  </a:rPr>
                  <a:t>的二进串，不难证明，这样两个二进制串，无论其中的</a:t>
                </a:r>
                <a:r>
                  <a:rPr lang="en-US" altLang="zh-CN" sz="1200" b="1">
                    <a:solidFill>
                      <a:schemeClr val="accent2">
                        <a:lumMod val="50000"/>
                      </a:schemeClr>
                    </a:solidFill>
                    <a:latin typeface="楷体" panose="02010609060101010101" pitchFamily="49" charset="-122"/>
                    <a:ea typeface="楷体" panose="02010609060101010101" pitchFamily="49" charset="-122"/>
                  </a:rPr>
                  <a:t>0</a:t>
                </a:r>
                <a:r>
                  <a:rPr lang="zh-CN" altLang="en-US" sz="1200" b="1">
                    <a:solidFill>
                      <a:schemeClr val="accent2">
                        <a:lumMod val="50000"/>
                      </a:schemeClr>
                    </a:solidFill>
                    <a:latin typeface="楷体" panose="02010609060101010101" pitchFamily="49" charset="-122"/>
                    <a:ea typeface="楷体" panose="02010609060101010101" pitchFamily="49" charset="-122"/>
                  </a:rPr>
                  <a:t>和</a:t>
                </a:r>
                <a:r>
                  <a:rPr lang="en-US" altLang="zh-CN" sz="1200" b="1">
                    <a:solidFill>
                      <a:schemeClr val="accent2">
                        <a:lumMod val="50000"/>
                      </a:schemeClr>
                    </a:solidFill>
                    <a:latin typeface="楷体" panose="02010609060101010101" pitchFamily="49" charset="-122"/>
                    <a:ea typeface="楷体" panose="02010609060101010101" pitchFamily="49" charset="-122"/>
                  </a:rPr>
                  <a:t>1</a:t>
                </a:r>
                <a:r>
                  <a:rPr lang="zh-CN" altLang="en-US" sz="1200" b="1">
                    <a:solidFill>
                      <a:schemeClr val="accent2">
                        <a:lumMod val="50000"/>
                      </a:schemeClr>
                    </a:solidFill>
                    <a:latin typeface="楷体" panose="02010609060101010101" pitchFamily="49" charset="-122"/>
                    <a:ea typeface="楷体" panose="02010609060101010101" pitchFamily="49" charset="-122"/>
                  </a:rPr>
                  <a:t>怎样排列，都只有偶数个位置的二进制数是不同的，例如，一个串是</a:t>
                </a:r>
                <a:r>
                  <a:rPr lang="en-US" altLang="zh-CN" sz="1200" b="1">
                    <a:solidFill>
                      <a:schemeClr val="accent2">
                        <a:lumMod val="50000"/>
                      </a:schemeClr>
                    </a:solidFill>
                    <a:latin typeface="楷体" panose="02010609060101010101" pitchFamily="49" charset="-122"/>
                    <a:ea typeface="楷体" panose="02010609060101010101" pitchFamily="49" charset="-122"/>
                  </a:rPr>
                  <a:t>0011</a:t>
                </a:r>
                <a:r>
                  <a:rPr lang="zh-CN" altLang="en-US" sz="1200" b="1">
                    <a:solidFill>
                      <a:schemeClr val="accent2">
                        <a:lumMod val="50000"/>
                      </a:schemeClr>
                    </a:solidFill>
                    <a:latin typeface="楷体" panose="02010609060101010101" pitchFamily="49" charset="-122"/>
                    <a:ea typeface="楷体" panose="02010609060101010101" pitchFamily="49" charset="-122"/>
                  </a:rPr>
                  <a:t>，另一个串是</a:t>
                </a:r>
                <a:r>
                  <a:rPr lang="en-US" altLang="zh-CN" sz="1200" b="1">
                    <a:solidFill>
                      <a:schemeClr val="accent2">
                        <a:lumMod val="50000"/>
                      </a:schemeClr>
                    </a:solidFill>
                    <a:latin typeface="楷体" panose="02010609060101010101" pitchFamily="49" charset="-122"/>
                    <a:ea typeface="楷体" panose="02010609060101010101" pitchFamily="49" charset="-122"/>
                  </a:rPr>
                  <a:t>1010</a:t>
                </a:r>
                <a:r>
                  <a:rPr lang="zh-CN" altLang="en-US" sz="1200" b="1">
                    <a:solidFill>
                      <a:schemeClr val="accent2">
                        <a:lumMod val="50000"/>
                      </a:schemeClr>
                    </a:solidFill>
                    <a:latin typeface="楷体" panose="02010609060101010101" pitchFamily="49" charset="-122"/>
                    <a:ea typeface="楷体" panose="02010609060101010101" pitchFamily="49" charset="-122"/>
                  </a:rPr>
                  <a:t>，则这两个串的第</a:t>
                </a:r>
                <a:r>
                  <a:rPr lang="en-US" altLang="zh-CN" sz="1200" b="1">
                    <a:solidFill>
                      <a:schemeClr val="accent2">
                        <a:lumMod val="50000"/>
                      </a:schemeClr>
                    </a:solidFill>
                    <a:latin typeface="楷体" panose="02010609060101010101" pitchFamily="49" charset="-122"/>
                    <a:ea typeface="楷体" panose="02010609060101010101" pitchFamily="49" charset="-122"/>
                  </a:rPr>
                  <a:t>1</a:t>
                </a:r>
                <a:r>
                  <a:rPr lang="zh-CN" altLang="en-US" sz="1200" b="1">
                    <a:solidFill>
                      <a:schemeClr val="accent2">
                        <a:lumMod val="50000"/>
                      </a:schemeClr>
                    </a:solidFill>
                    <a:latin typeface="楷体" panose="02010609060101010101" pitchFamily="49" charset="-122"/>
                    <a:ea typeface="楷体" panose="02010609060101010101" pitchFamily="49" charset="-122"/>
                  </a:rPr>
                  <a:t>个和第</a:t>
                </a:r>
                <a:r>
                  <a:rPr lang="en-US" altLang="zh-CN" sz="1200" b="1">
                    <a:solidFill>
                      <a:schemeClr val="accent2">
                        <a:lumMod val="50000"/>
                      </a:schemeClr>
                    </a:solidFill>
                    <a:latin typeface="楷体" panose="02010609060101010101" pitchFamily="49" charset="-122"/>
                    <a:ea typeface="楷体" panose="02010609060101010101" pitchFamily="49" charset="-122"/>
                  </a:rPr>
                  <a:t>4</a:t>
                </a:r>
                <a:r>
                  <a:rPr lang="zh-CN" altLang="en-US" sz="1200" b="1">
                    <a:solidFill>
                      <a:schemeClr val="accent2">
                        <a:lumMod val="50000"/>
                      </a:schemeClr>
                    </a:solidFill>
                    <a:latin typeface="楷体" panose="02010609060101010101" pitchFamily="49" charset="-122"/>
                    <a:ea typeface="楷体" panose="02010609060101010101" pitchFamily="49" charset="-122"/>
                  </a:rPr>
                  <a:t>个位置不同，因此使得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的真值为假的真值赋值函数也总是偶数个</a:t>
                </a:r>
              </a:p>
            </p:txBody>
          </p:sp>
        </mc:Choice>
        <mc:Fallback>
          <p:sp>
            <p:nvSpPr>
              <p:cNvPr id="3" name="文本框 2">
                <a:extLst>
                  <a:ext uri="{FF2B5EF4-FFF2-40B4-BE49-F238E27FC236}">
                    <a16:creationId xmlns:a16="http://schemas.microsoft.com/office/drawing/2014/main" id="{863774CD-AE50-44C0-8928-39E07931E39C}"/>
                  </a:ext>
                </a:extLst>
              </p:cNvPr>
              <p:cNvSpPr txBox="1">
                <a:spLocks noRot="1" noChangeAspect="1" noMove="1" noResize="1" noEditPoints="1" noAdjustHandles="1" noChangeArrowheads="1" noChangeShapeType="1" noTextEdit="1"/>
              </p:cNvSpPr>
              <p:nvPr/>
            </p:nvSpPr>
            <p:spPr>
              <a:xfrm>
                <a:off x="575392" y="1693718"/>
                <a:ext cx="7993210" cy="2932791"/>
              </a:xfrm>
              <a:prstGeom prst="rect">
                <a:avLst/>
              </a:prstGeom>
              <a:blipFill>
                <a:blip r:embed="rId4"/>
                <a:stretch>
                  <a:fillRect l="-229" t="-208" r="-1220" b="-4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97981E9-65BA-4280-9BEF-257349F82BBD}"/>
                  </a:ext>
                </a:extLst>
              </p:cNvPr>
              <p:cNvSpPr txBox="1"/>
              <p:nvPr/>
            </p:nvSpPr>
            <p:spPr>
              <a:xfrm>
                <a:off x="5353913" y="2425323"/>
                <a:ext cx="3214689"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长度为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且含有偶数个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的任意两个二进制串只有偶数个位置的二进制数不同</a:t>
                </a:r>
              </a:p>
            </p:txBody>
          </p:sp>
        </mc:Choice>
        <mc:Fallback>
          <p:sp>
            <p:nvSpPr>
              <p:cNvPr id="4" name="文本框 3">
                <a:extLst>
                  <a:ext uri="{FF2B5EF4-FFF2-40B4-BE49-F238E27FC236}">
                    <a16:creationId xmlns:a16="http://schemas.microsoft.com/office/drawing/2014/main" id="{A97981E9-65BA-4280-9BEF-257349F82BBD}"/>
                  </a:ext>
                </a:extLst>
              </p:cNvPr>
              <p:cNvSpPr txBox="1">
                <a:spLocks noRot="1" noChangeAspect="1" noMove="1" noResize="1" noEditPoints="1" noAdjustHandles="1" noChangeArrowheads="1" noChangeShapeType="1" noTextEdit="1"/>
              </p:cNvSpPr>
              <p:nvPr/>
            </p:nvSpPr>
            <p:spPr>
              <a:xfrm>
                <a:off x="5353913" y="2425323"/>
                <a:ext cx="3214689" cy="523220"/>
              </a:xfrm>
              <a:prstGeom prst="rect">
                <a:avLst/>
              </a:prstGeom>
              <a:blipFill>
                <a:blip r:embed="rId5"/>
                <a:stretch>
                  <a:fillRect l="-568"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5279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真值函数可看做逻辑运算符</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90D3FDE-EEFD-42F3-A280-1FC3D9D95D2C}"/>
                  </a:ext>
                </a:extLst>
              </p:cNvPr>
              <p:cNvSpPr txBox="1"/>
              <p:nvPr/>
            </p:nvSpPr>
            <p:spPr>
              <a:xfrm>
                <a:off x="631515" y="816122"/>
                <a:ext cx="5060373"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每个</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元真值函数也可看做是一个</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元逻辑运算符</a:t>
                </a:r>
              </a:p>
            </p:txBody>
          </p:sp>
        </mc:Choice>
        <mc:Fallback>
          <p:sp>
            <p:nvSpPr>
              <p:cNvPr id="2" name="文本框 1">
                <a:extLst>
                  <a:ext uri="{FF2B5EF4-FFF2-40B4-BE49-F238E27FC236}">
                    <a16:creationId xmlns:a16="http://schemas.microsoft.com/office/drawing/2014/main" id="{490D3FDE-EEFD-42F3-A280-1FC3D9D95D2C}"/>
                  </a:ext>
                </a:extLst>
              </p:cNvPr>
              <p:cNvSpPr txBox="1">
                <a:spLocks noRot="1" noChangeAspect="1" noMove="1" noResize="1" noEditPoints="1" noAdjustHandles="1" noChangeArrowheads="1" noChangeShapeType="1" noTextEdit="1"/>
              </p:cNvSpPr>
              <p:nvPr/>
            </p:nvSpPr>
            <p:spPr>
              <a:xfrm>
                <a:off x="631515" y="816122"/>
                <a:ext cx="5060373" cy="369332"/>
              </a:xfrm>
              <a:prstGeom prst="rect">
                <a:avLst/>
              </a:prstGeom>
              <a:blipFill>
                <a:blip r:embed="rId2"/>
                <a:stretch>
                  <a:fillRect l="-1084" t="-10000" r="-964" b="-26667"/>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1D1261D6-7FFB-45F4-B570-305AAB9E0827}"/>
              </a:ext>
            </a:extLst>
          </p:cNvPr>
          <p:cNvGrpSpPr/>
          <p:nvPr/>
        </p:nvGrpSpPr>
        <p:grpSpPr>
          <a:xfrm>
            <a:off x="631515" y="1373564"/>
            <a:ext cx="7880964" cy="914848"/>
            <a:chOff x="244186" y="1470196"/>
            <a:chExt cx="7880964" cy="914848"/>
          </a:xfrm>
        </p:grpSpPr>
        <p:pic>
          <p:nvPicPr>
            <p:cNvPr id="3" name="图片 2">
              <a:extLst>
                <a:ext uri="{FF2B5EF4-FFF2-40B4-BE49-F238E27FC236}">
                  <a16:creationId xmlns:a16="http://schemas.microsoft.com/office/drawing/2014/main" id="{949C6C15-A7C7-4778-BE3A-0B9D76CE7B39}"/>
                </a:ext>
              </a:extLst>
            </p:cNvPr>
            <p:cNvPicPr>
              <a:picLocks noChangeAspect="1"/>
            </p:cNvPicPr>
            <p:nvPr/>
          </p:nvPicPr>
          <p:blipFill>
            <a:blip r:embed="rId3"/>
            <a:stretch>
              <a:fillRect/>
            </a:stretch>
          </p:blipFill>
          <p:spPr>
            <a:xfrm>
              <a:off x="244186" y="1470197"/>
              <a:ext cx="4265469" cy="914846"/>
            </a:xfrm>
            <a:prstGeom prst="rect">
              <a:avLst/>
            </a:prstGeom>
          </p:spPr>
        </p:pic>
        <p:pic>
          <p:nvPicPr>
            <p:cNvPr id="4" name="图片 3">
              <a:extLst>
                <a:ext uri="{FF2B5EF4-FFF2-40B4-BE49-F238E27FC236}">
                  <a16:creationId xmlns:a16="http://schemas.microsoft.com/office/drawing/2014/main" id="{410EDFD6-1320-44C4-AAC9-E5F1D16785BA}"/>
                </a:ext>
              </a:extLst>
            </p:cNvPr>
            <p:cNvPicPr>
              <a:picLocks noChangeAspect="1"/>
            </p:cNvPicPr>
            <p:nvPr/>
          </p:nvPicPr>
          <p:blipFill>
            <a:blip r:embed="rId4"/>
            <a:stretch>
              <a:fillRect/>
            </a:stretch>
          </p:blipFill>
          <p:spPr>
            <a:xfrm>
              <a:off x="4462897" y="1470196"/>
              <a:ext cx="3662253" cy="914848"/>
            </a:xfrm>
            <a:prstGeom prst="rect">
              <a:avLst/>
            </a:prstGeom>
          </p:spPr>
        </p:pic>
      </p:gr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E2D2317-E4D6-4408-980B-4E49FED3B8B8}"/>
                  </a:ext>
                </a:extLst>
              </p:cNvPr>
              <p:cNvSpPr txBox="1"/>
              <p:nvPr/>
            </p:nvSpPr>
            <p:spPr>
              <a:xfrm>
                <a:off x="631514" y="2431137"/>
                <a:ext cx="7343509" cy="338554"/>
              </a:xfrm>
              <a:prstGeom prst="rect">
                <a:avLst/>
              </a:prstGeom>
              <a:solidFill>
                <a:schemeClr val="accent6">
                  <a:lumMod val="20000"/>
                  <a:lumOff val="80000"/>
                </a:schemeClr>
              </a:solidFill>
            </p:spPr>
            <p:txBody>
              <a:bodyPr wrap="square" rtlCol="0">
                <a:spAutoFit/>
              </a:bodyPr>
              <a:lstStyle/>
              <a:p>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是逻辑与，</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𝟕</m:t>
                        </m:r>
                      </m:sub>
                    </m:sSub>
                  </m:oMath>
                </a14:m>
                <a:r>
                  <a:rPr lang="zh-CN" altLang="en-US" sz="1600" b="1">
                    <a:solidFill>
                      <a:schemeClr val="accent2">
                        <a:lumMod val="50000"/>
                      </a:schemeClr>
                    </a:solidFill>
                  </a:rPr>
                  <a:t>是逻辑或，</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𝟗</m:t>
                        </m:r>
                      </m:sub>
                    </m:sSub>
                  </m:oMath>
                </a14:m>
                <a:r>
                  <a:rPr lang="zh-CN" altLang="en-US" sz="1600" b="1">
                    <a:solidFill>
                      <a:schemeClr val="accent2">
                        <a:lumMod val="50000"/>
                      </a:schemeClr>
                    </a:solidFill>
                  </a:rPr>
                  <a:t>是双蕴涵，</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𝟏𝟑</m:t>
                        </m:r>
                      </m:sub>
                    </m:sSub>
                  </m:oMath>
                </a14:m>
                <a:r>
                  <a:rPr lang="zh-CN" altLang="en-US" sz="1600" b="1">
                    <a:solidFill>
                      <a:schemeClr val="accent2">
                        <a:lumMod val="50000"/>
                      </a:schemeClr>
                    </a:solidFill>
                  </a:rPr>
                  <a:t>是蕴涵，</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𝟏𝟓</m:t>
                        </m:r>
                      </m:sub>
                    </m:sSub>
                  </m:oMath>
                </a14:m>
                <a:r>
                  <a:rPr lang="zh-CN" altLang="en-US" sz="1600" b="1">
                    <a:solidFill>
                      <a:schemeClr val="accent2">
                        <a:lumMod val="50000"/>
                      </a:schemeClr>
                    </a:solidFill>
                  </a:rPr>
                  <a:t>可看做是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元运算</a:t>
                </a:r>
              </a:p>
            </p:txBody>
          </p:sp>
        </mc:Choice>
        <mc:Fallback>
          <p:sp>
            <p:nvSpPr>
              <p:cNvPr id="6" name="文本框 5">
                <a:extLst>
                  <a:ext uri="{FF2B5EF4-FFF2-40B4-BE49-F238E27FC236}">
                    <a16:creationId xmlns:a16="http://schemas.microsoft.com/office/drawing/2014/main" id="{FE2D2317-E4D6-4408-980B-4E49FED3B8B8}"/>
                  </a:ext>
                </a:extLst>
              </p:cNvPr>
              <p:cNvSpPr txBox="1">
                <a:spLocks noRot="1" noChangeAspect="1" noMove="1" noResize="1" noEditPoints="1" noAdjustHandles="1" noChangeArrowheads="1" noChangeShapeType="1" noTextEdit="1"/>
              </p:cNvSpPr>
              <p:nvPr/>
            </p:nvSpPr>
            <p:spPr>
              <a:xfrm>
                <a:off x="631514" y="2431137"/>
                <a:ext cx="7343509" cy="338554"/>
              </a:xfrm>
              <a:prstGeom prst="rect">
                <a:avLst/>
              </a:prstGeom>
              <a:blipFill>
                <a:blip r:embed="rId5"/>
                <a:stretch>
                  <a:fillRect l="-83"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F997C24-7CFA-41D0-8ED4-BB69684EB785}"/>
                  </a:ext>
                </a:extLst>
              </p:cNvPr>
              <p:cNvSpPr txBox="1"/>
              <p:nvPr/>
            </p:nvSpPr>
            <p:spPr>
              <a:xfrm>
                <a:off x="631514" y="2964370"/>
                <a:ext cx="2189616" cy="1631216"/>
              </a:xfrm>
              <a:prstGeom prst="rect">
                <a:avLst/>
              </a:prstGeom>
              <a:solidFill>
                <a:schemeClr val="accent6">
                  <a:lumMod val="20000"/>
                  <a:lumOff val="80000"/>
                </a:schemeClr>
              </a:solidFill>
            </p:spPr>
            <p:txBody>
              <a:bodyPr wrap="square" rtlCol="0">
                <a:spAutoFit/>
              </a:bodyPr>
              <a:lstStyle/>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𝟑</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𝟒</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𝟓</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𝒇</m:t>
                        </m:r>
                      </m:e>
                      <m:sub>
                        <m:r>
                          <a:rPr lang="en-US" altLang="zh-CN" sz="1600" b="1" i="1">
                            <a:solidFill>
                              <a:schemeClr val="accent2">
                                <a:lumMod val="50000"/>
                              </a:schemeClr>
                            </a:solidFill>
                            <a:latin typeface="Cambria Math" panose="02040503050406030204" pitchFamily="18" charset="0"/>
                          </a:rPr>
                          <m:t>𝟔</m:t>
                        </m:r>
                      </m:sub>
                    </m:sSub>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zh-CN" altLang="en-US" sz="1600" b="1">
                    <a:solidFill>
                      <a:schemeClr val="accent2">
                        <a:lumMod val="50000"/>
                      </a:schemeClr>
                    </a:solidFill>
                  </a:rPr>
                  <a:t> </a:t>
                </a:r>
              </a:p>
            </p:txBody>
          </p:sp>
        </mc:Choice>
        <mc:Fallback>
          <p:sp>
            <p:nvSpPr>
              <p:cNvPr id="7" name="文本框 6">
                <a:extLst>
                  <a:ext uri="{FF2B5EF4-FFF2-40B4-BE49-F238E27FC236}">
                    <a16:creationId xmlns:a16="http://schemas.microsoft.com/office/drawing/2014/main" id="{5F997C24-7CFA-41D0-8ED4-BB69684EB785}"/>
                  </a:ext>
                </a:extLst>
              </p:cNvPr>
              <p:cNvSpPr txBox="1">
                <a:spLocks noRot="1" noChangeAspect="1" noMove="1" noResize="1" noEditPoints="1" noAdjustHandles="1" noChangeArrowheads="1" noChangeShapeType="1" noTextEdit="1"/>
              </p:cNvSpPr>
              <p:nvPr/>
            </p:nvSpPr>
            <p:spPr>
              <a:xfrm>
                <a:off x="631514" y="2964370"/>
                <a:ext cx="2189616" cy="1631216"/>
              </a:xfrm>
              <a:prstGeom prst="rect">
                <a:avLst/>
              </a:prstGeom>
              <a:blipFill>
                <a:blip r:embed="rId6"/>
                <a:stretch>
                  <a:fillRect l="-279" b="-1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A03F7F56-B931-4A32-A8C1-9F684F655652}"/>
                  </a:ext>
                </a:extLst>
              </p:cNvPr>
              <p:cNvSpPr txBox="1"/>
              <p:nvPr/>
            </p:nvSpPr>
            <p:spPr>
              <a:xfrm>
                <a:off x="3327388" y="2964370"/>
                <a:ext cx="2037217" cy="1631216"/>
              </a:xfrm>
              <a:prstGeom prst="rect">
                <a:avLst/>
              </a:prstGeom>
              <a:solidFill>
                <a:schemeClr val="accent6">
                  <a:lumMod val="20000"/>
                  <a:lumOff val="80000"/>
                </a:schemeClr>
              </a:solidFill>
            </p:spPr>
            <p:txBody>
              <a:bodyPr wrap="square" rtlCol="0">
                <a:spAutoFit/>
              </a:bodyPr>
              <a:lstStyle/>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𝟖</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𝟏𝟎</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a:t>
                </a:r>
              </a:p>
              <a:p>
                <a:pPr>
                  <a:spcBef>
                    <a:spcPts val="600"/>
                  </a:spcBef>
                </a:pP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𝟏𝟒</m:t>
                        </m:r>
                      </m:sub>
                    </m:sSub>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p>
            </p:txBody>
          </p:sp>
        </mc:Choice>
        <mc:Fallback>
          <p:sp>
            <p:nvSpPr>
              <p:cNvPr id="17" name="文本框 16">
                <a:extLst>
                  <a:ext uri="{FF2B5EF4-FFF2-40B4-BE49-F238E27FC236}">
                    <a16:creationId xmlns:a16="http://schemas.microsoft.com/office/drawing/2014/main" id="{A03F7F56-B931-4A32-A8C1-9F684F655652}"/>
                  </a:ext>
                </a:extLst>
              </p:cNvPr>
              <p:cNvSpPr txBox="1">
                <a:spLocks noRot="1" noChangeAspect="1" noMove="1" noResize="1" noEditPoints="1" noAdjustHandles="1" noChangeArrowheads="1" noChangeShapeType="1" noTextEdit="1"/>
              </p:cNvSpPr>
              <p:nvPr/>
            </p:nvSpPr>
            <p:spPr>
              <a:xfrm>
                <a:off x="3327388" y="2964370"/>
                <a:ext cx="2037217" cy="1631216"/>
              </a:xfrm>
              <a:prstGeom prst="rect">
                <a:avLst/>
              </a:prstGeom>
              <a:blipFill>
                <a:blip r:embed="rId7"/>
                <a:stretch>
                  <a:fillRect l="-299" b="-1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7ADE554-1EF6-4F12-9922-9610E06E8781}"/>
                  </a:ext>
                </a:extLst>
              </p:cNvPr>
              <p:cNvSpPr txBox="1"/>
              <p:nvPr/>
            </p:nvSpPr>
            <p:spPr>
              <a:xfrm>
                <a:off x="5870864" y="2964370"/>
                <a:ext cx="2641615" cy="830997"/>
              </a:xfrm>
              <a:prstGeom prst="rect">
                <a:avLst/>
              </a:prstGeom>
              <a:solidFill>
                <a:schemeClr val="accent5">
                  <a:lumMod val="20000"/>
                  <a:lumOff val="80000"/>
                </a:schemeClr>
              </a:solidFill>
            </p:spPr>
            <p:txBody>
              <a:bodyPr wrap="square" rtlCol="0">
                <a:spAutoFit/>
              </a:bodyPr>
              <a:lstStyle/>
              <a:p>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𝟔</m:t>
                        </m:r>
                      </m:sub>
                    </m:sSub>
                  </m:oMath>
                </a14:m>
                <a:r>
                  <a:rPr lang="zh-CN" altLang="en-US" sz="1600" b="1">
                    <a:solidFill>
                      <a:schemeClr val="accent2">
                        <a:lumMod val="50000"/>
                      </a:schemeClr>
                    </a:solidFill>
                  </a:rPr>
                  <a:t>是</a:t>
                </a:r>
                <a:r>
                  <a:rPr lang="zh-CN" altLang="en-US" sz="1600" b="1">
                    <a:solidFill>
                      <a:srgbClr val="C00000"/>
                    </a:solidFill>
                  </a:rPr>
                  <a:t>异或</a:t>
                </a:r>
                <a:r>
                  <a:rPr lang="zh-CN" altLang="en-US" sz="1600" b="1">
                    <a:solidFill>
                      <a:schemeClr val="accent2">
                        <a:lumMod val="50000"/>
                      </a:schemeClr>
                    </a:solidFill>
                  </a:rPr>
                  <a:t>运算，也记为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endParaRPr lang="en-US" altLang="zh-CN" sz="1600" b="1">
                  <a:solidFill>
                    <a:schemeClr val="accent2">
                      <a:lumMod val="50000"/>
                    </a:schemeClr>
                  </a:solidFill>
                </a:endParaRPr>
              </a:p>
              <a:p>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𝟖</m:t>
                        </m:r>
                      </m:sub>
                    </m:sSub>
                  </m:oMath>
                </a14:m>
                <a:r>
                  <a:rPr lang="zh-CN" altLang="en-US" sz="1600" b="1">
                    <a:solidFill>
                      <a:schemeClr val="accent2">
                        <a:lumMod val="50000"/>
                      </a:schemeClr>
                    </a:solidFill>
                  </a:rPr>
                  <a:t>称为</a:t>
                </a:r>
                <a:r>
                  <a:rPr lang="zh-CN" altLang="en-US" sz="1600" b="1">
                    <a:solidFill>
                      <a:srgbClr val="C00000"/>
                    </a:solidFill>
                  </a:rPr>
                  <a:t>或非</a:t>
                </a:r>
                <a:r>
                  <a:rPr lang="zh-CN" altLang="en-US" sz="1600" b="1">
                    <a:solidFill>
                      <a:schemeClr val="accent2">
                        <a:lumMod val="50000"/>
                      </a:schemeClr>
                    </a:solidFill>
                  </a:rPr>
                  <a:t>运算，也记为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𝒇</m:t>
                        </m:r>
                      </m:e>
                      <m:sub>
                        <m:r>
                          <a:rPr lang="en-US" altLang="zh-CN" sz="1600" b="1" i="1" smtClean="0">
                            <a:solidFill>
                              <a:schemeClr val="accent2">
                                <a:lumMod val="50000"/>
                              </a:schemeClr>
                            </a:solidFill>
                            <a:latin typeface="Cambria Math" panose="02040503050406030204" pitchFamily="18" charset="0"/>
                          </a:rPr>
                          <m:t>𝟏𝟒</m:t>
                        </m:r>
                      </m:sub>
                    </m:sSub>
                  </m:oMath>
                </a14:m>
                <a:r>
                  <a:rPr lang="zh-CN" altLang="en-US" sz="1600" b="1">
                    <a:solidFill>
                      <a:schemeClr val="accent2">
                        <a:lumMod val="50000"/>
                      </a:schemeClr>
                    </a:solidFill>
                  </a:rPr>
                  <a:t>称为</a:t>
                </a:r>
                <a:r>
                  <a:rPr lang="zh-CN" altLang="en-US" sz="1600" b="1">
                    <a:solidFill>
                      <a:srgbClr val="C00000"/>
                    </a:solidFill>
                  </a:rPr>
                  <a:t>与非</a:t>
                </a:r>
                <a:r>
                  <a:rPr lang="zh-CN" altLang="en-US" sz="1600" b="1">
                    <a:solidFill>
                      <a:schemeClr val="accent2">
                        <a:lumMod val="50000"/>
                      </a:schemeClr>
                    </a:solidFill>
                  </a:rPr>
                  <a:t>运算，也记为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67ADE554-1EF6-4F12-9922-9610E06E8781}"/>
                  </a:ext>
                </a:extLst>
              </p:cNvPr>
              <p:cNvSpPr txBox="1">
                <a:spLocks noRot="1" noChangeAspect="1" noMove="1" noResize="1" noEditPoints="1" noAdjustHandles="1" noChangeArrowheads="1" noChangeShapeType="1" noTextEdit="1"/>
              </p:cNvSpPr>
              <p:nvPr/>
            </p:nvSpPr>
            <p:spPr>
              <a:xfrm>
                <a:off x="5870864" y="2964370"/>
                <a:ext cx="2641615" cy="830997"/>
              </a:xfrm>
              <a:prstGeom prst="rect">
                <a:avLst/>
              </a:prstGeom>
              <a:blipFill>
                <a:blip r:embed="rId8"/>
                <a:stretch>
                  <a:fillRect t="-2190" r="-231" b="-802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D80C32AA-693B-493F-B644-B21B9ABE7F20}"/>
              </a:ext>
            </a:extLst>
          </p:cNvPr>
          <p:cNvSpPr txBox="1"/>
          <p:nvPr/>
        </p:nvSpPr>
        <p:spPr>
          <a:xfrm>
            <a:off x="5870863" y="4015374"/>
            <a:ext cx="1940229"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这些运算在数字电路设计中也常用到！</a:t>
            </a:r>
          </a:p>
        </p:txBody>
      </p:sp>
    </p:spTree>
    <p:extLst>
      <p:ext uri="{BB962C8B-B14F-4D97-AF65-F5344CB8AC3E}">
        <p14:creationId xmlns:p14="http://schemas.microsoft.com/office/powerpoint/2010/main" val="2215054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真值函数与逻辑运算符完备集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逻辑运算符集合</a:t>
                </a:r>
                <a:r>
                  <a:rPr lang="en-US" altLang="zh-CN" sz="1400"/>
                  <a:t>{</a:t>
                </a:r>
                <a14:m>
                  <m:oMath xmlns:m="http://schemas.openxmlformats.org/officeDocument/2006/math">
                    <m:r>
                      <a:rPr lang="en-US" altLang="zh-CN" sz="1400" i="1" smtClean="0">
                        <a:latin typeface="Cambria Math" panose="02040503050406030204" pitchFamily="18" charset="0"/>
                      </a:rPr>
                      <m:t>↓</m:t>
                    </m:r>
                  </m:oMath>
                </a14:m>
                <a:r>
                  <a:rPr lang="en-US" altLang="zh-CN" sz="1400"/>
                  <a:t>}</a:t>
                </a:r>
                <a:r>
                  <a:rPr lang="zh-CN" altLang="en-US" sz="1400"/>
                  <a:t>是完备集</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487C5E4A-7253-4C5F-A9A5-3A921C2FBCAB}"/>
                  </a:ext>
                </a:extLst>
              </p:cNvPr>
              <p:cNvGraphicFramePr>
                <a:graphicFrameLocks noGrp="1"/>
              </p:cNvGraphicFramePr>
              <p:nvPr>
                <p:extLst>
                  <p:ext uri="{D42A27DB-BD31-4B8C-83A1-F6EECF244321}">
                    <p14:modId xmlns:p14="http://schemas.microsoft.com/office/powerpoint/2010/main" val="621880054"/>
                  </p:ext>
                </p:extLst>
              </p:nvPr>
            </p:nvGraphicFramePr>
            <p:xfrm>
              <a:off x="549756" y="3317195"/>
              <a:ext cx="1305138"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659823">
                      <a:extLst>
                        <a:ext uri="{9D8B030D-6E8A-4147-A177-3AD203B41FA5}">
                          <a16:colId xmlns:a16="http://schemas.microsoft.com/office/drawing/2014/main" val="1719666852"/>
                        </a:ext>
                      </a:extLst>
                    </a:gridCol>
                  </a:tblGrid>
                  <a:tr h="272499">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chemeClr val="bg1"/>
                                    </a:solidFill>
                                    <a:latin typeface="Cambria Math" panose="02040503050406030204" pitchFamily="18" charset="0"/>
                                  </a:rPr>
                                  <m:t>𝒑</m:t>
                                </m:r>
                                <m:r>
                                  <a:rPr lang="en-US" altLang="zh-CN" sz="1100" b="1" i="1" smtClean="0">
                                    <a:solidFill>
                                      <a:schemeClr val="bg1"/>
                                    </a:solidFill>
                                    <a:latin typeface="Cambria Math" panose="02040503050406030204" pitchFamily="18" charset="0"/>
                                  </a:rPr>
                                  <m:t>↓</m:t>
                                </m:r>
                                <m:r>
                                  <a:rPr lang="en-US" altLang="zh-CN" sz="1100" b="1" i="1" smtClean="0">
                                    <a:solidFill>
                                      <a:schemeClr val="bg1"/>
                                    </a:solidFill>
                                    <a:latin typeface="Cambria Math" panose="02040503050406030204" pitchFamily="18" charset="0"/>
                                  </a:rPr>
                                  <m:t>𝒒</m:t>
                                </m:r>
                              </m:oMath>
                            </m:oMathPara>
                          </a14:m>
                          <a:endParaRPr lang="zh-CN" altLang="en-US" sz="1100" b="1">
                            <a:solidFill>
                              <a:schemeClr val="bg1"/>
                            </a:solidFill>
                          </a:endParaRPr>
                        </a:p>
                      </a:txBody>
                      <a:tcPr/>
                    </a:tc>
                    <a:extLst>
                      <a:ext uri="{0D108BD9-81ED-4DB2-BD59-A6C34878D82A}">
                        <a16:rowId xmlns:a16="http://schemas.microsoft.com/office/drawing/2014/main" val="1233532257"/>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44427">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44427">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Choice>
        <mc:Fallback>
          <p:graphicFrame>
            <p:nvGraphicFramePr>
              <p:cNvPr id="8" name="表格 7">
                <a:extLst>
                  <a:ext uri="{FF2B5EF4-FFF2-40B4-BE49-F238E27FC236}">
                    <a16:creationId xmlns:a16="http://schemas.microsoft.com/office/drawing/2014/main" id="{487C5E4A-7253-4C5F-A9A5-3A921C2FBCAB}"/>
                  </a:ext>
                </a:extLst>
              </p:cNvPr>
              <p:cNvGraphicFramePr>
                <a:graphicFrameLocks noGrp="1"/>
              </p:cNvGraphicFramePr>
              <p:nvPr>
                <p:extLst>
                  <p:ext uri="{D42A27DB-BD31-4B8C-83A1-F6EECF244321}">
                    <p14:modId xmlns:p14="http://schemas.microsoft.com/office/powerpoint/2010/main" val="621880054"/>
                  </p:ext>
                </p:extLst>
              </p:nvPr>
            </p:nvGraphicFramePr>
            <p:xfrm>
              <a:off x="549756" y="3317195"/>
              <a:ext cx="1305138" cy="1308819"/>
            </p:xfrm>
            <a:graphic>
              <a:graphicData uri="http://schemas.openxmlformats.org/drawingml/2006/table">
                <a:tbl>
                  <a:tblPr firstRow="1" bandRow="1">
                    <a:tableStyleId>{5C22544A-7EE6-4342-B048-85BDC9FD1C3A}</a:tableStyleId>
                  </a:tblPr>
                  <a:tblGrid>
                    <a:gridCol w="318001">
                      <a:extLst>
                        <a:ext uri="{9D8B030D-6E8A-4147-A177-3AD203B41FA5}">
                          <a16:colId xmlns:a16="http://schemas.microsoft.com/office/drawing/2014/main" val="4193974791"/>
                        </a:ext>
                      </a:extLst>
                    </a:gridCol>
                    <a:gridCol w="327314">
                      <a:extLst>
                        <a:ext uri="{9D8B030D-6E8A-4147-A177-3AD203B41FA5}">
                          <a16:colId xmlns:a16="http://schemas.microsoft.com/office/drawing/2014/main" val="113478822"/>
                        </a:ext>
                      </a:extLst>
                    </a:gridCol>
                    <a:gridCol w="659823">
                      <a:extLst>
                        <a:ext uri="{9D8B030D-6E8A-4147-A177-3AD203B41FA5}">
                          <a16:colId xmlns:a16="http://schemas.microsoft.com/office/drawing/2014/main" val="1719666852"/>
                        </a:ext>
                      </a:extLst>
                    </a:gridCol>
                  </a:tblGrid>
                  <a:tr h="272499">
                    <a:tc>
                      <a:txBody>
                        <a:bodyPr/>
                        <a:lstStyle/>
                        <a:p>
                          <a:endParaRPr lang="zh-CN"/>
                        </a:p>
                      </a:txBody>
                      <a:tcPr>
                        <a:blipFill>
                          <a:blip r:embed="rId3"/>
                          <a:stretch>
                            <a:fillRect l="-1923" t="-2222" r="-321154" b="-391111"/>
                          </a:stretch>
                        </a:blipFill>
                      </a:tcPr>
                    </a:tc>
                    <a:tc>
                      <a:txBody>
                        <a:bodyPr/>
                        <a:lstStyle/>
                        <a:p>
                          <a:endParaRPr lang="zh-CN"/>
                        </a:p>
                      </a:txBody>
                      <a:tcPr>
                        <a:blipFill>
                          <a:blip r:embed="rId3"/>
                          <a:stretch>
                            <a:fillRect l="-98148" t="-2222" r="-209259" b="-391111"/>
                          </a:stretch>
                        </a:blipFill>
                      </a:tcPr>
                    </a:tc>
                    <a:tc>
                      <a:txBody>
                        <a:bodyPr/>
                        <a:lstStyle/>
                        <a:p>
                          <a:endParaRPr lang="zh-CN"/>
                        </a:p>
                      </a:txBody>
                      <a:tcPr>
                        <a:blipFill>
                          <a:blip r:embed="rId3"/>
                          <a:stretch>
                            <a:fillRect l="-98165" t="-2222" r="-3670" b="-391111"/>
                          </a:stretch>
                        </a:blipFill>
                      </a:tcPr>
                    </a:tc>
                    <a:extLst>
                      <a:ext uri="{0D108BD9-81ED-4DB2-BD59-A6C34878D82A}">
                        <a16:rowId xmlns:a16="http://schemas.microsoft.com/office/drawing/2014/main" val="1233532257"/>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extLst>
                      <a:ext uri="{0D108BD9-81ED-4DB2-BD59-A6C34878D82A}">
                        <a16:rowId xmlns:a16="http://schemas.microsoft.com/office/drawing/2014/main" val="1963908793"/>
                      </a:ext>
                    </a:extLst>
                  </a:tr>
                  <a:tr h="259080">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401713058"/>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949681627"/>
                      </a:ext>
                    </a:extLst>
                  </a:tr>
                  <a:tr h="259080">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1</a:t>
                          </a:r>
                          <a:endParaRPr lang="zh-CN" altLang="en-US" sz="1100" b="1">
                            <a:solidFill>
                              <a:schemeClr val="accent2">
                                <a:lumMod val="50000"/>
                              </a:schemeClr>
                            </a:solidFill>
                          </a:endParaRPr>
                        </a:p>
                      </a:txBody>
                      <a:tcPr/>
                    </a:tc>
                    <a:tc>
                      <a:txBody>
                        <a:bodyPr/>
                        <a:lstStyle/>
                        <a:p>
                          <a:pPr algn="ctr"/>
                          <a:r>
                            <a:rPr lang="en-US" altLang="zh-CN" sz="1100" b="1">
                              <a:solidFill>
                                <a:schemeClr val="accent2">
                                  <a:lumMod val="50000"/>
                                </a:schemeClr>
                              </a:solidFill>
                            </a:rPr>
                            <a:t>0</a:t>
                          </a:r>
                          <a:endParaRPr lang="zh-CN" altLang="en-US" sz="1100" b="1">
                            <a:solidFill>
                              <a:schemeClr val="accent2">
                                <a:lumMod val="50000"/>
                              </a:schemeClr>
                            </a:solidFill>
                          </a:endParaRPr>
                        </a:p>
                      </a:txBody>
                      <a:tcPr/>
                    </a:tc>
                    <a:extLst>
                      <a:ext uri="{0D108BD9-81ED-4DB2-BD59-A6C34878D82A}">
                        <a16:rowId xmlns:a16="http://schemas.microsoft.com/office/drawing/2014/main" val="1991774683"/>
                      </a:ext>
                    </a:extLst>
                  </a:tr>
                </a:tbl>
              </a:graphicData>
            </a:graphic>
          </p:graphicFrame>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0D789A3-2915-4890-AE9B-C7293CBC1328}"/>
                  </a:ext>
                </a:extLst>
              </p:cNvPr>
              <p:cNvSpPr txBox="1"/>
              <p:nvPr/>
            </p:nvSpPr>
            <p:spPr>
              <a:xfrm>
                <a:off x="549757" y="941450"/>
                <a:ext cx="3937731"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逻辑运算符集合</a:t>
                </a:r>
                <a:r>
                  <a:rPr lang="en-US" altLang="zh-CN" b="1">
                    <a:solidFill>
                      <a:srgbClr val="C00000"/>
                    </a:solidFill>
                  </a:rPr>
                  <a:t>{</a:t>
                </a:r>
                <a14:m>
                  <m:oMath xmlns:m="http://schemas.openxmlformats.org/officeDocument/2006/math">
                    <m:r>
                      <a:rPr lang="en-US" altLang="zh-CN" b="1" i="1" smtClean="0">
                        <a:solidFill>
                          <a:srgbClr val="C00000"/>
                        </a:solidFill>
                        <a:latin typeface="Cambria Math" panose="02040503050406030204" pitchFamily="18" charset="0"/>
                      </a:rPr>
                      <m:t>↓</m:t>
                    </m:r>
                  </m:oMath>
                </a14:m>
                <a:r>
                  <a:rPr lang="en-US" altLang="zh-CN" b="1">
                    <a:solidFill>
                      <a:srgbClr val="C00000"/>
                    </a:solidFill>
                  </a:rPr>
                  <a:t>}</a:t>
                </a:r>
                <a:r>
                  <a:rPr lang="zh-CN" altLang="en-US" b="1">
                    <a:solidFill>
                      <a:schemeClr val="accent2">
                        <a:lumMod val="50000"/>
                      </a:schemeClr>
                    </a:solidFill>
                  </a:rPr>
                  <a:t>是完备集</a:t>
                </a:r>
              </a:p>
            </p:txBody>
          </p:sp>
        </mc:Choice>
        <mc:Fallback>
          <p:sp>
            <p:nvSpPr>
              <p:cNvPr id="2" name="文本框 1">
                <a:extLst>
                  <a:ext uri="{FF2B5EF4-FFF2-40B4-BE49-F238E27FC236}">
                    <a16:creationId xmlns:a16="http://schemas.microsoft.com/office/drawing/2014/main" id="{40D789A3-2915-4890-AE9B-C7293CBC1328}"/>
                  </a:ext>
                </a:extLst>
              </p:cNvPr>
              <p:cNvSpPr txBox="1">
                <a:spLocks noRot="1" noChangeAspect="1" noMove="1" noResize="1" noEditPoints="1" noAdjustHandles="1" noChangeArrowheads="1" noChangeShapeType="1" noTextEdit="1"/>
              </p:cNvSpPr>
              <p:nvPr/>
            </p:nvSpPr>
            <p:spPr>
              <a:xfrm>
                <a:off x="549757" y="941450"/>
                <a:ext cx="3937731" cy="369332"/>
              </a:xfrm>
              <a:prstGeom prst="rect">
                <a:avLst/>
              </a:prstGeom>
              <a:blipFill>
                <a:blip r:embed="rId4"/>
                <a:stretch>
                  <a:fillRect l="-1238" t="-8197" r="-310"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29632A0-4972-4102-8DA8-72C3D5766422}"/>
                  </a:ext>
                </a:extLst>
              </p:cNvPr>
              <p:cNvSpPr txBox="1"/>
              <p:nvPr/>
            </p:nvSpPr>
            <p:spPr>
              <a:xfrm>
                <a:off x="2136327" y="3802327"/>
                <a:ext cx="2041993"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或非运算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的真值表</a:t>
                </a:r>
              </a:p>
            </p:txBody>
          </p:sp>
        </mc:Choice>
        <mc:Fallback>
          <p:sp>
            <p:nvSpPr>
              <p:cNvPr id="3" name="文本框 2">
                <a:extLst>
                  <a:ext uri="{FF2B5EF4-FFF2-40B4-BE49-F238E27FC236}">
                    <a16:creationId xmlns:a16="http://schemas.microsoft.com/office/drawing/2014/main" id="{729632A0-4972-4102-8DA8-72C3D5766422}"/>
                  </a:ext>
                </a:extLst>
              </p:cNvPr>
              <p:cNvSpPr txBox="1">
                <a:spLocks noRot="1" noChangeAspect="1" noMove="1" noResize="1" noEditPoints="1" noAdjustHandles="1" noChangeArrowheads="1" noChangeShapeType="1" noTextEdit="1"/>
              </p:cNvSpPr>
              <p:nvPr/>
            </p:nvSpPr>
            <p:spPr>
              <a:xfrm>
                <a:off x="2136327" y="3802327"/>
                <a:ext cx="2041993" cy="338554"/>
              </a:xfrm>
              <a:prstGeom prst="rect">
                <a:avLst/>
              </a:prstGeom>
              <a:blipFill>
                <a:blip r:embed="rId5"/>
                <a:stretch>
                  <a:fillRect l="-1493"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8C02DA7-F2C4-418E-A1A4-C3EC042D4E1A}"/>
                  </a:ext>
                </a:extLst>
              </p:cNvPr>
              <p:cNvSpPr txBox="1"/>
              <p:nvPr/>
            </p:nvSpPr>
            <p:spPr>
              <a:xfrm>
                <a:off x="549756" y="1428966"/>
                <a:ext cx="3937731" cy="1845570"/>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基于逻辑运算符</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的真值表，不难看到否定运算符和逻辑或运算可由只含</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运算符的公式定义：</a:t>
                </a:r>
                <a:endParaRPr lang="en-US" altLang="zh-CN" sz="1600" b="1">
                  <a:solidFill>
                    <a:schemeClr val="accent2">
                      <a:lumMod val="50000"/>
                    </a:schemeClr>
                  </a:solidFill>
                </a:endParaRPr>
              </a:p>
              <a:p>
                <a:pPr>
                  <a:lnSpc>
                    <a:spcPts val="2200"/>
                  </a:lnSpc>
                  <a:spcBef>
                    <a:spcPts val="600"/>
                  </a:spcBef>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r>
                        <a:rPr lang="en-US" altLang="zh-CN" sz="1600" b="1" i="1">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 </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d>
                    </m:oMath>
                  </m:oMathPara>
                </a14:m>
                <a:endParaRPr lang="en-US" altLang="zh-CN" sz="1600" b="1" i="1">
                  <a:solidFill>
                    <a:srgbClr val="C00000"/>
                  </a:solidFill>
                  <a:latin typeface="Cambria Math" panose="02040503050406030204" pitchFamily="18" charset="0"/>
                </a:endParaRPr>
              </a:p>
              <a:p>
                <a:pPr>
                  <a:lnSpc>
                    <a:spcPts val="2200"/>
                  </a:lnSpc>
                  <a:spcBef>
                    <a:spcPts val="600"/>
                  </a:spcBef>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e>
                      </m:d>
                    </m:oMath>
                  </m:oMathPara>
                </a14:m>
                <a:endParaRPr lang="en-US" altLang="zh-CN" sz="1600" b="1">
                  <a:solidFill>
                    <a:schemeClr val="accent2">
                      <a:lumMod val="50000"/>
                    </a:schemeClr>
                  </a:solidFill>
                </a:endParaRPr>
              </a:p>
              <a:p>
                <a:pPr>
                  <a:lnSpc>
                    <a:spcPts val="2200"/>
                  </a:lnSpc>
                  <a:spcBef>
                    <a:spcPts val="600"/>
                  </a:spcBef>
                </a:pPr>
                <a:r>
                  <a:rPr lang="zh-CN" altLang="en-US" sz="1600" b="1">
                    <a:solidFill>
                      <a:schemeClr val="accent2">
                        <a:lumMod val="50000"/>
                      </a:schemeClr>
                    </a:solidFill>
                  </a:rPr>
                  <a:t>由</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m:t>
                        </m:r>
                      </m:e>
                    </m:d>
                  </m:oMath>
                </a14:m>
                <a:r>
                  <a:rPr lang="zh-CN" altLang="en-US" sz="1600" b="1">
                    <a:solidFill>
                      <a:schemeClr val="accent2">
                        <a:lumMod val="50000"/>
                      </a:schemeClr>
                    </a:solidFill>
                  </a:rPr>
                  <a:t>是完备集，因此</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e>
                    </m:d>
                  </m:oMath>
                </a14:m>
                <a:r>
                  <a:rPr lang="zh-CN" altLang="en-US" sz="1600" b="1">
                    <a:solidFill>
                      <a:schemeClr val="accent2">
                        <a:lumMod val="50000"/>
                      </a:schemeClr>
                    </a:solidFill>
                  </a:rPr>
                  <a:t>也是完备集。</a:t>
                </a:r>
              </a:p>
            </p:txBody>
          </p:sp>
        </mc:Choice>
        <mc:Fallback>
          <p:sp>
            <p:nvSpPr>
              <p:cNvPr id="4" name="文本框 3">
                <a:extLst>
                  <a:ext uri="{FF2B5EF4-FFF2-40B4-BE49-F238E27FC236}">
                    <a16:creationId xmlns:a16="http://schemas.microsoft.com/office/drawing/2014/main" id="{68C02DA7-F2C4-418E-A1A4-C3EC042D4E1A}"/>
                  </a:ext>
                </a:extLst>
              </p:cNvPr>
              <p:cNvSpPr txBox="1">
                <a:spLocks noRot="1" noChangeAspect="1" noMove="1" noResize="1" noEditPoints="1" noAdjustHandles="1" noChangeArrowheads="1" noChangeShapeType="1" noTextEdit="1"/>
              </p:cNvSpPr>
              <p:nvPr/>
            </p:nvSpPr>
            <p:spPr>
              <a:xfrm>
                <a:off x="549756" y="1428966"/>
                <a:ext cx="3937731" cy="1845570"/>
              </a:xfrm>
              <a:prstGeom prst="rect">
                <a:avLst/>
              </a:prstGeom>
              <a:blipFill>
                <a:blip r:embed="rId6"/>
                <a:stretch>
                  <a:fillRect l="-774" r="-155" b="-33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7" name="表格 16">
                <a:extLst>
                  <a:ext uri="{FF2B5EF4-FFF2-40B4-BE49-F238E27FC236}">
                    <a16:creationId xmlns:a16="http://schemas.microsoft.com/office/drawing/2014/main" id="{B43E7126-7D3B-4C22-8B6B-58DAC63FDEFB}"/>
                  </a:ext>
                </a:extLst>
              </p:cNvPr>
              <p:cNvGraphicFramePr>
                <a:graphicFrameLocks noGrp="1"/>
              </p:cNvGraphicFramePr>
              <p:nvPr>
                <p:extLst>
                  <p:ext uri="{D42A27DB-BD31-4B8C-83A1-F6EECF244321}">
                    <p14:modId xmlns:p14="http://schemas.microsoft.com/office/powerpoint/2010/main" val="577671287"/>
                  </p:ext>
                </p:extLst>
              </p:nvPr>
            </p:nvGraphicFramePr>
            <p:xfrm>
              <a:off x="4768920" y="1428966"/>
              <a:ext cx="3825324" cy="2468880"/>
            </p:xfrm>
            <a:graphic>
              <a:graphicData uri="http://schemas.openxmlformats.org/drawingml/2006/table">
                <a:tbl>
                  <a:tblPr firstRow="1" bandRow="1">
                    <a:tableStyleId>{5C22544A-7EE6-4342-B048-85BDC9FD1C3A}</a:tableStyleId>
                  </a:tblPr>
                  <a:tblGrid>
                    <a:gridCol w="260194">
                      <a:extLst>
                        <a:ext uri="{9D8B030D-6E8A-4147-A177-3AD203B41FA5}">
                          <a16:colId xmlns:a16="http://schemas.microsoft.com/office/drawing/2014/main" val="4193974791"/>
                        </a:ext>
                      </a:extLst>
                    </a:gridCol>
                    <a:gridCol w="285750">
                      <a:extLst>
                        <a:ext uri="{9D8B030D-6E8A-4147-A177-3AD203B41FA5}">
                          <a16:colId xmlns:a16="http://schemas.microsoft.com/office/drawing/2014/main" val="113478822"/>
                        </a:ext>
                      </a:extLst>
                    </a:gridCol>
                    <a:gridCol w="306532">
                      <a:extLst>
                        <a:ext uri="{9D8B030D-6E8A-4147-A177-3AD203B41FA5}">
                          <a16:colId xmlns:a16="http://schemas.microsoft.com/office/drawing/2014/main" val="1244512530"/>
                        </a:ext>
                      </a:extLst>
                    </a:gridCol>
                    <a:gridCol w="540327">
                      <a:extLst>
                        <a:ext uri="{9D8B030D-6E8A-4147-A177-3AD203B41FA5}">
                          <a16:colId xmlns:a16="http://schemas.microsoft.com/office/drawing/2014/main" val="1202006004"/>
                        </a:ext>
                      </a:extLst>
                    </a:gridCol>
                    <a:gridCol w="910253">
                      <a:extLst>
                        <a:ext uri="{9D8B030D-6E8A-4147-A177-3AD203B41FA5}">
                          <a16:colId xmlns:a16="http://schemas.microsoft.com/office/drawing/2014/main" val="1019566598"/>
                        </a:ext>
                      </a:extLst>
                    </a:gridCol>
                    <a:gridCol w="524741">
                      <a:extLst>
                        <a:ext uri="{9D8B030D-6E8A-4147-A177-3AD203B41FA5}">
                          <a16:colId xmlns:a16="http://schemas.microsoft.com/office/drawing/2014/main" val="3544096715"/>
                        </a:ext>
                      </a:extLst>
                    </a:gridCol>
                    <a:gridCol w="997527">
                      <a:extLst>
                        <a:ext uri="{9D8B030D-6E8A-4147-A177-3AD203B41FA5}">
                          <a16:colId xmlns:a16="http://schemas.microsoft.com/office/drawing/2014/main" val="1719666852"/>
                        </a:ext>
                      </a:extLst>
                    </a:gridCol>
                  </a:tblGrid>
                  <a:tr h="220646">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𝒑</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𝒒</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𝒓</m:t>
                                </m:r>
                              </m:oMath>
                            </m:oMathPara>
                          </a14:m>
                          <a:endParaRPr lang="zh-CN" altLang="en-US" sz="1200" b="1">
                            <a:solidFill>
                              <a:schemeClr val="bg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𝒑</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𝒒</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𝒑</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𝒒</m:t>
                                    </m:r>
                                  </m:e>
                                </m:d>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𝒓</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𝒒</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𝒓</m:t>
                                </m:r>
                              </m:oMath>
                            </m:oMathPara>
                          </a14:m>
                          <a:endParaRPr lang="zh-CN" altLang="en-US" sz="1200" b="1">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chemeClr val="bg1"/>
                                    </a:solidFill>
                                    <a:latin typeface="Cambria Math" panose="02040503050406030204" pitchFamily="18" charset="0"/>
                                  </a:rPr>
                                  <m:t>𝒑</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𝒒</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𝒓</m:t>
                                </m:r>
                                <m:r>
                                  <a:rPr lang="en-US" altLang="zh-CN" sz="1200" b="1" i="1" smtClean="0">
                                    <a:solidFill>
                                      <a:schemeClr val="bg1"/>
                                    </a:solidFill>
                                    <a:latin typeface="Cambria Math" panose="02040503050406030204" pitchFamily="18" charset="0"/>
                                  </a:rPr>
                                  <m:t>)</m:t>
                                </m:r>
                              </m:oMath>
                            </m:oMathPara>
                          </a14:m>
                          <a:endParaRPr lang="zh-CN" altLang="en-US" sz="1200" b="1">
                            <a:solidFill>
                              <a:schemeClr val="bg1"/>
                            </a:solidFill>
                          </a:endParaRPr>
                        </a:p>
                      </a:txBody>
                      <a:tcPr/>
                    </a:tc>
                    <a:extLst>
                      <a:ext uri="{0D108BD9-81ED-4DB2-BD59-A6C34878D82A}">
                        <a16:rowId xmlns:a16="http://schemas.microsoft.com/office/drawing/2014/main" val="1233532257"/>
                      </a:ext>
                    </a:extLst>
                  </a:tr>
                  <a:tr h="220646">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963908793"/>
                      </a:ext>
                    </a:extLst>
                  </a:tr>
                  <a:tr h="220646">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401713058"/>
                      </a:ext>
                    </a:extLst>
                  </a:tr>
                  <a:tr h="220646">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949681627"/>
                      </a:ext>
                    </a:extLst>
                  </a:tr>
                  <a:tr h="220646">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1991774683"/>
                      </a:ext>
                    </a:extLst>
                  </a:tr>
                  <a:tr h="220646">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110026905"/>
                      </a:ext>
                    </a:extLst>
                  </a:tr>
                  <a:tr h="220646">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539494332"/>
                      </a:ext>
                    </a:extLst>
                  </a:tr>
                  <a:tr h="220646">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695951140"/>
                      </a:ext>
                    </a:extLst>
                  </a:tr>
                  <a:tr h="220646">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3955912422"/>
                      </a:ext>
                    </a:extLst>
                  </a:tr>
                </a:tbl>
              </a:graphicData>
            </a:graphic>
          </p:graphicFrame>
        </mc:Choice>
        <mc:Fallback>
          <p:graphicFrame>
            <p:nvGraphicFramePr>
              <p:cNvPr id="17" name="表格 16">
                <a:extLst>
                  <a:ext uri="{FF2B5EF4-FFF2-40B4-BE49-F238E27FC236}">
                    <a16:creationId xmlns:a16="http://schemas.microsoft.com/office/drawing/2014/main" id="{B43E7126-7D3B-4C22-8B6B-58DAC63FDEFB}"/>
                  </a:ext>
                </a:extLst>
              </p:cNvPr>
              <p:cNvGraphicFramePr>
                <a:graphicFrameLocks noGrp="1"/>
              </p:cNvGraphicFramePr>
              <p:nvPr>
                <p:extLst>
                  <p:ext uri="{D42A27DB-BD31-4B8C-83A1-F6EECF244321}">
                    <p14:modId xmlns:p14="http://schemas.microsoft.com/office/powerpoint/2010/main" val="577671287"/>
                  </p:ext>
                </p:extLst>
              </p:nvPr>
            </p:nvGraphicFramePr>
            <p:xfrm>
              <a:off x="4768920" y="1428966"/>
              <a:ext cx="3825324" cy="2468880"/>
            </p:xfrm>
            <a:graphic>
              <a:graphicData uri="http://schemas.openxmlformats.org/drawingml/2006/table">
                <a:tbl>
                  <a:tblPr firstRow="1" bandRow="1">
                    <a:tableStyleId>{5C22544A-7EE6-4342-B048-85BDC9FD1C3A}</a:tableStyleId>
                  </a:tblPr>
                  <a:tblGrid>
                    <a:gridCol w="260194">
                      <a:extLst>
                        <a:ext uri="{9D8B030D-6E8A-4147-A177-3AD203B41FA5}">
                          <a16:colId xmlns:a16="http://schemas.microsoft.com/office/drawing/2014/main" val="4193974791"/>
                        </a:ext>
                      </a:extLst>
                    </a:gridCol>
                    <a:gridCol w="285750">
                      <a:extLst>
                        <a:ext uri="{9D8B030D-6E8A-4147-A177-3AD203B41FA5}">
                          <a16:colId xmlns:a16="http://schemas.microsoft.com/office/drawing/2014/main" val="113478822"/>
                        </a:ext>
                      </a:extLst>
                    </a:gridCol>
                    <a:gridCol w="306532">
                      <a:extLst>
                        <a:ext uri="{9D8B030D-6E8A-4147-A177-3AD203B41FA5}">
                          <a16:colId xmlns:a16="http://schemas.microsoft.com/office/drawing/2014/main" val="1244512530"/>
                        </a:ext>
                      </a:extLst>
                    </a:gridCol>
                    <a:gridCol w="540327">
                      <a:extLst>
                        <a:ext uri="{9D8B030D-6E8A-4147-A177-3AD203B41FA5}">
                          <a16:colId xmlns:a16="http://schemas.microsoft.com/office/drawing/2014/main" val="1202006004"/>
                        </a:ext>
                      </a:extLst>
                    </a:gridCol>
                    <a:gridCol w="910253">
                      <a:extLst>
                        <a:ext uri="{9D8B030D-6E8A-4147-A177-3AD203B41FA5}">
                          <a16:colId xmlns:a16="http://schemas.microsoft.com/office/drawing/2014/main" val="1019566598"/>
                        </a:ext>
                      </a:extLst>
                    </a:gridCol>
                    <a:gridCol w="524741">
                      <a:extLst>
                        <a:ext uri="{9D8B030D-6E8A-4147-A177-3AD203B41FA5}">
                          <a16:colId xmlns:a16="http://schemas.microsoft.com/office/drawing/2014/main" val="3544096715"/>
                        </a:ext>
                      </a:extLst>
                    </a:gridCol>
                    <a:gridCol w="997527">
                      <a:extLst>
                        <a:ext uri="{9D8B030D-6E8A-4147-A177-3AD203B41FA5}">
                          <a16:colId xmlns:a16="http://schemas.microsoft.com/office/drawing/2014/main" val="1719666852"/>
                        </a:ext>
                      </a:extLst>
                    </a:gridCol>
                  </a:tblGrid>
                  <a:tr h="274320">
                    <a:tc>
                      <a:txBody>
                        <a:bodyPr/>
                        <a:lstStyle/>
                        <a:p>
                          <a:endParaRPr lang="zh-CN"/>
                        </a:p>
                      </a:txBody>
                      <a:tcPr>
                        <a:blipFill>
                          <a:blip r:embed="rId7"/>
                          <a:stretch>
                            <a:fillRect l="-2326" t="-2222" r="-1369767" b="-817778"/>
                          </a:stretch>
                        </a:blipFill>
                      </a:tcPr>
                    </a:tc>
                    <a:tc>
                      <a:txBody>
                        <a:bodyPr/>
                        <a:lstStyle/>
                        <a:p>
                          <a:endParaRPr lang="zh-CN"/>
                        </a:p>
                      </a:txBody>
                      <a:tcPr>
                        <a:blipFill>
                          <a:blip r:embed="rId7"/>
                          <a:stretch>
                            <a:fillRect l="-93617" t="-2222" r="-1153191" b="-817778"/>
                          </a:stretch>
                        </a:blipFill>
                      </a:tcPr>
                    </a:tc>
                    <a:tc>
                      <a:txBody>
                        <a:bodyPr/>
                        <a:lstStyle/>
                        <a:p>
                          <a:endParaRPr lang="zh-CN"/>
                        </a:p>
                      </a:txBody>
                      <a:tcPr>
                        <a:blipFill>
                          <a:blip r:embed="rId7"/>
                          <a:stretch>
                            <a:fillRect l="-182000" t="-2222" r="-984000" b="-817778"/>
                          </a:stretch>
                        </a:blipFill>
                      </a:tcPr>
                    </a:tc>
                    <a:tc>
                      <a:txBody>
                        <a:bodyPr/>
                        <a:lstStyle/>
                        <a:p>
                          <a:endParaRPr lang="zh-CN"/>
                        </a:p>
                      </a:txBody>
                      <a:tcPr>
                        <a:blipFill>
                          <a:blip r:embed="rId7"/>
                          <a:stretch>
                            <a:fillRect l="-158427" t="-2222" r="-452809" b="-817778"/>
                          </a:stretch>
                        </a:blipFill>
                      </a:tcPr>
                    </a:tc>
                    <a:tc>
                      <a:txBody>
                        <a:bodyPr/>
                        <a:lstStyle/>
                        <a:p>
                          <a:endParaRPr lang="zh-CN"/>
                        </a:p>
                      </a:txBody>
                      <a:tcPr>
                        <a:blipFill>
                          <a:blip r:embed="rId7"/>
                          <a:stretch>
                            <a:fillRect l="-154362" t="-2222" r="-170470" b="-817778"/>
                          </a:stretch>
                        </a:blipFill>
                      </a:tcPr>
                    </a:tc>
                    <a:tc>
                      <a:txBody>
                        <a:bodyPr/>
                        <a:lstStyle/>
                        <a:p>
                          <a:endParaRPr lang="zh-CN"/>
                        </a:p>
                      </a:txBody>
                      <a:tcPr>
                        <a:blipFill>
                          <a:blip r:embed="rId7"/>
                          <a:stretch>
                            <a:fillRect l="-440698" t="-2222" r="-195349" b="-817778"/>
                          </a:stretch>
                        </a:blipFill>
                      </a:tcPr>
                    </a:tc>
                    <a:tc>
                      <a:txBody>
                        <a:bodyPr/>
                        <a:lstStyle/>
                        <a:p>
                          <a:endParaRPr lang="zh-CN"/>
                        </a:p>
                      </a:txBody>
                      <a:tcPr>
                        <a:blipFill>
                          <a:blip r:embed="rId7"/>
                          <a:stretch>
                            <a:fillRect l="-283537" t="-2222" r="-2439" b="-817778"/>
                          </a:stretch>
                        </a:blipFill>
                      </a:tcPr>
                    </a:tc>
                    <a:extLst>
                      <a:ext uri="{0D108BD9-81ED-4DB2-BD59-A6C34878D82A}">
                        <a16:rowId xmlns:a16="http://schemas.microsoft.com/office/drawing/2014/main" val="1233532257"/>
                      </a:ext>
                    </a:extLst>
                  </a:tr>
                  <a:tr h="27432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963908793"/>
                      </a:ext>
                    </a:extLst>
                  </a:tr>
                  <a:tr h="27432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401713058"/>
                      </a:ext>
                    </a:extLst>
                  </a:tr>
                  <a:tr h="27432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949681627"/>
                      </a:ext>
                    </a:extLst>
                  </a:tr>
                  <a:tr h="274320">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extLst>
                      <a:ext uri="{0D108BD9-81ED-4DB2-BD59-A6C34878D82A}">
                        <a16:rowId xmlns:a16="http://schemas.microsoft.com/office/drawing/2014/main" val="1991774683"/>
                      </a:ext>
                    </a:extLst>
                  </a:tr>
                  <a:tr h="27432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110026905"/>
                      </a:ext>
                    </a:extLst>
                  </a:tr>
                  <a:tr h="27432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1539494332"/>
                      </a:ext>
                    </a:extLst>
                  </a:tr>
                  <a:tr h="27432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2695951140"/>
                      </a:ext>
                    </a:extLst>
                  </a:tr>
                  <a:tr h="274320">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tc>
                    <a:extLst>
                      <a:ext uri="{0D108BD9-81ED-4DB2-BD59-A6C34878D82A}">
                        <a16:rowId xmlns:a16="http://schemas.microsoft.com/office/drawing/2014/main" val="3955912422"/>
                      </a:ext>
                    </a:extLst>
                  </a:tr>
                </a:tbl>
              </a:graphicData>
            </a:graphic>
          </p:graphicFrame>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A544956-CAE8-4359-969E-3E0644DC520C}"/>
                  </a:ext>
                </a:extLst>
              </p:cNvPr>
              <p:cNvSpPr txBox="1"/>
              <p:nvPr/>
            </p:nvSpPr>
            <p:spPr>
              <a:xfrm>
                <a:off x="4768920" y="4140881"/>
                <a:ext cx="280605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可看到，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不满足结合律！</a:t>
                </a:r>
              </a:p>
            </p:txBody>
          </p:sp>
        </mc:Choice>
        <mc:Fallback>
          <p:sp>
            <p:nvSpPr>
              <p:cNvPr id="5" name="文本框 4">
                <a:extLst>
                  <a:ext uri="{FF2B5EF4-FFF2-40B4-BE49-F238E27FC236}">
                    <a16:creationId xmlns:a16="http://schemas.microsoft.com/office/drawing/2014/main" id="{2A544956-CAE8-4359-969E-3E0644DC520C}"/>
                  </a:ext>
                </a:extLst>
              </p:cNvPr>
              <p:cNvSpPr txBox="1">
                <a:spLocks noRot="1" noChangeAspect="1" noMove="1" noResize="1" noEditPoints="1" noAdjustHandles="1" noChangeArrowheads="1" noChangeShapeType="1" noTextEdit="1"/>
              </p:cNvSpPr>
              <p:nvPr/>
            </p:nvSpPr>
            <p:spPr>
              <a:xfrm>
                <a:off x="4768920" y="4140881"/>
                <a:ext cx="2806053" cy="369332"/>
              </a:xfrm>
              <a:prstGeom prst="rect">
                <a:avLst/>
              </a:prstGeom>
              <a:blipFill>
                <a:blip r:embed="rId8"/>
                <a:stretch>
                  <a:fillRect l="-1735" t="-8197" r="-1735"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772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1278864" y="790335"/>
            <a:ext cx="6586259" cy="1492716"/>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600" b="1">
                <a:solidFill>
                  <a:srgbClr val="002060"/>
                </a:solidFill>
              </a:rPr>
              <a:t>命题逻辑公式的语义就是计算公式的真值</a:t>
            </a: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公式真值的计算基于对命题变量赋真值的真值赋值函数</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公式的真值表是公式在所有真值赋值函数下的真值</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只含与、或、非的公式有对偶式，对偶式的真值与原公式有密切关系</a:t>
            </a:r>
          </a:p>
        </p:txBody>
      </p:sp>
      <p:sp>
        <p:nvSpPr>
          <p:cNvPr id="3" name="文本框 2">
            <a:extLst>
              <a:ext uri="{FF2B5EF4-FFF2-40B4-BE49-F238E27FC236}">
                <a16:creationId xmlns:a16="http://schemas.microsoft.com/office/drawing/2014/main" id="{CB454D62-D95A-49D5-9CE8-5DF2CFBD3372}"/>
              </a:ext>
            </a:extLst>
          </p:cNvPr>
          <p:cNvSpPr txBox="1"/>
          <p:nvPr/>
        </p:nvSpPr>
        <p:spPr>
          <a:xfrm>
            <a:off x="1147963" y="2463773"/>
            <a:ext cx="6848063" cy="713016"/>
          </a:xfrm>
          <a:prstGeom prst="rect">
            <a:avLst/>
          </a:prstGeom>
          <a:solidFill>
            <a:schemeClr val="accent5">
              <a:lumMod val="20000"/>
              <a:lumOff val="80000"/>
            </a:schemeClr>
          </a:solidFill>
        </p:spPr>
        <p:txBody>
          <a:bodyPr wrap="square" rtlCol="0">
            <a:spAutoFit/>
          </a:bodyPr>
          <a:lstStyle/>
          <a:p>
            <a:pPr algn="ctr">
              <a:spcAft>
                <a:spcPts val="450"/>
              </a:spcAft>
            </a:pPr>
            <a:r>
              <a:rPr lang="zh-CN" altLang="en-US" sz="1600" b="1">
                <a:solidFill>
                  <a:srgbClr val="002060"/>
                </a:solidFill>
              </a:rPr>
              <a:t>逻辑运算符的完备集</a:t>
            </a: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任意真值函数都可使用只含完备集中的逻辑运算符的命题逻辑公式定义</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440327" y="3406080"/>
            <a:ext cx="626333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熟悉公式真值的计算，能熟练、快速构造公式的真值表</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能证明逻辑运算符的完备集，理解逻辑运算符之间的联系</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44</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45</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grpSp>
        <p:nvGrpSpPr>
          <p:cNvPr id="7" name="组合 6">
            <a:extLst>
              <a:ext uri="{FF2B5EF4-FFF2-40B4-BE49-F238E27FC236}">
                <a16:creationId xmlns:a16="http://schemas.microsoft.com/office/drawing/2014/main" id="{7D150415-EFB8-4298-9250-708050403191}"/>
              </a:ext>
            </a:extLst>
          </p:cNvPr>
          <p:cNvGrpSpPr/>
          <p:nvPr/>
        </p:nvGrpSpPr>
        <p:grpSpPr>
          <a:xfrm>
            <a:off x="488369" y="1062903"/>
            <a:ext cx="8167255" cy="3008423"/>
            <a:chOff x="488369" y="1014620"/>
            <a:chExt cx="8167255" cy="3008423"/>
          </a:xfrm>
        </p:grpSpPr>
        <p:pic>
          <p:nvPicPr>
            <p:cNvPr id="3" name="图片 2">
              <a:extLst>
                <a:ext uri="{FF2B5EF4-FFF2-40B4-BE49-F238E27FC236}">
                  <a16:creationId xmlns:a16="http://schemas.microsoft.com/office/drawing/2014/main" id="{22EF89E3-8AA1-4CA3-9158-4E98F1469443}"/>
                </a:ext>
              </a:extLst>
            </p:cNvPr>
            <p:cNvPicPr>
              <a:picLocks noChangeAspect="1"/>
            </p:cNvPicPr>
            <p:nvPr/>
          </p:nvPicPr>
          <p:blipFill>
            <a:blip r:embed="rId2"/>
            <a:stretch>
              <a:fillRect/>
            </a:stretch>
          </p:blipFill>
          <p:spPr>
            <a:xfrm>
              <a:off x="488369" y="1014620"/>
              <a:ext cx="8167255" cy="568607"/>
            </a:xfrm>
            <a:prstGeom prst="rect">
              <a:avLst/>
            </a:prstGeom>
          </p:spPr>
        </p:pic>
        <p:pic>
          <p:nvPicPr>
            <p:cNvPr id="4" name="图片 3">
              <a:extLst>
                <a:ext uri="{FF2B5EF4-FFF2-40B4-BE49-F238E27FC236}">
                  <a16:creationId xmlns:a16="http://schemas.microsoft.com/office/drawing/2014/main" id="{C4002520-C81D-40DD-BB60-D123F71926E8}"/>
                </a:ext>
              </a:extLst>
            </p:cNvPr>
            <p:cNvPicPr>
              <a:picLocks noChangeAspect="1"/>
            </p:cNvPicPr>
            <p:nvPr/>
          </p:nvPicPr>
          <p:blipFill>
            <a:blip r:embed="rId3"/>
            <a:stretch>
              <a:fillRect/>
            </a:stretch>
          </p:blipFill>
          <p:spPr>
            <a:xfrm>
              <a:off x="555909" y="1882437"/>
              <a:ext cx="8032173" cy="804495"/>
            </a:xfrm>
            <a:prstGeom prst="rect">
              <a:avLst/>
            </a:prstGeom>
          </p:spPr>
        </p:pic>
        <p:pic>
          <p:nvPicPr>
            <p:cNvPr id="5" name="图片 4">
              <a:extLst>
                <a:ext uri="{FF2B5EF4-FFF2-40B4-BE49-F238E27FC236}">
                  <a16:creationId xmlns:a16="http://schemas.microsoft.com/office/drawing/2014/main" id="{3E6BFD79-7820-42BC-A5F0-9945C4D0D7C6}"/>
                </a:ext>
              </a:extLst>
            </p:cNvPr>
            <p:cNvPicPr>
              <a:picLocks noChangeAspect="1"/>
            </p:cNvPicPr>
            <p:nvPr/>
          </p:nvPicPr>
          <p:blipFill>
            <a:blip r:embed="rId4"/>
            <a:stretch>
              <a:fillRect/>
            </a:stretch>
          </p:blipFill>
          <p:spPr>
            <a:xfrm>
              <a:off x="909203" y="3060267"/>
              <a:ext cx="6028891" cy="276184"/>
            </a:xfrm>
            <a:prstGeom prst="rect">
              <a:avLst/>
            </a:prstGeom>
          </p:spPr>
        </p:pic>
        <p:pic>
          <p:nvPicPr>
            <p:cNvPr id="6" name="图片 5">
              <a:extLst>
                <a:ext uri="{FF2B5EF4-FFF2-40B4-BE49-F238E27FC236}">
                  <a16:creationId xmlns:a16="http://schemas.microsoft.com/office/drawing/2014/main" id="{3B801628-F6E5-4B08-A0AD-31AB02D8E5A9}"/>
                </a:ext>
              </a:extLst>
            </p:cNvPr>
            <p:cNvPicPr>
              <a:picLocks noChangeAspect="1"/>
            </p:cNvPicPr>
            <p:nvPr/>
          </p:nvPicPr>
          <p:blipFill>
            <a:blip r:embed="rId5"/>
            <a:stretch>
              <a:fillRect/>
            </a:stretch>
          </p:blipFill>
          <p:spPr>
            <a:xfrm>
              <a:off x="909203" y="3709786"/>
              <a:ext cx="5966109" cy="313257"/>
            </a:xfrm>
            <a:prstGeom prst="rect">
              <a:avLst/>
            </a:prstGeom>
          </p:spPr>
        </p:pic>
      </p:grpSp>
    </p:spTree>
    <p:extLst>
      <p:ext uri="{BB962C8B-B14F-4D97-AF65-F5344CB8AC3E}">
        <p14:creationId xmlns:p14="http://schemas.microsoft.com/office/powerpoint/2010/main" val="118656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公式真值计算与抽象语法树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F4B769C-372A-40FF-BFBC-DB70BDC69198}"/>
                  </a:ext>
                </a:extLst>
              </p:cNvPr>
              <p:cNvSpPr txBox="1"/>
              <p:nvPr/>
            </p:nvSpPr>
            <p:spPr>
              <a:xfrm>
                <a:off x="616587" y="805229"/>
                <a:ext cx="5253668" cy="651460"/>
              </a:xfrm>
              <a:prstGeom prst="rect">
                <a:avLst/>
              </a:prstGeom>
              <a:solidFill>
                <a:srgbClr val="E5EFE5"/>
              </a:solidFill>
            </p:spPr>
            <p:txBody>
              <a:bodyPr wrap="square" rtlCol="0">
                <a:spAutoFit/>
              </a:bodyPr>
              <a:lstStyle/>
              <a:p>
                <a:pPr>
                  <a:spcBef>
                    <a:spcPts val="450"/>
                  </a:spcBef>
                  <a:spcAft>
                    <a:spcPts val="450"/>
                  </a:spcAft>
                </a:pPr>
                <a:r>
                  <a:rPr lang="zh-CN" altLang="en-US" sz="1400" b="1" dirty="0">
                    <a:solidFill>
                      <a:srgbClr val="002060"/>
                    </a:solidFill>
                    <a:latin typeface="楷体" panose="02010609060101010101" pitchFamily="49" charset="-122"/>
                    <a:ea typeface="楷体" panose="02010609060101010101" pitchFamily="49" charset="-122"/>
                  </a:rPr>
                  <a:t>计算公式</a:t>
                </a:r>
                <a14:m>
                  <m:oMath xmlns:m="http://schemas.openxmlformats.org/officeDocument/2006/math">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𝒓</m:t>
                    </m:r>
                    <m:r>
                      <a:rPr lang="en-US" altLang="zh-CN" sz="1400" b="1" i="1">
                        <a:solidFill>
                          <a:srgbClr val="002060"/>
                        </a:solidFill>
                        <a:latin typeface="Cambria Math" panose="02040503050406030204" pitchFamily="18" charset="0"/>
                      </a:rPr>
                      <m:t>∨</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𝒑</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𝒒</m:t>
                        </m:r>
                      </m:e>
                    </m:d>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𝒓</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𝒑</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𝒒</m:t>
                    </m:r>
                    <m:r>
                      <a:rPr lang="en-US" altLang="zh-CN" sz="1400" b="1" i="1">
                        <a:solidFill>
                          <a:srgbClr val="002060"/>
                        </a:solidFill>
                        <a:latin typeface="Cambria Math" panose="02040503050406030204" pitchFamily="18" charset="0"/>
                      </a:rPr>
                      <m:t>)</m:t>
                    </m:r>
                  </m:oMath>
                </a14:m>
                <a:r>
                  <a:rPr lang="zh-CN" altLang="en-US" sz="1400" b="1" dirty="0">
                    <a:solidFill>
                      <a:srgbClr val="002060"/>
                    </a:solidFill>
                    <a:latin typeface="楷体" panose="02010609060101010101" pitchFamily="49" charset="-122"/>
                    <a:ea typeface="楷体" panose="02010609060101010101" pitchFamily="49" charset="-122"/>
                  </a:rPr>
                  <a:t>在真值赋值函数</a:t>
                </a:r>
                <a14:m>
                  <m:oMath xmlns:m="http://schemas.openxmlformats.org/officeDocument/2006/math">
                    <m:r>
                      <a:rPr lang="en-US" altLang="zh-CN" sz="1400" b="1" i="1">
                        <a:solidFill>
                          <a:srgbClr val="002060"/>
                        </a:solidFill>
                        <a:latin typeface="Cambria Math" panose="02040503050406030204" pitchFamily="18" charset="0"/>
                      </a:rPr>
                      <m:t>𝝈</m:t>
                    </m:r>
                  </m:oMath>
                </a14:m>
                <a:r>
                  <a:rPr lang="zh-CN" altLang="en-US" sz="1400" b="1" dirty="0">
                    <a:solidFill>
                      <a:srgbClr val="002060"/>
                    </a:solidFill>
                    <a:latin typeface="楷体" panose="02010609060101010101" pitchFamily="49" charset="-122"/>
                    <a:ea typeface="楷体" panose="02010609060101010101" pitchFamily="49" charset="-122"/>
                  </a:rPr>
                  <a:t>下的真值</a:t>
                </a:r>
                <a:endParaRPr lang="en-US" altLang="zh-CN" sz="1400" b="1" dirty="0">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400" b="1" i="1">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𝒑</m:t>
                        </m:r>
                      </m:e>
                    </m:d>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𝟎</m:t>
                    </m:r>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𝒒</m:t>
                        </m:r>
                      </m:e>
                    </m:d>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𝟏</m:t>
                    </m:r>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𝒓</m:t>
                        </m:r>
                      </m:e>
                    </m:d>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𝟎</m:t>
                    </m:r>
                  </m:oMath>
                </a14:m>
                <a:endParaRPr lang="zh-CN" altLang="en-US" sz="1400" b="1" dirty="0">
                  <a:solidFill>
                    <a:srgbClr val="002060"/>
                  </a:solidFill>
                </a:endParaRPr>
              </a:p>
            </p:txBody>
          </p:sp>
        </mc:Choice>
        <mc:Fallback xmlns="">
          <p:sp>
            <p:nvSpPr>
              <p:cNvPr id="8" name="文本框 7">
                <a:extLst>
                  <a:ext uri="{FF2B5EF4-FFF2-40B4-BE49-F238E27FC236}">
                    <a16:creationId xmlns:a16="http://schemas.microsoft.com/office/drawing/2014/main" id="{3F4B769C-372A-40FF-BFBC-DB70BDC69198}"/>
                  </a:ext>
                </a:extLst>
              </p:cNvPr>
              <p:cNvSpPr txBox="1">
                <a:spLocks noRot="1" noChangeAspect="1" noMove="1" noResize="1" noEditPoints="1" noAdjustHandles="1" noChangeArrowheads="1" noChangeShapeType="1" noTextEdit="1"/>
              </p:cNvSpPr>
              <p:nvPr/>
            </p:nvSpPr>
            <p:spPr>
              <a:xfrm>
                <a:off x="616587" y="805229"/>
                <a:ext cx="5253668" cy="651460"/>
              </a:xfrm>
              <a:prstGeom prst="rect">
                <a:avLst/>
              </a:prstGeom>
              <a:blipFill>
                <a:blip r:embed="rId2"/>
                <a:stretch>
                  <a:fillRect l="-348" t="-2804" b="-5607"/>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661D80E3-281F-43BC-9285-B476AC120901}"/>
              </a:ext>
            </a:extLst>
          </p:cNvPr>
          <p:cNvGrpSpPr/>
          <p:nvPr/>
        </p:nvGrpSpPr>
        <p:grpSpPr>
          <a:xfrm>
            <a:off x="600685" y="1908857"/>
            <a:ext cx="2938126" cy="2554246"/>
            <a:chOff x="1788669" y="2359126"/>
            <a:chExt cx="3917501" cy="3405662"/>
          </a:xfrm>
        </p:grpSpPr>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4031369B-1737-4581-8270-69C3D69BA840}"/>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E9349A67-CB20-44D6-984B-FE512080340B}"/>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16E41931-CF87-41AD-AED7-C0AA167C86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A4C8E6F8-2FF2-4772-9BDB-8AC1148336EA}"/>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6E3BB4-7DB4-426A-9985-1EF4D6D28BDB}"/>
                    </a:ext>
                  </a:extLst>
                </p:cNvPr>
                <p:cNvSpPr txBox="1"/>
                <p:nvPr/>
              </p:nvSpPr>
              <p:spPr>
                <a:xfrm>
                  <a:off x="3704358" y="3869889"/>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𝒓</m:t>
                        </m:r>
                      </m:oMath>
                    </m:oMathPara>
                  </a14:m>
                  <a:endParaRPr lang="zh-CN" altLang="en-US" sz="1050" b="1"/>
                </a:p>
              </p:txBody>
            </p:sp>
          </mc:Choice>
          <mc:Fallback xmlns="">
            <p:sp>
              <p:nvSpPr>
                <p:cNvPr id="9" name="文本框 8">
                  <a:extLst>
                    <a:ext uri="{FF2B5EF4-FFF2-40B4-BE49-F238E27FC236}">
                      <a16:creationId xmlns:a16="http://schemas.microsoft.com/office/drawing/2014/main" id="{3DF204E1-E25D-4DC8-A3EE-5F7953AFBF63}"/>
                    </a:ext>
                  </a:extLst>
                </p:cNvPr>
                <p:cNvSpPr txBox="1">
                  <a:spLocks noRot="1" noChangeAspect="1" noMove="1" noResize="1" noEditPoints="1" noAdjustHandles="1" noChangeArrowheads="1" noChangeShapeType="1" noTextEdit="1"/>
                </p:cNvSpPr>
                <p:nvPr/>
              </p:nvSpPr>
              <p:spPr>
                <a:xfrm>
                  <a:off x="3704358" y="3869889"/>
                  <a:ext cx="410816" cy="338555"/>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F96C6791-A363-4346-A1FD-85BA6CCAA653}"/>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E39B842-B30D-4E0E-862B-1B67D12825BA}"/>
                    </a:ext>
                  </a:extLst>
                </p:cNvPr>
                <p:cNvSpPr txBox="1"/>
                <p:nvPr/>
              </p:nvSpPr>
              <p:spPr>
                <a:xfrm>
                  <a:off x="4279539" y="4602292"/>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𝒑</m:t>
                        </m:r>
                      </m:oMath>
                    </m:oMathPara>
                  </a14:m>
                  <a:endParaRPr lang="zh-CN" altLang="en-US" sz="1050" b="1"/>
                </a:p>
              </p:txBody>
            </p:sp>
          </mc:Choice>
          <mc:Fallback xmlns="">
            <p:sp>
              <p:nvSpPr>
                <p:cNvPr id="11" name="文本框 10">
                  <a:extLst>
                    <a:ext uri="{FF2B5EF4-FFF2-40B4-BE49-F238E27FC236}">
                      <a16:creationId xmlns:a16="http://schemas.microsoft.com/office/drawing/2014/main" id="{74899621-E77A-4685-AB4D-A7AF28209F9F}"/>
                    </a:ext>
                  </a:extLst>
                </p:cNvPr>
                <p:cNvSpPr txBox="1">
                  <a:spLocks noRot="1" noChangeAspect="1" noMove="1" noResize="1" noEditPoints="1" noAdjustHandles="1" noChangeArrowheads="1" noChangeShapeType="1" noTextEdit="1"/>
                </p:cNvSpPr>
                <p:nvPr/>
              </p:nvSpPr>
              <p:spPr>
                <a:xfrm>
                  <a:off x="4279539" y="4602292"/>
                  <a:ext cx="410816" cy="338555"/>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94CB0E9-3F87-4050-A4EE-C3F04717F9A4}"/>
                    </a:ext>
                  </a:extLst>
                </p:cNvPr>
                <p:cNvSpPr txBox="1"/>
                <p:nvPr/>
              </p:nvSpPr>
              <p:spPr>
                <a:xfrm>
                  <a:off x="5295354" y="4582610"/>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𝒒</m:t>
                        </m:r>
                      </m:oMath>
                    </m:oMathPara>
                  </a14:m>
                  <a:endParaRPr lang="zh-CN" altLang="en-US" sz="1050" b="1"/>
                </a:p>
              </p:txBody>
            </p:sp>
          </mc:Choice>
          <mc:Fallback xmlns="">
            <p:sp>
              <p:nvSpPr>
                <p:cNvPr id="12" name="文本框 11">
                  <a:extLst>
                    <a:ext uri="{FF2B5EF4-FFF2-40B4-BE49-F238E27FC236}">
                      <a16:creationId xmlns:a16="http://schemas.microsoft.com/office/drawing/2014/main" id="{A79878EF-8874-4834-A4EC-2638AE174AD9}"/>
                    </a:ext>
                  </a:extLst>
                </p:cNvPr>
                <p:cNvSpPr txBox="1">
                  <a:spLocks noRot="1" noChangeAspect="1" noMove="1" noResize="1" noEditPoints="1" noAdjustHandles="1" noChangeArrowheads="1" noChangeShapeType="1" noTextEdit="1"/>
                </p:cNvSpPr>
                <p:nvPr/>
              </p:nvSpPr>
              <p:spPr>
                <a:xfrm>
                  <a:off x="5295354" y="4582610"/>
                  <a:ext cx="410816" cy="338555"/>
                </a:xfrm>
                <a:prstGeom prst="rect">
                  <a:avLst/>
                </a:prstGeom>
                <a:blipFill>
                  <a:blip r:embed="rId11"/>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9F176BE-BEFE-4E39-8042-209AA2AD9C59}"/>
                    </a:ext>
                  </a:extLst>
                </p:cNvPr>
                <p:cNvSpPr txBox="1"/>
                <p:nvPr/>
              </p:nvSpPr>
              <p:spPr>
                <a:xfrm>
                  <a:off x="1788669" y="3877171"/>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𝒓</m:t>
                        </m:r>
                      </m:oMath>
                    </m:oMathPara>
                  </a14:m>
                  <a:endParaRPr lang="zh-CN" altLang="en-US" sz="1050" b="1"/>
                </a:p>
              </p:txBody>
            </p:sp>
          </mc:Choice>
          <mc:Fallback xmlns="">
            <p:sp>
              <p:nvSpPr>
                <p:cNvPr id="13" name="文本框 12">
                  <a:extLst>
                    <a:ext uri="{FF2B5EF4-FFF2-40B4-BE49-F238E27FC236}">
                      <a16:creationId xmlns:a16="http://schemas.microsoft.com/office/drawing/2014/main" id="{E38F7DA3-C8F8-4BAE-BB32-D3BB997507FD}"/>
                    </a:ext>
                  </a:extLst>
                </p:cNvPr>
                <p:cNvSpPr txBox="1">
                  <a:spLocks noRot="1" noChangeAspect="1" noMove="1" noResize="1" noEditPoints="1" noAdjustHandles="1" noChangeArrowheads="1" noChangeShapeType="1" noTextEdit="1"/>
                </p:cNvSpPr>
                <p:nvPr/>
              </p:nvSpPr>
              <p:spPr>
                <a:xfrm>
                  <a:off x="1788669" y="3877171"/>
                  <a:ext cx="410816" cy="338555"/>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2C6A3A1-A681-448F-A39C-88721FC0E67F}"/>
                    </a:ext>
                  </a:extLst>
                </p:cNvPr>
                <p:cNvSpPr txBox="1"/>
                <p:nvPr/>
              </p:nvSpPr>
              <p:spPr>
                <a:xfrm>
                  <a:off x="2323189" y="4645268"/>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𝒑</m:t>
                        </m:r>
                      </m:oMath>
                    </m:oMathPara>
                  </a14:m>
                  <a:endParaRPr lang="zh-CN" altLang="en-US" sz="1050" b="1"/>
                </a:p>
              </p:txBody>
            </p:sp>
          </mc:Choice>
          <mc:Fallback xmlns="">
            <p:sp>
              <p:nvSpPr>
                <p:cNvPr id="14" name="文本框 13">
                  <a:extLst>
                    <a:ext uri="{FF2B5EF4-FFF2-40B4-BE49-F238E27FC236}">
                      <a16:creationId xmlns:a16="http://schemas.microsoft.com/office/drawing/2014/main" id="{B314F22F-B8C9-44C7-B7CC-D9D816D20EF3}"/>
                    </a:ext>
                  </a:extLst>
                </p:cNvPr>
                <p:cNvSpPr txBox="1">
                  <a:spLocks noRot="1" noChangeAspect="1" noMove="1" noResize="1" noEditPoints="1" noAdjustHandles="1" noChangeArrowheads="1" noChangeShapeType="1" noTextEdit="1"/>
                </p:cNvSpPr>
                <p:nvPr/>
              </p:nvSpPr>
              <p:spPr>
                <a:xfrm>
                  <a:off x="2323189" y="4645268"/>
                  <a:ext cx="410816" cy="338555"/>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A381DB03-0AEB-4890-BF47-A4D6DA3A3E3D}"/>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013" b="1" i="1">
                            <a:solidFill>
                              <a:srgbClr val="002060"/>
                            </a:solidFill>
                            <a:latin typeface="Cambria Math" panose="02040503050406030204" pitchFamily="18" charset="0"/>
                          </a:rPr>
                          <m:t>¬</m:t>
                        </m:r>
                      </m:oMath>
                    </m:oMathPara>
                  </a14:m>
                  <a:endParaRPr lang="zh-CN" altLang="en-US" sz="1013" b="1">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80DACD4-1414-491C-BBCD-ECBE3D950707}"/>
                    </a:ext>
                  </a:extLst>
                </p:cNvPr>
                <p:cNvSpPr txBox="1"/>
                <p:nvPr/>
              </p:nvSpPr>
              <p:spPr>
                <a:xfrm>
                  <a:off x="3293542" y="5426233"/>
                  <a:ext cx="410816" cy="338555"/>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50" b="1" i="1">
                            <a:latin typeface="Cambria Math" panose="02040503050406030204" pitchFamily="18" charset="0"/>
                          </a:rPr>
                          <m:t>𝒒</m:t>
                        </m:r>
                      </m:oMath>
                    </m:oMathPara>
                  </a14:m>
                  <a:endParaRPr lang="zh-CN" altLang="en-US" sz="1050" b="1"/>
                </a:p>
              </p:txBody>
            </p:sp>
          </mc:Choice>
          <mc:Fallback xmlns="">
            <p:sp>
              <p:nvSpPr>
                <p:cNvPr id="16" name="文本框 15">
                  <a:extLst>
                    <a:ext uri="{FF2B5EF4-FFF2-40B4-BE49-F238E27FC236}">
                      <a16:creationId xmlns:a16="http://schemas.microsoft.com/office/drawing/2014/main" id="{07C91DA8-1C62-4E2F-82BD-8A160901473A}"/>
                    </a:ext>
                  </a:extLst>
                </p:cNvPr>
                <p:cNvSpPr txBox="1">
                  <a:spLocks noRot="1" noChangeAspect="1" noMove="1" noResize="1" noEditPoints="1" noAdjustHandles="1" noChangeArrowheads="1" noChangeShapeType="1" noTextEdit="1"/>
                </p:cNvSpPr>
                <p:nvPr/>
              </p:nvSpPr>
              <p:spPr>
                <a:xfrm>
                  <a:off x="3293542" y="5426233"/>
                  <a:ext cx="410816" cy="338555"/>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BB85FF9B-AB91-4602-8F1A-7451C9DD54E0}"/>
                </a:ext>
              </a:extLst>
            </p:cNvPr>
            <p:cNvCxnSpPr>
              <a:stCxn id="10" idx="4"/>
              <a:endCxn id="17"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2BEA38F-BEAC-439B-B5D1-F5C841702781}"/>
                </a:ext>
              </a:extLst>
            </p:cNvPr>
            <p:cNvCxnSpPr>
              <a:stCxn id="10" idx="4"/>
              <a:endCxn id="18"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B85AFF8-DF07-44C5-B61E-885870B7D597}"/>
                </a:ext>
              </a:extLst>
            </p:cNvPr>
            <p:cNvCxnSpPr>
              <a:stCxn id="17" idx="4"/>
              <a:endCxn id="24" idx="0"/>
            </p:cNvCxnSpPr>
            <p:nvPr/>
          </p:nvCxnSpPr>
          <p:spPr>
            <a:xfrm flipH="1">
              <a:off x="1994077" y="3354351"/>
              <a:ext cx="477451" cy="522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E6378DC-33E5-420E-AD37-21C2855D9412}"/>
                </a:ext>
              </a:extLst>
            </p:cNvPr>
            <p:cNvCxnSpPr>
              <a:stCxn id="17" idx="4"/>
              <a:endCxn id="19"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7C8D5F-846D-4FD2-B53B-78E76120CE9E}"/>
                </a:ext>
              </a:extLst>
            </p:cNvPr>
            <p:cNvCxnSpPr>
              <a:stCxn id="18" idx="4"/>
              <a:endCxn id="20" idx="0"/>
            </p:cNvCxnSpPr>
            <p:nvPr/>
          </p:nvCxnSpPr>
          <p:spPr>
            <a:xfrm flipH="1">
              <a:off x="3909766" y="3364865"/>
              <a:ext cx="457569" cy="50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9E2C7C7-B181-470C-9896-268126E0F9E0}"/>
                </a:ext>
              </a:extLst>
            </p:cNvPr>
            <p:cNvCxnSpPr>
              <a:stCxn id="18" idx="4"/>
              <a:endCxn id="21"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A5B7BB5-5FE6-4DFF-B496-0D943BA6FC18}"/>
                </a:ext>
              </a:extLst>
            </p:cNvPr>
            <p:cNvCxnSpPr>
              <a:stCxn id="19" idx="4"/>
              <a:endCxn id="25" idx="0"/>
            </p:cNvCxnSpPr>
            <p:nvPr/>
          </p:nvCxnSpPr>
          <p:spPr>
            <a:xfrm flipH="1">
              <a:off x="2528597" y="4192230"/>
              <a:ext cx="496212" cy="453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C13F968E-CAC2-4A96-9C76-E429566EEA7D}"/>
                </a:ext>
              </a:extLst>
            </p:cNvPr>
            <p:cNvCxnSpPr>
              <a:stCxn id="19" idx="4"/>
              <a:endCxn id="26"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B8ACF22-467C-4A70-94EE-1A633EF65F44}"/>
                </a:ext>
              </a:extLst>
            </p:cNvPr>
            <p:cNvCxnSpPr>
              <a:stCxn id="26" idx="4"/>
              <a:endCxn id="27" idx="0"/>
            </p:cNvCxnSpPr>
            <p:nvPr/>
          </p:nvCxnSpPr>
          <p:spPr>
            <a:xfrm>
              <a:off x="3498950" y="4944721"/>
              <a:ext cx="0" cy="48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E1EDEC5-47A5-4F5E-A4E9-D952EF644442}"/>
                </a:ext>
              </a:extLst>
            </p:cNvPr>
            <p:cNvCxnSpPr>
              <a:stCxn id="21" idx="4"/>
              <a:endCxn id="22" idx="0"/>
            </p:cNvCxnSpPr>
            <p:nvPr/>
          </p:nvCxnSpPr>
          <p:spPr>
            <a:xfrm flipH="1">
              <a:off x="4484947" y="4184948"/>
              <a:ext cx="455551" cy="417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EACC5E-59F1-446F-B669-201F97DC1E9E}"/>
                </a:ext>
              </a:extLst>
            </p:cNvPr>
            <p:cNvCxnSpPr>
              <a:stCxn id="21" idx="4"/>
              <a:endCxn id="23" idx="0"/>
            </p:cNvCxnSpPr>
            <p:nvPr/>
          </p:nvCxnSpPr>
          <p:spPr>
            <a:xfrm>
              <a:off x="4940498" y="4184948"/>
              <a:ext cx="560264" cy="39766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FA712A63-3956-4088-A3DD-B126F8687701}"/>
              </a:ext>
            </a:extLst>
          </p:cNvPr>
          <p:cNvSpPr txBox="1"/>
          <p:nvPr/>
        </p:nvSpPr>
        <p:spPr>
          <a:xfrm>
            <a:off x="411422" y="2914972"/>
            <a:ext cx="153776" cy="276999"/>
          </a:xfrm>
          <a:prstGeom prst="rect">
            <a:avLst/>
          </a:prstGeom>
          <a:no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0" name="文本框 39">
            <a:extLst>
              <a:ext uri="{FF2B5EF4-FFF2-40B4-BE49-F238E27FC236}">
                <a16:creationId xmlns:a16="http://schemas.microsoft.com/office/drawing/2014/main" id="{83E888AF-0E89-4DB7-A0E2-05338FE43A77}"/>
              </a:ext>
            </a:extLst>
          </p:cNvPr>
          <p:cNvSpPr txBox="1"/>
          <p:nvPr/>
        </p:nvSpPr>
        <p:spPr>
          <a:xfrm>
            <a:off x="1865862" y="2914972"/>
            <a:ext cx="153776" cy="276999"/>
          </a:xfrm>
          <a:prstGeom prst="rect">
            <a:avLst/>
          </a:prstGeom>
          <a:no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1" name="文本框 40">
            <a:extLst>
              <a:ext uri="{FF2B5EF4-FFF2-40B4-BE49-F238E27FC236}">
                <a16:creationId xmlns:a16="http://schemas.microsoft.com/office/drawing/2014/main" id="{A06DC816-3972-4B5B-AA2A-8BCC8A715A99}"/>
              </a:ext>
            </a:extLst>
          </p:cNvPr>
          <p:cNvSpPr txBox="1"/>
          <p:nvPr/>
        </p:nvSpPr>
        <p:spPr>
          <a:xfrm>
            <a:off x="827359" y="3504281"/>
            <a:ext cx="153776" cy="276999"/>
          </a:xfrm>
          <a:prstGeom prst="rect">
            <a:avLst/>
          </a:prstGeom>
          <a:no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2" name="文本框 41">
            <a:extLst>
              <a:ext uri="{FF2B5EF4-FFF2-40B4-BE49-F238E27FC236}">
                <a16:creationId xmlns:a16="http://schemas.microsoft.com/office/drawing/2014/main" id="{1DA0830D-8D75-41AC-9318-FED9ABB99832}"/>
              </a:ext>
            </a:extLst>
          </p:cNvPr>
          <p:cNvSpPr txBox="1"/>
          <p:nvPr/>
        </p:nvSpPr>
        <p:spPr>
          <a:xfrm>
            <a:off x="2286208" y="3477030"/>
            <a:ext cx="153776" cy="276999"/>
          </a:xfrm>
          <a:prstGeom prst="rect">
            <a:avLst/>
          </a:prstGeom>
          <a:no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3" name="文本框 42">
            <a:extLst>
              <a:ext uri="{FF2B5EF4-FFF2-40B4-BE49-F238E27FC236}">
                <a16:creationId xmlns:a16="http://schemas.microsoft.com/office/drawing/2014/main" id="{052B26DC-BB08-4BBF-9ADB-87BDA339BEFA}"/>
              </a:ext>
            </a:extLst>
          </p:cNvPr>
          <p:cNvSpPr txBox="1"/>
          <p:nvPr/>
        </p:nvSpPr>
        <p:spPr>
          <a:xfrm>
            <a:off x="1551817" y="4073379"/>
            <a:ext cx="153776" cy="276999"/>
          </a:xfrm>
          <a:prstGeom prst="rect">
            <a:avLst/>
          </a:prstGeom>
          <a:noFill/>
        </p:spPr>
        <p:txBody>
          <a:bodyPr wrap="square" rtlCol="0">
            <a:spAutoFit/>
          </a:bodyPr>
          <a:lstStyle/>
          <a:p>
            <a:r>
              <a:rPr lang="en-US" altLang="zh-CN" sz="1200" b="1">
                <a:solidFill>
                  <a:srgbClr val="C00000"/>
                </a:solidFill>
              </a:rPr>
              <a:t>1</a:t>
            </a:r>
            <a:endParaRPr lang="zh-CN" altLang="en-US" sz="1200" b="1">
              <a:solidFill>
                <a:srgbClr val="C00000"/>
              </a:solidFill>
            </a:endParaRPr>
          </a:p>
        </p:txBody>
      </p:sp>
      <p:sp>
        <p:nvSpPr>
          <p:cNvPr id="44" name="文本框 43">
            <a:extLst>
              <a:ext uri="{FF2B5EF4-FFF2-40B4-BE49-F238E27FC236}">
                <a16:creationId xmlns:a16="http://schemas.microsoft.com/office/drawing/2014/main" id="{22A51F5C-F67D-433B-88CE-7DE6A7335B1F}"/>
              </a:ext>
            </a:extLst>
          </p:cNvPr>
          <p:cNvSpPr txBox="1"/>
          <p:nvPr/>
        </p:nvSpPr>
        <p:spPr>
          <a:xfrm>
            <a:off x="3527359" y="3452732"/>
            <a:ext cx="153776" cy="276999"/>
          </a:xfrm>
          <a:prstGeom prst="rect">
            <a:avLst/>
          </a:prstGeom>
          <a:noFill/>
        </p:spPr>
        <p:txBody>
          <a:bodyPr wrap="square" rtlCol="0">
            <a:spAutoFit/>
          </a:bodyPr>
          <a:lstStyle/>
          <a:p>
            <a:r>
              <a:rPr lang="en-US" altLang="zh-CN" sz="1200" b="1">
                <a:solidFill>
                  <a:srgbClr val="C00000"/>
                </a:solidFill>
              </a:rPr>
              <a:t>1</a:t>
            </a:r>
            <a:endParaRPr lang="zh-CN" altLang="en-US" sz="1200" b="1">
              <a:solidFill>
                <a:srgbClr val="C00000"/>
              </a:solidFill>
            </a:endParaRPr>
          </a:p>
        </p:txBody>
      </p:sp>
      <p:sp>
        <p:nvSpPr>
          <p:cNvPr id="45" name="文本框 44">
            <a:extLst>
              <a:ext uri="{FF2B5EF4-FFF2-40B4-BE49-F238E27FC236}">
                <a16:creationId xmlns:a16="http://schemas.microsoft.com/office/drawing/2014/main" id="{DB445A1C-3AC4-4BAB-BE98-9EC9139DF32F}"/>
              </a:ext>
            </a:extLst>
          </p:cNvPr>
          <p:cNvSpPr txBox="1"/>
          <p:nvPr/>
        </p:nvSpPr>
        <p:spPr>
          <a:xfrm>
            <a:off x="1930602" y="3477030"/>
            <a:ext cx="213002"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6" name="文本框 45">
            <a:extLst>
              <a:ext uri="{FF2B5EF4-FFF2-40B4-BE49-F238E27FC236}">
                <a16:creationId xmlns:a16="http://schemas.microsoft.com/office/drawing/2014/main" id="{C20EEDF4-EB3D-41C4-81EF-D7B1A73DAA1B}"/>
              </a:ext>
            </a:extLst>
          </p:cNvPr>
          <p:cNvSpPr txBox="1"/>
          <p:nvPr/>
        </p:nvSpPr>
        <p:spPr>
          <a:xfrm>
            <a:off x="1567684" y="2883880"/>
            <a:ext cx="200571"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7" name="文本框 46">
            <a:extLst>
              <a:ext uri="{FF2B5EF4-FFF2-40B4-BE49-F238E27FC236}">
                <a16:creationId xmlns:a16="http://schemas.microsoft.com/office/drawing/2014/main" id="{8576A08D-415A-4EB0-A155-9FBF0C7A50B4}"/>
              </a:ext>
            </a:extLst>
          </p:cNvPr>
          <p:cNvSpPr txBox="1"/>
          <p:nvPr/>
        </p:nvSpPr>
        <p:spPr>
          <a:xfrm>
            <a:off x="845856" y="2259584"/>
            <a:ext cx="210542"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8" name="文本框 47">
            <a:extLst>
              <a:ext uri="{FF2B5EF4-FFF2-40B4-BE49-F238E27FC236}">
                <a16:creationId xmlns:a16="http://schemas.microsoft.com/office/drawing/2014/main" id="{0C1365C5-C2FE-479F-81DA-EBC8C271AB7D}"/>
              </a:ext>
            </a:extLst>
          </p:cNvPr>
          <p:cNvSpPr txBox="1"/>
          <p:nvPr/>
        </p:nvSpPr>
        <p:spPr>
          <a:xfrm>
            <a:off x="3032487" y="2913834"/>
            <a:ext cx="198212"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p:sp>
        <p:nvSpPr>
          <p:cNvPr id="49" name="文本框 48">
            <a:extLst>
              <a:ext uri="{FF2B5EF4-FFF2-40B4-BE49-F238E27FC236}">
                <a16:creationId xmlns:a16="http://schemas.microsoft.com/office/drawing/2014/main" id="{086FF65D-14CD-453F-AC42-32AA8FF9ABCF}"/>
              </a:ext>
            </a:extLst>
          </p:cNvPr>
          <p:cNvSpPr txBox="1"/>
          <p:nvPr/>
        </p:nvSpPr>
        <p:spPr>
          <a:xfrm>
            <a:off x="2635599" y="2315207"/>
            <a:ext cx="197264"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1</a:t>
            </a:r>
            <a:endParaRPr lang="zh-CN" altLang="en-US" sz="1200" b="1">
              <a:solidFill>
                <a:srgbClr val="C00000"/>
              </a:solidFill>
            </a:endParaRPr>
          </a:p>
        </p:txBody>
      </p:sp>
      <p:sp>
        <p:nvSpPr>
          <p:cNvPr id="50" name="文本框 49">
            <a:extLst>
              <a:ext uri="{FF2B5EF4-FFF2-40B4-BE49-F238E27FC236}">
                <a16:creationId xmlns:a16="http://schemas.microsoft.com/office/drawing/2014/main" id="{BA8D30B4-41C1-4B6A-BC2B-DEB31D343862}"/>
              </a:ext>
            </a:extLst>
          </p:cNvPr>
          <p:cNvSpPr txBox="1"/>
          <p:nvPr/>
        </p:nvSpPr>
        <p:spPr>
          <a:xfrm>
            <a:off x="1892091" y="1769486"/>
            <a:ext cx="188037" cy="276999"/>
          </a:xfrm>
          <a:prstGeom prst="rect">
            <a:avLst/>
          </a:prstGeom>
          <a:solidFill>
            <a:schemeClr val="accent2">
              <a:lumMod val="20000"/>
              <a:lumOff val="80000"/>
              <a:alpha val="50000"/>
            </a:schemeClr>
          </a:solidFill>
        </p:spPr>
        <p:txBody>
          <a:bodyPr wrap="square" rtlCol="0">
            <a:spAutoFit/>
          </a:bodyPr>
          <a:lstStyle/>
          <a:p>
            <a:r>
              <a:rPr lang="en-US" altLang="zh-CN" sz="1200" b="1">
                <a:solidFill>
                  <a:srgbClr val="C00000"/>
                </a:solidFill>
              </a:rPr>
              <a:t>0</a:t>
            </a:r>
            <a:endParaRPr lang="zh-CN" altLang="en-US" sz="1200" b="1">
              <a:solidFill>
                <a:srgbClr val="C00000"/>
              </a:solidFill>
            </a:endParaRPr>
          </a:p>
        </p:txBody>
      </p:sp>
      <mc:AlternateContent xmlns:mc="http://schemas.openxmlformats.org/markup-compatibility/2006" xmlns:a14="http://schemas.microsoft.com/office/drawing/2010/main">
        <mc:Choice Requires="a14">
          <p:graphicFrame>
            <p:nvGraphicFramePr>
              <p:cNvPr id="51" name="表格 50">
                <a:extLst>
                  <a:ext uri="{FF2B5EF4-FFF2-40B4-BE49-F238E27FC236}">
                    <a16:creationId xmlns:a16="http://schemas.microsoft.com/office/drawing/2014/main" id="{A46BB4D0-82E3-49D5-9A9E-335AD64AF9F2}"/>
                  </a:ext>
                </a:extLst>
              </p:cNvPr>
              <p:cNvGraphicFramePr>
                <a:graphicFrameLocks noGrp="1"/>
              </p:cNvGraphicFramePr>
              <p:nvPr>
                <p:extLst>
                  <p:ext uri="{D42A27DB-BD31-4B8C-83A1-F6EECF244321}">
                    <p14:modId xmlns:p14="http://schemas.microsoft.com/office/powerpoint/2010/main" val="2205787273"/>
                  </p:ext>
                </p:extLst>
              </p:nvPr>
            </p:nvGraphicFramePr>
            <p:xfrm>
              <a:off x="2903708" y="4015992"/>
              <a:ext cx="5458797" cy="556260"/>
            </p:xfrm>
            <a:graphic>
              <a:graphicData uri="http://schemas.openxmlformats.org/drawingml/2006/table">
                <a:tbl>
                  <a:tblPr firstRow="1" bandRow="1">
                    <a:tableStyleId>{5C22544A-7EE6-4342-B048-85BDC9FD1C3A}</a:tableStyleId>
                  </a:tblPr>
                  <a:tblGrid>
                    <a:gridCol w="212013">
                      <a:extLst>
                        <a:ext uri="{9D8B030D-6E8A-4147-A177-3AD203B41FA5}">
                          <a16:colId xmlns:a16="http://schemas.microsoft.com/office/drawing/2014/main" val="3646969759"/>
                        </a:ext>
                      </a:extLst>
                    </a:gridCol>
                    <a:gridCol w="212757">
                      <a:extLst>
                        <a:ext uri="{9D8B030D-6E8A-4147-A177-3AD203B41FA5}">
                          <a16:colId xmlns:a16="http://schemas.microsoft.com/office/drawing/2014/main" val="2385045719"/>
                        </a:ext>
                      </a:extLst>
                    </a:gridCol>
                    <a:gridCol w="217283">
                      <a:extLst>
                        <a:ext uri="{9D8B030D-6E8A-4147-A177-3AD203B41FA5}">
                          <a16:colId xmlns:a16="http://schemas.microsoft.com/office/drawing/2014/main" val="2657298211"/>
                        </a:ext>
                      </a:extLst>
                    </a:gridCol>
                    <a:gridCol w="280657">
                      <a:extLst>
                        <a:ext uri="{9D8B030D-6E8A-4147-A177-3AD203B41FA5}">
                          <a16:colId xmlns:a16="http://schemas.microsoft.com/office/drawing/2014/main" val="2026744481"/>
                        </a:ext>
                      </a:extLst>
                    </a:gridCol>
                    <a:gridCol w="583949">
                      <a:extLst>
                        <a:ext uri="{9D8B030D-6E8A-4147-A177-3AD203B41FA5}">
                          <a16:colId xmlns:a16="http://schemas.microsoft.com/office/drawing/2014/main" val="1157612828"/>
                        </a:ext>
                      </a:extLst>
                    </a:gridCol>
                    <a:gridCol w="896293">
                      <a:extLst>
                        <a:ext uri="{9D8B030D-6E8A-4147-A177-3AD203B41FA5}">
                          <a16:colId xmlns:a16="http://schemas.microsoft.com/office/drawing/2014/main" val="1060052825"/>
                        </a:ext>
                      </a:extLst>
                    </a:gridCol>
                    <a:gridCol w="461727">
                      <a:extLst>
                        <a:ext uri="{9D8B030D-6E8A-4147-A177-3AD203B41FA5}">
                          <a16:colId xmlns:a16="http://schemas.microsoft.com/office/drawing/2014/main" val="1950704489"/>
                        </a:ext>
                      </a:extLst>
                    </a:gridCol>
                    <a:gridCol w="728804">
                      <a:extLst>
                        <a:ext uri="{9D8B030D-6E8A-4147-A177-3AD203B41FA5}">
                          <a16:colId xmlns:a16="http://schemas.microsoft.com/office/drawing/2014/main" val="1122696659"/>
                        </a:ext>
                      </a:extLst>
                    </a:gridCol>
                    <a:gridCol w="1865314">
                      <a:extLst>
                        <a:ext uri="{9D8B030D-6E8A-4147-A177-3AD203B41FA5}">
                          <a16:colId xmlns:a16="http://schemas.microsoft.com/office/drawing/2014/main" val="3752349070"/>
                        </a:ext>
                      </a:extLst>
                    </a:gridCol>
                  </a:tblGrid>
                  <a:tr h="278130">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rgbClr val="002060"/>
                                    </a:solidFill>
                                    <a:latin typeface="Cambria Math" panose="02040503050406030204" pitchFamily="18" charset="0"/>
                                  </a:rPr>
                                  <m:t>𝒑</m:t>
                                </m:r>
                              </m:oMath>
                            </m:oMathPara>
                          </a14:m>
                          <a:endParaRPr lang="zh-CN" altLang="en-US" sz="1100" b="1">
                            <a:solidFill>
                              <a:srgbClr val="00206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rgbClr val="002060"/>
                                    </a:solidFill>
                                    <a:latin typeface="Cambria Math" panose="02040503050406030204" pitchFamily="18" charset="0"/>
                                  </a:rPr>
                                  <m:t>𝒒</m:t>
                                </m:r>
                              </m:oMath>
                            </m:oMathPara>
                          </a14:m>
                          <a:endParaRPr lang="zh-CN" altLang="en-US" sz="1100" b="1">
                            <a:solidFill>
                              <a:srgbClr val="00206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rgbClr val="002060"/>
                                    </a:solidFill>
                                    <a:latin typeface="Cambria Math" panose="02040503050406030204" pitchFamily="18" charset="0"/>
                                  </a:rPr>
                                  <m:t>𝒓</m:t>
                                </m:r>
                              </m:oMath>
                            </m:oMathPara>
                          </a14:m>
                          <a:endParaRPr lang="zh-CN" altLang="en-US" sz="1100" b="1">
                            <a:solidFill>
                              <a:srgbClr val="00206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1" i="1" kern="1200" smtClean="0">
                                    <a:solidFill>
                                      <a:srgbClr val="002060"/>
                                    </a:solidFill>
                                    <a:latin typeface="Cambria Math" panose="02040503050406030204" pitchFamily="18" charset="0"/>
                                    <a:ea typeface="+mn-ea"/>
                                    <a:cs typeface="+mn-cs"/>
                                  </a:rPr>
                                  <m:t>¬</m:t>
                                </m:r>
                                <m:r>
                                  <a:rPr lang="en-US" altLang="zh-CN" sz="1100" b="1" i="1" kern="1200" smtClean="0">
                                    <a:solidFill>
                                      <a:srgbClr val="002060"/>
                                    </a:solidFill>
                                    <a:latin typeface="Cambria Math" panose="02040503050406030204" pitchFamily="18" charset="0"/>
                                    <a:ea typeface="+mn-ea"/>
                                    <a:cs typeface="+mn-cs"/>
                                  </a:rPr>
                                  <m:t>𝒒</m:t>
                                </m:r>
                              </m:oMath>
                            </m:oMathPara>
                          </a14:m>
                          <a:endParaRPr lang="zh-CN" altLang="en-US" sz="1100" b="1" i="1" kern="1200">
                            <a:solidFill>
                              <a:srgbClr val="002060"/>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100" b="1" i="1" smtClean="0">
                                    <a:solidFill>
                                      <a:srgbClr val="002060"/>
                                    </a:solidFill>
                                    <a:latin typeface="Cambria Math" panose="02040503050406030204" pitchFamily="18" charset="0"/>
                                  </a:rPr>
                                  <m:t>𝒑</m:t>
                                </m:r>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𝒒</m:t>
                                </m:r>
                              </m:oMath>
                            </m:oMathPara>
                          </a14:m>
                          <a:endParaRPr lang="zh-CN" altLang="en-US" sz="1100" b="1"/>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1" i="1" kern="1200" smtClean="0">
                                    <a:solidFill>
                                      <a:srgbClr val="002060"/>
                                    </a:solidFill>
                                    <a:latin typeface="Cambria Math" panose="02040503050406030204" pitchFamily="18" charset="0"/>
                                    <a:ea typeface="+mn-ea"/>
                                    <a:cs typeface="+mn-cs"/>
                                  </a:rPr>
                                  <m:t>𝒓</m:t>
                                </m:r>
                                <m:r>
                                  <a:rPr lang="en-US" altLang="zh-CN" sz="1100" b="1" i="1" kern="1200" smtClean="0">
                                    <a:solidFill>
                                      <a:srgbClr val="002060"/>
                                    </a:solidFill>
                                    <a:latin typeface="Cambria Math" panose="02040503050406030204" pitchFamily="18" charset="0"/>
                                    <a:ea typeface="+mn-ea"/>
                                    <a:cs typeface="+mn-cs"/>
                                  </a:rPr>
                                  <m:t>∨</m:t>
                                </m:r>
                                <m:d>
                                  <m:dPr>
                                    <m:ctrlPr>
                                      <a:rPr lang="en-US" altLang="zh-CN" sz="1100" b="1" i="1" kern="1200" smtClean="0">
                                        <a:solidFill>
                                          <a:srgbClr val="002060"/>
                                        </a:solidFill>
                                        <a:latin typeface="Cambria Math" panose="02040503050406030204" pitchFamily="18" charset="0"/>
                                        <a:ea typeface="+mn-ea"/>
                                        <a:cs typeface="+mn-cs"/>
                                      </a:rPr>
                                    </m:ctrlPr>
                                  </m:dPr>
                                  <m:e>
                                    <m:r>
                                      <a:rPr lang="en-US" altLang="zh-CN" sz="1100" b="1" i="1" kern="1200" smtClean="0">
                                        <a:solidFill>
                                          <a:srgbClr val="002060"/>
                                        </a:solidFill>
                                        <a:latin typeface="Cambria Math" panose="02040503050406030204" pitchFamily="18" charset="0"/>
                                        <a:ea typeface="+mn-ea"/>
                                        <a:cs typeface="+mn-cs"/>
                                      </a:rPr>
                                      <m:t>𝒑</m:t>
                                    </m:r>
                                    <m:r>
                                      <a:rPr lang="en-US" altLang="zh-CN" sz="1100" b="1" i="1" kern="1200" smtClean="0">
                                        <a:solidFill>
                                          <a:srgbClr val="002060"/>
                                        </a:solidFill>
                                        <a:latin typeface="Cambria Math" panose="02040503050406030204" pitchFamily="18" charset="0"/>
                                        <a:ea typeface="+mn-ea"/>
                                        <a:cs typeface="+mn-cs"/>
                                      </a:rPr>
                                      <m:t>∧¬</m:t>
                                    </m:r>
                                    <m:r>
                                      <a:rPr lang="en-US" altLang="zh-CN" sz="1100" b="1" i="1" kern="1200" smtClean="0">
                                        <a:solidFill>
                                          <a:srgbClr val="002060"/>
                                        </a:solidFill>
                                        <a:latin typeface="Cambria Math" panose="02040503050406030204" pitchFamily="18" charset="0"/>
                                        <a:ea typeface="+mn-ea"/>
                                        <a:cs typeface="+mn-cs"/>
                                      </a:rPr>
                                      <m:t>𝒒</m:t>
                                    </m:r>
                                  </m:e>
                                </m:d>
                              </m:oMath>
                            </m:oMathPara>
                          </a14:m>
                          <a:endParaRPr lang="zh-CN" altLang="en-US" sz="1100" b="1" i="0" kern="1200">
                            <a:solidFill>
                              <a:srgbClr val="002060"/>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1" i="1" kern="1200" smtClean="0">
                                    <a:solidFill>
                                      <a:srgbClr val="002060"/>
                                    </a:solidFill>
                                    <a:latin typeface="Cambria Math" panose="02040503050406030204" pitchFamily="18" charset="0"/>
                                    <a:ea typeface="+mn-ea"/>
                                    <a:cs typeface="+mn-cs"/>
                                  </a:rPr>
                                  <m:t>𝒑</m:t>
                                </m:r>
                                <m:r>
                                  <a:rPr lang="en-US" altLang="zh-CN" sz="1100" b="1" i="1" kern="1200" smtClean="0">
                                    <a:solidFill>
                                      <a:srgbClr val="002060"/>
                                    </a:solidFill>
                                    <a:latin typeface="Cambria Math" panose="02040503050406030204" pitchFamily="18" charset="0"/>
                                    <a:ea typeface="+mn-ea"/>
                                    <a:cs typeface="+mn-cs"/>
                                  </a:rPr>
                                  <m:t>∧</m:t>
                                </m:r>
                                <m:r>
                                  <a:rPr lang="en-US" altLang="zh-CN" sz="1100" b="1" i="1" kern="1200" smtClean="0">
                                    <a:solidFill>
                                      <a:srgbClr val="002060"/>
                                    </a:solidFill>
                                    <a:latin typeface="Cambria Math" panose="02040503050406030204" pitchFamily="18" charset="0"/>
                                    <a:ea typeface="+mn-ea"/>
                                    <a:cs typeface="+mn-cs"/>
                                  </a:rPr>
                                  <m:t>𝒒</m:t>
                                </m:r>
                              </m:oMath>
                            </m:oMathPara>
                          </a14:m>
                          <a:endParaRPr lang="zh-CN" altLang="en-US" sz="1100" b="1" i="0" kern="1200">
                            <a:solidFill>
                              <a:srgbClr val="002060"/>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1" i="1" kern="1200" smtClean="0">
                                    <a:solidFill>
                                      <a:srgbClr val="002060"/>
                                    </a:solidFill>
                                    <a:latin typeface="Cambria Math" panose="02040503050406030204" pitchFamily="18" charset="0"/>
                                    <a:ea typeface="+mn-ea"/>
                                    <a:cs typeface="+mn-cs"/>
                                  </a:rPr>
                                  <m:t>𝒓</m:t>
                                </m:r>
                                <m:r>
                                  <a:rPr lang="en-US" altLang="zh-CN" sz="1100" b="1" i="1" kern="1200" smtClean="0">
                                    <a:solidFill>
                                      <a:srgbClr val="002060"/>
                                    </a:solidFill>
                                    <a:latin typeface="Cambria Math" panose="02040503050406030204" pitchFamily="18" charset="0"/>
                                    <a:ea typeface="+mn-ea"/>
                                    <a:cs typeface="+mn-cs"/>
                                  </a:rPr>
                                  <m:t>→</m:t>
                                </m:r>
                                <m:r>
                                  <a:rPr lang="en-US" altLang="zh-CN" sz="1100" b="1" i="1" kern="1200" smtClean="0">
                                    <a:solidFill>
                                      <a:srgbClr val="002060"/>
                                    </a:solidFill>
                                    <a:latin typeface="Cambria Math" panose="02040503050406030204" pitchFamily="18" charset="0"/>
                                    <a:ea typeface="+mn-ea"/>
                                    <a:cs typeface="+mn-cs"/>
                                  </a:rPr>
                                  <m:t>𝒑</m:t>
                                </m:r>
                                <m:r>
                                  <a:rPr lang="en-US" altLang="zh-CN" sz="1100" b="1" i="1" kern="1200" smtClean="0">
                                    <a:solidFill>
                                      <a:srgbClr val="002060"/>
                                    </a:solidFill>
                                    <a:latin typeface="Cambria Math" panose="02040503050406030204" pitchFamily="18" charset="0"/>
                                    <a:ea typeface="+mn-ea"/>
                                    <a:cs typeface="+mn-cs"/>
                                  </a:rPr>
                                  <m:t>∧</m:t>
                                </m:r>
                                <m:r>
                                  <a:rPr lang="en-US" altLang="zh-CN" sz="1100" b="1" i="1" kern="1200" smtClean="0">
                                    <a:solidFill>
                                      <a:srgbClr val="002060"/>
                                    </a:solidFill>
                                    <a:latin typeface="Cambria Math" panose="02040503050406030204" pitchFamily="18" charset="0"/>
                                    <a:ea typeface="+mn-ea"/>
                                    <a:cs typeface="+mn-cs"/>
                                  </a:rPr>
                                  <m:t>𝒒</m:t>
                                </m:r>
                              </m:oMath>
                            </m:oMathPara>
                          </a14:m>
                          <a:endParaRPr lang="zh-CN" altLang="en-US" sz="1100" b="1" i="0" kern="1200">
                            <a:solidFill>
                              <a:srgbClr val="002060"/>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𝒓</m:t>
                                </m:r>
                                <m:r>
                                  <a:rPr lang="en-US" altLang="zh-CN" sz="1100" b="1" i="1" smtClean="0">
                                    <a:solidFill>
                                      <a:srgbClr val="002060"/>
                                    </a:solidFill>
                                    <a:latin typeface="Cambria Math" panose="02040503050406030204" pitchFamily="18" charset="0"/>
                                  </a:rPr>
                                  <m:t>∨</m:t>
                                </m:r>
                                <m:d>
                                  <m:dPr>
                                    <m:ctrlPr>
                                      <a:rPr lang="en-US" altLang="zh-CN" sz="1100" b="1" i="1" smtClean="0">
                                        <a:solidFill>
                                          <a:srgbClr val="002060"/>
                                        </a:solidFill>
                                        <a:latin typeface="Cambria Math" panose="02040503050406030204" pitchFamily="18" charset="0"/>
                                      </a:rPr>
                                    </m:ctrlPr>
                                  </m:dPr>
                                  <m:e>
                                    <m:r>
                                      <a:rPr lang="en-US" altLang="zh-CN" sz="1100" b="1" i="1" smtClean="0">
                                        <a:solidFill>
                                          <a:srgbClr val="002060"/>
                                        </a:solidFill>
                                        <a:latin typeface="Cambria Math" panose="02040503050406030204" pitchFamily="18" charset="0"/>
                                      </a:rPr>
                                      <m:t>𝒑</m:t>
                                    </m:r>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𝒒</m:t>
                                    </m:r>
                                  </m:e>
                                </m:d>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𝒓</m:t>
                                </m:r>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𝒑</m:t>
                                </m:r>
                                <m:r>
                                  <a:rPr lang="en-US" altLang="zh-CN" sz="1100" b="1" i="1" smtClean="0">
                                    <a:solidFill>
                                      <a:srgbClr val="002060"/>
                                    </a:solidFill>
                                    <a:latin typeface="Cambria Math" panose="02040503050406030204" pitchFamily="18" charset="0"/>
                                  </a:rPr>
                                  <m:t>∧</m:t>
                                </m:r>
                                <m:r>
                                  <a:rPr lang="en-US" altLang="zh-CN" sz="1100" b="1" i="1" smtClean="0">
                                    <a:solidFill>
                                      <a:srgbClr val="002060"/>
                                    </a:solidFill>
                                    <a:latin typeface="Cambria Math" panose="02040503050406030204" pitchFamily="18" charset="0"/>
                                  </a:rPr>
                                  <m:t>𝒒</m:t>
                                </m:r>
                                <m:r>
                                  <a:rPr lang="en-US" altLang="zh-CN" sz="1100" b="1" i="1" smtClean="0">
                                    <a:solidFill>
                                      <a:srgbClr val="002060"/>
                                    </a:solidFill>
                                    <a:latin typeface="Cambria Math" panose="02040503050406030204" pitchFamily="18" charset="0"/>
                                  </a:rPr>
                                  <m:t>)</m:t>
                                </m:r>
                              </m:oMath>
                            </m:oMathPara>
                          </a14:m>
                          <a:endParaRPr lang="zh-CN" altLang="en-US" sz="1100" b="1" i="1" kern="1200">
                            <a:solidFill>
                              <a:srgbClr val="002060"/>
                            </a:solidFill>
                            <a:latin typeface="Cambria Math" panose="02040503050406030204" pitchFamily="18" charset="0"/>
                            <a:ea typeface="+mn-ea"/>
                            <a:cs typeface="+mn-cs"/>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36560173"/>
                      </a:ext>
                    </a:extLst>
                  </a:tr>
                  <a:tr h="278130">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1</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1</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78464426"/>
                      </a:ext>
                    </a:extLst>
                  </a:tr>
                </a:tbl>
              </a:graphicData>
            </a:graphic>
          </p:graphicFrame>
        </mc:Choice>
        <mc:Fallback xmlns="">
          <p:graphicFrame>
            <p:nvGraphicFramePr>
              <p:cNvPr id="51" name="表格 50">
                <a:extLst>
                  <a:ext uri="{FF2B5EF4-FFF2-40B4-BE49-F238E27FC236}">
                    <a16:creationId xmlns:a16="http://schemas.microsoft.com/office/drawing/2014/main" id="{A46BB4D0-82E3-49D5-9A9E-335AD64AF9F2}"/>
                  </a:ext>
                </a:extLst>
              </p:cNvPr>
              <p:cNvGraphicFramePr>
                <a:graphicFrameLocks noGrp="1"/>
              </p:cNvGraphicFramePr>
              <p:nvPr>
                <p:extLst>
                  <p:ext uri="{D42A27DB-BD31-4B8C-83A1-F6EECF244321}">
                    <p14:modId xmlns:p14="http://schemas.microsoft.com/office/powerpoint/2010/main" val="2205787273"/>
                  </p:ext>
                </p:extLst>
              </p:nvPr>
            </p:nvGraphicFramePr>
            <p:xfrm>
              <a:off x="2903708" y="4015992"/>
              <a:ext cx="5458797" cy="556260"/>
            </p:xfrm>
            <a:graphic>
              <a:graphicData uri="http://schemas.openxmlformats.org/drawingml/2006/table">
                <a:tbl>
                  <a:tblPr firstRow="1" bandRow="1">
                    <a:tableStyleId>{5C22544A-7EE6-4342-B048-85BDC9FD1C3A}</a:tableStyleId>
                  </a:tblPr>
                  <a:tblGrid>
                    <a:gridCol w="212013">
                      <a:extLst>
                        <a:ext uri="{9D8B030D-6E8A-4147-A177-3AD203B41FA5}">
                          <a16:colId xmlns:a16="http://schemas.microsoft.com/office/drawing/2014/main" val="3646969759"/>
                        </a:ext>
                      </a:extLst>
                    </a:gridCol>
                    <a:gridCol w="212757">
                      <a:extLst>
                        <a:ext uri="{9D8B030D-6E8A-4147-A177-3AD203B41FA5}">
                          <a16:colId xmlns:a16="http://schemas.microsoft.com/office/drawing/2014/main" val="2385045719"/>
                        </a:ext>
                      </a:extLst>
                    </a:gridCol>
                    <a:gridCol w="217283">
                      <a:extLst>
                        <a:ext uri="{9D8B030D-6E8A-4147-A177-3AD203B41FA5}">
                          <a16:colId xmlns:a16="http://schemas.microsoft.com/office/drawing/2014/main" val="2657298211"/>
                        </a:ext>
                      </a:extLst>
                    </a:gridCol>
                    <a:gridCol w="280657">
                      <a:extLst>
                        <a:ext uri="{9D8B030D-6E8A-4147-A177-3AD203B41FA5}">
                          <a16:colId xmlns:a16="http://schemas.microsoft.com/office/drawing/2014/main" val="2026744481"/>
                        </a:ext>
                      </a:extLst>
                    </a:gridCol>
                    <a:gridCol w="583949">
                      <a:extLst>
                        <a:ext uri="{9D8B030D-6E8A-4147-A177-3AD203B41FA5}">
                          <a16:colId xmlns:a16="http://schemas.microsoft.com/office/drawing/2014/main" val="1157612828"/>
                        </a:ext>
                      </a:extLst>
                    </a:gridCol>
                    <a:gridCol w="896293">
                      <a:extLst>
                        <a:ext uri="{9D8B030D-6E8A-4147-A177-3AD203B41FA5}">
                          <a16:colId xmlns:a16="http://schemas.microsoft.com/office/drawing/2014/main" val="1060052825"/>
                        </a:ext>
                      </a:extLst>
                    </a:gridCol>
                    <a:gridCol w="461727">
                      <a:extLst>
                        <a:ext uri="{9D8B030D-6E8A-4147-A177-3AD203B41FA5}">
                          <a16:colId xmlns:a16="http://schemas.microsoft.com/office/drawing/2014/main" val="1950704489"/>
                        </a:ext>
                      </a:extLst>
                    </a:gridCol>
                    <a:gridCol w="728804">
                      <a:extLst>
                        <a:ext uri="{9D8B030D-6E8A-4147-A177-3AD203B41FA5}">
                          <a16:colId xmlns:a16="http://schemas.microsoft.com/office/drawing/2014/main" val="1122696659"/>
                        </a:ext>
                      </a:extLst>
                    </a:gridCol>
                    <a:gridCol w="1865314">
                      <a:extLst>
                        <a:ext uri="{9D8B030D-6E8A-4147-A177-3AD203B41FA5}">
                          <a16:colId xmlns:a16="http://schemas.microsoft.com/office/drawing/2014/main" val="3752349070"/>
                        </a:ext>
                      </a:extLst>
                    </a:gridCol>
                  </a:tblGrid>
                  <a:tr h="278130">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2857" r="-2462857"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102857" r="-2362857"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202857" r="-2262857"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230435" r="-1621739"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158333" r="-677083"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168707" r="-342177"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519737" r="-561842"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392500" r="-255833" b="-104255"/>
                          </a:stretch>
                        </a:blipFill>
                      </a:tcPr>
                    </a:tc>
                    <a:tc>
                      <a:txBody>
                        <a:bodyPr/>
                        <a:lstStyle/>
                        <a:p>
                          <a:endParaRPr lang="zh-CN"/>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6"/>
                          <a:stretch>
                            <a:fillRect l="-193137" r="-327" b="-104255"/>
                          </a:stretch>
                        </a:blipFill>
                      </a:tcPr>
                    </a:tc>
                    <a:extLst>
                      <a:ext uri="{0D108BD9-81ED-4DB2-BD59-A6C34878D82A}">
                        <a16:rowId xmlns:a16="http://schemas.microsoft.com/office/drawing/2014/main" val="2136560173"/>
                      </a:ext>
                    </a:extLst>
                  </a:tr>
                  <a:tr h="278130">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1</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a:solidFill>
                                <a:srgbClr val="C00000"/>
                              </a:solidFill>
                            </a:rPr>
                            <a:t>1</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000" b="1">
                              <a:solidFill>
                                <a:srgbClr val="C00000"/>
                              </a:solidFill>
                            </a:rPr>
                            <a:t>0</a:t>
                          </a:r>
                          <a:endParaRPr lang="zh-CN" altLang="en-US" sz="1000" b="1">
                            <a:solidFill>
                              <a:srgbClr val="C00000"/>
                            </a:solidFill>
                          </a:endParaRP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78464426"/>
                      </a:ext>
                    </a:extLst>
                  </a:tr>
                </a:tbl>
              </a:graphicData>
            </a:graphic>
          </p:graphicFrame>
        </mc:Fallback>
      </mc:AlternateContent>
      <p:sp>
        <p:nvSpPr>
          <p:cNvPr id="52" name="文本框 51">
            <a:extLst>
              <a:ext uri="{FF2B5EF4-FFF2-40B4-BE49-F238E27FC236}">
                <a16:creationId xmlns:a16="http://schemas.microsoft.com/office/drawing/2014/main" id="{1BAEAA53-36E9-4D7D-84DA-821A301C980D}"/>
              </a:ext>
            </a:extLst>
          </p:cNvPr>
          <p:cNvSpPr txBox="1"/>
          <p:nvPr/>
        </p:nvSpPr>
        <p:spPr>
          <a:xfrm>
            <a:off x="4240091" y="3591231"/>
            <a:ext cx="2784916" cy="276999"/>
          </a:xfrm>
          <a:prstGeom prst="rect">
            <a:avLst/>
          </a:prstGeom>
          <a:solidFill>
            <a:schemeClr val="accent5">
              <a:lumMod val="20000"/>
              <a:lumOff val="80000"/>
            </a:schemeClr>
          </a:solidFill>
        </p:spPr>
        <p:txBody>
          <a:bodyPr wrap="square" rtlCol="0">
            <a:spAutoFit/>
          </a:bodyPr>
          <a:lstStyle/>
          <a:p>
            <a:r>
              <a:rPr lang="zh-CN" altLang="en-US" sz="1200" b="1" dirty="0">
                <a:solidFill>
                  <a:srgbClr val="C00000"/>
                </a:solidFill>
              </a:rPr>
              <a:t>真值的计算过程可使用下面表格表示：</a:t>
            </a:r>
          </a:p>
        </p:txBody>
      </p:sp>
      <p:sp>
        <p:nvSpPr>
          <p:cNvPr id="53" name="文本框 52">
            <a:extLst>
              <a:ext uri="{FF2B5EF4-FFF2-40B4-BE49-F238E27FC236}">
                <a16:creationId xmlns:a16="http://schemas.microsoft.com/office/drawing/2014/main" id="{0E19F169-E6CC-44A9-91C7-2F9FE55F4986}"/>
              </a:ext>
            </a:extLst>
          </p:cNvPr>
          <p:cNvSpPr txBox="1"/>
          <p:nvPr/>
        </p:nvSpPr>
        <p:spPr>
          <a:xfrm>
            <a:off x="3681135" y="1813868"/>
            <a:ext cx="4681370" cy="1261884"/>
          </a:xfrm>
          <a:prstGeom prst="rect">
            <a:avLst/>
          </a:prstGeom>
          <a:solidFill>
            <a:schemeClr val="accent2">
              <a:lumMod val="40000"/>
              <a:lumOff val="60000"/>
              <a:alpha val="50000"/>
            </a:schemeClr>
          </a:solidFill>
        </p:spPr>
        <p:txBody>
          <a:bodyPr wrap="square" rtlCol="0">
            <a:spAutoFit/>
          </a:bodyPr>
          <a:lstStyle/>
          <a:p>
            <a:pP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公式</a:t>
            </a:r>
            <a:r>
              <a:rPr lang="zh-CN" altLang="en-US" sz="1500" b="1" dirty="0">
                <a:solidFill>
                  <a:srgbClr val="002060"/>
                </a:solidFill>
                <a:latin typeface="楷体" panose="02010609060101010101" pitchFamily="49" charset="-122"/>
                <a:ea typeface="楷体" panose="02010609060101010101" pitchFamily="49" charset="-122"/>
              </a:rPr>
              <a:t>的真值计算过程是</a:t>
            </a:r>
            <a:r>
              <a:rPr lang="zh-CN" altLang="en-US" sz="1500" b="1" dirty="0">
                <a:solidFill>
                  <a:srgbClr val="0000FF"/>
                </a:solidFill>
                <a:latin typeface="楷体" panose="02010609060101010101" pitchFamily="49" charset="-122"/>
                <a:ea typeface="楷体" panose="02010609060101010101" pitchFamily="49" charset="-122"/>
              </a:rPr>
              <a:t>后序遍历</a:t>
            </a:r>
            <a:r>
              <a:rPr lang="zh-CN" altLang="en-US" sz="1500" b="1" dirty="0">
                <a:solidFill>
                  <a:srgbClr val="002060"/>
                </a:solidFill>
                <a:latin typeface="楷体" panose="02010609060101010101" pitchFamily="49" charset="-122"/>
                <a:ea typeface="楷体" panose="02010609060101010101" pitchFamily="49" charset="-122"/>
              </a:rPr>
              <a:t>其抽象语法树的过程</a:t>
            </a:r>
          </a:p>
          <a:p>
            <a:pPr marL="214313" indent="-214313">
              <a:spcBef>
                <a:spcPts val="450"/>
              </a:spcBef>
              <a:spcAft>
                <a:spcPts val="45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由叶子节点</a:t>
            </a:r>
            <a:r>
              <a:rPr lang="zh-CN" altLang="en-US" sz="1200" b="1" dirty="0">
                <a:solidFill>
                  <a:schemeClr val="accent6">
                    <a:lumMod val="50000"/>
                  </a:schemeClr>
                </a:solidFill>
                <a:latin typeface="等线" panose="02010600030101010101" pitchFamily="2" charset="-122"/>
                <a:ea typeface="等线" panose="02010600030101010101" pitchFamily="2" charset="-122"/>
              </a:rPr>
              <a:t>的命题变量的真值得到它</a:t>
            </a:r>
            <a:r>
              <a:rPr lang="zh-CN" altLang="en-US" sz="1200" b="1">
                <a:solidFill>
                  <a:schemeClr val="accent6">
                    <a:lumMod val="50000"/>
                  </a:schemeClr>
                </a:solidFill>
                <a:latin typeface="等线" panose="02010600030101010101" pitchFamily="2" charset="-122"/>
                <a:ea typeface="等线" panose="02010600030101010101" pitchFamily="2" charset="-122"/>
              </a:rPr>
              <a:t>的</a:t>
            </a:r>
            <a:r>
              <a:rPr lang="zh-CN" altLang="en-US" sz="1200" b="1">
                <a:solidFill>
                  <a:schemeClr val="accent6">
                    <a:lumMod val="50000"/>
                  </a:schemeClr>
                </a:solidFill>
                <a:latin typeface="等线" panose="02010600030101010101" pitchFamily="2" charset="-122"/>
              </a:rPr>
              <a:t>父亲节点</a:t>
            </a:r>
            <a:r>
              <a:rPr lang="zh-CN" altLang="en-US" sz="1200" b="1" dirty="0">
                <a:solidFill>
                  <a:schemeClr val="accent6">
                    <a:lumMod val="50000"/>
                  </a:schemeClr>
                </a:solidFill>
                <a:latin typeface="等线" panose="02010600030101010101" pitchFamily="2" charset="-122"/>
                <a:ea typeface="等线" panose="02010600030101010101" pitchFamily="2" charset="-122"/>
              </a:rPr>
              <a:t>对应公式的真值</a:t>
            </a:r>
          </a:p>
          <a:p>
            <a:pPr marL="214313" indent="-214313">
              <a:spcBef>
                <a:spcPts val="450"/>
              </a:spcBef>
              <a:spcAft>
                <a:spcPts val="450"/>
              </a:spcAft>
              <a:buFont typeface="Arial" panose="020B0604020202020204" pitchFamily="34" charset="0"/>
              <a:buChar char="•"/>
            </a:pPr>
            <a:r>
              <a:rPr lang="zh-CN" altLang="en-US" sz="1200" b="1" dirty="0">
                <a:solidFill>
                  <a:schemeClr val="accent6">
                    <a:lumMod val="50000"/>
                  </a:schemeClr>
                </a:solidFill>
                <a:latin typeface="等线" panose="02010600030101010101" pitchFamily="2" charset="-122"/>
                <a:ea typeface="等线" panose="02010600030101010101" pitchFamily="2" charset="-122"/>
              </a:rPr>
              <a:t>然后再得到上一</a:t>
            </a:r>
            <a:r>
              <a:rPr lang="zh-CN" altLang="en-US" sz="1200" b="1">
                <a:solidFill>
                  <a:schemeClr val="accent6">
                    <a:lumMod val="50000"/>
                  </a:schemeClr>
                </a:solidFill>
                <a:latin typeface="等线" panose="02010600030101010101" pitchFamily="2" charset="-122"/>
                <a:ea typeface="等线" panose="02010600030101010101" pitchFamily="2" charset="-122"/>
              </a:rPr>
              <a:t>层</a:t>
            </a:r>
            <a:r>
              <a:rPr lang="zh-CN" altLang="en-US" sz="1200" b="1">
                <a:solidFill>
                  <a:schemeClr val="accent6">
                    <a:lumMod val="50000"/>
                  </a:schemeClr>
                </a:solidFill>
                <a:latin typeface="等线" panose="02010600030101010101" pitchFamily="2" charset="-122"/>
              </a:rPr>
              <a:t>内部节点</a:t>
            </a:r>
            <a:r>
              <a:rPr lang="zh-CN" altLang="en-US" sz="1200" b="1" dirty="0">
                <a:solidFill>
                  <a:schemeClr val="accent6">
                    <a:lumMod val="50000"/>
                  </a:schemeClr>
                </a:solidFill>
                <a:latin typeface="等线" panose="02010600030101010101" pitchFamily="2" charset="-122"/>
                <a:ea typeface="等线" panose="02010600030101010101" pitchFamily="2" charset="-122"/>
              </a:rPr>
              <a:t>对应公式的真值等等</a:t>
            </a:r>
            <a:endParaRPr lang="en-US" altLang="zh-CN" sz="1200" b="1" dirty="0">
              <a:solidFill>
                <a:schemeClr val="accent6">
                  <a:lumMod val="50000"/>
                </a:schemeClr>
              </a:solidFill>
              <a:latin typeface="等线" panose="02010600030101010101" pitchFamily="2" charset="-122"/>
              <a:ea typeface="等线" panose="02010600030101010101" pitchFamily="2" charset="-122"/>
            </a:endParaRPr>
          </a:p>
          <a:p>
            <a:pPr marL="214313" indent="-214313">
              <a:spcBef>
                <a:spcPts val="450"/>
              </a:spcBef>
              <a:spcAft>
                <a:spcPts val="450"/>
              </a:spcAft>
              <a:buFont typeface="Arial" panose="020B0604020202020204" pitchFamily="34" charset="0"/>
              <a:buChar char="•"/>
            </a:pPr>
            <a:r>
              <a:rPr lang="zh-CN" altLang="en-US" sz="1200" b="1" dirty="0">
                <a:solidFill>
                  <a:schemeClr val="accent6">
                    <a:lumMod val="50000"/>
                  </a:schemeClr>
                </a:solidFill>
                <a:latin typeface="等线" panose="02010600030101010101" pitchFamily="2" charset="-122"/>
                <a:ea typeface="等线" panose="02010600030101010101" pitchFamily="2" charset="-122"/>
              </a:rPr>
              <a:t>一直到</a:t>
            </a:r>
            <a:r>
              <a:rPr lang="zh-CN" altLang="en-US" sz="1200" b="1">
                <a:solidFill>
                  <a:schemeClr val="accent6">
                    <a:lumMod val="50000"/>
                  </a:schemeClr>
                </a:solidFill>
                <a:latin typeface="等线" panose="02010600030101010101" pitchFamily="2" charset="-122"/>
                <a:ea typeface="等线" panose="02010600030101010101" pitchFamily="2" charset="-122"/>
              </a:rPr>
              <a:t>根对应的公式，也即</a:t>
            </a:r>
            <a:r>
              <a:rPr lang="zh-CN" altLang="en-US" sz="1200" b="1" dirty="0">
                <a:solidFill>
                  <a:schemeClr val="accent6">
                    <a:lumMod val="50000"/>
                  </a:schemeClr>
                </a:solidFill>
                <a:latin typeface="等线" panose="02010600030101010101" pitchFamily="2" charset="-122"/>
                <a:ea typeface="等线" panose="02010600030101010101" pitchFamily="2" charset="-122"/>
              </a:rPr>
              <a:t>整个公式的真值</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D114AC42-3E4D-4435-9A82-75BC0E181370}"/>
                  </a:ext>
                </a:extLst>
              </p:cNvPr>
              <p:cNvSpPr txBox="1"/>
              <p:nvPr/>
            </p:nvSpPr>
            <p:spPr>
              <a:xfrm>
                <a:off x="6318102" y="801612"/>
                <a:ext cx="2052431" cy="577081"/>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050" b="1" i="1">
                        <a:solidFill>
                          <a:schemeClr val="accent6">
                            <a:lumMod val="50000"/>
                          </a:schemeClr>
                        </a:solidFill>
                        <a:latin typeface="Cambria Math" panose="02040503050406030204" pitchFamily="18" charset="0"/>
                        <a:ea typeface="楷体" panose="02010609060101010101" pitchFamily="49" charset="-122"/>
                      </a:rPr>
                      <m:t>𝒑</m:t>
                    </m:r>
                  </m:oMath>
                </a14:m>
                <a:r>
                  <a:rPr lang="zh-CN" altLang="en-US" sz="1050" b="1"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050" b="1" dirty="0">
                    <a:solidFill>
                      <a:schemeClr val="accent6">
                        <a:lumMod val="50000"/>
                      </a:schemeClr>
                    </a:solidFill>
                    <a:latin typeface="楷体" panose="02010609060101010101" pitchFamily="49" charset="-122"/>
                    <a:ea typeface="楷体" panose="02010609060101010101" pitchFamily="49" charset="-122"/>
                  </a:rPr>
                  <a:t>4</a:t>
                </a:r>
                <a:r>
                  <a:rPr lang="zh-CN" altLang="en-US" sz="1050" b="1" dirty="0">
                    <a:solidFill>
                      <a:schemeClr val="accent6">
                        <a:lumMod val="50000"/>
                      </a:schemeClr>
                    </a:solidFill>
                    <a:latin typeface="楷体" panose="02010609060101010101" pitchFamily="49" charset="-122"/>
                    <a:ea typeface="楷体" panose="02010609060101010101" pitchFamily="49" charset="-122"/>
                  </a:rPr>
                  <a:t>整除”</a:t>
                </a:r>
                <a:endParaRPr lang="en-US" altLang="zh-CN" sz="105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050" b="1" i="1">
                        <a:solidFill>
                          <a:schemeClr val="accent6">
                            <a:lumMod val="50000"/>
                          </a:schemeClr>
                        </a:solidFill>
                        <a:latin typeface="Cambria Math" panose="02040503050406030204" pitchFamily="18" charset="0"/>
                        <a:ea typeface="楷体" panose="02010609060101010101" pitchFamily="49" charset="-122"/>
                      </a:rPr>
                      <m:t>𝒒</m:t>
                    </m:r>
                  </m:oMath>
                </a14:m>
                <a:r>
                  <a:rPr lang="zh-CN" altLang="en-US" sz="1050" b="1"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050" b="1" dirty="0">
                    <a:solidFill>
                      <a:schemeClr val="accent6">
                        <a:lumMod val="50000"/>
                      </a:schemeClr>
                    </a:solidFill>
                    <a:latin typeface="楷体" panose="02010609060101010101" pitchFamily="49" charset="-122"/>
                    <a:ea typeface="楷体" panose="02010609060101010101" pitchFamily="49" charset="-122"/>
                  </a:rPr>
                  <a:t>100</a:t>
                </a:r>
                <a:r>
                  <a:rPr lang="zh-CN" altLang="en-US" sz="1050" b="1" dirty="0">
                    <a:solidFill>
                      <a:schemeClr val="accent6">
                        <a:lumMod val="50000"/>
                      </a:schemeClr>
                    </a:solidFill>
                    <a:latin typeface="楷体" panose="02010609060101010101" pitchFamily="49" charset="-122"/>
                    <a:ea typeface="楷体" panose="02010609060101010101" pitchFamily="49" charset="-122"/>
                  </a:rPr>
                  <a:t>整除”</a:t>
                </a:r>
              </a:p>
              <a:p>
                <a14:m>
                  <m:oMath xmlns:m="http://schemas.openxmlformats.org/officeDocument/2006/math">
                    <m:r>
                      <a:rPr lang="en-US" altLang="zh-CN" sz="1050" b="1" i="1">
                        <a:solidFill>
                          <a:schemeClr val="accent6">
                            <a:lumMod val="50000"/>
                          </a:schemeClr>
                        </a:solidFill>
                        <a:latin typeface="Cambria Math" panose="02040503050406030204" pitchFamily="18" charset="0"/>
                        <a:ea typeface="楷体" panose="02010609060101010101" pitchFamily="49" charset="-122"/>
                      </a:rPr>
                      <m:t>𝒓</m:t>
                    </m:r>
                  </m:oMath>
                </a14:m>
                <a:r>
                  <a:rPr lang="zh-CN" altLang="en-US" sz="1050" b="1"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050" b="1" dirty="0">
                    <a:solidFill>
                      <a:schemeClr val="accent6">
                        <a:lumMod val="50000"/>
                      </a:schemeClr>
                    </a:solidFill>
                    <a:latin typeface="楷体" panose="02010609060101010101" pitchFamily="49" charset="-122"/>
                    <a:ea typeface="楷体" panose="02010609060101010101" pitchFamily="49" charset="-122"/>
                  </a:rPr>
                  <a:t>400</a:t>
                </a:r>
                <a:r>
                  <a:rPr lang="zh-CN" altLang="en-US" sz="1050" b="1" dirty="0">
                    <a:solidFill>
                      <a:schemeClr val="accent6">
                        <a:lumMod val="50000"/>
                      </a:schemeClr>
                    </a:solidFill>
                    <a:latin typeface="楷体" panose="02010609060101010101" pitchFamily="49" charset="-122"/>
                    <a:ea typeface="楷体" panose="02010609060101010101" pitchFamily="49" charset="-122"/>
                  </a:rPr>
                  <a:t>整除”</a:t>
                </a:r>
              </a:p>
            </p:txBody>
          </p:sp>
        </mc:Choice>
        <mc:Fallback xmlns="">
          <p:sp>
            <p:nvSpPr>
              <p:cNvPr id="54" name="文本框 53">
                <a:extLst>
                  <a:ext uri="{FF2B5EF4-FFF2-40B4-BE49-F238E27FC236}">
                    <a16:creationId xmlns:a16="http://schemas.microsoft.com/office/drawing/2014/main" id="{D114AC42-3E4D-4435-9A82-75BC0E181370}"/>
                  </a:ext>
                </a:extLst>
              </p:cNvPr>
              <p:cNvSpPr txBox="1">
                <a:spLocks noRot="1" noChangeAspect="1" noMove="1" noResize="1" noEditPoints="1" noAdjustHandles="1" noChangeArrowheads="1" noChangeShapeType="1" noTextEdit="1"/>
              </p:cNvSpPr>
              <p:nvPr/>
            </p:nvSpPr>
            <p:spPr>
              <a:xfrm>
                <a:off x="6318102" y="801612"/>
                <a:ext cx="2052431" cy="577081"/>
              </a:xfrm>
              <a:prstGeom prst="rect">
                <a:avLst/>
              </a:prstGeom>
              <a:blipFill>
                <a:blip r:embed="rId17"/>
                <a:stretch>
                  <a:fillRect r="-5605" b="-3093"/>
                </a:stretch>
              </a:blipFill>
              <a:ln w="12700">
                <a:solidFill>
                  <a:schemeClr val="accent1">
                    <a:shade val="50000"/>
                  </a:schemeClr>
                </a:solidFill>
                <a:prstDash val="sysDash"/>
              </a:ln>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id="{ADA0F154-1E9F-4B98-94F0-A1EDFDF75751}"/>
              </a:ext>
            </a:extLst>
          </p:cNvPr>
          <p:cNvSpPr txBox="1"/>
          <p:nvPr/>
        </p:nvSpPr>
        <p:spPr>
          <a:xfrm>
            <a:off x="669344" y="1729769"/>
            <a:ext cx="830539" cy="461665"/>
          </a:xfrm>
          <a:prstGeom prst="rect">
            <a:avLst/>
          </a:prstGeom>
          <a:solidFill>
            <a:schemeClr val="accent4">
              <a:lumMod val="20000"/>
              <a:lumOff val="80000"/>
            </a:schemeClr>
          </a:solidFill>
        </p:spPr>
        <p:txBody>
          <a:bodyPr wrap="square" rtlCol="0">
            <a:spAutoFit/>
          </a:bodyPr>
          <a:lstStyle/>
          <a:p>
            <a:r>
              <a:rPr lang="zh-CN" altLang="en-US" sz="1200" b="1" dirty="0">
                <a:solidFill>
                  <a:schemeClr val="accent2">
                    <a:lumMod val="50000"/>
                  </a:schemeClr>
                </a:solidFill>
                <a:latin typeface="等线" panose="02010600030101010101" pitchFamily="2" charset="-122"/>
                <a:ea typeface="等线" panose="02010600030101010101" pitchFamily="2" charset="-122"/>
              </a:rPr>
              <a:t>公式的抽象语法树</a:t>
            </a:r>
          </a:p>
        </p:txBody>
      </p:sp>
      <p:sp>
        <p:nvSpPr>
          <p:cNvPr id="56" name="文本框 55">
            <a:extLst>
              <a:ext uri="{FF2B5EF4-FFF2-40B4-BE49-F238E27FC236}">
                <a16:creationId xmlns:a16="http://schemas.microsoft.com/office/drawing/2014/main" id="{26C602A8-88CE-4F39-8420-6338954670C8}"/>
              </a:ext>
            </a:extLst>
          </p:cNvPr>
          <p:cNvSpPr txBox="1"/>
          <p:nvPr/>
        </p:nvSpPr>
        <p:spPr>
          <a:xfrm>
            <a:off x="6318101" y="1424538"/>
            <a:ext cx="2052432" cy="253916"/>
          </a:xfrm>
          <a:prstGeom prst="rect">
            <a:avLst/>
          </a:prstGeom>
          <a:solidFill>
            <a:schemeClr val="accent4">
              <a:lumMod val="20000"/>
              <a:lumOff val="80000"/>
            </a:schemeClr>
          </a:solidFill>
          <a:ln w="12700">
            <a:solidFill>
              <a:schemeClr val="accent1">
                <a:shade val="50000"/>
              </a:schemeClr>
            </a:solidFill>
            <a:prstDash val="sysDash"/>
          </a:ln>
        </p:spPr>
        <p:txBody>
          <a:bodyPr wrap="square" rtlCol="0">
            <a:spAutoFit/>
          </a:bodyPr>
          <a:lstStyle/>
          <a:p>
            <a:r>
              <a:rPr lang="zh-CN" altLang="en-US" sz="1050" b="1" dirty="0">
                <a:latin typeface="仿宋" panose="02010609060101010101" pitchFamily="49" charset="-122"/>
                <a:ea typeface="仿宋" panose="02010609060101010101" pitchFamily="49" charset="-122"/>
              </a:rPr>
              <a:t>上面公式的含义是什么？</a:t>
            </a:r>
          </a:p>
        </p:txBody>
      </p:sp>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公式真值计算与命题变量替换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39D5567-FFE3-44A3-872A-C016942E8ECC}"/>
                  </a:ext>
                </a:extLst>
              </p:cNvPr>
              <p:cNvSpPr txBox="1"/>
              <p:nvPr/>
            </p:nvSpPr>
            <p:spPr>
              <a:xfrm>
                <a:off x="581439" y="893504"/>
                <a:ext cx="6154064"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是命题变量，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是真值赋值函数</a:t>
                </a:r>
              </a:p>
            </p:txBody>
          </p:sp>
        </mc:Choice>
        <mc:Fallback xmlns="">
          <p:sp>
            <p:nvSpPr>
              <p:cNvPr id="2" name="文本框 1">
                <a:extLst>
                  <a:ext uri="{FF2B5EF4-FFF2-40B4-BE49-F238E27FC236}">
                    <a16:creationId xmlns:a16="http://schemas.microsoft.com/office/drawing/2014/main" id="{039D5567-FFE3-44A3-872A-C016942E8ECC}"/>
                  </a:ext>
                </a:extLst>
              </p:cNvPr>
              <p:cNvSpPr txBox="1">
                <a:spLocks noRot="1" noChangeAspect="1" noMove="1" noResize="1" noEditPoints="1" noAdjustHandles="1" noChangeArrowheads="1" noChangeShapeType="1" noTextEdit="1"/>
              </p:cNvSpPr>
              <p:nvPr/>
            </p:nvSpPr>
            <p:spPr>
              <a:xfrm>
                <a:off x="581439" y="893504"/>
                <a:ext cx="6154064" cy="338554"/>
              </a:xfrm>
              <a:prstGeom prst="rect">
                <a:avLst/>
              </a:prstGeom>
              <a:blipFill>
                <a:blip r:embed="rId10"/>
                <a:stretch>
                  <a:fillRect l="-495"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7A4EFCC-3D2C-4D65-91B4-9A22D1818873}"/>
                  </a:ext>
                </a:extLst>
              </p:cNvPr>
              <p:cNvSpPr txBox="1"/>
              <p:nvPr/>
            </p:nvSpPr>
            <p:spPr>
              <a:xfrm>
                <a:off x="581439" y="1422958"/>
                <a:ext cx="7668039"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的真值与用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中可能出现的变量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得到的公式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的真值有什么联系？</a:t>
                </a:r>
              </a:p>
            </p:txBody>
          </p:sp>
        </mc:Choice>
        <mc:Fallback xmlns="">
          <p:sp>
            <p:nvSpPr>
              <p:cNvPr id="3" name="文本框 2">
                <a:extLst>
                  <a:ext uri="{FF2B5EF4-FFF2-40B4-BE49-F238E27FC236}">
                    <a16:creationId xmlns:a16="http://schemas.microsoft.com/office/drawing/2014/main" id="{B7A4EFCC-3D2C-4D65-91B4-9A22D1818873}"/>
                  </a:ext>
                </a:extLst>
              </p:cNvPr>
              <p:cNvSpPr txBox="1">
                <a:spLocks noRot="1" noChangeAspect="1" noMove="1" noResize="1" noEditPoints="1" noAdjustHandles="1" noChangeArrowheads="1" noChangeShapeType="1" noTextEdit="1"/>
              </p:cNvSpPr>
              <p:nvPr/>
            </p:nvSpPr>
            <p:spPr>
              <a:xfrm>
                <a:off x="581439" y="1422958"/>
                <a:ext cx="7668039" cy="338554"/>
              </a:xfrm>
              <a:prstGeom prst="rect">
                <a:avLst/>
              </a:prstGeom>
              <a:blipFill>
                <a:blip r:embed="rId11"/>
                <a:stretch>
                  <a:fillRect l="-397" t="-5357" r="-3100"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68AD85-5D73-4DB6-A0A7-6314ABA12D83}"/>
                  </a:ext>
                </a:extLst>
              </p:cNvPr>
              <p:cNvSpPr txBox="1"/>
              <p:nvPr/>
            </p:nvSpPr>
            <p:spPr>
              <a:xfrm>
                <a:off x="581439" y="1914713"/>
                <a:ext cx="7133068" cy="1455142"/>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1600" b="1">
                    <a:solidFill>
                      <a:srgbClr val="002060"/>
                    </a:solidFill>
                  </a:rPr>
                  <a:t>对</a:t>
                </a:r>
                <a14:m>
                  <m:oMath xmlns:m="http://schemas.openxmlformats.org/officeDocument/2006/math">
                    <m:r>
                      <a:rPr lang="en-US" altLang="zh-CN" sz="1600" b="1" i="1" smtClean="0">
                        <a:solidFill>
                          <a:srgbClr val="002060"/>
                        </a:solidFill>
                        <a:latin typeface="Cambria Math" panose="02040503050406030204" pitchFamily="18" charset="0"/>
                      </a:rPr>
                      <m:t>𝝈</m:t>
                    </m:r>
                  </m:oMath>
                </a14:m>
                <a:r>
                  <a:rPr lang="zh-CN" altLang="en-US" sz="1600" b="1">
                    <a:solidFill>
                      <a:srgbClr val="002060"/>
                    </a:solidFill>
                  </a:rPr>
                  <a:t>和命题变量</a:t>
                </a:r>
                <a14:m>
                  <m:oMath xmlns:m="http://schemas.openxmlformats.org/officeDocument/2006/math">
                    <m:r>
                      <a:rPr lang="en-US" altLang="zh-CN" sz="1600" b="1" i="1" smtClean="0">
                        <a:solidFill>
                          <a:srgbClr val="002060"/>
                        </a:solidFill>
                        <a:latin typeface="Cambria Math" panose="02040503050406030204" pitchFamily="18" charset="0"/>
                      </a:rPr>
                      <m:t>𝒑</m:t>
                    </m:r>
                  </m:oMath>
                </a14:m>
                <a:r>
                  <a:rPr lang="zh-CN" altLang="en-US" sz="1600" b="1">
                    <a:solidFill>
                      <a:srgbClr val="002060"/>
                    </a:solidFill>
                  </a:rPr>
                  <a:t>，及真值</a:t>
                </a:r>
                <a14:m>
                  <m:oMath xmlns:m="http://schemas.openxmlformats.org/officeDocument/2006/math">
                    <m:r>
                      <a:rPr lang="en-US" altLang="zh-CN" sz="1600" b="1" i="1" smtClean="0">
                        <a:solidFill>
                          <a:srgbClr val="002060"/>
                        </a:solidFill>
                        <a:latin typeface="Cambria Math" panose="02040503050406030204" pitchFamily="18" charset="0"/>
                      </a:rPr>
                      <m:t>𝒕</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𝟐</m:t>
                    </m:r>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𝟏</m:t>
                        </m:r>
                      </m:e>
                    </m:d>
                  </m:oMath>
                </a14:m>
                <a:r>
                  <a:rPr lang="zh-CN" altLang="en-US" sz="1600" b="1">
                    <a:solidFill>
                      <a:srgbClr val="002060"/>
                    </a:solidFill>
                  </a:rPr>
                  <a:t>，定义真值赋值函数</a:t>
                </a:r>
                <a14:m>
                  <m:oMath xmlns:m="http://schemas.openxmlformats.org/officeDocument/2006/math">
                    <m:r>
                      <a:rPr lang="en-US" altLang="zh-CN" sz="1600" b="1" i="1" smtClean="0">
                        <a:solidFill>
                          <a:srgbClr val="002060"/>
                        </a:solidFill>
                        <a:latin typeface="Cambria Math" panose="02040503050406030204" pitchFamily="18" charset="0"/>
                      </a:rPr>
                      <m:t>𝝈</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𝒑</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𝒕</m:t>
                        </m:r>
                      </m:e>
                    </m:d>
                    <m:r>
                      <a:rPr lang="en-US" altLang="zh-CN" sz="1600" b="1" i="1" smtClean="0">
                        <a:solidFill>
                          <a:srgbClr val="002060"/>
                        </a:solidFill>
                        <a:latin typeface="Cambria Math" panose="02040503050406030204" pitchFamily="18" charset="0"/>
                      </a:rPr>
                      <m:t>:</m:t>
                    </m:r>
                    <m:r>
                      <a:rPr lang="en-US" altLang="zh-CN" sz="1600" b="1" i="0" smtClean="0">
                        <a:solidFill>
                          <a:srgbClr val="002060"/>
                        </a:solidFill>
                        <a:latin typeface="Cambria Math" panose="02040503050406030204" pitchFamily="18" charset="0"/>
                      </a:rPr>
                      <m:t>𝐕𝐚𝐫</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𝟐</m:t>
                    </m:r>
                  </m:oMath>
                </a14:m>
                <a:endParaRPr lang="en-US" altLang="zh-CN" sz="1600" b="1">
                  <a:solidFill>
                    <a:srgbClr val="00206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0" smtClean="0">
                          <a:solidFill>
                            <a:srgbClr val="C00000"/>
                          </a:solidFill>
                          <a:latin typeface="Cambria Math" panose="02040503050406030204" pitchFamily="18" charset="0"/>
                        </a:rPr>
                        <m:t>𝐕𝐚𝐫</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𝒕</m:t>
                          </m:r>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𝒒</m:t>
                          </m:r>
                        </m:e>
                      </m:d>
                      <m:r>
                        <a:rPr lang="en-US" altLang="zh-CN" sz="1600" b="1" i="1" smtClean="0">
                          <a:solidFill>
                            <a:srgbClr val="C00000"/>
                          </a:solidFill>
                          <a:latin typeface="Cambria Math" panose="02040503050406030204" pitchFamily="18" charset="0"/>
                        </a:rPr>
                        <m:t>=</m:t>
                      </m:r>
                      <m:d>
                        <m:dPr>
                          <m:begChr m:val="{"/>
                          <m:endChr m:val=""/>
                          <m:ctrlPr>
                            <a:rPr lang="en-US" altLang="zh-CN" sz="1600" b="1" i="1" smtClean="0">
                              <a:solidFill>
                                <a:srgbClr val="C00000"/>
                              </a:solidFill>
                              <a:latin typeface="Cambria Math" panose="02040503050406030204" pitchFamily="18" charset="0"/>
                            </a:rPr>
                          </m:ctrlPr>
                        </m:dPr>
                        <m:e>
                          <m:eqArr>
                            <m:eqArrPr>
                              <m:ctrlPr>
                                <a:rPr lang="en-US" altLang="zh-CN" sz="1600" b="1" i="1" smtClean="0">
                                  <a:solidFill>
                                    <a:srgbClr val="C00000"/>
                                  </a:solidFill>
                                  <a:latin typeface="Cambria Math" panose="02040503050406030204" pitchFamily="18" charset="0"/>
                                </a:rPr>
                              </m:ctrlPr>
                            </m:eqArr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               </m:t>
                              </m:r>
                              <m:r>
                                <a:rPr lang="zh-CN" altLang="en-US" sz="1600" b="1" i="1">
                                  <a:solidFill>
                                    <a:srgbClr val="C00000"/>
                                  </a:solidFill>
                                  <a:latin typeface="Cambria Math" panose="02040503050406030204" pitchFamily="18" charset="0"/>
                                </a:rPr>
                                <m:t>若</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e>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𝒒</m:t>
                                  </m:r>
                                </m:e>
                              </m:d>
                              <m:r>
                                <a:rPr lang="en-US" altLang="zh-CN" sz="1600" b="1" i="1" smtClean="0">
                                  <a:solidFill>
                                    <a:srgbClr val="C00000"/>
                                  </a:solidFill>
                                  <a:latin typeface="Cambria Math" panose="02040503050406030204" pitchFamily="18" charset="0"/>
                                </a:rPr>
                                <m:t>       </m:t>
                              </m:r>
                              <m:r>
                                <a:rPr lang="zh-CN" altLang="en-US" sz="1600" b="1" i="1">
                                  <a:solidFill>
                                    <a:srgbClr val="C00000"/>
                                  </a:solidFill>
                                  <a:latin typeface="Cambria Math" panose="02040503050406030204" pitchFamily="18" charset="0"/>
                                </a:rPr>
                                <m:t>若</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eqArr>
                        </m:e>
                      </m:d>
                      <m:r>
                        <a:rPr lang="en-US" altLang="zh-CN" sz="1600" b="1" i="1" smtClean="0">
                          <a:solidFill>
                            <a:srgbClr val="002060"/>
                          </a:solidFill>
                          <a:latin typeface="Cambria Math" panose="02040503050406030204" pitchFamily="18" charset="0"/>
                        </a:rPr>
                        <m:t> </m:t>
                      </m:r>
                    </m:oMath>
                  </m:oMathPara>
                </a14:m>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e>
                    </m:d>
                  </m:oMath>
                </a14:m>
                <a:r>
                  <a:rPr lang="zh-CN" altLang="en-US" sz="1600" b="1">
                    <a:solidFill>
                      <a:schemeClr val="accent2">
                        <a:lumMod val="50000"/>
                      </a:schemeClr>
                    </a:solidFill>
                    <a:latin typeface="楷体" panose="02010609060101010101" pitchFamily="49" charset="-122"/>
                    <a:ea typeface="楷体" panose="02010609060101010101" pitchFamily="49" charset="-122"/>
                  </a:rPr>
                  <a:t>除将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的真值赋为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之外，对其他命题变量的真值赋值与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相同</a:t>
                </a:r>
              </a:p>
            </p:txBody>
          </p:sp>
        </mc:Choice>
        <mc:Fallback xmlns="">
          <p:sp>
            <p:nvSpPr>
              <p:cNvPr id="4" name="文本框 3">
                <a:extLst>
                  <a:ext uri="{FF2B5EF4-FFF2-40B4-BE49-F238E27FC236}">
                    <a16:creationId xmlns:a16="http://schemas.microsoft.com/office/drawing/2014/main" id="{5A68AD85-5D73-4DB6-A0A7-6314ABA12D83}"/>
                  </a:ext>
                </a:extLst>
              </p:cNvPr>
              <p:cNvSpPr txBox="1">
                <a:spLocks noRot="1" noChangeAspect="1" noMove="1" noResize="1" noEditPoints="1" noAdjustHandles="1" noChangeArrowheads="1" noChangeShapeType="1" noTextEdit="1"/>
              </p:cNvSpPr>
              <p:nvPr/>
            </p:nvSpPr>
            <p:spPr>
              <a:xfrm>
                <a:off x="581439" y="1914713"/>
                <a:ext cx="7133068" cy="1455142"/>
              </a:xfrm>
              <a:prstGeom prst="rect">
                <a:avLst/>
              </a:prstGeom>
              <a:blipFill>
                <a:blip r:embed="rId12"/>
                <a:stretch>
                  <a:fillRect l="-427" t="-1255" b="-3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CB1D797-F762-400C-A1AF-983DBD3EC176}"/>
                  </a:ext>
                </a:extLst>
              </p:cNvPr>
              <p:cNvSpPr txBox="1"/>
              <p:nvPr/>
            </p:nvSpPr>
            <p:spPr>
              <a:xfrm>
                <a:off x="581439" y="3549048"/>
                <a:ext cx="4244008" cy="369332"/>
              </a:xfrm>
              <a:prstGeom prst="rect">
                <a:avLst/>
              </a:prstGeom>
              <a:solidFill>
                <a:schemeClr val="accent5">
                  <a:lumMod val="40000"/>
                  <a:lumOff val="6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𝝈</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e>
                        </m:d>
                      </m:e>
                    </m:d>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oMath>
                </a14:m>
                <a:endParaRPr lang="zh-CN" altLang="en-US"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4CB1D797-F762-400C-A1AF-983DBD3EC176}"/>
                  </a:ext>
                </a:extLst>
              </p:cNvPr>
              <p:cNvSpPr txBox="1">
                <a:spLocks noRot="1" noChangeAspect="1" noMove="1" noResize="1" noEditPoints="1" noAdjustHandles="1" noChangeArrowheads="1" noChangeShapeType="1" noTextEdit="1"/>
              </p:cNvSpPr>
              <p:nvPr/>
            </p:nvSpPr>
            <p:spPr>
              <a:xfrm>
                <a:off x="581439" y="3549048"/>
                <a:ext cx="4244008" cy="369332"/>
              </a:xfrm>
              <a:prstGeom prst="rect">
                <a:avLst/>
              </a:prstGeom>
              <a:blipFill>
                <a:blip r:embed="rId13"/>
                <a:stretch>
                  <a:fillRect l="-114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6DB09DE-4F24-47EE-B5D6-2D7979E3C1EF}"/>
                  </a:ext>
                </a:extLst>
              </p:cNvPr>
              <p:cNvSpPr txBox="1"/>
              <p:nvPr/>
            </p:nvSpPr>
            <p:spPr>
              <a:xfrm>
                <a:off x="581439" y="4115941"/>
                <a:ext cx="7996030"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可推广到一般情况：</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_</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_</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_</m:t>
                            </m:r>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_</m:t>
                            </m:r>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 </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𝟏</m:t>
                                </m:r>
                              </m:sub>
                            </m:sSub>
                          </m:e>
                        </m:d>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𝒏</m:t>
                                </m:r>
                              </m:sub>
                            </m:sSub>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26DB09DE-4F24-47EE-B5D6-2D7979E3C1EF}"/>
                  </a:ext>
                </a:extLst>
              </p:cNvPr>
              <p:cNvSpPr txBox="1">
                <a:spLocks noRot="1" noChangeAspect="1" noMove="1" noResize="1" noEditPoints="1" noAdjustHandles="1" noChangeArrowheads="1" noChangeShapeType="1" noTextEdit="1"/>
              </p:cNvSpPr>
              <p:nvPr/>
            </p:nvSpPr>
            <p:spPr>
              <a:xfrm>
                <a:off x="581439" y="4115941"/>
                <a:ext cx="7996030" cy="338554"/>
              </a:xfrm>
              <a:prstGeom prst="rect">
                <a:avLst/>
              </a:prstGeom>
              <a:blipFill>
                <a:blip r:embed="rId14"/>
                <a:stretch>
                  <a:fillRect l="-381" t="-5357"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70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公式真值计算与变量替换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FB4184B-0745-40F6-A708-C45D13FA9EA3}"/>
                  </a:ext>
                </a:extLst>
              </p:cNvPr>
              <p:cNvSpPr txBox="1"/>
              <p:nvPr/>
            </p:nvSpPr>
            <p:spPr>
              <a:xfrm>
                <a:off x="526771" y="753468"/>
                <a:ext cx="6154064"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是命题变量，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是真值赋值函数</a:t>
                </a:r>
              </a:p>
            </p:txBody>
          </p:sp>
        </mc:Choice>
        <mc:Fallback xmlns="">
          <p:sp>
            <p:nvSpPr>
              <p:cNvPr id="8" name="文本框 7">
                <a:extLst>
                  <a:ext uri="{FF2B5EF4-FFF2-40B4-BE49-F238E27FC236}">
                    <a16:creationId xmlns:a16="http://schemas.microsoft.com/office/drawing/2014/main" id="{DFB4184B-0745-40F6-A708-C45D13FA9EA3}"/>
                  </a:ext>
                </a:extLst>
              </p:cNvPr>
              <p:cNvSpPr txBox="1">
                <a:spLocks noRot="1" noChangeAspect="1" noMove="1" noResize="1" noEditPoints="1" noAdjustHandles="1" noChangeArrowheads="1" noChangeShapeType="1" noTextEdit="1"/>
              </p:cNvSpPr>
              <p:nvPr/>
            </p:nvSpPr>
            <p:spPr>
              <a:xfrm>
                <a:off x="526771" y="753468"/>
                <a:ext cx="6154064" cy="338554"/>
              </a:xfrm>
              <a:prstGeom prst="rect">
                <a:avLst/>
              </a:prstGeom>
              <a:blipFill>
                <a:blip r:embed="rId9"/>
                <a:stretch>
                  <a:fillRect l="-495"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F122B12-29F6-4202-906C-F0FC1156AA34}"/>
                  </a:ext>
                </a:extLst>
              </p:cNvPr>
              <p:cNvSpPr txBox="1"/>
              <p:nvPr/>
            </p:nvSpPr>
            <p:spPr>
              <a:xfrm>
                <a:off x="526771" y="1264388"/>
                <a:ext cx="4244008" cy="369332"/>
              </a:xfrm>
              <a:prstGeom prst="rect">
                <a:avLst/>
              </a:prstGeom>
              <a:solidFill>
                <a:schemeClr val="accent5">
                  <a:lumMod val="40000"/>
                  <a:lumOff val="6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𝝈</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e>
                        </m:d>
                      </m:e>
                    </m:d>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oMath>
                </a14:m>
                <a:endParaRPr lang="zh-CN" altLang="en-US"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7F122B12-29F6-4202-906C-F0FC1156AA34}"/>
                  </a:ext>
                </a:extLst>
              </p:cNvPr>
              <p:cNvSpPr txBox="1">
                <a:spLocks noRot="1" noChangeAspect="1" noMove="1" noResize="1" noEditPoints="1" noAdjustHandles="1" noChangeArrowheads="1" noChangeShapeType="1" noTextEdit="1"/>
              </p:cNvSpPr>
              <p:nvPr/>
            </p:nvSpPr>
            <p:spPr>
              <a:xfrm>
                <a:off x="526771" y="1264388"/>
                <a:ext cx="4244008" cy="369332"/>
              </a:xfrm>
              <a:prstGeom prst="rect">
                <a:avLst/>
              </a:prstGeom>
              <a:blipFill>
                <a:blip r:embed="rId10"/>
                <a:stretch>
                  <a:fillRect l="-114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9F600A-F305-4B72-BD3F-A7C8B96AA70C}"/>
                  </a:ext>
                </a:extLst>
              </p:cNvPr>
              <p:cNvSpPr txBox="1"/>
              <p:nvPr/>
            </p:nvSpPr>
            <p:spPr>
              <a:xfrm>
                <a:off x="526771" y="1719605"/>
                <a:ext cx="8090452" cy="2850204"/>
              </a:xfrm>
              <a:prstGeom prst="rect">
                <a:avLst/>
              </a:prstGeom>
              <a:solidFill>
                <a:schemeClr val="accent6">
                  <a:lumMod val="20000"/>
                  <a:lumOff val="80000"/>
                </a:schemeClr>
              </a:solidFill>
            </p:spPr>
            <p:txBody>
              <a:bodyPr wrap="square" rtlCol="0">
                <a:spAutoFit/>
              </a:bodyPr>
              <a:lstStyle/>
              <a:p>
                <a:pPr>
                  <a:spcBef>
                    <a:spcPts val="600"/>
                  </a:spcBef>
                </a:pPr>
                <a:r>
                  <a:rPr lang="en-US" altLang="zh-CN" sz="1200" b="1">
                    <a:solidFill>
                      <a:srgbClr val="002060"/>
                    </a:solidFill>
                  </a:rPr>
                  <a:t>【</a:t>
                </a:r>
                <a:r>
                  <a:rPr lang="zh-CN" altLang="en-US" sz="1200" b="1">
                    <a:solidFill>
                      <a:srgbClr val="002060"/>
                    </a:solidFill>
                  </a:rPr>
                  <a:t>证明</a:t>
                </a:r>
                <a:r>
                  <a:rPr lang="en-US" altLang="zh-CN" sz="1200" b="1">
                    <a:solidFill>
                      <a:srgbClr val="002060"/>
                    </a:solidFill>
                  </a:rPr>
                  <a:t>】</a:t>
                </a:r>
                <a:r>
                  <a:rPr lang="zh-CN" altLang="en-US" sz="1200" b="1">
                    <a:solidFill>
                      <a:srgbClr val="002060"/>
                    </a:solidFill>
                  </a:rPr>
                  <a:t>针对</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的结构做归纳证明：</a:t>
                </a:r>
                <a:endParaRPr lang="en-US" altLang="zh-CN" sz="1200" b="1">
                  <a:solidFill>
                    <a:srgbClr val="002060"/>
                  </a:solidFill>
                </a:endParaRPr>
              </a:p>
              <a:p>
                <a:pPr>
                  <a:spcBef>
                    <a:spcPts val="600"/>
                  </a:spcBef>
                </a:pPr>
                <a:r>
                  <a:rPr lang="en-US" altLang="zh-CN" sz="1200" b="1">
                    <a:solidFill>
                      <a:srgbClr val="002060"/>
                    </a:solidFill>
                  </a:rPr>
                  <a:t>(1) </a:t>
                </a:r>
                <a:r>
                  <a:rPr lang="zh-CN" altLang="en-US" sz="1200" b="1">
                    <a:solidFill>
                      <a:srgbClr val="002060"/>
                    </a:solidFill>
                  </a:rPr>
                  <a:t>归纳基：</a:t>
                </a:r>
                <a:endParaRPr lang="en-US" altLang="zh-CN" sz="1200" b="1">
                  <a:solidFill>
                    <a:srgbClr val="002060"/>
                  </a:solidFill>
                </a:endParaRPr>
              </a:p>
              <a:p>
                <a:pPr marL="171450" indent="-171450">
                  <a:spcBef>
                    <a:spcPts val="600"/>
                  </a:spcBef>
                  <a:buFont typeface="Arial" panose="020B0604020202020204" pitchFamily="34" charset="0"/>
                  <a:buChar char="•"/>
                </a:pPr>
                <a:r>
                  <a:rPr lang="zh-CN" altLang="en-US" sz="1200" b="1">
                    <a:solidFill>
                      <a:srgbClr val="002060"/>
                    </a:solidFill>
                  </a:rPr>
                  <a:t>若</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是命题变量</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，则</a:t>
                </a:r>
                <a14:m>
                  <m:oMath xmlns:m="http://schemas.openxmlformats.org/officeDocument/2006/math">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𝑩</m:t>
                    </m:r>
                  </m:oMath>
                </a14:m>
                <a:r>
                  <a:rPr lang="zh-CN" altLang="en-US" sz="1200" b="1">
                    <a:solidFill>
                      <a:srgbClr val="002060"/>
                    </a:solidFill>
                  </a:rPr>
                  <a:t>，</a:t>
                </a:r>
                <a14:m>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𝑨</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𝒑</m:t>
                            </m:r>
                          </m:e>
                        </m:d>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e>
                    </m:d>
                  </m:oMath>
                </a14:m>
                <a:r>
                  <a:rPr lang="zh-CN" altLang="en-US" sz="1200" b="1">
                    <a:solidFill>
                      <a:srgbClr val="002060"/>
                    </a:solidFill>
                  </a:rPr>
                  <a:t>，而</a:t>
                </a:r>
                <a14:m>
                  <m:oMath xmlns:m="http://schemas.openxmlformats.org/officeDocument/2006/math">
                    <m:r>
                      <a:rPr lang="en-US" altLang="zh-CN" sz="1200" b="1" i="1">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𝒑</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𝒑</m:t>
                        </m:r>
                      </m:e>
                    </m:d>
                    <m:r>
                      <a:rPr lang="en-US" altLang="zh-CN" sz="1200" b="1" i="1">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oMath>
                </a14:m>
                <a:r>
                  <a:rPr lang="zh-CN" altLang="en-US" sz="1200" b="1">
                    <a:solidFill>
                      <a:srgbClr val="002060"/>
                    </a:solidFill>
                  </a:rPr>
                  <a:t>，等式成立</a:t>
                </a:r>
                <a:endParaRPr lang="en-US" altLang="zh-CN" sz="1200" b="1">
                  <a:solidFill>
                    <a:srgbClr val="002060"/>
                  </a:solidFill>
                </a:endParaRPr>
              </a:p>
              <a:p>
                <a:pPr marL="171450" indent="-171450">
                  <a:spcBef>
                    <a:spcPts val="600"/>
                  </a:spcBef>
                  <a:buFont typeface="Arial" panose="020B0604020202020204" pitchFamily="34" charset="0"/>
                  <a:buChar char="•"/>
                </a:pPr>
                <a:r>
                  <a:rPr lang="zh-CN" altLang="en-US" sz="1200" b="1">
                    <a:solidFill>
                      <a:srgbClr val="002060"/>
                    </a:solidFill>
                  </a:rPr>
                  <a:t>若</a:t>
                </a:r>
                <a14:m>
                  <m:oMath xmlns:m="http://schemas.openxmlformats.org/officeDocument/2006/math">
                    <m:r>
                      <a:rPr lang="en-US" altLang="zh-CN" sz="1200" b="1" i="1">
                        <a:solidFill>
                          <a:srgbClr val="002060"/>
                        </a:solidFill>
                        <a:latin typeface="Cambria Math" panose="02040503050406030204" pitchFamily="18" charset="0"/>
                      </a:rPr>
                      <m:t>𝑨</m:t>
                    </m:r>
                  </m:oMath>
                </a14:m>
                <a:r>
                  <a:rPr lang="zh-CN" altLang="en-US" sz="1200" b="1">
                    <a:solidFill>
                      <a:srgbClr val="002060"/>
                    </a:solidFill>
                  </a:rPr>
                  <a:t>是命题变量</a:t>
                </a:r>
                <a14:m>
                  <m:oMath xmlns:m="http://schemas.openxmlformats.org/officeDocument/2006/math">
                    <m:r>
                      <a:rPr lang="en-US" altLang="zh-CN" sz="1200" b="1" i="1" smtClean="0">
                        <a:solidFill>
                          <a:srgbClr val="002060"/>
                        </a:solidFill>
                        <a:latin typeface="Cambria Math" panose="02040503050406030204" pitchFamily="18" charset="0"/>
                      </a:rPr>
                      <m:t>𝒒</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𝒒</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，则</a:t>
                </a:r>
                <a14:m>
                  <m:oMath xmlns:m="http://schemas.openxmlformats.org/officeDocument/2006/math">
                    <m:r>
                      <a:rPr lang="en-US" altLang="zh-CN" sz="1200" b="1" i="1">
                        <a:solidFill>
                          <a:srgbClr val="002060"/>
                        </a:solidFill>
                        <a:latin typeface="Cambria Math" panose="02040503050406030204" pitchFamily="18" charset="0"/>
                      </a:rPr>
                      <m:t>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𝑩</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𝒑</m:t>
                    </m:r>
                    <m:r>
                      <a:rPr lang="en-US" altLang="zh-CN" sz="1200" b="1" i="1">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𝒒</m:t>
                    </m:r>
                  </m:oMath>
                </a14:m>
                <a:r>
                  <a:rPr lang="zh-CN" altLang="en-US" sz="1200" b="1">
                    <a:solidFill>
                      <a:srgbClr val="002060"/>
                    </a:solidFill>
                  </a:rPr>
                  <a:t>，</a:t>
                </a:r>
                <a14:m>
                  <m:oMath xmlns:m="http://schemas.openxmlformats.org/officeDocument/2006/math">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𝒑</m:t>
                            </m:r>
                          </m:e>
                        </m:d>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𝒒</m:t>
                        </m:r>
                      </m:e>
                    </m:d>
                  </m:oMath>
                </a14:m>
                <a:r>
                  <a:rPr lang="zh-CN" altLang="en-US" sz="1200" b="1">
                    <a:solidFill>
                      <a:srgbClr val="002060"/>
                    </a:solidFill>
                  </a:rPr>
                  <a:t>，而</a:t>
                </a:r>
                <a14:m>
                  <m:oMath xmlns:m="http://schemas.openxmlformats.org/officeDocument/2006/math">
                    <m:r>
                      <a:rPr lang="en-US" altLang="zh-CN" sz="1200" b="1" i="1">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𝒑</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𝒒</m:t>
                        </m:r>
                      </m:e>
                    </m:d>
                    <m:r>
                      <a:rPr lang="en-US" altLang="zh-CN" sz="1200" b="1" i="1">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𝒒</m:t>
                        </m:r>
                      </m:e>
                    </m:d>
                  </m:oMath>
                </a14:m>
                <a:r>
                  <a:rPr lang="zh-CN" altLang="en-US" sz="1200" b="1">
                    <a:solidFill>
                      <a:srgbClr val="002060"/>
                    </a:solidFill>
                  </a:rPr>
                  <a:t>，等式也成立</a:t>
                </a:r>
                <a:endParaRPr lang="en-US" altLang="zh-CN" sz="1200" b="1">
                  <a:solidFill>
                    <a:srgbClr val="002060"/>
                  </a:solidFill>
                </a:endParaRPr>
              </a:p>
              <a:p>
                <a:pPr>
                  <a:spcBef>
                    <a:spcPts val="600"/>
                  </a:spcBef>
                </a:pPr>
                <a:r>
                  <a:rPr lang="en-US" altLang="zh-CN" sz="1200" b="1">
                    <a:solidFill>
                      <a:srgbClr val="002060"/>
                    </a:solidFill>
                  </a:rPr>
                  <a:t>(2) </a:t>
                </a:r>
                <a:r>
                  <a:rPr lang="zh-CN" altLang="en-US" sz="1200" b="1">
                    <a:solidFill>
                      <a:srgbClr val="002060"/>
                    </a:solidFill>
                  </a:rPr>
                  <a:t>归纳步：</a:t>
                </a:r>
                <a:endParaRPr lang="en-US" altLang="zh-CN" sz="1200" b="1">
                  <a:solidFill>
                    <a:srgbClr val="002060"/>
                  </a:solidFill>
                </a:endParaRPr>
              </a:p>
              <a:p>
                <a:pPr marL="171450" indent="-171450">
                  <a:spcBef>
                    <a:spcPts val="600"/>
                  </a:spcBef>
                  <a:buFont typeface="Arial" panose="020B0604020202020204" pitchFamily="34" charset="0"/>
                  <a:buChar char="•"/>
                </a:pPr>
                <a:r>
                  <a:rPr lang="zh-CN" altLang="en-US" sz="1200" b="1">
                    <a:solidFill>
                      <a:srgbClr val="002060"/>
                    </a:solidFill>
                  </a:rPr>
                  <a:t>若</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是公式</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e>
                    </m:d>
                  </m:oMath>
                </a14:m>
                <a:r>
                  <a:rPr lang="zh-CN" altLang="en-US" sz="1200" b="1">
                    <a:solidFill>
                      <a:srgbClr val="002060"/>
                    </a:solidFill>
                  </a:rPr>
                  <a:t>，则根据</a:t>
                </a:r>
                <a:r>
                  <a:rPr lang="zh-CN" altLang="en-US" sz="1200" b="1">
                    <a:solidFill>
                      <a:srgbClr val="C00000"/>
                    </a:solidFill>
                  </a:rPr>
                  <a:t>归纳假设</a:t>
                </a:r>
                <a:r>
                  <a:rPr lang="zh-CN" altLang="en-US" sz="1200" b="1">
                    <a:solidFill>
                      <a:srgbClr val="002060"/>
                    </a:solidFill>
                  </a:rPr>
                  <a:t>有</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d>
                          <m:dPr>
                            <m:begChr m:val="["/>
                            <m:endChr m:val="]"/>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e>
                        </m:d>
                      </m:e>
                    </m:d>
                    <m:r>
                      <a:rPr lang="en-US" altLang="zh-CN" sz="1200" b="1" i="1" smtClean="0">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𝝈</m:t>
                    </m:r>
                    <m:d>
                      <m:dPr>
                        <m:begChr m:val="["/>
                        <m:endChr m:val="]"/>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𝒑</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e>
                        </m:d>
                      </m:e>
                    </m:d>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e>
                    </m:d>
                  </m:oMath>
                </a14:m>
                <a:r>
                  <a:rPr lang="zh-CN" altLang="en-US" sz="1200" b="1">
                    <a:solidFill>
                      <a:srgbClr val="002060"/>
                    </a:solidFill>
                  </a:rPr>
                  <a:t>。这时</a:t>
                </a:r>
                <a14:m>
                  <m:oMath xmlns:m="http://schemas.openxmlformats.org/officeDocument/2006/math">
                    <m:r>
                      <a:rPr lang="en-US" altLang="zh-CN" sz="1200" b="1" i="1" smtClean="0">
                        <a:solidFill>
                          <a:srgbClr val="002060"/>
                        </a:solidFill>
                        <a:latin typeface="Cambria Math" panose="02040503050406030204" pitchFamily="18" charset="0"/>
                      </a:rPr>
                      <m:t>𝑨</m:t>
                    </m:r>
                    <m:d>
                      <m:dPr>
                        <m:begChr m:val="["/>
                        <m:endChr m:val="]"/>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e>
                    </m:d>
                    <m:r>
                      <a:rPr lang="en-US" altLang="zh-CN" sz="1200" b="1" i="1" smtClean="0">
                        <a:solidFill>
                          <a:srgbClr val="002060"/>
                        </a:solidFill>
                        <a:latin typeface="Cambria Math" panose="02040503050406030204" pitchFamily="18" charset="0"/>
                      </a:rPr>
                      <m:t>= </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d>
                          <m:dPr>
                            <m:begChr m:val="["/>
                            <m:endChr m:val="]"/>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e>
                        </m:d>
                      </m:e>
                    </m:d>
                  </m:oMath>
                </a14:m>
                <a:r>
                  <a:rPr lang="zh-CN" altLang="en-US" sz="1200" b="1">
                    <a:solidFill>
                      <a:srgbClr val="002060"/>
                    </a:solidFill>
                  </a:rPr>
                  <a:t>，从而有：</a:t>
                </a:r>
                <a:endParaRPr lang="en-US" altLang="zh-CN" sz="1200" b="1">
                  <a:solidFill>
                    <a:srgbClr val="002060"/>
                  </a:solidFill>
                </a:endParaRPr>
              </a:p>
              <a:p>
                <a:pPr algn="ctr">
                  <a:spcBef>
                    <a:spcPts val="600"/>
                  </a:spcBef>
                </a:pPr>
                <a14:m>
                  <m:oMath xmlns:m="http://schemas.openxmlformats.org/officeDocument/2006/math">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𝑨</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e>
                    </m:d>
                    <m:r>
                      <a:rPr lang="en-US" altLang="zh-CN" sz="1000" b="1" i="1">
                        <a:solidFill>
                          <a:srgbClr val="C00000"/>
                        </a:solidFill>
                        <a:latin typeface="Cambria Math" panose="02040503050406030204" pitchFamily="18" charset="0"/>
                      </a:rPr>
                      <m:t>= </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𝑪</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e>
                    </m:d>
                    <m:r>
                      <a:rPr lang="en-US" altLang="zh-CN" sz="1000" b="1" i="1">
                        <a:solidFill>
                          <a:srgbClr val="C00000"/>
                        </a:solidFill>
                        <a:latin typeface="Cambria Math" panose="02040503050406030204" pitchFamily="18" charset="0"/>
                      </a:rPr>
                      <m:t>= ¬</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e>
                        </m:d>
                      </m:e>
                    </m:d>
                    <m:r>
                      <a:rPr lang="en-US" altLang="zh-CN" sz="1000" b="1" i="1">
                        <a:solidFill>
                          <a:srgbClr val="C00000"/>
                        </a:solidFill>
                        <a:latin typeface="Cambria Math" panose="02040503050406030204" pitchFamily="18" charset="0"/>
                      </a:rPr>
                      <m:t>= ¬</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e>
                        </m:d>
                      </m:e>
                    </m:d>
                    <m:r>
                      <a:rPr lang="en-US" altLang="zh-CN" sz="1000" b="1" i="1">
                        <a:solidFill>
                          <a:srgbClr val="C00000"/>
                        </a:solidFill>
                        <a:latin typeface="Cambria Math" panose="02040503050406030204" pitchFamily="18" charset="0"/>
                      </a:rPr>
                      <m:t>= </m:t>
                    </m:r>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𝑪</m:t>
                        </m:r>
                      </m:e>
                    </m:d>
                    <m:r>
                      <a:rPr lang="en-US" altLang="zh-CN" sz="1000" b="1" i="1">
                        <a:solidFill>
                          <a:srgbClr val="C00000"/>
                        </a:solidFill>
                        <a:latin typeface="Cambria Math" panose="02040503050406030204" pitchFamily="18" charset="0"/>
                      </a:rPr>
                      <m:t>= </m:t>
                    </m:r>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𝑨</m:t>
                        </m:r>
                      </m:e>
                    </m:d>
                  </m:oMath>
                </a14:m>
                <a:r>
                  <a:rPr lang="en-US" altLang="zh-CN" sz="1000" b="1" i="1">
                    <a:solidFill>
                      <a:srgbClr val="002060"/>
                    </a:solidFill>
                    <a:latin typeface="Cambria Math" panose="02040503050406030204" pitchFamily="18" charset="0"/>
                  </a:rPr>
                  <a:t> </a:t>
                </a:r>
              </a:p>
              <a:p>
                <a:pPr marL="171450" indent="-171450">
                  <a:lnSpc>
                    <a:spcPts val="1600"/>
                  </a:lnSpc>
                  <a:spcBef>
                    <a:spcPts val="600"/>
                  </a:spcBef>
                  <a:buFont typeface="Arial" panose="020B0604020202020204" pitchFamily="34" charset="0"/>
                  <a:buChar char="•"/>
                </a:pPr>
                <a:r>
                  <a:rPr lang="zh-CN" altLang="en-US" sz="1200" b="1">
                    <a:solidFill>
                      <a:srgbClr val="002060"/>
                    </a:solidFill>
                  </a:rPr>
                  <a:t>若</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是公式</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𝑫</m:t>
                        </m:r>
                      </m:e>
                    </m:d>
                  </m:oMath>
                </a14:m>
                <a:r>
                  <a:rPr lang="zh-CN" altLang="en-US" sz="1200" b="1">
                    <a:solidFill>
                      <a:srgbClr val="002060"/>
                    </a:solidFill>
                  </a:rPr>
                  <a:t>，则根据</a:t>
                </a:r>
                <a:r>
                  <a:rPr lang="zh-CN" altLang="en-US" sz="1200" b="1">
                    <a:solidFill>
                      <a:srgbClr val="C00000"/>
                    </a:solidFill>
                  </a:rPr>
                  <a:t>归纳假设</a:t>
                </a:r>
                <a:r>
                  <a:rPr lang="zh-CN" altLang="en-US" sz="1200" b="1">
                    <a:solidFill>
                      <a:srgbClr val="002060"/>
                    </a:solidFill>
                  </a:rPr>
                  <a:t>有</a:t>
                </a: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𝑪</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𝒑</m:t>
                            </m:r>
                          </m:e>
                        </m:d>
                      </m:e>
                    </m:d>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𝒑</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e>
                        </m:d>
                      </m:e>
                    </m:d>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𝑪</m:t>
                        </m:r>
                      </m:e>
                    </m:d>
                  </m:oMath>
                </a14:m>
                <a:r>
                  <a:rPr lang="zh-CN" altLang="en-US" sz="1200" b="1">
                    <a:solidFill>
                      <a:srgbClr val="002060"/>
                    </a:solidFill>
                  </a:rPr>
                  <a:t>和</a:t>
                </a: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𝑫</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𝒑</m:t>
                            </m:r>
                          </m:e>
                        </m:d>
                      </m:e>
                    </m:d>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𝒑</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e>
                        </m:d>
                      </m:e>
                    </m:d>
                    <m:d>
                      <m:dPr>
                        <m:ctrlPr>
                          <a:rPr lang="en-US" altLang="zh-CN" sz="1200" b="1" i="1">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𝑫</m:t>
                        </m:r>
                      </m:e>
                    </m:d>
                  </m:oMath>
                </a14:m>
                <a:r>
                  <a:rPr lang="zh-CN" altLang="en-US" sz="1200" b="1">
                    <a:solidFill>
                      <a:srgbClr val="002060"/>
                    </a:solidFill>
                  </a:rPr>
                  <a:t>，这时</a:t>
                </a:r>
                <a14:m>
                  <m:oMath xmlns:m="http://schemas.openxmlformats.org/officeDocument/2006/math">
                    <m:r>
                      <a:rPr lang="en-US" altLang="zh-CN" sz="1200" b="1" i="1">
                        <a:solidFill>
                          <a:srgbClr val="002060"/>
                        </a:solidFill>
                        <a:latin typeface="Cambria Math" panose="02040503050406030204" pitchFamily="18" charset="0"/>
                      </a:rPr>
                      <m:t>𝑨</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𝒑</m:t>
                        </m:r>
                      </m:e>
                    </m:d>
                    <m:r>
                      <a:rPr lang="en-US" altLang="zh-CN" sz="1200" b="1" i="1">
                        <a:solidFill>
                          <a:srgbClr val="002060"/>
                        </a:solidFill>
                        <a:latin typeface="Cambria Math" panose="02040503050406030204" pitchFamily="18" charset="0"/>
                      </a:rPr>
                      <m:t>= </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𝑪</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𝑩</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𝒑</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𝑫</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r>
                          <a:rPr lang="en-US" altLang="zh-CN" sz="1200" b="1" i="1" smtClean="0">
                            <a:solidFill>
                              <a:srgbClr val="002060"/>
                            </a:solidFill>
                            <a:latin typeface="Cambria Math" panose="02040503050406030204" pitchFamily="18" charset="0"/>
                          </a:rPr>
                          <m:t>]</m:t>
                        </m:r>
                      </m:e>
                    </m:d>
                  </m:oMath>
                </a14:m>
                <a:r>
                  <a:rPr lang="en-US" altLang="zh-CN" sz="1200" b="1">
                    <a:solidFill>
                      <a:srgbClr val="002060"/>
                    </a:solidFill>
                  </a:rPr>
                  <a:t> </a:t>
                </a:r>
                <a:r>
                  <a:rPr lang="zh-CN" altLang="en-US" sz="1200" b="1">
                    <a:solidFill>
                      <a:srgbClr val="002060"/>
                    </a:solidFill>
                  </a:rPr>
                  <a:t>，从而有</a:t>
                </a:r>
                <a:endParaRPr lang="en-US" altLang="zh-CN" sz="1200" b="1">
                  <a:solidFill>
                    <a:srgbClr val="002060"/>
                  </a:solidFill>
                </a:endParaRPr>
              </a:p>
              <a:p>
                <a:pPr algn="ctr">
                  <a:spcBef>
                    <a:spcPts val="600"/>
                  </a:spcBef>
                </a:pPr>
                <a14:m>
                  <m:oMath xmlns:m="http://schemas.openxmlformats.org/officeDocument/2006/math">
                    <m:r>
                      <a:rPr lang="en-US" altLang="zh-CN" sz="1000" b="1" i="1" smtClean="0">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𝑨</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e>
                    </m:d>
                    <m:r>
                      <a:rPr lang="en-US" altLang="zh-CN" sz="1000" b="1" i="1">
                        <a:solidFill>
                          <a:srgbClr val="C00000"/>
                        </a:solidFill>
                        <a:latin typeface="Cambria Math" panose="02040503050406030204" pitchFamily="18" charset="0"/>
                      </a:rPr>
                      <m:t>= </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𝑫</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e>
                    </m:d>
                    <m:r>
                      <a:rPr lang="en-US" altLang="zh-CN" sz="1000" b="1" i="1">
                        <a:solidFill>
                          <a:srgbClr val="C00000"/>
                        </a:solidFill>
                        <a:latin typeface="Cambria Math" panose="02040503050406030204" pitchFamily="18" charset="0"/>
                      </a:rPr>
                      <m:t>= ∧</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e>
                        </m:d>
                        <m:r>
                          <a:rPr lang="en-US" altLang="zh-CN" sz="1000" b="1" i="1">
                            <a:solidFill>
                              <a:srgbClr val="C00000"/>
                            </a:solidFill>
                            <a:latin typeface="Cambria Math" panose="02040503050406030204" pitchFamily="18" charset="0"/>
                          </a:rPr>
                          <m:t>, </m:t>
                        </m:r>
                        <m:r>
                          <a:rPr lang="en-US" altLang="zh-CN" sz="1000" b="1" i="1">
                            <a:solidFill>
                              <a:srgbClr val="C00000"/>
                            </a:solidFill>
                            <a:latin typeface="Cambria Math" panose="02040503050406030204" pitchFamily="18" charset="0"/>
                          </a:rPr>
                          <m:t>𝑫</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e>
                    </m:d>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e>
                    </m:d>
                  </m:oMath>
                </a14:m>
                <a:r>
                  <a:rPr lang="en-US" altLang="zh-CN" sz="1000" b="1" i="1">
                    <a:solidFill>
                      <a:srgbClr val="C00000"/>
                    </a:solidFill>
                    <a:latin typeface="Cambria Math" panose="02040503050406030204" pitchFamily="18" charset="0"/>
                  </a:rPr>
                  <a:t>,</a:t>
                </a:r>
                <a14:m>
                  <m:oMath xmlns:m="http://schemas.openxmlformats.org/officeDocument/2006/math">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𝑫</m:t>
                        </m:r>
                      </m:e>
                    </m:d>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𝒑</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e>
                        </m:d>
                      </m:e>
                    </m:d>
                    <m:d>
                      <m:dPr>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𝑪</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𝑫</m:t>
                        </m:r>
                      </m:e>
                    </m:d>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𝝈</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𝑨</m:t>
                    </m:r>
                    <m:d>
                      <m:dPr>
                        <m:begChr m:val="["/>
                        <m:endChr m:val="]"/>
                        <m:ctrlPr>
                          <a:rPr lang="en-US" altLang="zh-CN" sz="1000" b="1" i="1">
                            <a:solidFill>
                              <a:srgbClr val="C00000"/>
                            </a:solidFill>
                            <a:latin typeface="Cambria Math" panose="02040503050406030204" pitchFamily="18" charset="0"/>
                          </a:rPr>
                        </m:ctrlPr>
                      </m:dPr>
                      <m:e>
                        <m:r>
                          <a:rPr lang="en-US" altLang="zh-CN" sz="1000" b="1" i="1">
                            <a:solidFill>
                              <a:srgbClr val="C00000"/>
                            </a:solidFill>
                            <a:latin typeface="Cambria Math" panose="02040503050406030204" pitchFamily="18" charset="0"/>
                          </a:rPr>
                          <m:t>𝑩</m:t>
                        </m:r>
                        <m:r>
                          <a:rPr lang="en-US" altLang="zh-CN" sz="1000" b="1" i="1">
                            <a:solidFill>
                              <a:srgbClr val="C00000"/>
                            </a:solidFill>
                            <a:latin typeface="Cambria Math" panose="02040503050406030204" pitchFamily="18" charset="0"/>
                          </a:rPr>
                          <m:t>/</m:t>
                        </m:r>
                        <m:r>
                          <a:rPr lang="en-US" altLang="zh-CN" sz="1000" b="1" i="1">
                            <a:solidFill>
                              <a:srgbClr val="C00000"/>
                            </a:solidFill>
                            <a:latin typeface="Cambria Math" panose="02040503050406030204" pitchFamily="18" charset="0"/>
                          </a:rPr>
                          <m:t>𝒑</m:t>
                        </m:r>
                      </m:e>
                    </m:d>
                    <m:r>
                      <a:rPr lang="en-US" altLang="zh-CN" sz="1000" b="1" i="1">
                        <a:solidFill>
                          <a:srgbClr val="C00000"/>
                        </a:solidFill>
                        <a:latin typeface="Cambria Math" panose="02040503050406030204" pitchFamily="18" charset="0"/>
                      </a:rPr>
                      <m:t>)</m:t>
                    </m:r>
                  </m:oMath>
                </a14:m>
                <a:endParaRPr lang="en-US" altLang="zh-CN" sz="1000" b="1" i="1">
                  <a:solidFill>
                    <a:srgbClr val="C00000"/>
                  </a:solidFill>
                  <a:latin typeface="Cambria Math" panose="02040503050406030204" pitchFamily="18" charset="0"/>
                </a:endParaRPr>
              </a:p>
              <a:p>
                <a:pPr marL="171450" indent="-171450">
                  <a:spcBef>
                    <a:spcPts val="600"/>
                  </a:spcBef>
                  <a:buFont typeface="Arial" panose="020B0604020202020204" pitchFamily="34" charset="0"/>
                  <a:buChar char="•"/>
                </a:pPr>
                <a:r>
                  <a:rPr lang="zh-CN" altLang="en-US" sz="1200" b="1">
                    <a:solidFill>
                      <a:srgbClr val="002060"/>
                    </a:solidFill>
                  </a:rPr>
                  <a:t>对于</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是公式</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𝑫</m:t>
                        </m:r>
                      </m:e>
                    </m:d>
                    <m:r>
                      <a:rPr lang="en-US" altLang="zh-CN" sz="1200" b="1" i="1" smtClean="0">
                        <a:solidFill>
                          <a:srgbClr val="002060"/>
                        </a:solidFill>
                        <a:latin typeface="Cambria Math" panose="02040503050406030204" pitchFamily="18" charset="0"/>
                      </a:rPr>
                      <m:t>, </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𝑫</m:t>
                        </m:r>
                      </m:e>
                    </m:d>
                  </m:oMath>
                </a14:m>
                <a:r>
                  <a:rPr lang="zh-CN" altLang="en-US" sz="1200" b="1">
                    <a:solidFill>
                      <a:srgbClr val="002060"/>
                    </a:solidFill>
                  </a:rPr>
                  <a:t>和</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𝑫</m:t>
                        </m:r>
                      </m:e>
                    </m:d>
                  </m:oMath>
                </a14:m>
                <a:r>
                  <a:rPr lang="zh-CN" altLang="en-US" sz="1200" b="1">
                    <a:solidFill>
                      <a:srgbClr val="002060"/>
                    </a:solidFill>
                  </a:rPr>
                  <a:t>的情况类似可证</a:t>
                </a:r>
              </a:p>
            </p:txBody>
          </p:sp>
        </mc:Choice>
        <mc:Fallback xmlns="">
          <p:sp>
            <p:nvSpPr>
              <p:cNvPr id="2" name="文本框 1">
                <a:extLst>
                  <a:ext uri="{FF2B5EF4-FFF2-40B4-BE49-F238E27FC236}">
                    <a16:creationId xmlns:a16="http://schemas.microsoft.com/office/drawing/2014/main" id="{419F600A-F305-4B72-BD3F-A7C8B96AA70C}"/>
                  </a:ext>
                </a:extLst>
              </p:cNvPr>
              <p:cNvSpPr txBox="1">
                <a:spLocks noRot="1" noChangeAspect="1" noMove="1" noResize="1" noEditPoints="1" noAdjustHandles="1" noChangeArrowheads="1" noChangeShapeType="1" noTextEdit="1"/>
              </p:cNvSpPr>
              <p:nvPr/>
            </p:nvSpPr>
            <p:spPr>
              <a:xfrm>
                <a:off x="526771" y="1719605"/>
                <a:ext cx="8090452" cy="28502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DC0EA6-8298-40D4-89DF-FEC8E91F96B5}"/>
                  </a:ext>
                </a:extLst>
              </p:cNvPr>
              <p:cNvSpPr txBox="1"/>
              <p:nvPr/>
            </p:nvSpPr>
            <p:spPr>
              <a:xfrm>
                <a:off x="5307495" y="1264388"/>
                <a:ext cx="2579205" cy="584775"/>
              </a:xfrm>
              <a:prstGeom prst="rect">
                <a:avLst/>
              </a:prstGeom>
              <a:solidFill>
                <a:schemeClr val="accent6">
                  <a:lumMod val="50000"/>
                </a:schemeClr>
              </a:solidFill>
            </p:spPr>
            <p:txBody>
              <a:bodyPr wrap="square" rtlCol="0">
                <a:spAutoFit/>
              </a:bodyPr>
              <a:lstStyle/>
              <a:p>
                <a:r>
                  <a:rPr lang="zh-CN" altLang="en-US" sz="1600" b="1">
                    <a:solidFill>
                      <a:schemeClr val="accent4">
                        <a:lumMod val="40000"/>
                        <a:lumOff val="60000"/>
                      </a:schemeClr>
                    </a:solidFill>
                  </a:rPr>
                  <a:t>下面将</a:t>
                </a:r>
                <a14:m>
                  <m:oMath xmlns:m="http://schemas.openxmlformats.org/officeDocument/2006/math">
                    <m:r>
                      <a:rPr lang="en-US" altLang="zh-CN" sz="1600" b="1" i="1" smtClean="0">
                        <a:solidFill>
                          <a:schemeClr val="accent4">
                            <a:lumMod val="40000"/>
                            <a:lumOff val="60000"/>
                          </a:schemeClr>
                        </a:solidFill>
                        <a:latin typeface="Cambria Math" panose="02040503050406030204" pitchFamily="18" charset="0"/>
                      </a:rPr>
                      <m:t>¬, ∧</m:t>
                    </m:r>
                  </m:oMath>
                </a14:m>
                <a:r>
                  <a:rPr lang="zh-CN" altLang="en-US" sz="1600" b="1">
                    <a:solidFill>
                      <a:schemeClr val="accent4">
                        <a:lumMod val="40000"/>
                        <a:lumOff val="60000"/>
                      </a:schemeClr>
                    </a:solidFill>
                  </a:rPr>
                  <a:t>等同时也理解为真值集</a:t>
                </a:r>
                <a14:m>
                  <m:oMath xmlns:m="http://schemas.openxmlformats.org/officeDocument/2006/math">
                    <m:r>
                      <a:rPr lang="en-US" altLang="zh-CN" sz="1600" b="1" i="1" smtClean="0">
                        <a:solidFill>
                          <a:schemeClr val="accent4">
                            <a:lumMod val="40000"/>
                            <a:lumOff val="60000"/>
                          </a:schemeClr>
                        </a:solidFill>
                        <a:latin typeface="Cambria Math" panose="02040503050406030204" pitchFamily="18" charset="0"/>
                      </a:rPr>
                      <m:t>𝟐</m:t>
                    </m:r>
                    <m:r>
                      <a:rPr lang="en-US" altLang="zh-CN" sz="1600" b="1" i="1" smtClean="0">
                        <a:solidFill>
                          <a:schemeClr val="accent4">
                            <a:lumMod val="40000"/>
                            <a:lumOff val="60000"/>
                          </a:schemeClr>
                        </a:solidFill>
                        <a:latin typeface="Cambria Math" panose="02040503050406030204" pitchFamily="18" charset="0"/>
                      </a:rPr>
                      <m:t>=</m:t>
                    </m:r>
                    <m:d>
                      <m:dPr>
                        <m:begChr m:val="{"/>
                        <m:endChr m:val="}"/>
                        <m:ctrlPr>
                          <a:rPr lang="en-US" altLang="zh-CN" sz="1600" b="1" i="1" smtClean="0">
                            <a:solidFill>
                              <a:schemeClr val="accent4">
                                <a:lumMod val="40000"/>
                                <a:lumOff val="60000"/>
                              </a:schemeClr>
                            </a:solidFill>
                            <a:latin typeface="Cambria Math" panose="02040503050406030204" pitchFamily="18" charset="0"/>
                          </a:rPr>
                        </m:ctrlPr>
                      </m:dPr>
                      <m:e>
                        <m:r>
                          <a:rPr lang="en-US" altLang="zh-CN" sz="1600" b="1" i="1" smtClean="0">
                            <a:solidFill>
                              <a:schemeClr val="accent4">
                                <a:lumMod val="40000"/>
                                <a:lumOff val="60000"/>
                              </a:schemeClr>
                            </a:solidFill>
                            <a:latin typeface="Cambria Math" panose="02040503050406030204" pitchFamily="18" charset="0"/>
                          </a:rPr>
                          <m:t>𝟎</m:t>
                        </m:r>
                        <m:r>
                          <a:rPr lang="en-US" altLang="zh-CN" sz="1600" b="1" i="1" smtClean="0">
                            <a:solidFill>
                              <a:schemeClr val="accent4">
                                <a:lumMod val="40000"/>
                                <a:lumOff val="60000"/>
                              </a:schemeClr>
                            </a:solidFill>
                            <a:latin typeface="Cambria Math" panose="02040503050406030204" pitchFamily="18" charset="0"/>
                          </a:rPr>
                          <m:t>, </m:t>
                        </m:r>
                        <m:r>
                          <a:rPr lang="en-US" altLang="zh-CN" sz="1600" b="1" i="1" smtClean="0">
                            <a:solidFill>
                              <a:schemeClr val="accent4">
                                <a:lumMod val="40000"/>
                                <a:lumOff val="60000"/>
                              </a:schemeClr>
                            </a:solidFill>
                            <a:latin typeface="Cambria Math" panose="02040503050406030204" pitchFamily="18" charset="0"/>
                          </a:rPr>
                          <m:t>𝟏</m:t>
                        </m:r>
                      </m:e>
                    </m:d>
                  </m:oMath>
                </a14:m>
                <a:r>
                  <a:rPr lang="zh-CN" altLang="en-US" sz="1600" b="1">
                    <a:solidFill>
                      <a:schemeClr val="accent4">
                        <a:lumMod val="40000"/>
                        <a:lumOff val="60000"/>
                      </a:schemeClr>
                    </a:solidFill>
                  </a:rPr>
                  <a:t>上的运算</a:t>
                </a:r>
              </a:p>
            </p:txBody>
          </p:sp>
        </mc:Choice>
        <mc:Fallback xmlns="">
          <p:sp>
            <p:nvSpPr>
              <p:cNvPr id="3" name="文本框 2">
                <a:extLst>
                  <a:ext uri="{FF2B5EF4-FFF2-40B4-BE49-F238E27FC236}">
                    <a16:creationId xmlns:a16="http://schemas.microsoft.com/office/drawing/2014/main" id="{B8DC0EA6-8298-40D4-89DF-FEC8E91F96B5}"/>
                  </a:ext>
                </a:extLst>
              </p:cNvPr>
              <p:cNvSpPr txBox="1">
                <a:spLocks noRot="1" noChangeAspect="1" noMove="1" noResize="1" noEditPoints="1" noAdjustHandles="1" noChangeArrowheads="1" noChangeShapeType="1" noTextEdit="1"/>
              </p:cNvSpPr>
              <p:nvPr/>
            </p:nvSpPr>
            <p:spPr>
              <a:xfrm>
                <a:off x="5307495" y="1264388"/>
                <a:ext cx="2579205" cy="584775"/>
              </a:xfrm>
              <a:prstGeom prst="rect">
                <a:avLst/>
              </a:prstGeom>
              <a:blipFill>
                <a:blip r:embed="rId12"/>
                <a:stretch>
                  <a:fillRect l="-1418"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521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公式真值计算与变量替换举例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B629C1-2024-4946-A3B7-F811ACE218E6}"/>
                  </a:ext>
                </a:extLst>
              </p:cNvPr>
              <p:cNvSpPr txBox="1"/>
              <p:nvPr/>
            </p:nvSpPr>
            <p:spPr>
              <a:xfrm>
                <a:off x="781459" y="788303"/>
                <a:ext cx="7581076" cy="1511952"/>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en-US" altLang="zh-CN" sz="1600" b="1"/>
                  <a:t>    </a:t>
                </a:r>
                <a14:m>
                  <m:oMath xmlns:m="http://schemas.openxmlformats.org/officeDocument/2006/math">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oMath>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e>
                          </m:d>
                        </m:e>
                      </m:d>
                      <m:r>
                        <a:rPr lang="en-US" altLang="zh-CN" sz="1600" b="1" i="1">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e>
                      </m:d>
                      <m:r>
                        <a:rPr lang="en-US" altLang="zh-CN" sz="1600" b="1" i="1" smtClean="0">
                          <a:latin typeface="Cambria Math" panose="02040503050406030204" pitchFamily="18" charset="0"/>
                        </a:rPr>
                        <m:t>)</m:t>
                      </m:r>
                    </m:oMath>
                  </m:oMathPara>
                </a14:m>
                <a:endParaRPr lang="zh-CN" altLang="en-US" sz="1600" b="1"/>
              </a:p>
            </p:txBody>
          </p:sp>
        </mc:Choice>
        <mc:Fallback xmlns="">
          <p:sp>
            <p:nvSpPr>
              <p:cNvPr id="8" name="文本框 7">
                <a:extLst>
                  <a:ext uri="{FF2B5EF4-FFF2-40B4-BE49-F238E27FC236}">
                    <a16:creationId xmlns:a16="http://schemas.microsoft.com/office/drawing/2014/main" id="{75B629C1-2024-4946-A3B7-F811ACE218E6}"/>
                  </a:ext>
                </a:extLst>
              </p:cNvPr>
              <p:cNvSpPr txBox="1">
                <a:spLocks noRot="1" noChangeAspect="1" noMove="1" noResize="1" noEditPoints="1" noAdjustHandles="1" noChangeArrowheads="1" noChangeShapeType="1" noTextEdit="1"/>
              </p:cNvSpPr>
              <p:nvPr/>
            </p:nvSpPr>
            <p:spPr>
              <a:xfrm>
                <a:off x="781459" y="788303"/>
                <a:ext cx="7581076" cy="1511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5E54E95-127A-4AAD-A384-45F2F5663648}"/>
                  </a:ext>
                </a:extLst>
              </p:cNvPr>
              <p:cNvSpPr txBox="1"/>
              <p:nvPr/>
            </p:nvSpPr>
            <p:spPr>
              <a:xfrm>
                <a:off x="781459" y="2434435"/>
                <a:ext cx="5222144"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F5E54E95-127A-4AAD-A384-45F2F5663648}"/>
                  </a:ext>
                </a:extLst>
              </p:cNvPr>
              <p:cNvSpPr txBox="1">
                <a:spLocks noRot="1" noChangeAspect="1" noMove="1" noResize="1" noEditPoints="1" noAdjustHandles="1" noChangeArrowheads="1" noChangeShapeType="1" noTextEdit="1"/>
              </p:cNvSpPr>
              <p:nvPr/>
            </p:nvSpPr>
            <p:spPr>
              <a:xfrm>
                <a:off x="781459" y="2434435"/>
                <a:ext cx="5222144" cy="338554"/>
              </a:xfrm>
              <a:prstGeom prst="rect">
                <a:avLst/>
              </a:prstGeom>
              <a:blipFill>
                <a:blip r:embed="rId3"/>
                <a:stretch>
                  <a:fillRect l="-583"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1D1FA1A-E3E6-472D-847B-A26EE72860D5}"/>
                  </a:ext>
                </a:extLst>
              </p:cNvPr>
              <p:cNvSpPr txBox="1"/>
              <p:nvPr/>
            </p:nvSpPr>
            <p:spPr>
              <a:xfrm>
                <a:off x="781459" y="2884649"/>
                <a:ext cx="1294577" cy="52322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m:oMathPara>
                </a14:m>
                <a:endParaRPr lang="en-US" altLang="zh-CN" sz="14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m:oMathPara>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21D1FA1A-E3E6-472D-847B-A26EE72860D5}"/>
                  </a:ext>
                </a:extLst>
              </p:cNvPr>
              <p:cNvSpPr txBox="1">
                <a:spLocks noRot="1" noChangeAspect="1" noMove="1" noResize="1" noEditPoints="1" noAdjustHandles="1" noChangeArrowheads="1" noChangeShapeType="1" noTextEdit="1"/>
              </p:cNvSpPr>
              <p:nvPr/>
            </p:nvSpPr>
            <p:spPr>
              <a:xfrm>
                <a:off x="781459" y="2884649"/>
                <a:ext cx="1294577"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888CB7E-784D-48BA-9444-E890CD23132F}"/>
                  </a:ext>
                </a:extLst>
              </p:cNvPr>
              <p:cNvSpPr txBox="1"/>
              <p:nvPr/>
            </p:nvSpPr>
            <p:spPr>
              <a:xfrm>
                <a:off x="3110465" y="2843246"/>
                <a:ext cx="4209221" cy="738664"/>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𝒒</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𝒓</m:t>
                            </m:r>
                          </m:e>
                        </m:d>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𝒒</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en-US" altLang="zh-CN" sz="1400" b="1">
                    <a:solidFill>
                      <a:srgbClr val="C00000"/>
                    </a:solidFill>
                  </a:rPr>
                  <a:t>  </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𝒒</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𝒓</m:t>
                            </m:r>
                          </m:e>
                        </m:d>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𝒒</m:t>
                        </m:r>
                      </m:e>
                    </m:d>
                    <m:r>
                      <a:rPr lang="en-US" altLang="zh-CN" sz="1400" b="1" i="1">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𝒓</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a14:m>
                <a:r>
                  <a:rPr lang="en-US" altLang="zh-CN" sz="1400" b="1">
                    <a:solidFill>
                      <a:srgbClr val="C00000"/>
                    </a:solidFill>
                  </a:rPr>
                  <a:t>  </a:t>
                </a:r>
                <a14:m>
                  <m:oMath xmlns:m="http://schemas.openxmlformats.org/officeDocument/2006/math">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𝒒</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𝒒</m:t>
                            </m:r>
                            <m:r>
                              <a:rPr lang="en-US" altLang="zh-CN" sz="1400" b="1" i="1" smtClean="0">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𝒓</m:t>
                            </m:r>
                          </m:e>
                        </m:d>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𝒓</m:t>
                        </m:r>
                      </m:e>
                    </m:d>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𝒓</m:t>
                        </m:r>
                      </m:e>
                    </m:d>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𝟏</m:t>
                    </m:r>
                  </m:oMath>
                </a14:m>
                <a:endParaRPr lang="zh-CN" altLang="en-US" sz="1400" b="1">
                  <a:solidFill>
                    <a:srgbClr val="C00000"/>
                  </a:solidFill>
                </a:endParaRPr>
              </a:p>
            </p:txBody>
          </p:sp>
        </mc:Choice>
        <mc:Fallback xmlns="">
          <p:sp>
            <p:nvSpPr>
              <p:cNvPr id="5" name="文本框 4">
                <a:extLst>
                  <a:ext uri="{FF2B5EF4-FFF2-40B4-BE49-F238E27FC236}">
                    <a16:creationId xmlns:a16="http://schemas.microsoft.com/office/drawing/2014/main" id="{D888CB7E-784D-48BA-9444-E890CD23132F}"/>
                  </a:ext>
                </a:extLst>
              </p:cNvPr>
              <p:cNvSpPr txBox="1">
                <a:spLocks noRot="1" noChangeAspect="1" noMove="1" noResize="1" noEditPoints="1" noAdjustHandles="1" noChangeArrowheads="1" noChangeShapeType="1" noTextEdit="1"/>
              </p:cNvSpPr>
              <p:nvPr/>
            </p:nvSpPr>
            <p:spPr>
              <a:xfrm>
                <a:off x="3110465" y="2843246"/>
                <a:ext cx="4209221" cy="7386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B3FB111-7FD4-4702-9A22-0E89FB3B9909}"/>
                  </a:ext>
                </a:extLst>
              </p:cNvPr>
              <p:cNvSpPr txBox="1"/>
              <p:nvPr/>
            </p:nvSpPr>
            <p:spPr>
              <a:xfrm>
                <a:off x="781459" y="3679538"/>
                <a:ext cx="7444409" cy="33547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𝝈</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𝝈</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e>
                      </m:d>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𝟏</m:t>
                      </m:r>
                    </m:oMath>
                  </m:oMathPara>
                </a14:m>
                <a:endParaRPr lang="zh-CN" altLang="en-US" sz="1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0B3FB111-7FD4-4702-9A22-0E89FB3B9909}"/>
                  </a:ext>
                </a:extLst>
              </p:cNvPr>
              <p:cNvSpPr txBox="1">
                <a:spLocks noRot="1" noChangeAspect="1" noMove="1" noResize="1" noEditPoints="1" noAdjustHandles="1" noChangeArrowheads="1" noChangeShapeType="1" noTextEdit="1"/>
              </p:cNvSpPr>
              <p:nvPr/>
            </p:nvSpPr>
            <p:spPr>
              <a:xfrm>
                <a:off x="781459" y="3679538"/>
                <a:ext cx="7444409" cy="335476"/>
              </a:xfrm>
              <a:prstGeom prst="rect">
                <a:avLst/>
              </a:prstGeom>
              <a:blipFill>
                <a:blip r:embed="rId6"/>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9C02663-5012-4CFD-9D52-FC57415BAE52}"/>
                  </a:ext>
                </a:extLst>
              </p:cNvPr>
              <p:cNvSpPr txBox="1"/>
              <p:nvPr/>
            </p:nvSpPr>
            <p:spPr>
              <a:xfrm>
                <a:off x="6405994" y="4152983"/>
                <a:ext cx="1819873" cy="33547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𝒑</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𝒒</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𝒒</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oMath>
                  </m:oMathPara>
                </a14:m>
                <a:endParaRPr lang="zh-CN" altLang="en-US" sz="1400">
                  <a:solidFill>
                    <a:srgbClr val="C00000"/>
                  </a:solidFill>
                </a:endParaRPr>
              </a:p>
            </p:txBody>
          </p:sp>
        </mc:Choice>
        <mc:Fallback xmlns="">
          <p:sp>
            <p:nvSpPr>
              <p:cNvPr id="2" name="文本框 1">
                <a:extLst>
                  <a:ext uri="{FF2B5EF4-FFF2-40B4-BE49-F238E27FC236}">
                    <a16:creationId xmlns:a16="http://schemas.microsoft.com/office/drawing/2014/main" id="{29C02663-5012-4CFD-9D52-FC57415BAE52}"/>
                  </a:ext>
                </a:extLst>
              </p:cNvPr>
              <p:cNvSpPr txBox="1">
                <a:spLocks noRot="1" noChangeAspect="1" noMove="1" noResize="1" noEditPoints="1" noAdjustHandles="1" noChangeArrowheads="1" noChangeShapeType="1" noTextEdit="1"/>
              </p:cNvSpPr>
              <p:nvPr/>
            </p:nvSpPr>
            <p:spPr>
              <a:xfrm>
                <a:off x="6405994" y="4152983"/>
                <a:ext cx="1819873" cy="33547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50D8B96-9C3E-466B-8302-894C0D82821B}"/>
                  </a:ext>
                </a:extLst>
              </p:cNvPr>
              <p:cNvSpPr txBox="1"/>
              <p:nvPr/>
            </p:nvSpPr>
            <p:spPr>
              <a:xfrm>
                <a:off x="781459" y="4127743"/>
                <a:ext cx="3173104" cy="33547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m:oMathPara>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50D8B96-9C3E-466B-8302-894C0D82821B}"/>
                  </a:ext>
                </a:extLst>
              </p:cNvPr>
              <p:cNvSpPr txBox="1">
                <a:spLocks noRot="1" noChangeAspect="1" noMove="1" noResize="1" noEditPoints="1" noAdjustHandles="1" noChangeArrowheads="1" noChangeShapeType="1" noTextEdit="1"/>
              </p:cNvSpPr>
              <p:nvPr/>
            </p:nvSpPr>
            <p:spPr>
              <a:xfrm>
                <a:off x="781459" y="4127743"/>
                <a:ext cx="3173104" cy="335476"/>
              </a:xfrm>
              <a:prstGeom prst="rect">
                <a:avLst/>
              </a:prstGeom>
              <a:blipFill>
                <a:blip r:embed="rId8"/>
                <a:stretch>
                  <a:fillRect b="-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104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命题逻辑公式的真值计算</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公式的对偶式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第三讲  命题逻辑公式的语义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/45</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008E103-69AF-4A65-AF66-4CB0058DE52E}"/>
                  </a:ext>
                </a:extLst>
              </p:cNvPr>
              <p:cNvSpPr txBox="1"/>
              <p:nvPr/>
            </p:nvSpPr>
            <p:spPr>
              <a:xfrm>
                <a:off x="971215" y="889450"/>
                <a:ext cx="6719047" cy="640112"/>
              </a:xfrm>
              <a:prstGeom prst="rect">
                <a:avLst/>
              </a:prstGeom>
              <a:solidFill>
                <a:schemeClr val="accent2">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设命题逻辑公式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只出现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三个运算符。将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换为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，并将其中出现的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换为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，得到的公式称为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对偶公式</a:t>
                </a:r>
                <a:r>
                  <a:rPr lang="en-US" altLang="zh-CN" sz="1600" b="1">
                    <a:solidFill>
                      <a:schemeClr val="accent2">
                        <a:lumMod val="50000"/>
                      </a:schemeClr>
                    </a:solidFill>
                  </a:rPr>
                  <a:t>(dual formula)</a:t>
                </a:r>
                <a:r>
                  <a:rPr lang="zh-CN" altLang="en-US" sz="1600" b="1">
                    <a:solidFill>
                      <a:schemeClr val="accent2">
                        <a:lumMod val="50000"/>
                      </a:schemeClr>
                    </a:solidFill>
                  </a:rPr>
                  <a:t>，记为</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a:solidFill>
                              <a:schemeClr val="accent2">
                                <a:lumMod val="50000"/>
                              </a:schemeClr>
                            </a:solidFill>
                            <a:latin typeface="Cambria Math" panose="02040503050406030204" pitchFamily="18" charset="0"/>
                          </a:rPr>
                          <m:t>∗</m:t>
                        </m:r>
                      </m:sup>
                    </m:sSup>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008E103-69AF-4A65-AF66-4CB0058DE52E}"/>
                  </a:ext>
                </a:extLst>
              </p:cNvPr>
              <p:cNvSpPr txBox="1">
                <a:spLocks noRot="1" noChangeAspect="1" noMove="1" noResize="1" noEditPoints="1" noAdjustHandles="1" noChangeArrowheads="1" noChangeShapeType="1" noTextEdit="1"/>
              </p:cNvSpPr>
              <p:nvPr/>
            </p:nvSpPr>
            <p:spPr>
              <a:xfrm>
                <a:off x="971215" y="889450"/>
                <a:ext cx="6719047" cy="640112"/>
              </a:xfrm>
              <a:prstGeom prst="rect">
                <a:avLst/>
              </a:prstGeom>
              <a:blipFill>
                <a:blip r:embed="rId2"/>
                <a:stretch>
                  <a:fillRect l="-453"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4FB233C-E6BF-43F4-A399-BAE39344C049}"/>
                  </a:ext>
                </a:extLst>
              </p:cNvPr>
              <p:cNvSpPr txBox="1"/>
              <p:nvPr/>
            </p:nvSpPr>
            <p:spPr>
              <a:xfrm>
                <a:off x="971214" y="2262036"/>
                <a:ext cx="7201563" cy="652038"/>
              </a:xfrm>
              <a:prstGeom prst="rect">
                <a:avLst/>
              </a:prstGeom>
              <a:solidFill>
                <a:schemeClr val="accent4">
                  <a:lumMod val="40000"/>
                  <a:lumOff val="60000"/>
                </a:schemeClr>
              </a:solidFill>
            </p:spPr>
            <p:txBody>
              <a:bodyPr wrap="square" rtlCol="0">
                <a:spAutoFit/>
              </a:bodyPr>
              <a:lstStyle/>
              <a:p>
                <a:pPr>
                  <a:lnSpc>
                    <a:spcPts val="2200"/>
                  </a:lnSpc>
                </a:pPr>
                <a:r>
                  <a:rPr lang="zh-CN" altLang="en-US" sz="1600" b="1">
                    <a:solidFill>
                      <a:schemeClr val="accent2">
                        <a:lumMod val="50000"/>
                      </a:schemeClr>
                    </a:solidFill>
                  </a:rPr>
                  <a:t>所有只含有运算符</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 ∨</m:t>
                    </m:r>
                  </m:oMath>
                </a14:m>
                <a:r>
                  <a:rPr lang="zh-CN" altLang="en-US" sz="1600" b="1">
                    <a:solidFill>
                      <a:schemeClr val="accent2">
                        <a:lumMod val="50000"/>
                      </a:schemeClr>
                    </a:solidFill>
                  </a:rPr>
                  <a:t>的命题逻辑公式构成的集合</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如何归纳定义？属于</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的对偶公式</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如何归纳定义？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的真值与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的真值有什么联系？</a:t>
                </a:r>
              </a:p>
            </p:txBody>
          </p:sp>
        </mc:Choice>
        <mc:Fallback xmlns="">
          <p:sp>
            <p:nvSpPr>
              <p:cNvPr id="3" name="文本框 2">
                <a:extLst>
                  <a:ext uri="{FF2B5EF4-FFF2-40B4-BE49-F238E27FC236}">
                    <a16:creationId xmlns:a16="http://schemas.microsoft.com/office/drawing/2014/main" id="{94FB233C-E6BF-43F4-A399-BAE39344C049}"/>
                  </a:ext>
                </a:extLst>
              </p:cNvPr>
              <p:cNvSpPr txBox="1">
                <a:spLocks noRot="1" noChangeAspect="1" noMove="1" noResize="1" noEditPoints="1" noAdjustHandles="1" noChangeArrowheads="1" noChangeShapeType="1" noTextEdit="1"/>
              </p:cNvSpPr>
              <p:nvPr/>
            </p:nvSpPr>
            <p:spPr>
              <a:xfrm>
                <a:off x="971214" y="2262036"/>
                <a:ext cx="7201563" cy="652038"/>
              </a:xfrm>
              <a:prstGeom prst="rect">
                <a:avLst/>
              </a:prstGeom>
              <a:blipFill>
                <a:blip r:embed="rId3"/>
                <a:stretch>
                  <a:fillRect l="-423" b="-93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A75494-53B1-4F95-878D-66000401EC97}"/>
                  </a:ext>
                </a:extLst>
              </p:cNvPr>
              <p:cNvSpPr txBox="1"/>
              <p:nvPr/>
            </p:nvSpPr>
            <p:spPr>
              <a:xfrm>
                <a:off x="971215" y="1735690"/>
                <a:ext cx="7201563" cy="307777"/>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zh-CN" altLang="en-US" sz="1400" b="1">
                    <a:solidFill>
                      <a:schemeClr val="accent2">
                        <a:lumMod val="50000"/>
                      </a:schemeClr>
                    </a:solidFill>
                  </a:rPr>
                  <a:t>，则</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zh-CN" altLang="en-US" sz="1400" b="1">
                    <a:solidFill>
                      <a:schemeClr val="accent2">
                        <a:lumMod val="50000"/>
                      </a:schemeClr>
                    </a:solidFill>
                  </a:rPr>
                  <a:t>，则</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60A75494-53B1-4F95-878D-66000401EC97}"/>
                  </a:ext>
                </a:extLst>
              </p:cNvPr>
              <p:cNvSpPr txBox="1">
                <a:spLocks noRot="1" noChangeAspect="1" noMove="1" noResize="1" noEditPoints="1" noAdjustHandles="1" noChangeArrowheads="1" noChangeShapeType="1" noTextEdit="1"/>
              </p:cNvSpPr>
              <p:nvPr/>
            </p:nvSpPr>
            <p:spPr>
              <a:xfrm>
                <a:off x="971215" y="1735690"/>
                <a:ext cx="7201563" cy="307777"/>
              </a:xfrm>
              <a:prstGeom prst="rect">
                <a:avLst/>
              </a:prstGeom>
              <a:blipFill>
                <a:blip r:embed="rId4"/>
                <a:stretch>
                  <a:fillRect l="-254"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4398F9D-6802-445D-8856-93184899268D}"/>
                  </a:ext>
                </a:extLst>
              </p:cNvPr>
              <p:cNvSpPr txBox="1"/>
              <p:nvPr/>
            </p:nvSpPr>
            <p:spPr>
              <a:xfrm>
                <a:off x="971214" y="3132643"/>
                <a:ext cx="7201563"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对真值赋值函数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，定义真值赋值函数</a:t>
                </a:r>
                <a14:m>
                  <m:oMath xmlns:m="http://schemas.openxmlformats.org/officeDocument/2006/math">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 </m:t>
                    </m:r>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oMath>
                </a14:m>
                <a:endParaRPr lang="zh-CN" altLang="en-US" sz="1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64398F9D-6802-445D-8856-93184899268D}"/>
                  </a:ext>
                </a:extLst>
              </p:cNvPr>
              <p:cNvSpPr txBox="1">
                <a:spLocks noRot="1" noChangeAspect="1" noMove="1" noResize="1" noEditPoints="1" noAdjustHandles="1" noChangeArrowheads="1" noChangeShapeType="1" noTextEdit="1"/>
              </p:cNvSpPr>
              <p:nvPr/>
            </p:nvSpPr>
            <p:spPr>
              <a:xfrm>
                <a:off x="971214" y="3132643"/>
                <a:ext cx="7201563" cy="307777"/>
              </a:xfrm>
              <a:prstGeom prst="rect">
                <a:avLst/>
              </a:prstGeom>
              <a:blipFill>
                <a:blip r:embed="rId5"/>
                <a:stretch>
                  <a:fillRect l="-254"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FFF0C3-DADC-44BA-936B-AA634E69D59C}"/>
                  </a:ext>
                </a:extLst>
              </p:cNvPr>
              <p:cNvSpPr txBox="1"/>
              <p:nvPr/>
            </p:nvSpPr>
            <p:spPr>
              <a:xfrm>
                <a:off x="971214" y="3664524"/>
                <a:ext cx="5803659" cy="756361"/>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有：</a:t>
                </a:r>
                <a:endParaRPr lang="en-US" altLang="zh-CN" sz="1600" b="1" i="1">
                  <a:solidFill>
                    <a:srgbClr val="C0000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sSup>
                        <m:sSupPr>
                          <m:ctrlPr>
                            <a:rPr lang="en-US" altLang="zh-CN" sz="1600" b="1" i="1">
                              <a:solidFill>
                                <a:srgbClr val="C00000"/>
                              </a:solidFill>
                              <a:latin typeface="Cambria Math" panose="02040503050406030204" pitchFamily="18" charset="0"/>
                            </a:rPr>
                          </m:ctrlPr>
                        </m:sSupPr>
                        <m:e>
                          <m:r>
                            <a:rPr lang="en-US" altLang="zh-CN" sz="1600" b="1" i="1">
                              <a:solidFill>
                                <a:srgbClr val="C00000"/>
                              </a:solidFill>
                              <a:latin typeface="Cambria Math" panose="02040503050406030204" pitchFamily="18" charset="0"/>
                            </a:rPr>
                            <m:t>𝝈</m:t>
                          </m:r>
                        </m:e>
                        <m:sup>
                          <m:r>
                            <a:rPr lang="en-US" altLang="zh-CN" sz="1600" b="1" i="1">
                              <a:solidFill>
                                <a:srgbClr val="C00000"/>
                              </a:solidFill>
                              <a:latin typeface="Cambria Math" panose="02040503050406030204" pitchFamily="18" charset="0"/>
                            </a:rPr>
                            <m:t>−</m:t>
                          </m:r>
                        </m:sup>
                      </m:sSup>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e>
                      </m:d>
                    </m:oMath>
                  </m:oMathPara>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3BFFF0C3-DADC-44BA-936B-AA634E69D59C}"/>
                  </a:ext>
                </a:extLst>
              </p:cNvPr>
              <p:cNvSpPr txBox="1">
                <a:spLocks noRot="1" noChangeAspect="1" noMove="1" noResize="1" noEditPoints="1" noAdjustHandles="1" noChangeArrowheads="1" noChangeShapeType="1" noTextEdit="1"/>
              </p:cNvSpPr>
              <p:nvPr/>
            </p:nvSpPr>
            <p:spPr>
              <a:xfrm>
                <a:off x="971214" y="3664524"/>
                <a:ext cx="5803659" cy="756361"/>
              </a:xfrm>
              <a:prstGeom prst="rect">
                <a:avLst/>
              </a:prstGeom>
              <a:blipFill>
                <a:blip r:embed="rId6"/>
                <a:stretch>
                  <a:fillRect l="-525" t="-1613" r="-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039841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3368</TotalTime>
  <Words>7222</Words>
  <Application>Microsoft Office PowerPoint</Application>
  <PresentationFormat>全屏显示(16:9)</PresentationFormat>
  <Paragraphs>1025</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等线</vt:lpstr>
      <vt:lpstr>等线 Light</vt:lpstr>
      <vt:lpstr>仿宋</vt:lpstr>
      <vt:lpstr>华文新魏</vt:lpstr>
      <vt:lpstr>楷体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126</cp:revision>
  <dcterms:created xsi:type="dcterms:W3CDTF">2022-01-01T06:39:40Z</dcterms:created>
  <dcterms:modified xsi:type="dcterms:W3CDTF">2022-12-18T13:20:19Z</dcterms:modified>
</cp:coreProperties>
</file>