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83" r:id="rId5"/>
    <p:sldId id="285" r:id="rId6"/>
    <p:sldId id="286" r:id="rId7"/>
    <p:sldId id="284" r:id="rId8"/>
    <p:sldId id="287" r:id="rId9"/>
    <p:sldId id="288" r:id="rId10"/>
    <p:sldId id="293" r:id="rId11"/>
    <p:sldId id="292" r:id="rId12"/>
    <p:sldId id="294" r:id="rId13"/>
    <p:sldId id="291" r:id="rId14"/>
    <p:sldId id="295" r:id="rId15"/>
    <p:sldId id="296" r:id="rId16"/>
    <p:sldId id="297" r:id="rId17"/>
    <p:sldId id="298" r:id="rId18"/>
    <p:sldId id="299" r:id="rId19"/>
    <p:sldId id="300" r:id="rId20"/>
    <p:sldId id="289" r:id="rId21"/>
    <p:sldId id="290" r:id="rId22"/>
    <p:sldId id="301" r:id="rId23"/>
    <p:sldId id="307" r:id="rId24"/>
    <p:sldId id="311" r:id="rId25"/>
    <p:sldId id="312" r:id="rId26"/>
    <p:sldId id="302" r:id="rId27"/>
    <p:sldId id="304" r:id="rId28"/>
    <p:sldId id="305" r:id="rId29"/>
    <p:sldId id="306" r:id="rId30"/>
    <p:sldId id="308" r:id="rId31"/>
    <p:sldId id="310" r:id="rId32"/>
    <p:sldId id="313" r:id="rId33"/>
    <p:sldId id="314" r:id="rId34"/>
    <p:sldId id="309" r:id="rId35"/>
    <p:sldId id="303" r:id="rId36"/>
    <p:sldId id="315" r:id="rId37"/>
    <p:sldId id="316" r:id="rId38"/>
    <p:sldId id="317" r:id="rId39"/>
    <p:sldId id="318" r:id="rId40"/>
    <p:sldId id="319" r:id="rId41"/>
    <p:sldId id="272" r:id="rId42"/>
    <p:sldId id="280" r:id="rId43"/>
    <p:sldId id="262"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1" d="100"/>
          <a:sy n="201" d="100"/>
        </p:scale>
        <p:origin x="6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2023/03/09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2023/03/09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2023/03/09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2023/03/09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2023/03/09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2023/03/09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18" Type="http://schemas.openxmlformats.org/officeDocument/2006/relationships/image" Target="../media/image67.png"/><Relationship Id="rId26" Type="http://schemas.openxmlformats.org/officeDocument/2006/relationships/image" Target="../media/image75.png"/><Relationship Id="rId3" Type="http://schemas.openxmlformats.org/officeDocument/2006/relationships/image" Target="../media/image52.png"/><Relationship Id="rId21" Type="http://schemas.openxmlformats.org/officeDocument/2006/relationships/image" Target="../media/image70.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6.png"/><Relationship Id="rId25" Type="http://schemas.openxmlformats.org/officeDocument/2006/relationships/image" Target="../media/image74.png"/><Relationship Id="rId2" Type="http://schemas.openxmlformats.org/officeDocument/2006/relationships/image" Target="../media/image51.png"/><Relationship Id="rId16" Type="http://schemas.openxmlformats.org/officeDocument/2006/relationships/image" Target="../media/image65.png"/><Relationship Id="rId20"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55.png"/><Relationship Id="rId11" Type="http://schemas.openxmlformats.org/officeDocument/2006/relationships/image" Target="../media/image60.png"/><Relationship Id="rId24" Type="http://schemas.openxmlformats.org/officeDocument/2006/relationships/image" Target="../media/image73.png"/><Relationship Id="rId5" Type="http://schemas.openxmlformats.org/officeDocument/2006/relationships/image" Target="../media/image54.png"/><Relationship Id="rId15" Type="http://schemas.openxmlformats.org/officeDocument/2006/relationships/image" Target="../media/image64.png"/><Relationship Id="rId23" Type="http://schemas.openxmlformats.org/officeDocument/2006/relationships/image" Target="../media/image72.png"/><Relationship Id="rId10" Type="http://schemas.openxmlformats.org/officeDocument/2006/relationships/image" Target="../media/image59.png"/><Relationship Id="rId19" Type="http://schemas.openxmlformats.org/officeDocument/2006/relationships/image" Target="../media/image68.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 Id="rId22" Type="http://schemas.openxmlformats.org/officeDocument/2006/relationships/image" Target="../media/image71.png"/><Relationship Id="rId27" Type="http://schemas.openxmlformats.org/officeDocument/2006/relationships/image" Target="../media/image76.png"/></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79.png"/><Relationship Id="rId18" Type="http://schemas.openxmlformats.org/officeDocument/2006/relationships/image" Target="../media/image84.png"/><Relationship Id="rId26" Type="http://schemas.openxmlformats.org/officeDocument/2006/relationships/image" Target="../media/image92.png"/><Relationship Id="rId3" Type="http://schemas.openxmlformats.org/officeDocument/2006/relationships/image" Target="../media/image53.png"/><Relationship Id="rId21" Type="http://schemas.openxmlformats.org/officeDocument/2006/relationships/image" Target="../media/image87.png"/><Relationship Id="rId7" Type="http://schemas.openxmlformats.org/officeDocument/2006/relationships/image" Target="../media/image57.png"/><Relationship Id="rId12" Type="http://schemas.openxmlformats.org/officeDocument/2006/relationships/image" Target="../media/image78.png"/><Relationship Id="rId17" Type="http://schemas.openxmlformats.org/officeDocument/2006/relationships/image" Target="../media/image83.png"/><Relationship Id="rId25" Type="http://schemas.openxmlformats.org/officeDocument/2006/relationships/image" Target="../media/image91.png"/><Relationship Id="rId2" Type="http://schemas.openxmlformats.org/officeDocument/2006/relationships/image" Target="../media/image52.png"/><Relationship Id="rId16" Type="http://schemas.openxmlformats.org/officeDocument/2006/relationships/image" Target="../media/image82.png"/><Relationship Id="rId20"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56.png"/><Relationship Id="rId11" Type="http://schemas.openxmlformats.org/officeDocument/2006/relationships/image" Target="../media/image61.png"/><Relationship Id="rId24" Type="http://schemas.openxmlformats.org/officeDocument/2006/relationships/image" Target="../media/image90.png"/><Relationship Id="rId5" Type="http://schemas.openxmlformats.org/officeDocument/2006/relationships/image" Target="../media/image55.png"/><Relationship Id="rId15" Type="http://schemas.openxmlformats.org/officeDocument/2006/relationships/image" Target="../media/image81.png"/><Relationship Id="rId23" Type="http://schemas.openxmlformats.org/officeDocument/2006/relationships/image" Target="../media/image89.png"/><Relationship Id="rId10" Type="http://schemas.openxmlformats.org/officeDocument/2006/relationships/image" Target="../media/image60.png"/><Relationship Id="rId19" Type="http://schemas.openxmlformats.org/officeDocument/2006/relationships/image" Target="../media/image85.png"/><Relationship Id="rId4" Type="http://schemas.openxmlformats.org/officeDocument/2006/relationships/image" Target="../media/image54.png"/><Relationship Id="rId9" Type="http://schemas.openxmlformats.org/officeDocument/2006/relationships/image" Target="../media/image77.png"/><Relationship Id="rId14" Type="http://schemas.openxmlformats.org/officeDocument/2006/relationships/image" Target="../media/image80.png"/><Relationship Id="rId22" Type="http://schemas.openxmlformats.org/officeDocument/2006/relationships/image" Target="../media/image88.png"/></Relationships>
</file>

<file path=ppt/slides/_rels/slide2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1.xml"/><Relationship Id="rId6" Type="http://schemas.openxmlformats.org/officeDocument/2006/relationships/image" Target="../media/image103.png"/><Relationship Id="rId5" Type="http://schemas.openxmlformats.org/officeDocument/2006/relationships/image" Target="../media/image10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s>
</file>

<file path=ppt/slides/_rels/slide29.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3" Type="http://schemas.openxmlformats.org/officeDocument/2006/relationships/image" Target="../media/image109.png"/><Relationship Id="rId7" Type="http://schemas.openxmlformats.org/officeDocument/2006/relationships/image" Target="../media/image113.png"/><Relationship Id="rId12" Type="http://schemas.openxmlformats.org/officeDocument/2006/relationships/image" Target="../media/image118.png"/><Relationship Id="rId2" Type="http://schemas.openxmlformats.org/officeDocument/2006/relationships/image" Target="../media/image108.png"/><Relationship Id="rId1" Type="http://schemas.openxmlformats.org/officeDocument/2006/relationships/slideLayout" Target="../slideLayouts/slideLayout1.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5" Type="http://schemas.openxmlformats.org/officeDocument/2006/relationships/image" Target="../media/image12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 Id="rId14" Type="http://schemas.openxmlformats.org/officeDocument/2006/relationships/image" Target="../media/image1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3.png"/><Relationship Id="rId18" Type="http://schemas.openxmlformats.org/officeDocument/2006/relationships/image" Target="../media/image138.png"/><Relationship Id="rId3" Type="http://schemas.openxmlformats.org/officeDocument/2006/relationships/image" Target="../media/image123.png"/><Relationship Id="rId7" Type="http://schemas.openxmlformats.org/officeDocument/2006/relationships/image" Target="../media/image127.png"/><Relationship Id="rId12" Type="http://schemas.openxmlformats.org/officeDocument/2006/relationships/image" Target="../media/image132.png"/><Relationship Id="rId17" Type="http://schemas.openxmlformats.org/officeDocument/2006/relationships/image" Target="../media/image137.png"/><Relationship Id="rId2" Type="http://schemas.openxmlformats.org/officeDocument/2006/relationships/image" Target="../media/image122.png"/><Relationship Id="rId16" Type="http://schemas.openxmlformats.org/officeDocument/2006/relationships/image" Target="../media/image136.png"/><Relationship Id="rId1" Type="http://schemas.openxmlformats.org/officeDocument/2006/relationships/slideLayout" Target="../slideLayouts/slideLayout1.xml"/><Relationship Id="rId6" Type="http://schemas.openxmlformats.org/officeDocument/2006/relationships/image" Target="../media/image126.png"/><Relationship Id="rId11" Type="http://schemas.openxmlformats.org/officeDocument/2006/relationships/image" Target="../media/image131.png"/><Relationship Id="rId5" Type="http://schemas.openxmlformats.org/officeDocument/2006/relationships/image" Target="../media/image125.png"/><Relationship Id="rId15" Type="http://schemas.openxmlformats.org/officeDocument/2006/relationships/image" Target="../media/image135.png"/><Relationship Id="rId10" Type="http://schemas.openxmlformats.org/officeDocument/2006/relationships/image" Target="../media/image130.png"/><Relationship Id="rId4" Type="http://schemas.openxmlformats.org/officeDocument/2006/relationships/image" Target="../media/image124.png"/><Relationship Id="rId9" Type="http://schemas.openxmlformats.org/officeDocument/2006/relationships/image" Target="../media/image129.png"/><Relationship Id="rId14" Type="http://schemas.openxmlformats.org/officeDocument/2006/relationships/image" Target="../media/image134.png"/></Relationships>
</file>

<file path=ppt/slides/_rels/slide3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 Id="rId5" Type="http://schemas.openxmlformats.org/officeDocument/2006/relationships/image" Target="../media/image142.png"/><Relationship Id="rId4" Type="http://schemas.openxmlformats.org/officeDocument/2006/relationships/image" Target="../media/image141.png"/></Relationships>
</file>

<file path=ppt/slides/_rels/slide32.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3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5" Type="http://schemas.openxmlformats.org/officeDocument/2006/relationships/image" Target="../media/image149.png"/><Relationship Id="rId4" Type="http://schemas.openxmlformats.org/officeDocument/2006/relationships/image" Target="../media/image148.png"/></Relationships>
</file>

<file path=ppt/slides/_rels/slide3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3" Type="http://schemas.openxmlformats.org/officeDocument/2006/relationships/image" Target="../media/image153.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 Type="http://schemas.openxmlformats.org/officeDocument/2006/relationships/image" Target="../media/image152.png"/><Relationship Id="rId16" Type="http://schemas.openxmlformats.org/officeDocument/2006/relationships/image" Target="../media/image166.png"/><Relationship Id="rId1" Type="http://schemas.openxmlformats.org/officeDocument/2006/relationships/slideLayout" Target="../slideLayouts/slideLayout1.xml"/><Relationship Id="rId6" Type="http://schemas.openxmlformats.org/officeDocument/2006/relationships/image" Target="../media/image156.png"/><Relationship Id="rId11" Type="http://schemas.openxmlformats.org/officeDocument/2006/relationships/image" Target="../media/image161.png"/><Relationship Id="rId5" Type="http://schemas.openxmlformats.org/officeDocument/2006/relationships/image" Target="../media/image155.png"/><Relationship Id="rId15" Type="http://schemas.openxmlformats.org/officeDocument/2006/relationships/image" Target="../media/image165.png"/><Relationship Id="rId10" Type="http://schemas.openxmlformats.org/officeDocument/2006/relationships/image" Target="../media/image160.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s>
</file>

<file path=ppt/slides/_rels/slide36.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176.png"/><Relationship Id="rId13" Type="http://schemas.openxmlformats.org/officeDocument/2006/relationships/image" Target="../media/image181.png"/><Relationship Id="rId3" Type="http://schemas.openxmlformats.org/officeDocument/2006/relationships/image" Target="../media/image171.png"/><Relationship Id="rId7" Type="http://schemas.openxmlformats.org/officeDocument/2006/relationships/image" Target="../media/image175.png"/><Relationship Id="rId12" Type="http://schemas.openxmlformats.org/officeDocument/2006/relationships/image" Target="../media/image180.png"/><Relationship Id="rId17" Type="http://schemas.openxmlformats.org/officeDocument/2006/relationships/image" Target="../media/image185.png"/><Relationship Id="rId2" Type="http://schemas.openxmlformats.org/officeDocument/2006/relationships/image" Target="../media/image170.png"/><Relationship Id="rId16" Type="http://schemas.openxmlformats.org/officeDocument/2006/relationships/image" Target="../media/image184.png"/><Relationship Id="rId1" Type="http://schemas.openxmlformats.org/officeDocument/2006/relationships/slideLayout" Target="../slideLayouts/slideLayout1.xml"/><Relationship Id="rId6" Type="http://schemas.openxmlformats.org/officeDocument/2006/relationships/image" Target="../media/image174.png"/><Relationship Id="rId11" Type="http://schemas.openxmlformats.org/officeDocument/2006/relationships/image" Target="../media/image179.png"/><Relationship Id="rId5" Type="http://schemas.openxmlformats.org/officeDocument/2006/relationships/image" Target="../media/image173.png"/><Relationship Id="rId15" Type="http://schemas.openxmlformats.org/officeDocument/2006/relationships/image" Target="../media/image183.png"/><Relationship Id="rId10" Type="http://schemas.openxmlformats.org/officeDocument/2006/relationships/image" Target="../media/image178.png"/><Relationship Id="rId4" Type="http://schemas.openxmlformats.org/officeDocument/2006/relationships/image" Target="../media/image172.png"/><Relationship Id="rId9" Type="http://schemas.openxmlformats.org/officeDocument/2006/relationships/image" Target="../media/image177.png"/><Relationship Id="rId14" Type="http://schemas.openxmlformats.org/officeDocument/2006/relationships/image" Target="../media/image182.png"/></Relationships>
</file>

<file path=ppt/slides/_rels/slide38.xml.rels><?xml version="1.0" encoding="UTF-8" standalone="yes"?>
<Relationships xmlns="http://schemas.openxmlformats.org/package/2006/relationships"><Relationship Id="rId8" Type="http://schemas.openxmlformats.org/officeDocument/2006/relationships/image" Target="../media/image192.png"/><Relationship Id="rId13" Type="http://schemas.openxmlformats.org/officeDocument/2006/relationships/image" Target="../media/image197.png"/><Relationship Id="rId18" Type="http://schemas.openxmlformats.org/officeDocument/2006/relationships/image" Target="../media/image202.png"/><Relationship Id="rId3" Type="http://schemas.openxmlformats.org/officeDocument/2006/relationships/image" Target="../media/image187.png"/><Relationship Id="rId7" Type="http://schemas.openxmlformats.org/officeDocument/2006/relationships/image" Target="../media/image191.png"/><Relationship Id="rId12" Type="http://schemas.openxmlformats.org/officeDocument/2006/relationships/image" Target="../media/image196.png"/><Relationship Id="rId17" Type="http://schemas.openxmlformats.org/officeDocument/2006/relationships/image" Target="../media/image201.png"/><Relationship Id="rId2" Type="http://schemas.openxmlformats.org/officeDocument/2006/relationships/image" Target="../media/image186.png"/><Relationship Id="rId16" Type="http://schemas.openxmlformats.org/officeDocument/2006/relationships/image" Target="../media/image200.png"/><Relationship Id="rId1" Type="http://schemas.openxmlformats.org/officeDocument/2006/relationships/slideLayout" Target="../slideLayouts/slideLayout1.xml"/><Relationship Id="rId6" Type="http://schemas.openxmlformats.org/officeDocument/2006/relationships/image" Target="../media/image190.png"/><Relationship Id="rId11" Type="http://schemas.openxmlformats.org/officeDocument/2006/relationships/image" Target="../media/image195.png"/><Relationship Id="rId5" Type="http://schemas.openxmlformats.org/officeDocument/2006/relationships/image" Target="../media/image189.png"/><Relationship Id="rId15" Type="http://schemas.openxmlformats.org/officeDocument/2006/relationships/image" Target="../media/image199.png"/><Relationship Id="rId10" Type="http://schemas.openxmlformats.org/officeDocument/2006/relationships/image" Target="../media/image194.png"/><Relationship Id="rId4" Type="http://schemas.openxmlformats.org/officeDocument/2006/relationships/image" Target="../media/image188.png"/><Relationship Id="rId9" Type="http://schemas.openxmlformats.org/officeDocument/2006/relationships/image" Target="../media/image193.png"/><Relationship Id="rId14" Type="http://schemas.openxmlformats.org/officeDocument/2006/relationships/image" Target="../media/image198.png"/></Relationships>
</file>

<file path=ppt/slides/_rels/slide39.xml.rels><?xml version="1.0" encoding="UTF-8" standalone="yes"?>
<Relationships xmlns="http://schemas.openxmlformats.org/package/2006/relationships"><Relationship Id="rId8" Type="http://schemas.openxmlformats.org/officeDocument/2006/relationships/image" Target="../media/image209.png"/><Relationship Id="rId13" Type="http://schemas.openxmlformats.org/officeDocument/2006/relationships/image" Target="../media/image214.png"/><Relationship Id="rId18" Type="http://schemas.openxmlformats.org/officeDocument/2006/relationships/image" Target="../media/image219.png"/><Relationship Id="rId26" Type="http://schemas.openxmlformats.org/officeDocument/2006/relationships/image" Target="../media/image227.png"/><Relationship Id="rId3" Type="http://schemas.openxmlformats.org/officeDocument/2006/relationships/image" Target="../media/image204.png"/><Relationship Id="rId21" Type="http://schemas.openxmlformats.org/officeDocument/2006/relationships/image" Target="../media/image222.png"/><Relationship Id="rId7" Type="http://schemas.openxmlformats.org/officeDocument/2006/relationships/image" Target="../media/image208.png"/><Relationship Id="rId12" Type="http://schemas.openxmlformats.org/officeDocument/2006/relationships/image" Target="../media/image213.png"/><Relationship Id="rId17" Type="http://schemas.openxmlformats.org/officeDocument/2006/relationships/image" Target="../media/image218.png"/><Relationship Id="rId25" Type="http://schemas.openxmlformats.org/officeDocument/2006/relationships/image" Target="../media/image226.png"/><Relationship Id="rId2" Type="http://schemas.openxmlformats.org/officeDocument/2006/relationships/image" Target="../media/image203.png"/><Relationship Id="rId16" Type="http://schemas.openxmlformats.org/officeDocument/2006/relationships/image" Target="../media/image217.png"/><Relationship Id="rId20" Type="http://schemas.openxmlformats.org/officeDocument/2006/relationships/image" Target="../media/image221.png"/><Relationship Id="rId1" Type="http://schemas.openxmlformats.org/officeDocument/2006/relationships/slideLayout" Target="../slideLayouts/slideLayout1.xml"/><Relationship Id="rId6" Type="http://schemas.openxmlformats.org/officeDocument/2006/relationships/image" Target="../media/image207.png"/><Relationship Id="rId11" Type="http://schemas.openxmlformats.org/officeDocument/2006/relationships/image" Target="../media/image212.png"/><Relationship Id="rId24" Type="http://schemas.openxmlformats.org/officeDocument/2006/relationships/image" Target="../media/image225.png"/><Relationship Id="rId5" Type="http://schemas.openxmlformats.org/officeDocument/2006/relationships/image" Target="../media/image206.png"/><Relationship Id="rId15" Type="http://schemas.openxmlformats.org/officeDocument/2006/relationships/image" Target="../media/image216.png"/><Relationship Id="rId23" Type="http://schemas.openxmlformats.org/officeDocument/2006/relationships/image" Target="../media/image224.png"/><Relationship Id="rId10" Type="http://schemas.openxmlformats.org/officeDocument/2006/relationships/image" Target="../media/image211.png"/><Relationship Id="rId19" Type="http://schemas.openxmlformats.org/officeDocument/2006/relationships/image" Target="../media/image220.png"/><Relationship Id="rId4" Type="http://schemas.openxmlformats.org/officeDocument/2006/relationships/image" Target="../media/image205.png"/><Relationship Id="rId9" Type="http://schemas.openxmlformats.org/officeDocument/2006/relationships/image" Target="../media/image210.png"/><Relationship Id="rId14" Type="http://schemas.openxmlformats.org/officeDocument/2006/relationships/image" Target="../media/image215.png"/><Relationship Id="rId22" Type="http://schemas.openxmlformats.org/officeDocument/2006/relationships/image" Target="../media/image223.png"/><Relationship Id="rId27" Type="http://schemas.openxmlformats.org/officeDocument/2006/relationships/image" Target="../media/image228.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8" Type="http://schemas.openxmlformats.org/officeDocument/2006/relationships/image" Target="../media/image235.png"/><Relationship Id="rId3" Type="http://schemas.openxmlformats.org/officeDocument/2006/relationships/image" Target="../media/image230.png"/><Relationship Id="rId7" Type="http://schemas.openxmlformats.org/officeDocument/2006/relationships/image" Target="../media/image234.png"/><Relationship Id="rId12" Type="http://schemas.openxmlformats.org/officeDocument/2006/relationships/image" Target="../media/image239.png"/><Relationship Id="rId2" Type="http://schemas.openxmlformats.org/officeDocument/2006/relationships/image" Target="../media/image229.png"/><Relationship Id="rId1" Type="http://schemas.openxmlformats.org/officeDocument/2006/relationships/slideLayout" Target="../slideLayouts/slideLayout1.xml"/><Relationship Id="rId6" Type="http://schemas.openxmlformats.org/officeDocument/2006/relationships/image" Target="../media/image233.png"/><Relationship Id="rId11" Type="http://schemas.openxmlformats.org/officeDocument/2006/relationships/image" Target="../media/image238.png"/><Relationship Id="rId5" Type="http://schemas.openxmlformats.org/officeDocument/2006/relationships/image" Target="../media/image232.png"/><Relationship Id="rId10" Type="http://schemas.openxmlformats.org/officeDocument/2006/relationships/image" Target="../media/image237.png"/><Relationship Id="rId4" Type="http://schemas.openxmlformats.org/officeDocument/2006/relationships/image" Target="../media/image231.png"/><Relationship Id="rId9" Type="http://schemas.openxmlformats.org/officeDocument/2006/relationships/image" Target="../media/image2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png"/><Relationship Id="rId1" Type="http://schemas.openxmlformats.org/officeDocument/2006/relationships/slideLayout" Target="../slideLayouts/slideLayout1.xml"/><Relationship Id="rId4" Type="http://schemas.openxmlformats.org/officeDocument/2006/relationships/image" Target="../media/image2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711724" y="888925"/>
            <a:ext cx="7630997"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第四讲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命题逻辑永真式与可满足式</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1</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归谬赋值法举例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6BF939B-3DDA-493F-AC61-94079DCC538E}"/>
                  </a:ext>
                </a:extLst>
              </p:cNvPr>
              <p:cNvSpPr txBox="1"/>
              <p:nvPr/>
            </p:nvSpPr>
            <p:spPr>
              <a:xfrm>
                <a:off x="651014" y="812120"/>
                <a:ext cx="5011808" cy="370294"/>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rPr>
                  <a:t>用归谬赋值法判断</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a14:m>
                <a:r>
                  <a:rPr lang="zh-CN" altLang="en-US" sz="1600" b="1">
                    <a:solidFill>
                      <a:schemeClr val="accent2">
                        <a:lumMod val="50000"/>
                      </a:schemeClr>
                    </a:solidFill>
                  </a:rPr>
                  <a:t>是否是永真式</a:t>
                </a:r>
              </a:p>
            </p:txBody>
          </p:sp>
        </mc:Choice>
        <mc:Fallback xmlns="">
          <p:sp>
            <p:nvSpPr>
              <p:cNvPr id="4" name="文本框 3">
                <a:extLst>
                  <a:ext uri="{FF2B5EF4-FFF2-40B4-BE49-F238E27FC236}">
                    <a16:creationId xmlns:a16="http://schemas.microsoft.com/office/drawing/2014/main" id="{16BF939B-3DDA-493F-AC61-94079DCC538E}"/>
                  </a:ext>
                </a:extLst>
              </p:cNvPr>
              <p:cNvSpPr txBox="1">
                <a:spLocks noRot="1" noChangeAspect="1" noMove="1" noResize="1" noEditPoints="1" noAdjustHandles="1" noChangeArrowheads="1" noChangeShapeType="1" noTextEdit="1"/>
              </p:cNvSpPr>
              <p:nvPr/>
            </p:nvSpPr>
            <p:spPr>
              <a:xfrm>
                <a:off x="651014" y="812120"/>
                <a:ext cx="5011808" cy="370294"/>
              </a:xfrm>
              <a:prstGeom prst="rect">
                <a:avLst/>
              </a:prstGeom>
              <a:blipFill>
                <a:blip r:embed="rId2"/>
                <a:stretch>
                  <a:fillRect l="-730"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6B14533-FF83-476E-8490-505FB0189D6C}"/>
                  </a:ext>
                </a:extLst>
              </p:cNvPr>
              <p:cNvSpPr txBox="1"/>
              <p:nvPr/>
            </p:nvSpPr>
            <p:spPr>
              <a:xfrm>
                <a:off x="651014" y="1392748"/>
                <a:ext cx="4162014" cy="2641300"/>
              </a:xfrm>
              <a:prstGeom prst="rect">
                <a:avLst/>
              </a:prstGeom>
              <a:solidFill>
                <a:schemeClr val="accent6">
                  <a:lumMod val="20000"/>
                  <a:lumOff val="80000"/>
                </a:schemeClr>
              </a:solidFill>
            </p:spPr>
            <p:txBody>
              <a:bodyPr wrap="square" rtlCol="0">
                <a:spAutoFit/>
              </a:bodyPr>
              <a:lstStyle/>
              <a:p>
                <a:pPr algn="ctr">
                  <a:lnSpc>
                    <a:spcPts val="2200"/>
                  </a:lnSpc>
                  <a:spcBef>
                    <a:spcPts val="600"/>
                  </a:spcBef>
                </a:pPr>
                <a:r>
                  <a:rPr lang="zh-CN" altLang="en-US" sz="1600" b="1">
                    <a:solidFill>
                      <a:srgbClr val="C00000"/>
                    </a:solidFill>
                  </a:rPr>
                  <a:t>文字推理过程</a:t>
                </a:r>
                <a:endParaRPr lang="en-US" altLang="zh-CN" sz="1600" b="1">
                  <a:solidFill>
                    <a:srgbClr val="C00000"/>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要使得原公式为假，则要求</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为真，且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a14:m>
                <a:r>
                  <a:rPr lang="zh-CN" altLang="en-US" sz="1600" b="1">
                    <a:solidFill>
                      <a:schemeClr val="accent2">
                        <a:lumMod val="50000"/>
                      </a:schemeClr>
                    </a:solidFill>
                  </a:rPr>
                  <a:t>为假</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要求</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为真，则要求</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a14:m>
                <a:r>
                  <a:rPr lang="zh-CN" altLang="en-US" sz="1600" b="1">
                    <a:solidFill>
                      <a:schemeClr val="accent2">
                        <a:lumMod val="50000"/>
                      </a:schemeClr>
                    </a:solidFill>
                  </a:rPr>
                  <a:t>为真且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为真</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要求</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a14:m>
                <a:r>
                  <a:rPr lang="zh-CN" altLang="en-US" sz="1600" b="1">
                    <a:solidFill>
                      <a:schemeClr val="accent2">
                        <a:lumMod val="50000"/>
                      </a:schemeClr>
                    </a:solidFill>
                  </a:rPr>
                  <a:t>为真可要求</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为假或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oMath>
                </a14:m>
                <a:r>
                  <a:rPr lang="zh-CN" altLang="en-US" sz="1600" b="1">
                    <a:solidFill>
                      <a:schemeClr val="accent2">
                        <a:lumMod val="50000"/>
                      </a:schemeClr>
                    </a:solidFill>
                  </a:rPr>
                  <a:t>为真</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rPr>
                  <a:t>上述要求没有矛盾，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为假且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oMath>
                </a14:m>
                <a:r>
                  <a:rPr lang="zh-CN" altLang="en-US" sz="1600" b="1">
                    <a:solidFill>
                      <a:schemeClr val="accent2">
                        <a:lumMod val="50000"/>
                      </a:schemeClr>
                    </a:solidFill>
                  </a:rPr>
                  <a:t>为真时使得原公式为假，因此原公式不是永真式！</a:t>
                </a:r>
              </a:p>
            </p:txBody>
          </p:sp>
        </mc:Choice>
        <mc:Fallback xmlns="">
          <p:sp>
            <p:nvSpPr>
              <p:cNvPr id="2" name="文本框 1">
                <a:extLst>
                  <a:ext uri="{FF2B5EF4-FFF2-40B4-BE49-F238E27FC236}">
                    <a16:creationId xmlns:a16="http://schemas.microsoft.com/office/drawing/2014/main" id="{E6B14533-FF83-476E-8490-505FB0189D6C}"/>
                  </a:ext>
                </a:extLst>
              </p:cNvPr>
              <p:cNvSpPr txBox="1">
                <a:spLocks noRot="1" noChangeAspect="1" noMove="1" noResize="1" noEditPoints="1" noAdjustHandles="1" noChangeArrowheads="1" noChangeShapeType="1" noTextEdit="1"/>
              </p:cNvSpPr>
              <p:nvPr/>
            </p:nvSpPr>
            <p:spPr>
              <a:xfrm>
                <a:off x="651014" y="1392748"/>
                <a:ext cx="4162014" cy="2641300"/>
              </a:xfrm>
              <a:prstGeom prst="rect">
                <a:avLst/>
              </a:prstGeom>
              <a:blipFill>
                <a:blip r:embed="rId3"/>
                <a:stretch>
                  <a:fillRect l="-586" b="-1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D5EF172-C9AC-4987-8D26-CA576ABBE5F9}"/>
                  </a:ext>
                </a:extLst>
              </p:cNvPr>
              <p:cNvSpPr txBox="1"/>
              <p:nvPr/>
            </p:nvSpPr>
            <p:spPr>
              <a:xfrm>
                <a:off x="5178287" y="1392748"/>
                <a:ext cx="3314699" cy="1820755"/>
              </a:xfrm>
              <a:prstGeom prst="rect">
                <a:avLst/>
              </a:prstGeom>
              <a:solidFill>
                <a:schemeClr val="accent4">
                  <a:lumMod val="20000"/>
                  <a:lumOff val="80000"/>
                </a:schemeClr>
              </a:solidFill>
            </p:spPr>
            <p:txBody>
              <a:bodyPr wrap="square" rtlCol="0">
                <a:spAutoFit/>
              </a:bodyPr>
              <a:lstStyle/>
              <a:p>
                <a:pPr>
                  <a:spcBef>
                    <a:spcPts val="600"/>
                  </a:spcBef>
                </a:pPr>
                <a:r>
                  <a:rPr lang="en-US" altLang="zh-CN" b="1">
                    <a:solidFill>
                      <a:schemeClr val="accent2">
                        <a:lumMod val="50000"/>
                      </a:schemeClr>
                    </a:solidFill>
                  </a:rPr>
                  <a:t>F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T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oMath>
                </a14:m>
                <a:r>
                  <a:rPr lang="en-US" altLang="zh-CN" b="1">
                    <a:solidFill>
                      <a:schemeClr val="accent2">
                        <a:lumMod val="50000"/>
                      </a:schemeClr>
                    </a:solidFill>
                  </a:rPr>
                  <a:t>,  F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T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oMath>
                </a14:m>
                <a:r>
                  <a:rPr lang="en-US" altLang="zh-CN" b="1">
                    <a:solidFill>
                      <a:schemeClr val="accent2">
                        <a:lumMod val="50000"/>
                      </a:schemeClr>
                    </a:solidFill>
                  </a:rPr>
                  <a:t>, T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oMath>
                </a14:m>
                <a:r>
                  <a:rPr lang="en-US" altLang="zh-CN" b="1">
                    <a:solidFill>
                      <a:schemeClr val="accent2">
                        <a:lumMod val="50000"/>
                      </a:schemeClr>
                    </a:solidFill>
                  </a:rPr>
                  <a:t>, F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F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r>
                  <a:rPr lang="en-US" altLang="zh-CN" b="1">
                    <a:solidFill>
                      <a:schemeClr val="accent2">
                        <a:lumMod val="50000"/>
                      </a:schemeClr>
                    </a:solidFill>
                  </a:rPr>
                  <a:t>, T</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oMath>
                </a14:m>
                <a:r>
                  <a:rPr lang="en-US" altLang="zh-CN" b="1">
                    <a:solidFill>
                      <a:schemeClr val="accent2">
                        <a:lumMod val="50000"/>
                      </a:schemeClr>
                    </a:solidFill>
                  </a:rPr>
                  <a:t>, F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a14:m>
                <a:r>
                  <a:rPr lang="en-US" altLang="zh-CN" b="1">
                    <a:solidFill>
                      <a:schemeClr val="accent2">
                        <a:lumMod val="50000"/>
                      </a:schemeClr>
                    </a:solidFill>
                  </a:rPr>
                  <a:t> | 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𝒒</m:t>
                    </m:r>
                  </m:oMath>
                </a14:m>
                <a:r>
                  <a:rPr lang="en-US" altLang="zh-CN" b="1">
                    <a:solidFill>
                      <a:schemeClr val="accent2">
                        <a:lumMod val="50000"/>
                      </a:schemeClr>
                    </a:solidFill>
                  </a:rPr>
                  <a:t>, T</a:t>
                </a:r>
                <a14:m>
                  <m:oMath xmlns:m="http://schemas.openxmlformats.org/officeDocument/2006/math">
                    <m:r>
                      <a:rPr lang="en-US" altLang="zh-CN" b="1" i="0"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oMath>
                </a14:m>
                <a:r>
                  <a:rPr lang="en-US" altLang="zh-CN" b="1">
                    <a:solidFill>
                      <a:schemeClr val="accent2">
                        <a:lumMod val="50000"/>
                      </a:schemeClr>
                    </a:solidFill>
                  </a:rPr>
                  <a:t>, F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a14:m>
                <a:endParaRPr lang="en-US" altLang="zh-CN" b="1">
                  <a:solidFill>
                    <a:schemeClr val="accent2">
                      <a:lumMod val="50000"/>
                    </a:schemeClr>
                  </a:solidFill>
                </a:endParaRPr>
              </a:p>
              <a:p>
                <a:pPr>
                  <a:spcBef>
                    <a:spcPts val="600"/>
                  </a:spcBef>
                </a:pPr>
                <a:r>
                  <a:rPr lang="en-US" altLang="zh-CN" b="1">
                    <a:solidFill>
                      <a:schemeClr val="accent2">
                        <a:lumMod val="50000"/>
                      </a:schemeClr>
                    </a:solidFill>
                  </a:rPr>
                  <a:t>F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r>
                  <a:rPr lang="en-US" altLang="zh-CN" b="1">
                    <a:solidFill>
                      <a:schemeClr val="accent2">
                        <a:lumMod val="50000"/>
                      </a:schemeClr>
                    </a:solidFill>
                  </a:rPr>
                  <a:t>, 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𝒒</m:t>
                    </m:r>
                  </m:oMath>
                </a14:m>
                <a:r>
                  <a:rPr lang="en-US" altLang="zh-CN" b="1">
                    <a:solidFill>
                      <a:schemeClr val="accent2">
                        <a:lumMod val="50000"/>
                      </a:schemeClr>
                    </a:solidFill>
                  </a:rPr>
                  <a:t> | 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𝒒</m:t>
                    </m:r>
                  </m:oMath>
                </a14:m>
                <a:r>
                  <a:rPr lang="en-US" altLang="zh-CN" b="1">
                    <a:solidFill>
                      <a:schemeClr val="accent2">
                        <a:lumMod val="50000"/>
                      </a:schemeClr>
                    </a:solidFill>
                  </a:rPr>
                  <a:t>, F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3D5EF172-C9AC-4987-8D26-CA576ABBE5F9}"/>
                  </a:ext>
                </a:extLst>
              </p:cNvPr>
              <p:cNvSpPr txBox="1">
                <a:spLocks noRot="1" noChangeAspect="1" noMove="1" noResize="1" noEditPoints="1" noAdjustHandles="1" noChangeArrowheads="1" noChangeShapeType="1" noTextEdit="1"/>
              </p:cNvSpPr>
              <p:nvPr/>
            </p:nvSpPr>
            <p:spPr>
              <a:xfrm>
                <a:off x="5178287" y="1392748"/>
                <a:ext cx="3314699" cy="1820755"/>
              </a:xfrm>
              <a:prstGeom prst="rect">
                <a:avLst/>
              </a:prstGeom>
              <a:blipFill>
                <a:blip r:embed="rId4"/>
                <a:stretch>
                  <a:fillRect l="-1471" t="-334" b="-4348"/>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DBB639E4-E4EA-4183-8AF0-B7F42F6DD4EB}"/>
              </a:ext>
            </a:extLst>
          </p:cNvPr>
          <p:cNvSpPr/>
          <p:nvPr/>
        </p:nvSpPr>
        <p:spPr>
          <a:xfrm>
            <a:off x="4813028" y="2066331"/>
            <a:ext cx="365259" cy="98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BF3DA92-3ACC-469C-B8C3-0BC317FA605A}"/>
              </a:ext>
            </a:extLst>
          </p:cNvPr>
          <p:cNvSpPr txBox="1"/>
          <p:nvPr/>
        </p:nvSpPr>
        <p:spPr>
          <a:xfrm>
            <a:off x="5178287" y="3317167"/>
            <a:ext cx="3314699" cy="830997"/>
          </a:xfrm>
          <a:prstGeom prst="rect">
            <a:avLst/>
          </a:prstGeom>
          <a:solidFill>
            <a:schemeClr val="accent6">
              <a:lumMod val="50000"/>
            </a:schemeClr>
          </a:solidFill>
        </p:spPr>
        <p:txBody>
          <a:bodyPr wrap="square" rtlCol="0">
            <a:spAutoFit/>
          </a:bodyPr>
          <a:lstStyle/>
          <a:p>
            <a:r>
              <a:rPr lang="zh-CN" altLang="en-US" sz="1600" b="1">
                <a:solidFill>
                  <a:schemeClr val="bg1"/>
                </a:solidFill>
              </a:rPr>
              <a:t>用</a:t>
            </a:r>
            <a:r>
              <a:rPr lang="en-US" altLang="zh-CN" sz="1600" b="1">
                <a:solidFill>
                  <a:schemeClr val="bg1"/>
                </a:solidFill>
              </a:rPr>
              <a:t>T</a:t>
            </a:r>
            <a:r>
              <a:rPr lang="zh-CN" altLang="en-US" sz="1600" b="1">
                <a:solidFill>
                  <a:schemeClr val="bg1"/>
                </a:solidFill>
              </a:rPr>
              <a:t>和</a:t>
            </a:r>
            <a:r>
              <a:rPr lang="en-US" altLang="zh-CN" sz="1600" b="1">
                <a:solidFill>
                  <a:schemeClr val="bg1"/>
                </a:solidFill>
              </a:rPr>
              <a:t>F</a:t>
            </a:r>
            <a:r>
              <a:rPr lang="zh-CN" altLang="en-US" sz="1600" b="1">
                <a:solidFill>
                  <a:schemeClr val="bg1"/>
                </a:solidFill>
              </a:rPr>
              <a:t>标记对后面公式的真值要求，逗号表示这一组要求要同时满足，而</a:t>
            </a:r>
            <a:r>
              <a:rPr lang="en-US" altLang="zh-CN" sz="1600" b="1">
                <a:solidFill>
                  <a:schemeClr val="bg1"/>
                </a:solidFill>
              </a:rPr>
              <a:t>|</a:t>
            </a:r>
            <a:r>
              <a:rPr lang="zh-CN" altLang="en-US" sz="1600" b="1">
                <a:solidFill>
                  <a:schemeClr val="bg1"/>
                </a:solidFill>
              </a:rPr>
              <a:t>分隔要分别处理的真值要求</a:t>
            </a:r>
          </a:p>
        </p:txBody>
      </p:sp>
      <p:sp>
        <p:nvSpPr>
          <p:cNvPr id="9" name="文本框 8">
            <a:extLst>
              <a:ext uri="{FF2B5EF4-FFF2-40B4-BE49-F238E27FC236}">
                <a16:creationId xmlns:a16="http://schemas.microsoft.com/office/drawing/2014/main" id="{2ACE039A-3D7A-44B7-BDEF-D01CEB88C9C2}"/>
              </a:ext>
            </a:extLst>
          </p:cNvPr>
          <p:cNvSpPr txBox="1"/>
          <p:nvPr/>
        </p:nvSpPr>
        <p:spPr>
          <a:xfrm>
            <a:off x="1437919" y="4223190"/>
            <a:ext cx="7115476" cy="338554"/>
          </a:xfrm>
          <a:prstGeom prst="rect">
            <a:avLst/>
          </a:prstGeom>
          <a:solidFill>
            <a:schemeClr val="accent2">
              <a:lumMod val="50000"/>
            </a:schemeClr>
          </a:solidFill>
        </p:spPr>
        <p:txBody>
          <a:bodyPr wrap="square" rtlCol="0">
            <a:spAutoFit/>
          </a:bodyPr>
          <a:lstStyle/>
          <a:p>
            <a:r>
              <a:rPr lang="zh-CN" altLang="en-US" sz="1600" b="1">
                <a:solidFill>
                  <a:schemeClr val="bg1"/>
                </a:solidFill>
              </a:rPr>
              <a:t>最后分别处理的真值要求中只要有一组不矛盾，则最初假定的真值就是可行的</a:t>
            </a:r>
          </a:p>
        </p:txBody>
      </p:sp>
    </p:spTree>
    <p:extLst>
      <p:ext uri="{BB962C8B-B14F-4D97-AF65-F5344CB8AC3E}">
        <p14:creationId xmlns:p14="http://schemas.microsoft.com/office/powerpoint/2010/main" val="137902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通过例子进一步严谨定义归谬赋值法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5D23223-2C02-4E08-8107-AC8A2D267C24}"/>
                  </a:ext>
                </a:extLst>
              </p:cNvPr>
              <p:cNvSpPr txBox="1"/>
              <p:nvPr/>
            </p:nvSpPr>
            <p:spPr>
              <a:xfrm>
                <a:off x="631136" y="710507"/>
                <a:ext cx="6541638"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rPr>
                  <a:t>用归谬赋值法判断</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oMath>
                </a14:m>
                <a:r>
                  <a:rPr lang="zh-CN" altLang="en-US" sz="1600" b="1">
                    <a:solidFill>
                      <a:schemeClr val="accent2">
                        <a:lumMod val="50000"/>
                      </a:schemeClr>
                    </a:solidFill>
                  </a:rPr>
                  <a:t>是否是永真式</a:t>
                </a:r>
              </a:p>
            </p:txBody>
          </p:sp>
        </mc:Choice>
        <mc:Fallback xmlns="">
          <p:sp>
            <p:nvSpPr>
              <p:cNvPr id="8" name="文本框 7">
                <a:extLst>
                  <a:ext uri="{FF2B5EF4-FFF2-40B4-BE49-F238E27FC236}">
                    <a16:creationId xmlns:a16="http://schemas.microsoft.com/office/drawing/2014/main" id="{B5D23223-2C02-4E08-8107-AC8A2D267C24}"/>
                  </a:ext>
                </a:extLst>
              </p:cNvPr>
              <p:cNvSpPr txBox="1">
                <a:spLocks noRot="1" noChangeAspect="1" noMove="1" noResize="1" noEditPoints="1" noAdjustHandles="1" noChangeArrowheads="1" noChangeShapeType="1" noTextEdit="1"/>
              </p:cNvSpPr>
              <p:nvPr/>
            </p:nvSpPr>
            <p:spPr>
              <a:xfrm>
                <a:off x="631136" y="710507"/>
                <a:ext cx="6541638" cy="338554"/>
              </a:xfrm>
              <a:prstGeom prst="rect">
                <a:avLst/>
              </a:prstGeom>
              <a:blipFill>
                <a:blip r:embed="rId2"/>
                <a:stretch>
                  <a:fillRect l="-559"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C831E43-ED1C-494F-86B2-9AB574D0BD30}"/>
                  </a:ext>
                </a:extLst>
              </p:cNvPr>
              <p:cNvSpPr txBox="1"/>
              <p:nvPr/>
            </p:nvSpPr>
            <p:spPr>
              <a:xfrm>
                <a:off x="631136" y="1292755"/>
                <a:ext cx="3245125" cy="2277547"/>
              </a:xfrm>
              <a:prstGeom prst="rect">
                <a:avLst/>
              </a:prstGeom>
              <a:solidFill>
                <a:schemeClr val="accent6">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F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F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T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F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F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e>
                    </m:d>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AC831E43-ED1C-494F-86B2-9AB574D0BD30}"/>
                  </a:ext>
                </a:extLst>
              </p:cNvPr>
              <p:cNvSpPr txBox="1">
                <a:spLocks noRot="1" noChangeAspect="1" noMove="1" noResize="1" noEditPoints="1" noAdjustHandles="1" noChangeArrowheads="1" noChangeShapeType="1" noTextEdit="1"/>
              </p:cNvSpPr>
              <p:nvPr/>
            </p:nvSpPr>
            <p:spPr>
              <a:xfrm>
                <a:off x="631136" y="1292755"/>
                <a:ext cx="3245125" cy="2277547"/>
              </a:xfrm>
              <a:prstGeom prst="rect">
                <a:avLst/>
              </a:prstGeom>
              <a:blipFill>
                <a:blip r:embed="rId3"/>
                <a:stretch>
                  <a:fillRect l="-1128" t="-802" b="-24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7ED95FE-A1D4-430C-AA96-3EB3A4C2F0C0}"/>
                  </a:ext>
                </a:extLst>
              </p:cNvPr>
              <p:cNvSpPr txBox="1"/>
              <p:nvPr/>
            </p:nvSpPr>
            <p:spPr>
              <a:xfrm>
                <a:off x="631136" y="3623042"/>
                <a:ext cx="2072897" cy="887615"/>
              </a:xfrm>
              <a:prstGeom prst="rect">
                <a:avLst/>
              </a:prstGeom>
              <a:solidFill>
                <a:schemeClr val="accent6">
                  <a:lumMod val="20000"/>
                  <a:lumOff val="80000"/>
                </a:schemeClr>
              </a:solidFill>
            </p:spPr>
            <p:txBody>
              <a:bodyPr wrap="square" rtlCol="0">
                <a:spAutoFit/>
              </a:bodyPr>
              <a:lstStyle/>
              <a:p>
                <a:pPr>
                  <a:lnSpc>
                    <a:spcPts val="2100"/>
                  </a:lnSpc>
                </a:pPr>
                <a:r>
                  <a:rPr lang="zh-CN" altLang="en-US" sz="1600" b="1">
                    <a:solidFill>
                      <a:schemeClr val="accent2">
                        <a:lumMod val="50000"/>
                      </a:schemeClr>
                    </a:solidFill>
                  </a:rPr>
                  <a:t>最后出现赋值要求</a:t>
                </a:r>
                <a:r>
                  <a:rPr lang="en-US" altLang="zh-CN" sz="1600" b="1">
                    <a:solidFill>
                      <a:schemeClr val="accent2">
                        <a:lumMod val="50000"/>
                      </a:schemeClr>
                    </a:solidFill>
                  </a:rPr>
                  <a:t>F</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和</a:t>
                </a:r>
                <a:r>
                  <a:rPr lang="en-US" altLang="zh-CN" sz="1600" b="1">
                    <a:solidFill>
                      <a:schemeClr val="accent2">
                        <a:lumMod val="50000"/>
                      </a:schemeClr>
                    </a:solidFill>
                  </a:rPr>
                  <a:t>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矛盾，因此原公式是永真式。</a:t>
                </a:r>
              </a:p>
            </p:txBody>
          </p:sp>
        </mc:Choice>
        <mc:Fallback xmlns="">
          <p:sp>
            <p:nvSpPr>
              <p:cNvPr id="3" name="文本框 2">
                <a:extLst>
                  <a:ext uri="{FF2B5EF4-FFF2-40B4-BE49-F238E27FC236}">
                    <a16:creationId xmlns:a16="http://schemas.microsoft.com/office/drawing/2014/main" id="{97ED95FE-A1D4-430C-AA96-3EB3A4C2F0C0}"/>
                  </a:ext>
                </a:extLst>
              </p:cNvPr>
              <p:cNvSpPr txBox="1">
                <a:spLocks noRot="1" noChangeAspect="1" noMove="1" noResize="1" noEditPoints="1" noAdjustHandles="1" noChangeArrowheads="1" noChangeShapeType="1" noTextEdit="1"/>
              </p:cNvSpPr>
              <p:nvPr/>
            </p:nvSpPr>
            <p:spPr>
              <a:xfrm>
                <a:off x="631136" y="3623042"/>
                <a:ext cx="2072897" cy="887615"/>
              </a:xfrm>
              <a:prstGeom prst="rect">
                <a:avLst/>
              </a:prstGeom>
              <a:blipFill>
                <a:blip r:embed="rId4"/>
                <a:stretch>
                  <a:fillRect l="-1765" t="-685" b="-75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A003951-01DF-40EF-A33E-8432BC76078C}"/>
                  </a:ext>
                </a:extLst>
              </p:cNvPr>
              <p:cNvSpPr txBox="1"/>
              <p:nvPr/>
            </p:nvSpPr>
            <p:spPr>
              <a:xfrm>
                <a:off x="2763015" y="2931769"/>
                <a:ext cx="1206758" cy="1015663"/>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因为有</a:t>
                </a:r>
                <a:r>
                  <a:rPr lang="en-US" altLang="zh-CN" sz="1200" b="1">
                    <a:solidFill>
                      <a:schemeClr val="accent2">
                        <a:lumMod val="50000"/>
                      </a:schemeClr>
                    </a:solidFill>
                  </a:rPr>
                  <a:t>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r>
                  <a:rPr lang="zh-CN" altLang="en-US" sz="1200" b="1">
                    <a:solidFill>
                      <a:schemeClr val="accent2">
                        <a:lumMod val="50000"/>
                      </a:schemeClr>
                    </a:solidFill>
                  </a:rPr>
                  <a:t>，所以由</a:t>
                </a:r>
                <a:r>
                  <a:rPr lang="en-US" altLang="zh-CN" sz="1200" b="1">
                    <a:solidFill>
                      <a:schemeClr val="accent2">
                        <a:lumMod val="50000"/>
                      </a:schemeClr>
                    </a:solidFill>
                  </a:rPr>
                  <a:t>F </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𝒓</m:t>
                        </m:r>
                      </m:e>
                    </m:d>
                  </m:oMath>
                </a14:m>
                <a:r>
                  <a:rPr lang="zh-CN" altLang="en-US" sz="1200" b="1">
                    <a:solidFill>
                      <a:schemeClr val="accent2">
                        <a:lumMod val="50000"/>
                      </a:schemeClr>
                    </a:solidFill>
                  </a:rPr>
                  <a:t>得到需要 </a:t>
                </a:r>
                <a:r>
                  <a:rPr lang="en-US" altLang="zh-CN" sz="1200" b="1">
                    <a:solidFill>
                      <a:schemeClr val="accent2">
                        <a:lumMod val="50000"/>
                      </a:schemeClr>
                    </a:solidFill>
                  </a:rPr>
                  <a:t>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zh-CN" altLang="en-US" sz="1200" b="1">
                    <a:solidFill>
                      <a:schemeClr val="accent2">
                        <a:lumMod val="50000"/>
                      </a:schemeClr>
                    </a:solidFill>
                  </a:rPr>
                  <a:t>，再由</a:t>
                </a:r>
                <a:r>
                  <a:rPr lang="en-US" altLang="zh-CN" sz="1200" b="1">
                    <a:solidFill>
                      <a:schemeClr val="accent2">
                        <a:lumMod val="50000"/>
                      </a:schemeClr>
                    </a:solidFill>
                  </a:rPr>
                  <a:t>T </a:t>
                </a:r>
                <a14:m>
                  <m:oMath xmlns:m="http://schemas.openxmlformats.org/officeDocument/2006/math">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e>
                    </m:d>
                  </m:oMath>
                </a14:m>
                <a:r>
                  <a:rPr lang="zh-CN" altLang="en-US" sz="1200" b="1">
                    <a:solidFill>
                      <a:schemeClr val="accent2">
                        <a:lumMod val="50000"/>
                      </a:schemeClr>
                    </a:solidFill>
                  </a:rPr>
                  <a:t>得到需要</a:t>
                </a:r>
                <a:r>
                  <a:rPr lang="en-US" altLang="zh-CN" sz="1200" b="1">
                    <a:solidFill>
                      <a:schemeClr val="accent2">
                        <a:lumMod val="50000"/>
                      </a:schemeClr>
                    </a:solidFill>
                  </a:rPr>
                  <a:t>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endParaRPr lang="zh-CN" altLang="en-US" sz="12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1A003951-01DF-40EF-A33E-8432BC76078C}"/>
                  </a:ext>
                </a:extLst>
              </p:cNvPr>
              <p:cNvSpPr txBox="1">
                <a:spLocks noRot="1" noChangeAspect="1" noMove="1" noResize="1" noEditPoints="1" noAdjustHandles="1" noChangeArrowheads="1" noChangeShapeType="1" noTextEdit="1"/>
              </p:cNvSpPr>
              <p:nvPr/>
            </p:nvSpPr>
            <p:spPr>
              <a:xfrm>
                <a:off x="2763015" y="2931769"/>
                <a:ext cx="1206758" cy="1015663"/>
              </a:xfrm>
              <a:prstGeom prst="rect">
                <a:avLst/>
              </a:prstGeom>
              <a:blipFill>
                <a:blip r:embed="rId5"/>
                <a:stretch>
                  <a:fillRect t="-599" b="-35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6A2448D-8662-45FA-9872-32BD07548BF2}"/>
                  </a:ext>
                </a:extLst>
              </p:cNvPr>
              <p:cNvSpPr txBox="1"/>
              <p:nvPr/>
            </p:nvSpPr>
            <p:spPr>
              <a:xfrm>
                <a:off x="4249823" y="1292755"/>
                <a:ext cx="4312737" cy="584775"/>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我们将归谬赋值法定义为真值赋值要求集合的展开，每个真值赋值要求具有形式 </a:t>
                </a:r>
                <a:r>
                  <a:rPr lang="en-US" altLang="zh-CN" sz="1600" b="1">
                    <a:solidFill>
                      <a:schemeClr val="accent2">
                        <a:lumMod val="50000"/>
                      </a:schemeClr>
                    </a:solidFill>
                  </a:rPr>
                  <a:t>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或</a:t>
                </a:r>
                <a:r>
                  <a:rPr lang="en-US" altLang="zh-CN" sz="1600" b="1">
                    <a:solidFill>
                      <a:schemeClr val="accent2">
                        <a:lumMod val="50000"/>
                      </a:schemeClr>
                    </a:solidFill>
                  </a:rPr>
                  <a:t>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endParaRPr lang="zh-CN" altLang="en-US" sz="1600"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E6A2448D-8662-45FA-9872-32BD07548BF2}"/>
                  </a:ext>
                </a:extLst>
              </p:cNvPr>
              <p:cNvSpPr txBox="1">
                <a:spLocks noRot="1" noChangeAspect="1" noMove="1" noResize="1" noEditPoints="1" noAdjustHandles="1" noChangeArrowheads="1" noChangeShapeType="1" noTextEdit="1"/>
              </p:cNvSpPr>
              <p:nvPr/>
            </p:nvSpPr>
            <p:spPr>
              <a:xfrm>
                <a:off x="4249823" y="1292755"/>
                <a:ext cx="4312737" cy="584775"/>
              </a:xfrm>
              <a:prstGeom prst="rect">
                <a:avLst/>
              </a:prstGeom>
              <a:blipFill>
                <a:blip r:embed="rId6"/>
                <a:stretch>
                  <a:fillRect l="-706" t="-3125" b="-1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75EF187-7BCE-488A-A9F0-00DA4DB2B1E4}"/>
                  </a:ext>
                </a:extLst>
              </p:cNvPr>
              <p:cNvSpPr txBox="1"/>
              <p:nvPr/>
            </p:nvSpPr>
            <p:spPr>
              <a:xfrm>
                <a:off x="4280166" y="1900717"/>
                <a:ext cx="4282395" cy="2462213"/>
              </a:xfrm>
              <a:prstGeom prst="rect">
                <a:avLst/>
              </a:prstGeom>
              <a:solidFill>
                <a:schemeClr val="accent2">
                  <a:lumMod val="20000"/>
                  <a:lumOff val="80000"/>
                </a:schemeClr>
              </a:solidFill>
            </p:spPr>
            <p:txBody>
              <a:bodyPr wrap="square" rtlCol="0">
                <a:spAutoFit/>
              </a:bodyPr>
              <a:lstStyle/>
              <a:p>
                <a:r>
                  <a:rPr lang="zh-CN" altLang="en-US" sz="1400" b="1">
                    <a:solidFill>
                      <a:srgbClr val="C00000"/>
                    </a:solidFill>
                  </a:rPr>
                  <a:t>展开规则</a:t>
                </a:r>
                <a:r>
                  <a:rPr lang="zh-CN" altLang="en-US" sz="1400" b="1">
                    <a:solidFill>
                      <a:schemeClr val="accent2">
                        <a:lumMod val="50000"/>
                      </a:schemeClr>
                    </a:solidFill>
                  </a:rPr>
                  <a:t>，设</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是任意真值赋值要求集合</a:t>
                </a:r>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smtClean="0">
                        <a:solidFill>
                          <a:schemeClr val="accent2">
                            <a:lumMod val="50000"/>
                          </a:schemeClr>
                        </a:solidFill>
                        <a:latin typeface="Cambria Math" panose="02040503050406030204" pitchFamily="18" charset="0"/>
                      </a:rPr>
                      <m:t>∪{</m:t>
                    </m:r>
                  </m:oMath>
                </a14:m>
                <a:r>
                  <a:rPr lang="en-US" altLang="zh-CN" sz="1400" b="1" i="0">
                    <a:solidFill>
                      <a:schemeClr val="accent2">
                        <a:lumMod val="50000"/>
                      </a:schemeClr>
                    </a:solidFill>
                    <a:latin typeface="+mn-ea"/>
                  </a:rPr>
                  <a:t>F</a:t>
                </a:r>
                <a:r>
                  <a:rPr lang="zh-CN" altLang="en-US" sz="1400" b="1" i="0">
                    <a:solidFill>
                      <a:schemeClr val="accent2">
                        <a:lumMod val="50000"/>
                      </a:schemeClr>
                    </a:solidFill>
                    <a:latin typeface="+mj-lt"/>
                  </a:rPr>
                  <a:t> </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smtClean="0">
                        <a:solidFill>
                          <a:schemeClr val="accent2">
                            <a:lumMod val="50000"/>
                          </a:schemeClr>
                        </a:solidFill>
                        <a:latin typeface="Cambria Math" panose="02040503050406030204" pitchFamily="18" charset="0"/>
                      </a:rPr>
                      <m:t>∪{</m:t>
                    </m:r>
                  </m:oMath>
                </a14:m>
                <a:r>
                  <a:rPr lang="en-US" altLang="zh-CN" sz="1400" b="1" i="0">
                    <a:solidFill>
                      <a:schemeClr val="accent2">
                        <a:lumMod val="50000"/>
                      </a:schemeClr>
                    </a:solidFill>
                    <a:latin typeface="+mn-ea"/>
                  </a:rPr>
                  <a:t>T</a:t>
                </a:r>
                <a:r>
                  <a:rPr lang="en-US" altLang="zh-CN" sz="1400" b="1" i="0">
                    <a:solidFill>
                      <a:schemeClr val="accent2">
                        <a:lumMod val="50000"/>
                      </a:schemeClr>
                    </a:solidFill>
                    <a:latin typeface="+mj-lt"/>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 </a:t>
                </a:r>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latin typeface="+mn-ea"/>
                  </a:rPr>
                  <a:t>T</a:t>
                </a:r>
                <a:r>
                  <a:rPr lang="zh-CN" altLang="en-US" sz="1400" b="1">
                    <a:solidFill>
                      <a:schemeClr val="accent2">
                        <a:lumMod val="50000"/>
                      </a:schemeClr>
                    </a:solidFill>
                  </a:rPr>
                  <a:t> </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latin typeface="+mn-ea"/>
                  </a:rPr>
                  <a:t>F</a:t>
                </a: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F</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e>
                    </m:d>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𝛀</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F</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 | </m:t>
                    </m:r>
                    <m:r>
                      <a:rPr lang="en-US" altLang="zh-CN" sz="1400" b="1" i="0" smtClean="0">
                        <a:solidFill>
                          <a:schemeClr val="accent2">
                            <a:lumMod val="50000"/>
                          </a:schemeClr>
                        </a:solidFill>
                        <a:latin typeface="Cambria Math" panose="02040503050406030204" pitchFamily="18" charset="0"/>
                      </a:rPr>
                      <m:t>𝛀</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F</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 </m:t>
                        </m:r>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e>
                    </m:d>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 | </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 </m:t>
                        </m:r>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 </m:t>
                        </m:r>
                      </m:e>
                    </m:d>
                  </m:oMath>
                </a14:m>
                <a:endParaRPr lang="zh-CN" altLang="en-US"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 | </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 </m:t>
                        </m:r>
                        <m:r>
                          <m:rPr>
                            <m:nor/>
                          </m:rPr>
                          <a:rPr lang="en-US" altLang="zh-CN" sz="1400" b="1">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 </m:t>
                        </m:r>
                      </m:e>
                    </m:d>
                  </m:oMath>
                </a14:m>
                <a:endParaRPr lang="zh-CN" altLang="en-US"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 | </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m:rPr>
                            <m:nor/>
                          </m:rPr>
                          <a:rPr lang="en-US" altLang="zh-CN" sz="1400" b="1" i="0" smtClean="0">
                            <a:solidFill>
                              <a:schemeClr val="accent2">
                                <a:lumMod val="50000"/>
                              </a:schemeClr>
                            </a:solidFill>
                            <a:latin typeface="Cambria Math" panose="02040503050406030204" pitchFamily="18" charset="0"/>
                          </a:rPr>
                          <m:t>, </m:t>
                        </m:r>
                        <m:r>
                          <m:rPr>
                            <m:nor/>
                          </m:rPr>
                          <a:rPr lang="en-US" altLang="zh-CN" sz="1400" b="1">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m:rPr>
                            <m:nor/>
                          </m:rPr>
                          <a:rPr lang="en-US" altLang="zh-CN" sz="1400" b="1">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 | </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m:rPr>
                            <m:nor/>
                          </m:rPr>
                          <a:rPr lang="en-US" altLang="zh-CN" sz="1400" b="1">
                            <a:solidFill>
                              <a:schemeClr val="accent2">
                                <a:lumMod val="50000"/>
                              </a:schemeClr>
                            </a:solidFill>
                            <a:latin typeface="Cambria Math" panose="02040503050406030204" pitchFamily="18" charset="0"/>
                          </a:rPr>
                          <m:t>, </m:t>
                        </m:r>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e>
                    </m:d>
                  </m:oMath>
                </a14:m>
                <a:endParaRPr lang="zh-CN" altLang="en-US" sz="1400" b="1">
                  <a:solidFill>
                    <a:schemeClr val="accent2">
                      <a:lumMod val="50000"/>
                    </a:schemeClr>
                  </a:solidFill>
                </a:endParaRPr>
              </a:p>
            </p:txBody>
          </p:sp>
        </mc:Choice>
        <mc:Fallback>
          <p:sp>
            <p:nvSpPr>
              <p:cNvPr id="6" name="文本框 5">
                <a:extLst>
                  <a:ext uri="{FF2B5EF4-FFF2-40B4-BE49-F238E27FC236}">
                    <a16:creationId xmlns:a16="http://schemas.microsoft.com/office/drawing/2014/main" id="{175EF187-7BCE-488A-A9F0-00DA4DB2B1E4}"/>
                  </a:ext>
                </a:extLst>
              </p:cNvPr>
              <p:cNvSpPr txBox="1">
                <a:spLocks noRot="1" noChangeAspect="1" noMove="1" noResize="1" noEditPoints="1" noAdjustHandles="1" noChangeArrowheads="1" noChangeShapeType="1" noTextEdit="1"/>
              </p:cNvSpPr>
              <p:nvPr/>
            </p:nvSpPr>
            <p:spPr>
              <a:xfrm>
                <a:off x="4280166" y="1900717"/>
                <a:ext cx="4282395" cy="2462213"/>
              </a:xfrm>
              <a:prstGeom prst="rect">
                <a:avLst/>
              </a:prstGeom>
              <a:blipFill>
                <a:blip r:embed="rId7"/>
                <a:stretch>
                  <a:fillRect l="-427" t="-495" b="-74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2D32BCA0-E674-479A-90E3-1AA3964368DF}"/>
              </a:ext>
            </a:extLst>
          </p:cNvPr>
          <p:cNvSpPr txBox="1"/>
          <p:nvPr/>
        </p:nvSpPr>
        <p:spPr>
          <a:xfrm>
            <a:off x="3901955" y="4433134"/>
            <a:ext cx="4661451" cy="307777"/>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同一集合的要求要同时满足，不同集合的要求可分别满足</a:t>
            </a:r>
          </a:p>
        </p:txBody>
      </p:sp>
    </p:spTree>
    <p:extLst>
      <p:ext uri="{BB962C8B-B14F-4D97-AF65-F5344CB8AC3E}">
        <p14:creationId xmlns:p14="http://schemas.microsoft.com/office/powerpoint/2010/main" val="374470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归谬赋值法的定义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661D682-7E18-4E4D-A8E3-52EDBD72798D}"/>
                  </a:ext>
                </a:extLst>
              </p:cNvPr>
              <p:cNvSpPr txBox="1"/>
              <p:nvPr/>
            </p:nvSpPr>
            <p:spPr>
              <a:xfrm>
                <a:off x="641756" y="806934"/>
                <a:ext cx="7860481" cy="584775"/>
              </a:xfrm>
              <a:prstGeom prst="rect">
                <a:avLst/>
              </a:prstGeom>
              <a:solidFill>
                <a:schemeClr val="accent2">
                  <a:lumMod val="20000"/>
                  <a:lumOff val="80000"/>
                </a:schemeClr>
              </a:solidFill>
            </p:spPr>
            <p:txBody>
              <a:bodyPr wrap="square" rtlCol="0">
                <a:spAutoFit/>
              </a:bodyPr>
              <a:lstStyle/>
              <a:p>
                <a:r>
                  <a:rPr lang="zh-CN" altLang="en-US" sz="1600" b="1">
                    <a:solidFill>
                      <a:schemeClr val="accent2">
                        <a:lumMod val="50000"/>
                      </a:schemeClr>
                    </a:solidFill>
                  </a:rPr>
                  <a:t>归谬赋值法将真值赋值要求集合按下面规则展开，直到每个要求都是针对命题变量的要求，即具有</a:t>
                </a:r>
                <a:r>
                  <a:rPr lang="en-US" altLang="zh-CN" sz="1600" b="1">
                    <a:solidFill>
                      <a:schemeClr val="accent2">
                        <a:lumMod val="50000"/>
                      </a:schemeClr>
                    </a:solidFill>
                  </a:rPr>
                  <a:t>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或</a:t>
                </a:r>
                <a:r>
                  <a:rPr lang="en-US" altLang="zh-CN" sz="1600" b="1">
                    <a:solidFill>
                      <a:schemeClr val="accent2">
                        <a:lumMod val="50000"/>
                      </a:schemeClr>
                    </a:solidFill>
                  </a:rPr>
                  <a:t>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oMath>
                </a14:m>
                <a:r>
                  <a:rPr lang="zh-CN" altLang="en-US" sz="1600" b="1">
                    <a:solidFill>
                      <a:schemeClr val="accent2">
                        <a:lumMod val="50000"/>
                      </a:schemeClr>
                    </a:solidFill>
                  </a:rPr>
                  <a:t>的形式，展开结果是一个或多个对命题变量赋值要求的集合。</a:t>
                </a:r>
                <a:endParaRPr lang="en-US" altLang="zh-CN" sz="16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2661D682-7E18-4E4D-A8E3-52EDBD72798D}"/>
                  </a:ext>
                </a:extLst>
              </p:cNvPr>
              <p:cNvSpPr txBox="1">
                <a:spLocks noRot="1" noChangeAspect="1" noMove="1" noResize="1" noEditPoints="1" noAdjustHandles="1" noChangeArrowheads="1" noChangeShapeType="1" noTextEdit="1"/>
              </p:cNvSpPr>
              <p:nvPr/>
            </p:nvSpPr>
            <p:spPr>
              <a:xfrm>
                <a:off x="641756" y="806934"/>
                <a:ext cx="7860481" cy="584775"/>
              </a:xfrm>
              <a:prstGeom prst="rect">
                <a:avLst/>
              </a:prstGeom>
              <a:blipFill>
                <a:blip r:embed="rId2"/>
                <a:stretch>
                  <a:fillRect l="-388" t="-3125" b="-1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AF052C0-358E-46B9-92E5-7D4E47777A06}"/>
                  </a:ext>
                </a:extLst>
              </p:cNvPr>
              <p:cNvSpPr txBox="1"/>
              <p:nvPr/>
            </p:nvSpPr>
            <p:spPr>
              <a:xfrm>
                <a:off x="641756" y="1489776"/>
                <a:ext cx="4282395" cy="2462213"/>
              </a:xfrm>
              <a:prstGeom prst="rect">
                <a:avLst/>
              </a:prstGeom>
              <a:solidFill>
                <a:schemeClr val="accent2">
                  <a:lumMod val="20000"/>
                  <a:lumOff val="80000"/>
                </a:schemeClr>
              </a:solidFill>
            </p:spPr>
            <p:txBody>
              <a:bodyPr wrap="square" rtlCol="0">
                <a:spAutoFit/>
              </a:bodyPr>
              <a:lstStyle/>
              <a:p>
                <a:r>
                  <a:rPr lang="zh-CN" altLang="en-US" sz="1400" b="1">
                    <a:solidFill>
                      <a:srgbClr val="C00000"/>
                    </a:solidFill>
                  </a:rPr>
                  <a:t>展开规则</a:t>
                </a:r>
                <a:r>
                  <a:rPr lang="zh-CN" altLang="en-US" sz="1400" b="1">
                    <a:solidFill>
                      <a:schemeClr val="accent2">
                        <a:lumMod val="50000"/>
                      </a:schemeClr>
                    </a:solidFill>
                  </a:rPr>
                  <a:t>，设</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是任意真值赋值要求集合</a:t>
                </a:r>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smtClean="0">
                        <a:solidFill>
                          <a:schemeClr val="accent2">
                            <a:lumMod val="50000"/>
                          </a:schemeClr>
                        </a:solidFill>
                        <a:latin typeface="Cambria Math" panose="02040503050406030204" pitchFamily="18" charset="0"/>
                      </a:rPr>
                      <m:t>∪{</m:t>
                    </m:r>
                  </m:oMath>
                </a14:m>
                <a:r>
                  <a:rPr lang="en-US" altLang="zh-CN" sz="1400" b="1" i="0">
                    <a:solidFill>
                      <a:schemeClr val="accent2">
                        <a:lumMod val="50000"/>
                      </a:schemeClr>
                    </a:solidFill>
                    <a:latin typeface="+mn-ea"/>
                  </a:rPr>
                  <a:t>F</a:t>
                </a:r>
                <a:r>
                  <a:rPr lang="zh-CN" altLang="en-US" sz="1400" b="1" i="0">
                    <a:solidFill>
                      <a:schemeClr val="accent2">
                        <a:lumMod val="50000"/>
                      </a:schemeClr>
                    </a:solidFill>
                    <a:latin typeface="+mj-lt"/>
                  </a:rPr>
                  <a:t> </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smtClean="0">
                        <a:solidFill>
                          <a:schemeClr val="accent2">
                            <a:lumMod val="50000"/>
                          </a:schemeClr>
                        </a:solidFill>
                        <a:latin typeface="Cambria Math" panose="02040503050406030204" pitchFamily="18" charset="0"/>
                      </a:rPr>
                      <m:t>∪{</m:t>
                    </m:r>
                  </m:oMath>
                </a14:m>
                <a:r>
                  <a:rPr lang="en-US" altLang="zh-CN" sz="1400" b="1" i="0">
                    <a:solidFill>
                      <a:schemeClr val="accent2">
                        <a:lumMod val="50000"/>
                      </a:schemeClr>
                    </a:solidFill>
                    <a:latin typeface="+mn-ea"/>
                  </a:rPr>
                  <a:t>T</a:t>
                </a:r>
                <a:r>
                  <a:rPr lang="en-US" altLang="zh-CN" sz="1400" b="1" i="0">
                    <a:solidFill>
                      <a:schemeClr val="accent2">
                        <a:lumMod val="50000"/>
                      </a:schemeClr>
                    </a:solidFill>
                    <a:latin typeface="+mj-lt"/>
                  </a:rPr>
                  <a: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 </a:t>
                </a:r>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latin typeface="+mn-ea"/>
                  </a:rPr>
                  <a:t>T</a:t>
                </a:r>
                <a:r>
                  <a:rPr lang="zh-CN" altLang="en-US" sz="1400" b="1">
                    <a:solidFill>
                      <a:schemeClr val="accent2">
                        <a:lumMod val="50000"/>
                      </a:schemeClr>
                    </a:solidFill>
                  </a:rPr>
                  <a:t> </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latin typeface="+mn-ea"/>
                  </a:rPr>
                  <a:t>F</a:t>
                </a:r>
                <a:r>
                  <a:rPr lang="en-US" altLang="zh-CN" sz="1400" b="1">
                    <a:solidFill>
                      <a:schemeClr val="accent2">
                        <a:lumMod val="50000"/>
                      </a:schemeClr>
                    </a:solidFill>
                  </a:rPr>
                  <a:t>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F</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e>
                    </m:d>
                    <m:r>
                      <a:rPr lang="en-US" altLang="zh-CN" sz="1400" b="1" i="1" smtClean="0">
                        <a:solidFill>
                          <a:schemeClr val="accent2">
                            <a:lumMod val="50000"/>
                          </a:schemeClr>
                        </a:solidFill>
                        <a:latin typeface="Cambria Math" panose="02040503050406030204" pitchFamily="18" charset="0"/>
                      </a:rPr>
                      <m:t>⟹</m:t>
                    </m:r>
                    <m:r>
                      <a:rPr lang="en-US" altLang="zh-CN" sz="1400" b="1" i="0" smtClean="0">
                        <a:solidFill>
                          <a:schemeClr val="accent2">
                            <a:lumMod val="50000"/>
                          </a:schemeClr>
                        </a:solidFill>
                        <a:latin typeface="Cambria Math" panose="02040503050406030204" pitchFamily="18" charset="0"/>
                      </a:rPr>
                      <m:t>𝛀</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F</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 | </m:t>
                    </m:r>
                    <m:r>
                      <a:rPr lang="en-US" altLang="zh-CN" sz="1400" b="1" i="0" smtClean="0">
                        <a:solidFill>
                          <a:schemeClr val="accent2">
                            <a:lumMod val="50000"/>
                          </a:schemeClr>
                        </a:solidFill>
                        <a:latin typeface="Cambria Math" panose="02040503050406030204" pitchFamily="18" charset="0"/>
                      </a:rPr>
                      <m:t>𝛀</m:t>
                    </m:r>
                    <m:r>
                      <a:rPr lang="en-US" altLang="zh-CN" sz="1400" b="1" i="1" smtClean="0">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F</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 </m:t>
                        </m:r>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 </m:t>
                        </m:r>
                      </m:e>
                    </m:d>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 | </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 </m:t>
                        </m:r>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 </m:t>
                        </m:r>
                      </m:e>
                    </m:d>
                  </m:oMath>
                </a14:m>
                <a:endParaRPr lang="zh-CN" altLang="en-US"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 | </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 </m:t>
                        </m:r>
                        <m:r>
                          <m:rPr>
                            <m:nor/>
                          </m:rPr>
                          <a:rPr lang="en-US" altLang="zh-CN" sz="1400" b="1">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 </m:t>
                        </m:r>
                      </m:e>
                    </m:d>
                  </m:oMath>
                </a14:m>
                <a:endParaRPr lang="zh-CN" altLang="en-US"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 | </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𝑨</m:t>
                        </m:r>
                        <m:r>
                          <m:rPr>
                            <m:nor/>
                          </m:rPr>
                          <a:rPr lang="en-US" altLang="zh-CN" sz="1400" b="1" i="0" smtClean="0">
                            <a:solidFill>
                              <a:schemeClr val="accent2">
                                <a:lumMod val="50000"/>
                              </a:schemeClr>
                            </a:solidFill>
                            <a:latin typeface="Cambria Math" panose="02040503050406030204" pitchFamily="18" charset="0"/>
                          </a:rPr>
                          <m:t>, </m:t>
                        </m:r>
                        <m:r>
                          <m:rPr>
                            <m:nor/>
                          </m:rPr>
                          <a:rPr lang="en-US" altLang="zh-CN" sz="1400" b="1">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endParaRPr>
              </a:p>
              <a:p>
                <a:pPr marL="285750" indent="-285750">
                  <a:buFont typeface="Arial" panose="020B0604020202020204" pitchFamily="34" charset="0"/>
                  <a:buChar char="•"/>
                </a:pPr>
                <a14:m>
                  <m:oMath xmlns:m="http://schemas.openxmlformats.org/officeDocument/2006/math">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e>
                    </m:d>
                    <m:r>
                      <a:rPr lang="en-US" altLang="zh-CN" sz="1400" b="1" i="1">
                        <a:solidFill>
                          <a:schemeClr val="accent2">
                            <a:lumMod val="50000"/>
                          </a:schemeClr>
                        </a:solidFill>
                        <a:latin typeface="Cambria Math" panose="02040503050406030204" pitchFamily="18" charset="0"/>
                      </a:rPr>
                      <m:t>⟹</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i="0" smtClean="0">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m:rPr>
                            <m:nor/>
                          </m:rPr>
                          <a:rPr lang="en-US" altLang="zh-CN" sz="1400" b="1">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 | </m:t>
                    </m:r>
                    <m:r>
                      <a:rPr lang="en-US" altLang="zh-CN" sz="1400" b="1">
                        <a:solidFill>
                          <a:schemeClr val="accent2">
                            <a:lumMod val="50000"/>
                          </a:schemeClr>
                        </a:solidFill>
                        <a:latin typeface="Cambria Math" panose="02040503050406030204" pitchFamily="18" charset="0"/>
                      </a:rPr>
                      <m:t>𝛀</m:t>
                    </m:r>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a:solidFill>
                              <a:schemeClr val="accent2">
                                <a:lumMod val="50000"/>
                              </a:schemeClr>
                            </a:solidFill>
                            <a:latin typeface="Cambria Math" panose="02040503050406030204" pitchFamily="18" charset="0"/>
                          </a:rPr>
                        </m:ctrlPr>
                      </m:dPr>
                      <m:e>
                        <m:r>
                          <m:rPr>
                            <m:nor/>
                          </m:rPr>
                          <a:rPr lang="en-US" altLang="zh-CN" sz="1400" b="1">
                            <a:solidFill>
                              <a:schemeClr val="accent2">
                                <a:lumMod val="50000"/>
                              </a:schemeClr>
                            </a:solidFill>
                            <a:latin typeface="+mn-ea"/>
                          </a:rPr>
                          <m:t>T</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𝑨</m:t>
                        </m:r>
                        <m:r>
                          <m:rPr>
                            <m:nor/>
                          </m:rPr>
                          <a:rPr lang="en-US" altLang="zh-CN" sz="1400" b="1">
                            <a:solidFill>
                              <a:schemeClr val="accent2">
                                <a:lumMod val="50000"/>
                              </a:schemeClr>
                            </a:solidFill>
                            <a:latin typeface="Cambria Math" panose="02040503050406030204" pitchFamily="18" charset="0"/>
                          </a:rPr>
                          <m:t>, </m:t>
                        </m:r>
                        <m:r>
                          <m:rPr>
                            <m:nor/>
                          </m:rPr>
                          <a:rPr lang="en-US" altLang="zh-CN" sz="1400" b="1" i="0" smtClean="0">
                            <a:solidFill>
                              <a:schemeClr val="accent2">
                                <a:lumMod val="50000"/>
                              </a:schemeClr>
                            </a:solidFill>
                            <a:latin typeface="+mn-ea"/>
                          </a:rPr>
                          <m:t>F</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e>
                    </m:d>
                  </m:oMath>
                </a14:m>
                <a:endParaRPr lang="zh-CN" altLang="en-US" sz="1400" b="1">
                  <a:solidFill>
                    <a:schemeClr val="accent2">
                      <a:lumMod val="50000"/>
                    </a:schemeClr>
                  </a:solidFill>
                </a:endParaRPr>
              </a:p>
            </p:txBody>
          </p:sp>
        </mc:Choice>
        <mc:Fallback>
          <p:sp>
            <p:nvSpPr>
              <p:cNvPr id="9" name="文本框 8">
                <a:extLst>
                  <a:ext uri="{FF2B5EF4-FFF2-40B4-BE49-F238E27FC236}">
                    <a16:creationId xmlns:a16="http://schemas.microsoft.com/office/drawing/2014/main" id="{5AF052C0-358E-46B9-92E5-7D4E47777A06}"/>
                  </a:ext>
                </a:extLst>
              </p:cNvPr>
              <p:cNvSpPr txBox="1">
                <a:spLocks noRot="1" noChangeAspect="1" noMove="1" noResize="1" noEditPoints="1" noAdjustHandles="1" noChangeArrowheads="1" noChangeShapeType="1" noTextEdit="1"/>
              </p:cNvSpPr>
              <p:nvPr/>
            </p:nvSpPr>
            <p:spPr>
              <a:xfrm>
                <a:off x="641756" y="1489776"/>
                <a:ext cx="4282395" cy="2462213"/>
              </a:xfrm>
              <a:prstGeom prst="rect">
                <a:avLst/>
              </a:prstGeom>
              <a:blipFill>
                <a:blip r:embed="rId3"/>
                <a:stretch>
                  <a:fillRect l="-427" t="-248" b="-7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2DF92AA-EF80-43F5-B1C9-7B13F5EEB09D}"/>
                  </a:ext>
                </a:extLst>
              </p:cNvPr>
              <p:cNvSpPr txBox="1"/>
              <p:nvPr/>
            </p:nvSpPr>
            <p:spPr>
              <a:xfrm>
                <a:off x="651408" y="4124687"/>
                <a:ext cx="4300420" cy="523220"/>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对真值赋值要求集合</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，若存在公式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，使得</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都属于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，则称</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rgbClr val="C00000"/>
                    </a:solidFill>
                  </a:rPr>
                  <a:t>封闭</a:t>
                </a:r>
                <a:r>
                  <a:rPr lang="zh-CN" altLang="en-US" sz="1400" b="1">
                    <a:solidFill>
                      <a:schemeClr val="accent2">
                        <a:lumMod val="50000"/>
                      </a:schemeClr>
                    </a:solidFill>
                  </a:rPr>
                  <a:t>，否则称</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rgbClr val="C00000"/>
                    </a:solidFill>
                  </a:rPr>
                  <a:t>开放</a:t>
                </a:r>
              </a:p>
            </p:txBody>
          </p:sp>
        </mc:Choice>
        <mc:Fallback xmlns="">
          <p:sp>
            <p:nvSpPr>
              <p:cNvPr id="2" name="文本框 1">
                <a:extLst>
                  <a:ext uri="{FF2B5EF4-FFF2-40B4-BE49-F238E27FC236}">
                    <a16:creationId xmlns:a16="http://schemas.microsoft.com/office/drawing/2014/main" id="{02DF92AA-EF80-43F5-B1C9-7B13F5EEB09D}"/>
                  </a:ext>
                </a:extLst>
              </p:cNvPr>
              <p:cNvSpPr txBox="1">
                <a:spLocks noRot="1" noChangeAspect="1" noMove="1" noResize="1" noEditPoints="1" noAdjustHandles="1" noChangeArrowheads="1" noChangeShapeType="1" noTextEdit="1"/>
              </p:cNvSpPr>
              <p:nvPr/>
            </p:nvSpPr>
            <p:spPr>
              <a:xfrm>
                <a:off x="651408" y="4124687"/>
                <a:ext cx="4300420" cy="523220"/>
              </a:xfrm>
              <a:prstGeom prst="rect">
                <a:avLst/>
              </a:prstGeom>
              <a:blipFill>
                <a:blip r:embed="rId4"/>
                <a:stretch>
                  <a:fillRect l="-426" t="-2353"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61E8F49-C4DD-4F74-9A3E-CFEEF29B7996}"/>
                  </a:ext>
                </a:extLst>
              </p:cNvPr>
              <p:cNvSpPr txBox="1"/>
              <p:nvPr/>
            </p:nvSpPr>
            <p:spPr>
              <a:xfrm>
                <a:off x="5197770" y="1489776"/>
                <a:ext cx="3140765" cy="2537682"/>
              </a:xfrm>
              <a:prstGeom prst="rect">
                <a:avLst/>
              </a:prstGeom>
              <a:solidFill>
                <a:schemeClr val="accent5">
                  <a:lumMod val="20000"/>
                  <a:lumOff val="80000"/>
                </a:schemeClr>
              </a:solidFill>
            </p:spPr>
            <p:txBody>
              <a:bodyPr wrap="square" rtlCol="0">
                <a:spAutoFit/>
              </a:bodyPr>
              <a:lstStyle/>
              <a:p>
                <a:pPr>
                  <a:lnSpc>
                    <a:spcPts val="2000"/>
                  </a:lnSpc>
                  <a:spcBef>
                    <a:spcPts val="600"/>
                  </a:spcBef>
                </a:pP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是公式</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的展开结果的每个真值赋值要求集合都封闭，则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r>
                  <a:rPr lang="zh-CN" altLang="en-US" sz="1400" b="1">
                    <a:solidFill>
                      <a:srgbClr val="C00000"/>
                    </a:solidFill>
                  </a:rPr>
                  <a:t>永真式</a:t>
                </a:r>
                <a:r>
                  <a:rPr lang="zh-CN" altLang="en-US" sz="1400" b="1">
                    <a:solidFill>
                      <a:schemeClr val="accent2">
                        <a:lumMod val="50000"/>
                      </a:schemeClr>
                    </a:solidFill>
                  </a:rPr>
                  <a:t>，否则其中每个开放的真值赋值要求集合分别给出了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的一个</a:t>
                </a:r>
                <a:r>
                  <a:rPr lang="zh-CN" altLang="en-US" sz="1400" b="1">
                    <a:solidFill>
                      <a:srgbClr val="C00000"/>
                    </a:solidFill>
                  </a:rPr>
                  <a:t>成假赋值</a:t>
                </a:r>
                <a:endParaRPr lang="en-US" altLang="zh-CN" sz="1400" b="1">
                  <a:solidFill>
                    <a:srgbClr val="C00000"/>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T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的展开结果的每个真值赋值要求集合都封闭，则</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是</a:t>
                </a:r>
                <a:r>
                  <a:rPr lang="zh-CN" altLang="en-US" sz="1400" b="1">
                    <a:solidFill>
                      <a:srgbClr val="C00000"/>
                    </a:solidFill>
                  </a:rPr>
                  <a:t>矛盾式</a:t>
                </a:r>
                <a:r>
                  <a:rPr lang="zh-CN" altLang="en-US" sz="1400" b="1">
                    <a:solidFill>
                      <a:schemeClr val="accent2">
                        <a:lumMod val="50000"/>
                      </a:schemeClr>
                    </a:solidFill>
                  </a:rPr>
                  <a:t>，否则其中每个开放的真值赋值要求集合分别给出了</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的一个</a:t>
                </a:r>
                <a:r>
                  <a:rPr lang="zh-CN" altLang="en-US" sz="1400" b="1">
                    <a:solidFill>
                      <a:srgbClr val="C00000"/>
                    </a:solidFill>
                  </a:rPr>
                  <a:t>成真赋值</a:t>
                </a:r>
              </a:p>
            </p:txBody>
          </p:sp>
        </mc:Choice>
        <mc:Fallback xmlns="">
          <p:sp>
            <p:nvSpPr>
              <p:cNvPr id="3" name="文本框 2">
                <a:extLst>
                  <a:ext uri="{FF2B5EF4-FFF2-40B4-BE49-F238E27FC236}">
                    <a16:creationId xmlns:a16="http://schemas.microsoft.com/office/drawing/2014/main" id="{061E8F49-C4DD-4F74-9A3E-CFEEF29B7996}"/>
                  </a:ext>
                </a:extLst>
              </p:cNvPr>
              <p:cNvSpPr txBox="1">
                <a:spLocks noRot="1" noChangeAspect="1" noMove="1" noResize="1" noEditPoints="1" noAdjustHandles="1" noChangeArrowheads="1" noChangeShapeType="1" noTextEdit="1"/>
              </p:cNvSpPr>
              <p:nvPr/>
            </p:nvSpPr>
            <p:spPr>
              <a:xfrm>
                <a:off x="5197770" y="1489776"/>
                <a:ext cx="3140765" cy="2537682"/>
              </a:xfrm>
              <a:prstGeom prst="rect">
                <a:avLst/>
              </a:prstGeom>
              <a:blipFill>
                <a:blip r:embed="rId5"/>
                <a:stretch>
                  <a:fillRect l="-583" r="-6408" b="-1679"/>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4F3A05A5-A183-4EE6-B84C-DA1FDA07FDD3}"/>
              </a:ext>
            </a:extLst>
          </p:cNvPr>
          <p:cNvSpPr txBox="1"/>
          <p:nvPr/>
        </p:nvSpPr>
        <p:spPr>
          <a:xfrm>
            <a:off x="5043714" y="4125525"/>
            <a:ext cx="3448878" cy="523220"/>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归谬赋值法也在寻找对公式的成真或成假赋值，最坏情况下也具有指数级的复杂度</a:t>
            </a:r>
          </a:p>
        </p:txBody>
      </p:sp>
    </p:spTree>
    <p:extLst>
      <p:ext uri="{BB962C8B-B14F-4D97-AF65-F5344CB8AC3E}">
        <p14:creationId xmlns:p14="http://schemas.microsoft.com/office/powerpoint/2010/main" val="219214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真值赋值要求展开过程的加速</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5307CEF-EEF7-4D0E-BB9A-F4D114C982DC}"/>
                  </a:ext>
                </a:extLst>
              </p:cNvPr>
              <p:cNvSpPr txBox="1"/>
              <p:nvPr/>
            </p:nvSpPr>
            <p:spPr>
              <a:xfrm>
                <a:off x="706914" y="600914"/>
                <a:ext cx="7730162" cy="3788025"/>
              </a:xfrm>
              <a:prstGeom prst="rect">
                <a:avLst/>
              </a:prstGeom>
              <a:solidFill>
                <a:schemeClr val="accent4">
                  <a:lumMod val="20000"/>
                  <a:lumOff val="80000"/>
                </a:schemeClr>
              </a:solidFill>
            </p:spPr>
            <p:txBody>
              <a:bodyPr wrap="square" rtlCol="0">
                <a:spAutoFit/>
              </a:bodyPr>
              <a:lstStyle/>
              <a:p>
                <a:pPr>
                  <a:lnSpc>
                    <a:spcPts val="2200"/>
                  </a:lnSpc>
                  <a:spcBef>
                    <a:spcPts val="600"/>
                  </a:spcBef>
                </a:pPr>
                <a:r>
                  <a:rPr lang="zh-CN" altLang="en-US" sz="1600" b="1">
                    <a:solidFill>
                      <a:schemeClr val="accent2">
                        <a:lumMod val="50000"/>
                      </a:schemeClr>
                    </a:solidFill>
                  </a:rPr>
                  <a:t>直观地，利用下面的启发式规则可加速真值赋值要求的展开</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封闭的真值赋值要求集合不再展开，优先展开不产生多个集合的真值赋值要求，且当存在集合开放时立即停止展开过程</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当二元逻辑运算符直接作用在命题变量时，可利用同一集合已经得到的对命题变量的真值赋值要求进行化简或删除，减少真值赋值要求集合的产生</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对</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或</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，如果同一集合有</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，则可化简为</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；如果有</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，则可删除</a:t>
                </a:r>
                <a:endParaRPr lang="en-US" altLang="zh-CN" sz="1400" b="1">
                  <a:solidFill>
                    <a:schemeClr val="accent2">
                      <a:lumMod val="50000"/>
                    </a:schemeClr>
                  </a:solidFill>
                </a:endParaRPr>
              </a:p>
              <a:p>
                <a:pPr marL="742950" lvl="1"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对</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或</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，如果同一集合有</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，则可化简为</a:t>
                </a:r>
                <a:r>
                  <a:rPr lang="en-US" altLang="zh-CN" sz="1400" b="1">
                    <a:solidFill>
                      <a:schemeClr val="accent2">
                        <a:lumMod val="50000"/>
                      </a:schemeClr>
                    </a:solidFill>
                  </a:rPr>
                  <a:t>T A</a:t>
                </a:r>
                <a:r>
                  <a:rPr lang="zh-CN" altLang="en-US" sz="1400" b="1">
                    <a:solidFill>
                      <a:schemeClr val="accent2">
                        <a:lumMod val="50000"/>
                      </a:schemeClr>
                    </a:solidFill>
                  </a:rPr>
                  <a:t>；如果有</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，则可删除</a:t>
                </a:r>
                <a:endParaRPr lang="en-US" altLang="zh-CN" sz="1400" b="1">
                  <a:solidFill>
                    <a:schemeClr val="accent2">
                      <a:lumMod val="50000"/>
                    </a:schemeClr>
                  </a:solidFill>
                </a:endParaRPr>
              </a:p>
              <a:p>
                <a:pPr marL="742950" lvl="1"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对</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，如果同一集合有</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，则可化简为</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；如果有</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，则可删除</a:t>
                </a:r>
                <a:endParaRPr lang="en-US" altLang="zh-CN" sz="1400" b="1">
                  <a:solidFill>
                    <a:schemeClr val="accent2">
                      <a:lumMod val="50000"/>
                    </a:schemeClr>
                  </a:solidFill>
                </a:endParaRPr>
              </a:p>
              <a:p>
                <a:pPr marL="742950" lvl="1"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对</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，如果同一集合有</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，则可化简为</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；如果有</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，则可删除</a:t>
                </a:r>
                <a:endParaRPr lang="en-US" altLang="zh-CN" sz="1400" b="1">
                  <a:solidFill>
                    <a:schemeClr val="accent2">
                      <a:lumMod val="50000"/>
                    </a:schemeClr>
                  </a:solidFill>
                </a:endParaRPr>
              </a:p>
              <a:p>
                <a:pPr marL="742950" lvl="1"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对</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或</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，如果同一集合有</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，则可化简为</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；如果有</a:t>
                </a:r>
                <a:r>
                  <a:rPr lang="en-US" altLang="zh-CN" sz="1400" b="1">
                    <a:solidFill>
                      <a:schemeClr val="accent2">
                        <a:lumMod val="50000"/>
                      </a:schemeClr>
                    </a:solidFill>
                  </a:rPr>
                  <a:t>F p</a:t>
                </a:r>
                <a:r>
                  <a:rPr lang="zh-CN" altLang="en-US" sz="1400" b="1">
                    <a:solidFill>
                      <a:schemeClr val="accent2">
                        <a:lumMod val="50000"/>
                      </a:schemeClr>
                    </a:solidFill>
                  </a:rPr>
                  <a:t>，则可化简为</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endParaRPr lang="en-US" altLang="zh-CN" sz="1400" b="1">
                  <a:solidFill>
                    <a:schemeClr val="accent2">
                      <a:lumMod val="50000"/>
                    </a:schemeClr>
                  </a:solidFill>
                </a:endParaRPr>
              </a:p>
              <a:p>
                <a:pPr marL="742950" lvl="1"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对</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或</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，如果同一集合有</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，则可化简为</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；如果有</a:t>
                </a:r>
                <a:r>
                  <a:rPr lang="en-US" altLang="zh-CN" sz="1400" b="1">
                    <a:solidFill>
                      <a:schemeClr val="accent2">
                        <a:lumMod val="50000"/>
                      </a:schemeClr>
                    </a:solidFill>
                  </a:rPr>
                  <a:t>F p</a:t>
                </a:r>
                <a:r>
                  <a:rPr lang="zh-CN" altLang="en-US" sz="1400" b="1">
                    <a:solidFill>
                      <a:schemeClr val="accent2">
                        <a:lumMod val="50000"/>
                      </a:schemeClr>
                    </a:solidFill>
                  </a:rPr>
                  <a:t>，则可化简为</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endParaRPr lang="en-US" altLang="zh-CN"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35307CEF-EEF7-4D0E-BB9A-F4D114C982DC}"/>
                  </a:ext>
                </a:extLst>
              </p:cNvPr>
              <p:cNvSpPr txBox="1">
                <a:spLocks noRot="1" noChangeAspect="1" noMove="1" noResize="1" noEditPoints="1" noAdjustHandles="1" noChangeArrowheads="1" noChangeShapeType="1" noTextEdit="1"/>
              </p:cNvSpPr>
              <p:nvPr/>
            </p:nvSpPr>
            <p:spPr>
              <a:xfrm>
                <a:off x="706914" y="600914"/>
                <a:ext cx="7730162" cy="3788025"/>
              </a:xfrm>
              <a:prstGeom prst="rect">
                <a:avLst/>
              </a:prstGeom>
              <a:blipFill>
                <a:blip r:embed="rId2"/>
                <a:stretch>
                  <a:fillRect l="-473" b="-80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3B65930C-DF6D-4F38-8AF2-9DD96DA899F4}"/>
              </a:ext>
            </a:extLst>
          </p:cNvPr>
          <p:cNvSpPr txBox="1"/>
          <p:nvPr/>
        </p:nvSpPr>
        <p:spPr>
          <a:xfrm>
            <a:off x="476138" y="4465175"/>
            <a:ext cx="8191713" cy="307777"/>
          </a:xfrm>
          <a:prstGeom prst="rect">
            <a:avLst/>
          </a:prstGeom>
          <a:solidFill>
            <a:schemeClr val="accent6">
              <a:lumMod val="50000"/>
            </a:schemeClr>
          </a:solidFill>
        </p:spPr>
        <p:txBody>
          <a:bodyPr wrap="square" rtlCol="0">
            <a:spAutoFit/>
          </a:bodyPr>
          <a:lstStyle/>
          <a:p>
            <a:r>
              <a:rPr lang="zh-CN" altLang="en-US" sz="1400" b="1">
                <a:solidFill>
                  <a:schemeClr val="bg1"/>
                </a:solidFill>
              </a:rPr>
              <a:t>综合运用这些规则，归谬赋值法真正成为判断公式类型或计算公式一个成真或成假赋值的简化真值表法</a:t>
            </a:r>
          </a:p>
        </p:txBody>
      </p:sp>
    </p:spTree>
    <p:extLst>
      <p:ext uri="{BB962C8B-B14F-4D97-AF65-F5344CB8AC3E}">
        <p14:creationId xmlns:p14="http://schemas.microsoft.com/office/powerpoint/2010/main" val="36567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归谬赋值法举例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7CDF081-4D3D-4AF5-A439-013F83B7D1B0}"/>
                  </a:ext>
                </a:extLst>
              </p:cNvPr>
              <p:cNvSpPr txBox="1"/>
              <p:nvPr/>
            </p:nvSpPr>
            <p:spPr>
              <a:xfrm>
                <a:off x="981486" y="792869"/>
                <a:ext cx="5823097"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判断公式</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是否是永真式</a:t>
                </a:r>
              </a:p>
            </p:txBody>
          </p:sp>
        </mc:Choice>
        <mc:Fallback xmlns="">
          <p:sp>
            <p:nvSpPr>
              <p:cNvPr id="2" name="文本框 1">
                <a:extLst>
                  <a:ext uri="{FF2B5EF4-FFF2-40B4-BE49-F238E27FC236}">
                    <a16:creationId xmlns:a16="http://schemas.microsoft.com/office/drawing/2014/main" id="{57CDF081-4D3D-4AF5-A439-013F83B7D1B0}"/>
                  </a:ext>
                </a:extLst>
              </p:cNvPr>
              <p:cNvSpPr txBox="1">
                <a:spLocks noRot="1" noChangeAspect="1" noMove="1" noResize="1" noEditPoints="1" noAdjustHandles="1" noChangeArrowheads="1" noChangeShapeType="1" noTextEdit="1"/>
              </p:cNvSpPr>
              <p:nvPr/>
            </p:nvSpPr>
            <p:spPr>
              <a:xfrm>
                <a:off x="981486" y="792869"/>
                <a:ext cx="5823097" cy="369332"/>
              </a:xfrm>
              <a:prstGeom prst="rect">
                <a:avLst/>
              </a:prstGeom>
              <a:blipFill>
                <a:blip r:embed="rId2"/>
                <a:stretch>
                  <a:fillRect l="-838" t="-8197" r="-105"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6CA8A7E-4501-42A5-8091-04B6EC27130B}"/>
                  </a:ext>
                </a:extLst>
              </p:cNvPr>
              <p:cNvSpPr txBox="1"/>
              <p:nvPr/>
            </p:nvSpPr>
            <p:spPr>
              <a:xfrm>
                <a:off x="981486" y="1253079"/>
                <a:ext cx="7161144" cy="2646878"/>
              </a:xfrm>
              <a:prstGeom prst="rect">
                <a:avLst/>
              </a:prstGeom>
              <a:solidFill>
                <a:schemeClr val="accent6">
                  <a:lumMod val="20000"/>
                  <a:lumOff val="80000"/>
                </a:schemeClr>
              </a:solidFill>
            </p:spPr>
            <p:txBody>
              <a:bodyPr wrap="square" rtlCol="0">
                <a:spAutoFit/>
              </a:bodyPr>
              <a:lstStyle/>
              <a:p>
                <a:pPr>
                  <a:spcBef>
                    <a:spcPts val="600"/>
                  </a:spcBef>
                </a:pPr>
                <a:r>
                  <a:rPr lang="en-US" altLang="zh-CN" sz="1400" b="1">
                    <a:solidFill>
                      <a:schemeClr val="accent2">
                        <a:lumMod val="50000"/>
                      </a:schemeClr>
                    </a:solidFill>
                  </a:rPr>
                  <a:t>F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T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oMath>
                </a14:m>
                <a:r>
                  <a:rPr lang="en-US" altLang="zh-CN" sz="1400" b="1">
                    <a:solidFill>
                      <a:schemeClr val="accent2">
                        <a:lumMod val="50000"/>
                      </a:schemeClr>
                    </a:solidFill>
                  </a:rPr>
                  <a:t> | F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T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r>
                  <a:rPr lang="en-US" altLang="zh-CN" sz="1400" b="1">
                    <a:solidFill>
                      <a:schemeClr val="accent2">
                        <a:lumMod val="50000"/>
                      </a:schemeClr>
                    </a:solidFill>
                  </a:rPr>
                  <a:t>,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en-US" altLang="zh-CN" sz="1400" b="1">
                    <a:solidFill>
                      <a:schemeClr val="accent2">
                        <a:lumMod val="50000"/>
                      </a:schemeClr>
                    </a:solidFill>
                  </a:rPr>
                  <a:t>,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 F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a:t>
                </a:r>
                <a:r>
                  <a:rPr lang="en-US" altLang="zh-CN" sz="1400" b="1">
                    <a:solidFill>
                      <a:srgbClr val="002060"/>
                    </a:solidFill>
                  </a:rPr>
                  <a:t>//</a:t>
                </a:r>
                <a:r>
                  <a:rPr lang="en-US" altLang="zh-CN" sz="1400" b="1">
                    <a:solidFill>
                      <a:schemeClr val="accent2">
                        <a:lumMod val="50000"/>
                      </a:schemeClr>
                    </a:solidFill>
                  </a:rPr>
                  <a:t> </a:t>
                </a:r>
                <a:r>
                  <a:rPr lang="zh-CN" altLang="en-US" sz="1400" b="1">
                    <a:solidFill>
                      <a:srgbClr val="002060"/>
                    </a:solidFill>
                    <a:latin typeface="楷体" panose="02010609060101010101" pitchFamily="49" charset="-122"/>
                    <a:ea typeface="楷体" panose="02010609060101010101" pitchFamily="49" charset="-122"/>
                  </a:rPr>
                  <a:t>利用</a:t>
                </a:r>
                <a:r>
                  <a:rPr lang="en-US" altLang="zh-CN" sz="1400" b="1">
                    <a:solidFill>
                      <a:srgbClr val="002060"/>
                    </a:solidFill>
                    <a:latin typeface="楷体" panose="02010609060101010101" pitchFamily="49" charset="-122"/>
                    <a:ea typeface="楷体" panose="02010609060101010101" pitchFamily="49" charset="-122"/>
                  </a:rPr>
                  <a:t>T</a:t>
                </a:r>
                <a14:m>
                  <m:oMath xmlns:m="http://schemas.openxmlformats.org/officeDocument/2006/math">
                    <m:r>
                      <a:rPr lang="en-US" altLang="zh-CN" sz="1400" b="1" i="1" smtClean="0">
                        <a:solidFill>
                          <a:srgbClr val="002060"/>
                        </a:solidFill>
                        <a:latin typeface="Cambria Math" panose="02040503050406030204" pitchFamily="18" charset="0"/>
                      </a:rPr>
                      <m:t>𝒑</m:t>
                    </m:r>
                  </m:oMath>
                </a14:m>
                <a:r>
                  <a:rPr lang="zh-CN" altLang="en-US" sz="1400" b="1">
                    <a:solidFill>
                      <a:srgbClr val="002060"/>
                    </a:solidFill>
                    <a:latin typeface="楷体" panose="02010609060101010101" pitchFamily="49" charset="-122"/>
                    <a:ea typeface="楷体" panose="02010609060101010101" pitchFamily="49" charset="-122"/>
                  </a:rPr>
                  <a:t>化简</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a:spcBef>
                    <a:spcPts val="600"/>
                  </a:spcBef>
                </a:pP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en-US" altLang="zh-CN" sz="1400" b="1">
                    <a:solidFill>
                      <a:schemeClr val="accent2">
                        <a:lumMod val="50000"/>
                      </a:schemeClr>
                    </a:solidFill>
                  </a:rPr>
                  <a:t>,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r>
                  <a:rPr lang="en-US" altLang="zh-CN" sz="1400" b="1">
                    <a:solidFill>
                      <a:schemeClr val="accent2">
                        <a:lumMod val="50000"/>
                      </a:schemeClr>
                    </a:solidFill>
                  </a:rPr>
                  <a:t>, F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F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T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r>
                  <a:rPr lang="en-US" altLang="zh-CN" sz="1400" b="1">
                    <a:solidFill>
                      <a:schemeClr val="accent2">
                        <a:lumMod val="50000"/>
                      </a:schemeClr>
                    </a:solidFill>
                  </a:rPr>
                  <a:t>, F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oMath>
                </a14:m>
                <a:r>
                  <a:rPr lang="en-US" altLang="zh-CN" sz="1400" b="1">
                    <a:solidFill>
                      <a:schemeClr val="accent2">
                        <a:lumMod val="50000"/>
                      </a:schemeClr>
                    </a:solidFill>
                  </a:rPr>
                  <a:t>,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F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a:t>
                </a:r>
                <a:r>
                  <a:rPr lang="en-US" altLang="zh-CN" sz="1400" b="1">
                    <a:solidFill>
                      <a:srgbClr val="002060"/>
                    </a:solidFill>
                  </a:rPr>
                  <a:t>//</a:t>
                </a:r>
                <a:r>
                  <a:rPr lang="en-US" altLang="zh-CN" sz="1400" b="1">
                    <a:solidFill>
                      <a:srgbClr val="002060"/>
                    </a:solidFill>
                    <a:latin typeface="楷体" panose="02010609060101010101" pitchFamily="49" charset="-122"/>
                    <a:ea typeface="楷体" panose="02010609060101010101" pitchFamily="49" charset="-122"/>
                  </a:rPr>
                  <a:t> </a:t>
                </a:r>
                <a:r>
                  <a:rPr lang="zh-CN" altLang="en-US" sz="1400" b="1">
                    <a:solidFill>
                      <a:srgbClr val="002060"/>
                    </a:solidFill>
                    <a:latin typeface="楷体" panose="02010609060101010101" pitchFamily="49" charset="-122"/>
                    <a:ea typeface="楷体" panose="02010609060101010101" pitchFamily="49" charset="-122"/>
                  </a:rPr>
                  <a:t>前一个集合封闭，不再展开</a:t>
                </a:r>
                <a:endParaRPr lang="en-US" altLang="zh-CN" sz="1400" b="1">
                  <a:solidFill>
                    <a:srgbClr val="002060"/>
                  </a:solidFill>
                  <a:latin typeface="楷体" panose="02010609060101010101" pitchFamily="49" charset="-122"/>
                  <a:ea typeface="楷体" panose="02010609060101010101" pitchFamily="49" charset="-122"/>
                </a:endParaRPr>
              </a:p>
              <a:p>
                <a:pPr>
                  <a:spcBef>
                    <a:spcPts val="600"/>
                  </a:spcBef>
                </a:pPr>
                <a:r>
                  <a:rPr lang="en-US" altLang="zh-CN" sz="1400" b="1">
                    <a:solidFill>
                      <a:schemeClr val="accent2">
                        <a:lumMod val="50000"/>
                      </a:schemeClr>
                    </a:solidFill>
                  </a:rPr>
                  <a:t>| F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oMath>
                </a14:m>
                <a:r>
                  <a:rPr lang="en-US" altLang="zh-CN" sz="1400" b="1">
                    <a:solidFill>
                      <a:schemeClr val="accent2">
                        <a:lumMod val="50000"/>
                      </a:schemeClr>
                    </a:solidFill>
                  </a:rPr>
                  <a:t>,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 F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a14:m>
                <a:r>
                  <a:rPr lang="en-US" altLang="zh-CN" sz="1400" b="1">
                    <a:solidFill>
                      <a:schemeClr val="accent2">
                        <a:lumMod val="50000"/>
                      </a:schemeClr>
                    </a:solidFill>
                  </a:rPr>
                  <a:t>,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en-US" altLang="zh-CN" sz="1400" b="1">
                    <a:solidFill>
                      <a:schemeClr val="accent2">
                        <a:lumMod val="50000"/>
                      </a:schemeClr>
                    </a:solidFill>
                  </a:rPr>
                  <a:t>,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r>
                  <a:rPr lang="en-US" altLang="zh-CN" sz="1400" b="1">
                    <a:solidFill>
                      <a:schemeClr val="accent2">
                        <a:lumMod val="50000"/>
                      </a:schemeClr>
                    </a:solidFill>
                  </a:rPr>
                  <a:t>,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r>
                  <a:rPr lang="en-US" altLang="zh-CN" sz="1400" b="1">
                    <a:solidFill>
                      <a:schemeClr val="accent2">
                        <a:lumMod val="50000"/>
                      </a:schemeClr>
                    </a:solidFill>
                  </a:rPr>
                  <a:t>, F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r>
                  <a:rPr lang="en-US" altLang="zh-CN" sz="1400" b="1">
                    <a:solidFill>
                      <a:schemeClr val="accent2">
                        <a:lumMod val="50000"/>
                      </a:schemeClr>
                    </a:solidFill>
                  </a:rPr>
                  <a:t>, F </a:t>
                </a:r>
                <a14:m>
                  <m:oMath xmlns:m="http://schemas.openxmlformats.org/officeDocument/2006/math">
                    <m:r>
                      <a:rPr lang="en-US" altLang="zh-CN" sz="1400" b="1" i="1">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pPr>
                  <a:spcBef>
                    <a:spcPts val="600"/>
                  </a:spcBef>
                </a:pPr>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r>
                  <a:rPr lang="en-US" altLang="zh-CN" sz="1400" b="1">
                    <a:solidFill>
                      <a:schemeClr val="accent2">
                        <a:lumMod val="50000"/>
                      </a:schemeClr>
                    </a:solidFill>
                  </a:rPr>
                  <a:t>, F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oMath>
                </a14:m>
                <a:r>
                  <a:rPr lang="en-US" altLang="zh-CN" sz="1400" b="1">
                    <a:solidFill>
                      <a:schemeClr val="accent2">
                        <a:lumMod val="50000"/>
                      </a:schemeClr>
                    </a:solidFill>
                  </a:rPr>
                  <a:t> |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r>
                  <a:rPr lang="en-US" altLang="zh-CN" sz="1400" b="1">
                    <a:solidFill>
                      <a:schemeClr val="accent2">
                        <a:lumMod val="50000"/>
                      </a:schemeClr>
                    </a:solidFill>
                  </a:rPr>
                  <a:t>, F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oMath>
                </a14:m>
                <a:r>
                  <a:rPr lang="en-US" altLang="zh-CN" sz="1400" b="1">
                    <a:solidFill>
                      <a:schemeClr val="accent2">
                        <a:lumMod val="50000"/>
                      </a:schemeClr>
                    </a:solidFill>
                  </a:rPr>
                  <a:t>,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r>
                  <a:rPr lang="en-US" altLang="zh-CN" sz="1400" b="1">
                    <a:solidFill>
                      <a:schemeClr val="accent2">
                        <a:lumMod val="50000"/>
                      </a:schemeClr>
                    </a:solidFill>
                  </a:rPr>
                  <a:t>, F </a:t>
                </a:r>
                <a14:m>
                  <m:oMath xmlns:m="http://schemas.openxmlformats.org/officeDocument/2006/math">
                    <m:r>
                      <a:rPr lang="en-US" altLang="zh-CN" sz="1400" b="1" i="1">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		</a:t>
                </a:r>
              </a:p>
            </p:txBody>
          </p:sp>
        </mc:Choice>
        <mc:Fallback xmlns="">
          <p:sp>
            <p:nvSpPr>
              <p:cNvPr id="9" name="文本框 8">
                <a:extLst>
                  <a:ext uri="{FF2B5EF4-FFF2-40B4-BE49-F238E27FC236}">
                    <a16:creationId xmlns:a16="http://schemas.microsoft.com/office/drawing/2014/main" id="{F6CA8A7E-4501-42A5-8091-04B6EC27130B}"/>
                  </a:ext>
                </a:extLst>
              </p:cNvPr>
              <p:cNvSpPr txBox="1">
                <a:spLocks noRot="1" noChangeAspect="1" noMove="1" noResize="1" noEditPoints="1" noAdjustHandles="1" noChangeArrowheads="1" noChangeShapeType="1" noTextEdit="1"/>
              </p:cNvSpPr>
              <p:nvPr/>
            </p:nvSpPr>
            <p:spPr>
              <a:xfrm>
                <a:off x="981486" y="1253079"/>
                <a:ext cx="7161144" cy="2646878"/>
              </a:xfrm>
              <a:prstGeom prst="rect">
                <a:avLst/>
              </a:prstGeom>
              <a:blipFill>
                <a:blip r:embed="rId3"/>
                <a:stretch>
                  <a:fillRect l="-255" t="-461" r="-85" b="-13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9F7B1B3-7534-4EA8-862C-3870F0E266E8}"/>
                  </a:ext>
                </a:extLst>
              </p:cNvPr>
              <p:cNvSpPr txBox="1"/>
              <p:nvPr/>
            </p:nvSpPr>
            <p:spPr>
              <a:xfrm>
                <a:off x="981486" y="4057776"/>
                <a:ext cx="7188473" cy="543547"/>
              </a:xfrm>
              <a:prstGeom prst="rect">
                <a:avLst/>
              </a:prstGeom>
              <a:solidFill>
                <a:schemeClr val="accent4">
                  <a:lumMod val="20000"/>
                  <a:lumOff val="80000"/>
                </a:schemeClr>
              </a:solidFill>
            </p:spPr>
            <p:txBody>
              <a:bodyPr wrap="square" rtlCol="0">
                <a:spAutoFit/>
              </a:bodyPr>
              <a:lstStyle/>
              <a:p>
                <a:pPr>
                  <a:lnSpc>
                    <a:spcPts val="1800"/>
                  </a:lnSpc>
                </a:pPr>
                <a:r>
                  <a:rPr lang="zh-CN" altLang="en-US" sz="1400" b="1">
                    <a:solidFill>
                      <a:schemeClr val="accent2">
                        <a:lumMod val="50000"/>
                      </a:schemeClr>
                    </a:solidFill>
                  </a:rPr>
                  <a:t>得到一个开放的且都是针对命题变量的真值赋值要求集合，因此这是原公式的成假赋值，原公式不是永真式！且可看出</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e>
                    </m:d>
                  </m:oMath>
                </a14:m>
                <a:r>
                  <a:rPr lang="zh-CN" altLang="en-US" sz="1400" b="1">
                    <a:solidFill>
                      <a:schemeClr val="accent2">
                        <a:lumMod val="50000"/>
                      </a:schemeClr>
                    </a:solidFill>
                  </a:rPr>
                  <a:t>是永真式！</a:t>
                </a:r>
              </a:p>
            </p:txBody>
          </p:sp>
        </mc:Choice>
        <mc:Fallback xmlns="">
          <p:sp>
            <p:nvSpPr>
              <p:cNvPr id="3" name="文本框 2">
                <a:extLst>
                  <a:ext uri="{FF2B5EF4-FFF2-40B4-BE49-F238E27FC236}">
                    <a16:creationId xmlns:a16="http://schemas.microsoft.com/office/drawing/2014/main" id="{D9F7B1B3-7534-4EA8-862C-3870F0E266E8}"/>
                  </a:ext>
                </a:extLst>
              </p:cNvPr>
              <p:cNvSpPr txBox="1">
                <a:spLocks noRot="1" noChangeAspect="1" noMove="1" noResize="1" noEditPoints="1" noAdjustHandles="1" noChangeArrowheads="1" noChangeShapeType="1" noTextEdit="1"/>
              </p:cNvSpPr>
              <p:nvPr/>
            </p:nvSpPr>
            <p:spPr>
              <a:xfrm>
                <a:off x="981486" y="4057776"/>
                <a:ext cx="7188473" cy="543547"/>
              </a:xfrm>
              <a:prstGeom prst="rect">
                <a:avLst/>
              </a:prstGeom>
              <a:blipFill>
                <a:blip r:embed="rId4"/>
                <a:stretch>
                  <a:fillRect l="-254" t="-1124" b="-11236"/>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E5A356FA-876C-4508-A874-ED22718928AF}"/>
              </a:ext>
            </a:extLst>
          </p:cNvPr>
          <p:cNvSpPr txBox="1"/>
          <p:nvPr/>
        </p:nvSpPr>
        <p:spPr>
          <a:xfrm>
            <a:off x="5645425" y="2940401"/>
            <a:ext cx="2425149" cy="523220"/>
          </a:xfrm>
          <a:prstGeom prst="rect">
            <a:avLst/>
          </a:prstGeom>
          <a:solidFill>
            <a:schemeClr val="accent2">
              <a:lumMod val="40000"/>
              <a:lumOff val="60000"/>
            </a:schemeClr>
          </a:solidFill>
        </p:spPr>
        <p:txBody>
          <a:bodyPr wrap="square" rtlCol="0">
            <a:spAutoFit/>
          </a:bodyPr>
          <a:lstStyle/>
          <a:p>
            <a:r>
              <a:rPr lang="zh-CN" altLang="en-US" sz="1400" b="1">
                <a:solidFill>
                  <a:schemeClr val="accent2">
                    <a:lumMod val="50000"/>
                  </a:schemeClr>
                </a:solidFill>
              </a:rPr>
              <a:t>这个展开过程，省略了真值赋值要求集合的左右花括号</a:t>
            </a:r>
            <a:r>
              <a:rPr lang="en-US" altLang="zh-CN" sz="1400" b="1">
                <a:solidFill>
                  <a:schemeClr val="accent2">
                    <a:lumMod val="50000"/>
                  </a:schemeClr>
                </a:solidFill>
              </a:rPr>
              <a:t>!</a:t>
            </a:r>
            <a:endParaRPr lang="zh-CN" altLang="en-US" sz="1400" b="1">
              <a:solidFill>
                <a:schemeClr val="accent2">
                  <a:lumMod val="50000"/>
                </a:schemeClr>
              </a:solidFill>
            </a:endParaRPr>
          </a:p>
        </p:txBody>
      </p:sp>
    </p:spTree>
    <p:extLst>
      <p:ext uri="{BB962C8B-B14F-4D97-AF65-F5344CB8AC3E}">
        <p14:creationId xmlns:p14="http://schemas.microsoft.com/office/powerpoint/2010/main" val="287749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归谬赋值法练习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A0A0E12-845C-47DC-8D40-19B2404BA5DE}"/>
                  </a:ext>
                </a:extLst>
              </p:cNvPr>
              <p:cNvSpPr txBox="1"/>
              <p:nvPr/>
            </p:nvSpPr>
            <p:spPr>
              <a:xfrm>
                <a:off x="1013764" y="1030237"/>
                <a:ext cx="5090474" cy="1768369"/>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使用归谬赋值法判断下面的公式是否是永真式：</a:t>
                </a:r>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oMath>
                </a14:m>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e>
                    </m:d>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a14:m>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oMath>
                </a14:m>
                <a:endParaRPr lang="zh-CN" altLang="en-US" b="1">
                  <a:solidFill>
                    <a:schemeClr val="accent2">
                      <a:lumMod val="50000"/>
                    </a:schemeClr>
                  </a:solidFill>
                </a:endParaRPr>
              </a:p>
            </p:txBody>
          </p:sp>
        </mc:Choice>
        <mc:Fallback>
          <p:sp>
            <p:nvSpPr>
              <p:cNvPr id="2" name="文本框 1">
                <a:extLst>
                  <a:ext uri="{FF2B5EF4-FFF2-40B4-BE49-F238E27FC236}">
                    <a16:creationId xmlns:a16="http://schemas.microsoft.com/office/drawing/2014/main" id="{1A0A0E12-845C-47DC-8D40-19B2404BA5DE}"/>
                  </a:ext>
                </a:extLst>
              </p:cNvPr>
              <p:cNvSpPr txBox="1">
                <a:spLocks noRot="1" noChangeAspect="1" noMove="1" noResize="1" noEditPoints="1" noAdjustHandles="1" noChangeArrowheads="1" noChangeShapeType="1" noTextEdit="1"/>
              </p:cNvSpPr>
              <p:nvPr/>
            </p:nvSpPr>
            <p:spPr>
              <a:xfrm>
                <a:off x="1013764" y="1030237"/>
                <a:ext cx="5090474" cy="1768369"/>
              </a:xfrm>
              <a:prstGeom prst="rect">
                <a:avLst/>
              </a:prstGeom>
              <a:blipFill>
                <a:blip r:embed="rId2"/>
                <a:stretch>
                  <a:fillRect l="-958" t="-690" b="-3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5939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归谬赋值法练习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A0A0E12-845C-47DC-8D40-19B2404BA5DE}"/>
                  </a:ext>
                </a:extLst>
              </p:cNvPr>
              <p:cNvSpPr txBox="1"/>
              <p:nvPr/>
            </p:nvSpPr>
            <p:spPr>
              <a:xfrm>
                <a:off x="1013764" y="836214"/>
                <a:ext cx="5090474" cy="845040"/>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使用归谬赋值法判断下面的公式是否是永真式：</a:t>
                </a:r>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oMath>
                </a14:m>
                <a:endParaRPr lang="en-US" altLang="zh-CN" b="1">
                  <a:solidFill>
                    <a:schemeClr val="accent2">
                      <a:lumMod val="50000"/>
                    </a:schemeClr>
                  </a:solidFill>
                </a:endParaRPr>
              </a:p>
            </p:txBody>
          </p:sp>
        </mc:Choice>
        <mc:Fallback>
          <p:sp>
            <p:nvSpPr>
              <p:cNvPr id="2" name="文本框 1">
                <a:extLst>
                  <a:ext uri="{FF2B5EF4-FFF2-40B4-BE49-F238E27FC236}">
                    <a16:creationId xmlns:a16="http://schemas.microsoft.com/office/drawing/2014/main" id="{1A0A0E12-845C-47DC-8D40-19B2404BA5DE}"/>
                  </a:ext>
                </a:extLst>
              </p:cNvPr>
              <p:cNvSpPr txBox="1">
                <a:spLocks noRot="1" noChangeAspect="1" noMove="1" noResize="1" noEditPoints="1" noAdjustHandles="1" noChangeArrowheads="1" noChangeShapeType="1" noTextEdit="1"/>
              </p:cNvSpPr>
              <p:nvPr/>
            </p:nvSpPr>
            <p:spPr>
              <a:xfrm>
                <a:off x="1013764" y="836214"/>
                <a:ext cx="5090474" cy="845040"/>
              </a:xfrm>
              <a:prstGeom prst="rect">
                <a:avLst/>
              </a:prstGeom>
              <a:blipFill>
                <a:blip r:embed="rId2"/>
                <a:stretch>
                  <a:fillRect l="-958" t="-1439" b="-79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6A6CF8F-D72A-4E83-9354-6AA37DC3E98D}"/>
                  </a:ext>
                </a:extLst>
              </p:cNvPr>
              <p:cNvSpPr txBox="1"/>
              <p:nvPr/>
            </p:nvSpPr>
            <p:spPr>
              <a:xfrm>
                <a:off x="1013764" y="1860571"/>
                <a:ext cx="6480340" cy="1986121"/>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zh-CN" altLang="en-US" sz="1600" b="1">
                    <a:solidFill>
                      <a:schemeClr val="accent2">
                        <a:lumMod val="50000"/>
                      </a:schemeClr>
                    </a:solidFill>
                  </a:rPr>
                  <a:t> </a:t>
                </a:r>
                <a:r>
                  <a:rPr lang="en-US" altLang="zh-CN" sz="1600" b="1">
                    <a:solidFill>
                      <a:schemeClr val="accent2">
                        <a:lumMod val="50000"/>
                      </a:schemeClr>
                    </a:solidFill>
                  </a:rPr>
                  <a:t>|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oMath>
                </a14:m>
                <a:endParaRPr lang="zh-CN" altLang="en-US"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oMath>
                </a14:m>
                <a:r>
                  <a:rPr lang="zh-CN" altLang="en-US" sz="1600" b="1">
                    <a:solidFill>
                      <a:schemeClr val="accent2">
                        <a:lumMod val="50000"/>
                      </a:schemeClr>
                    </a:solidFill>
                  </a:rPr>
                  <a:t> </a:t>
                </a:r>
                <a:r>
                  <a:rPr lang="en-US" altLang="zh-CN" sz="1600" b="1">
                    <a:solidFill>
                      <a:schemeClr val="accent2">
                        <a:lumMod val="50000"/>
                      </a:schemeClr>
                    </a:solidFill>
                  </a:rPr>
                  <a:t>|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endParaRPr lang="zh-CN" altLang="en-US"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oMath>
                </a14:m>
                <a:r>
                  <a:rPr lang="zh-CN" altLang="en-US" sz="1600" b="1">
                    <a:solidFill>
                      <a:schemeClr val="accent2">
                        <a:lumMod val="50000"/>
                      </a:schemeClr>
                    </a:solidFill>
                  </a:rPr>
                  <a:t> </a:t>
                </a:r>
                <a:r>
                  <a:rPr lang="en-US" altLang="zh-CN" sz="1600" b="1">
                    <a:solidFill>
                      <a:schemeClr val="accent2">
                        <a:lumMod val="50000"/>
                      </a:schemeClr>
                    </a:solidFill>
                  </a:rPr>
                  <a:t>|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r>
                  <a:rPr lang="zh-CN" altLang="en-US" sz="1600" b="1">
                    <a:solidFill>
                      <a:schemeClr val="accent2">
                        <a:lumMod val="50000"/>
                      </a:schemeClr>
                    </a:solidFill>
                  </a:rPr>
                  <a:t> </a:t>
                </a:r>
                <a:r>
                  <a:rPr lang="en-US" altLang="zh-CN" sz="1600" b="1">
                    <a:solidFill>
                      <a:schemeClr val="accent2">
                        <a:lumMod val="50000"/>
                      </a:schemeClr>
                    </a:solidFill>
                  </a:rPr>
                  <a:t>|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oMath>
                </a14:m>
                <a:r>
                  <a:rPr lang="zh-CN" altLang="en-US" sz="1600" b="1">
                    <a:solidFill>
                      <a:schemeClr val="accent2">
                        <a:lumMod val="50000"/>
                      </a:schemeClr>
                    </a:solidFill>
                  </a:rPr>
                  <a:t> </a:t>
                </a:r>
                <a:r>
                  <a:rPr lang="en-US" altLang="zh-CN" sz="1600" b="1">
                    <a:solidFill>
                      <a:schemeClr val="accent2">
                        <a:lumMod val="50000"/>
                      </a:schemeClr>
                    </a:solidFill>
                  </a:rPr>
                  <a:t>|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r>
                  <a:rPr lang="zh-CN" altLang="en-US" sz="1600" b="1">
                    <a:solidFill>
                      <a:schemeClr val="accent2">
                        <a:lumMod val="50000"/>
                      </a:schemeClr>
                    </a:solidFill>
                  </a:rPr>
                  <a:t> </a:t>
                </a:r>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endParaRPr lang="zh-CN" altLang="en-US" sz="1600" b="1">
                  <a:solidFill>
                    <a:schemeClr val="accent2">
                      <a:lumMod val="50000"/>
                    </a:schemeClr>
                  </a:solidFill>
                </a:endParaRPr>
              </a:p>
            </p:txBody>
          </p:sp>
        </mc:Choice>
        <mc:Fallback>
          <p:sp>
            <p:nvSpPr>
              <p:cNvPr id="3" name="文本框 2">
                <a:extLst>
                  <a:ext uri="{FF2B5EF4-FFF2-40B4-BE49-F238E27FC236}">
                    <a16:creationId xmlns:a16="http://schemas.microsoft.com/office/drawing/2014/main" id="{06A6CF8F-D72A-4E83-9354-6AA37DC3E98D}"/>
                  </a:ext>
                </a:extLst>
              </p:cNvPr>
              <p:cNvSpPr txBox="1">
                <a:spLocks noRot="1" noChangeAspect="1" noMove="1" noResize="1" noEditPoints="1" noAdjustHandles="1" noChangeArrowheads="1" noChangeShapeType="1" noTextEdit="1"/>
              </p:cNvSpPr>
              <p:nvPr/>
            </p:nvSpPr>
            <p:spPr>
              <a:xfrm>
                <a:off x="1013764" y="1860571"/>
                <a:ext cx="6480340" cy="1986121"/>
              </a:xfrm>
              <a:prstGeom prst="rect">
                <a:avLst/>
              </a:prstGeom>
              <a:blipFill>
                <a:blip r:embed="rId3"/>
                <a:stretch>
                  <a:fillRect l="-470" t="-920" b="-15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67AAEAA-201C-404B-92DB-B2ECB4E7F6B2}"/>
                  </a:ext>
                </a:extLst>
              </p:cNvPr>
              <p:cNvSpPr txBox="1"/>
              <p:nvPr/>
            </p:nvSpPr>
            <p:spPr>
              <a:xfrm>
                <a:off x="1013764" y="3988785"/>
                <a:ext cx="6480340" cy="523220"/>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最后一个真值赋值要求集合都是对命题变量的真值赋值要求，而且开放，因此公式不是永真式，且只要对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赋值为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𝟏</m:t>
                    </m:r>
                  </m:oMath>
                </a14:m>
                <a:r>
                  <a:rPr lang="zh-CN" altLang="en-US" sz="1400" b="1">
                    <a:solidFill>
                      <a:schemeClr val="accent2">
                        <a:lumMod val="50000"/>
                      </a:schemeClr>
                    </a:solidFill>
                  </a:rPr>
                  <a:t>，无论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的真值怎样，此公式的真值都为</a:t>
                </a:r>
                <a:r>
                  <a:rPr lang="en-US" altLang="zh-CN" sz="1400" b="1">
                    <a:solidFill>
                      <a:schemeClr val="accent2">
                        <a:lumMod val="50000"/>
                      </a:schemeClr>
                    </a:solidFill>
                  </a:rPr>
                  <a:t>0</a:t>
                </a:r>
                <a:endParaRPr lang="zh-CN" altLang="en-US" sz="14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C67AAEAA-201C-404B-92DB-B2ECB4E7F6B2}"/>
                  </a:ext>
                </a:extLst>
              </p:cNvPr>
              <p:cNvSpPr txBox="1">
                <a:spLocks noRot="1" noChangeAspect="1" noMove="1" noResize="1" noEditPoints="1" noAdjustHandles="1" noChangeArrowheads="1" noChangeShapeType="1" noTextEdit="1"/>
              </p:cNvSpPr>
              <p:nvPr/>
            </p:nvSpPr>
            <p:spPr>
              <a:xfrm>
                <a:off x="1013764" y="3988785"/>
                <a:ext cx="6480340" cy="523220"/>
              </a:xfrm>
              <a:prstGeom prst="rect">
                <a:avLst/>
              </a:prstGeom>
              <a:blipFill>
                <a:blip r:embed="rId4"/>
                <a:stretch>
                  <a:fillRect l="-282" t="-1163" b="-11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286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归谬赋值法练习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A0A0E12-845C-47DC-8D40-19B2404BA5DE}"/>
                  </a:ext>
                </a:extLst>
              </p:cNvPr>
              <p:cNvSpPr txBox="1"/>
              <p:nvPr/>
            </p:nvSpPr>
            <p:spPr>
              <a:xfrm>
                <a:off x="745407" y="766449"/>
                <a:ext cx="5090474" cy="845040"/>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使用归谬赋值法判断下面的公式是否是永真式：</a:t>
                </a:r>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e>
                    </m:d>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a14:m>
                <a:endParaRPr lang="en-US" altLang="zh-CN" b="1">
                  <a:solidFill>
                    <a:schemeClr val="accent2">
                      <a:lumMod val="50000"/>
                    </a:schemeClr>
                  </a:solidFill>
                </a:endParaRPr>
              </a:p>
            </p:txBody>
          </p:sp>
        </mc:Choice>
        <mc:Fallback>
          <p:sp>
            <p:nvSpPr>
              <p:cNvPr id="2" name="文本框 1">
                <a:extLst>
                  <a:ext uri="{FF2B5EF4-FFF2-40B4-BE49-F238E27FC236}">
                    <a16:creationId xmlns:a16="http://schemas.microsoft.com/office/drawing/2014/main" id="{1A0A0E12-845C-47DC-8D40-19B2404BA5DE}"/>
                  </a:ext>
                </a:extLst>
              </p:cNvPr>
              <p:cNvSpPr txBox="1">
                <a:spLocks noRot="1" noChangeAspect="1" noMove="1" noResize="1" noEditPoints="1" noAdjustHandles="1" noChangeArrowheads="1" noChangeShapeType="1" noTextEdit="1"/>
              </p:cNvSpPr>
              <p:nvPr/>
            </p:nvSpPr>
            <p:spPr>
              <a:xfrm>
                <a:off x="745407" y="766449"/>
                <a:ext cx="5090474" cy="845040"/>
              </a:xfrm>
              <a:prstGeom prst="rect">
                <a:avLst/>
              </a:prstGeom>
              <a:blipFill>
                <a:blip r:embed="rId2"/>
                <a:stretch>
                  <a:fillRect l="-958" t="-2174" b="-86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8A6AAB2-0EBC-4CE8-BAF3-4364D749467C}"/>
                  </a:ext>
                </a:extLst>
              </p:cNvPr>
              <p:cNvSpPr txBox="1"/>
              <p:nvPr/>
            </p:nvSpPr>
            <p:spPr>
              <a:xfrm>
                <a:off x="745407" y="1740910"/>
                <a:ext cx="7692915" cy="2277547"/>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oMath>
                </a14:m>
                <a:r>
                  <a:rPr lang="en-US" altLang="zh-CN" sz="1600" b="1">
                    <a:solidFill>
                      <a:schemeClr val="accent2">
                        <a:lumMod val="50000"/>
                      </a:schemeClr>
                    </a:solidFill>
                  </a:rPr>
                  <a:t>,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F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m:t>
                    </m:r>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 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m:t>
                    </m:r>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𝒑</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oMath>
                </a14:m>
                <a:endParaRPr lang="en-US" altLang="zh-CN" sz="1600" b="1">
                  <a:solidFill>
                    <a:schemeClr val="accent2">
                      <a:lumMod val="50000"/>
                    </a:schemeClr>
                  </a:solidFill>
                </a:endParaRPr>
              </a:p>
            </p:txBody>
          </p:sp>
        </mc:Choice>
        <mc:Fallback>
          <p:sp>
            <p:nvSpPr>
              <p:cNvPr id="9" name="文本框 8">
                <a:extLst>
                  <a:ext uri="{FF2B5EF4-FFF2-40B4-BE49-F238E27FC236}">
                    <a16:creationId xmlns:a16="http://schemas.microsoft.com/office/drawing/2014/main" id="{28A6AAB2-0EBC-4CE8-BAF3-4364D749467C}"/>
                  </a:ext>
                </a:extLst>
              </p:cNvPr>
              <p:cNvSpPr txBox="1">
                <a:spLocks noRot="1" noChangeAspect="1" noMove="1" noResize="1" noEditPoints="1" noAdjustHandles="1" noChangeArrowheads="1" noChangeShapeType="1" noTextEdit="1"/>
              </p:cNvSpPr>
              <p:nvPr/>
            </p:nvSpPr>
            <p:spPr>
              <a:xfrm>
                <a:off x="745407" y="1740910"/>
                <a:ext cx="7692915" cy="2277547"/>
              </a:xfrm>
              <a:prstGeom prst="rect">
                <a:avLst/>
              </a:prstGeom>
              <a:blipFill>
                <a:blip r:embed="rId3"/>
                <a:stretch>
                  <a:fillRect l="-396" t="-804" b="-26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492D267-77BF-494D-8622-52B659817691}"/>
                  </a:ext>
                </a:extLst>
              </p:cNvPr>
              <p:cNvSpPr txBox="1"/>
              <p:nvPr/>
            </p:nvSpPr>
            <p:spPr>
              <a:xfrm>
                <a:off x="745407" y="4147878"/>
                <a:ext cx="5724967" cy="307777"/>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公式不是永真式，有成假赋值</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𝒑</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𝒒</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𝒓</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𝒔</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endParaRPr lang="zh-CN" altLang="en-US"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D492D267-77BF-494D-8622-52B659817691}"/>
                  </a:ext>
                </a:extLst>
              </p:cNvPr>
              <p:cNvSpPr txBox="1">
                <a:spLocks noRot="1" noChangeAspect="1" noMove="1" noResize="1" noEditPoints="1" noAdjustHandles="1" noChangeArrowheads="1" noChangeShapeType="1" noTextEdit="1"/>
              </p:cNvSpPr>
              <p:nvPr/>
            </p:nvSpPr>
            <p:spPr>
              <a:xfrm>
                <a:off x="745407" y="4147878"/>
                <a:ext cx="5724967" cy="307777"/>
              </a:xfrm>
              <a:prstGeom prst="rect">
                <a:avLst/>
              </a:prstGeom>
              <a:blipFill>
                <a:blip r:embed="rId4"/>
                <a:stretch>
                  <a:fillRect l="-319" t="-1961" b="-1960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2652651-F285-4975-9660-89FF1AFA8A03}"/>
              </a:ext>
            </a:extLst>
          </p:cNvPr>
          <p:cNvSpPr txBox="1"/>
          <p:nvPr/>
        </p:nvSpPr>
        <p:spPr>
          <a:xfrm>
            <a:off x="5938630" y="785099"/>
            <a:ext cx="2499692" cy="774956"/>
          </a:xfrm>
          <a:prstGeom prst="rect">
            <a:avLst/>
          </a:prstGeom>
          <a:solidFill>
            <a:schemeClr val="accent6">
              <a:lumMod val="50000"/>
            </a:schemeClr>
          </a:solidFill>
        </p:spPr>
        <p:txBody>
          <a:bodyPr wrap="square" rtlCol="0">
            <a:spAutoFit/>
          </a:bodyPr>
          <a:lstStyle/>
          <a:p>
            <a:pPr>
              <a:lnSpc>
                <a:spcPts val="1800"/>
              </a:lnSpc>
            </a:pPr>
            <a:r>
              <a:rPr lang="zh-CN" altLang="en-US" sz="1400" b="1">
                <a:solidFill>
                  <a:schemeClr val="bg1"/>
                </a:solidFill>
              </a:rPr>
              <a:t>实际上这是对使用命题变量的假设赋值法进行判定的非形式化推理的系统化与符号化</a:t>
            </a:r>
          </a:p>
        </p:txBody>
      </p:sp>
    </p:spTree>
    <p:extLst>
      <p:ext uri="{BB962C8B-B14F-4D97-AF65-F5344CB8AC3E}">
        <p14:creationId xmlns:p14="http://schemas.microsoft.com/office/powerpoint/2010/main" val="216770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归谬赋值法练习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A0A0E12-845C-47DC-8D40-19B2404BA5DE}"/>
                  </a:ext>
                </a:extLst>
              </p:cNvPr>
              <p:cNvSpPr txBox="1"/>
              <p:nvPr/>
            </p:nvSpPr>
            <p:spPr>
              <a:xfrm>
                <a:off x="869646" y="948231"/>
                <a:ext cx="5090474" cy="861774"/>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使用归谬赋值法判断下面的公式是否是永真式：</a:t>
                </a:r>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oMath>
                </a14:m>
                <a:endParaRPr lang="zh-CN" altLang="en-US" b="1">
                  <a:solidFill>
                    <a:schemeClr val="accent2">
                      <a:lumMod val="50000"/>
                    </a:schemeClr>
                  </a:solidFill>
                </a:endParaRPr>
              </a:p>
            </p:txBody>
          </p:sp>
        </mc:Choice>
        <mc:Fallback>
          <p:sp>
            <p:nvSpPr>
              <p:cNvPr id="2" name="文本框 1">
                <a:extLst>
                  <a:ext uri="{FF2B5EF4-FFF2-40B4-BE49-F238E27FC236}">
                    <a16:creationId xmlns:a16="http://schemas.microsoft.com/office/drawing/2014/main" id="{1A0A0E12-845C-47DC-8D40-19B2404BA5DE}"/>
                  </a:ext>
                </a:extLst>
              </p:cNvPr>
              <p:cNvSpPr txBox="1">
                <a:spLocks noRot="1" noChangeAspect="1" noMove="1" noResize="1" noEditPoints="1" noAdjustHandles="1" noChangeArrowheads="1" noChangeShapeType="1" noTextEdit="1"/>
              </p:cNvSpPr>
              <p:nvPr/>
            </p:nvSpPr>
            <p:spPr>
              <a:xfrm>
                <a:off x="869646" y="948231"/>
                <a:ext cx="5090474" cy="861774"/>
              </a:xfrm>
              <a:prstGeom prst="rect">
                <a:avLst/>
              </a:prstGeom>
              <a:blipFill>
                <a:blip r:embed="rId2"/>
                <a:stretch>
                  <a:fillRect l="-1078" t="-2128" b="-63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A36B4E88-1754-4E2A-9B96-68FCA27292D9}"/>
                  </a:ext>
                </a:extLst>
              </p:cNvPr>
              <p:cNvSpPr txBox="1"/>
              <p:nvPr/>
            </p:nvSpPr>
            <p:spPr>
              <a:xfrm>
                <a:off x="869646" y="2052005"/>
                <a:ext cx="7320197" cy="1339790"/>
              </a:xfrm>
              <a:prstGeom prst="rect">
                <a:avLst/>
              </a:prstGeom>
              <a:solidFill>
                <a:schemeClr val="accent5">
                  <a:lumMod val="20000"/>
                  <a:lumOff val="80000"/>
                </a:schemeClr>
              </a:solidFill>
            </p:spPr>
            <p:txBody>
              <a:bodyPr wrap="square" rtlCol="0">
                <a:spAutoFit/>
              </a:bodyPr>
              <a:lstStyle/>
              <a:p>
                <a:pPr>
                  <a:spcBef>
                    <a:spcPts val="600"/>
                  </a:spcBef>
                </a:pPr>
                <a:r>
                  <a:rPr lang="en-US" altLang="zh-CN" sz="1600" b="1">
                    <a:solidFill>
                      <a:schemeClr val="accent2">
                        <a:lumMod val="50000"/>
                      </a:schemeClr>
                    </a:solidFill>
                  </a:rPr>
                  <a:t>F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e>
                    </m:d>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 </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T </a:t>
                </a:r>
                <a14:m>
                  <m:oMath xmlns:m="http://schemas.openxmlformats.org/officeDocument/2006/math">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endParaRPr lang="en-US" altLang="zh-CN" sz="1600" b="1">
                  <a:solidFill>
                    <a:schemeClr val="accent2">
                      <a:lumMod val="50000"/>
                    </a:schemeClr>
                  </a:solidFill>
                </a:endParaRPr>
              </a:p>
              <a:p>
                <a:pPr>
                  <a:spcBef>
                    <a:spcPts val="600"/>
                  </a:spcBef>
                </a:pPr>
                <a:r>
                  <a:rPr lang="en-US" altLang="zh-CN" sz="1600" b="1">
                    <a:solidFill>
                      <a:schemeClr val="accent2">
                        <a:lumMod val="50000"/>
                      </a:schemeClr>
                    </a:solidFill>
                  </a:rPr>
                  <a:t>T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e>
                    </m:d>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r>
                  <a:rPr lang="en-US" altLang="zh-CN" sz="1600" b="1">
                    <a:solidFill>
                      <a:schemeClr val="accent2">
                        <a:lumMod val="50000"/>
                      </a:schemeClr>
                    </a:solidFill>
                  </a:rPr>
                  <a:t> |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𝒔</m:t>
                    </m:r>
                  </m:oMath>
                </a14:m>
                <a:r>
                  <a:rPr lang="en-US" altLang="zh-CN" sz="1600" b="1">
                    <a:solidFill>
                      <a:schemeClr val="accent2">
                        <a:lumMod val="50000"/>
                      </a:schemeClr>
                    </a:solidFill>
                  </a:rPr>
                  <a:t>|F </a:t>
                </a:r>
                <a14:m>
                  <m:oMath xmlns:m="http://schemas.openxmlformats.org/officeDocument/2006/math">
                    <m:r>
                      <a:rPr lang="en-US" altLang="zh-CN" sz="1600" b="1" i="1">
                        <a:solidFill>
                          <a:schemeClr val="accent2">
                            <a:lumMod val="50000"/>
                          </a:schemeClr>
                        </a:solidFill>
                        <a:latin typeface="Cambria Math" panose="02040503050406030204" pitchFamily="18" charset="0"/>
                      </a:rPr>
                      <m:t>𝒒</m:t>
                    </m:r>
                  </m:oMath>
                </a14:m>
                <a:r>
                  <a:rPr lang="en-US" altLang="zh-CN" sz="1600" b="1">
                    <a:solidFill>
                      <a:schemeClr val="accent2">
                        <a:lumMod val="50000"/>
                      </a:schemeClr>
                    </a:solidFill>
                  </a:rPr>
                  <a:t>, F </a:t>
                </a:r>
                <a14:m>
                  <m:oMath xmlns:m="http://schemas.openxmlformats.org/officeDocument/2006/math">
                    <m:r>
                      <a:rPr lang="en-US" altLang="zh-CN" sz="1600" b="1" i="1">
                        <a:solidFill>
                          <a:schemeClr val="accent2">
                            <a:lumMod val="50000"/>
                          </a:schemeClr>
                        </a:solidFill>
                        <a:latin typeface="Cambria Math" panose="02040503050406030204" pitchFamily="18" charset="0"/>
                      </a:rPr>
                      <m:t>𝒓</m:t>
                    </m:r>
                  </m:oMath>
                </a14:m>
                <a:r>
                  <a:rPr lang="en-US" altLang="zh-CN" sz="1600" b="1">
                    <a:solidFill>
                      <a:schemeClr val="accent2">
                        <a:lumMod val="50000"/>
                      </a:schemeClr>
                    </a:solidFill>
                  </a:rPr>
                  <a:t>, T </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𝒑</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𝒔</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𝒓</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𝒒</m:t>
                        </m:r>
                      </m:e>
                    </m:d>
                  </m:oMath>
                </a14:m>
                <a:endParaRPr lang="en-US" altLang="zh-CN" sz="1600" b="1">
                  <a:solidFill>
                    <a:schemeClr val="accent2">
                      <a:lumMod val="50000"/>
                    </a:schemeClr>
                  </a:solidFill>
                </a:endParaRPr>
              </a:p>
            </p:txBody>
          </p:sp>
        </mc:Choice>
        <mc:Fallback>
          <p:sp>
            <p:nvSpPr>
              <p:cNvPr id="9" name="文本框 8">
                <a:extLst>
                  <a:ext uri="{FF2B5EF4-FFF2-40B4-BE49-F238E27FC236}">
                    <a16:creationId xmlns:a16="http://schemas.microsoft.com/office/drawing/2014/main" id="{A36B4E88-1754-4E2A-9B96-68FCA27292D9}"/>
                  </a:ext>
                </a:extLst>
              </p:cNvPr>
              <p:cNvSpPr txBox="1">
                <a:spLocks noRot="1" noChangeAspect="1" noMove="1" noResize="1" noEditPoints="1" noAdjustHandles="1" noChangeArrowheads="1" noChangeShapeType="1" noTextEdit="1"/>
              </p:cNvSpPr>
              <p:nvPr/>
            </p:nvSpPr>
            <p:spPr>
              <a:xfrm>
                <a:off x="869646" y="2052005"/>
                <a:ext cx="7320197" cy="1339790"/>
              </a:xfrm>
              <a:prstGeom prst="rect">
                <a:avLst/>
              </a:prstGeom>
              <a:blipFill>
                <a:blip r:embed="rId3"/>
                <a:stretch>
                  <a:fillRect l="-500" t="-1370" b="-31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52FED57-A1BE-4A87-980F-D916FFECD39A}"/>
                  </a:ext>
                </a:extLst>
              </p:cNvPr>
              <p:cNvSpPr txBox="1"/>
              <p:nvPr/>
            </p:nvSpPr>
            <p:spPr>
              <a:xfrm>
                <a:off x="869646" y="3620227"/>
                <a:ext cx="6480340" cy="523220"/>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第二个真值赋值要求集合都是对命题变量的真值赋值要求，而且开放，因此公式不是永真式，且只要对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𝒓</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𝒔</m:t>
                    </m:r>
                  </m:oMath>
                </a14:m>
                <a:r>
                  <a:rPr lang="zh-CN" altLang="en-US" sz="1400" b="1">
                    <a:solidFill>
                      <a:schemeClr val="accent2">
                        <a:lumMod val="50000"/>
                      </a:schemeClr>
                    </a:solidFill>
                  </a:rPr>
                  <a:t>都赋值为</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，无论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的真值怎样，此公式的真值都为</a:t>
                </a:r>
                <a:r>
                  <a:rPr lang="en-US" altLang="zh-CN" sz="1400" b="1">
                    <a:solidFill>
                      <a:schemeClr val="accent2">
                        <a:lumMod val="50000"/>
                      </a:schemeClr>
                    </a:solidFill>
                  </a:rPr>
                  <a:t>0</a:t>
                </a:r>
                <a:endParaRPr lang="zh-CN" altLang="en-US"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F52FED57-A1BE-4A87-980F-D916FFECD39A}"/>
                  </a:ext>
                </a:extLst>
              </p:cNvPr>
              <p:cNvSpPr txBox="1">
                <a:spLocks noRot="1" noChangeAspect="1" noMove="1" noResize="1" noEditPoints="1" noAdjustHandles="1" noChangeArrowheads="1" noChangeShapeType="1" noTextEdit="1"/>
              </p:cNvSpPr>
              <p:nvPr/>
            </p:nvSpPr>
            <p:spPr>
              <a:xfrm>
                <a:off x="869646" y="3620227"/>
                <a:ext cx="6480340" cy="523220"/>
              </a:xfrm>
              <a:prstGeom prst="rect">
                <a:avLst/>
              </a:prstGeom>
              <a:blipFill>
                <a:blip r:embed="rId4"/>
                <a:stretch>
                  <a:fillRect l="-282" t="-2326" b="-1046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3F42E8E8-A716-43FD-82AD-23CF898378B8}"/>
              </a:ext>
            </a:extLst>
          </p:cNvPr>
          <p:cNvSpPr txBox="1"/>
          <p:nvPr/>
        </p:nvSpPr>
        <p:spPr>
          <a:xfrm>
            <a:off x="6221895" y="1057154"/>
            <a:ext cx="1863588" cy="646331"/>
          </a:xfrm>
          <a:prstGeom prst="rect">
            <a:avLst/>
          </a:prstGeom>
          <a:solidFill>
            <a:schemeClr val="accent6">
              <a:lumMod val="50000"/>
            </a:schemeClr>
          </a:solidFill>
        </p:spPr>
        <p:txBody>
          <a:bodyPr wrap="square" rtlCol="0">
            <a:spAutoFit/>
          </a:bodyPr>
          <a:lstStyle/>
          <a:p>
            <a:r>
              <a:rPr lang="zh-CN" altLang="en-US" b="1">
                <a:solidFill>
                  <a:schemeClr val="bg1"/>
                </a:solidFill>
              </a:rPr>
              <a:t>可看到比构造真值表判定效率高</a:t>
            </a:r>
          </a:p>
        </p:txBody>
      </p:sp>
    </p:spTree>
    <p:extLst>
      <p:ext uri="{BB962C8B-B14F-4D97-AF65-F5344CB8AC3E}">
        <p14:creationId xmlns:p14="http://schemas.microsoft.com/office/powerpoint/2010/main" val="1884391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25455" y="1215216"/>
            <a:ext cx="4080940" cy="2175596"/>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永真式、矛盾式与可满足式</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归谬赋值法</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真值树法</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6100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25455" y="1215216"/>
            <a:ext cx="4080940" cy="2175596"/>
          </a:xfrm>
          <a:prstGeom prst="rect">
            <a:avLst/>
          </a:prstGeom>
          <a:noFill/>
        </p:spPr>
        <p:txBody>
          <a:bodyPr wrap="square" rtlCol="0">
            <a:spAutoFit/>
          </a:bodyPr>
          <a:lstStyle/>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永真式、矛盾式与可满足式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归谬赋值法</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真值树法</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真值树法概述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FAC4166B-676D-4C90-B2CA-E17769A0BE5E}"/>
              </a:ext>
            </a:extLst>
          </p:cNvPr>
          <p:cNvSpPr txBox="1"/>
          <p:nvPr/>
        </p:nvSpPr>
        <p:spPr>
          <a:xfrm>
            <a:off x="593704" y="760341"/>
            <a:ext cx="7956591" cy="611449"/>
          </a:xfrm>
          <a:prstGeom prst="rect">
            <a:avLst/>
          </a:prstGeom>
          <a:solidFill>
            <a:schemeClr val="accent2">
              <a:lumMod val="20000"/>
              <a:lumOff val="80000"/>
            </a:schemeClr>
          </a:solidFill>
        </p:spPr>
        <p:txBody>
          <a:bodyPr wrap="square" rtlCol="0">
            <a:spAutoFit/>
          </a:bodyPr>
          <a:lstStyle/>
          <a:p>
            <a:pPr>
              <a:lnSpc>
                <a:spcPts val="2100"/>
              </a:lnSpc>
            </a:pPr>
            <a:r>
              <a:rPr lang="zh-CN" altLang="en-US" sz="1600" b="1">
                <a:solidFill>
                  <a:srgbClr val="C00000"/>
                </a:solidFill>
                <a:latin typeface="+mn-ea"/>
              </a:rPr>
              <a:t>真值树法</a:t>
            </a:r>
            <a:r>
              <a:rPr lang="zh-CN" altLang="en-US" sz="1600" b="1">
                <a:solidFill>
                  <a:schemeClr val="accent2">
                    <a:lumMod val="50000"/>
                  </a:schemeClr>
                </a:solidFill>
                <a:latin typeface="楷体" panose="02010609060101010101" pitchFamily="49" charset="-122"/>
                <a:ea typeface="楷体" panose="02010609060101010101" pitchFamily="49" charset="-122"/>
              </a:rPr>
              <a:t>也用于判定公式的语义类型，国外文献一般称为</a:t>
            </a:r>
            <a:r>
              <a:rPr lang="en-US" altLang="zh-CN" sz="1600" b="1">
                <a:solidFill>
                  <a:srgbClr val="C00000"/>
                </a:solidFill>
                <a:latin typeface="+mn-ea"/>
              </a:rPr>
              <a:t>Tableau Method(</a:t>
            </a:r>
            <a:r>
              <a:rPr lang="zh-CN" altLang="en-US" sz="1600" b="1">
                <a:solidFill>
                  <a:srgbClr val="C00000"/>
                </a:solidFill>
                <a:latin typeface="+mn-ea"/>
              </a:rPr>
              <a:t>表列法</a:t>
            </a:r>
            <a:r>
              <a:rPr lang="en-US" altLang="zh-CN" sz="1600" b="1">
                <a:solidFill>
                  <a:srgbClr val="C00000"/>
                </a:solidFill>
                <a:latin typeface="+mn-ea"/>
              </a:rPr>
              <a:t>)</a:t>
            </a:r>
          </a:p>
          <a:p>
            <a:pPr marL="285750" indent="-285750">
              <a:lnSpc>
                <a:spcPts val="2100"/>
              </a:lnSpc>
              <a:buFont typeface="Arial" panose="020B0604020202020204" pitchFamily="34" charset="0"/>
              <a:buChar char="•"/>
            </a:pPr>
            <a:r>
              <a:rPr lang="zh-CN" altLang="en-US" sz="1400" b="1">
                <a:solidFill>
                  <a:schemeClr val="accent2">
                    <a:lumMod val="50000"/>
                  </a:schemeClr>
                </a:solidFill>
              </a:rPr>
              <a:t>最初由著名逻辑学家</a:t>
            </a:r>
            <a:r>
              <a:rPr lang="en-US" altLang="zh-CN" sz="1400" b="1">
                <a:solidFill>
                  <a:schemeClr val="accent2">
                    <a:lumMod val="50000"/>
                  </a:schemeClr>
                </a:solidFill>
              </a:rPr>
              <a:t>Raymond M. Smullyan(</a:t>
            </a:r>
            <a:r>
              <a:rPr lang="zh-CN" altLang="en-US" sz="1400" b="1">
                <a:solidFill>
                  <a:schemeClr val="accent2">
                    <a:lumMod val="50000"/>
                  </a:schemeClr>
                </a:solidFill>
              </a:rPr>
              <a:t>斯穆里安</a:t>
            </a:r>
            <a:r>
              <a:rPr lang="en-US" altLang="zh-CN" sz="1400" b="1">
                <a:solidFill>
                  <a:schemeClr val="accent2">
                    <a:lumMod val="50000"/>
                  </a:schemeClr>
                </a:solidFill>
              </a:rPr>
              <a:t>)1968</a:t>
            </a:r>
            <a:r>
              <a:rPr lang="zh-CN" altLang="en-US" sz="1400" b="1">
                <a:solidFill>
                  <a:schemeClr val="accent2">
                    <a:lumMod val="50000"/>
                  </a:schemeClr>
                </a:solidFill>
              </a:rPr>
              <a:t>年在他的著作</a:t>
            </a:r>
            <a:r>
              <a:rPr lang="en-US" altLang="zh-CN" sz="1400" b="1">
                <a:solidFill>
                  <a:schemeClr val="accent2">
                    <a:lumMod val="50000"/>
                  </a:schemeClr>
                </a:solidFill>
              </a:rPr>
              <a:t>First-Order Logic[1]</a:t>
            </a:r>
            <a:r>
              <a:rPr lang="zh-CN" altLang="en-US" sz="1400" b="1">
                <a:solidFill>
                  <a:schemeClr val="accent2">
                    <a:lumMod val="50000"/>
                  </a:schemeClr>
                </a:solidFill>
              </a:rPr>
              <a:t>中给出</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1CE996E-DA89-418D-8B42-9C7A8FB8A6CE}"/>
                  </a:ext>
                </a:extLst>
              </p:cNvPr>
              <p:cNvSpPr txBox="1"/>
              <p:nvPr/>
            </p:nvSpPr>
            <p:spPr>
              <a:xfrm>
                <a:off x="593704" y="1527095"/>
                <a:ext cx="7489452" cy="1665649"/>
              </a:xfrm>
              <a:prstGeom prst="rect">
                <a:avLst/>
              </a:prstGeom>
              <a:solidFill>
                <a:schemeClr val="accent5">
                  <a:lumMod val="20000"/>
                  <a:lumOff val="80000"/>
                </a:schemeClr>
              </a:solidFill>
            </p:spPr>
            <p:txBody>
              <a:bodyPr wrap="square" rtlCol="0">
                <a:spAutoFit/>
              </a:bodyPr>
              <a:lstStyle/>
              <a:p>
                <a:pPr>
                  <a:lnSpc>
                    <a:spcPts val="2000"/>
                  </a:lnSpc>
                  <a:spcBef>
                    <a:spcPts val="600"/>
                  </a:spcBef>
                </a:pPr>
                <a:r>
                  <a:rPr lang="zh-CN" altLang="en-US" sz="1600" b="1">
                    <a:solidFill>
                      <a:schemeClr val="accent2">
                        <a:lumMod val="50000"/>
                      </a:schemeClr>
                    </a:solidFill>
                  </a:rPr>
                  <a:t>真值树法的基本思想与前面归谬赋值法相同，也是基于以下基本事实：</a:t>
                </a:r>
                <a:endParaRPr lang="en-US" altLang="zh-CN" sz="16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要使得</a:t>
                </a:r>
                <a14:m>
                  <m:oMath xmlns:m="http://schemas.openxmlformats.org/officeDocument/2006/math">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为真，则要使得</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为假；要使得</a:t>
                </a:r>
                <a14:m>
                  <m:oMath xmlns:m="http://schemas.openxmlformats.org/officeDocument/2006/math">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为假，则要使得</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为真</a:t>
                </a:r>
                <a:endParaRPr lang="en-US" altLang="zh-CN" sz="1400" b="1">
                  <a:solidFill>
                    <a:srgbClr val="C00000"/>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要使得</a:t>
                </a:r>
                <a14:m>
                  <m:oMath xmlns:m="http://schemas.openxmlformats.org/officeDocument/2006/math">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为真，则要使得</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为真且</a:t>
                </a:r>
                <a14:m>
                  <m:oMath xmlns:m="http://schemas.openxmlformats.org/officeDocument/2006/math">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为真；要使得</a:t>
                </a:r>
                <a14:m>
                  <m:oMath xmlns:m="http://schemas.openxmlformats.org/officeDocument/2006/math">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为假，则要使得</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为假或</a:t>
                </a:r>
                <a14:m>
                  <m:oMath xmlns:m="http://schemas.openxmlformats.org/officeDocument/2006/math">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为假</a:t>
                </a:r>
                <a:endParaRPr lang="en-US" altLang="zh-CN" sz="1400" b="1">
                  <a:solidFill>
                    <a:srgbClr val="C00000"/>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要使得</a:t>
                </a:r>
                <a14:m>
                  <m:oMath xmlns:m="http://schemas.openxmlformats.org/officeDocument/2006/math">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为假，则要使得</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为假且</a:t>
                </a:r>
                <a14:m>
                  <m:oMath xmlns:m="http://schemas.openxmlformats.org/officeDocument/2006/math">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为假；要使得</a:t>
                </a:r>
                <a14:m>
                  <m:oMath xmlns:m="http://schemas.openxmlformats.org/officeDocument/2006/math">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为真，则要使得</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为真或</a:t>
                </a:r>
                <a14:m>
                  <m:oMath xmlns:m="http://schemas.openxmlformats.org/officeDocument/2006/math">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为真</a:t>
                </a:r>
              </a:p>
              <a:p>
                <a:pPr marL="285750" indent="-285750">
                  <a:lnSpc>
                    <a:spcPts val="2000"/>
                  </a:lnSpc>
                  <a:spcBef>
                    <a:spcPts val="600"/>
                  </a:spcBef>
                  <a:buFont typeface="Arial" panose="020B0604020202020204" pitchFamily="34" charset="0"/>
                  <a:buChar char="•"/>
                </a:pPr>
                <a:r>
                  <a:rPr lang="zh-CN" altLang="en-US" sz="1400" b="1">
                    <a:solidFill>
                      <a:srgbClr val="C00000"/>
                    </a:solidFill>
                    <a:latin typeface="楷体" panose="02010609060101010101" pitchFamily="49" charset="-122"/>
                    <a:ea typeface="楷体" panose="02010609060101010101" pitchFamily="49" charset="-122"/>
                  </a:rPr>
                  <a:t>要使得</a:t>
                </a:r>
                <a14:m>
                  <m:oMath xmlns:m="http://schemas.openxmlformats.org/officeDocument/2006/math">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为假，则要使得</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为真且</a:t>
                </a:r>
                <a14:m>
                  <m:oMath xmlns:m="http://schemas.openxmlformats.org/officeDocument/2006/math">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为假；要使得</a:t>
                </a:r>
                <a14:m>
                  <m:oMath xmlns:m="http://schemas.openxmlformats.org/officeDocument/2006/math">
                    <m:r>
                      <a:rPr lang="en-US" altLang="zh-CN" sz="1400" b="1" i="1" smtClean="0">
                        <a:solidFill>
                          <a:srgbClr val="C00000"/>
                        </a:solidFill>
                        <a:latin typeface="Cambria Math" panose="02040503050406030204" pitchFamily="18" charset="0"/>
                      </a:rPr>
                      <m:t>𝑨</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为真，则要使得</a:t>
                </a:r>
                <a14:m>
                  <m:oMath xmlns:m="http://schemas.openxmlformats.org/officeDocument/2006/math">
                    <m:r>
                      <a:rPr lang="en-US" altLang="zh-CN" sz="1400" b="1" i="1" smtClean="0">
                        <a:solidFill>
                          <a:srgbClr val="C00000"/>
                        </a:solidFill>
                        <a:latin typeface="Cambria Math" panose="02040503050406030204" pitchFamily="18" charset="0"/>
                      </a:rPr>
                      <m:t>𝑨</m:t>
                    </m:r>
                  </m:oMath>
                </a14:m>
                <a:r>
                  <a:rPr lang="zh-CN" altLang="en-US" sz="1400" b="1">
                    <a:solidFill>
                      <a:srgbClr val="C00000"/>
                    </a:solidFill>
                    <a:latin typeface="楷体" panose="02010609060101010101" pitchFamily="49" charset="-122"/>
                    <a:ea typeface="楷体" panose="02010609060101010101" pitchFamily="49" charset="-122"/>
                  </a:rPr>
                  <a:t>为假或</a:t>
                </a:r>
                <a14:m>
                  <m:oMath xmlns:m="http://schemas.openxmlformats.org/officeDocument/2006/math">
                    <m:r>
                      <a:rPr lang="en-US" altLang="zh-CN" sz="1400" b="1" i="1" smtClean="0">
                        <a:solidFill>
                          <a:srgbClr val="C00000"/>
                        </a:solidFill>
                        <a:latin typeface="Cambria Math" panose="02040503050406030204" pitchFamily="18" charset="0"/>
                      </a:rPr>
                      <m:t>𝑩</m:t>
                    </m:r>
                  </m:oMath>
                </a14:m>
                <a:r>
                  <a:rPr lang="zh-CN" altLang="en-US" sz="1400" b="1">
                    <a:solidFill>
                      <a:srgbClr val="C00000"/>
                    </a:solidFill>
                    <a:latin typeface="楷体" panose="02010609060101010101" pitchFamily="49" charset="-122"/>
                    <a:ea typeface="楷体" panose="02010609060101010101" pitchFamily="49" charset="-122"/>
                  </a:rPr>
                  <a:t>为真</a:t>
                </a:r>
              </a:p>
            </p:txBody>
          </p:sp>
        </mc:Choice>
        <mc:Fallback xmlns="">
          <p:sp>
            <p:nvSpPr>
              <p:cNvPr id="3" name="文本框 2">
                <a:extLst>
                  <a:ext uri="{FF2B5EF4-FFF2-40B4-BE49-F238E27FC236}">
                    <a16:creationId xmlns:a16="http://schemas.microsoft.com/office/drawing/2014/main" id="{F1CE996E-DA89-418D-8B42-9C7A8FB8A6CE}"/>
                  </a:ext>
                </a:extLst>
              </p:cNvPr>
              <p:cNvSpPr txBox="1">
                <a:spLocks noRot="1" noChangeAspect="1" noMove="1" noResize="1" noEditPoints="1" noAdjustHandles="1" noChangeArrowheads="1" noChangeShapeType="1" noTextEdit="1"/>
              </p:cNvSpPr>
              <p:nvPr/>
            </p:nvSpPr>
            <p:spPr>
              <a:xfrm>
                <a:off x="593704" y="1527095"/>
                <a:ext cx="7489452" cy="1665649"/>
              </a:xfrm>
              <a:prstGeom prst="rect">
                <a:avLst/>
              </a:prstGeom>
              <a:blipFill>
                <a:blip r:embed="rId2"/>
                <a:stretch>
                  <a:fillRect l="-407" t="-1099" b="-183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F07DD32-07FA-4DF8-AE74-265D76DB4400}"/>
              </a:ext>
            </a:extLst>
          </p:cNvPr>
          <p:cNvSpPr txBox="1"/>
          <p:nvPr/>
        </p:nvSpPr>
        <p:spPr>
          <a:xfrm>
            <a:off x="593704" y="3332659"/>
            <a:ext cx="7273121" cy="880754"/>
          </a:xfrm>
          <a:prstGeom prst="rect">
            <a:avLst/>
          </a:prstGeom>
          <a:solidFill>
            <a:schemeClr val="accent4">
              <a:lumMod val="20000"/>
              <a:lumOff val="80000"/>
            </a:schemeClr>
          </a:solidFill>
        </p:spPr>
        <p:txBody>
          <a:bodyPr wrap="square" rtlCol="0">
            <a:spAutoFit/>
          </a:bodyPr>
          <a:lstStyle/>
          <a:p>
            <a:pPr>
              <a:lnSpc>
                <a:spcPts val="2100"/>
              </a:lnSpc>
            </a:pPr>
            <a:r>
              <a:rPr lang="zh-CN" altLang="en-US" sz="1600" b="1">
                <a:solidFill>
                  <a:srgbClr val="002060"/>
                </a:solidFill>
                <a:latin typeface="楷体" panose="02010609060101010101" pitchFamily="49" charset="-122"/>
                <a:ea typeface="楷体" panose="02010609060101010101" pitchFamily="49" charset="-122"/>
              </a:rPr>
              <a:t>实际上，将前面介绍的归谬赋值法写成树状形式基本上就是真值树法</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100"/>
              </a:lnSpc>
              <a:buFont typeface="Arial" panose="020B0604020202020204" pitchFamily="34" charset="0"/>
              <a:buChar char="•"/>
            </a:pPr>
            <a:r>
              <a:rPr lang="zh-CN" altLang="en-US" sz="1400" b="1">
                <a:solidFill>
                  <a:schemeClr val="accent2">
                    <a:lumMod val="50000"/>
                  </a:schemeClr>
                </a:solidFill>
              </a:rPr>
              <a:t>不过基本的真值树法不利用对命题变量的真值赋值要求进行加速</a:t>
            </a:r>
            <a:endParaRPr lang="en-US" altLang="zh-CN" sz="1400" b="1">
              <a:solidFill>
                <a:schemeClr val="accent2">
                  <a:lumMod val="50000"/>
                </a:schemeClr>
              </a:solidFill>
            </a:endParaRPr>
          </a:p>
          <a:p>
            <a:pPr marL="285750" indent="-285750">
              <a:lnSpc>
                <a:spcPts val="2100"/>
              </a:lnSpc>
              <a:buFont typeface="Arial" panose="020B0604020202020204" pitchFamily="34" charset="0"/>
              <a:buChar char="•"/>
            </a:pPr>
            <a:r>
              <a:rPr lang="zh-CN" altLang="en-US" sz="1400" b="1">
                <a:solidFill>
                  <a:schemeClr val="accent2">
                    <a:lumMod val="50000"/>
                  </a:schemeClr>
                </a:solidFill>
              </a:rPr>
              <a:t>真值树法被推广到一阶逻辑、模态逻辑等多种逻辑，并用于机器定理证明等多个领域</a:t>
            </a:r>
            <a:r>
              <a:rPr lang="en-US" altLang="zh-CN" sz="1400" b="1">
                <a:solidFill>
                  <a:schemeClr val="accent2">
                    <a:lumMod val="50000"/>
                  </a:schemeClr>
                </a:solidFill>
              </a:rPr>
              <a:t>[2]</a:t>
            </a:r>
            <a:endParaRPr lang="zh-CN" altLang="en-US" sz="1400" b="1">
              <a:solidFill>
                <a:schemeClr val="accent2">
                  <a:lumMod val="50000"/>
                </a:schemeClr>
              </a:solidFill>
            </a:endParaRPr>
          </a:p>
        </p:txBody>
      </p:sp>
      <p:sp>
        <p:nvSpPr>
          <p:cNvPr id="5" name="文本框 4">
            <a:extLst>
              <a:ext uri="{FF2B5EF4-FFF2-40B4-BE49-F238E27FC236}">
                <a16:creationId xmlns:a16="http://schemas.microsoft.com/office/drawing/2014/main" id="{63C5849E-481C-4FC8-A18F-DC9A19995A13}"/>
              </a:ext>
            </a:extLst>
          </p:cNvPr>
          <p:cNvSpPr txBox="1"/>
          <p:nvPr/>
        </p:nvSpPr>
        <p:spPr>
          <a:xfrm>
            <a:off x="6485" y="4526729"/>
            <a:ext cx="9137514" cy="400110"/>
          </a:xfrm>
          <a:prstGeom prst="rect">
            <a:avLst/>
          </a:prstGeom>
          <a:solidFill>
            <a:schemeClr val="tx2">
              <a:lumMod val="20000"/>
              <a:lumOff val="80000"/>
            </a:schemeClr>
          </a:solidFill>
        </p:spPr>
        <p:txBody>
          <a:bodyPr wrap="square" rtlCol="0">
            <a:spAutoFit/>
          </a:bodyPr>
          <a:lstStyle/>
          <a:p>
            <a:r>
              <a:rPr lang="en-US" altLang="zh-CN" sz="1000" b="1">
                <a:solidFill>
                  <a:schemeClr val="accent2">
                    <a:lumMod val="50000"/>
                  </a:schemeClr>
                </a:solidFill>
              </a:rPr>
              <a:t>[1] R. M. Smullyan. </a:t>
            </a:r>
            <a:r>
              <a:rPr lang="en-US" altLang="zh-CN" sz="1000" b="1" i="1">
                <a:solidFill>
                  <a:srgbClr val="C00000"/>
                </a:solidFill>
              </a:rPr>
              <a:t>First-Order Logic</a:t>
            </a:r>
            <a:r>
              <a:rPr lang="en-US" altLang="zh-CN" sz="1000" b="1">
                <a:solidFill>
                  <a:schemeClr val="accent2">
                    <a:lumMod val="50000"/>
                  </a:schemeClr>
                </a:solidFill>
              </a:rPr>
              <a:t>, Springer Verlag, 1968</a:t>
            </a:r>
          </a:p>
          <a:p>
            <a:r>
              <a:rPr lang="en-US" altLang="zh-CN" sz="1000" b="1">
                <a:solidFill>
                  <a:schemeClr val="accent2">
                    <a:lumMod val="50000"/>
                  </a:schemeClr>
                </a:solidFill>
              </a:rPr>
              <a:t>[2] D. D'Agostino, D. M. Gabbay, R. Hahnle and J. Posegga, eds. </a:t>
            </a:r>
            <a:r>
              <a:rPr lang="en-US" altLang="zh-CN" sz="1000" b="1" i="1">
                <a:solidFill>
                  <a:srgbClr val="C00000"/>
                </a:solidFill>
              </a:rPr>
              <a:t>Handbook of Tableau Methods</a:t>
            </a:r>
            <a:r>
              <a:rPr lang="en-US" altLang="zh-CN" sz="1000" b="1">
                <a:solidFill>
                  <a:schemeClr val="accent2">
                    <a:lumMod val="50000"/>
                  </a:schemeClr>
                </a:solidFill>
              </a:rPr>
              <a:t>, Kluwer Academic Pub. 1993, pp678</a:t>
            </a:r>
            <a:endParaRPr lang="zh-CN" altLang="en-US" sz="1000" b="1">
              <a:solidFill>
                <a:schemeClr val="accent2">
                  <a:lumMod val="50000"/>
                </a:schemeClr>
              </a:solidFill>
            </a:endParaRPr>
          </a:p>
        </p:txBody>
      </p:sp>
    </p:spTree>
    <p:extLst>
      <p:ext uri="{BB962C8B-B14F-4D97-AF65-F5344CB8AC3E}">
        <p14:creationId xmlns:p14="http://schemas.microsoft.com/office/powerpoint/2010/main" val="1934504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真值树法概述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02A164B2-9F83-4AED-809C-F5BE7C091FC3}"/>
              </a:ext>
            </a:extLst>
          </p:cNvPr>
          <p:cNvSpPr txBox="1"/>
          <p:nvPr/>
        </p:nvSpPr>
        <p:spPr>
          <a:xfrm>
            <a:off x="634803" y="730443"/>
            <a:ext cx="6223197" cy="369332"/>
          </a:xfrm>
          <a:prstGeom prst="rect">
            <a:avLst/>
          </a:prstGeom>
          <a:solidFill>
            <a:schemeClr val="accent5">
              <a:lumMod val="20000"/>
              <a:lumOff val="80000"/>
            </a:schemeClr>
          </a:solidFill>
        </p:spPr>
        <p:txBody>
          <a:bodyPr wrap="square" rtlCol="0">
            <a:spAutoFit/>
          </a:bodyPr>
          <a:lstStyle/>
          <a:p>
            <a:r>
              <a:rPr lang="zh-CN" altLang="en-US" b="1">
                <a:solidFill>
                  <a:schemeClr val="accent2">
                    <a:lumMod val="50000"/>
                  </a:schemeClr>
                </a:solidFill>
              </a:rPr>
              <a:t>真值树法（准确地说表列法）有带标记和不带标记两种形式</a:t>
            </a:r>
          </a:p>
        </p:txBody>
      </p:sp>
      <p:pic>
        <p:nvPicPr>
          <p:cNvPr id="3" name="图片 2">
            <a:extLst>
              <a:ext uri="{FF2B5EF4-FFF2-40B4-BE49-F238E27FC236}">
                <a16:creationId xmlns:a16="http://schemas.microsoft.com/office/drawing/2014/main" id="{615FDCA0-885E-4578-8106-93DB2305E1FE}"/>
              </a:ext>
            </a:extLst>
          </p:cNvPr>
          <p:cNvPicPr>
            <a:picLocks noChangeAspect="1"/>
          </p:cNvPicPr>
          <p:nvPr/>
        </p:nvPicPr>
        <p:blipFill>
          <a:blip r:embed="rId2"/>
          <a:stretch>
            <a:fillRect/>
          </a:stretch>
        </p:blipFill>
        <p:spPr>
          <a:xfrm>
            <a:off x="585106" y="1225709"/>
            <a:ext cx="3829522" cy="3108207"/>
          </a:xfrm>
          <a:prstGeom prst="rect">
            <a:avLst/>
          </a:prstGeom>
        </p:spPr>
      </p:pic>
      <p:sp>
        <p:nvSpPr>
          <p:cNvPr id="4" name="文本框 3">
            <a:extLst>
              <a:ext uri="{FF2B5EF4-FFF2-40B4-BE49-F238E27FC236}">
                <a16:creationId xmlns:a16="http://schemas.microsoft.com/office/drawing/2014/main" id="{59389256-8BF5-4975-9A81-6F95AD8FE32D}"/>
              </a:ext>
            </a:extLst>
          </p:cNvPr>
          <p:cNvSpPr txBox="1"/>
          <p:nvPr/>
        </p:nvSpPr>
        <p:spPr>
          <a:xfrm>
            <a:off x="585106" y="2723321"/>
            <a:ext cx="1098274" cy="774956"/>
          </a:xfrm>
          <a:prstGeom prst="rect">
            <a:avLst/>
          </a:prstGeom>
          <a:solidFill>
            <a:schemeClr val="accent4">
              <a:lumMod val="20000"/>
              <a:lumOff val="80000"/>
            </a:schemeClr>
          </a:solidFill>
        </p:spPr>
        <p:txBody>
          <a:bodyPr wrap="square" rtlCol="0">
            <a:spAutoFit/>
          </a:bodyPr>
          <a:lstStyle/>
          <a:p>
            <a:pPr>
              <a:lnSpc>
                <a:spcPts val="1800"/>
              </a:lnSpc>
            </a:pPr>
            <a:r>
              <a:rPr lang="zh-CN" altLang="en-US" sz="1400" b="1">
                <a:solidFill>
                  <a:schemeClr val="accent2">
                    <a:lumMod val="50000"/>
                  </a:schemeClr>
                </a:solidFill>
              </a:rPr>
              <a:t>李娜教材给出的是不带标记的形式</a:t>
            </a:r>
          </a:p>
        </p:txBody>
      </p:sp>
      <p:pic>
        <p:nvPicPr>
          <p:cNvPr id="6" name="图片 5">
            <a:extLst>
              <a:ext uri="{FF2B5EF4-FFF2-40B4-BE49-F238E27FC236}">
                <a16:creationId xmlns:a16="http://schemas.microsoft.com/office/drawing/2014/main" id="{384B6207-1A87-42C4-8206-7A15E806F8F6}"/>
              </a:ext>
            </a:extLst>
          </p:cNvPr>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768042" y="1225709"/>
            <a:ext cx="3790852" cy="3195430"/>
          </a:xfrm>
          <a:prstGeom prst="rect">
            <a:avLst/>
          </a:prstGeom>
          <a:noFill/>
        </p:spPr>
      </p:pic>
      <p:sp>
        <p:nvSpPr>
          <p:cNvPr id="7" name="文本框 6">
            <a:extLst>
              <a:ext uri="{FF2B5EF4-FFF2-40B4-BE49-F238E27FC236}">
                <a16:creationId xmlns:a16="http://schemas.microsoft.com/office/drawing/2014/main" id="{36CFB921-F3CC-474E-8A3A-B05FFEDA7736}"/>
              </a:ext>
            </a:extLst>
          </p:cNvPr>
          <p:cNvSpPr txBox="1"/>
          <p:nvPr/>
        </p:nvSpPr>
        <p:spPr>
          <a:xfrm>
            <a:off x="4414628" y="1225705"/>
            <a:ext cx="1251663" cy="954107"/>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斯穆里安最初给出的带标记的形式，这里例子来自</a:t>
            </a:r>
            <a:r>
              <a:rPr lang="en-US" altLang="zh-CN" sz="1400" b="1">
                <a:solidFill>
                  <a:schemeClr val="accent2">
                    <a:lumMod val="50000"/>
                  </a:schemeClr>
                </a:solidFill>
              </a:rPr>
              <a:t>[1]</a:t>
            </a:r>
            <a:endParaRPr lang="zh-CN" altLang="en-US" sz="1400" b="1">
              <a:solidFill>
                <a:schemeClr val="accent2">
                  <a:lumMod val="50000"/>
                </a:schemeClr>
              </a:solidFill>
            </a:endParaRPr>
          </a:p>
        </p:txBody>
      </p:sp>
      <p:sp>
        <p:nvSpPr>
          <p:cNvPr id="17" name="文本框 16">
            <a:extLst>
              <a:ext uri="{FF2B5EF4-FFF2-40B4-BE49-F238E27FC236}">
                <a16:creationId xmlns:a16="http://schemas.microsoft.com/office/drawing/2014/main" id="{23D08B4C-5059-41FF-B1B2-3A329ABA6110}"/>
              </a:ext>
            </a:extLst>
          </p:cNvPr>
          <p:cNvSpPr txBox="1"/>
          <p:nvPr/>
        </p:nvSpPr>
        <p:spPr>
          <a:xfrm>
            <a:off x="1516" y="4680618"/>
            <a:ext cx="9137514" cy="246221"/>
          </a:xfrm>
          <a:prstGeom prst="rect">
            <a:avLst/>
          </a:prstGeom>
          <a:solidFill>
            <a:schemeClr val="tx2">
              <a:lumMod val="20000"/>
              <a:lumOff val="80000"/>
            </a:schemeClr>
          </a:solidFill>
        </p:spPr>
        <p:txBody>
          <a:bodyPr wrap="square" rtlCol="0">
            <a:spAutoFit/>
          </a:bodyPr>
          <a:lstStyle/>
          <a:p>
            <a:r>
              <a:rPr lang="en-US" altLang="zh-CN" sz="1000" b="1">
                <a:solidFill>
                  <a:schemeClr val="accent2">
                    <a:lumMod val="50000"/>
                  </a:schemeClr>
                </a:solidFill>
              </a:rPr>
              <a:t>[1] R. M. Smullyan. </a:t>
            </a:r>
            <a:r>
              <a:rPr lang="en-US" altLang="zh-CN" sz="1000" b="1" i="1">
                <a:solidFill>
                  <a:srgbClr val="C00000"/>
                </a:solidFill>
              </a:rPr>
              <a:t>A Beginner's Guide to Mathematical Logic</a:t>
            </a:r>
            <a:r>
              <a:rPr lang="en-US" altLang="zh-CN" sz="1000" b="1">
                <a:solidFill>
                  <a:schemeClr val="accent2">
                    <a:lumMod val="50000"/>
                  </a:schemeClr>
                </a:solidFill>
              </a:rPr>
              <a:t>, Dover Publications, Inc. 2014</a:t>
            </a:r>
            <a:r>
              <a:rPr lang="zh-CN" altLang="en-US" sz="1000" b="1">
                <a:solidFill>
                  <a:schemeClr val="accent2">
                    <a:lumMod val="50000"/>
                  </a:schemeClr>
                </a:solidFill>
              </a:rPr>
              <a:t>（中文译本：刘新文等译</a:t>
            </a:r>
            <a:r>
              <a:rPr lang="en-US" altLang="zh-CN" sz="1000" b="1">
                <a:solidFill>
                  <a:schemeClr val="accent2">
                    <a:lumMod val="50000"/>
                  </a:schemeClr>
                </a:solidFill>
              </a:rPr>
              <a:t>. </a:t>
            </a:r>
            <a:r>
              <a:rPr lang="zh-CN" altLang="en-US" sz="1000" b="1">
                <a:solidFill>
                  <a:srgbClr val="C00000"/>
                </a:solidFill>
                <a:latin typeface="楷体" panose="02010609060101010101" pitchFamily="49" charset="-122"/>
                <a:ea typeface="楷体" panose="02010609060101010101" pitchFamily="49" charset="-122"/>
              </a:rPr>
              <a:t>数理逻辑入门</a:t>
            </a:r>
            <a:r>
              <a:rPr lang="en-US" altLang="zh-CN" sz="1000" b="1">
                <a:solidFill>
                  <a:schemeClr val="accent2">
                    <a:lumMod val="50000"/>
                  </a:schemeClr>
                </a:solidFill>
              </a:rPr>
              <a:t>. </a:t>
            </a:r>
            <a:r>
              <a:rPr lang="zh-CN" altLang="en-US" sz="1000" b="1">
                <a:solidFill>
                  <a:schemeClr val="accent2">
                    <a:lumMod val="50000"/>
                  </a:schemeClr>
                </a:solidFill>
              </a:rPr>
              <a:t>中国轻工业出版社，</a:t>
            </a:r>
            <a:r>
              <a:rPr lang="en-US" altLang="zh-CN" sz="1000" b="1">
                <a:solidFill>
                  <a:schemeClr val="accent2">
                    <a:lumMod val="50000"/>
                  </a:schemeClr>
                </a:solidFill>
              </a:rPr>
              <a:t>2019</a:t>
            </a:r>
            <a:r>
              <a:rPr lang="zh-CN" altLang="en-US" sz="1000" b="1">
                <a:solidFill>
                  <a:schemeClr val="accent2">
                    <a:lumMod val="50000"/>
                  </a:schemeClr>
                </a:solidFill>
              </a:rPr>
              <a:t>）</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0C0F2E2-2E63-4BAA-9235-C53C2884A476}"/>
                  </a:ext>
                </a:extLst>
              </p:cNvPr>
              <p:cNvSpPr txBox="1"/>
              <p:nvPr/>
            </p:nvSpPr>
            <p:spPr>
              <a:xfrm>
                <a:off x="7538830" y="1702758"/>
                <a:ext cx="934279" cy="461665"/>
              </a:xfrm>
              <a:prstGeom prst="rect">
                <a:avLst/>
              </a:prstGeom>
              <a:solidFill>
                <a:schemeClr val="accent2">
                  <a:lumMod val="20000"/>
                  <a:lumOff val="80000"/>
                </a:schemeClr>
              </a:solidFill>
            </p:spPr>
            <p:txBody>
              <a:bodyPr wrap="square" rtlCol="0">
                <a:spAutoFit/>
              </a:bodyPr>
              <a:lstStyle/>
              <a:p>
                <a:r>
                  <a:rPr lang="zh-CN" altLang="en-US" sz="1200" b="1">
                    <a:solidFill>
                      <a:schemeClr val="accent2">
                        <a:lumMod val="50000"/>
                      </a:schemeClr>
                    </a:solidFill>
                  </a:rPr>
                  <a:t>这里使用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表示蕴涵</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a14:m>
                <a:endParaRPr lang="zh-CN" altLang="en-US" sz="1200" b="1">
                  <a:solidFill>
                    <a:schemeClr val="accent2">
                      <a:lumMod val="50000"/>
                    </a:schemeClr>
                  </a:solidFill>
                </a:endParaRPr>
              </a:p>
            </p:txBody>
          </p:sp>
        </mc:Choice>
        <mc:Fallback xmlns="">
          <p:sp>
            <p:nvSpPr>
              <p:cNvPr id="8" name="文本框 7">
                <a:extLst>
                  <a:ext uri="{FF2B5EF4-FFF2-40B4-BE49-F238E27FC236}">
                    <a16:creationId xmlns:a16="http://schemas.microsoft.com/office/drawing/2014/main" id="{50C0F2E2-2E63-4BAA-9235-C53C2884A476}"/>
                  </a:ext>
                </a:extLst>
              </p:cNvPr>
              <p:cNvSpPr txBox="1">
                <a:spLocks noRot="1" noChangeAspect="1" noMove="1" noResize="1" noEditPoints="1" noAdjustHandles="1" noChangeArrowheads="1" noChangeShapeType="1" noTextEdit="1"/>
              </p:cNvSpPr>
              <p:nvPr/>
            </p:nvSpPr>
            <p:spPr>
              <a:xfrm>
                <a:off x="7538830" y="1702758"/>
                <a:ext cx="934279" cy="461665"/>
              </a:xfrm>
              <a:prstGeom prst="rect">
                <a:avLst/>
              </a:prstGeom>
              <a:blipFill>
                <a:blip r:embed="rId4"/>
                <a:stretch>
                  <a:fillRect l="-654" b="-921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AA59525A-8A71-402F-8A6F-D49D82DF524F}"/>
              </a:ext>
            </a:extLst>
          </p:cNvPr>
          <p:cNvSpPr txBox="1"/>
          <p:nvPr/>
        </p:nvSpPr>
        <p:spPr>
          <a:xfrm>
            <a:off x="3288200" y="3889837"/>
            <a:ext cx="1441174" cy="523220"/>
          </a:xfrm>
          <a:prstGeom prst="rect">
            <a:avLst/>
          </a:prstGeom>
          <a:solidFill>
            <a:schemeClr val="accent2">
              <a:lumMod val="50000"/>
            </a:schemeClr>
          </a:solidFill>
        </p:spPr>
        <p:txBody>
          <a:bodyPr wrap="square" rtlCol="0">
            <a:spAutoFit/>
          </a:bodyPr>
          <a:lstStyle/>
          <a:p>
            <a:r>
              <a:rPr lang="zh-CN" altLang="en-US" sz="1400" b="1">
                <a:solidFill>
                  <a:schemeClr val="bg1"/>
                </a:solidFill>
              </a:rPr>
              <a:t>个人认为带标记形式更易理解</a:t>
            </a:r>
          </a:p>
        </p:txBody>
      </p:sp>
    </p:spTree>
    <p:extLst>
      <p:ext uri="{BB962C8B-B14F-4D97-AF65-F5344CB8AC3E}">
        <p14:creationId xmlns:p14="http://schemas.microsoft.com/office/powerpoint/2010/main" val="3848206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真值赋值要求展开规则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B3EB6B7-0094-498B-A893-3F8244D7BCE6}"/>
                  </a:ext>
                </a:extLst>
              </p:cNvPr>
              <p:cNvSpPr txBox="1"/>
              <p:nvPr/>
            </p:nvSpPr>
            <p:spPr>
              <a:xfrm>
                <a:off x="1157903" y="744164"/>
                <a:ext cx="6828185" cy="1308050"/>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是公式，仍将</a:t>
                </a:r>
                <a:r>
                  <a:rPr lang="en-US" altLang="zh-CN" sz="1600" b="1">
                    <a:solidFill>
                      <a:srgbClr val="002060"/>
                    </a:solidFill>
                    <a:latin typeface="+mn-ea"/>
                  </a:rPr>
                  <a:t>F</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和</a:t>
                </a:r>
                <a:r>
                  <a:rPr lang="en-US" altLang="zh-CN" sz="1600" b="1">
                    <a:solidFill>
                      <a:srgbClr val="002060"/>
                    </a:solidFill>
                    <a:latin typeface="+mn-ea"/>
                  </a:rPr>
                  <a:t>T</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称为（对公式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的）真值赋值要求</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真值树的构造要用到真值赋值要求的展开，展开的规则有两类：</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14:m>
                  <m:oMath xmlns:m="http://schemas.openxmlformats.org/officeDocument/2006/math">
                    <m:r>
                      <a:rPr lang="en-US" altLang="zh-CN" sz="1600" b="1" i="1" smtClean="0">
                        <a:solidFill>
                          <a:srgbClr val="C00000"/>
                        </a:solidFill>
                        <a:latin typeface="Cambria Math" panose="02040503050406030204" pitchFamily="18" charset="0"/>
                      </a:rPr>
                      <m:t>𝜶</m:t>
                    </m:r>
                  </m:oMath>
                </a14:m>
                <a:r>
                  <a:rPr lang="zh-CN" altLang="en-US" sz="1600" b="1">
                    <a:solidFill>
                      <a:srgbClr val="C00000"/>
                    </a:solidFill>
                  </a:rPr>
                  <a:t>类规则</a:t>
                </a:r>
                <a:r>
                  <a:rPr lang="zh-CN" altLang="en-US" sz="1600" b="1">
                    <a:solidFill>
                      <a:schemeClr val="accent2">
                        <a:lumMod val="50000"/>
                      </a:schemeClr>
                    </a:solidFill>
                  </a:rPr>
                  <a:t>展开的真值赋值要求是</a:t>
                </a:r>
                <a:r>
                  <a:rPr lang="zh-CN" altLang="en-US" sz="1600" b="1">
                    <a:solidFill>
                      <a:srgbClr val="C00000"/>
                    </a:solidFill>
                  </a:rPr>
                  <a:t>逻辑合取（即要同时满足）</a:t>
                </a:r>
                <a:r>
                  <a:rPr lang="zh-CN" altLang="en-US" sz="1600" b="1">
                    <a:solidFill>
                      <a:schemeClr val="accent2">
                        <a:lumMod val="50000"/>
                      </a:schemeClr>
                    </a:solidFill>
                  </a:rPr>
                  <a:t>的关系</a:t>
                </a:r>
                <a:endParaRPr lang="en-US" altLang="zh-CN" sz="1600" b="1">
                  <a:solidFill>
                    <a:schemeClr val="accent2">
                      <a:lumMod val="50000"/>
                    </a:schemeClr>
                  </a:solidFill>
                </a:endParaRPr>
              </a:p>
              <a:p>
                <a:pPr marL="742950" lvl="1" indent="-285750">
                  <a:spcBef>
                    <a:spcPts val="600"/>
                  </a:spcBef>
                  <a:buFont typeface="Arial" panose="020B0604020202020204" pitchFamily="34" charset="0"/>
                  <a:buChar char="•"/>
                </a:pPr>
                <a14:m>
                  <m:oMath xmlns:m="http://schemas.openxmlformats.org/officeDocument/2006/math">
                    <m:r>
                      <a:rPr lang="en-US" altLang="zh-CN" sz="1600" b="1" i="1" smtClean="0">
                        <a:solidFill>
                          <a:srgbClr val="C00000"/>
                        </a:solidFill>
                        <a:latin typeface="Cambria Math" panose="02040503050406030204" pitchFamily="18" charset="0"/>
                      </a:rPr>
                      <m:t>𝜷</m:t>
                    </m:r>
                  </m:oMath>
                </a14:m>
                <a:r>
                  <a:rPr lang="zh-CN" altLang="en-US" sz="1600" b="1">
                    <a:solidFill>
                      <a:srgbClr val="C00000"/>
                    </a:solidFill>
                  </a:rPr>
                  <a:t>类规则</a:t>
                </a:r>
                <a:r>
                  <a:rPr lang="zh-CN" altLang="en-US" sz="1600" b="1">
                    <a:solidFill>
                      <a:schemeClr val="accent2">
                        <a:lumMod val="50000"/>
                      </a:schemeClr>
                    </a:solidFill>
                  </a:rPr>
                  <a:t>展开的真值赋值要求是</a:t>
                </a:r>
                <a:r>
                  <a:rPr lang="zh-CN" altLang="en-US" sz="1600" b="1">
                    <a:solidFill>
                      <a:srgbClr val="C00000"/>
                    </a:solidFill>
                  </a:rPr>
                  <a:t>逻辑析取（即要满足其一）</a:t>
                </a:r>
                <a:r>
                  <a:rPr lang="zh-CN" altLang="en-US" sz="1600" b="1">
                    <a:solidFill>
                      <a:schemeClr val="accent2">
                        <a:lumMod val="50000"/>
                      </a:schemeClr>
                    </a:solidFill>
                  </a:rPr>
                  <a:t>的关系</a:t>
                </a:r>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2B3EB6B7-0094-498B-A893-3F8244D7BCE6}"/>
                  </a:ext>
                </a:extLst>
              </p:cNvPr>
              <p:cNvSpPr txBox="1">
                <a:spLocks noRot="1" noChangeAspect="1" noMove="1" noResize="1" noEditPoints="1" noAdjustHandles="1" noChangeArrowheads="1" noChangeShapeType="1" noTextEdit="1"/>
              </p:cNvSpPr>
              <p:nvPr/>
            </p:nvSpPr>
            <p:spPr>
              <a:xfrm>
                <a:off x="1157903" y="744164"/>
                <a:ext cx="6828185" cy="1308050"/>
              </a:xfrm>
              <a:prstGeom prst="rect">
                <a:avLst/>
              </a:prstGeom>
              <a:blipFill>
                <a:blip r:embed="rId2"/>
                <a:stretch>
                  <a:fillRect l="-357" t="-2326" b="-5116"/>
                </a:stretch>
              </a:blipFill>
            </p:spPr>
            <p:txBody>
              <a:bodyPr/>
              <a:lstStyle/>
              <a:p>
                <a:r>
                  <a:rPr lang="zh-CN" altLang="en-US">
                    <a:noFill/>
                  </a:rPr>
                  <a:t> </a:t>
                </a:r>
              </a:p>
            </p:txBody>
          </p:sp>
        </mc:Fallback>
      </mc:AlternateContent>
      <p:grpSp>
        <p:nvGrpSpPr>
          <p:cNvPr id="76" name="组合 75">
            <a:extLst>
              <a:ext uri="{FF2B5EF4-FFF2-40B4-BE49-F238E27FC236}">
                <a16:creationId xmlns:a16="http://schemas.microsoft.com/office/drawing/2014/main" id="{C2DD9659-6A35-4945-86F7-BDE1709259C4}"/>
              </a:ext>
            </a:extLst>
          </p:cNvPr>
          <p:cNvGrpSpPr/>
          <p:nvPr/>
        </p:nvGrpSpPr>
        <p:grpSpPr>
          <a:xfrm>
            <a:off x="1259781" y="2243329"/>
            <a:ext cx="6624430" cy="1089719"/>
            <a:chOff x="720587" y="2293522"/>
            <a:chExt cx="6624430" cy="1089719"/>
          </a:xfrm>
        </p:grpSpPr>
        <p:sp>
          <p:nvSpPr>
            <p:cNvPr id="72" name="矩形: 圆角 71">
              <a:extLst>
                <a:ext uri="{FF2B5EF4-FFF2-40B4-BE49-F238E27FC236}">
                  <a16:creationId xmlns:a16="http://schemas.microsoft.com/office/drawing/2014/main" id="{F7060075-CB01-4C60-A691-EFEB1FF61E7C}"/>
                </a:ext>
              </a:extLst>
            </p:cNvPr>
            <p:cNvSpPr/>
            <p:nvPr/>
          </p:nvSpPr>
          <p:spPr>
            <a:xfrm>
              <a:off x="720587" y="2293522"/>
              <a:ext cx="6624430" cy="1089719"/>
            </a:xfrm>
            <a:prstGeom prst="roundRect">
              <a:avLst>
                <a:gd name="adj" fmla="val 12011"/>
              </a:avLst>
            </a:prstGeom>
            <a:solidFill>
              <a:schemeClr val="accent2">
                <a:lumMod val="20000"/>
                <a:lumOff val="80000"/>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C7C8548-137C-492A-884F-69AE0DD375D6}"/>
                    </a:ext>
                  </a:extLst>
                </p:cNvPr>
                <p:cNvSpPr txBox="1"/>
                <p:nvPr/>
              </p:nvSpPr>
              <p:spPr>
                <a:xfrm>
                  <a:off x="1861999" y="2390063"/>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20" name="文本框 19">
                  <a:extLst>
                    <a:ext uri="{FF2B5EF4-FFF2-40B4-BE49-F238E27FC236}">
                      <a16:creationId xmlns:a16="http://schemas.microsoft.com/office/drawing/2014/main" id="{5C7C8548-137C-492A-884F-69AE0DD375D6}"/>
                    </a:ext>
                  </a:extLst>
                </p:cNvPr>
                <p:cNvSpPr txBox="1">
                  <a:spLocks noRot="1" noChangeAspect="1" noMove="1" noResize="1" noEditPoints="1" noAdjustHandles="1" noChangeArrowheads="1" noChangeShapeType="1" noTextEdit="1"/>
                </p:cNvSpPr>
                <p:nvPr/>
              </p:nvSpPr>
              <p:spPr>
                <a:xfrm>
                  <a:off x="1861999" y="2390063"/>
                  <a:ext cx="613737" cy="215444"/>
                </a:xfrm>
                <a:prstGeom prst="rect">
                  <a:avLst/>
                </a:prstGeom>
                <a:blipFill>
                  <a:blip r:embed="rId3"/>
                  <a:stretch>
                    <a:fillRect l="-17822"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D6733E5-2995-4EF0-A520-A2B8E15F23CF}"/>
                    </a:ext>
                  </a:extLst>
                </p:cNvPr>
                <p:cNvSpPr txBox="1"/>
                <p:nvPr/>
              </p:nvSpPr>
              <p:spPr>
                <a:xfrm>
                  <a:off x="2037173" y="2908732"/>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21" name="文本框 20">
                  <a:extLst>
                    <a:ext uri="{FF2B5EF4-FFF2-40B4-BE49-F238E27FC236}">
                      <a16:creationId xmlns:a16="http://schemas.microsoft.com/office/drawing/2014/main" id="{7D6733E5-2995-4EF0-A520-A2B8E15F23CF}"/>
                    </a:ext>
                  </a:extLst>
                </p:cNvPr>
                <p:cNvSpPr txBox="1">
                  <a:spLocks noRot="1" noChangeAspect="1" noMove="1" noResize="1" noEditPoints="1" noAdjustHandles="1" noChangeArrowheads="1" noChangeShapeType="1" noTextEdit="1"/>
                </p:cNvSpPr>
                <p:nvPr/>
              </p:nvSpPr>
              <p:spPr>
                <a:xfrm>
                  <a:off x="2037173" y="2908732"/>
                  <a:ext cx="263387" cy="430887"/>
                </a:xfrm>
                <a:prstGeom prst="rect">
                  <a:avLst/>
                </a:prstGeom>
                <a:blipFill>
                  <a:blip r:embed="rId4"/>
                  <a:stretch>
                    <a:fillRect l="-41860" t="-12676" r="-18605" b="-23944"/>
                  </a:stretch>
                </a:blipFill>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6FA8DF77-C3D1-42A0-868C-6408117C16B4}"/>
                </a:ext>
              </a:extLst>
            </p:cNvPr>
            <p:cNvCxnSpPr>
              <a:stCxn id="20" idx="2"/>
              <a:endCxn id="21" idx="0"/>
            </p:cNvCxnSpPr>
            <p:nvPr/>
          </p:nvCxnSpPr>
          <p:spPr>
            <a:xfrm flipH="1">
              <a:off x="2168867" y="2605507"/>
              <a:ext cx="1"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B48C30F9-7243-46CF-956F-CDE97F267ABA}"/>
                    </a:ext>
                  </a:extLst>
                </p:cNvPr>
                <p:cNvSpPr txBox="1"/>
                <p:nvPr/>
              </p:nvSpPr>
              <p:spPr>
                <a:xfrm>
                  <a:off x="3039763" y="2390063"/>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24" name="文本框 23">
                  <a:extLst>
                    <a:ext uri="{FF2B5EF4-FFF2-40B4-BE49-F238E27FC236}">
                      <a16:creationId xmlns:a16="http://schemas.microsoft.com/office/drawing/2014/main" id="{B48C30F9-7243-46CF-956F-CDE97F267ABA}"/>
                    </a:ext>
                  </a:extLst>
                </p:cNvPr>
                <p:cNvSpPr txBox="1">
                  <a:spLocks noRot="1" noChangeAspect="1" noMove="1" noResize="1" noEditPoints="1" noAdjustHandles="1" noChangeArrowheads="1" noChangeShapeType="1" noTextEdit="1"/>
                </p:cNvSpPr>
                <p:nvPr/>
              </p:nvSpPr>
              <p:spPr>
                <a:xfrm>
                  <a:off x="3039763" y="2390063"/>
                  <a:ext cx="613737" cy="215444"/>
                </a:xfrm>
                <a:prstGeom prst="rect">
                  <a:avLst/>
                </a:prstGeom>
                <a:blipFill>
                  <a:blip r:embed="rId5"/>
                  <a:stretch>
                    <a:fillRect l="-17822"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B4632F8-6864-4451-9773-BE304A20C087}"/>
                    </a:ext>
                  </a:extLst>
                </p:cNvPr>
                <p:cNvSpPr txBox="1"/>
                <p:nvPr/>
              </p:nvSpPr>
              <p:spPr>
                <a:xfrm>
                  <a:off x="3214937" y="2908732"/>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25" name="文本框 24">
                  <a:extLst>
                    <a:ext uri="{FF2B5EF4-FFF2-40B4-BE49-F238E27FC236}">
                      <a16:creationId xmlns:a16="http://schemas.microsoft.com/office/drawing/2014/main" id="{7B4632F8-6864-4451-9773-BE304A20C087}"/>
                    </a:ext>
                  </a:extLst>
                </p:cNvPr>
                <p:cNvSpPr txBox="1">
                  <a:spLocks noRot="1" noChangeAspect="1" noMove="1" noResize="1" noEditPoints="1" noAdjustHandles="1" noChangeArrowheads="1" noChangeShapeType="1" noTextEdit="1"/>
                </p:cNvSpPr>
                <p:nvPr/>
              </p:nvSpPr>
              <p:spPr>
                <a:xfrm>
                  <a:off x="3214937" y="2908732"/>
                  <a:ext cx="263387" cy="430887"/>
                </a:xfrm>
                <a:prstGeom prst="rect">
                  <a:avLst/>
                </a:prstGeom>
                <a:blipFill>
                  <a:blip r:embed="rId6"/>
                  <a:stretch>
                    <a:fillRect l="-41860" t="-12676" r="-20930" b="-23944"/>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E9A9F8C7-4A7C-43A2-A5F8-B5CA107483C6}"/>
                </a:ext>
              </a:extLst>
            </p:cNvPr>
            <p:cNvCxnSpPr>
              <a:stCxn id="24" idx="2"/>
              <a:endCxn id="25" idx="0"/>
            </p:cNvCxnSpPr>
            <p:nvPr/>
          </p:nvCxnSpPr>
          <p:spPr>
            <a:xfrm flipH="1">
              <a:off x="3346631" y="2605507"/>
              <a:ext cx="1"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3EF0BC5-83A7-4BD7-91E6-4A229DC42FD3}"/>
                    </a:ext>
                  </a:extLst>
                </p:cNvPr>
                <p:cNvSpPr txBox="1"/>
                <p:nvPr/>
              </p:nvSpPr>
              <p:spPr>
                <a:xfrm>
                  <a:off x="4131574" y="2390063"/>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27" name="文本框 26">
                  <a:extLst>
                    <a:ext uri="{FF2B5EF4-FFF2-40B4-BE49-F238E27FC236}">
                      <a16:creationId xmlns:a16="http://schemas.microsoft.com/office/drawing/2014/main" id="{23EF0BC5-83A7-4BD7-91E6-4A229DC42FD3}"/>
                    </a:ext>
                  </a:extLst>
                </p:cNvPr>
                <p:cNvSpPr txBox="1">
                  <a:spLocks noRot="1" noChangeAspect="1" noMove="1" noResize="1" noEditPoints="1" noAdjustHandles="1" noChangeArrowheads="1" noChangeShapeType="1" noTextEdit="1"/>
                </p:cNvSpPr>
                <p:nvPr/>
              </p:nvSpPr>
              <p:spPr>
                <a:xfrm>
                  <a:off x="4131574" y="2390063"/>
                  <a:ext cx="689507" cy="215444"/>
                </a:xfrm>
                <a:prstGeom prst="rect">
                  <a:avLst/>
                </a:prstGeom>
                <a:blipFill>
                  <a:blip r:embed="rId7"/>
                  <a:stretch>
                    <a:fillRect l="-15929"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962C198-C94C-43BE-BAC3-BBB67A82C051}"/>
                    </a:ext>
                  </a:extLst>
                </p:cNvPr>
                <p:cNvSpPr txBox="1"/>
                <p:nvPr/>
              </p:nvSpPr>
              <p:spPr>
                <a:xfrm>
                  <a:off x="4344633" y="2914953"/>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28" name="文本框 27">
                  <a:extLst>
                    <a:ext uri="{FF2B5EF4-FFF2-40B4-BE49-F238E27FC236}">
                      <a16:creationId xmlns:a16="http://schemas.microsoft.com/office/drawing/2014/main" id="{D962C198-C94C-43BE-BAC3-BBB67A82C051}"/>
                    </a:ext>
                  </a:extLst>
                </p:cNvPr>
                <p:cNvSpPr txBox="1">
                  <a:spLocks noRot="1" noChangeAspect="1" noMove="1" noResize="1" noEditPoints="1" noAdjustHandles="1" noChangeArrowheads="1" noChangeShapeType="1" noTextEdit="1"/>
                </p:cNvSpPr>
                <p:nvPr/>
              </p:nvSpPr>
              <p:spPr>
                <a:xfrm>
                  <a:off x="4344633" y="2914953"/>
                  <a:ext cx="263387" cy="430887"/>
                </a:xfrm>
                <a:prstGeom prst="rect">
                  <a:avLst/>
                </a:prstGeom>
                <a:blipFill>
                  <a:blip r:embed="rId8"/>
                  <a:stretch>
                    <a:fillRect l="-41860" t="-12676" r="-18605" b="-23944"/>
                  </a:stretch>
                </a:blipFill>
              </p:spPr>
              <p:txBody>
                <a:bodyPr/>
                <a:lstStyle/>
                <a:p>
                  <a:r>
                    <a:rPr lang="zh-CN" altLang="en-US">
                      <a:noFill/>
                    </a:rPr>
                    <a:t> </a:t>
                  </a:r>
                </a:p>
              </p:txBody>
            </p:sp>
          </mc:Fallback>
        </mc:AlternateContent>
        <p:cxnSp>
          <p:nvCxnSpPr>
            <p:cNvPr id="29" name="直接连接符 28">
              <a:extLst>
                <a:ext uri="{FF2B5EF4-FFF2-40B4-BE49-F238E27FC236}">
                  <a16:creationId xmlns:a16="http://schemas.microsoft.com/office/drawing/2014/main" id="{4DAB6268-91FE-4430-A6F3-1C062CB47DCC}"/>
                </a:ext>
              </a:extLst>
            </p:cNvPr>
            <p:cNvCxnSpPr>
              <a:cxnSpLocks/>
              <a:stCxn id="27" idx="2"/>
              <a:endCxn id="28" idx="0"/>
            </p:cNvCxnSpPr>
            <p:nvPr/>
          </p:nvCxnSpPr>
          <p:spPr>
            <a:xfrm flipH="1">
              <a:off x="4476327" y="2605507"/>
              <a:ext cx="1" cy="30944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606DF5C4-D2C7-41D6-A357-58C937E1D762}"/>
                    </a:ext>
                  </a:extLst>
                </p:cNvPr>
                <p:cNvSpPr txBox="1"/>
                <p:nvPr/>
              </p:nvSpPr>
              <p:spPr>
                <a:xfrm>
                  <a:off x="5446186" y="2394522"/>
                  <a:ext cx="382656"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56" name="文本框 55">
                  <a:extLst>
                    <a:ext uri="{FF2B5EF4-FFF2-40B4-BE49-F238E27FC236}">
                      <a16:creationId xmlns:a16="http://schemas.microsoft.com/office/drawing/2014/main" id="{606DF5C4-D2C7-41D6-A357-58C937E1D762}"/>
                    </a:ext>
                  </a:extLst>
                </p:cNvPr>
                <p:cNvSpPr txBox="1">
                  <a:spLocks noRot="1" noChangeAspect="1" noMove="1" noResize="1" noEditPoints="1" noAdjustHandles="1" noChangeArrowheads="1" noChangeShapeType="1" noTextEdit="1"/>
                </p:cNvSpPr>
                <p:nvPr/>
              </p:nvSpPr>
              <p:spPr>
                <a:xfrm>
                  <a:off x="5446186" y="2394522"/>
                  <a:ext cx="382656" cy="215444"/>
                </a:xfrm>
                <a:prstGeom prst="rect">
                  <a:avLst/>
                </a:prstGeom>
                <a:blipFill>
                  <a:blip r:embed="rId9"/>
                  <a:stretch>
                    <a:fillRect l="-28571" t="-28571" r="-12698"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1EA603F8-6F2F-40F4-BEFA-8C40C9E01DE1}"/>
                    </a:ext>
                  </a:extLst>
                </p:cNvPr>
                <p:cNvSpPr txBox="1"/>
                <p:nvPr/>
              </p:nvSpPr>
              <p:spPr>
                <a:xfrm>
                  <a:off x="5505820" y="2907304"/>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57" name="文本框 56">
                  <a:extLst>
                    <a:ext uri="{FF2B5EF4-FFF2-40B4-BE49-F238E27FC236}">
                      <a16:creationId xmlns:a16="http://schemas.microsoft.com/office/drawing/2014/main" id="{1EA603F8-6F2F-40F4-BEFA-8C40C9E01DE1}"/>
                    </a:ext>
                  </a:extLst>
                </p:cNvPr>
                <p:cNvSpPr txBox="1">
                  <a:spLocks noRot="1" noChangeAspect="1" noMove="1" noResize="1" noEditPoints="1" noAdjustHandles="1" noChangeArrowheads="1" noChangeShapeType="1" noTextEdit="1"/>
                </p:cNvSpPr>
                <p:nvPr/>
              </p:nvSpPr>
              <p:spPr>
                <a:xfrm>
                  <a:off x="5505820" y="2907304"/>
                  <a:ext cx="263387" cy="215444"/>
                </a:xfrm>
                <a:prstGeom prst="rect">
                  <a:avLst/>
                </a:prstGeom>
                <a:blipFill>
                  <a:blip r:embed="rId10"/>
                  <a:stretch>
                    <a:fillRect l="-41860" t="-28571" r="-16279" b="-51429"/>
                  </a:stretch>
                </a:blipFill>
              </p:spPr>
              <p:txBody>
                <a:bodyPr/>
                <a:lstStyle/>
                <a:p>
                  <a:r>
                    <a:rPr lang="zh-CN" altLang="en-US">
                      <a:noFill/>
                    </a:rPr>
                    <a:t> </a:t>
                  </a:r>
                </a:p>
              </p:txBody>
            </p:sp>
          </mc:Fallback>
        </mc:AlternateContent>
        <p:cxnSp>
          <p:nvCxnSpPr>
            <p:cNvPr id="58" name="直接连接符 57">
              <a:extLst>
                <a:ext uri="{FF2B5EF4-FFF2-40B4-BE49-F238E27FC236}">
                  <a16:creationId xmlns:a16="http://schemas.microsoft.com/office/drawing/2014/main" id="{372EC417-8E29-4BA6-85F4-BC6E6BCE4F1C}"/>
                </a:ext>
              </a:extLst>
            </p:cNvPr>
            <p:cNvCxnSpPr>
              <a:cxnSpLocks/>
              <a:stCxn id="56" idx="2"/>
              <a:endCxn id="57" idx="0"/>
            </p:cNvCxnSpPr>
            <p:nvPr/>
          </p:nvCxnSpPr>
          <p:spPr>
            <a:xfrm>
              <a:off x="5637514" y="2609966"/>
              <a:ext cx="0" cy="29733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9DEC4D04-24B6-43BF-BB27-FEB9242C93C1}"/>
                    </a:ext>
                  </a:extLst>
                </p:cNvPr>
                <p:cNvSpPr txBox="1"/>
                <p:nvPr/>
              </p:nvSpPr>
              <p:spPr>
                <a:xfrm>
                  <a:off x="6487348" y="2389553"/>
                  <a:ext cx="382656"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59" name="文本框 58">
                  <a:extLst>
                    <a:ext uri="{FF2B5EF4-FFF2-40B4-BE49-F238E27FC236}">
                      <a16:creationId xmlns:a16="http://schemas.microsoft.com/office/drawing/2014/main" id="{9DEC4D04-24B6-43BF-BB27-FEB9242C93C1}"/>
                    </a:ext>
                  </a:extLst>
                </p:cNvPr>
                <p:cNvSpPr txBox="1">
                  <a:spLocks noRot="1" noChangeAspect="1" noMove="1" noResize="1" noEditPoints="1" noAdjustHandles="1" noChangeArrowheads="1" noChangeShapeType="1" noTextEdit="1"/>
                </p:cNvSpPr>
                <p:nvPr/>
              </p:nvSpPr>
              <p:spPr>
                <a:xfrm>
                  <a:off x="6487348" y="2389553"/>
                  <a:ext cx="382656" cy="215444"/>
                </a:xfrm>
                <a:prstGeom prst="rect">
                  <a:avLst/>
                </a:prstGeom>
                <a:blipFill>
                  <a:blip r:embed="rId11"/>
                  <a:stretch>
                    <a:fillRect l="-29032" t="-25714" r="-16129"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9EBAD90E-6738-4C4C-9AA3-FC4E7BC2D8B9}"/>
                    </a:ext>
                  </a:extLst>
                </p:cNvPr>
                <p:cNvSpPr txBox="1"/>
                <p:nvPr/>
              </p:nvSpPr>
              <p:spPr>
                <a:xfrm>
                  <a:off x="6546982" y="2902335"/>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60" name="文本框 59">
                  <a:extLst>
                    <a:ext uri="{FF2B5EF4-FFF2-40B4-BE49-F238E27FC236}">
                      <a16:creationId xmlns:a16="http://schemas.microsoft.com/office/drawing/2014/main" id="{9EBAD90E-6738-4C4C-9AA3-FC4E7BC2D8B9}"/>
                    </a:ext>
                  </a:extLst>
                </p:cNvPr>
                <p:cNvSpPr txBox="1">
                  <a:spLocks noRot="1" noChangeAspect="1" noMove="1" noResize="1" noEditPoints="1" noAdjustHandles="1" noChangeArrowheads="1" noChangeShapeType="1" noTextEdit="1"/>
                </p:cNvSpPr>
                <p:nvPr/>
              </p:nvSpPr>
              <p:spPr>
                <a:xfrm>
                  <a:off x="6546982" y="2902335"/>
                  <a:ext cx="263387" cy="215444"/>
                </a:xfrm>
                <a:prstGeom prst="rect">
                  <a:avLst/>
                </a:prstGeom>
                <a:blipFill>
                  <a:blip r:embed="rId12"/>
                  <a:stretch>
                    <a:fillRect l="-40909" t="-25714" r="-11364" b="-51429"/>
                  </a:stretch>
                </a:blipFill>
              </p:spPr>
              <p:txBody>
                <a:bodyPr/>
                <a:lstStyle/>
                <a:p>
                  <a:r>
                    <a:rPr lang="zh-CN" altLang="en-US">
                      <a:noFill/>
                    </a:rPr>
                    <a:t> </a:t>
                  </a:r>
                </a:p>
              </p:txBody>
            </p:sp>
          </mc:Fallback>
        </mc:AlternateContent>
        <p:cxnSp>
          <p:nvCxnSpPr>
            <p:cNvPr id="61" name="直接连接符 60">
              <a:extLst>
                <a:ext uri="{FF2B5EF4-FFF2-40B4-BE49-F238E27FC236}">
                  <a16:creationId xmlns:a16="http://schemas.microsoft.com/office/drawing/2014/main" id="{DBA72C7E-532E-446B-BFB4-174744EC170D}"/>
                </a:ext>
              </a:extLst>
            </p:cNvPr>
            <p:cNvCxnSpPr>
              <a:cxnSpLocks/>
              <a:stCxn id="59" idx="2"/>
              <a:endCxn id="60" idx="0"/>
            </p:cNvCxnSpPr>
            <p:nvPr/>
          </p:nvCxnSpPr>
          <p:spPr>
            <a:xfrm>
              <a:off x="6678676" y="2604997"/>
              <a:ext cx="0" cy="29733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9DC375B5-B9EF-45FF-8B04-11C02F1BAA42}"/>
                    </a:ext>
                  </a:extLst>
                </p:cNvPr>
                <p:cNvSpPr txBox="1"/>
                <p:nvPr/>
              </p:nvSpPr>
              <p:spPr>
                <a:xfrm>
                  <a:off x="819203" y="2388745"/>
                  <a:ext cx="607186" cy="584775"/>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𝜶</m:t>
                      </m:r>
                    </m:oMath>
                  </a14:m>
                  <a:r>
                    <a:rPr lang="zh-CN" altLang="en-US" sz="1600" b="1">
                      <a:solidFill>
                        <a:schemeClr val="accent2">
                          <a:lumMod val="50000"/>
                        </a:schemeClr>
                      </a:solidFill>
                    </a:rPr>
                    <a:t>类规则</a:t>
                  </a:r>
                </a:p>
              </p:txBody>
            </p:sp>
          </mc:Choice>
          <mc:Fallback xmlns="">
            <p:sp>
              <p:nvSpPr>
                <p:cNvPr id="74" name="文本框 73">
                  <a:extLst>
                    <a:ext uri="{FF2B5EF4-FFF2-40B4-BE49-F238E27FC236}">
                      <a16:creationId xmlns:a16="http://schemas.microsoft.com/office/drawing/2014/main" id="{9DC375B5-B9EF-45FF-8B04-11C02F1BAA42}"/>
                    </a:ext>
                  </a:extLst>
                </p:cNvPr>
                <p:cNvSpPr txBox="1">
                  <a:spLocks noRot="1" noChangeAspect="1" noMove="1" noResize="1" noEditPoints="1" noAdjustHandles="1" noChangeArrowheads="1" noChangeShapeType="1" noTextEdit="1"/>
                </p:cNvSpPr>
                <p:nvPr/>
              </p:nvSpPr>
              <p:spPr>
                <a:xfrm>
                  <a:off x="819203" y="2388745"/>
                  <a:ext cx="607186" cy="584775"/>
                </a:xfrm>
                <a:prstGeom prst="rect">
                  <a:avLst/>
                </a:prstGeom>
                <a:blipFill>
                  <a:blip r:embed="rId13"/>
                  <a:stretch>
                    <a:fillRect l="-6061" t="-3125" r="-2020" b="-12500"/>
                  </a:stretch>
                </a:blipFill>
              </p:spPr>
              <p:txBody>
                <a:bodyPr/>
                <a:lstStyle/>
                <a:p>
                  <a:r>
                    <a:rPr lang="zh-CN" altLang="en-US">
                      <a:noFill/>
                    </a:rPr>
                    <a:t> </a:t>
                  </a:r>
                </a:p>
              </p:txBody>
            </p:sp>
          </mc:Fallback>
        </mc:AlternateContent>
      </p:grpSp>
      <p:grpSp>
        <p:nvGrpSpPr>
          <p:cNvPr id="77" name="组合 76">
            <a:extLst>
              <a:ext uri="{FF2B5EF4-FFF2-40B4-BE49-F238E27FC236}">
                <a16:creationId xmlns:a16="http://schemas.microsoft.com/office/drawing/2014/main" id="{1F165E81-55EA-43C6-A9E1-7363B6A7D813}"/>
              </a:ext>
            </a:extLst>
          </p:cNvPr>
          <p:cNvGrpSpPr/>
          <p:nvPr/>
        </p:nvGrpSpPr>
        <p:grpSpPr>
          <a:xfrm>
            <a:off x="1259781" y="3533095"/>
            <a:ext cx="6624430" cy="1067424"/>
            <a:chOff x="720587" y="3474325"/>
            <a:chExt cx="6624430" cy="1067424"/>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8914A03B-95EB-4C06-A359-6AF4E20E3295}"/>
                    </a:ext>
                  </a:extLst>
                </p:cNvPr>
                <p:cNvSpPr txBox="1"/>
                <p:nvPr/>
              </p:nvSpPr>
              <p:spPr>
                <a:xfrm>
                  <a:off x="1861999" y="3585549"/>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33" name="文本框 32">
                  <a:extLst>
                    <a:ext uri="{FF2B5EF4-FFF2-40B4-BE49-F238E27FC236}">
                      <a16:creationId xmlns:a16="http://schemas.microsoft.com/office/drawing/2014/main" id="{8914A03B-95EB-4C06-A359-6AF4E20E3295}"/>
                    </a:ext>
                  </a:extLst>
                </p:cNvPr>
                <p:cNvSpPr txBox="1">
                  <a:spLocks noRot="1" noChangeAspect="1" noMove="1" noResize="1" noEditPoints="1" noAdjustHandles="1" noChangeArrowheads="1" noChangeShapeType="1" noTextEdit="1"/>
                </p:cNvSpPr>
                <p:nvPr/>
              </p:nvSpPr>
              <p:spPr>
                <a:xfrm>
                  <a:off x="1861999" y="3585549"/>
                  <a:ext cx="613737" cy="215444"/>
                </a:xfrm>
                <a:prstGeom prst="rect">
                  <a:avLst/>
                </a:prstGeom>
                <a:blipFill>
                  <a:blip r:embed="rId14"/>
                  <a:stretch>
                    <a:fillRect l="-17822"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62B9FAB-85D1-4999-BF89-67778928B948}"/>
                    </a:ext>
                  </a:extLst>
                </p:cNvPr>
                <p:cNvSpPr txBox="1"/>
                <p:nvPr/>
              </p:nvSpPr>
              <p:spPr>
                <a:xfrm>
                  <a:off x="1773786" y="4104218"/>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p:txBody>
            </p:sp>
          </mc:Choice>
          <mc:Fallback xmlns="">
            <p:sp>
              <p:nvSpPr>
                <p:cNvPr id="34" name="文本框 33">
                  <a:extLst>
                    <a:ext uri="{FF2B5EF4-FFF2-40B4-BE49-F238E27FC236}">
                      <a16:creationId xmlns:a16="http://schemas.microsoft.com/office/drawing/2014/main" id="{562B9FAB-85D1-4999-BF89-67778928B948}"/>
                    </a:ext>
                  </a:extLst>
                </p:cNvPr>
                <p:cNvSpPr txBox="1">
                  <a:spLocks noRot="1" noChangeAspect="1" noMove="1" noResize="1" noEditPoints="1" noAdjustHandles="1" noChangeArrowheads="1" noChangeShapeType="1" noTextEdit="1"/>
                </p:cNvSpPr>
                <p:nvPr/>
              </p:nvSpPr>
              <p:spPr>
                <a:xfrm>
                  <a:off x="1773786" y="4104218"/>
                  <a:ext cx="263387" cy="215444"/>
                </a:xfrm>
                <a:prstGeom prst="rect">
                  <a:avLst/>
                </a:prstGeom>
                <a:blipFill>
                  <a:blip r:embed="rId15"/>
                  <a:stretch>
                    <a:fillRect l="-40909" t="-25714" r="-13636" b="-51429"/>
                  </a:stretch>
                </a:blipFill>
              </p:spPr>
              <p:txBody>
                <a:bodyPr/>
                <a:lstStyle/>
                <a:p>
                  <a:r>
                    <a:rPr lang="zh-CN" altLang="en-US">
                      <a:noFill/>
                    </a:rPr>
                    <a:t> </a:t>
                  </a:r>
                </a:p>
              </p:txBody>
            </p:sp>
          </mc:Fallback>
        </mc:AlternateContent>
        <p:cxnSp>
          <p:nvCxnSpPr>
            <p:cNvPr id="35" name="直接连接符 34">
              <a:extLst>
                <a:ext uri="{FF2B5EF4-FFF2-40B4-BE49-F238E27FC236}">
                  <a16:creationId xmlns:a16="http://schemas.microsoft.com/office/drawing/2014/main" id="{03098B4C-C7E4-46DF-8584-61800F5C9FC7}"/>
                </a:ext>
              </a:extLst>
            </p:cNvPr>
            <p:cNvCxnSpPr>
              <a:stCxn id="33" idx="2"/>
              <a:endCxn id="34" idx="0"/>
            </p:cNvCxnSpPr>
            <p:nvPr/>
          </p:nvCxnSpPr>
          <p:spPr>
            <a:xfrm flipH="1">
              <a:off x="1905480" y="3800993"/>
              <a:ext cx="263388"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BC884ED6-D006-4573-BA01-BDDE0E338869}"/>
                    </a:ext>
                  </a:extLst>
                </p:cNvPr>
                <p:cNvSpPr txBox="1"/>
                <p:nvPr/>
              </p:nvSpPr>
              <p:spPr>
                <a:xfrm>
                  <a:off x="2300560" y="4104217"/>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37" name="文本框 36">
                  <a:extLst>
                    <a:ext uri="{FF2B5EF4-FFF2-40B4-BE49-F238E27FC236}">
                      <a16:creationId xmlns:a16="http://schemas.microsoft.com/office/drawing/2014/main" id="{BC884ED6-D006-4573-BA01-BDDE0E338869}"/>
                    </a:ext>
                  </a:extLst>
                </p:cNvPr>
                <p:cNvSpPr txBox="1">
                  <a:spLocks noRot="1" noChangeAspect="1" noMove="1" noResize="1" noEditPoints="1" noAdjustHandles="1" noChangeArrowheads="1" noChangeShapeType="1" noTextEdit="1"/>
                </p:cNvSpPr>
                <p:nvPr/>
              </p:nvSpPr>
              <p:spPr>
                <a:xfrm>
                  <a:off x="2300560" y="4104217"/>
                  <a:ext cx="263387" cy="215444"/>
                </a:xfrm>
                <a:prstGeom prst="rect">
                  <a:avLst/>
                </a:prstGeom>
                <a:blipFill>
                  <a:blip r:embed="rId16"/>
                  <a:stretch>
                    <a:fillRect l="-41860" t="-25714" r="-20930" b="-51429"/>
                  </a:stretch>
                </a:blipFill>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0878037A-782A-4B8F-9F79-6550D329AAF4}"/>
                </a:ext>
              </a:extLst>
            </p:cNvPr>
            <p:cNvCxnSpPr>
              <a:stCxn id="33" idx="2"/>
              <a:endCxn id="37" idx="0"/>
            </p:cNvCxnSpPr>
            <p:nvPr/>
          </p:nvCxnSpPr>
          <p:spPr>
            <a:xfrm>
              <a:off x="2168868" y="3800993"/>
              <a:ext cx="263386"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C288FE03-234F-4CE5-BC6E-9BEA57CEE10E}"/>
                    </a:ext>
                  </a:extLst>
                </p:cNvPr>
                <p:cNvSpPr txBox="1"/>
                <p:nvPr/>
              </p:nvSpPr>
              <p:spPr>
                <a:xfrm>
                  <a:off x="3031061" y="3579328"/>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40" name="文本框 39">
                  <a:extLst>
                    <a:ext uri="{FF2B5EF4-FFF2-40B4-BE49-F238E27FC236}">
                      <a16:creationId xmlns:a16="http://schemas.microsoft.com/office/drawing/2014/main" id="{C288FE03-234F-4CE5-BC6E-9BEA57CEE10E}"/>
                    </a:ext>
                  </a:extLst>
                </p:cNvPr>
                <p:cNvSpPr txBox="1">
                  <a:spLocks noRot="1" noChangeAspect="1" noMove="1" noResize="1" noEditPoints="1" noAdjustHandles="1" noChangeArrowheads="1" noChangeShapeType="1" noTextEdit="1"/>
                </p:cNvSpPr>
                <p:nvPr/>
              </p:nvSpPr>
              <p:spPr>
                <a:xfrm>
                  <a:off x="3031061" y="3579328"/>
                  <a:ext cx="613737" cy="215444"/>
                </a:xfrm>
                <a:prstGeom prst="rect">
                  <a:avLst/>
                </a:prstGeom>
                <a:blipFill>
                  <a:blip r:embed="rId17"/>
                  <a:stretch>
                    <a:fillRect l="-18000"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B87A9DA0-1CAB-49FA-A1C8-4CBFAB11213B}"/>
                    </a:ext>
                  </a:extLst>
                </p:cNvPr>
                <p:cNvSpPr txBox="1"/>
                <p:nvPr/>
              </p:nvSpPr>
              <p:spPr>
                <a:xfrm>
                  <a:off x="2942848" y="4097997"/>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p:txBody>
            </p:sp>
          </mc:Choice>
          <mc:Fallback xmlns="">
            <p:sp>
              <p:nvSpPr>
                <p:cNvPr id="41" name="文本框 40">
                  <a:extLst>
                    <a:ext uri="{FF2B5EF4-FFF2-40B4-BE49-F238E27FC236}">
                      <a16:creationId xmlns:a16="http://schemas.microsoft.com/office/drawing/2014/main" id="{B87A9DA0-1CAB-49FA-A1C8-4CBFAB11213B}"/>
                    </a:ext>
                  </a:extLst>
                </p:cNvPr>
                <p:cNvSpPr txBox="1">
                  <a:spLocks noRot="1" noChangeAspect="1" noMove="1" noResize="1" noEditPoints="1" noAdjustHandles="1" noChangeArrowheads="1" noChangeShapeType="1" noTextEdit="1"/>
                </p:cNvSpPr>
                <p:nvPr/>
              </p:nvSpPr>
              <p:spPr>
                <a:xfrm>
                  <a:off x="2942848" y="4097997"/>
                  <a:ext cx="263387" cy="215444"/>
                </a:xfrm>
                <a:prstGeom prst="rect">
                  <a:avLst/>
                </a:prstGeom>
                <a:blipFill>
                  <a:blip r:embed="rId18"/>
                  <a:stretch>
                    <a:fillRect l="-41860" t="-25714" r="-13953" b="-51429"/>
                  </a:stretch>
                </a:blipFill>
              </p:spPr>
              <p:txBody>
                <a:bodyPr/>
                <a:lstStyle/>
                <a:p>
                  <a:r>
                    <a:rPr lang="zh-CN" altLang="en-US">
                      <a:noFill/>
                    </a:rPr>
                    <a:t> </a:t>
                  </a:r>
                </a:p>
              </p:txBody>
            </p:sp>
          </mc:Fallback>
        </mc:AlternateContent>
        <p:cxnSp>
          <p:nvCxnSpPr>
            <p:cNvPr id="42" name="直接连接符 41">
              <a:extLst>
                <a:ext uri="{FF2B5EF4-FFF2-40B4-BE49-F238E27FC236}">
                  <a16:creationId xmlns:a16="http://schemas.microsoft.com/office/drawing/2014/main" id="{A86D7674-FBD7-4330-A5BA-172E10CAA71D}"/>
                </a:ext>
              </a:extLst>
            </p:cNvPr>
            <p:cNvCxnSpPr>
              <a:stCxn id="40" idx="2"/>
              <a:endCxn id="41" idx="0"/>
            </p:cNvCxnSpPr>
            <p:nvPr/>
          </p:nvCxnSpPr>
          <p:spPr>
            <a:xfrm flipH="1">
              <a:off x="3074542" y="3794772"/>
              <a:ext cx="263388"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586C50E5-4975-48E7-BB7A-B4BBECFA9F63}"/>
                    </a:ext>
                  </a:extLst>
                </p:cNvPr>
                <p:cNvSpPr txBox="1"/>
                <p:nvPr/>
              </p:nvSpPr>
              <p:spPr>
                <a:xfrm>
                  <a:off x="3469622" y="4097996"/>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43" name="文本框 42">
                  <a:extLst>
                    <a:ext uri="{FF2B5EF4-FFF2-40B4-BE49-F238E27FC236}">
                      <a16:creationId xmlns:a16="http://schemas.microsoft.com/office/drawing/2014/main" id="{586C50E5-4975-48E7-BB7A-B4BBECFA9F63}"/>
                    </a:ext>
                  </a:extLst>
                </p:cNvPr>
                <p:cNvSpPr txBox="1">
                  <a:spLocks noRot="1" noChangeAspect="1" noMove="1" noResize="1" noEditPoints="1" noAdjustHandles="1" noChangeArrowheads="1" noChangeShapeType="1" noTextEdit="1"/>
                </p:cNvSpPr>
                <p:nvPr/>
              </p:nvSpPr>
              <p:spPr>
                <a:xfrm>
                  <a:off x="3469622" y="4097996"/>
                  <a:ext cx="263387" cy="215444"/>
                </a:xfrm>
                <a:prstGeom prst="rect">
                  <a:avLst/>
                </a:prstGeom>
                <a:blipFill>
                  <a:blip r:embed="rId19"/>
                  <a:stretch>
                    <a:fillRect l="-41860" t="-25714" r="-18605" b="-51429"/>
                  </a:stretch>
                </a:blipFill>
              </p:spPr>
              <p:txBody>
                <a:bodyPr/>
                <a:lstStyle/>
                <a:p>
                  <a:r>
                    <a:rPr lang="zh-CN" altLang="en-US">
                      <a:noFill/>
                    </a:rPr>
                    <a:t> </a:t>
                  </a:r>
                </a:p>
              </p:txBody>
            </p:sp>
          </mc:Fallback>
        </mc:AlternateContent>
        <p:cxnSp>
          <p:nvCxnSpPr>
            <p:cNvPr id="44" name="直接连接符 43">
              <a:extLst>
                <a:ext uri="{FF2B5EF4-FFF2-40B4-BE49-F238E27FC236}">
                  <a16:creationId xmlns:a16="http://schemas.microsoft.com/office/drawing/2014/main" id="{D6ACD025-EE77-4B02-BBEF-8AE5C2FFA0CB}"/>
                </a:ext>
              </a:extLst>
            </p:cNvPr>
            <p:cNvCxnSpPr>
              <a:stCxn id="40" idx="2"/>
              <a:endCxn id="43" idx="0"/>
            </p:cNvCxnSpPr>
            <p:nvPr/>
          </p:nvCxnSpPr>
          <p:spPr>
            <a:xfrm>
              <a:off x="3337930" y="3794772"/>
              <a:ext cx="263386"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B1C22ADD-8131-4E8B-B399-CBC4C31199C4}"/>
                    </a:ext>
                  </a:extLst>
                </p:cNvPr>
                <p:cNvSpPr txBox="1"/>
                <p:nvPr/>
              </p:nvSpPr>
              <p:spPr>
                <a:xfrm>
                  <a:off x="4152060" y="3567420"/>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45" name="文本框 44">
                  <a:extLst>
                    <a:ext uri="{FF2B5EF4-FFF2-40B4-BE49-F238E27FC236}">
                      <a16:creationId xmlns:a16="http://schemas.microsoft.com/office/drawing/2014/main" id="{B1C22ADD-8131-4E8B-B399-CBC4C31199C4}"/>
                    </a:ext>
                  </a:extLst>
                </p:cNvPr>
                <p:cNvSpPr txBox="1">
                  <a:spLocks noRot="1" noChangeAspect="1" noMove="1" noResize="1" noEditPoints="1" noAdjustHandles="1" noChangeArrowheads="1" noChangeShapeType="1" noTextEdit="1"/>
                </p:cNvSpPr>
                <p:nvPr/>
              </p:nvSpPr>
              <p:spPr>
                <a:xfrm>
                  <a:off x="4152060" y="3567420"/>
                  <a:ext cx="689507" cy="215444"/>
                </a:xfrm>
                <a:prstGeom prst="rect">
                  <a:avLst/>
                </a:prstGeom>
                <a:blipFill>
                  <a:blip r:embed="rId20"/>
                  <a:stretch>
                    <a:fillRect l="-15929"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65DD4AF6-F9D5-40E5-AEDB-CD962A6BA244}"/>
                    </a:ext>
                  </a:extLst>
                </p:cNvPr>
                <p:cNvSpPr txBox="1"/>
                <p:nvPr/>
              </p:nvSpPr>
              <p:spPr>
                <a:xfrm>
                  <a:off x="4108577" y="4086089"/>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p:txBody>
            </p:sp>
          </mc:Choice>
          <mc:Fallback xmlns="">
            <p:sp>
              <p:nvSpPr>
                <p:cNvPr id="46" name="文本框 45">
                  <a:extLst>
                    <a:ext uri="{FF2B5EF4-FFF2-40B4-BE49-F238E27FC236}">
                      <a16:creationId xmlns:a16="http://schemas.microsoft.com/office/drawing/2014/main" id="{65DD4AF6-F9D5-40E5-AEDB-CD962A6BA244}"/>
                    </a:ext>
                  </a:extLst>
                </p:cNvPr>
                <p:cNvSpPr txBox="1">
                  <a:spLocks noRot="1" noChangeAspect="1" noMove="1" noResize="1" noEditPoints="1" noAdjustHandles="1" noChangeArrowheads="1" noChangeShapeType="1" noTextEdit="1"/>
                </p:cNvSpPr>
                <p:nvPr/>
              </p:nvSpPr>
              <p:spPr>
                <a:xfrm>
                  <a:off x="4108577" y="4086089"/>
                  <a:ext cx="263387" cy="215444"/>
                </a:xfrm>
                <a:prstGeom prst="rect">
                  <a:avLst/>
                </a:prstGeom>
                <a:blipFill>
                  <a:blip r:embed="rId12"/>
                  <a:stretch>
                    <a:fillRect l="-40909" t="-25714" r="-11364" b="-51429"/>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48583458-16F3-4EE1-A971-08DF8743ED00}"/>
                </a:ext>
              </a:extLst>
            </p:cNvPr>
            <p:cNvCxnSpPr>
              <a:cxnSpLocks/>
              <a:stCxn id="45" idx="2"/>
              <a:endCxn id="46" idx="0"/>
            </p:cNvCxnSpPr>
            <p:nvPr/>
          </p:nvCxnSpPr>
          <p:spPr>
            <a:xfrm flipH="1">
              <a:off x="4240271" y="3782864"/>
              <a:ext cx="256543"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3A0A71F0-1AF1-4FCC-A814-7C4AD09B5766}"/>
                    </a:ext>
                  </a:extLst>
                </p:cNvPr>
                <p:cNvSpPr txBox="1"/>
                <p:nvPr/>
              </p:nvSpPr>
              <p:spPr>
                <a:xfrm>
                  <a:off x="4635351" y="4086088"/>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48" name="文本框 47">
                  <a:extLst>
                    <a:ext uri="{FF2B5EF4-FFF2-40B4-BE49-F238E27FC236}">
                      <a16:creationId xmlns:a16="http://schemas.microsoft.com/office/drawing/2014/main" id="{3A0A71F0-1AF1-4FCC-A814-7C4AD09B5766}"/>
                    </a:ext>
                  </a:extLst>
                </p:cNvPr>
                <p:cNvSpPr txBox="1">
                  <a:spLocks noRot="1" noChangeAspect="1" noMove="1" noResize="1" noEditPoints="1" noAdjustHandles="1" noChangeArrowheads="1" noChangeShapeType="1" noTextEdit="1"/>
                </p:cNvSpPr>
                <p:nvPr/>
              </p:nvSpPr>
              <p:spPr>
                <a:xfrm>
                  <a:off x="4635351" y="4086088"/>
                  <a:ext cx="263387" cy="215444"/>
                </a:xfrm>
                <a:prstGeom prst="rect">
                  <a:avLst/>
                </a:prstGeom>
                <a:blipFill>
                  <a:blip r:embed="rId16"/>
                  <a:stretch>
                    <a:fillRect l="-41860" t="-25714" r="-20930" b="-51429"/>
                  </a:stretch>
                </a:blipFill>
              </p:spPr>
              <p:txBody>
                <a:bodyPr/>
                <a:lstStyle/>
                <a:p>
                  <a:r>
                    <a:rPr lang="zh-CN" altLang="en-US">
                      <a:noFill/>
                    </a:rPr>
                    <a:t> </a:t>
                  </a:r>
                </a:p>
              </p:txBody>
            </p:sp>
          </mc:Fallback>
        </mc:AlternateContent>
        <p:cxnSp>
          <p:nvCxnSpPr>
            <p:cNvPr id="49" name="直接连接符 48">
              <a:extLst>
                <a:ext uri="{FF2B5EF4-FFF2-40B4-BE49-F238E27FC236}">
                  <a16:creationId xmlns:a16="http://schemas.microsoft.com/office/drawing/2014/main" id="{E6303525-236F-44B8-8513-1580420A31C0}"/>
                </a:ext>
              </a:extLst>
            </p:cNvPr>
            <p:cNvCxnSpPr>
              <a:cxnSpLocks/>
              <a:stCxn id="45" idx="2"/>
              <a:endCxn id="48" idx="0"/>
            </p:cNvCxnSpPr>
            <p:nvPr/>
          </p:nvCxnSpPr>
          <p:spPr>
            <a:xfrm>
              <a:off x="4496814" y="3782864"/>
              <a:ext cx="270231"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2282BA6D-4A6A-413E-9342-18A10DFF880F}"/>
                    </a:ext>
                  </a:extLst>
                </p:cNvPr>
                <p:cNvSpPr txBox="1"/>
                <p:nvPr/>
              </p:nvSpPr>
              <p:spPr>
                <a:xfrm>
                  <a:off x="5359368" y="3565755"/>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62" name="文本框 61">
                  <a:extLst>
                    <a:ext uri="{FF2B5EF4-FFF2-40B4-BE49-F238E27FC236}">
                      <a16:creationId xmlns:a16="http://schemas.microsoft.com/office/drawing/2014/main" id="{2282BA6D-4A6A-413E-9342-18A10DFF880F}"/>
                    </a:ext>
                  </a:extLst>
                </p:cNvPr>
                <p:cNvSpPr txBox="1">
                  <a:spLocks noRot="1" noChangeAspect="1" noMove="1" noResize="1" noEditPoints="1" noAdjustHandles="1" noChangeArrowheads="1" noChangeShapeType="1" noTextEdit="1"/>
                </p:cNvSpPr>
                <p:nvPr/>
              </p:nvSpPr>
              <p:spPr>
                <a:xfrm>
                  <a:off x="5359368" y="3565755"/>
                  <a:ext cx="689507" cy="215444"/>
                </a:xfrm>
                <a:prstGeom prst="rect">
                  <a:avLst/>
                </a:prstGeom>
                <a:blipFill>
                  <a:blip r:embed="rId21"/>
                  <a:stretch>
                    <a:fillRect l="-15929" t="-28571" r="-885"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4B2D9797-D3C5-4292-A057-FCE036F46E59}"/>
                    </a:ext>
                  </a:extLst>
                </p:cNvPr>
                <p:cNvSpPr txBox="1"/>
                <p:nvPr/>
              </p:nvSpPr>
              <p:spPr>
                <a:xfrm>
                  <a:off x="5315885" y="4084424"/>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63" name="文本框 62">
                  <a:extLst>
                    <a:ext uri="{FF2B5EF4-FFF2-40B4-BE49-F238E27FC236}">
                      <a16:creationId xmlns:a16="http://schemas.microsoft.com/office/drawing/2014/main" id="{4B2D9797-D3C5-4292-A057-FCE036F46E59}"/>
                    </a:ext>
                  </a:extLst>
                </p:cNvPr>
                <p:cNvSpPr txBox="1">
                  <a:spLocks noRot="1" noChangeAspect="1" noMove="1" noResize="1" noEditPoints="1" noAdjustHandles="1" noChangeArrowheads="1" noChangeShapeType="1" noTextEdit="1"/>
                </p:cNvSpPr>
                <p:nvPr/>
              </p:nvSpPr>
              <p:spPr>
                <a:xfrm>
                  <a:off x="5315885" y="4084424"/>
                  <a:ext cx="263387" cy="430887"/>
                </a:xfrm>
                <a:prstGeom prst="rect">
                  <a:avLst/>
                </a:prstGeom>
                <a:blipFill>
                  <a:blip r:embed="rId22"/>
                  <a:stretch>
                    <a:fillRect l="-40909" t="-14286" r="-18182" b="-25714"/>
                  </a:stretch>
                </a:blipFill>
              </p:spPr>
              <p:txBody>
                <a:bodyPr/>
                <a:lstStyle/>
                <a:p>
                  <a:r>
                    <a:rPr lang="zh-CN" altLang="en-US">
                      <a:noFill/>
                    </a:rPr>
                    <a:t> </a:t>
                  </a:r>
                </a:p>
              </p:txBody>
            </p:sp>
          </mc:Fallback>
        </mc:AlternateContent>
        <p:cxnSp>
          <p:nvCxnSpPr>
            <p:cNvPr id="64" name="直接连接符 63">
              <a:extLst>
                <a:ext uri="{FF2B5EF4-FFF2-40B4-BE49-F238E27FC236}">
                  <a16:creationId xmlns:a16="http://schemas.microsoft.com/office/drawing/2014/main" id="{8507E4B3-F5C8-406D-B454-D3CF730B6166}"/>
                </a:ext>
              </a:extLst>
            </p:cNvPr>
            <p:cNvCxnSpPr>
              <a:cxnSpLocks/>
              <a:stCxn id="62" idx="2"/>
              <a:endCxn id="63" idx="0"/>
            </p:cNvCxnSpPr>
            <p:nvPr/>
          </p:nvCxnSpPr>
          <p:spPr>
            <a:xfrm flipH="1">
              <a:off x="5447579" y="3781199"/>
              <a:ext cx="256543"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AB47723E-31D2-47D6-A89B-EEF761741B5D}"/>
                    </a:ext>
                  </a:extLst>
                </p:cNvPr>
                <p:cNvSpPr txBox="1"/>
                <p:nvPr/>
              </p:nvSpPr>
              <p:spPr>
                <a:xfrm>
                  <a:off x="5842659" y="4084423"/>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65" name="文本框 64">
                  <a:extLst>
                    <a:ext uri="{FF2B5EF4-FFF2-40B4-BE49-F238E27FC236}">
                      <a16:creationId xmlns:a16="http://schemas.microsoft.com/office/drawing/2014/main" id="{AB47723E-31D2-47D6-A89B-EEF761741B5D}"/>
                    </a:ext>
                  </a:extLst>
                </p:cNvPr>
                <p:cNvSpPr txBox="1">
                  <a:spLocks noRot="1" noChangeAspect="1" noMove="1" noResize="1" noEditPoints="1" noAdjustHandles="1" noChangeArrowheads="1" noChangeShapeType="1" noTextEdit="1"/>
                </p:cNvSpPr>
                <p:nvPr/>
              </p:nvSpPr>
              <p:spPr>
                <a:xfrm>
                  <a:off x="5842659" y="4084423"/>
                  <a:ext cx="263387" cy="430887"/>
                </a:xfrm>
                <a:prstGeom prst="rect">
                  <a:avLst/>
                </a:prstGeom>
                <a:blipFill>
                  <a:blip r:embed="rId23"/>
                  <a:stretch>
                    <a:fillRect l="-41860" t="-14286" r="-18605" b="-25714"/>
                  </a:stretch>
                </a:blipFill>
              </p:spPr>
              <p:txBody>
                <a:bodyPr/>
                <a:lstStyle/>
                <a:p>
                  <a:r>
                    <a:rPr lang="zh-CN" altLang="en-US">
                      <a:noFill/>
                    </a:rPr>
                    <a:t> </a:t>
                  </a:r>
                </a:p>
              </p:txBody>
            </p:sp>
          </mc:Fallback>
        </mc:AlternateContent>
        <p:cxnSp>
          <p:nvCxnSpPr>
            <p:cNvPr id="66" name="直接连接符 65">
              <a:extLst>
                <a:ext uri="{FF2B5EF4-FFF2-40B4-BE49-F238E27FC236}">
                  <a16:creationId xmlns:a16="http://schemas.microsoft.com/office/drawing/2014/main" id="{63F75B5C-EF66-4BE2-9AFE-CD37800F1D33}"/>
                </a:ext>
              </a:extLst>
            </p:cNvPr>
            <p:cNvCxnSpPr>
              <a:cxnSpLocks/>
              <a:stCxn id="62" idx="2"/>
              <a:endCxn id="65" idx="0"/>
            </p:cNvCxnSpPr>
            <p:nvPr/>
          </p:nvCxnSpPr>
          <p:spPr>
            <a:xfrm>
              <a:off x="5704122" y="3781199"/>
              <a:ext cx="270231"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5AE670E7-3AAB-4C96-B3E9-15EBC67D2089}"/>
                    </a:ext>
                  </a:extLst>
                </p:cNvPr>
                <p:cNvSpPr txBox="1"/>
                <p:nvPr/>
              </p:nvSpPr>
              <p:spPr>
                <a:xfrm>
                  <a:off x="6399137" y="3565755"/>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67" name="文本框 66">
                  <a:extLst>
                    <a:ext uri="{FF2B5EF4-FFF2-40B4-BE49-F238E27FC236}">
                      <a16:creationId xmlns:a16="http://schemas.microsoft.com/office/drawing/2014/main" id="{5AE670E7-3AAB-4C96-B3E9-15EBC67D2089}"/>
                    </a:ext>
                  </a:extLst>
                </p:cNvPr>
                <p:cNvSpPr txBox="1">
                  <a:spLocks noRot="1" noChangeAspect="1" noMove="1" noResize="1" noEditPoints="1" noAdjustHandles="1" noChangeArrowheads="1" noChangeShapeType="1" noTextEdit="1"/>
                </p:cNvSpPr>
                <p:nvPr/>
              </p:nvSpPr>
              <p:spPr>
                <a:xfrm>
                  <a:off x="6399137" y="3565755"/>
                  <a:ext cx="689507" cy="215444"/>
                </a:xfrm>
                <a:prstGeom prst="rect">
                  <a:avLst/>
                </a:prstGeom>
                <a:blipFill>
                  <a:blip r:embed="rId24"/>
                  <a:stretch>
                    <a:fillRect l="-15929" t="-28571"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9C0C3B7-C921-400B-B87F-3BA3581C65F5}"/>
                    </a:ext>
                  </a:extLst>
                </p:cNvPr>
                <p:cNvSpPr txBox="1"/>
                <p:nvPr/>
              </p:nvSpPr>
              <p:spPr>
                <a:xfrm>
                  <a:off x="6355654" y="4084424"/>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68" name="文本框 67">
                  <a:extLst>
                    <a:ext uri="{FF2B5EF4-FFF2-40B4-BE49-F238E27FC236}">
                      <a16:creationId xmlns:a16="http://schemas.microsoft.com/office/drawing/2014/main" id="{09C0C3B7-C921-400B-B87F-3BA3581C65F5}"/>
                    </a:ext>
                  </a:extLst>
                </p:cNvPr>
                <p:cNvSpPr txBox="1">
                  <a:spLocks noRot="1" noChangeAspect="1" noMove="1" noResize="1" noEditPoints="1" noAdjustHandles="1" noChangeArrowheads="1" noChangeShapeType="1" noTextEdit="1"/>
                </p:cNvSpPr>
                <p:nvPr/>
              </p:nvSpPr>
              <p:spPr>
                <a:xfrm>
                  <a:off x="6355654" y="4084424"/>
                  <a:ext cx="263387" cy="430887"/>
                </a:xfrm>
                <a:prstGeom prst="rect">
                  <a:avLst/>
                </a:prstGeom>
                <a:blipFill>
                  <a:blip r:embed="rId25"/>
                  <a:stretch>
                    <a:fillRect l="-41860" t="-14286" r="-18605" b="-25714"/>
                  </a:stretch>
                </a:blipFill>
              </p:spPr>
              <p:txBody>
                <a:bodyPr/>
                <a:lstStyle/>
                <a:p>
                  <a:r>
                    <a:rPr lang="zh-CN" altLang="en-US">
                      <a:noFill/>
                    </a:rPr>
                    <a:t> </a:t>
                  </a:r>
                </a:p>
              </p:txBody>
            </p:sp>
          </mc:Fallback>
        </mc:AlternateContent>
        <p:cxnSp>
          <p:nvCxnSpPr>
            <p:cNvPr id="69" name="直接连接符 68">
              <a:extLst>
                <a:ext uri="{FF2B5EF4-FFF2-40B4-BE49-F238E27FC236}">
                  <a16:creationId xmlns:a16="http://schemas.microsoft.com/office/drawing/2014/main" id="{E8FA1A80-9EE3-4F00-8589-2046D470257B}"/>
                </a:ext>
              </a:extLst>
            </p:cNvPr>
            <p:cNvCxnSpPr>
              <a:cxnSpLocks/>
              <a:stCxn id="67" idx="2"/>
              <a:endCxn id="68" idx="0"/>
            </p:cNvCxnSpPr>
            <p:nvPr/>
          </p:nvCxnSpPr>
          <p:spPr>
            <a:xfrm flipH="1">
              <a:off x="6487348" y="3781199"/>
              <a:ext cx="256543"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C6F7141F-6FD8-4C16-BDA2-574094A8CE54}"/>
                    </a:ext>
                  </a:extLst>
                </p:cNvPr>
                <p:cNvSpPr txBox="1"/>
                <p:nvPr/>
              </p:nvSpPr>
              <p:spPr>
                <a:xfrm>
                  <a:off x="6882428" y="4084423"/>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70" name="文本框 69">
                  <a:extLst>
                    <a:ext uri="{FF2B5EF4-FFF2-40B4-BE49-F238E27FC236}">
                      <a16:creationId xmlns:a16="http://schemas.microsoft.com/office/drawing/2014/main" id="{C6F7141F-6FD8-4C16-BDA2-574094A8CE54}"/>
                    </a:ext>
                  </a:extLst>
                </p:cNvPr>
                <p:cNvSpPr txBox="1">
                  <a:spLocks noRot="1" noChangeAspect="1" noMove="1" noResize="1" noEditPoints="1" noAdjustHandles="1" noChangeArrowheads="1" noChangeShapeType="1" noTextEdit="1"/>
                </p:cNvSpPr>
                <p:nvPr/>
              </p:nvSpPr>
              <p:spPr>
                <a:xfrm>
                  <a:off x="6882428" y="4084423"/>
                  <a:ext cx="263387" cy="430887"/>
                </a:xfrm>
                <a:prstGeom prst="rect">
                  <a:avLst/>
                </a:prstGeom>
                <a:blipFill>
                  <a:blip r:embed="rId26"/>
                  <a:stretch>
                    <a:fillRect l="-40909" t="-14286" r="-18182" b="-25714"/>
                  </a:stretch>
                </a:blipFill>
              </p:spPr>
              <p:txBody>
                <a:bodyPr/>
                <a:lstStyle/>
                <a:p>
                  <a:r>
                    <a:rPr lang="zh-CN" altLang="en-US">
                      <a:noFill/>
                    </a:rPr>
                    <a:t> </a:t>
                  </a:r>
                </a:p>
              </p:txBody>
            </p:sp>
          </mc:Fallback>
        </mc:AlternateContent>
        <p:cxnSp>
          <p:nvCxnSpPr>
            <p:cNvPr id="71" name="直接连接符 70">
              <a:extLst>
                <a:ext uri="{FF2B5EF4-FFF2-40B4-BE49-F238E27FC236}">
                  <a16:creationId xmlns:a16="http://schemas.microsoft.com/office/drawing/2014/main" id="{D4271843-CBDA-43E9-AE5E-0E949C507558}"/>
                </a:ext>
              </a:extLst>
            </p:cNvPr>
            <p:cNvCxnSpPr>
              <a:cxnSpLocks/>
              <a:stCxn id="67" idx="2"/>
              <a:endCxn id="70" idx="0"/>
            </p:cNvCxnSpPr>
            <p:nvPr/>
          </p:nvCxnSpPr>
          <p:spPr>
            <a:xfrm>
              <a:off x="6743891" y="3781199"/>
              <a:ext cx="270231" cy="303224"/>
            </a:xfrm>
            <a:prstGeom prst="line">
              <a:avLst/>
            </a:prstGeom>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9D0B033D-18B3-4A48-A8D0-61315E900DF5}"/>
                </a:ext>
              </a:extLst>
            </p:cNvPr>
            <p:cNvSpPr/>
            <p:nvPr/>
          </p:nvSpPr>
          <p:spPr>
            <a:xfrm>
              <a:off x="720587" y="3474325"/>
              <a:ext cx="6624430" cy="1067424"/>
            </a:xfrm>
            <a:prstGeom prst="roundRect">
              <a:avLst>
                <a:gd name="adj" fmla="val 12011"/>
              </a:avLst>
            </a:prstGeom>
            <a:solidFill>
              <a:schemeClr val="bg2">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06348805-4E96-483F-9080-D3993BC118D8}"/>
                    </a:ext>
                  </a:extLst>
                </p:cNvPr>
                <p:cNvSpPr txBox="1"/>
                <p:nvPr/>
              </p:nvSpPr>
              <p:spPr>
                <a:xfrm>
                  <a:off x="816338" y="3557057"/>
                  <a:ext cx="607186" cy="584775"/>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𝜷</m:t>
                      </m:r>
                    </m:oMath>
                  </a14:m>
                  <a:r>
                    <a:rPr lang="zh-CN" altLang="en-US" sz="1600" b="1">
                      <a:solidFill>
                        <a:schemeClr val="accent2">
                          <a:lumMod val="50000"/>
                        </a:schemeClr>
                      </a:solidFill>
                    </a:rPr>
                    <a:t>类规则</a:t>
                  </a:r>
                </a:p>
              </p:txBody>
            </p:sp>
          </mc:Choice>
          <mc:Fallback xmlns="">
            <p:sp>
              <p:nvSpPr>
                <p:cNvPr id="75" name="文本框 74">
                  <a:extLst>
                    <a:ext uri="{FF2B5EF4-FFF2-40B4-BE49-F238E27FC236}">
                      <a16:creationId xmlns:a16="http://schemas.microsoft.com/office/drawing/2014/main" id="{06348805-4E96-483F-9080-D3993BC118D8}"/>
                    </a:ext>
                  </a:extLst>
                </p:cNvPr>
                <p:cNvSpPr txBox="1">
                  <a:spLocks noRot="1" noChangeAspect="1" noMove="1" noResize="1" noEditPoints="1" noAdjustHandles="1" noChangeArrowheads="1" noChangeShapeType="1" noTextEdit="1"/>
                </p:cNvSpPr>
                <p:nvPr/>
              </p:nvSpPr>
              <p:spPr>
                <a:xfrm>
                  <a:off x="816338" y="3557057"/>
                  <a:ext cx="607186" cy="584775"/>
                </a:xfrm>
                <a:prstGeom prst="rect">
                  <a:avLst/>
                </a:prstGeom>
                <a:blipFill>
                  <a:blip r:embed="rId27"/>
                  <a:stretch>
                    <a:fillRect l="-5000" t="-3125" r="-2000" b="-125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960472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真值赋值要求展开规则的简记与术语</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10" name="组合 9">
            <a:extLst>
              <a:ext uri="{FF2B5EF4-FFF2-40B4-BE49-F238E27FC236}">
                <a16:creationId xmlns:a16="http://schemas.microsoft.com/office/drawing/2014/main" id="{93A71B3B-0752-4658-8154-1F27A1CE29DB}"/>
              </a:ext>
            </a:extLst>
          </p:cNvPr>
          <p:cNvGrpSpPr/>
          <p:nvPr/>
        </p:nvGrpSpPr>
        <p:grpSpPr>
          <a:xfrm>
            <a:off x="1259785" y="750249"/>
            <a:ext cx="6624430" cy="1089719"/>
            <a:chOff x="720587" y="2293522"/>
            <a:chExt cx="6624430" cy="1089719"/>
          </a:xfrm>
        </p:grpSpPr>
        <p:sp>
          <p:nvSpPr>
            <p:cNvPr id="17" name="矩形: 圆角 16">
              <a:extLst>
                <a:ext uri="{FF2B5EF4-FFF2-40B4-BE49-F238E27FC236}">
                  <a16:creationId xmlns:a16="http://schemas.microsoft.com/office/drawing/2014/main" id="{F38CD0FB-1853-4FE4-B5AB-D1919447CABC}"/>
                </a:ext>
              </a:extLst>
            </p:cNvPr>
            <p:cNvSpPr/>
            <p:nvPr/>
          </p:nvSpPr>
          <p:spPr>
            <a:xfrm>
              <a:off x="720587" y="2293522"/>
              <a:ext cx="6624430" cy="1089719"/>
            </a:xfrm>
            <a:prstGeom prst="roundRect">
              <a:avLst>
                <a:gd name="adj" fmla="val 12011"/>
              </a:avLst>
            </a:prstGeom>
            <a:solidFill>
              <a:schemeClr val="accent2">
                <a:lumMod val="20000"/>
                <a:lumOff val="80000"/>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C0F391B-6F0C-4054-B5FD-ADAC67236116}"/>
                    </a:ext>
                  </a:extLst>
                </p:cNvPr>
                <p:cNvSpPr txBox="1"/>
                <p:nvPr/>
              </p:nvSpPr>
              <p:spPr>
                <a:xfrm>
                  <a:off x="1861999" y="2390063"/>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18" name="文本框 17">
                  <a:extLst>
                    <a:ext uri="{FF2B5EF4-FFF2-40B4-BE49-F238E27FC236}">
                      <a16:creationId xmlns:a16="http://schemas.microsoft.com/office/drawing/2014/main" id="{1C0F391B-6F0C-4054-B5FD-ADAC67236116}"/>
                    </a:ext>
                  </a:extLst>
                </p:cNvPr>
                <p:cNvSpPr txBox="1">
                  <a:spLocks noRot="1" noChangeAspect="1" noMove="1" noResize="1" noEditPoints="1" noAdjustHandles="1" noChangeArrowheads="1" noChangeShapeType="1" noTextEdit="1"/>
                </p:cNvSpPr>
                <p:nvPr/>
              </p:nvSpPr>
              <p:spPr>
                <a:xfrm>
                  <a:off x="1861999" y="2390063"/>
                  <a:ext cx="613737" cy="215444"/>
                </a:xfrm>
                <a:prstGeom prst="rect">
                  <a:avLst/>
                </a:prstGeom>
                <a:blipFill>
                  <a:blip r:embed="rId2"/>
                  <a:stretch>
                    <a:fillRect l="-17822"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A8A4655-2B3B-4DBE-9ED9-0052464BC9FE}"/>
                    </a:ext>
                  </a:extLst>
                </p:cNvPr>
                <p:cNvSpPr txBox="1"/>
                <p:nvPr/>
              </p:nvSpPr>
              <p:spPr>
                <a:xfrm>
                  <a:off x="2037173" y="2908732"/>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19" name="文本框 18">
                  <a:extLst>
                    <a:ext uri="{FF2B5EF4-FFF2-40B4-BE49-F238E27FC236}">
                      <a16:creationId xmlns:a16="http://schemas.microsoft.com/office/drawing/2014/main" id="{1A8A4655-2B3B-4DBE-9ED9-0052464BC9FE}"/>
                    </a:ext>
                  </a:extLst>
                </p:cNvPr>
                <p:cNvSpPr txBox="1">
                  <a:spLocks noRot="1" noChangeAspect="1" noMove="1" noResize="1" noEditPoints="1" noAdjustHandles="1" noChangeArrowheads="1" noChangeShapeType="1" noTextEdit="1"/>
                </p:cNvSpPr>
                <p:nvPr/>
              </p:nvSpPr>
              <p:spPr>
                <a:xfrm>
                  <a:off x="2037173" y="2908732"/>
                  <a:ext cx="263387" cy="430887"/>
                </a:xfrm>
                <a:prstGeom prst="rect">
                  <a:avLst/>
                </a:prstGeom>
                <a:blipFill>
                  <a:blip r:embed="rId3"/>
                  <a:stretch>
                    <a:fillRect l="-41860" t="-12676" r="-18605" b="-23944"/>
                  </a:stretch>
                </a:blipFill>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36D4968E-498A-4B6E-ADD9-FAAA07592352}"/>
                </a:ext>
              </a:extLst>
            </p:cNvPr>
            <p:cNvCxnSpPr>
              <a:stCxn id="18" idx="2"/>
              <a:endCxn id="19" idx="0"/>
            </p:cNvCxnSpPr>
            <p:nvPr/>
          </p:nvCxnSpPr>
          <p:spPr>
            <a:xfrm flipH="1">
              <a:off x="2168867" y="2605507"/>
              <a:ext cx="1"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1E33F8F-B6F1-4CE6-B6D2-0F900114A22C}"/>
                    </a:ext>
                  </a:extLst>
                </p:cNvPr>
                <p:cNvSpPr txBox="1"/>
                <p:nvPr/>
              </p:nvSpPr>
              <p:spPr>
                <a:xfrm>
                  <a:off x="3039763" y="2390063"/>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21" name="文本框 20">
                  <a:extLst>
                    <a:ext uri="{FF2B5EF4-FFF2-40B4-BE49-F238E27FC236}">
                      <a16:creationId xmlns:a16="http://schemas.microsoft.com/office/drawing/2014/main" id="{A1E33F8F-B6F1-4CE6-B6D2-0F900114A22C}"/>
                    </a:ext>
                  </a:extLst>
                </p:cNvPr>
                <p:cNvSpPr txBox="1">
                  <a:spLocks noRot="1" noChangeAspect="1" noMove="1" noResize="1" noEditPoints="1" noAdjustHandles="1" noChangeArrowheads="1" noChangeShapeType="1" noTextEdit="1"/>
                </p:cNvSpPr>
                <p:nvPr/>
              </p:nvSpPr>
              <p:spPr>
                <a:xfrm>
                  <a:off x="3039763" y="2390063"/>
                  <a:ext cx="613737" cy="215444"/>
                </a:xfrm>
                <a:prstGeom prst="rect">
                  <a:avLst/>
                </a:prstGeom>
                <a:blipFill>
                  <a:blip r:embed="rId4"/>
                  <a:stretch>
                    <a:fillRect l="-17822"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33BBDA7-4571-410D-8D15-E42FECC8FE1C}"/>
                    </a:ext>
                  </a:extLst>
                </p:cNvPr>
                <p:cNvSpPr txBox="1"/>
                <p:nvPr/>
              </p:nvSpPr>
              <p:spPr>
                <a:xfrm>
                  <a:off x="3214937" y="2908732"/>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22" name="文本框 21">
                  <a:extLst>
                    <a:ext uri="{FF2B5EF4-FFF2-40B4-BE49-F238E27FC236}">
                      <a16:creationId xmlns:a16="http://schemas.microsoft.com/office/drawing/2014/main" id="{B33BBDA7-4571-410D-8D15-E42FECC8FE1C}"/>
                    </a:ext>
                  </a:extLst>
                </p:cNvPr>
                <p:cNvSpPr txBox="1">
                  <a:spLocks noRot="1" noChangeAspect="1" noMove="1" noResize="1" noEditPoints="1" noAdjustHandles="1" noChangeArrowheads="1" noChangeShapeType="1" noTextEdit="1"/>
                </p:cNvSpPr>
                <p:nvPr/>
              </p:nvSpPr>
              <p:spPr>
                <a:xfrm>
                  <a:off x="3214937" y="2908732"/>
                  <a:ext cx="263387" cy="430887"/>
                </a:xfrm>
                <a:prstGeom prst="rect">
                  <a:avLst/>
                </a:prstGeom>
                <a:blipFill>
                  <a:blip r:embed="rId5"/>
                  <a:stretch>
                    <a:fillRect l="-41860" t="-12676" r="-20930" b="-23944"/>
                  </a:stretch>
                </a:blipFill>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B8F2BB4F-C76E-4703-A9F1-C470B8CE6699}"/>
                </a:ext>
              </a:extLst>
            </p:cNvPr>
            <p:cNvCxnSpPr>
              <a:stCxn id="21" idx="2"/>
              <a:endCxn id="22" idx="0"/>
            </p:cNvCxnSpPr>
            <p:nvPr/>
          </p:nvCxnSpPr>
          <p:spPr>
            <a:xfrm flipH="1">
              <a:off x="3346631" y="2605507"/>
              <a:ext cx="1"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7906BA3-D1DA-49F7-B81C-5AF5FB24C844}"/>
                    </a:ext>
                  </a:extLst>
                </p:cNvPr>
                <p:cNvSpPr txBox="1"/>
                <p:nvPr/>
              </p:nvSpPr>
              <p:spPr>
                <a:xfrm>
                  <a:off x="4131574" y="2390063"/>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24" name="文本框 23">
                  <a:extLst>
                    <a:ext uri="{FF2B5EF4-FFF2-40B4-BE49-F238E27FC236}">
                      <a16:creationId xmlns:a16="http://schemas.microsoft.com/office/drawing/2014/main" id="{A7906BA3-D1DA-49F7-B81C-5AF5FB24C844}"/>
                    </a:ext>
                  </a:extLst>
                </p:cNvPr>
                <p:cNvSpPr txBox="1">
                  <a:spLocks noRot="1" noChangeAspect="1" noMove="1" noResize="1" noEditPoints="1" noAdjustHandles="1" noChangeArrowheads="1" noChangeShapeType="1" noTextEdit="1"/>
                </p:cNvSpPr>
                <p:nvPr/>
              </p:nvSpPr>
              <p:spPr>
                <a:xfrm>
                  <a:off x="4131574" y="2390063"/>
                  <a:ext cx="689507" cy="215444"/>
                </a:xfrm>
                <a:prstGeom prst="rect">
                  <a:avLst/>
                </a:prstGeom>
                <a:blipFill>
                  <a:blip r:embed="rId6"/>
                  <a:stretch>
                    <a:fillRect l="-15929"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AC5DDF1-BF32-409E-B492-4F8BF87656D4}"/>
                    </a:ext>
                  </a:extLst>
                </p:cNvPr>
                <p:cNvSpPr txBox="1"/>
                <p:nvPr/>
              </p:nvSpPr>
              <p:spPr>
                <a:xfrm>
                  <a:off x="4344633" y="2914953"/>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25" name="文本框 24">
                  <a:extLst>
                    <a:ext uri="{FF2B5EF4-FFF2-40B4-BE49-F238E27FC236}">
                      <a16:creationId xmlns:a16="http://schemas.microsoft.com/office/drawing/2014/main" id="{1AC5DDF1-BF32-409E-B492-4F8BF87656D4}"/>
                    </a:ext>
                  </a:extLst>
                </p:cNvPr>
                <p:cNvSpPr txBox="1">
                  <a:spLocks noRot="1" noChangeAspect="1" noMove="1" noResize="1" noEditPoints="1" noAdjustHandles="1" noChangeArrowheads="1" noChangeShapeType="1" noTextEdit="1"/>
                </p:cNvSpPr>
                <p:nvPr/>
              </p:nvSpPr>
              <p:spPr>
                <a:xfrm>
                  <a:off x="4344633" y="2914953"/>
                  <a:ext cx="263387" cy="430887"/>
                </a:xfrm>
                <a:prstGeom prst="rect">
                  <a:avLst/>
                </a:prstGeom>
                <a:blipFill>
                  <a:blip r:embed="rId7"/>
                  <a:stretch>
                    <a:fillRect l="-41860" t="-12676" r="-18605" b="-23944"/>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CF7B7192-F5C0-46B7-BB00-80FFE088A523}"/>
                </a:ext>
              </a:extLst>
            </p:cNvPr>
            <p:cNvCxnSpPr>
              <a:cxnSpLocks/>
              <a:stCxn id="24" idx="2"/>
              <a:endCxn id="25" idx="0"/>
            </p:cNvCxnSpPr>
            <p:nvPr/>
          </p:nvCxnSpPr>
          <p:spPr>
            <a:xfrm flipH="1">
              <a:off x="4476327" y="2605507"/>
              <a:ext cx="1" cy="30944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8BEEC41-72F8-45E2-AD03-F84A994634A2}"/>
                    </a:ext>
                  </a:extLst>
                </p:cNvPr>
                <p:cNvSpPr txBox="1"/>
                <p:nvPr/>
              </p:nvSpPr>
              <p:spPr>
                <a:xfrm>
                  <a:off x="5446186" y="2394522"/>
                  <a:ext cx="382656"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27" name="文本框 26">
                  <a:extLst>
                    <a:ext uri="{FF2B5EF4-FFF2-40B4-BE49-F238E27FC236}">
                      <a16:creationId xmlns:a16="http://schemas.microsoft.com/office/drawing/2014/main" id="{28BEEC41-72F8-45E2-AD03-F84A994634A2}"/>
                    </a:ext>
                  </a:extLst>
                </p:cNvPr>
                <p:cNvSpPr txBox="1">
                  <a:spLocks noRot="1" noChangeAspect="1" noMove="1" noResize="1" noEditPoints="1" noAdjustHandles="1" noChangeArrowheads="1" noChangeShapeType="1" noTextEdit="1"/>
                </p:cNvSpPr>
                <p:nvPr/>
              </p:nvSpPr>
              <p:spPr>
                <a:xfrm>
                  <a:off x="5446186" y="2394522"/>
                  <a:ext cx="382656" cy="215444"/>
                </a:xfrm>
                <a:prstGeom prst="rect">
                  <a:avLst/>
                </a:prstGeom>
                <a:blipFill>
                  <a:blip r:embed="rId8"/>
                  <a:stretch>
                    <a:fillRect l="-28571" t="-28571" r="-12698"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2BB46EC-8727-4A67-8D96-30AB387A294D}"/>
                    </a:ext>
                  </a:extLst>
                </p:cNvPr>
                <p:cNvSpPr txBox="1"/>
                <p:nvPr/>
              </p:nvSpPr>
              <p:spPr>
                <a:xfrm>
                  <a:off x="5505820" y="2907304"/>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28" name="文本框 27">
                  <a:extLst>
                    <a:ext uri="{FF2B5EF4-FFF2-40B4-BE49-F238E27FC236}">
                      <a16:creationId xmlns:a16="http://schemas.microsoft.com/office/drawing/2014/main" id="{D2BB46EC-8727-4A67-8D96-30AB387A294D}"/>
                    </a:ext>
                  </a:extLst>
                </p:cNvPr>
                <p:cNvSpPr txBox="1">
                  <a:spLocks noRot="1" noChangeAspect="1" noMove="1" noResize="1" noEditPoints="1" noAdjustHandles="1" noChangeArrowheads="1" noChangeShapeType="1" noTextEdit="1"/>
                </p:cNvSpPr>
                <p:nvPr/>
              </p:nvSpPr>
              <p:spPr>
                <a:xfrm>
                  <a:off x="5505820" y="2907304"/>
                  <a:ext cx="263387" cy="215444"/>
                </a:xfrm>
                <a:prstGeom prst="rect">
                  <a:avLst/>
                </a:prstGeom>
                <a:blipFill>
                  <a:blip r:embed="rId9"/>
                  <a:stretch>
                    <a:fillRect l="-41860" t="-25714" r="-16279" b="-51429"/>
                  </a:stretch>
                </a:blipFill>
              </p:spPr>
              <p:txBody>
                <a:bodyPr/>
                <a:lstStyle/>
                <a:p>
                  <a:r>
                    <a:rPr lang="zh-CN" altLang="en-US">
                      <a:noFill/>
                    </a:rPr>
                    <a:t> </a:t>
                  </a:r>
                </a:p>
              </p:txBody>
            </p:sp>
          </mc:Fallback>
        </mc:AlternateContent>
        <p:cxnSp>
          <p:nvCxnSpPr>
            <p:cNvPr id="29" name="直接连接符 28">
              <a:extLst>
                <a:ext uri="{FF2B5EF4-FFF2-40B4-BE49-F238E27FC236}">
                  <a16:creationId xmlns:a16="http://schemas.microsoft.com/office/drawing/2014/main" id="{0D0CBA3E-F60B-4F23-94FA-3924D8AAAFC3}"/>
                </a:ext>
              </a:extLst>
            </p:cNvPr>
            <p:cNvCxnSpPr>
              <a:cxnSpLocks/>
              <a:stCxn id="27" idx="2"/>
              <a:endCxn id="28" idx="0"/>
            </p:cNvCxnSpPr>
            <p:nvPr/>
          </p:nvCxnSpPr>
          <p:spPr>
            <a:xfrm>
              <a:off x="5637514" y="2609966"/>
              <a:ext cx="0" cy="29733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D30E36E-3A7B-4E62-AE67-91D575496DA3}"/>
                    </a:ext>
                  </a:extLst>
                </p:cNvPr>
                <p:cNvSpPr txBox="1"/>
                <p:nvPr/>
              </p:nvSpPr>
              <p:spPr>
                <a:xfrm>
                  <a:off x="6487348" y="2389553"/>
                  <a:ext cx="382656"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30" name="文本框 29">
                  <a:extLst>
                    <a:ext uri="{FF2B5EF4-FFF2-40B4-BE49-F238E27FC236}">
                      <a16:creationId xmlns:a16="http://schemas.microsoft.com/office/drawing/2014/main" id="{2D30E36E-3A7B-4E62-AE67-91D575496DA3}"/>
                    </a:ext>
                  </a:extLst>
                </p:cNvPr>
                <p:cNvSpPr txBox="1">
                  <a:spLocks noRot="1" noChangeAspect="1" noMove="1" noResize="1" noEditPoints="1" noAdjustHandles="1" noChangeArrowheads="1" noChangeShapeType="1" noTextEdit="1"/>
                </p:cNvSpPr>
                <p:nvPr/>
              </p:nvSpPr>
              <p:spPr>
                <a:xfrm>
                  <a:off x="6487348" y="2389553"/>
                  <a:ext cx="382656" cy="215444"/>
                </a:xfrm>
                <a:prstGeom prst="rect">
                  <a:avLst/>
                </a:prstGeom>
                <a:blipFill>
                  <a:blip r:embed="rId10"/>
                  <a:stretch>
                    <a:fillRect l="-29032" t="-25714" r="-16129"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3BA24EC-9E54-4449-8371-2EE771C8136F}"/>
                    </a:ext>
                  </a:extLst>
                </p:cNvPr>
                <p:cNvSpPr txBox="1"/>
                <p:nvPr/>
              </p:nvSpPr>
              <p:spPr>
                <a:xfrm>
                  <a:off x="6546982" y="2902335"/>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zh-CN" altLang="en-US" sz="1400" b="1">
                    <a:solidFill>
                      <a:srgbClr val="002060"/>
                    </a:solidFill>
                  </a:endParaRPr>
                </a:p>
              </p:txBody>
            </p:sp>
          </mc:Choice>
          <mc:Fallback xmlns="">
            <p:sp>
              <p:nvSpPr>
                <p:cNvPr id="31" name="文本框 30">
                  <a:extLst>
                    <a:ext uri="{FF2B5EF4-FFF2-40B4-BE49-F238E27FC236}">
                      <a16:creationId xmlns:a16="http://schemas.microsoft.com/office/drawing/2014/main" id="{B3BA24EC-9E54-4449-8371-2EE771C8136F}"/>
                    </a:ext>
                  </a:extLst>
                </p:cNvPr>
                <p:cNvSpPr txBox="1">
                  <a:spLocks noRot="1" noChangeAspect="1" noMove="1" noResize="1" noEditPoints="1" noAdjustHandles="1" noChangeArrowheads="1" noChangeShapeType="1" noTextEdit="1"/>
                </p:cNvSpPr>
                <p:nvPr/>
              </p:nvSpPr>
              <p:spPr>
                <a:xfrm>
                  <a:off x="6546982" y="2902335"/>
                  <a:ext cx="263387" cy="215444"/>
                </a:xfrm>
                <a:prstGeom prst="rect">
                  <a:avLst/>
                </a:prstGeom>
                <a:blipFill>
                  <a:blip r:embed="rId11"/>
                  <a:stretch>
                    <a:fillRect l="-40909" t="-25714" r="-11364" b="-51429"/>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4C620630-878D-405B-9DAA-6B9A980830EA}"/>
                </a:ext>
              </a:extLst>
            </p:cNvPr>
            <p:cNvCxnSpPr>
              <a:cxnSpLocks/>
              <a:stCxn id="30" idx="2"/>
              <a:endCxn id="31" idx="0"/>
            </p:cNvCxnSpPr>
            <p:nvPr/>
          </p:nvCxnSpPr>
          <p:spPr>
            <a:xfrm>
              <a:off x="6678676" y="2604997"/>
              <a:ext cx="0" cy="29733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CC12FFA-1C0F-4419-AC1F-E81CA64C8DEC}"/>
                    </a:ext>
                  </a:extLst>
                </p:cNvPr>
                <p:cNvSpPr txBox="1"/>
                <p:nvPr/>
              </p:nvSpPr>
              <p:spPr>
                <a:xfrm>
                  <a:off x="819203" y="2388745"/>
                  <a:ext cx="607186" cy="584775"/>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𝜶</m:t>
                      </m:r>
                    </m:oMath>
                  </a14:m>
                  <a:r>
                    <a:rPr lang="zh-CN" altLang="en-US" sz="1600" b="1">
                      <a:solidFill>
                        <a:schemeClr val="accent2">
                          <a:lumMod val="50000"/>
                        </a:schemeClr>
                      </a:solidFill>
                    </a:rPr>
                    <a:t>类规则</a:t>
                  </a:r>
                </a:p>
              </p:txBody>
            </p:sp>
          </mc:Choice>
          <mc:Fallback xmlns="">
            <p:sp>
              <p:nvSpPr>
                <p:cNvPr id="33" name="文本框 32">
                  <a:extLst>
                    <a:ext uri="{FF2B5EF4-FFF2-40B4-BE49-F238E27FC236}">
                      <a16:creationId xmlns:a16="http://schemas.microsoft.com/office/drawing/2014/main" id="{ACC12FFA-1C0F-4419-AC1F-E81CA64C8DEC}"/>
                    </a:ext>
                  </a:extLst>
                </p:cNvPr>
                <p:cNvSpPr txBox="1">
                  <a:spLocks noRot="1" noChangeAspect="1" noMove="1" noResize="1" noEditPoints="1" noAdjustHandles="1" noChangeArrowheads="1" noChangeShapeType="1" noTextEdit="1"/>
                </p:cNvSpPr>
                <p:nvPr/>
              </p:nvSpPr>
              <p:spPr>
                <a:xfrm>
                  <a:off x="819203" y="2388745"/>
                  <a:ext cx="607186" cy="584775"/>
                </a:xfrm>
                <a:prstGeom prst="rect">
                  <a:avLst/>
                </a:prstGeom>
                <a:blipFill>
                  <a:blip r:embed="rId12"/>
                  <a:stretch>
                    <a:fillRect l="-6061" t="-3125" r="-2020" b="-12500"/>
                  </a:stretch>
                </a:blipFill>
              </p:spPr>
              <p:txBody>
                <a:bodyPr/>
                <a:lstStyle/>
                <a:p>
                  <a:r>
                    <a:rPr lang="zh-CN" altLang="en-US">
                      <a:noFill/>
                    </a:rPr>
                    <a:t> </a:t>
                  </a:r>
                </a:p>
              </p:txBody>
            </p:sp>
          </mc:Fallback>
        </mc:AlternateContent>
      </p:grpSp>
      <p:grpSp>
        <p:nvGrpSpPr>
          <p:cNvPr id="34" name="组合 33">
            <a:extLst>
              <a:ext uri="{FF2B5EF4-FFF2-40B4-BE49-F238E27FC236}">
                <a16:creationId xmlns:a16="http://schemas.microsoft.com/office/drawing/2014/main" id="{68B7B18E-AD06-4B8D-9289-78C023D90A57}"/>
              </a:ext>
            </a:extLst>
          </p:cNvPr>
          <p:cNvGrpSpPr/>
          <p:nvPr/>
        </p:nvGrpSpPr>
        <p:grpSpPr>
          <a:xfrm>
            <a:off x="1259785" y="1970810"/>
            <a:ext cx="6624430" cy="1067424"/>
            <a:chOff x="720587" y="3474325"/>
            <a:chExt cx="6624430" cy="1067424"/>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65BC143F-4F60-4AD6-A20D-433486386DCD}"/>
                    </a:ext>
                  </a:extLst>
                </p:cNvPr>
                <p:cNvSpPr txBox="1"/>
                <p:nvPr/>
              </p:nvSpPr>
              <p:spPr>
                <a:xfrm>
                  <a:off x="1861999" y="3585549"/>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35" name="文本框 34">
                  <a:extLst>
                    <a:ext uri="{FF2B5EF4-FFF2-40B4-BE49-F238E27FC236}">
                      <a16:creationId xmlns:a16="http://schemas.microsoft.com/office/drawing/2014/main" id="{65BC143F-4F60-4AD6-A20D-433486386DCD}"/>
                    </a:ext>
                  </a:extLst>
                </p:cNvPr>
                <p:cNvSpPr txBox="1">
                  <a:spLocks noRot="1" noChangeAspect="1" noMove="1" noResize="1" noEditPoints="1" noAdjustHandles="1" noChangeArrowheads="1" noChangeShapeType="1" noTextEdit="1"/>
                </p:cNvSpPr>
                <p:nvPr/>
              </p:nvSpPr>
              <p:spPr>
                <a:xfrm>
                  <a:off x="1861999" y="3585549"/>
                  <a:ext cx="613737" cy="215444"/>
                </a:xfrm>
                <a:prstGeom prst="rect">
                  <a:avLst/>
                </a:prstGeom>
                <a:blipFill>
                  <a:blip r:embed="rId13"/>
                  <a:stretch>
                    <a:fillRect l="-17822" t="-28571"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FBCEF92A-7E87-4606-A731-32BDBABFAD3D}"/>
                    </a:ext>
                  </a:extLst>
                </p:cNvPr>
                <p:cNvSpPr txBox="1"/>
                <p:nvPr/>
              </p:nvSpPr>
              <p:spPr>
                <a:xfrm>
                  <a:off x="1773786" y="4104218"/>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p:txBody>
            </p:sp>
          </mc:Choice>
          <mc:Fallback xmlns="">
            <p:sp>
              <p:nvSpPr>
                <p:cNvPr id="36" name="文本框 35">
                  <a:extLst>
                    <a:ext uri="{FF2B5EF4-FFF2-40B4-BE49-F238E27FC236}">
                      <a16:creationId xmlns:a16="http://schemas.microsoft.com/office/drawing/2014/main" id="{FBCEF92A-7E87-4606-A731-32BDBABFAD3D}"/>
                    </a:ext>
                  </a:extLst>
                </p:cNvPr>
                <p:cNvSpPr txBox="1">
                  <a:spLocks noRot="1" noChangeAspect="1" noMove="1" noResize="1" noEditPoints="1" noAdjustHandles="1" noChangeArrowheads="1" noChangeShapeType="1" noTextEdit="1"/>
                </p:cNvSpPr>
                <p:nvPr/>
              </p:nvSpPr>
              <p:spPr>
                <a:xfrm>
                  <a:off x="1773786" y="4104218"/>
                  <a:ext cx="263387" cy="215444"/>
                </a:xfrm>
                <a:prstGeom prst="rect">
                  <a:avLst/>
                </a:prstGeom>
                <a:blipFill>
                  <a:blip r:embed="rId14"/>
                  <a:stretch>
                    <a:fillRect l="-40909" t="-28571" r="-13636" b="-51429"/>
                  </a:stretch>
                </a:blipFill>
              </p:spPr>
              <p:txBody>
                <a:bodyPr/>
                <a:lstStyle/>
                <a:p>
                  <a:r>
                    <a:rPr lang="zh-CN" altLang="en-US">
                      <a:noFill/>
                    </a:rPr>
                    <a:t> </a:t>
                  </a:r>
                </a:p>
              </p:txBody>
            </p:sp>
          </mc:Fallback>
        </mc:AlternateContent>
        <p:cxnSp>
          <p:nvCxnSpPr>
            <p:cNvPr id="37" name="直接连接符 36">
              <a:extLst>
                <a:ext uri="{FF2B5EF4-FFF2-40B4-BE49-F238E27FC236}">
                  <a16:creationId xmlns:a16="http://schemas.microsoft.com/office/drawing/2014/main" id="{3865A002-0907-42C5-8E6E-D0FD40AA1866}"/>
                </a:ext>
              </a:extLst>
            </p:cNvPr>
            <p:cNvCxnSpPr>
              <a:stCxn id="35" idx="2"/>
              <a:endCxn id="36" idx="0"/>
            </p:cNvCxnSpPr>
            <p:nvPr/>
          </p:nvCxnSpPr>
          <p:spPr>
            <a:xfrm flipH="1">
              <a:off x="1905480" y="3800993"/>
              <a:ext cx="263388"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08C42A4-87E3-4B19-B596-F5765F392CD3}"/>
                    </a:ext>
                  </a:extLst>
                </p:cNvPr>
                <p:cNvSpPr txBox="1"/>
                <p:nvPr/>
              </p:nvSpPr>
              <p:spPr>
                <a:xfrm>
                  <a:off x="2300560" y="4104217"/>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38" name="文本框 37">
                  <a:extLst>
                    <a:ext uri="{FF2B5EF4-FFF2-40B4-BE49-F238E27FC236}">
                      <a16:creationId xmlns:a16="http://schemas.microsoft.com/office/drawing/2014/main" id="{708C42A4-87E3-4B19-B596-F5765F392CD3}"/>
                    </a:ext>
                  </a:extLst>
                </p:cNvPr>
                <p:cNvSpPr txBox="1">
                  <a:spLocks noRot="1" noChangeAspect="1" noMove="1" noResize="1" noEditPoints="1" noAdjustHandles="1" noChangeArrowheads="1" noChangeShapeType="1" noTextEdit="1"/>
                </p:cNvSpPr>
                <p:nvPr/>
              </p:nvSpPr>
              <p:spPr>
                <a:xfrm>
                  <a:off x="2300560" y="4104217"/>
                  <a:ext cx="263387" cy="215444"/>
                </a:xfrm>
                <a:prstGeom prst="rect">
                  <a:avLst/>
                </a:prstGeom>
                <a:blipFill>
                  <a:blip r:embed="rId15"/>
                  <a:stretch>
                    <a:fillRect l="-41860" t="-28571" r="-20930" b="-51429"/>
                  </a:stretch>
                </a:blipFill>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A6089084-6E44-4709-95D4-5E8B589CF179}"/>
                </a:ext>
              </a:extLst>
            </p:cNvPr>
            <p:cNvCxnSpPr>
              <a:stCxn id="35" idx="2"/>
              <a:endCxn id="38" idx="0"/>
            </p:cNvCxnSpPr>
            <p:nvPr/>
          </p:nvCxnSpPr>
          <p:spPr>
            <a:xfrm>
              <a:off x="2168868" y="3800993"/>
              <a:ext cx="263386"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A8294E23-CFF9-41D8-A81D-F3325D9B2E4E}"/>
                    </a:ext>
                  </a:extLst>
                </p:cNvPr>
                <p:cNvSpPr txBox="1"/>
                <p:nvPr/>
              </p:nvSpPr>
              <p:spPr>
                <a:xfrm>
                  <a:off x="3031061" y="3579328"/>
                  <a:ext cx="61373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40" name="文本框 39">
                  <a:extLst>
                    <a:ext uri="{FF2B5EF4-FFF2-40B4-BE49-F238E27FC236}">
                      <a16:creationId xmlns:a16="http://schemas.microsoft.com/office/drawing/2014/main" id="{A8294E23-CFF9-41D8-A81D-F3325D9B2E4E}"/>
                    </a:ext>
                  </a:extLst>
                </p:cNvPr>
                <p:cNvSpPr txBox="1">
                  <a:spLocks noRot="1" noChangeAspect="1" noMove="1" noResize="1" noEditPoints="1" noAdjustHandles="1" noChangeArrowheads="1" noChangeShapeType="1" noTextEdit="1"/>
                </p:cNvSpPr>
                <p:nvPr/>
              </p:nvSpPr>
              <p:spPr>
                <a:xfrm>
                  <a:off x="3031061" y="3579328"/>
                  <a:ext cx="613737" cy="215444"/>
                </a:xfrm>
                <a:prstGeom prst="rect">
                  <a:avLst/>
                </a:prstGeom>
                <a:blipFill>
                  <a:blip r:embed="rId16"/>
                  <a:stretch>
                    <a:fillRect l="-18000" t="-28571"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9E924C59-F438-4FC1-9C24-980C99740720}"/>
                    </a:ext>
                  </a:extLst>
                </p:cNvPr>
                <p:cNvSpPr txBox="1"/>
                <p:nvPr/>
              </p:nvSpPr>
              <p:spPr>
                <a:xfrm>
                  <a:off x="2942848" y="4097997"/>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p:txBody>
            </p:sp>
          </mc:Choice>
          <mc:Fallback xmlns="">
            <p:sp>
              <p:nvSpPr>
                <p:cNvPr id="41" name="文本框 40">
                  <a:extLst>
                    <a:ext uri="{FF2B5EF4-FFF2-40B4-BE49-F238E27FC236}">
                      <a16:creationId xmlns:a16="http://schemas.microsoft.com/office/drawing/2014/main" id="{9E924C59-F438-4FC1-9C24-980C99740720}"/>
                    </a:ext>
                  </a:extLst>
                </p:cNvPr>
                <p:cNvSpPr txBox="1">
                  <a:spLocks noRot="1" noChangeAspect="1" noMove="1" noResize="1" noEditPoints="1" noAdjustHandles="1" noChangeArrowheads="1" noChangeShapeType="1" noTextEdit="1"/>
                </p:cNvSpPr>
                <p:nvPr/>
              </p:nvSpPr>
              <p:spPr>
                <a:xfrm>
                  <a:off x="2942848" y="4097997"/>
                  <a:ext cx="263387" cy="215444"/>
                </a:xfrm>
                <a:prstGeom prst="rect">
                  <a:avLst/>
                </a:prstGeom>
                <a:blipFill>
                  <a:blip r:embed="rId17"/>
                  <a:stretch>
                    <a:fillRect l="-41860" t="-28571" r="-13953" b="-51429"/>
                  </a:stretch>
                </a:blipFill>
              </p:spPr>
              <p:txBody>
                <a:bodyPr/>
                <a:lstStyle/>
                <a:p>
                  <a:r>
                    <a:rPr lang="zh-CN" altLang="en-US">
                      <a:noFill/>
                    </a:rPr>
                    <a:t> </a:t>
                  </a:r>
                </a:p>
              </p:txBody>
            </p:sp>
          </mc:Fallback>
        </mc:AlternateContent>
        <p:cxnSp>
          <p:nvCxnSpPr>
            <p:cNvPr id="42" name="直接连接符 41">
              <a:extLst>
                <a:ext uri="{FF2B5EF4-FFF2-40B4-BE49-F238E27FC236}">
                  <a16:creationId xmlns:a16="http://schemas.microsoft.com/office/drawing/2014/main" id="{97194C30-D238-479E-80F7-D36E5E736BD0}"/>
                </a:ext>
              </a:extLst>
            </p:cNvPr>
            <p:cNvCxnSpPr>
              <a:stCxn id="40" idx="2"/>
              <a:endCxn id="41" idx="0"/>
            </p:cNvCxnSpPr>
            <p:nvPr/>
          </p:nvCxnSpPr>
          <p:spPr>
            <a:xfrm flipH="1">
              <a:off x="3074542" y="3794772"/>
              <a:ext cx="263388"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65A25CDE-46C9-459F-BD41-2B968E5A42E6}"/>
                    </a:ext>
                  </a:extLst>
                </p:cNvPr>
                <p:cNvSpPr txBox="1"/>
                <p:nvPr/>
              </p:nvSpPr>
              <p:spPr>
                <a:xfrm>
                  <a:off x="3469622" y="4097996"/>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43" name="文本框 42">
                  <a:extLst>
                    <a:ext uri="{FF2B5EF4-FFF2-40B4-BE49-F238E27FC236}">
                      <a16:creationId xmlns:a16="http://schemas.microsoft.com/office/drawing/2014/main" id="{65A25CDE-46C9-459F-BD41-2B968E5A42E6}"/>
                    </a:ext>
                  </a:extLst>
                </p:cNvPr>
                <p:cNvSpPr txBox="1">
                  <a:spLocks noRot="1" noChangeAspect="1" noMove="1" noResize="1" noEditPoints="1" noAdjustHandles="1" noChangeArrowheads="1" noChangeShapeType="1" noTextEdit="1"/>
                </p:cNvSpPr>
                <p:nvPr/>
              </p:nvSpPr>
              <p:spPr>
                <a:xfrm>
                  <a:off x="3469622" y="4097996"/>
                  <a:ext cx="263387" cy="215444"/>
                </a:xfrm>
                <a:prstGeom prst="rect">
                  <a:avLst/>
                </a:prstGeom>
                <a:blipFill>
                  <a:blip r:embed="rId18"/>
                  <a:stretch>
                    <a:fillRect l="-41860" t="-28571" r="-18605" b="-51429"/>
                  </a:stretch>
                </a:blipFill>
              </p:spPr>
              <p:txBody>
                <a:bodyPr/>
                <a:lstStyle/>
                <a:p>
                  <a:r>
                    <a:rPr lang="zh-CN" altLang="en-US">
                      <a:noFill/>
                    </a:rPr>
                    <a:t> </a:t>
                  </a:r>
                </a:p>
              </p:txBody>
            </p:sp>
          </mc:Fallback>
        </mc:AlternateContent>
        <p:cxnSp>
          <p:nvCxnSpPr>
            <p:cNvPr id="44" name="直接连接符 43">
              <a:extLst>
                <a:ext uri="{FF2B5EF4-FFF2-40B4-BE49-F238E27FC236}">
                  <a16:creationId xmlns:a16="http://schemas.microsoft.com/office/drawing/2014/main" id="{C34237E7-EA37-489C-935E-A99074B46555}"/>
                </a:ext>
              </a:extLst>
            </p:cNvPr>
            <p:cNvCxnSpPr>
              <a:stCxn id="40" idx="2"/>
              <a:endCxn id="43" idx="0"/>
            </p:cNvCxnSpPr>
            <p:nvPr/>
          </p:nvCxnSpPr>
          <p:spPr>
            <a:xfrm>
              <a:off x="3337930" y="3794772"/>
              <a:ext cx="263386"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EAEBABFF-09D1-41DA-AF8D-AAD9C3A909DA}"/>
                    </a:ext>
                  </a:extLst>
                </p:cNvPr>
                <p:cNvSpPr txBox="1"/>
                <p:nvPr/>
              </p:nvSpPr>
              <p:spPr>
                <a:xfrm>
                  <a:off x="4152060" y="3567420"/>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45" name="文本框 44">
                  <a:extLst>
                    <a:ext uri="{FF2B5EF4-FFF2-40B4-BE49-F238E27FC236}">
                      <a16:creationId xmlns:a16="http://schemas.microsoft.com/office/drawing/2014/main" id="{EAEBABFF-09D1-41DA-AF8D-AAD9C3A909DA}"/>
                    </a:ext>
                  </a:extLst>
                </p:cNvPr>
                <p:cNvSpPr txBox="1">
                  <a:spLocks noRot="1" noChangeAspect="1" noMove="1" noResize="1" noEditPoints="1" noAdjustHandles="1" noChangeArrowheads="1" noChangeShapeType="1" noTextEdit="1"/>
                </p:cNvSpPr>
                <p:nvPr/>
              </p:nvSpPr>
              <p:spPr>
                <a:xfrm>
                  <a:off x="4152060" y="3567420"/>
                  <a:ext cx="689507" cy="215444"/>
                </a:xfrm>
                <a:prstGeom prst="rect">
                  <a:avLst/>
                </a:prstGeom>
                <a:blipFill>
                  <a:blip r:embed="rId19"/>
                  <a:stretch>
                    <a:fillRect l="-15929" t="-28571"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7BE46846-9473-4B43-A8BF-3E4B2EE42545}"/>
                    </a:ext>
                  </a:extLst>
                </p:cNvPr>
                <p:cNvSpPr txBox="1"/>
                <p:nvPr/>
              </p:nvSpPr>
              <p:spPr>
                <a:xfrm>
                  <a:off x="4108577" y="4086089"/>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p:txBody>
            </p:sp>
          </mc:Choice>
          <mc:Fallback xmlns="">
            <p:sp>
              <p:nvSpPr>
                <p:cNvPr id="46" name="文本框 45">
                  <a:extLst>
                    <a:ext uri="{FF2B5EF4-FFF2-40B4-BE49-F238E27FC236}">
                      <a16:creationId xmlns:a16="http://schemas.microsoft.com/office/drawing/2014/main" id="{7BE46846-9473-4B43-A8BF-3E4B2EE42545}"/>
                    </a:ext>
                  </a:extLst>
                </p:cNvPr>
                <p:cNvSpPr txBox="1">
                  <a:spLocks noRot="1" noChangeAspect="1" noMove="1" noResize="1" noEditPoints="1" noAdjustHandles="1" noChangeArrowheads="1" noChangeShapeType="1" noTextEdit="1"/>
                </p:cNvSpPr>
                <p:nvPr/>
              </p:nvSpPr>
              <p:spPr>
                <a:xfrm>
                  <a:off x="4108577" y="4086089"/>
                  <a:ext cx="263387" cy="215444"/>
                </a:xfrm>
                <a:prstGeom prst="rect">
                  <a:avLst/>
                </a:prstGeom>
                <a:blipFill>
                  <a:blip r:embed="rId20"/>
                  <a:stretch>
                    <a:fillRect l="-40909" t="-28571" r="-11364" b="-51429"/>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FED463C2-F1EA-4B2F-8A70-25321CCC5942}"/>
                </a:ext>
              </a:extLst>
            </p:cNvPr>
            <p:cNvCxnSpPr>
              <a:cxnSpLocks/>
              <a:stCxn id="45" idx="2"/>
              <a:endCxn id="46" idx="0"/>
            </p:cNvCxnSpPr>
            <p:nvPr/>
          </p:nvCxnSpPr>
          <p:spPr>
            <a:xfrm flipH="1">
              <a:off x="4240271" y="3782864"/>
              <a:ext cx="256543"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F09279E7-533C-49AE-AC80-EE6B03344C2A}"/>
                    </a:ext>
                  </a:extLst>
                </p:cNvPr>
                <p:cNvSpPr txBox="1"/>
                <p:nvPr/>
              </p:nvSpPr>
              <p:spPr>
                <a:xfrm>
                  <a:off x="4635351" y="4086088"/>
                  <a:ext cx="26338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48" name="文本框 47">
                  <a:extLst>
                    <a:ext uri="{FF2B5EF4-FFF2-40B4-BE49-F238E27FC236}">
                      <a16:creationId xmlns:a16="http://schemas.microsoft.com/office/drawing/2014/main" id="{F09279E7-533C-49AE-AC80-EE6B03344C2A}"/>
                    </a:ext>
                  </a:extLst>
                </p:cNvPr>
                <p:cNvSpPr txBox="1">
                  <a:spLocks noRot="1" noChangeAspect="1" noMove="1" noResize="1" noEditPoints="1" noAdjustHandles="1" noChangeArrowheads="1" noChangeShapeType="1" noTextEdit="1"/>
                </p:cNvSpPr>
                <p:nvPr/>
              </p:nvSpPr>
              <p:spPr>
                <a:xfrm>
                  <a:off x="4635351" y="4086088"/>
                  <a:ext cx="263387" cy="215444"/>
                </a:xfrm>
                <a:prstGeom prst="rect">
                  <a:avLst/>
                </a:prstGeom>
                <a:blipFill>
                  <a:blip r:embed="rId15"/>
                  <a:stretch>
                    <a:fillRect l="-41860" t="-28571" r="-20930" b="-51429"/>
                  </a:stretch>
                </a:blipFill>
              </p:spPr>
              <p:txBody>
                <a:bodyPr/>
                <a:lstStyle/>
                <a:p>
                  <a:r>
                    <a:rPr lang="zh-CN" altLang="en-US">
                      <a:noFill/>
                    </a:rPr>
                    <a:t> </a:t>
                  </a:r>
                </a:p>
              </p:txBody>
            </p:sp>
          </mc:Fallback>
        </mc:AlternateContent>
        <p:cxnSp>
          <p:nvCxnSpPr>
            <p:cNvPr id="49" name="直接连接符 48">
              <a:extLst>
                <a:ext uri="{FF2B5EF4-FFF2-40B4-BE49-F238E27FC236}">
                  <a16:creationId xmlns:a16="http://schemas.microsoft.com/office/drawing/2014/main" id="{F3570FD5-2196-460E-80AD-C5D2D651E798}"/>
                </a:ext>
              </a:extLst>
            </p:cNvPr>
            <p:cNvCxnSpPr>
              <a:cxnSpLocks/>
              <a:stCxn id="45" idx="2"/>
              <a:endCxn id="48" idx="0"/>
            </p:cNvCxnSpPr>
            <p:nvPr/>
          </p:nvCxnSpPr>
          <p:spPr>
            <a:xfrm>
              <a:off x="4496814" y="3782864"/>
              <a:ext cx="270231"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E9E0D1FD-78E2-4FAA-8E69-FE4104B55C45}"/>
                    </a:ext>
                  </a:extLst>
                </p:cNvPr>
                <p:cNvSpPr txBox="1"/>
                <p:nvPr/>
              </p:nvSpPr>
              <p:spPr>
                <a:xfrm>
                  <a:off x="5359368" y="3565755"/>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50" name="文本框 49">
                  <a:extLst>
                    <a:ext uri="{FF2B5EF4-FFF2-40B4-BE49-F238E27FC236}">
                      <a16:creationId xmlns:a16="http://schemas.microsoft.com/office/drawing/2014/main" id="{E9E0D1FD-78E2-4FAA-8E69-FE4104B55C45}"/>
                    </a:ext>
                  </a:extLst>
                </p:cNvPr>
                <p:cNvSpPr txBox="1">
                  <a:spLocks noRot="1" noChangeAspect="1" noMove="1" noResize="1" noEditPoints="1" noAdjustHandles="1" noChangeArrowheads="1" noChangeShapeType="1" noTextEdit="1"/>
                </p:cNvSpPr>
                <p:nvPr/>
              </p:nvSpPr>
              <p:spPr>
                <a:xfrm>
                  <a:off x="5359368" y="3565755"/>
                  <a:ext cx="689507" cy="215444"/>
                </a:xfrm>
                <a:prstGeom prst="rect">
                  <a:avLst/>
                </a:prstGeom>
                <a:blipFill>
                  <a:blip r:embed="rId21"/>
                  <a:stretch>
                    <a:fillRect l="-15929" t="-25000" r="-885"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EACD5E00-5EE5-4A04-BC47-AB40D7FEB6E3}"/>
                    </a:ext>
                  </a:extLst>
                </p:cNvPr>
                <p:cNvSpPr txBox="1"/>
                <p:nvPr/>
              </p:nvSpPr>
              <p:spPr>
                <a:xfrm>
                  <a:off x="5315885" y="4084424"/>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51" name="文本框 50">
                  <a:extLst>
                    <a:ext uri="{FF2B5EF4-FFF2-40B4-BE49-F238E27FC236}">
                      <a16:creationId xmlns:a16="http://schemas.microsoft.com/office/drawing/2014/main" id="{EACD5E00-5EE5-4A04-BC47-AB40D7FEB6E3}"/>
                    </a:ext>
                  </a:extLst>
                </p:cNvPr>
                <p:cNvSpPr txBox="1">
                  <a:spLocks noRot="1" noChangeAspect="1" noMove="1" noResize="1" noEditPoints="1" noAdjustHandles="1" noChangeArrowheads="1" noChangeShapeType="1" noTextEdit="1"/>
                </p:cNvSpPr>
                <p:nvPr/>
              </p:nvSpPr>
              <p:spPr>
                <a:xfrm>
                  <a:off x="5315885" y="4084424"/>
                  <a:ext cx="263387" cy="430887"/>
                </a:xfrm>
                <a:prstGeom prst="rect">
                  <a:avLst/>
                </a:prstGeom>
                <a:blipFill>
                  <a:blip r:embed="rId22"/>
                  <a:stretch>
                    <a:fillRect l="-40909" t="-12676" r="-18182" b="-23944"/>
                  </a:stretch>
                </a:blipFill>
              </p:spPr>
              <p:txBody>
                <a:bodyPr/>
                <a:lstStyle/>
                <a:p>
                  <a:r>
                    <a:rPr lang="zh-CN" altLang="en-US">
                      <a:noFill/>
                    </a:rPr>
                    <a:t> </a:t>
                  </a:r>
                </a:p>
              </p:txBody>
            </p:sp>
          </mc:Fallback>
        </mc:AlternateContent>
        <p:cxnSp>
          <p:nvCxnSpPr>
            <p:cNvPr id="52" name="直接连接符 51">
              <a:extLst>
                <a:ext uri="{FF2B5EF4-FFF2-40B4-BE49-F238E27FC236}">
                  <a16:creationId xmlns:a16="http://schemas.microsoft.com/office/drawing/2014/main" id="{443ADC07-7E14-40FB-969D-2C2A02F86280}"/>
                </a:ext>
              </a:extLst>
            </p:cNvPr>
            <p:cNvCxnSpPr>
              <a:cxnSpLocks/>
              <a:stCxn id="50" idx="2"/>
              <a:endCxn id="51" idx="0"/>
            </p:cNvCxnSpPr>
            <p:nvPr/>
          </p:nvCxnSpPr>
          <p:spPr>
            <a:xfrm flipH="1">
              <a:off x="5447579" y="3781199"/>
              <a:ext cx="256543"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E644FED7-EF0D-4BCF-A261-FC5A164B159C}"/>
                    </a:ext>
                  </a:extLst>
                </p:cNvPr>
                <p:cNvSpPr txBox="1"/>
                <p:nvPr/>
              </p:nvSpPr>
              <p:spPr>
                <a:xfrm>
                  <a:off x="5842659" y="4084423"/>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53" name="文本框 52">
                  <a:extLst>
                    <a:ext uri="{FF2B5EF4-FFF2-40B4-BE49-F238E27FC236}">
                      <a16:creationId xmlns:a16="http://schemas.microsoft.com/office/drawing/2014/main" id="{E644FED7-EF0D-4BCF-A261-FC5A164B159C}"/>
                    </a:ext>
                  </a:extLst>
                </p:cNvPr>
                <p:cNvSpPr txBox="1">
                  <a:spLocks noRot="1" noChangeAspect="1" noMove="1" noResize="1" noEditPoints="1" noAdjustHandles="1" noChangeArrowheads="1" noChangeShapeType="1" noTextEdit="1"/>
                </p:cNvSpPr>
                <p:nvPr/>
              </p:nvSpPr>
              <p:spPr>
                <a:xfrm>
                  <a:off x="5842659" y="4084423"/>
                  <a:ext cx="263387" cy="430887"/>
                </a:xfrm>
                <a:prstGeom prst="rect">
                  <a:avLst/>
                </a:prstGeom>
                <a:blipFill>
                  <a:blip r:embed="rId3"/>
                  <a:stretch>
                    <a:fillRect l="-41860" t="-12676" r="-18605" b="-23944"/>
                  </a:stretch>
                </a:blipFill>
              </p:spPr>
              <p:txBody>
                <a:bodyPr/>
                <a:lstStyle/>
                <a:p>
                  <a:r>
                    <a:rPr lang="zh-CN" altLang="en-US">
                      <a:noFill/>
                    </a:rPr>
                    <a:t> </a:t>
                  </a:r>
                </a:p>
              </p:txBody>
            </p:sp>
          </mc:Fallback>
        </mc:AlternateContent>
        <p:cxnSp>
          <p:nvCxnSpPr>
            <p:cNvPr id="54" name="直接连接符 53">
              <a:extLst>
                <a:ext uri="{FF2B5EF4-FFF2-40B4-BE49-F238E27FC236}">
                  <a16:creationId xmlns:a16="http://schemas.microsoft.com/office/drawing/2014/main" id="{D09996D8-4E8D-499F-94AC-03B4D87E569E}"/>
                </a:ext>
              </a:extLst>
            </p:cNvPr>
            <p:cNvCxnSpPr>
              <a:cxnSpLocks/>
              <a:stCxn id="50" idx="2"/>
              <a:endCxn id="53" idx="0"/>
            </p:cNvCxnSpPr>
            <p:nvPr/>
          </p:nvCxnSpPr>
          <p:spPr>
            <a:xfrm>
              <a:off x="5704122" y="3781199"/>
              <a:ext cx="270231" cy="3032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B6316F12-F29F-4A6F-88D5-8C80913D2705}"/>
                    </a:ext>
                  </a:extLst>
                </p:cNvPr>
                <p:cNvSpPr txBox="1"/>
                <p:nvPr/>
              </p:nvSpPr>
              <p:spPr>
                <a:xfrm>
                  <a:off x="6399137" y="3565755"/>
                  <a:ext cx="689507"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𝑩</m:t>
                      </m:r>
                    </m:oMath>
                  </a14:m>
                  <a:endParaRPr lang="zh-CN" altLang="en-US" sz="1400" b="1">
                    <a:solidFill>
                      <a:srgbClr val="002060"/>
                    </a:solidFill>
                  </a:endParaRPr>
                </a:p>
              </p:txBody>
            </p:sp>
          </mc:Choice>
          <mc:Fallback xmlns="">
            <p:sp>
              <p:nvSpPr>
                <p:cNvPr id="55" name="文本框 54">
                  <a:extLst>
                    <a:ext uri="{FF2B5EF4-FFF2-40B4-BE49-F238E27FC236}">
                      <a16:creationId xmlns:a16="http://schemas.microsoft.com/office/drawing/2014/main" id="{B6316F12-F29F-4A6F-88D5-8C80913D2705}"/>
                    </a:ext>
                  </a:extLst>
                </p:cNvPr>
                <p:cNvSpPr txBox="1">
                  <a:spLocks noRot="1" noChangeAspect="1" noMove="1" noResize="1" noEditPoints="1" noAdjustHandles="1" noChangeArrowheads="1" noChangeShapeType="1" noTextEdit="1"/>
                </p:cNvSpPr>
                <p:nvPr/>
              </p:nvSpPr>
              <p:spPr>
                <a:xfrm>
                  <a:off x="6399137" y="3565755"/>
                  <a:ext cx="689507" cy="215444"/>
                </a:xfrm>
                <a:prstGeom prst="rect">
                  <a:avLst/>
                </a:prstGeom>
                <a:blipFill>
                  <a:blip r:embed="rId23"/>
                  <a:stretch>
                    <a:fillRect l="-15929" t="-25000"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7161DCAD-403F-449A-94C9-CC1C47731CC0}"/>
                    </a:ext>
                  </a:extLst>
                </p:cNvPr>
                <p:cNvSpPr txBox="1"/>
                <p:nvPr/>
              </p:nvSpPr>
              <p:spPr>
                <a:xfrm>
                  <a:off x="6355654" y="4084424"/>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56" name="文本框 55">
                  <a:extLst>
                    <a:ext uri="{FF2B5EF4-FFF2-40B4-BE49-F238E27FC236}">
                      <a16:creationId xmlns:a16="http://schemas.microsoft.com/office/drawing/2014/main" id="{7161DCAD-403F-449A-94C9-CC1C47731CC0}"/>
                    </a:ext>
                  </a:extLst>
                </p:cNvPr>
                <p:cNvSpPr txBox="1">
                  <a:spLocks noRot="1" noChangeAspect="1" noMove="1" noResize="1" noEditPoints="1" noAdjustHandles="1" noChangeArrowheads="1" noChangeShapeType="1" noTextEdit="1"/>
                </p:cNvSpPr>
                <p:nvPr/>
              </p:nvSpPr>
              <p:spPr>
                <a:xfrm>
                  <a:off x="6355654" y="4084424"/>
                  <a:ext cx="263387" cy="430887"/>
                </a:xfrm>
                <a:prstGeom prst="rect">
                  <a:avLst/>
                </a:prstGeom>
                <a:blipFill>
                  <a:blip r:embed="rId7"/>
                  <a:stretch>
                    <a:fillRect l="-41860" t="-12676" r="-18605" b="-23944"/>
                  </a:stretch>
                </a:blipFill>
              </p:spPr>
              <p:txBody>
                <a:bodyPr/>
                <a:lstStyle/>
                <a:p>
                  <a:r>
                    <a:rPr lang="zh-CN" altLang="en-US">
                      <a:noFill/>
                    </a:rPr>
                    <a:t> </a:t>
                  </a:r>
                </a:p>
              </p:txBody>
            </p:sp>
          </mc:Fallback>
        </mc:AlternateContent>
        <p:cxnSp>
          <p:nvCxnSpPr>
            <p:cNvPr id="57" name="直接连接符 56">
              <a:extLst>
                <a:ext uri="{FF2B5EF4-FFF2-40B4-BE49-F238E27FC236}">
                  <a16:creationId xmlns:a16="http://schemas.microsoft.com/office/drawing/2014/main" id="{2C2EB745-280C-40F4-B813-C0EB8691AD77}"/>
                </a:ext>
              </a:extLst>
            </p:cNvPr>
            <p:cNvCxnSpPr>
              <a:cxnSpLocks/>
              <a:stCxn id="55" idx="2"/>
              <a:endCxn id="56" idx="0"/>
            </p:cNvCxnSpPr>
            <p:nvPr/>
          </p:nvCxnSpPr>
          <p:spPr>
            <a:xfrm flipH="1">
              <a:off x="6487348" y="3781199"/>
              <a:ext cx="256543" cy="3032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CD3027F7-3ED5-4CC0-A7D2-A744F0B45AEA}"/>
                    </a:ext>
                  </a:extLst>
                </p:cNvPr>
                <p:cNvSpPr txBox="1"/>
                <p:nvPr/>
              </p:nvSpPr>
              <p:spPr>
                <a:xfrm>
                  <a:off x="6882428" y="4084423"/>
                  <a:ext cx="263387"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rgbClr val="002060"/>
                      </a:solidFill>
                    </a:rPr>
                    <a:t>F </a:t>
                  </a:r>
                  <a14:m>
                    <m:oMath xmlns:m="http://schemas.openxmlformats.org/officeDocument/2006/math">
                      <m:r>
                        <a:rPr lang="en-US" altLang="zh-CN" sz="1400" b="1" i="1" smtClean="0">
                          <a:solidFill>
                            <a:srgbClr val="002060"/>
                          </a:solidFill>
                          <a:latin typeface="Cambria Math" panose="02040503050406030204" pitchFamily="18" charset="0"/>
                        </a:rPr>
                        <m:t>𝑨</m:t>
                      </m:r>
                    </m:oMath>
                  </a14:m>
                  <a:endParaRPr lang="en-US" altLang="zh-CN" sz="1400" b="1">
                    <a:solidFill>
                      <a:srgbClr val="002060"/>
                    </a:solidFill>
                  </a:endParaRPr>
                </a:p>
                <a:p>
                  <a:r>
                    <a:rPr lang="en-US" altLang="zh-CN" sz="1400" b="1">
                      <a:solidFill>
                        <a:srgbClr val="002060"/>
                      </a:solidFill>
                    </a:rPr>
                    <a:t>T </a:t>
                  </a:r>
                  <a14:m>
                    <m:oMath xmlns:m="http://schemas.openxmlformats.org/officeDocument/2006/math">
                      <m:r>
                        <a:rPr lang="en-US" altLang="zh-CN" sz="1400" b="1" i="1" smtClean="0">
                          <a:solidFill>
                            <a:srgbClr val="002060"/>
                          </a:solidFill>
                          <a:latin typeface="Cambria Math" panose="02040503050406030204" pitchFamily="18" charset="0"/>
                        </a:rPr>
                        <m:t>𝑩</m:t>
                      </m:r>
                    </m:oMath>
                  </a14:m>
                  <a:endParaRPr lang="en-US" altLang="zh-CN" sz="1400" b="1">
                    <a:solidFill>
                      <a:srgbClr val="002060"/>
                    </a:solidFill>
                  </a:endParaRPr>
                </a:p>
              </p:txBody>
            </p:sp>
          </mc:Choice>
          <mc:Fallback xmlns="">
            <p:sp>
              <p:nvSpPr>
                <p:cNvPr id="58" name="文本框 57">
                  <a:extLst>
                    <a:ext uri="{FF2B5EF4-FFF2-40B4-BE49-F238E27FC236}">
                      <a16:creationId xmlns:a16="http://schemas.microsoft.com/office/drawing/2014/main" id="{CD3027F7-3ED5-4CC0-A7D2-A744F0B45AEA}"/>
                    </a:ext>
                  </a:extLst>
                </p:cNvPr>
                <p:cNvSpPr txBox="1">
                  <a:spLocks noRot="1" noChangeAspect="1" noMove="1" noResize="1" noEditPoints="1" noAdjustHandles="1" noChangeArrowheads="1" noChangeShapeType="1" noTextEdit="1"/>
                </p:cNvSpPr>
                <p:nvPr/>
              </p:nvSpPr>
              <p:spPr>
                <a:xfrm>
                  <a:off x="6882428" y="4084423"/>
                  <a:ext cx="263387" cy="430887"/>
                </a:xfrm>
                <a:prstGeom prst="rect">
                  <a:avLst/>
                </a:prstGeom>
                <a:blipFill>
                  <a:blip r:embed="rId24"/>
                  <a:stretch>
                    <a:fillRect l="-40909" t="-12676" r="-18182" b="-23944"/>
                  </a:stretch>
                </a:blipFill>
              </p:spPr>
              <p:txBody>
                <a:bodyPr/>
                <a:lstStyle/>
                <a:p>
                  <a:r>
                    <a:rPr lang="zh-CN" altLang="en-US">
                      <a:noFill/>
                    </a:rPr>
                    <a:t> </a:t>
                  </a:r>
                </a:p>
              </p:txBody>
            </p:sp>
          </mc:Fallback>
        </mc:AlternateContent>
        <p:cxnSp>
          <p:nvCxnSpPr>
            <p:cNvPr id="59" name="直接连接符 58">
              <a:extLst>
                <a:ext uri="{FF2B5EF4-FFF2-40B4-BE49-F238E27FC236}">
                  <a16:creationId xmlns:a16="http://schemas.microsoft.com/office/drawing/2014/main" id="{5C4CD043-AE9C-4C23-B2AC-9AACB3641568}"/>
                </a:ext>
              </a:extLst>
            </p:cNvPr>
            <p:cNvCxnSpPr>
              <a:cxnSpLocks/>
              <a:stCxn id="55" idx="2"/>
              <a:endCxn id="58" idx="0"/>
            </p:cNvCxnSpPr>
            <p:nvPr/>
          </p:nvCxnSpPr>
          <p:spPr>
            <a:xfrm>
              <a:off x="6743891" y="3781199"/>
              <a:ext cx="270231" cy="303224"/>
            </a:xfrm>
            <a:prstGeom prst="line">
              <a:avLst/>
            </a:prstGeom>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5A33A733-86AD-465D-9D08-DBF3603D2111}"/>
                </a:ext>
              </a:extLst>
            </p:cNvPr>
            <p:cNvSpPr/>
            <p:nvPr/>
          </p:nvSpPr>
          <p:spPr>
            <a:xfrm>
              <a:off x="720587" y="3474325"/>
              <a:ext cx="6624430" cy="1067424"/>
            </a:xfrm>
            <a:prstGeom prst="roundRect">
              <a:avLst>
                <a:gd name="adj" fmla="val 12011"/>
              </a:avLst>
            </a:prstGeom>
            <a:solidFill>
              <a:schemeClr val="bg2">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532C45AE-286E-4C9D-98CE-A7EDBEC239D5}"/>
                    </a:ext>
                  </a:extLst>
                </p:cNvPr>
                <p:cNvSpPr txBox="1"/>
                <p:nvPr/>
              </p:nvSpPr>
              <p:spPr>
                <a:xfrm>
                  <a:off x="816338" y="3557057"/>
                  <a:ext cx="607186" cy="584775"/>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𝜷</m:t>
                      </m:r>
                    </m:oMath>
                  </a14:m>
                  <a:r>
                    <a:rPr lang="zh-CN" altLang="en-US" sz="1600" b="1">
                      <a:solidFill>
                        <a:schemeClr val="accent2">
                          <a:lumMod val="50000"/>
                        </a:schemeClr>
                      </a:solidFill>
                    </a:rPr>
                    <a:t>类规则</a:t>
                  </a:r>
                </a:p>
              </p:txBody>
            </p:sp>
          </mc:Choice>
          <mc:Fallback xmlns="">
            <p:sp>
              <p:nvSpPr>
                <p:cNvPr id="61" name="文本框 60">
                  <a:extLst>
                    <a:ext uri="{FF2B5EF4-FFF2-40B4-BE49-F238E27FC236}">
                      <a16:creationId xmlns:a16="http://schemas.microsoft.com/office/drawing/2014/main" id="{532C45AE-286E-4C9D-98CE-A7EDBEC239D5}"/>
                    </a:ext>
                  </a:extLst>
                </p:cNvPr>
                <p:cNvSpPr txBox="1">
                  <a:spLocks noRot="1" noChangeAspect="1" noMove="1" noResize="1" noEditPoints="1" noAdjustHandles="1" noChangeArrowheads="1" noChangeShapeType="1" noTextEdit="1"/>
                </p:cNvSpPr>
                <p:nvPr/>
              </p:nvSpPr>
              <p:spPr>
                <a:xfrm>
                  <a:off x="816338" y="3557057"/>
                  <a:ext cx="607186" cy="584775"/>
                </a:xfrm>
                <a:prstGeom prst="rect">
                  <a:avLst/>
                </a:prstGeom>
                <a:blipFill>
                  <a:blip r:embed="rId25"/>
                  <a:stretch>
                    <a:fillRect l="-5000" t="-3125" r="-2000" b="-125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59F92B1-BE54-479D-B702-05C7BDCC6AB8}"/>
                  </a:ext>
                </a:extLst>
              </p:cNvPr>
              <p:cNvSpPr txBox="1"/>
              <p:nvPr/>
            </p:nvSpPr>
            <p:spPr>
              <a:xfrm>
                <a:off x="799161" y="3143237"/>
                <a:ext cx="7545671" cy="1502463"/>
              </a:xfrm>
              <a:prstGeom prst="rect">
                <a:avLst/>
              </a:prstGeom>
              <a:solidFill>
                <a:schemeClr val="accent2">
                  <a:lumMod val="20000"/>
                  <a:lumOff val="80000"/>
                </a:schemeClr>
              </a:solidFill>
            </p:spPr>
            <p:txBody>
              <a:bodyPr wrap="square" rtlCol="0">
                <a:spAutoFit/>
              </a:bodyPr>
              <a:lstStyle/>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能用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𝜶</m:t>
                    </m:r>
                  </m:oMath>
                </a14:m>
                <a:r>
                  <a:rPr lang="zh-CN" altLang="en-US" sz="1400" b="1">
                    <a:solidFill>
                      <a:schemeClr val="accent2">
                        <a:lumMod val="50000"/>
                      </a:schemeClr>
                    </a:solidFill>
                  </a:rPr>
                  <a:t>类规则展开的真值赋值要求（即</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en-US" altLang="zh-CN" sz="1400" b="1">
                    <a:solidFill>
                      <a:schemeClr val="accent2">
                        <a:lumMod val="50000"/>
                      </a:schemeClr>
                    </a:solidFill>
                  </a:rPr>
                  <a:t>,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等）称为</a:t>
                </a:r>
                <a14:m>
                  <m:oMath xmlns:m="http://schemas.openxmlformats.org/officeDocument/2006/math">
                    <m:r>
                      <a:rPr lang="en-US" altLang="zh-CN" sz="1400" b="1" i="1" smtClean="0">
                        <a:solidFill>
                          <a:srgbClr val="C00000"/>
                        </a:solidFill>
                        <a:latin typeface="Cambria Math" panose="02040503050406030204" pitchFamily="18" charset="0"/>
                      </a:rPr>
                      <m:t>𝜶</m:t>
                    </m:r>
                  </m:oMath>
                </a14:m>
                <a:r>
                  <a:rPr lang="zh-CN" altLang="en-US" sz="1400" b="1">
                    <a:solidFill>
                      <a:srgbClr val="C00000"/>
                    </a:solidFill>
                  </a:rPr>
                  <a:t>类要求</a:t>
                </a:r>
                <a:r>
                  <a:rPr lang="zh-CN" altLang="en-US" sz="1400" b="1">
                    <a:solidFill>
                      <a:schemeClr val="accent2">
                        <a:lumMod val="50000"/>
                      </a:schemeClr>
                    </a:solidFill>
                  </a:rPr>
                  <a:t>，能用</a:t>
                </a:r>
                <a14:m>
                  <m:oMath xmlns:m="http://schemas.openxmlformats.org/officeDocument/2006/math">
                    <m:r>
                      <a:rPr lang="en-US" altLang="zh-CN" sz="1400" b="1" i="1">
                        <a:solidFill>
                          <a:schemeClr val="accent2">
                            <a:lumMod val="50000"/>
                          </a:schemeClr>
                        </a:solidFill>
                        <a:latin typeface="Cambria Math" panose="02040503050406030204" pitchFamily="18" charset="0"/>
                      </a:rPr>
                      <m:t>𝜷</m:t>
                    </m:r>
                  </m:oMath>
                </a14:m>
                <a:r>
                  <a:rPr lang="zh-CN" altLang="en-US" sz="1400" b="1">
                    <a:solidFill>
                      <a:schemeClr val="accent2">
                        <a:lumMod val="50000"/>
                      </a:schemeClr>
                    </a:solidFill>
                  </a:rPr>
                  <a:t>类规则展开的真值赋值要求（即</a:t>
                </a:r>
                <a:r>
                  <a:rPr lang="en-US" altLang="zh-CN" sz="1400" b="1">
                    <a:solidFill>
                      <a:schemeClr val="accent2">
                        <a:lumMod val="50000"/>
                      </a:schemeClr>
                    </a:solidFill>
                  </a:rPr>
                  <a:t>T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oMath>
                </a14:m>
                <a:r>
                  <a:rPr lang="en-US" altLang="zh-CN" sz="1400" b="1">
                    <a:solidFill>
                      <a:schemeClr val="accent2">
                        <a:lumMod val="50000"/>
                      </a:schemeClr>
                    </a:solidFill>
                  </a:rPr>
                  <a:t>, F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等）称为</a:t>
                </a:r>
                <a14:m>
                  <m:oMath xmlns:m="http://schemas.openxmlformats.org/officeDocument/2006/math">
                    <m:r>
                      <a:rPr lang="en-US" altLang="zh-CN" sz="1400" b="1" i="1">
                        <a:solidFill>
                          <a:srgbClr val="C00000"/>
                        </a:solidFill>
                        <a:latin typeface="Cambria Math" panose="02040503050406030204" pitchFamily="18" charset="0"/>
                      </a:rPr>
                      <m:t>𝜷</m:t>
                    </m:r>
                  </m:oMath>
                </a14:m>
                <a:r>
                  <a:rPr lang="zh-CN" altLang="en-US" sz="1400" b="1">
                    <a:solidFill>
                      <a:srgbClr val="C00000"/>
                    </a:solidFill>
                  </a:rPr>
                  <a:t>类要求</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将真值赋值要求</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𝝎</m:t>
                    </m:r>
                  </m:oMath>
                </a14:m>
                <a:r>
                  <a:rPr lang="zh-CN" altLang="en-US" sz="1400" b="1">
                    <a:solidFill>
                      <a:schemeClr val="accent2">
                        <a:lumMod val="50000"/>
                      </a:schemeClr>
                    </a:solidFill>
                  </a:rPr>
                  <a:t>按规则展开得到的真值赋值要求称为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𝝎</m:t>
                    </m:r>
                  </m:oMath>
                </a14:m>
                <a:r>
                  <a:rPr lang="zh-CN" altLang="en-US" sz="1400" b="1">
                    <a:solidFill>
                      <a:schemeClr val="accent2">
                        <a:lumMod val="50000"/>
                      </a:schemeClr>
                    </a:solidFill>
                  </a:rPr>
                  <a:t>的</a:t>
                </a:r>
                <a:r>
                  <a:rPr lang="zh-CN" altLang="en-US" sz="1400" b="1">
                    <a:solidFill>
                      <a:srgbClr val="C00000"/>
                    </a:solidFill>
                  </a:rPr>
                  <a:t>构件</a:t>
                </a:r>
                <a:endParaRPr lang="en-US" altLang="zh-CN" sz="1400" b="1">
                  <a:solidFill>
                    <a:srgbClr val="C00000"/>
                  </a:solidFill>
                </a:endParaRPr>
              </a:p>
              <a:p>
                <a:pPr marL="742950" lvl="1" indent="-285750">
                  <a:lnSpc>
                    <a:spcPts val="2000"/>
                  </a:lnSpc>
                  <a:spcBef>
                    <a:spcPts val="60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如需区分则将</a:t>
                </a:r>
                <a14:m>
                  <m:oMath xmlns:m="http://schemas.openxmlformats.org/officeDocument/2006/math">
                    <m:r>
                      <a:rPr lang="en-US" altLang="zh-CN" sz="1200" b="1" i="1" smtClean="0">
                        <a:solidFill>
                          <a:srgbClr val="002060"/>
                        </a:solidFill>
                        <a:latin typeface="Cambria Math" panose="02040503050406030204" pitchFamily="18" charset="0"/>
                      </a:rPr>
                      <m:t>𝜶</m:t>
                    </m:r>
                  </m:oMath>
                </a14:m>
                <a:r>
                  <a:rPr lang="zh-CN" altLang="en-US" sz="1200" b="1">
                    <a:solidFill>
                      <a:srgbClr val="002060"/>
                    </a:solidFill>
                    <a:latin typeface="楷体" panose="02010609060101010101" pitchFamily="49" charset="-122"/>
                    <a:ea typeface="楷体" panose="02010609060101010101" pitchFamily="49" charset="-122"/>
                  </a:rPr>
                  <a:t>类要求的构件称为</a:t>
                </a:r>
                <a14:m>
                  <m:oMath xmlns:m="http://schemas.openxmlformats.org/officeDocument/2006/math">
                    <m:r>
                      <a:rPr lang="en-US" altLang="zh-CN" sz="1200" b="1" i="1" smtClean="0">
                        <a:solidFill>
                          <a:srgbClr val="C00000"/>
                        </a:solidFill>
                        <a:latin typeface="Cambria Math" panose="02040503050406030204" pitchFamily="18" charset="0"/>
                        <a:ea typeface="楷体" panose="02010609060101010101" pitchFamily="49" charset="-122"/>
                      </a:rPr>
                      <m:t>𝜶</m:t>
                    </m:r>
                  </m:oMath>
                </a14:m>
                <a:r>
                  <a:rPr lang="zh-CN" altLang="en-US" sz="1200" b="1">
                    <a:solidFill>
                      <a:srgbClr val="C00000"/>
                    </a:solidFill>
                    <a:latin typeface="+mn-ea"/>
                  </a:rPr>
                  <a:t>构件</a:t>
                </a:r>
                <a:r>
                  <a:rPr lang="zh-CN" altLang="en-US" sz="12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200" b="1" i="1" smtClean="0">
                        <a:solidFill>
                          <a:srgbClr val="002060"/>
                        </a:solidFill>
                        <a:latin typeface="Cambria Math" panose="02040503050406030204" pitchFamily="18" charset="0"/>
                      </a:rPr>
                      <m:t>𝜷</m:t>
                    </m:r>
                  </m:oMath>
                </a14:m>
                <a:r>
                  <a:rPr lang="zh-CN" altLang="en-US" sz="1200" b="1">
                    <a:solidFill>
                      <a:srgbClr val="002060"/>
                    </a:solidFill>
                    <a:latin typeface="楷体" panose="02010609060101010101" pitchFamily="49" charset="-122"/>
                    <a:ea typeface="楷体" panose="02010609060101010101" pitchFamily="49" charset="-122"/>
                  </a:rPr>
                  <a:t>类要求的构件称为</a:t>
                </a:r>
                <a14:m>
                  <m:oMath xmlns:m="http://schemas.openxmlformats.org/officeDocument/2006/math">
                    <m:r>
                      <a:rPr lang="en-US" altLang="zh-CN" sz="1200" b="1" i="1" smtClean="0">
                        <a:solidFill>
                          <a:srgbClr val="C00000"/>
                        </a:solidFill>
                        <a:latin typeface="Cambria Math" panose="02040503050406030204" pitchFamily="18" charset="0"/>
                        <a:ea typeface="楷体" panose="02010609060101010101" pitchFamily="49" charset="-122"/>
                      </a:rPr>
                      <m:t>𝜷</m:t>
                    </m:r>
                  </m:oMath>
                </a14:m>
                <a:r>
                  <a:rPr lang="zh-CN" altLang="en-US" sz="1200" b="1">
                    <a:solidFill>
                      <a:srgbClr val="C00000"/>
                    </a:solidFill>
                    <a:latin typeface="+mn-ea"/>
                  </a:rPr>
                  <a:t>构件</a:t>
                </a:r>
                <a:r>
                  <a:rPr lang="zh-CN" altLang="en-US" sz="1200" b="1">
                    <a:solidFill>
                      <a:srgbClr val="002060"/>
                    </a:solidFill>
                    <a:latin typeface="楷体" panose="02010609060101010101" pitchFamily="49" charset="-122"/>
                    <a:ea typeface="楷体" panose="02010609060101010101" pitchFamily="49" charset="-122"/>
                  </a:rPr>
                  <a:t>，进一步区分则可称为</a:t>
                </a:r>
                <a14:m>
                  <m:oMath xmlns:m="http://schemas.openxmlformats.org/officeDocument/2006/math">
                    <m:sSub>
                      <m:sSubPr>
                        <m:ctrlPr>
                          <a:rPr lang="en-US" altLang="zh-CN" sz="1200" b="1" i="1" smtClean="0">
                            <a:solidFill>
                              <a:srgbClr val="C00000"/>
                            </a:solidFill>
                            <a:latin typeface="Cambria Math" panose="02040503050406030204" pitchFamily="18" charset="0"/>
                          </a:rPr>
                        </m:ctrlPr>
                      </m:sSubPr>
                      <m:e>
                        <m:r>
                          <a:rPr lang="en-US" altLang="zh-CN" sz="1200" b="1" i="1" smtClean="0">
                            <a:solidFill>
                              <a:srgbClr val="C00000"/>
                            </a:solidFill>
                            <a:latin typeface="Cambria Math" panose="02040503050406030204" pitchFamily="18" charset="0"/>
                          </a:rPr>
                          <m:t>𝜶</m:t>
                        </m:r>
                      </m:e>
                      <m:sub>
                        <m:r>
                          <a:rPr lang="en-US" altLang="zh-CN" sz="1200" b="1" i="1" smtClean="0">
                            <a:solidFill>
                              <a:srgbClr val="C00000"/>
                            </a:solidFill>
                            <a:latin typeface="Cambria Math" panose="02040503050406030204" pitchFamily="18" charset="0"/>
                          </a:rPr>
                          <m:t>𝟏</m:t>
                        </m:r>
                      </m:sub>
                    </m:sSub>
                  </m:oMath>
                </a14:m>
                <a:r>
                  <a:rPr lang="zh-CN" altLang="en-US" sz="1200" b="1">
                    <a:solidFill>
                      <a:srgbClr val="C00000"/>
                    </a:solidFill>
                    <a:latin typeface="+mn-ea"/>
                  </a:rPr>
                  <a:t>构件</a:t>
                </a:r>
                <a:r>
                  <a:rPr lang="zh-CN" altLang="en-US" sz="1200" b="1">
                    <a:solidFill>
                      <a:srgbClr val="002060"/>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200" b="1" i="1" smtClean="0">
                            <a:solidFill>
                              <a:srgbClr val="C00000"/>
                            </a:solidFill>
                            <a:latin typeface="Cambria Math" panose="02040503050406030204" pitchFamily="18" charset="0"/>
                          </a:rPr>
                        </m:ctrlPr>
                      </m:sSubPr>
                      <m:e>
                        <m:r>
                          <a:rPr lang="en-US" altLang="zh-CN" sz="1200" b="1" i="1" smtClean="0">
                            <a:solidFill>
                              <a:srgbClr val="C00000"/>
                            </a:solidFill>
                            <a:latin typeface="Cambria Math" panose="02040503050406030204" pitchFamily="18" charset="0"/>
                          </a:rPr>
                          <m:t>𝜶</m:t>
                        </m:r>
                      </m:e>
                      <m:sub>
                        <m:r>
                          <a:rPr lang="en-US" altLang="zh-CN" sz="1200" b="1" i="1" smtClean="0">
                            <a:solidFill>
                              <a:srgbClr val="C00000"/>
                            </a:solidFill>
                            <a:latin typeface="Cambria Math" panose="02040503050406030204" pitchFamily="18" charset="0"/>
                          </a:rPr>
                          <m:t>𝟐</m:t>
                        </m:r>
                      </m:sub>
                    </m:sSub>
                  </m:oMath>
                </a14:m>
                <a:r>
                  <a:rPr lang="zh-CN" altLang="en-US" sz="1200" b="1">
                    <a:solidFill>
                      <a:srgbClr val="C00000"/>
                    </a:solidFill>
                    <a:latin typeface="+mn-ea"/>
                  </a:rPr>
                  <a:t>构件</a:t>
                </a:r>
                <a:r>
                  <a:rPr lang="zh-CN" altLang="en-US" sz="1200" b="1">
                    <a:solidFill>
                      <a:srgbClr val="002060"/>
                    </a:solidFill>
                    <a:latin typeface="楷体" panose="02010609060101010101" pitchFamily="49" charset="-122"/>
                    <a:ea typeface="楷体" panose="02010609060101010101" pitchFamily="49" charset="-122"/>
                  </a:rPr>
                  <a:t>，</a:t>
                </a:r>
                <a14:m>
                  <m:oMath xmlns:m="http://schemas.openxmlformats.org/officeDocument/2006/math">
                    <m:sSub>
                      <m:sSubPr>
                        <m:ctrlPr>
                          <a:rPr lang="en-US" altLang="zh-CN" sz="1200" b="1" i="1">
                            <a:solidFill>
                              <a:srgbClr val="C00000"/>
                            </a:solidFill>
                            <a:latin typeface="Cambria Math" panose="02040503050406030204" pitchFamily="18" charset="0"/>
                            <a:ea typeface="楷体" panose="02010609060101010101" pitchFamily="49" charset="-122"/>
                          </a:rPr>
                        </m:ctrlPr>
                      </m:sSubPr>
                      <m:e>
                        <m:r>
                          <a:rPr lang="en-US" altLang="zh-CN" sz="1200" b="1">
                            <a:solidFill>
                              <a:srgbClr val="C00000"/>
                            </a:solidFill>
                            <a:latin typeface="Cambria Math" panose="02040503050406030204" pitchFamily="18" charset="0"/>
                            <a:ea typeface="楷体" panose="02010609060101010101" pitchFamily="49" charset="-122"/>
                          </a:rPr>
                          <m:t>𝜷</m:t>
                        </m:r>
                      </m:e>
                      <m:sub>
                        <m:r>
                          <a:rPr lang="en-US" altLang="zh-CN" sz="1200" b="1">
                            <a:solidFill>
                              <a:srgbClr val="C00000"/>
                            </a:solidFill>
                            <a:latin typeface="Cambria Math" panose="02040503050406030204" pitchFamily="18" charset="0"/>
                            <a:ea typeface="楷体" panose="02010609060101010101" pitchFamily="49" charset="-122"/>
                          </a:rPr>
                          <m:t>𝟏</m:t>
                        </m:r>
                      </m:sub>
                    </m:sSub>
                  </m:oMath>
                </a14:m>
                <a:r>
                  <a:rPr lang="zh-CN" altLang="en-US" sz="1200" b="1">
                    <a:solidFill>
                      <a:srgbClr val="C00000"/>
                    </a:solidFill>
                    <a:latin typeface="+mn-ea"/>
                  </a:rPr>
                  <a:t>构件</a:t>
                </a:r>
                <a:r>
                  <a:rPr lang="zh-CN" altLang="en-US" sz="1200" b="1">
                    <a:solidFill>
                      <a:srgbClr val="002060"/>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1200" b="1" i="1">
                            <a:solidFill>
                              <a:srgbClr val="C00000"/>
                            </a:solidFill>
                            <a:latin typeface="Cambria Math" panose="02040503050406030204" pitchFamily="18" charset="0"/>
                            <a:ea typeface="楷体" panose="02010609060101010101" pitchFamily="49" charset="-122"/>
                          </a:rPr>
                        </m:ctrlPr>
                      </m:sSubPr>
                      <m:e>
                        <m:r>
                          <a:rPr lang="en-US" altLang="zh-CN" sz="1200" b="1">
                            <a:solidFill>
                              <a:srgbClr val="C00000"/>
                            </a:solidFill>
                            <a:latin typeface="Cambria Math" panose="02040503050406030204" pitchFamily="18" charset="0"/>
                            <a:ea typeface="楷体" panose="02010609060101010101" pitchFamily="49" charset="-122"/>
                          </a:rPr>
                          <m:t>𝜷</m:t>
                        </m:r>
                      </m:e>
                      <m:sub>
                        <m:r>
                          <a:rPr lang="en-US" altLang="zh-CN" sz="1200" b="1">
                            <a:solidFill>
                              <a:srgbClr val="C00000"/>
                            </a:solidFill>
                            <a:latin typeface="Cambria Math" panose="02040503050406030204" pitchFamily="18" charset="0"/>
                            <a:ea typeface="楷体" panose="02010609060101010101" pitchFamily="49" charset="-122"/>
                          </a:rPr>
                          <m:t>𝟐</m:t>
                        </m:r>
                      </m:sub>
                    </m:sSub>
                  </m:oMath>
                </a14:m>
                <a:r>
                  <a:rPr lang="zh-CN" altLang="en-US" sz="1200" b="1">
                    <a:solidFill>
                      <a:srgbClr val="C00000"/>
                    </a:solidFill>
                    <a:latin typeface="+mn-ea"/>
                  </a:rPr>
                  <a:t>构件等</a:t>
                </a:r>
                <a:r>
                  <a:rPr lang="zh-CN" altLang="en-US" sz="1200" b="1">
                    <a:solidFill>
                      <a:srgbClr val="002060"/>
                    </a:solidFill>
                    <a:latin typeface="楷体" panose="02010609060101010101" pitchFamily="49" charset="-122"/>
                    <a:ea typeface="楷体" panose="02010609060101010101" pitchFamily="49" charset="-122"/>
                  </a:rPr>
                  <a:t>（对双蕴涵公式，</a:t>
                </a:r>
                <a14:m>
                  <m:oMath xmlns:m="http://schemas.openxmlformats.org/officeDocument/2006/math">
                    <m:sSub>
                      <m:sSubPr>
                        <m:ctrlPr>
                          <a:rPr lang="en-US" altLang="zh-CN" sz="1200" b="1" i="1" smtClean="0">
                            <a:solidFill>
                              <a:srgbClr val="002060"/>
                            </a:solidFill>
                            <a:latin typeface="Cambria Math" panose="02040503050406030204" pitchFamily="18" charset="0"/>
                            <a:ea typeface="楷体" panose="02010609060101010101" pitchFamily="49" charset="-122"/>
                          </a:rPr>
                        </m:ctrlPr>
                      </m:sSubPr>
                      <m:e>
                        <m:r>
                          <a:rPr lang="en-US" altLang="zh-CN" sz="1200" b="1" i="1" smtClean="0">
                            <a:solidFill>
                              <a:srgbClr val="002060"/>
                            </a:solidFill>
                            <a:latin typeface="Cambria Math" panose="02040503050406030204" pitchFamily="18" charset="0"/>
                            <a:ea typeface="楷体" panose="02010609060101010101" pitchFamily="49" charset="-122"/>
                          </a:rPr>
                          <m:t>𝜷</m:t>
                        </m:r>
                      </m:e>
                      <m:sub>
                        <m:r>
                          <a:rPr lang="en-US" altLang="zh-CN" sz="1200" b="1" i="1" smtClean="0">
                            <a:solidFill>
                              <a:srgbClr val="002060"/>
                            </a:solidFill>
                            <a:latin typeface="Cambria Math" panose="02040503050406030204" pitchFamily="18" charset="0"/>
                            <a:ea typeface="楷体" panose="02010609060101010101" pitchFamily="49" charset="-122"/>
                          </a:rPr>
                          <m:t>𝟏</m:t>
                        </m:r>
                      </m:sub>
                    </m:sSub>
                  </m:oMath>
                </a14:m>
                <a:r>
                  <a:rPr lang="zh-CN" altLang="en-US" sz="1200" b="1">
                    <a:solidFill>
                      <a:srgbClr val="002060"/>
                    </a:solidFill>
                    <a:latin typeface="楷体" panose="02010609060101010101" pitchFamily="49" charset="-122"/>
                    <a:ea typeface="楷体" panose="02010609060101010101" pitchFamily="49" charset="-122"/>
                  </a:rPr>
                  <a:t>构件和</a:t>
                </a:r>
                <a14:m>
                  <m:oMath xmlns:m="http://schemas.openxmlformats.org/officeDocument/2006/math">
                    <m:sSub>
                      <m:sSubPr>
                        <m:ctrlPr>
                          <a:rPr lang="en-US" altLang="zh-CN" sz="1200" b="1" i="1" smtClean="0">
                            <a:solidFill>
                              <a:srgbClr val="002060"/>
                            </a:solidFill>
                            <a:latin typeface="Cambria Math" panose="02040503050406030204" pitchFamily="18" charset="0"/>
                            <a:ea typeface="楷体" panose="02010609060101010101" pitchFamily="49" charset="-122"/>
                          </a:rPr>
                        </m:ctrlPr>
                      </m:sSubPr>
                      <m:e>
                        <m:r>
                          <a:rPr lang="en-US" altLang="zh-CN" sz="1200" b="1" i="1" smtClean="0">
                            <a:solidFill>
                              <a:srgbClr val="002060"/>
                            </a:solidFill>
                            <a:latin typeface="Cambria Math" panose="02040503050406030204" pitchFamily="18" charset="0"/>
                            <a:ea typeface="楷体" panose="02010609060101010101" pitchFamily="49" charset="-122"/>
                          </a:rPr>
                          <m:t>𝜷</m:t>
                        </m:r>
                      </m:e>
                      <m:sub>
                        <m:r>
                          <a:rPr lang="en-US" altLang="zh-CN" sz="1200" b="1" i="1" smtClean="0">
                            <a:solidFill>
                              <a:srgbClr val="002060"/>
                            </a:solidFill>
                            <a:latin typeface="Cambria Math" panose="02040503050406030204" pitchFamily="18" charset="0"/>
                            <a:ea typeface="楷体" panose="02010609060101010101" pitchFamily="49" charset="-122"/>
                          </a:rPr>
                          <m:t>𝟐</m:t>
                        </m:r>
                      </m:sub>
                    </m:sSub>
                  </m:oMath>
                </a14:m>
                <a:r>
                  <a:rPr lang="zh-CN" altLang="en-US" sz="1200" b="1">
                    <a:solidFill>
                      <a:srgbClr val="002060"/>
                    </a:solidFill>
                    <a:latin typeface="楷体" panose="02010609060101010101" pitchFamily="49" charset="-122"/>
                    <a:ea typeface="楷体" panose="02010609060101010101" pitchFamily="49" charset="-122"/>
                  </a:rPr>
                  <a:t>构件都同时包括两个真值赋值要求）</a:t>
                </a:r>
                <a:endParaRPr lang="en-US" altLang="zh-CN" sz="1200" b="1">
                  <a:solidFill>
                    <a:srgbClr val="002060"/>
                  </a:solidFill>
                  <a:latin typeface="楷体" panose="02010609060101010101" pitchFamily="49" charset="-122"/>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159F92B1-BE54-479D-B702-05C7BDCC6AB8}"/>
                  </a:ext>
                </a:extLst>
              </p:cNvPr>
              <p:cNvSpPr txBox="1">
                <a:spLocks noRot="1" noChangeAspect="1" noMove="1" noResize="1" noEditPoints="1" noAdjustHandles="1" noChangeArrowheads="1" noChangeShapeType="1" noTextEdit="1"/>
              </p:cNvSpPr>
              <p:nvPr/>
            </p:nvSpPr>
            <p:spPr>
              <a:xfrm>
                <a:off x="799161" y="3143237"/>
                <a:ext cx="7545671" cy="1502463"/>
              </a:xfrm>
              <a:prstGeom prst="rect">
                <a:avLst/>
              </a:prstGeom>
              <a:blipFill>
                <a:blip r:embed="rId26"/>
                <a:stretch>
                  <a:fillRect l="-81" b="-2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4279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真值树的定义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EBB186C-8499-49A7-8E6E-124031EA1F76}"/>
                  </a:ext>
                </a:extLst>
              </p:cNvPr>
              <p:cNvSpPr txBox="1"/>
              <p:nvPr/>
            </p:nvSpPr>
            <p:spPr>
              <a:xfrm>
                <a:off x="686105" y="858696"/>
                <a:ext cx="7771784" cy="2101666"/>
              </a:xfrm>
              <a:prstGeom prst="rect">
                <a:avLst/>
              </a:prstGeom>
              <a:solidFill>
                <a:schemeClr val="accent2">
                  <a:lumMod val="20000"/>
                  <a:lumOff val="80000"/>
                </a:schemeClr>
              </a:solidFill>
            </p:spPr>
            <p:txBody>
              <a:bodyPr wrap="square" rtlCol="0">
                <a:spAutoFit/>
              </a:bodyPr>
              <a:lstStyle/>
              <a:p>
                <a:pPr>
                  <a:lnSpc>
                    <a:spcPts val="2000"/>
                  </a:lnSpc>
                  <a:spcBef>
                    <a:spcPts val="600"/>
                  </a:spcBef>
                </a:pPr>
                <a:r>
                  <a:rPr lang="zh-CN" altLang="en-US" sz="1400" b="1">
                    <a:solidFill>
                      <a:srgbClr val="C00000"/>
                    </a:solidFill>
                  </a:rPr>
                  <a:t>真值树</a:t>
                </a:r>
                <a:r>
                  <a:rPr lang="zh-CN" altLang="en-US" sz="1400" b="1">
                    <a:solidFill>
                      <a:srgbClr val="002060"/>
                    </a:solidFill>
                    <a:latin typeface="楷体" panose="02010609060101010101" pitchFamily="49" charset="-122"/>
                    <a:ea typeface="楷体" panose="02010609060101010101" pitchFamily="49" charset="-122"/>
                  </a:rPr>
                  <a:t>是一棵每个节点都用一个真值赋值要求集合标记的二叉树，且该集合满足</a:t>
                </a:r>
                <a:r>
                  <a:rPr lang="zh-CN" altLang="en-US" sz="1400" b="1">
                    <a:solidFill>
                      <a:schemeClr val="accent2">
                        <a:lumMod val="50000"/>
                      </a:schemeClr>
                    </a:solidFill>
                  </a:rPr>
                  <a:t>：</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其中每个真值赋值要求是该节点自己或祖先节点中某个</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𝜶</m:t>
                    </m:r>
                  </m:oMath>
                </a14:m>
                <a:r>
                  <a:rPr lang="zh-CN" altLang="en-US" sz="1400" b="1">
                    <a:solidFill>
                      <a:schemeClr val="accent2">
                        <a:lumMod val="50000"/>
                      </a:schemeClr>
                    </a:solidFill>
                  </a:rPr>
                  <a:t>类要求的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𝜶</m:t>
                    </m:r>
                  </m:oMath>
                </a14:m>
                <a:r>
                  <a:rPr lang="zh-CN" altLang="en-US" sz="1400" b="1">
                    <a:solidFill>
                      <a:schemeClr val="accent2">
                        <a:lumMod val="50000"/>
                      </a:schemeClr>
                    </a:solidFill>
                  </a:rPr>
                  <a:t>构件，要么是祖先节点中某个</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𝜷</m:t>
                    </m:r>
                  </m:oMath>
                </a14:m>
                <a:r>
                  <a:rPr lang="zh-CN" altLang="en-US" sz="1400" b="1">
                    <a:solidFill>
                      <a:schemeClr val="accent2">
                        <a:lumMod val="50000"/>
                      </a:schemeClr>
                    </a:solidFill>
                  </a:rPr>
                  <a:t>类要求的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𝜷</m:t>
                    </m:r>
                  </m:oMath>
                </a14:m>
                <a:r>
                  <a:rPr lang="zh-CN" altLang="en-US" sz="1400" b="1">
                    <a:solidFill>
                      <a:schemeClr val="accent2">
                        <a:lumMod val="50000"/>
                      </a:schemeClr>
                    </a:solidFill>
                  </a:rPr>
                  <a:t>构件，但</a:t>
                </a:r>
                <a:r>
                  <a:rPr lang="zh-CN" altLang="en-US" sz="1400" b="1">
                    <a:solidFill>
                      <a:srgbClr val="C00000"/>
                    </a:solidFill>
                  </a:rPr>
                  <a:t>至多存在一个</a:t>
                </a:r>
                <a:r>
                  <a:rPr lang="zh-CN" altLang="en-US" sz="1400" b="1">
                    <a:solidFill>
                      <a:schemeClr val="accent2">
                        <a:lumMod val="50000"/>
                      </a:schemeClr>
                    </a:solidFill>
                  </a:rPr>
                  <a:t>真值赋值要求是祖先节点中某个</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𝜷</m:t>
                    </m:r>
                  </m:oMath>
                </a14:m>
                <a:r>
                  <a:rPr lang="zh-CN" altLang="en-US" sz="1400" b="1">
                    <a:solidFill>
                      <a:schemeClr val="accent2">
                        <a:lumMod val="50000"/>
                      </a:schemeClr>
                    </a:solidFill>
                  </a:rPr>
                  <a:t>类要求的</a:t>
                </a:r>
                <a14:m>
                  <m:oMath xmlns:m="http://schemas.openxmlformats.org/officeDocument/2006/math">
                    <m:r>
                      <a:rPr lang="en-US" altLang="zh-CN" sz="1400" b="1" i="1" smtClean="0">
                        <a:solidFill>
                          <a:srgbClr val="C00000"/>
                        </a:solidFill>
                        <a:latin typeface="Cambria Math" panose="02040503050406030204" pitchFamily="18" charset="0"/>
                      </a:rPr>
                      <m:t>𝜷</m:t>
                    </m:r>
                  </m:oMath>
                </a14:m>
                <a:r>
                  <a:rPr lang="zh-CN" altLang="en-US" sz="1400" b="1">
                    <a:solidFill>
                      <a:srgbClr val="C00000"/>
                    </a:solidFill>
                  </a:rPr>
                  <a:t>构件</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如果其中一个真值赋值要求是祖先节点中某个</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𝜷</m:t>
                    </m:r>
                  </m:oMath>
                </a14:m>
                <a:r>
                  <a:rPr lang="zh-CN" altLang="en-US" sz="1400" b="1">
                    <a:solidFill>
                      <a:schemeClr val="accent2">
                        <a:lumMod val="50000"/>
                      </a:schemeClr>
                    </a:solidFill>
                  </a:rPr>
                  <a:t>类要求的</a:t>
                </a:r>
                <a14:m>
                  <m:oMath xmlns:m="http://schemas.openxmlformats.org/officeDocument/2006/math">
                    <m:r>
                      <a:rPr lang="en-US" altLang="zh-CN" sz="1400" b="1" i="1" smtClean="0">
                        <a:solidFill>
                          <a:srgbClr val="C00000"/>
                        </a:solidFill>
                        <a:latin typeface="Cambria Math" panose="02040503050406030204" pitchFamily="18" charset="0"/>
                      </a:rPr>
                      <m:t>𝜷</m:t>
                    </m:r>
                  </m:oMath>
                </a14:m>
                <a:r>
                  <a:rPr lang="zh-CN" altLang="en-US" sz="1400" b="1">
                    <a:solidFill>
                      <a:srgbClr val="C00000"/>
                    </a:solidFill>
                  </a:rPr>
                  <a:t>构件</a:t>
                </a:r>
                <a:r>
                  <a:rPr lang="zh-CN" altLang="en-US" sz="1400" b="1">
                    <a:solidFill>
                      <a:schemeClr val="accent2">
                        <a:lumMod val="50000"/>
                      </a:schemeClr>
                    </a:solidFill>
                  </a:rPr>
                  <a:t>，则该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𝜷</m:t>
                    </m:r>
                  </m:oMath>
                </a14:m>
                <a:r>
                  <a:rPr lang="zh-CN" altLang="en-US" sz="1400" b="1">
                    <a:solidFill>
                      <a:schemeClr val="accent2">
                        <a:lumMod val="50000"/>
                      </a:schemeClr>
                    </a:solidFill>
                  </a:rPr>
                  <a:t>类要求的另一个</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𝜷</m:t>
                    </m:r>
                  </m:oMath>
                </a14:m>
                <a:r>
                  <a:rPr lang="zh-CN" altLang="en-US" sz="1400" b="1">
                    <a:solidFill>
                      <a:schemeClr val="accent2">
                        <a:lumMod val="50000"/>
                      </a:schemeClr>
                    </a:solidFill>
                  </a:rPr>
                  <a:t>构件必须在该节点的</a:t>
                </a:r>
                <a:r>
                  <a:rPr lang="zh-CN" altLang="en-US" sz="1400" b="1">
                    <a:solidFill>
                      <a:srgbClr val="C00000"/>
                    </a:solidFill>
                  </a:rPr>
                  <a:t>兄弟节点</a:t>
                </a:r>
                <a:r>
                  <a:rPr lang="zh-CN" altLang="en-US" sz="1400" b="1">
                    <a:solidFill>
                      <a:schemeClr val="accent2">
                        <a:lumMod val="50000"/>
                      </a:schemeClr>
                    </a:solidFill>
                  </a:rPr>
                  <a:t>中</a:t>
                </a:r>
                <a:endParaRPr lang="en-US" altLang="zh-CN" sz="14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chemeClr val="accent2">
                        <a:lumMod val="50000"/>
                      </a:schemeClr>
                    </a:solidFill>
                  </a:rPr>
                  <a:t>如果其中一个真值赋值要求是该节点自己或祖先节点中某个</a:t>
                </a:r>
                <a14:m>
                  <m:oMath xmlns:m="http://schemas.openxmlformats.org/officeDocument/2006/math">
                    <m:r>
                      <a:rPr lang="en-US" altLang="zh-CN" sz="1400" b="1" i="1">
                        <a:solidFill>
                          <a:schemeClr val="accent2">
                            <a:lumMod val="50000"/>
                          </a:schemeClr>
                        </a:solidFill>
                        <a:latin typeface="Cambria Math" panose="02040503050406030204" pitchFamily="18" charset="0"/>
                      </a:rPr>
                      <m:t>𝜶</m:t>
                    </m:r>
                  </m:oMath>
                </a14:m>
                <a:r>
                  <a:rPr lang="zh-CN" altLang="en-US" sz="1400" b="1">
                    <a:solidFill>
                      <a:schemeClr val="accent2">
                        <a:lumMod val="50000"/>
                      </a:schemeClr>
                    </a:solidFill>
                  </a:rPr>
                  <a:t>类要求的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𝜶</m:t>
                    </m:r>
                  </m:oMath>
                </a14:m>
                <a:r>
                  <a:rPr lang="zh-CN" altLang="en-US" sz="1400" b="1">
                    <a:solidFill>
                      <a:schemeClr val="accent2">
                        <a:lumMod val="50000"/>
                      </a:schemeClr>
                    </a:solidFill>
                  </a:rPr>
                  <a:t>构件，则该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𝜶</m:t>
                    </m:r>
                  </m:oMath>
                </a14:m>
                <a:r>
                  <a:rPr lang="zh-CN" altLang="en-US" sz="1400" b="1">
                    <a:solidFill>
                      <a:schemeClr val="accent2">
                        <a:lumMod val="50000"/>
                      </a:schemeClr>
                    </a:solidFill>
                  </a:rPr>
                  <a:t>类要求的另一个</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𝜶</m:t>
                    </m:r>
                  </m:oMath>
                </a14:m>
                <a:r>
                  <a:rPr lang="zh-CN" altLang="en-US" sz="1400" b="1">
                    <a:solidFill>
                      <a:schemeClr val="accent2">
                        <a:lumMod val="50000"/>
                      </a:schemeClr>
                    </a:solidFill>
                  </a:rPr>
                  <a:t>构件也必须在这个节点中</a:t>
                </a:r>
                <a:endParaRPr lang="en-US" altLang="zh-CN" sz="1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DEBB186C-8499-49A7-8E6E-124031EA1F76}"/>
                  </a:ext>
                </a:extLst>
              </p:cNvPr>
              <p:cNvSpPr txBox="1">
                <a:spLocks noRot="1" noChangeAspect="1" noMove="1" noResize="1" noEditPoints="1" noAdjustHandles="1" noChangeArrowheads="1" noChangeShapeType="1" noTextEdit="1"/>
              </p:cNvSpPr>
              <p:nvPr/>
            </p:nvSpPr>
            <p:spPr>
              <a:xfrm>
                <a:off x="686105" y="858696"/>
                <a:ext cx="7771784" cy="2101666"/>
              </a:xfrm>
              <a:prstGeom prst="rect">
                <a:avLst/>
              </a:prstGeom>
              <a:blipFill>
                <a:blip r:embed="rId2"/>
                <a:stretch>
                  <a:fillRect l="-235" t="-290" b="-20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2D010F7-EE96-4B63-AE10-5911C36F12BE}"/>
                  </a:ext>
                </a:extLst>
              </p:cNvPr>
              <p:cNvSpPr txBox="1"/>
              <p:nvPr/>
            </p:nvSpPr>
            <p:spPr>
              <a:xfrm>
                <a:off x="686105" y="3101127"/>
                <a:ext cx="7672704" cy="1380314"/>
              </a:xfrm>
              <a:prstGeom prst="rect">
                <a:avLst/>
              </a:prstGeom>
              <a:solidFill>
                <a:schemeClr val="accent5">
                  <a:lumMod val="20000"/>
                  <a:lumOff val="80000"/>
                </a:schemeClr>
              </a:solidFill>
            </p:spPr>
            <p:txBody>
              <a:bodyPr wrap="square" rtlCol="0">
                <a:spAutoFit/>
              </a:bodyPr>
              <a:lstStyle/>
              <a:p>
                <a:pPr>
                  <a:lnSpc>
                    <a:spcPts val="2100"/>
                  </a:lnSpc>
                  <a:spcBef>
                    <a:spcPts val="600"/>
                  </a:spcBef>
                </a:pPr>
                <a:r>
                  <a:rPr lang="zh-CN" altLang="en-US" sz="1400" b="1">
                    <a:solidFill>
                      <a:srgbClr val="002060"/>
                    </a:solidFill>
                    <a:latin typeface="楷体" panose="02010609060101010101" pitchFamily="49" charset="-122"/>
                    <a:ea typeface="楷体" panose="02010609060101010101" pitchFamily="49" charset="-122"/>
                  </a:rPr>
                  <a:t>简单地说，真值树每个节点的真值赋值要求集合中的真值赋值要求</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2100"/>
                  </a:lnSpc>
                  <a:spcBef>
                    <a:spcPts val="600"/>
                  </a:spcBef>
                  <a:buFont typeface="Arial" panose="020B0604020202020204" pitchFamily="34" charset="0"/>
                  <a:buChar char="•"/>
                </a:pPr>
                <a:r>
                  <a:rPr lang="zh-CN" altLang="en-US" sz="1400" b="1">
                    <a:solidFill>
                      <a:schemeClr val="accent6">
                        <a:lumMod val="50000"/>
                      </a:schemeClr>
                    </a:solidFill>
                  </a:rPr>
                  <a:t>都是祖先节点或自己节点的某个真值赋值要求按规则的展开</a:t>
                </a:r>
                <a:endParaRPr lang="en-US" altLang="zh-CN" sz="1400" b="1">
                  <a:solidFill>
                    <a:schemeClr val="accent6">
                      <a:lumMod val="50000"/>
                    </a:schemeClr>
                  </a:solidFill>
                </a:endParaRPr>
              </a:p>
              <a:p>
                <a:pPr marL="285750" indent="-285750">
                  <a:lnSpc>
                    <a:spcPts val="2100"/>
                  </a:lnSpc>
                  <a:spcBef>
                    <a:spcPts val="600"/>
                  </a:spcBef>
                  <a:buFont typeface="Arial" panose="020B0604020202020204" pitchFamily="34" charset="0"/>
                  <a:buChar char="•"/>
                </a:pP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𝜶</m:t>
                    </m:r>
                  </m:oMath>
                </a14:m>
                <a:r>
                  <a:rPr lang="zh-CN" altLang="en-US" sz="1400" b="1">
                    <a:solidFill>
                      <a:schemeClr val="accent6">
                        <a:lumMod val="50000"/>
                      </a:schemeClr>
                    </a:solidFill>
                  </a:rPr>
                  <a:t>要求展开的两个构件需要放在</a:t>
                </a:r>
                <a:r>
                  <a:rPr lang="zh-CN" altLang="en-US" sz="1400" b="1">
                    <a:solidFill>
                      <a:srgbClr val="C00000"/>
                    </a:solidFill>
                  </a:rPr>
                  <a:t>同一个节点</a:t>
                </a:r>
                <a:r>
                  <a:rPr lang="zh-CN" altLang="en-US" sz="1400" b="1">
                    <a:solidFill>
                      <a:schemeClr val="accent6">
                        <a:lumMod val="50000"/>
                      </a:schemeClr>
                    </a:solidFill>
                  </a:rPr>
                  <a:t>，且可以放在跟这</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𝜶</m:t>
                    </m:r>
                  </m:oMath>
                </a14:m>
                <a:r>
                  <a:rPr lang="zh-CN" altLang="en-US" sz="1400" b="1">
                    <a:solidFill>
                      <a:schemeClr val="accent6">
                        <a:lumMod val="50000"/>
                      </a:schemeClr>
                    </a:solidFill>
                  </a:rPr>
                  <a:t>要求相同的节点</a:t>
                </a:r>
                <a:endParaRPr lang="en-US" altLang="zh-CN" sz="1400" b="1">
                  <a:solidFill>
                    <a:schemeClr val="accent6">
                      <a:lumMod val="50000"/>
                    </a:schemeClr>
                  </a:solidFill>
                </a:endParaRPr>
              </a:p>
              <a:p>
                <a:pPr marL="285750" indent="-285750">
                  <a:lnSpc>
                    <a:spcPts val="2100"/>
                  </a:lnSpc>
                  <a:spcBef>
                    <a:spcPts val="600"/>
                  </a:spcBef>
                  <a:buFont typeface="Arial" panose="020B0604020202020204" pitchFamily="34" charset="0"/>
                  <a:buChar char="•"/>
                </a:pP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𝜷</m:t>
                    </m:r>
                  </m:oMath>
                </a14:m>
                <a:r>
                  <a:rPr lang="zh-CN" altLang="en-US" sz="1400" b="1">
                    <a:solidFill>
                      <a:schemeClr val="accent6">
                        <a:lumMod val="50000"/>
                      </a:schemeClr>
                    </a:solidFill>
                  </a:rPr>
                  <a:t>要求展开的两个构件必须放在</a:t>
                </a:r>
                <a:r>
                  <a:rPr lang="zh-CN" altLang="en-US" sz="1400" b="1">
                    <a:solidFill>
                      <a:srgbClr val="C00000"/>
                    </a:solidFill>
                  </a:rPr>
                  <a:t>互为兄弟</a:t>
                </a:r>
                <a:r>
                  <a:rPr lang="zh-CN" altLang="en-US" sz="1400" b="1">
                    <a:solidFill>
                      <a:schemeClr val="accent6">
                        <a:lumMod val="50000"/>
                      </a:schemeClr>
                    </a:solidFill>
                  </a:rPr>
                  <a:t>的两个节点中，且这两个节点不能再含有其他</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𝜷</m:t>
                    </m:r>
                  </m:oMath>
                </a14:m>
                <a:r>
                  <a:rPr lang="zh-CN" altLang="en-US" sz="1400" b="1">
                    <a:solidFill>
                      <a:schemeClr val="accent6">
                        <a:lumMod val="50000"/>
                      </a:schemeClr>
                    </a:solidFill>
                  </a:rPr>
                  <a:t>构件</a:t>
                </a:r>
              </a:p>
            </p:txBody>
          </p:sp>
        </mc:Choice>
        <mc:Fallback xmlns="">
          <p:sp>
            <p:nvSpPr>
              <p:cNvPr id="3" name="文本框 2">
                <a:extLst>
                  <a:ext uri="{FF2B5EF4-FFF2-40B4-BE49-F238E27FC236}">
                    <a16:creationId xmlns:a16="http://schemas.microsoft.com/office/drawing/2014/main" id="{52D010F7-EE96-4B63-AE10-5911C36F12BE}"/>
                  </a:ext>
                </a:extLst>
              </p:cNvPr>
              <p:cNvSpPr txBox="1">
                <a:spLocks noRot="1" noChangeAspect="1" noMove="1" noResize="1" noEditPoints="1" noAdjustHandles="1" noChangeArrowheads="1" noChangeShapeType="1" noTextEdit="1"/>
              </p:cNvSpPr>
              <p:nvPr/>
            </p:nvSpPr>
            <p:spPr>
              <a:xfrm>
                <a:off x="686105" y="3101127"/>
                <a:ext cx="7672704" cy="1380314"/>
              </a:xfrm>
              <a:prstGeom prst="rect">
                <a:avLst/>
              </a:prstGeom>
              <a:blipFill>
                <a:blip r:embed="rId3"/>
                <a:stretch>
                  <a:fillRect l="-238" b="-39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822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完整真值树和封闭真值树</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91CE1B6-AB36-44C9-8254-DFB1F5E80A74}"/>
                  </a:ext>
                </a:extLst>
              </p:cNvPr>
              <p:cNvSpPr txBox="1"/>
              <p:nvPr/>
            </p:nvSpPr>
            <p:spPr>
              <a:xfrm>
                <a:off x="745430" y="2305586"/>
                <a:ext cx="7653134" cy="2282228"/>
              </a:xfrm>
              <a:prstGeom prst="rect">
                <a:avLst/>
              </a:prstGeom>
              <a:solidFill>
                <a:schemeClr val="accent2">
                  <a:lumMod val="20000"/>
                  <a:lumOff val="80000"/>
                  <a:alpha val="37000"/>
                </a:schemeClr>
              </a:solidFill>
            </p:spPr>
            <p:txBody>
              <a:bodyPr wrap="square" rtlCol="0">
                <a:spAutoFit/>
              </a:bodyPr>
              <a:lstStyle/>
              <a:p>
                <a:pPr marL="285750" indent="-285750">
                  <a:lnSpc>
                    <a:spcPts val="2200"/>
                  </a:lnSpc>
                  <a:spcBef>
                    <a:spcPts val="600"/>
                  </a:spcBef>
                  <a:buFont typeface="Arial" panose="020B0604020202020204" pitchFamily="34" charset="0"/>
                  <a:buChar char="•"/>
                </a:pPr>
                <a:r>
                  <a:rPr lang="zh-CN" altLang="en-US" sz="1600" b="1">
                    <a:solidFill>
                      <a:srgbClr val="002060"/>
                    </a:solidFill>
                  </a:rPr>
                  <a:t>对真值树的一个节点</a:t>
                </a:r>
                <a14:m>
                  <m:oMath xmlns:m="http://schemas.openxmlformats.org/officeDocument/2006/math">
                    <m:r>
                      <a:rPr lang="en-US" altLang="zh-CN" sz="1600" b="1" i="1" smtClean="0">
                        <a:solidFill>
                          <a:srgbClr val="002060"/>
                        </a:solidFill>
                        <a:latin typeface="Cambria Math" panose="02040503050406030204" pitchFamily="18" charset="0"/>
                      </a:rPr>
                      <m:t>𝒗</m:t>
                    </m:r>
                  </m:oMath>
                </a14:m>
                <a:r>
                  <a:rPr lang="zh-CN" altLang="en-US" sz="1600" b="1">
                    <a:solidFill>
                      <a:srgbClr val="002060"/>
                    </a:solidFill>
                  </a:rPr>
                  <a:t>，这个节点及其祖先节点所包含的所有真值赋值要求构成的集合记为</a:t>
                </a:r>
                <a14:m>
                  <m:oMath xmlns:m="http://schemas.openxmlformats.org/officeDocument/2006/math">
                    <m:r>
                      <a:rPr lang="en-US" altLang="zh-CN" sz="1600" b="1" i="0" smtClean="0">
                        <a:solidFill>
                          <a:srgbClr val="C00000"/>
                        </a:solidFill>
                        <a:latin typeface="Cambria Math" panose="02040503050406030204" pitchFamily="18" charset="0"/>
                      </a:rPr>
                      <m:t>𝛀</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𝒗</m:t>
                        </m:r>
                      </m:e>
                    </m:d>
                  </m:oMath>
                </a14:m>
                <a:endParaRPr lang="en-US" altLang="zh-CN" sz="1600" b="1">
                  <a:solidFill>
                    <a:srgbClr val="002060"/>
                  </a:solidFill>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rPr>
                  <a:t>对真值树的一个节点</a:t>
                </a:r>
                <a14:m>
                  <m:oMath xmlns:m="http://schemas.openxmlformats.org/officeDocument/2006/math">
                    <m:r>
                      <a:rPr lang="en-US" altLang="zh-CN" sz="1600" b="1" i="1">
                        <a:solidFill>
                          <a:srgbClr val="002060"/>
                        </a:solidFill>
                        <a:latin typeface="Cambria Math" panose="02040503050406030204" pitchFamily="18" charset="0"/>
                      </a:rPr>
                      <m:t>𝒗</m:t>
                    </m:r>
                  </m:oMath>
                </a14:m>
                <a:r>
                  <a:rPr lang="zh-CN" altLang="en-US" sz="1600" b="1">
                    <a:solidFill>
                      <a:srgbClr val="002060"/>
                    </a:solidFill>
                  </a:rPr>
                  <a:t>，如果存在公式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使得</a:t>
                </a:r>
                <a:r>
                  <a:rPr lang="en-US" altLang="zh-CN" sz="1600" b="1">
                    <a:solidFill>
                      <a:srgbClr val="002060"/>
                    </a:solidFill>
                  </a:rPr>
                  <a:t>F </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和</a:t>
                </a:r>
                <a:r>
                  <a:rPr lang="en-US" altLang="zh-CN" sz="1600" b="1">
                    <a:solidFill>
                      <a:srgbClr val="002060"/>
                    </a:solidFill>
                  </a:rPr>
                  <a:t>T </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rPr>
                  <a:t>都属于</a:t>
                </a:r>
                <a14:m>
                  <m:oMath xmlns:m="http://schemas.openxmlformats.org/officeDocument/2006/math">
                    <m:r>
                      <a:rPr lang="en-US" altLang="zh-CN" sz="1600" b="1" i="0" smtClean="0">
                        <a:solidFill>
                          <a:srgbClr val="002060"/>
                        </a:solidFill>
                        <a:latin typeface="Cambria Math" panose="02040503050406030204" pitchFamily="18" charset="0"/>
                      </a:rPr>
                      <m:t>𝛀</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𝒗</m:t>
                        </m:r>
                      </m:e>
                    </m:d>
                  </m:oMath>
                </a14:m>
                <a:r>
                  <a:rPr lang="zh-CN" altLang="en-US" sz="1600" b="1">
                    <a:solidFill>
                      <a:srgbClr val="002060"/>
                    </a:solidFill>
                  </a:rPr>
                  <a:t>，则称节点</a:t>
                </a:r>
                <a14:m>
                  <m:oMath xmlns:m="http://schemas.openxmlformats.org/officeDocument/2006/math">
                    <m:r>
                      <a:rPr lang="en-US" altLang="zh-CN" sz="1600" b="1" i="1" smtClean="0">
                        <a:solidFill>
                          <a:srgbClr val="002060"/>
                        </a:solidFill>
                        <a:latin typeface="Cambria Math" panose="02040503050406030204" pitchFamily="18" charset="0"/>
                      </a:rPr>
                      <m:t>𝒗</m:t>
                    </m:r>
                  </m:oMath>
                </a14:m>
                <a:r>
                  <a:rPr lang="zh-CN" altLang="en-US" sz="1600" b="1">
                    <a:solidFill>
                      <a:srgbClr val="002060"/>
                    </a:solidFill>
                  </a:rPr>
                  <a:t>是</a:t>
                </a:r>
                <a:r>
                  <a:rPr lang="zh-CN" altLang="en-US" sz="1600" b="1">
                    <a:solidFill>
                      <a:srgbClr val="C00000"/>
                    </a:solidFill>
                  </a:rPr>
                  <a:t>封闭节点</a:t>
                </a:r>
                <a:r>
                  <a:rPr lang="zh-CN" altLang="en-US" sz="1600" b="1">
                    <a:solidFill>
                      <a:srgbClr val="002060"/>
                    </a:solidFill>
                  </a:rPr>
                  <a:t>，否则称为</a:t>
                </a:r>
                <a:r>
                  <a:rPr lang="zh-CN" altLang="en-US" sz="1600" b="1">
                    <a:solidFill>
                      <a:srgbClr val="C00000"/>
                    </a:solidFill>
                  </a:rPr>
                  <a:t>开放节点</a:t>
                </a:r>
                <a:endParaRPr lang="en-US" altLang="zh-CN" sz="1600" b="1">
                  <a:solidFill>
                    <a:srgbClr val="C00000"/>
                  </a:solidFill>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rPr>
                  <a:t>一棵真值树（或说表列）是</a:t>
                </a:r>
                <a:r>
                  <a:rPr lang="zh-CN" altLang="en-US" sz="1600" b="1">
                    <a:solidFill>
                      <a:srgbClr val="C00000"/>
                    </a:solidFill>
                  </a:rPr>
                  <a:t>完整</a:t>
                </a:r>
                <a:r>
                  <a:rPr lang="zh-CN" altLang="en-US" sz="1600" b="1">
                    <a:solidFill>
                      <a:srgbClr val="002060"/>
                    </a:solidFill>
                  </a:rPr>
                  <a:t>的</a:t>
                </a:r>
                <a:r>
                  <a:rPr lang="en-US" altLang="zh-CN" sz="1600" b="1">
                    <a:solidFill>
                      <a:srgbClr val="002060"/>
                    </a:solidFill>
                  </a:rPr>
                  <a:t>(completed)</a:t>
                </a:r>
                <a:r>
                  <a:rPr lang="zh-CN" altLang="en-US" sz="1600" b="1">
                    <a:solidFill>
                      <a:srgbClr val="002060"/>
                    </a:solidFill>
                  </a:rPr>
                  <a:t>，如果它的每个叶子节点</a:t>
                </a:r>
                <a14:m>
                  <m:oMath xmlns:m="http://schemas.openxmlformats.org/officeDocument/2006/math">
                    <m:r>
                      <a:rPr lang="en-US" altLang="zh-CN" sz="1600" b="1" i="1" smtClean="0">
                        <a:solidFill>
                          <a:srgbClr val="002060"/>
                        </a:solidFill>
                        <a:latin typeface="Cambria Math" panose="02040503050406030204" pitchFamily="18" charset="0"/>
                      </a:rPr>
                      <m:t>𝒗</m:t>
                    </m:r>
                  </m:oMath>
                </a14:m>
                <a:r>
                  <a:rPr lang="zh-CN" altLang="en-US" sz="1600" b="1">
                    <a:solidFill>
                      <a:srgbClr val="002060"/>
                    </a:solidFill>
                  </a:rPr>
                  <a:t>要么是封闭节点，要么</a:t>
                </a:r>
                <a14:m>
                  <m:oMath xmlns:m="http://schemas.openxmlformats.org/officeDocument/2006/math">
                    <m:r>
                      <a:rPr lang="en-US" altLang="zh-CN" sz="1600" b="1">
                        <a:solidFill>
                          <a:srgbClr val="002060"/>
                        </a:solidFill>
                        <a:latin typeface="Cambria Math" panose="02040503050406030204" pitchFamily="18" charset="0"/>
                      </a:rPr>
                      <m:t>𝛀</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𝒗</m:t>
                        </m:r>
                      </m:e>
                    </m:d>
                  </m:oMath>
                </a14:m>
                <a:r>
                  <a:rPr lang="zh-CN" altLang="en-US" sz="1600" b="1">
                    <a:solidFill>
                      <a:srgbClr val="002060"/>
                    </a:solidFill>
                  </a:rPr>
                  <a:t>是辛迪卡集合</a:t>
                </a:r>
                <a:endParaRPr lang="en-US" altLang="zh-CN" sz="1600" b="1">
                  <a:solidFill>
                    <a:srgbClr val="002060"/>
                  </a:solidFill>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rPr>
                  <a:t>一棵真值树（或说表列）是</a:t>
                </a:r>
                <a:r>
                  <a:rPr lang="zh-CN" altLang="en-US" sz="1600" b="1">
                    <a:solidFill>
                      <a:srgbClr val="C00000"/>
                    </a:solidFill>
                  </a:rPr>
                  <a:t>封闭</a:t>
                </a:r>
                <a:r>
                  <a:rPr lang="zh-CN" altLang="en-US" sz="1600" b="1">
                    <a:solidFill>
                      <a:srgbClr val="002060"/>
                    </a:solidFill>
                  </a:rPr>
                  <a:t>的</a:t>
                </a:r>
                <a:r>
                  <a:rPr lang="en-US" altLang="zh-CN" sz="1600" b="1">
                    <a:solidFill>
                      <a:srgbClr val="002060"/>
                    </a:solidFill>
                  </a:rPr>
                  <a:t>(closed)</a:t>
                </a:r>
                <a:r>
                  <a:rPr lang="zh-CN" altLang="en-US" sz="1600" b="1">
                    <a:solidFill>
                      <a:srgbClr val="002060"/>
                    </a:solidFill>
                  </a:rPr>
                  <a:t>，如果它的每个叶子节点都是封闭节点</a:t>
                </a:r>
              </a:p>
            </p:txBody>
          </p:sp>
        </mc:Choice>
        <mc:Fallback xmlns="">
          <p:sp>
            <p:nvSpPr>
              <p:cNvPr id="3" name="文本框 2">
                <a:extLst>
                  <a:ext uri="{FF2B5EF4-FFF2-40B4-BE49-F238E27FC236}">
                    <a16:creationId xmlns:a16="http://schemas.microsoft.com/office/drawing/2014/main" id="{A91CE1B6-AB36-44C9-8254-DFB1F5E80A74}"/>
                  </a:ext>
                </a:extLst>
              </p:cNvPr>
              <p:cNvSpPr txBox="1">
                <a:spLocks noRot="1" noChangeAspect="1" noMove="1" noResize="1" noEditPoints="1" noAdjustHandles="1" noChangeArrowheads="1" noChangeShapeType="1" noTextEdit="1"/>
              </p:cNvSpPr>
              <p:nvPr/>
            </p:nvSpPr>
            <p:spPr>
              <a:xfrm>
                <a:off x="745430" y="2305586"/>
                <a:ext cx="7653134" cy="2282228"/>
              </a:xfrm>
              <a:prstGeom prst="rect">
                <a:avLst/>
              </a:prstGeom>
              <a:blipFill>
                <a:blip r:embed="rId2"/>
                <a:stretch>
                  <a:fillRect l="-318" b="-2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6F76BE6-C4CE-4649-99A1-B6B7F9E06D3E}"/>
                  </a:ext>
                </a:extLst>
              </p:cNvPr>
              <p:cNvSpPr txBox="1"/>
              <p:nvPr/>
            </p:nvSpPr>
            <p:spPr>
              <a:xfrm>
                <a:off x="745430" y="763682"/>
                <a:ext cx="7563680" cy="1428404"/>
              </a:xfrm>
              <a:prstGeom prst="rect">
                <a:avLst/>
              </a:prstGeom>
              <a:solidFill>
                <a:schemeClr val="accent2">
                  <a:lumMod val="20000"/>
                  <a:lumOff val="80000"/>
                </a:schemeClr>
              </a:solidFill>
            </p:spPr>
            <p:txBody>
              <a:bodyPr wrap="square" rtlCol="0">
                <a:spAutoFit/>
              </a:bodyPr>
              <a:lstStyle/>
              <a:p>
                <a:pPr>
                  <a:lnSpc>
                    <a:spcPts val="2200"/>
                  </a:lnSpc>
                  <a:spcBef>
                    <a:spcPts val="600"/>
                  </a:spcBef>
                </a:pPr>
                <a:r>
                  <a:rPr lang="zh-CN" altLang="en-US" sz="1600" b="1">
                    <a:solidFill>
                      <a:srgbClr val="002060"/>
                    </a:solidFill>
                    <a:latin typeface="楷体" panose="02010609060101010101" pitchFamily="49" charset="-122"/>
                    <a:ea typeface="楷体" panose="02010609060101010101" pitchFamily="49" charset="-122"/>
                  </a:rPr>
                  <a:t>说一个真值赋值要求集合</a:t>
                </a:r>
                <a14:m>
                  <m:oMath xmlns:m="http://schemas.openxmlformats.org/officeDocument/2006/math">
                    <m:r>
                      <a:rPr lang="en-US" altLang="zh-CN" sz="1600" b="1" i="0" smtClean="0">
                        <a:solidFill>
                          <a:srgbClr val="002060"/>
                        </a:solidFill>
                        <a:latin typeface="Cambria Math" panose="02040503050406030204" pitchFamily="18" charset="0"/>
                      </a:rPr>
                      <m:t>𝛀</m:t>
                    </m:r>
                  </m:oMath>
                </a14:m>
                <a:r>
                  <a:rPr lang="zh-CN" altLang="en-US" sz="1600" b="1">
                    <a:solidFill>
                      <a:srgbClr val="002060"/>
                    </a:solidFill>
                    <a:latin typeface="楷体" panose="02010609060101010101" pitchFamily="49" charset="-122"/>
                    <a:ea typeface="楷体" panose="02010609060101010101" pitchFamily="49" charset="-122"/>
                  </a:rPr>
                  <a:t>是</a:t>
                </a:r>
                <a:r>
                  <a:rPr lang="zh-CN" altLang="en-US" sz="1600" b="1">
                    <a:solidFill>
                      <a:srgbClr val="C00000"/>
                    </a:solidFill>
                    <a:latin typeface="+mn-ea"/>
                  </a:rPr>
                  <a:t>辛迪卡</a:t>
                </a:r>
                <a:r>
                  <a:rPr lang="en-US" altLang="zh-CN" sz="1600" b="1">
                    <a:solidFill>
                      <a:srgbClr val="C00000"/>
                    </a:solidFill>
                    <a:latin typeface="+mn-ea"/>
                  </a:rPr>
                  <a:t>(Hintikka)</a:t>
                </a:r>
                <a:r>
                  <a:rPr lang="zh-CN" altLang="en-US" sz="1600" b="1">
                    <a:solidFill>
                      <a:srgbClr val="C00000"/>
                    </a:solidFill>
                    <a:latin typeface="+mn-ea"/>
                  </a:rPr>
                  <a:t>集合</a:t>
                </a:r>
                <a:r>
                  <a:rPr lang="zh-CN" altLang="en-US" sz="1600" b="1">
                    <a:solidFill>
                      <a:srgbClr val="002060"/>
                    </a:solidFill>
                    <a:latin typeface="楷体" panose="02010609060101010101" pitchFamily="49" charset="-122"/>
                    <a:ea typeface="楷体" panose="02010609060101010101" pitchFamily="49" charset="-122"/>
                  </a:rPr>
                  <a:t>，如果它满足下面三个条件</a:t>
                </a:r>
                <a:r>
                  <a:rPr lang="zh-CN" altLang="en-US" sz="1600" b="1">
                    <a:solidFill>
                      <a:srgbClr val="002060"/>
                    </a:solidFill>
                  </a:rPr>
                  <a:t>：</a:t>
                </a:r>
                <a:endParaRPr lang="en-US" altLang="zh-CN" sz="1600" b="1">
                  <a:solidFill>
                    <a:srgbClr val="002060"/>
                  </a:solidFill>
                </a:endParaRPr>
              </a:p>
              <a:p>
                <a:pPr marL="285750"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不存在公式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，使得 </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都属于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对每个属于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𝜶</m:t>
                    </m:r>
                  </m:oMath>
                </a14:m>
                <a:r>
                  <a:rPr lang="zh-CN" altLang="en-US" sz="1400" b="1">
                    <a:solidFill>
                      <a:schemeClr val="accent2">
                        <a:lumMod val="50000"/>
                      </a:schemeClr>
                    </a:solidFill>
                  </a:rPr>
                  <a:t>要求，它的</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𝜶</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构件和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𝜶</m:t>
                        </m:r>
                      </m:e>
                      <m:sub>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rPr>
                  <a:t>构件也属于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对每个属于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𝜷</m:t>
                    </m:r>
                  </m:oMath>
                </a14:m>
                <a:r>
                  <a:rPr lang="zh-CN" altLang="en-US" sz="1400" b="1">
                    <a:solidFill>
                      <a:schemeClr val="accent2">
                        <a:lumMod val="50000"/>
                      </a:schemeClr>
                    </a:solidFill>
                  </a:rPr>
                  <a:t>要求，它的</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𝜷</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构件和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𝜷</m:t>
                        </m:r>
                      </m:e>
                      <m:sub>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rPr>
                  <a:t>构件至少有一个属于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endParaRPr lang="en-US" altLang="zh-CN" sz="14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A6F76BE6-C4CE-4649-99A1-B6B7F9E06D3E}"/>
                  </a:ext>
                </a:extLst>
              </p:cNvPr>
              <p:cNvSpPr txBox="1">
                <a:spLocks noRot="1" noChangeAspect="1" noMove="1" noResize="1" noEditPoints="1" noAdjustHandles="1" noChangeArrowheads="1" noChangeShapeType="1" noTextEdit="1"/>
              </p:cNvSpPr>
              <p:nvPr/>
            </p:nvSpPr>
            <p:spPr>
              <a:xfrm>
                <a:off x="745430" y="763682"/>
                <a:ext cx="7563680" cy="1428404"/>
              </a:xfrm>
              <a:prstGeom prst="rect">
                <a:avLst/>
              </a:prstGeom>
              <a:blipFill>
                <a:blip r:embed="rId3"/>
                <a:stretch>
                  <a:fillRect l="-403" t="-1277" b="-34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2207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完整真值树的构建方法</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EBB186C-8499-49A7-8E6E-124031EA1F76}"/>
                  </a:ext>
                </a:extLst>
              </p:cNvPr>
              <p:cNvSpPr txBox="1"/>
              <p:nvPr/>
            </p:nvSpPr>
            <p:spPr>
              <a:xfrm>
                <a:off x="780838" y="871531"/>
                <a:ext cx="7582318" cy="3630802"/>
              </a:xfrm>
              <a:prstGeom prst="rect">
                <a:avLst/>
              </a:prstGeom>
              <a:solidFill>
                <a:schemeClr val="accent2">
                  <a:lumMod val="20000"/>
                  <a:lumOff val="80000"/>
                </a:schemeClr>
              </a:solidFill>
            </p:spPr>
            <p:txBody>
              <a:bodyPr wrap="square" rtlCol="0">
                <a:spAutoFit/>
              </a:bodyPr>
              <a:lstStyle/>
              <a:p>
                <a:pPr>
                  <a:lnSpc>
                    <a:spcPts val="2200"/>
                  </a:lnSpc>
                  <a:spcBef>
                    <a:spcPts val="600"/>
                  </a:spcBef>
                </a:pPr>
                <a:r>
                  <a:rPr lang="zh-CN" altLang="en-US" sz="1400" b="1">
                    <a:solidFill>
                      <a:schemeClr val="accent2">
                        <a:lumMod val="50000"/>
                      </a:schemeClr>
                    </a:solidFill>
                  </a:rPr>
                  <a:t>构建以真值赋值要求序列</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0" smtClean="0">
                            <a:solidFill>
                              <a:schemeClr val="accent2">
                                <a:lumMod val="50000"/>
                              </a:schemeClr>
                            </a:solidFill>
                            <a:latin typeface="Cambria Math" panose="02040503050406030204" pitchFamily="18" charset="0"/>
                          </a:rPr>
                          <m:t>𝛀</m:t>
                        </m:r>
                      </m:e>
                      <m:sub>
                        <m:r>
                          <a:rPr lang="en-US" altLang="zh-CN" sz="1400" b="1" i="1" smtClean="0">
                            <a:solidFill>
                              <a:schemeClr val="accent2">
                                <a:lumMod val="50000"/>
                              </a:schemeClr>
                            </a:solidFill>
                            <a:latin typeface="Cambria Math" panose="02040503050406030204" pitchFamily="18" charset="0"/>
                          </a:rPr>
                          <m:t>𝟎</m:t>
                        </m:r>
                      </m:sub>
                    </m:sSub>
                  </m:oMath>
                </a14:m>
                <a:r>
                  <a:rPr lang="zh-CN" altLang="en-US" sz="1400" b="1">
                    <a:solidFill>
                      <a:schemeClr val="accent2">
                        <a:lumMod val="50000"/>
                      </a:schemeClr>
                    </a:solidFill>
                  </a:rPr>
                  <a:t>为根节点标记的</a:t>
                </a:r>
                <a:r>
                  <a:rPr lang="zh-CN" altLang="en-US" sz="1400" b="1">
                    <a:solidFill>
                      <a:srgbClr val="C00000"/>
                    </a:solidFill>
                  </a:rPr>
                  <a:t>完整真值树</a:t>
                </a:r>
                <a:r>
                  <a:rPr lang="zh-CN" altLang="en-US" sz="1400" b="1">
                    <a:solidFill>
                      <a:schemeClr val="accent2">
                        <a:lumMod val="50000"/>
                      </a:schemeClr>
                    </a:solidFill>
                  </a:rPr>
                  <a:t>的一个方法如下：</a:t>
                </a:r>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对包括</a:t>
                </a:r>
                <a14:m>
                  <m:oMath xmlns:m="http://schemas.openxmlformats.org/officeDocument/2006/math">
                    <m:r>
                      <a:rPr lang="zh-CN" altLang="en-US" sz="1400" b="1" i="1">
                        <a:solidFill>
                          <a:srgbClr val="002060"/>
                        </a:solidFill>
                        <a:latin typeface="Cambria Math" panose="02040503050406030204" pitchFamily="18" charset="0"/>
                        <a:ea typeface="楷体" panose="02010609060101010101" pitchFamily="49" charset="-122"/>
                      </a:rPr>
                      <m:t>根</m:t>
                    </m:r>
                  </m:oMath>
                </a14:m>
                <a:r>
                  <a:rPr lang="zh-CN" altLang="en-US" sz="1400" b="1">
                    <a:solidFill>
                      <a:srgbClr val="002060"/>
                    </a:solidFill>
                    <a:latin typeface="楷体" panose="02010609060101010101" pitchFamily="49" charset="-122"/>
                    <a:ea typeface="楷体" panose="02010609060101010101" pitchFamily="49" charset="-122"/>
                  </a:rPr>
                  <a:t>节点在内每个还没有儿子节点的节点</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𝒗</m:t>
                    </m:r>
                  </m:oMath>
                </a14:m>
                <a:r>
                  <a:rPr lang="zh-CN" altLang="en-US" sz="1400" b="1">
                    <a:solidFill>
                      <a:srgbClr val="002060"/>
                    </a:solidFill>
                    <a:latin typeface="楷体" panose="02010609060101010101" pitchFamily="49" charset="-122"/>
                    <a:ea typeface="楷体" panose="02010609060101010101" pitchFamily="49" charset="-122"/>
                  </a:rPr>
                  <a:t>：</a:t>
                </a:r>
                <a:endParaRPr lang="en-US" altLang="zh-CN" sz="1400" b="1">
                  <a:solidFill>
                    <a:srgbClr val="002060"/>
                  </a:solidFill>
                  <a:latin typeface="楷体" panose="02010609060101010101" pitchFamily="49" charset="-122"/>
                  <a:ea typeface="楷体" panose="02010609060101010101" pitchFamily="49" charset="-122"/>
                </a:endParaRPr>
              </a:p>
              <a:p>
                <a:pPr marL="742950" lvl="1" indent="-285750">
                  <a:lnSpc>
                    <a:spcPts val="2200"/>
                  </a:lnSpc>
                  <a:spcBef>
                    <a:spcPts val="600"/>
                  </a:spcBef>
                  <a:buFont typeface="Arial" panose="020B0604020202020204" pitchFamily="34" charset="0"/>
                  <a:buChar char="•"/>
                </a:pPr>
                <a:r>
                  <a:rPr lang="zh-CN" altLang="en-US" sz="1400" b="1">
                    <a:solidFill>
                      <a:schemeClr val="accent6">
                        <a:lumMod val="50000"/>
                      </a:schemeClr>
                    </a:solidFill>
                  </a:rPr>
                  <a:t>首先，使用</a:t>
                </a:r>
                <a14:m>
                  <m:oMath xmlns:m="http://schemas.openxmlformats.org/officeDocument/2006/math">
                    <m:r>
                      <a:rPr lang="en-US" altLang="zh-CN" sz="1400" b="1" i="1" smtClean="0">
                        <a:solidFill>
                          <a:srgbClr val="C00000"/>
                        </a:solidFill>
                        <a:latin typeface="Cambria Math" panose="02040503050406030204" pitchFamily="18" charset="0"/>
                      </a:rPr>
                      <m:t>𝜶</m:t>
                    </m:r>
                  </m:oMath>
                </a14:m>
                <a:r>
                  <a:rPr lang="zh-CN" altLang="en-US" sz="1400" b="1">
                    <a:solidFill>
                      <a:srgbClr val="C00000"/>
                    </a:solidFill>
                  </a:rPr>
                  <a:t>类规则</a:t>
                </a:r>
                <a:r>
                  <a:rPr lang="zh-CN" altLang="en-US" sz="1400" b="1">
                    <a:solidFill>
                      <a:schemeClr val="accent6">
                        <a:lumMod val="50000"/>
                      </a:schemeClr>
                    </a:solidFill>
                  </a:rPr>
                  <a:t>对标记</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𝒗</m:t>
                    </m:r>
                  </m:oMath>
                </a14:m>
                <a:r>
                  <a:rPr lang="zh-CN" altLang="en-US" sz="1400" b="1">
                    <a:solidFill>
                      <a:schemeClr val="accent6">
                        <a:lumMod val="50000"/>
                      </a:schemeClr>
                    </a:solidFill>
                  </a:rPr>
                  <a:t>的真值赋值要求集</a:t>
                </a:r>
                <a14:m>
                  <m:oMath xmlns:m="http://schemas.openxmlformats.org/officeDocument/2006/math">
                    <m:r>
                      <a:rPr lang="en-US" altLang="zh-CN" sz="1400" b="1">
                        <a:solidFill>
                          <a:schemeClr val="accent6">
                            <a:lumMod val="50000"/>
                          </a:schemeClr>
                        </a:solidFill>
                        <a:latin typeface="Cambria Math" panose="02040503050406030204" pitchFamily="18" charset="0"/>
                      </a:rPr>
                      <m:t>𝛀</m:t>
                    </m:r>
                  </m:oMath>
                </a14:m>
                <a:r>
                  <a:rPr lang="zh-CN" altLang="en-US" sz="1400" b="1">
                    <a:solidFill>
                      <a:schemeClr val="accent6">
                        <a:lumMod val="50000"/>
                      </a:schemeClr>
                    </a:solidFill>
                  </a:rPr>
                  <a:t>中的</a:t>
                </a:r>
                <a:r>
                  <a:rPr lang="zh-CN" altLang="en-US" sz="1400" b="1">
                    <a:solidFill>
                      <a:srgbClr val="C00000"/>
                    </a:solidFill>
                  </a:rPr>
                  <a:t>每个</a:t>
                </a:r>
                <a14:m>
                  <m:oMath xmlns:m="http://schemas.openxmlformats.org/officeDocument/2006/math">
                    <m:r>
                      <a:rPr lang="en-US" altLang="zh-CN" sz="1400" b="1" i="1" smtClean="0">
                        <a:solidFill>
                          <a:srgbClr val="C00000"/>
                        </a:solidFill>
                        <a:latin typeface="Cambria Math" panose="02040503050406030204" pitchFamily="18" charset="0"/>
                      </a:rPr>
                      <m:t>𝜶</m:t>
                    </m:r>
                  </m:oMath>
                </a14:m>
                <a:r>
                  <a:rPr lang="zh-CN" altLang="en-US" sz="1400" b="1">
                    <a:solidFill>
                      <a:srgbClr val="C00000"/>
                    </a:solidFill>
                  </a:rPr>
                  <a:t>类要求</a:t>
                </a:r>
                <a:r>
                  <a:rPr lang="zh-CN" altLang="en-US" sz="1400" b="1">
                    <a:solidFill>
                      <a:schemeClr val="accent6">
                        <a:lumMod val="50000"/>
                      </a:schemeClr>
                    </a:solidFill>
                  </a:rPr>
                  <a:t>展开，并添加到</a:t>
                </a:r>
                <a14:m>
                  <m:oMath xmlns:m="http://schemas.openxmlformats.org/officeDocument/2006/math">
                    <m:r>
                      <a:rPr lang="en-US" altLang="zh-CN" sz="1400" b="1" i="0" smtClean="0">
                        <a:solidFill>
                          <a:schemeClr val="accent6">
                            <a:lumMod val="50000"/>
                          </a:schemeClr>
                        </a:solidFill>
                        <a:latin typeface="Cambria Math" panose="02040503050406030204" pitchFamily="18" charset="0"/>
                      </a:rPr>
                      <m:t>𝛀</m:t>
                    </m:r>
                  </m:oMath>
                </a14:m>
                <a:r>
                  <a:rPr lang="zh-CN" altLang="en-US" sz="1400" b="1">
                    <a:solidFill>
                      <a:schemeClr val="accent6">
                        <a:lumMod val="50000"/>
                      </a:schemeClr>
                    </a:solidFill>
                  </a:rPr>
                  <a:t>中，直到</a:t>
                </a:r>
                <a14:m>
                  <m:oMath xmlns:m="http://schemas.openxmlformats.org/officeDocument/2006/math">
                    <m:r>
                      <a:rPr lang="en-US" altLang="zh-CN" sz="1400" b="1" i="0" smtClean="0">
                        <a:solidFill>
                          <a:schemeClr val="accent6">
                            <a:lumMod val="50000"/>
                          </a:schemeClr>
                        </a:solidFill>
                        <a:latin typeface="Cambria Math" panose="02040503050406030204" pitchFamily="18" charset="0"/>
                      </a:rPr>
                      <m:t>𝛀</m:t>
                    </m:r>
                  </m:oMath>
                </a14:m>
                <a:r>
                  <a:rPr lang="zh-CN" altLang="en-US" sz="1400" b="1">
                    <a:solidFill>
                      <a:schemeClr val="accent6">
                        <a:lumMod val="50000"/>
                      </a:schemeClr>
                    </a:solidFill>
                  </a:rPr>
                  <a:t>中不存在</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𝜶</m:t>
                    </m:r>
                  </m:oMath>
                </a14:m>
                <a:r>
                  <a:rPr lang="zh-CN" altLang="en-US" sz="1400" b="1">
                    <a:solidFill>
                      <a:schemeClr val="accent6">
                        <a:lumMod val="50000"/>
                      </a:schemeClr>
                    </a:solidFill>
                  </a:rPr>
                  <a:t>类要求，最后得到的</a:t>
                </a:r>
                <a14:m>
                  <m:oMath xmlns:m="http://schemas.openxmlformats.org/officeDocument/2006/math">
                    <m:r>
                      <a:rPr lang="en-US" altLang="zh-CN" sz="1400" b="1" i="0" smtClean="0">
                        <a:solidFill>
                          <a:schemeClr val="accent6">
                            <a:lumMod val="50000"/>
                          </a:schemeClr>
                        </a:solidFill>
                        <a:latin typeface="Cambria Math" panose="02040503050406030204" pitchFamily="18" charset="0"/>
                      </a:rPr>
                      <m:t>𝛀</m:t>
                    </m:r>
                  </m:oMath>
                </a14:m>
                <a:r>
                  <a:rPr lang="zh-CN" altLang="en-US" sz="1400" b="1">
                    <a:solidFill>
                      <a:schemeClr val="accent6">
                        <a:lumMod val="50000"/>
                      </a:schemeClr>
                    </a:solidFill>
                  </a:rPr>
                  <a:t>作为节点</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𝒗</m:t>
                    </m:r>
                  </m:oMath>
                </a14:m>
                <a:r>
                  <a:rPr lang="zh-CN" altLang="en-US" sz="1400" b="1">
                    <a:solidFill>
                      <a:schemeClr val="accent6">
                        <a:lumMod val="50000"/>
                      </a:schemeClr>
                    </a:solidFill>
                  </a:rPr>
                  <a:t>的最终标记</a:t>
                </a:r>
                <a:endParaRPr lang="en-US" altLang="zh-CN" sz="1400" b="1">
                  <a:solidFill>
                    <a:schemeClr val="accent6">
                      <a:lumMod val="50000"/>
                    </a:schemeClr>
                  </a:solidFill>
                </a:endParaRPr>
              </a:p>
              <a:p>
                <a:pPr marL="742950" lvl="1" indent="-285750">
                  <a:lnSpc>
                    <a:spcPts val="2200"/>
                  </a:lnSpc>
                  <a:spcBef>
                    <a:spcPts val="600"/>
                  </a:spcBef>
                  <a:buFont typeface="Arial" panose="020B0604020202020204" pitchFamily="34" charset="0"/>
                  <a:buChar char="•"/>
                </a:pPr>
                <a:r>
                  <a:rPr lang="zh-CN" altLang="en-US" sz="1400" b="1">
                    <a:solidFill>
                      <a:schemeClr val="accent6">
                        <a:lumMod val="50000"/>
                      </a:schemeClr>
                    </a:solidFill>
                  </a:rPr>
                  <a:t>其次，如果同时存在公式</a:t>
                </a:r>
                <a14:m>
                  <m:oMath xmlns:m="http://schemas.openxmlformats.org/officeDocument/2006/math">
                    <m:r>
                      <a:rPr lang="en-US" altLang="zh-CN" sz="1400" b="1">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使得</a:t>
                </a:r>
                <a:r>
                  <a:rPr lang="en-US" altLang="zh-CN" sz="1400" b="1">
                    <a:solidFill>
                      <a:schemeClr val="accent6">
                        <a:lumMod val="50000"/>
                      </a:schemeClr>
                    </a:solidFill>
                  </a:rPr>
                  <a:t>F </a:t>
                </a:r>
                <a14:m>
                  <m:oMath xmlns:m="http://schemas.openxmlformats.org/officeDocument/2006/math">
                    <m:r>
                      <a:rPr lang="en-US" altLang="zh-CN" sz="1400" b="1">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和</a:t>
                </a:r>
                <a:r>
                  <a:rPr lang="en-US" altLang="zh-CN" sz="1400" b="1">
                    <a:solidFill>
                      <a:schemeClr val="accent6">
                        <a:lumMod val="50000"/>
                      </a:schemeClr>
                    </a:solidFill>
                  </a:rPr>
                  <a:t>T </a:t>
                </a:r>
                <a14:m>
                  <m:oMath xmlns:m="http://schemas.openxmlformats.org/officeDocument/2006/math">
                    <m:r>
                      <a:rPr lang="en-US" altLang="zh-CN" sz="1400" b="1">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都在</a:t>
                </a:r>
                <a14:m>
                  <m:oMath xmlns:m="http://schemas.openxmlformats.org/officeDocument/2006/math">
                    <m:r>
                      <a:rPr lang="en-US" altLang="zh-CN" sz="1400" b="1" smtClean="0">
                        <a:solidFill>
                          <a:schemeClr val="accent6">
                            <a:lumMod val="50000"/>
                          </a:schemeClr>
                        </a:solidFill>
                        <a:latin typeface="Cambria Math" panose="02040503050406030204" pitchFamily="18" charset="0"/>
                        <a:ea typeface="楷体" panose="02010609060101010101" pitchFamily="49" charset="-122"/>
                      </a:rPr>
                      <m:t>𝛀</m:t>
                    </m:r>
                    <m:r>
                      <a:rPr lang="en-US" altLang="zh-CN" sz="1400" b="1" smtClean="0">
                        <a:solidFill>
                          <a:schemeClr val="accent6">
                            <a:lumMod val="50000"/>
                          </a:schemeClr>
                        </a:solidFill>
                        <a:latin typeface="Cambria Math" panose="02040503050406030204" pitchFamily="18" charset="0"/>
                        <a:ea typeface="楷体" panose="02010609060101010101" pitchFamily="49" charset="-122"/>
                      </a:rPr>
                      <m:t>(</m:t>
                    </m:r>
                    <m:r>
                      <a:rPr lang="en-US" altLang="zh-CN" sz="1400" b="1" i="1">
                        <a:solidFill>
                          <a:schemeClr val="accent6">
                            <a:lumMod val="50000"/>
                          </a:schemeClr>
                        </a:solidFill>
                        <a:latin typeface="Cambria Math" panose="02040503050406030204" pitchFamily="18" charset="0"/>
                        <a:ea typeface="楷体" panose="02010609060101010101" pitchFamily="49" charset="-122"/>
                      </a:rPr>
                      <m:t>𝒗</m:t>
                    </m:r>
                    <m:r>
                      <a:rPr lang="en-US" altLang="zh-CN" sz="1400" b="1">
                        <a:solidFill>
                          <a:schemeClr val="accent6">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6">
                        <a:lumMod val="50000"/>
                      </a:schemeClr>
                    </a:solidFill>
                  </a:rPr>
                  <a:t>中，则</a:t>
                </a:r>
                <a14:m>
                  <m:oMath xmlns:m="http://schemas.openxmlformats.org/officeDocument/2006/math">
                    <m:r>
                      <a:rPr lang="en-US" altLang="zh-CN" sz="1400" b="1">
                        <a:solidFill>
                          <a:schemeClr val="accent6">
                            <a:lumMod val="50000"/>
                          </a:schemeClr>
                        </a:solidFill>
                        <a:latin typeface="Cambria Math" panose="02040503050406030204" pitchFamily="18" charset="0"/>
                      </a:rPr>
                      <m:t>𝒗</m:t>
                    </m:r>
                  </m:oMath>
                </a14:m>
                <a:r>
                  <a:rPr lang="zh-CN" altLang="en-US" sz="1400" b="1">
                    <a:solidFill>
                      <a:schemeClr val="accent6">
                        <a:lumMod val="50000"/>
                      </a:schemeClr>
                    </a:solidFill>
                  </a:rPr>
                  <a:t>是</a:t>
                </a:r>
                <a:r>
                  <a:rPr lang="zh-CN" altLang="en-US" sz="1400" b="1">
                    <a:solidFill>
                      <a:srgbClr val="C00000"/>
                    </a:solidFill>
                  </a:rPr>
                  <a:t>封闭节点，</a:t>
                </a:r>
                <a:r>
                  <a:rPr lang="zh-CN" altLang="en-US" sz="1400" b="1">
                    <a:solidFill>
                      <a:schemeClr val="accent6">
                        <a:lumMod val="50000"/>
                      </a:schemeClr>
                    </a:solidFill>
                  </a:rPr>
                  <a:t>封闭节点是真值树的叶子节点，不再展开</a:t>
                </a:r>
                <a:endParaRPr lang="en-US" altLang="zh-CN" sz="1400" b="1">
                  <a:solidFill>
                    <a:schemeClr val="accent6">
                      <a:lumMod val="50000"/>
                    </a:schemeClr>
                  </a:solidFill>
                </a:endParaRPr>
              </a:p>
              <a:p>
                <a:pPr marL="742950" lvl="1" indent="-285750">
                  <a:lnSpc>
                    <a:spcPts val="2200"/>
                  </a:lnSpc>
                  <a:spcBef>
                    <a:spcPts val="600"/>
                  </a:spcBef>
                  <a:buFont typeface="Arial" panose="020B0604020202020204" pitchFamily="34" charset="0"/>
                  <a:buChar char="•"/>
                </a:pPr>
                <a:r>
                  <a:rPr lang="zh-CN" altLang="en-US" sz="1400" b="1">
                    <a:solidFill>
                      <a:schemeClr val="accent6">
                        <a:lumMod val="50000"/>
                      </a:schemeClr>
                    </a:solidFill>
                  </a:rPr>
                  <a:t>否则</a:t>
                </a:r>
                <a:r>
                  <a:rPr lang="zh-CN" altLang="en-US" sz="1400" b="1" i="0">
                    <a:solidFill>
                      <a:schemeClr val="accent6">
                        <a:lumMod val="50000"/>
                      </a:schemeClr>
                    </a:solidFill>
                    <a:latin typeface="+mj-lt"/>
                  </a:rPr>
                  <a:t>，若</a:t>
                </a:r>
                <a14:m>
                  <m:oMath xmlns:m="http://schemas.openxmlformats.org/officeDocument/2006/math">
                    <m:r>
                      <a:rPr lang="en-US" altLang="zh-CN" sz="1400" b="1">
                        <a:solidFill>
                          <a:schemeClr val="accent6">
                            <a:lumMod val="50000"/>
                          </a:schemeClr>
                        </a:solidFill>
                        <a:latin typeface="Cambria Math" panose="02040503050406030204" pitchFamily="18" charset="0"/>
                        <a:ea typeface="楷体" panose="02010609060101010101" pitchFamily="49" charset="-122"/>
                      </a:rPr>
                      <m:t>𝛀</m:t>
                    </m:r>
                    <m:r>
                      <a:rPr lang="en-US" altLang="zh-CN" sz="1400" b="1">
                        <a:solidFill>
                          <a:schemeClr val="accent6">
                            <a:lumMod val="50000"/>
                          </a:schemeClr>
                        </a:solidFill>
                        <a:latin typeface="Cambria Math" panose="02040503050406030204" pitchFamily="18" charset="0"/>
                        <a:ea typeface="楷体" panose="02010609060101010101" pitchFamily="49" charset="-122"/>
                      </a:rPr>
                      <m:t>(</m:t>
                    </m:r>
                    <m:r>
                      <a:rPr lang="en-US" altLang="zh-CN" sz="1400" b="1" i="1">
                        <a:solidFill>
                          <a:schemeClr val="accent6">
                            <a:lumMod val="50000"/>
                          </a:schemeClr>
                        </a:solidFill>
                        <a:latin typeface="Cambria Math" panose="02040503050406030204" pitchFamily="18" charset="0"/>
                        <a:ea typeface="楷体" panose="02010609060101010101" pitchFamily="49" charset="-122"/>
                      </a:rPr>
                      <m:t>𝒗</m:t>
                    </m:r>
                    <m:r>
                      <a:rPr lang="en-US" altLang="zh-CN" sz="1400" b="1">
                        <a:solidFill>
                          <a:schemeClr val="accent6">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6">
                        <a:lumMod val="50000"/>
                      </a:schemeClr>
                    </a:solidFill>
                  </a:rPr>
                  <a:t>中存在</a:t>
                </a:r>
                <a14:m>
                  <m:oMath xmlns:m="http://schemas.openxmlformats.org/officeDocument/2006/math">
                    <m:r>
                      <a:rPr lang="en-US" altLang="zh-CN" sz="1400" b="1" smtClean="0">
                        <a:solidFill>
                          <a:srgbClr val="C00000"/>
                        </a:solidFill>
                        <a:latin typeface="Cambria Math" panose="02040503050406030204" pitchFamily="18" charset="0"/>
                      </a:rPr>
                      <m:t>𝜷</m:t>
                    </m:r>
                  </m:oMath>
                </a14:m>
                <a:r>
                  <a:rPr lang="zh-CN" altLang="en-US" sz="1400" b="1">
                    <a:solidFill>
                      <a:srgbClr val="C00000"/>
                    </a:solidFill>
                  </a:rPr>
                  <a:t>类要求</a:t>
                </a:r>
                <a:r>
                  <a:rPr lang="zh-CN" altLang="en-US" sz="1400" b="1">
                    <a:solidFill>
                      <a:schemeClr val="accent6">
                        <a:lumMod val="50000"/>
                      </a:schemeClr>
                    </a:solidFill>
                  </a:rPr>
                  <a:t>，且它的</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𝜷</m:t>
                        </m:r>
                      </m:e>
                      <m:sub>
                        <m:r>
                          <a:rPr lang="en-US" altLang="zh-CN" sz="1400" b="1" i="1" smtClean="0">
                            <a:solidFill>
                              <a:schemeClr val="accent6">
                                <a:lumMod val="50000"/>
                              </a:schemeClr>
                            </a:solidFill>
                            <a:latin typeface="Cambria Math" panose="02040503050406030204" pitchFamily="18" charset="0"/>
                          </a:rPr>
                          <m:t>𝟏</m:t>
                        </m:r>
                      </m:sub>
                    </m:sSub>
                  </m:oMath>
                </a14:m>
                <a:r>
                  <a:rPr lang="zh-CN" altLang="en-US" sz="1400" b="1">
                    <a:solidFill>
                      <a:schemeClr val="accent6">
                        <a:lumMod val="50000"/>
                      </a:schemeClr>
                    </a:solidFill>
                  </a:rPr>
                  <a:t>构件和</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𝜷</m:t>
                        </m:r>
                      </m:e>
                      <m:sub>
                        <m:r>
                          <a:rPr lang="en-US" altLang="zh-CN" sz="1400" b="1" i="1" smtClean="0">
                            <a:solidFill>
                              <a:schemeClr val="accent6">
                                <a:lumMod val="50000"/>
                              </a:schemeClr>
                            </a:solidFill>
                            <a:latin typeface="Cambria Math" panose="02040503050406030204" pitchFamily="18" charset="0"/>
                          </a:rPr>
                          <m:t>𝟐</m:t>
                        </m:r>
                      </m:sub>
                    </m:sSub>
                  </m:oMath>
                </a14:m>
                <a:r>
                  <a:rPr lang="zh-CN" altLang="en-US" sz="1400" b="1">
                    <a:solidFill>
                      <a:schemeClr val="accent6">
                        <a:lumMod val="50000"/>
                      </a:schemeClr>
                    </a:solidFill>
                  </a:rPr>
                  <a:t>构件都不在</a:t>
                </a:r>
                <a14:m>
                  <m:oMath xmlns:m="http://schemas.openxmlformats.org/officeDocument/2006/math">
                    <m:r>
                      <a:rPr lang="en-US" altLang="zh-CN" sz="1400" b="1">
                        <a:solidFill>
                          <a:schemeClr val="accent6">
                            <a:lumMod val="50000"/>
                          </a:schemeClr>
                        </a:solidFill>
                        <a:latin typeface="Cambria Math" panose="02040503050406030204" pitchFamily="18" charset="0"/>
                        <a:ea typeface="楷体" panose="02010609060101010101" pitchFamily="49" charset="-122"/>
                      </a:rPr>
                      <m:t>𝛀</m:t>
                    </m:r>
                    <m:r>
                      <a:rPr lang="en-US" altLang="zh-CN" sz="1400" b="1">
                        <a:solidFill>
                          <a:schemeClr val="accent6">
                            <a:lumMod val="50000"/>
                          </a:schemeClr>
                        </a:solidFill>
                        <a:latin typeface="Cambria Math" panose="02040503050406030204" pitchFamily="18" charset="0"/>
                        <a:ea typeface="楷体" panose="02010609060101010101" pitchFamily="49" charset="-122"/>
                      </a:rPr>
                      <m:t>(</m:t>
                    </m:r>
                    <m:r>
                      <a:rPr lang="en-US" altLang="zh-CN" sz="1400" b="1" i="1">
                        <a:solidFill>
                          <a:schemeClr val="accent6">
                            <a:lumMod val="50000"/>
                          </a:schemeClr>
                        </a:solidFill>
                        <a:latin typeface="Cambria Math" panose="02040503050406030204" pitchFamily="18" charset="0"/>
                        <a:ea typeface="楷体" panose="02010609060101010101" pitchFamily="49" charset="-122"/>
                      </a:rPr>
                      <m:t>𝒗</m:t>
                    </m:r>
                    <m:r>
                      <a:rPr lang="en-US" altLang="zh-CN" sz="1400" b="1">
                        <a:solidFill>
                          <a:schemeClr val="accent6">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6">
                        <a:lumMod val="50000"/>
                      </a:schemeClr>
                    </a:solidFill>
                  </a:rPr>
                  <a:t>中，则将它按</a:t>
                </a:r>
                <a14:m>
                  <m:oMath xmlns:m="http://schemas.openxmlformats.org/officeDocument/2006/math">
                    <m:r>
                      <a:rPr lang="en-US" altLang="zh-CN" sz="1400" b="1" i="1" smtClean="0">
                        <a:solidFill>
                          <a:srgbClr val="C00000"/>
                        </a:solidFill>
                        <a:latin typeface="Cambria Math" panose="02040503050406030204" pitchFamily="18" charset="0"/>
                      </a:rPr>
                      <m:t>𝜷</m:t>
                    </m:r>
                  </m:oMath>
                </a14:m>
                <a:r>
                  <a:rPr lang="zh-CN" altLang="en-US" sz="1400" b="1">
                    <a:solidFill>
                      <a:srgbClr val="C00000"/>
                    </a:solidFill>
                  </a:rPr>
                  <a:t>类规则</a:t>
                </a:r>
                <a:r>
                  <a:rPr lang="zh-CN" altLang="en-US" sz="1400" b="1">
                    <a:solidFill>
                      <a:schemeClr val="accent6">
                        <a:lumMod val="50000"/>
                      </a:schemeClr>
                    </a:solidFill>
                  </a:rPr>
                  <a:t>展开，得到</a:t>
                </a:r>
                <a14:m>
                  <m:oMath xmlns:m="http://schemas.openxmlformats.org/officeDocument/2006/math">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𝜷</m:t>
                        </m:r>
                      </m:e>
                      <m:sub>
                        <m:r>
                          <a:rPr lang="en-US" altLang="zh-CN" sz="1400" b="1" i="1">
                            <a:solidFill>
                              <a:schemeClr val="accent6">
                                <a:lumMod val="50000"/>
                              </a:schemeClr>
                            </a:solidFill>
                            <a:latin typeface="Cambria Math" panose="02040503050406030204" pitchFamily="18" charset="0"/>
                          </a:rPr>
                          <m:t>𝟏</m:t>
                        </m:r>
                      </m:sub>
                    </m:sSub>
                  </m:oMath>
                </a14:m>
                <a:r>
                  <a:rPr lang="zh-CN" altLang="en-US" sz="1400" b="1">
                    <a:solidFill>
                      <a:schemeClr val="accent6">
                        <a:lumMod val="50000"/>
                      </a:schemeClr>
                    </a:solidFill>
                  </a:rPr>
                  <a:t>构件和</a:t>
                </a:r>
                <a14:m>
                  <m:oMath xmlns:m="http://schemas.openxmlformats.org/officeDocument/2006/math">
                    <m:sSub>
                      <m:sSubPr>
                        <m:ctrlPr>
                          <a:rPr lang="en-US" altLang="zh-CN" sz="1400" b="1" i="1">
                            <a:solidFill>
                              <a:schemeClr val="accent6">
                                <a:lumMod val="50000"/>
                              </a:schemeClr>
                            </a:solidFill>
                            <a:latin typeface="Cambria Math" panose="02040503050406030204" pitchFamily="18" charset="0"/>
                          </a:rPr>
                        </m:ctrlPr>
                      </m:sSubPr>
                      <m:e>
                        <m:r>
                          <a:rPr lang="en-US" altLang="zh-CN" sz="1400" b="1" i="1">
                            <a:solidFill>
                              <a:schemeClr val="accent6">
                                <a:lumMod val="50000"/>
                              </a:schemeClr>
                            </a:solidFill>
                            <a:latin typeface="Cambria Math" panose="02040503050406030204" pitchFamily="18" charset="0"/>
                          </a:rPr>
                          <m:t>𝜷</m:t>
                        </m:r>
                      </m:e>
                      <m:sub>
                        <m:r>
                          <a:rPr lang="en-US" altLang="zh-CN" sz="1400" b="1" i="1">
                            <a:solidFill>
                              <a:schemeClr val="accent6">
                                <a:lumMod val="50000"/>
                              </a:schemeClr>
                            </a:solidFill>
                            <a:latin typeface="Cambria Math" panose="02040503050406030204" pitchFamily="18" charset="0"/>
                          </a:rPr>
                          <m:t>𝟐</m:t>
                        </m:r>
                      </m:sub>
                    </m:sSub>
                  </m:oMath>
                </a14:m>
                <a:r>
                  <a:rPr lang="zh-CN" altLang="en-US" sz="1400" b="1">
                    <a:solidFill>
                      <a:schemeClr val="accent6">
                        <a:lumMod val="50000"/>
                      </a:schemeClr>
                    </a:solidFill>
                  </a:rPr>
                  <a:t>构件分别作为节点</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𝒗</m:t>
                    </m:r>
                  </m:oMath>
                </a14:m>
                <a:r>
                  <a:rPr lang="zh-CN" altLang="en-US" sz="1400" b="1">
                    <a:solidFill>
                      <a:schemeClr val="accent6">
                        <a:lumMod val="50000"/>
                      </a:schemeClr>
                    </a:solidFill>
                  </a:rPr>
                  <a:t>的</a:t>
                </a:r>
                <a:r>
                  <a:rPr lang="zh-CN" altLang="en-US" sz="1400" b="1">
                    <a:solidFill>
                      <a:srgbClr val="C00000"/>
                    </a:solidFill>
                  </a:rPr>
                  <a:t>两个儿子节点</a:t>
                </a:r>
                <a:r>
                  <a:rPr lang="zh-CN" altLang="en-US" sz="1400" b="1">
                    <a:solidFill>
                      <a:schemeClr val="accent6">
                        <a:lumMod val="50000"/>
                      </a:schemeClr>
                    </a:solidFill>
                  </a:rPr>
                  <a:t>，以便进一步展开</a:t>
                </a:r>
                <a:endParaRPr lang="en-US" altLang="zh-CN" sz="1400" b="1">
                  <a:solidFill>
                    <a:schemeClr val="accent6">
                      <a:lumMod val="50000"/>
                    </a:schemeClr>
                  </a:solidFill>
                </a:endParaRPr>
              </a:p>
              <a:p>
                <a:pPr marL="742950" lvl="1" indent="-285750">
                  <a:lnSpc>
                    <a:spcPts val="2200"/>
                  </a:lnSpc>
                  <a:spcBef>
                    <a:spcPts val="600"/>
                  </a:spcBef>
                  <a:buFont typeface="Arial" panose="020B0604020202020204" pitchFamily="34" charset="0"/>
                  <a:buChar char="•"/>
                </a:pPr>
                <a:r>
                  <a:rPr lang="zh-CN" altLang="en-US" sz="1400" b="1">
                    <a:solidFill>
                      <a:schemeClr val="accent6">
                        <a:lumMod val="50000"/>
                      </a:schemeClr>
                    </a:solidFill>
                  </a:rPr>
                  <a:t>否则，即</a:t>
                </a:r>
                <a14:m>
                  <m:oMath xmlns:m="http://schemas.openxmlformats.org/officeDocument/2006/math">
                    <m:r>
                      <a:rPr lang="en-US" altLang="zh-CN" sz="1400" b="1">
                        <a:solidFill>
                          <a:schemeClr val="accent6">
                            <a:lumMod val="50000"/>
                          </a:schemeClr>
                        </a:solidFill>
                        <a:latin typeface="Cambria Math" panose="02040503050406030204" pitchFamily="18" charset="0"/>
                        <a:ea typeface="楷体" panose="02010609060101010101" pitchFamily="49" charset="-122"/>
                      </a:rPr>
                      <m:t>𝛀</m:t>
                    </m:r>
                    <m:r>
                      <a:rPr lang="en-US" altLang="zh-CN" sz="1400" b="1">
                        <a:solidFill>
                          <a:schemeClr val="accent6">
                            <a:lumMod val="50000"/>
                          </a:schemeClr>
                        </a:solidFill>
                        <a:latin typeface="Cambria Math" panose="02040503050406030204" pitchFamily="18" charset="0"/>
                        <a:ea typeface="楷体" panose="02010609060101010101" pitchFamily="49" charset="-122"/>
                      </a:rPr>
                      <m:t>(</m:t>
                    </m:r>
                    <m:r>
                      <a:rPr lang="en-US" altLang="zh-CN" sz="1400" b="1" i="1">
                        <a:solidFill>
                          <a:schemeClr val="accent6">
                            <a:lumMod val="50000"/>
                          </a:schemeClr>
                        </a:solidFill>
                        <a:latin typeface="Cambria Math" panose="02040503050406030204" pitchFamily="18" charset="0"/>
                        <a:ea typeface="楷体" panose="02010609060101010101" pitchFamily="49" charset="-122"/>
                      </a:rPr>
                      <m:t>𝒗</m:t>
                    </m:r>
                    <m:r>
                      <a:rPr lang="en-US" altLang="zh-CN" sz="1400" b="1">
                        <a:solidFill>
                          <a:schemeClr val="accent6">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6">
                        <a:lumMod val="50000"/>
                      </a:schemeClr>
                    </a:solidFill>
                  </a:rPr>
                  <a:t>中每个</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𝜷</m:t>
                    </m:r>
                  </m:oMath>
                </a14:m>
                <a:r>
                  <a:rPr lang="zh-CN" altLang="en-US" sz="1400" b="1">
                    <a:solidFill>
                      <a:schemeClr val="accent6">
                        <a:lumMod val="50000"/>
                      </a:schemeClr>
                    </a:solidFill>
                  </a:rPr>
                  <a:t>类要求的</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𝜷</m:t>
                        </m:r>
                      </m:e>
                      <m:sub>
                        <m:r>
                          <a:rPr lang="en-US" altLang="zh-CN" sz="1400" b="1" i="1" smtClean="0">
                            <a:solidFill>
                              <a:schemeClr val="accent6">
                                <a:lumMod val="50000"/>
                              </a:schemeClr>
                            </a:solidFill>
                            <a:latin typeface="Cambria Math" panose="02040503050406030204" pitchFamily="18" charset="0"/>
                          </a:rPr>
                          <m:t>𝟏</m:t>
                        </m:r>
                      </m:sub>
                    </m:sSub>
                  </m:oMath>
                </a14:m>
                <a:r>
                  <a:rPr lang="zh-CN" altLang="en-US" sz="1400" b="1">
                    <a:solidFill>
                      <a:schemeClr val="accent6">
                        <a:lumMod val="50000"/>
                      </a:schemeClr>
                    </a:solidFill>
                  </a:rPr>
                  <a:t>构件和</a:t>
                </a:r>
                <a14:m>
                  <m:oMath xmlns:m="http://schemas.openxmlformats.org/officeDocument/2006/math">
                    <m:sSub>
                      <m:sSubPr>
                        <m:ctrlPr>
                          <a:rPr lang="en-US" altLang="zh-CN" sz="1400" b="1" i="1" smtClean="0">
                            <a:solidFill>
                              <a:schemeClr val="accent6">
                                <a:lumMod val="50000"/>
                              </a:schemeClr>
                            </a:solidFill>
                            <a:latin typeface="Cambria Math" panose="02040503050406030204" pitchFamily="18" charset="0"/>
                          </a:rPr>
                        </m:ctrlPr>
                      </m:sSubPr>
                      <m:e>
                        <m:r>
                          <a:rPr lang="en-US" altLang="zh-CN" sz="1400" b="1" i="1" smtClean="0">
                            <a:solidFill>
                              <a:schemeClr val="accent6">
                                <a:lumMod val="50000"/>
                              </a:schemeClr>
                            </a:solidFill>
                            <a:latin typeface="Cambria Math" panose="02040503050406030204" pitchFamily="18" charset="0"/>
                          </a:rPr>
                          <m:t>𝜷</m:t>
                        </m:r>
                      </m:e>
                      <m:sub>
                        <m:r>
                          <a:rPr lang="en-US" altLang="zh-CN" sz="1400" b="1" i="1" smtClean="0">
                            <a:solidFill>
                              <a:schemeClr val="accent6">
                                <a:lumMod val="50000"/>
                              </a:schemeClr>
                            </a:solidFill>
                            <a:latin typeface="Cambria Math" panose="02040503050406030204" pitchFamily="18" charset="0"/>
                          </a:rPr>
                          <m:t>𝟐</m:t>
                        </m:r>
                      </m:sub>
                    </m:sSub>
                  </m:oMath>
                </a14:m>
                <a:r>
                  <a:rPr lang="zh-CN" altLang="en-US" sz="1400" b="1">
                    <a:solidFill>
                      <a:schemeClr val="accent6">
                        <a:lumMod val="50000"/>
                      </a:schemeClr>
                    </a:solidFill>
                  </a:rPr>
                  <a:t>构件至少有一个已经属于</a:t>
                </a:r>
                <a14:m>
                  <m:oMath xmlns:m="http://schemas.openxmlformats.org/officeDocument/2006/math">
                    <m:r>
                      <a:rPr lang="en-US" altLang="zh-CN" sz="1400" b="1">
                        <a:solidFill>
                          <a:schemeClr val="accent6">
                            <a:lumMod val="50000"/>
                          </a:schemeClr>
                        </a:solidFill>
                        <a:latin typeface="Cambria Math" panose="02040503050406030204" pitchFamily="18" charset="0"/>
                        <a:ea typeface="楷体" panose="02010609060101010101" pitchFamily="49" charset="-122"/>
                      </a:rPr>
                      <m:t>𝛀</m:t>
                    </m:r>
                    <m:r>
                      <a:rPr lang="en-US" altLang="zh-CN" sz="1400" b="1">
                        <a:solidFill>
                          <a:schemeClr val="accent6">
                            <a:lumMod val="50000"/>
                          </a:schemeClr>
                        </a:solidFill>
                        <a:latin typeface="Cambria Math" panose="02040503050406030204" pitchFamily="18" charset="0"/>
                        <a:ea typeface="楷体" panose="02010609060101010101" pitchFamily="49" charset="-122"/>
                      </a:rPr>
                      <m:t>(</m:t>
                    </m:r>
                    <m:r>
                      <a:rPr lang="en-US" altLang="zh-CN" sz="1400" b="1" i="1">
                        <a:solidFill>
                          <a:schemeClr val="accent6">
                            <a:lumMod val="50000"/>
                          </a:schemeClr>
                        </a:solidFill>
                        <a:latin typeface="Cambria Math" panose="02040503050406030204" pitchFamily="18" charset="0"/>
                        <a:ea typeface="楷体" panose="02010609060101010101" pitchFamily="49" charset="-122"/>
                      </a:rPr>
                      <m:t>𝒗</m:t>
                    </m:r>
                    <m:r>
                      <a:rPr lang="en-US" altLang="zh-CN" sz="1400" b="1">
                        <a:solidFill>
                          <a:schemeClr val="accent6">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6">
                        <a:lumMod val="50000"/>
                      </a:schemeClr>
                    </a:solidFill>
                  </a:rPr>
                  <a:t>，则</a:t>
                </a:r>
                <a14:m>
                  <m:oMath xmlns:m="http://schemas.openxmlformats.org/officeDocument/2006/math">
                    <m:r>
                      <a:rPr lang="en-US" altLang="zh-CN" sz="1400" b="1">
                        <a:solidFill>
                          <a:schemeClr val="accent6">
                            <a:lumMod val="50000"/>
                          </a:schemeClr>
                        </a:solidFill>
                        <a:latin typeface="Cambria Math" panose="02040503050406030204" pitchFamily="18" charset="0"/>
                        <a:ea typeface="楷体" panose="02010609060101010101" pitchFamily="49" charset="-122"/>
                      </a:rPr>
                      <m:t>𝛀</m:t>
                    </m:r>
                    <m:r>
                      <a:rPr lang="en-US" altLang="zh-CN" sz="1400" b="1">
                        <a:solidFill>
                          <a:schemeClr val="accent6">
                            <a:lumMod val="50000"/>
                          </a:schemeClr>
                        </a:solidFill>
                        <a:latin typeface="Cambria Math" panose="02040503050406030204" pitchFamily="18" charset="0"/>
                        <a:ea typeface="楷体" panose="02010609060101010101" pitchFamily="49" charset="-122"/>
                      </a:rPr>
                      <m:t>(</m:t>
                    </m:r>
                    <m:r>
                      <a:rPr lang="en-US" altLang="zh-CN" sz="1400" b="1" i="1">
                        <a:solidFill>
                          <a:schemeClr val="accent6">
                            <a:lumMod val="50000"/>
                          </a:schemeClr>
                        </a:solidFill>
                        <a:latin typeface="Cambria Math" panose="02040503050406030204" pitchFamily="18" charset="0"/>
                        <a:ea typeface="楷体" panose="02010609060101010101" pitchFamily="49" charset="-122"/>
                      </a:rPr>
                      <m:t>𝒗</m:t>
                    </m:r>
                    <m:r>
                      <a:rPr lang="en-US" altLang="zh-CN" sz="1400" b="1">
                        <a:solidFill>
                          <a:schemeClr val="accent6">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6">
                        <a:lumMod val="50000"/>
                      </a:schemeClr>
                    </a:solidFill>
                  </a:rPr>
                  <a:t>是辛提卡集合，这时</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𝒗</m:t>
                    </m:r>
                  </m:oMath>
                </a14:m>
                <a:r>
                  <a:rPr lang="zh-CN" altLang="en-US" sz="1400" b="1">
                    <a:solidFill>
                      <a:schemeClr val="accent6">
                        <a:lumMod val="50000"/>
                      </a:schemeClr>
                    </a:solidFill>
                  </a:rPr>
                  <a:t>是真值树的</a:t>
                </a:r>
                <a:r>
                  <a:rPr lang="zh-CN" altLang="en-US" sz="1400" b="1">
                    <a:solidFill>
                      <a:srgbClr val="C00000"/>
                    </a:solidFill>
                  </a:rPr>
                  <a:t>开放叶子节点</a:t>
                </a:r>
                <a:endParaRPr lang="en-US" altLang="zh-CN" sz="1400" b="1">
                  <a:solidFill>
                    <a:srgbClr val="C00000"/>
                  </a:solidFill>
                </a:endParaRPr>
              </a:p>
              <a:p>
                <a:pPr marL="285750" indent="-285750">
                  <a:lnSpc>
                    <a:spcPts val="22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当所有还没有儿子的节点都不能再展开时，真值树的构建结束，显然这得到的是完整真值树</a:t>
                </a:r>
                <a:endParaRPr lang="en-US" altLang="zh-CN" sz="1400" b="1">
                  <a:solidFill>
                    <a:srgbClr val="C00000"/>
                  </a:solidFill>
                </a:endParaRPr>
              </a:p>
            </p:txBody>
          </p:sp>
        </mc:Choice>
        <mc:Fallback xmlns="">
          <p:sp>
            <p:nvSpPr>
              <p:cNvPr id="2" name="文本框 1">
                <a:extLst>
                  <a:ext uri="{FF2B5EF4-FFF2-40B4-BE49-F238E27FC236}">
                    <a16:creationId xmlns:a16="http://schemas.microsoft.com/office/drawing/2014/main" id="{DEBB186C-8499-49A7-8E6E-124031EA1F76}"/>
                  </a:ext>
                </a:extLst>
              </p:cNvPr>
              <p:cNvSpPr txBox="1">
                <a:spLocks noRot="1" noChangeAspect="1" noMove="1" noResize="1" noEditPoints="1" noAdjustHandles="1" noChangeArrowheads="1" noChangeShapeType="1" noTextEdit="1"/>
              </p:cNvSpPr>
              <p:nvPr/>
            </p:nvSpPr>
            <p:spPr>
              <a:xfrm>
                <a:off x="780838" y="871531"/>
                <a:ext cx="7582318" cy="3630802"/>
              </a:xfrm>
              <a:prstGeom prst="rect">
                <a:avLst/>
              </a:prstGeom>
              <a:blipFill>
                <a:blip r:embed="rId2"/>
                <a:stretch>
                  <a:fillRect l="-241" r="-2572" b="-3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2000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完整真值树构建方法说明</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9F18C35-03DE-4830-B935-57B0E605FDF7}"/>
                  </a:ext>
                </a:extLst>
              </p:cNvPr>
              <p:cNvSpPr txBox="1"/>
              <p:nvPr/>
            </p:nvSpPr>
            <p:spPr>
              <a:xfrm>
                <a:off x="475830" y="887946"/>
                <a:ext cx="8192333" cy="3597973"/>
              </a:xfrm>
              <a:prstGeom prst="rect">
                <a:avLst/>
              </a:prstGeom>
              <a:solidFill>
                <a:schemeClr val="accent5">
                  <a:lumMod val="20000"/>
                  <a:lumOff val="80000"/>
                  <a:alpha val="44000"/>
                </a:schemeClr>
              </a:solidFill>
            </p:spPr>
            <p:txBody>
              <a:bodyPr wrap="square" rtlCol="0">
                <a:spAutoFit/>
              </a:bodyPr>
              <a:lstStyle/>
              <a:p>
                <a:pPr marL="285750" indent="-285750">
                  <a:lnSpc>
                    <a:spcPts val="2000"/>
                  </a:lnSpc>
                  <a:spcBef>
                    <a:spcPts val="600"/>
                  </a:spcBef>
                  <a:buFont typeface="Arial" panose="020B0604020202020204" pitchFamily="34" charset="0"/>
                  <a:buChar char="•"/>
                </a:pPr>
                <a:r>
                  <a:rPr lang="zh-CN" altLang="en-US" sz="1600" b="1">
                    <a:solidFill>
                      <a:srgbClr val="002060"/>
                    </a:solidFill>
                    <a:latin typeface="+mn-ea"/>
                  </a:rPr>
                  <a:t>对一个节点中的所有真值赋值要求，能使用</a:t>
                </a:r>
                <a14:m>
                  <m:oMath xmlns:m="http://schemas.openxmlformats.org/officeDocument/2006/math">
                    <m:r>
                      <a:rPr lang="en-US" altLang="zh-CN" sz="1600" b="1" i="1" smtClean="0">
                        <a:solidFill>
                          <a:srgbClr val="C00000"/>
                        </a:solidFill>
                        <a:latin typeface="Cambria Math" panose="02040503050406030204" pitchFamily="18" charset="0"/>
                      </a:rPr>
                      <m:t>𝜶</m:t>
                    </m:r>
                  </m:oMath>
                </a14:m>
                <a:r>
                  <a:rPr lang="zh-CN" altLang="en-US" sz="1600" b="1">
                    <a:solidFill>
                      <a:srgbClr val="C00000"/>
                    </a:solidFill>
                    <a:latin typeface="+mn-ea"/>
                  </a:rPr>
                  <a:t>类规则</a:t>
                </a:r>
                <a:r>
                  <a:rPr lang="zh-CN" altLang="en-US" sz="1600" b="1">
                    <a:solidFill>
                      <a:srgbClr val="002060"/>
                    </a:solidFill>
                    <a:latin typeface="+mn-ea"/>
                  </a:rPr>
                  <a:t>就</a:t>
                </a:r>
                <a:r>
                  <a:rPr lang="zh-CN" altLang="en-US" sz="1600" b="1">
                    <a:solidFill>
                      <a:srgbClr val="C00000"/>
                    </a:solidFill>
                    <a:latin typeface="+mn-ea"/>
                  </a:rPr>
                  <a:t>尽量优先</a:t>
                </a:r>
                <a:r>
                  <a:rPr lang="zh-CN" altLang="en-US" sz="1600" b="1">
                    <a:solidFill>
                      <a:srgbClr val="002060"/>
                    </a:solidFill>
                    <a:latin typeface="+mn-ea"/>
                  </a:rPr>
                  <a:t>使用这类规则，并将生成的真值赋值要求仍放在这个节点中</a:t>
                </a:r>
                <a:endParaRPr lang="en-US" altLang="zh-CN" sz="1600" b="1">
                  <a:solidFill>
                    <a:srgbClr val="002060"/>
                  </a:solidFill>
                  <a:latin typeface="+mn-ea"/>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实际上也可作为这个节点的唯一儿子节点，但这样会使得树高增长得很快，而且没有必要</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600" b="1">
                    <a:solidFill>
                      <a:srgbClr val="002060"/>
                    </a:solidFill>
                    <a:latin typeface="+mn-ea"/>
                  </a:rPr>
                  <a:t>对还没有儿子节点的节点，能否展开，不仅看这个节点本身是否有</a:t>
                </a:r>
                <a14:m>
                  <m:oMath xmlns:m="http://schemas.openxmlformats.org/officeDocument/2006/math">
                    <m:r>
                      <a:rPr lang="en-US" altLang="zh-CN" sz="1600" b="1" i="1" smtClean="0">
                        <a:solidFill>
                          <a:srgbClr val="002060"/>
                        </a:solidFill>
                        <a:latin typeface="Cambria Math" panose="02040503050406030204" pitchFamily="18" charset="0"/>
                      </a:rPr>
                      <m:t>𝜷</m:t>
                    </m:r>
                  </m:oMath>
                </a14:m>
                <a:r>
                  <a:rPr lang="zh-CN" altLang="en-US" sz="1600" b="1">
                    <a:solidFill>
                      <a:srgbClr val="002060"/>
                    </a:solidFill>
                    <a:latin typeface="+mn-ea"/>
                  </a:rPr>
                  <a:t>类要求，而且要看这个节点</a:t>
                </a:r>
                <a:r>
                  <a:rPr lang="zh-CN" altLang="en-US" sz="1600" b="1">
                    <a:solidFill>
                      <a:srgbClr val="C00000"/>
                    </a:solidFill>
                    <a:latin typeface="+mn-ea"/>
                  </a:rPr>
                  <a:t>到根节点这条路径</a:t>
                </a:r>
                <a:r>
                  <a:rPr lang="zh-CN" altLang="en-US" sz="1600" b="1">
                    <a:solidFill>
                      <a:srgbClr val="002060"/>
                    </a:solidFill>
                    <a:latin typeface="+mn-ea"/>
                  </a:rPr>
                  <a:t>上是否还有</a:t>
                </a:r>
                <a14:m>
                  <m:oMath xmlns:m="http://schemas.openxmlformats.org/officeDocument/2006/math">
                    <m:r>
                      <a:rPr lang="en-US" altLang="zh-CN" sz="1600" b="1" i="1" smtClean="0">
                        <a:solidFill>
                          <a:srgbClr val="C00000"/>
                        </a:solidFill>
                        <a:latin typeface="Cambria Math" panose="02040503050406030204" pitchFamily="18" charset="0"/>
                      </a:rPr>
                      <m:t>𝜷</m:t>
                    </m:r>
                  </m:oMath>
                </a14:m>
                <a:r>
                  <a:rPr lang="zh-CN" altLang="en-US" sz="1600" b="1">
                    <a:solidFill>
                      <a:srgbClr val="C00000"/>
                    </a:solidFill>
                    <a:latin typeface="+mn-ea"/>
                  </a:rPr>
                  <a:t>类要求</a:t>
                </a:r>
                <a:endParaRPr lang="en-US" altLang="zh-CN" sz="1600" b="1">
                  <a:solidFill>
                    <a:srgbClr val="002060"/>
                  </a:solidFill>
                  <a:latin typeface="+mn-ea"/>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如果这条路径上的某个</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𝜷</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类要求的两个构件都不在这条路径中，则这个节点就还能展开，如果有多个这样的真值赋值要求则只选其中一个进行展开即可，这时选不同的真值赋值要求展开会产生不同的真值树</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600" b="1">
                    <a:solidFill>
                      <a:srgbClr val="002060"/>
                    </a:solidFill>
                    <a:latin typeface="+mn-ea"/>
                  </a:rPr>
                  <a:t>当所有还没有儿子节点的节点都不能展开时，这些节点就都成为真值树最终的叶子节点</a:t>
                </a:r>
                <a:endParaRPr lang="en-US" altLang="zh-CN" sz="1600" b="1">
                  <a:solidFill>
                    <a:srgbClr val="002060"/>
                  </a:solidFill>
                  <a:latin typeface="+mn-ea"/>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如果所有叶子节点</a:t>
                </a:r>
                <a:r>
                  <a:rPr lang="zh-CN" altLang="en-US" sz="1400" b="1">
                    <a:solidFill>
                      <a:srgbClr val="C00000"/>
                    </a:solidFill>
                    <a:latin typeface="+mn-ea"/>
                  </a:rPr>
                  <a:t>都是封闭节点</a:t>
                </a:r>
                <a:r>
                  <a:rPr lang="zh-CN" altLang="en-US" sz="1400" b="1">
                    <a:solidFill>
                      <a:schemeClr val="accent2">
                        <a:lumMod val="50000"/>
                      </a:schemeClr>
                    </a:solidFill>
                    <a:latin typeface="楷体" panose="02010609060101010101" pitchFamily="49" charset="-122"/>
                    <a:ea typeface="楷体" panose="02010609060101010101" pitchFamily="49" charset="-122"/>
                  </a:rPr>
                  <a:t>，即得到的是</a:t>
                </a:r>
                <a:r>
                  <a:rPr lang="zh-CN" altLang="en-US" sz="1400" b="1">
                    <a:solidFill>
                      <a:srgbClr val="C00000"/>
                    </a:solidFill>
                    <a:latin typeface="+mn-ea"/>
                  </a:rPr>
                  <a:t>封闭真值树</a:t>
                </a:r>
                <a:r>
                  <a:rPr lang="zh-CN" altLang="en-US" sz="1400" b="1">
                    <a:solidFill>
                      <a:schemeClr val="accent2">
                        <a:lumMod val="50000"/>
                      </a:schemeClr>
                    </a:solidFill>
                    <a:latin typeface="楷体" panose="02010609060101010101" pitchFamily="49" charset="-122"/>
                    <a:ea typeface="楷体" panose="02010609060101010101" pitchFamily="49" charset="-122"/>
                  </a:rPr>
                  <a:t>，则真值根节点给出的真值赋值要求序列</a:t>
                </a:r>
                <a:r>
                  <a:rPr lang="zh-CN" altLang="en-US" sz="1400" b="1">
                    <a:solidFill>
                      <a:srgbClr val="C00000"/>
                    </a:solidFill>
                    <a:latin typeface="+mn-ea"/>
                  </a:rPr>
                  <a:t>不可能全部满足</a:t>
                </a:r>
                <a:endParaRPr lang="en-US" altLang="zh-CN" sz="1400" b="1">
                  <a:solidFill>
                    <a:srgbClr val="C00000"/>
                  </a:solidFill>
                  <a:latin typeface="+mn-ea"/>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否则根据真值树的开放叶子节点就能找到满足根节点所有真值赋值要求的命题变量赋值方法</a:t>
                </a:r>
              </a:p>
            </p:txBody>
          </p:sp>
        </mc:Choice>
        <mc:Fallback xmlns="">
          <p:sp>
            <p:nvSpPr>
              <p:cNvPr id="3" name="文本框 2">
                <a:extLst>
                  <a:ext uri="{FF2B5EF4-FFF2-40B4-BE49-F238E27FC236}">
                    <a16:creationId xmlns:a16="http://schemas.microsoft.com/office/drawing/2014/main" id="{99F18C35-03DE-4830-B935-57B0E605FDF7}"/>
                  </a:ext>
                </a:extLst>
              </p:cNvPr>
              <p:cNvSpPr txBox="1">
                <a:spLocks noRot="1" noChangeAspect="1" noMove="1" noResize="1" noEditPoints="1" noAdjustHandles="1" noChangeArrowheads="1" noChangeShapeType="1" noTextEdit="1"/>
              </p:cNvSpPr>
              <p:nvPr/>
            </p:nvSpPr>
            <p:spPr>
              <a:xfrm>
                <a:off x="475830" y="887946"/>
                <a:ext cx="8192333" cy="3597973"/>
              </a:xfrm>
              <a:prstGeom prst="rect">
                <a:avLst/>
              </a:prstGeom>
              <a:blipFill>
                <a:blip r:embed="rId2"/>
                <a:stretch>
                  <a:fillRect l="-298" t="-508" r="-74" b="-8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1197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220B2FA-AB00-4666-9026-72E68E9681C5}"/>
                  </a:ext>
                </a:extLst>
              </p:cNvPr>
              <p:cNvSpPr txBox="1"/>
              <p:nvPr/>
            </p:nvSpPr>
            <p:spPr>
              <a:xfrm>
                <a:off x="1038637" y="842422"/>
                <a:ext cx="5257801"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证明公式</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是永真式</a:t>
                </a:r>
              </a:p>
            </p:txBody>
          </p:sp>
        </mc:Choice>
        <mc:Fallback xmlns="">
          <p:sp>
            <p:nvSpPr>
              <p:cNvPr id="2" name="文本框 1">
                <a:extLst>
                  <a:ext uri="{FF2B5EF4-FFF2-40B4-BE49-F238E27FC236}">
                    <a16:creationId xmlns:a16="http://schemas.microsoft.com/office/drawing/2014/main" id="{2220B2FA-AB00-4666-9026-72E68E9681C5}"/>
                  </a:ext>
                </a:extLst>
              </p:cNvPr>
              <p:cNvSpPr txBox="1">
                <a:spLocks noRot="1" noChangeAspect="1" noMove="1" noResize="1" noEditPoints="1" noAdjustHandles="1" noChangeArrowheads="1" noChangeShapeType="1" noTextEdit="1"/>
              </p:cNvSpPr>
              <p:nvPr/>
            </p:nvSpPr>
            <p:spPr>
              <a:xfrm>
                <a:off x="1038637" y="842422"/>
                <a:ext cx="5257801" cy="369332"/>
              </a:xfrm>
              <a:prstGeom prst="rect">
                <a:avLst/>
              </a:prstGeom>
              <a:blipFill>
                <a:blip r:embed="rId2"/>
                <a:stretch>
                  <a:fillRect l="-92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9D132C6-4BDB-438C-A74B-F57A29A56F51}"/>
                  </a:ext>
                </a:extLst>
              </p:cNvPr>
              <p:cNvSpPr txBox="1"/>
              <p:nvPr/>
            </p:nvSpPr>
            <p:spPr>
              <a:xfrm>
                <a:off x="1038637" y="1372079"/>
                <a:ext cx="3727175"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证明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是永真式，从</a:t>
                </a:r>
                <a:r>
                  <a:rPr lang="en-US" altLang="zh-CN" sz="1600" b="1">
                    <a:solidFill>
                      <a:schemeClr val="accent2">
                        <a:lumMod val="50000"/>
                      </a:schemeClr>
                    </a:solidFill>
                  </a:rPr>
                  <a:t>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开始构造真值树</a:t>
                </a:r>
              </a:p>
            </p:txBody>
          </p:sp>
        </mc:Choice>
        <mc:Fallback xmlns="">
          <p:sp>
            <p:nvSpPr>
              <p:cNvPr id="3" name="文本框 2">
                <a:extLst>
                  <a:ext uri="{FF2B5EF4-FFF2-40B4-BE49-F238E27FC236}">
                    <a16:creationId xmlns:a16="http://schemas.microsoft.com/office/drawing/2014/main" id="{99D132C6-4BDB-438C-A74B-F57A29A56F51}"/>
                  </a:ext>
                </a:extLst>
              </p:cNvPr>
              <p:cNvSpPr txBox="1">
                <a:spLocks noRot="1" noChangeAspect="1" noMove="1" noResize="1" noEditPoints="1" noAdjustHandles="1" noChangeArrowheads="1" noChangeShapeType="1" noTextEdit="1"/>
              </p:cNvSpPr>
              <p:nvPr/>
            </p:nvSpPr>
            <p:spPr>
              <a:xfrm>
                <a:off x="1038637" y="1372079"/>
                <a:ext cx="3727175" cy="338554"/>
              </a:xfrm>
              <a:prstGeom prst="rect">
                <a:avLst/>
              </a:prstGeom>
              <a:blipFill>
                <a:blip r:embed="rId3"/>
                <a:stretch>
                  <a:fillRect l="-817"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20D630C-6B01-494F-9430-1F8E9C6341D4}"/>
                  </a:ext>
                </a:extLst>
              </p:cNvPr>
              <p:cNvSpPr txBox="1"/>
              <p:nvPr/>
            </p:nvSpPr>
            <p:spPr>
              <a:xfrm>
                <a:off x="1823829" y="1873526"/>
                <a:ext cx="2842592" cy="1508105"/>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 F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r>
                  <a:rPr lang="en-US" altLang="zh-CN" sz="1400" b="1">
                    <a:solidFill>
                      <a:schemeClr val="accent2">
                        <a:lumMod val="50000"/>
                      </a:schemeClr>
                    </a:solidFill>
                  </a:rPr>
                  <a:t>(2) 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r>
                  <a:rPr lang="en-US" altLang="zh-CN" sz="1400" b="1">
                    <a:solidFill>
                      <a:schemeClr val="accent2">
                        <a:lumMod val="50000"/>
                      </a:schemeClr>
                    </a:solidFill>
                  </a:rPr>
                  <a:t>(3) F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r>
                  <a:rPr lang="en-US" altLang="zh-CN" sz="1400" b="1">
                    <a:solidFill>
                      <a:schemeClr val="accent2">
                        <a:lumMod val="50000"/>
                      </a:schemeClr>
                    </a:solidFill>
                  </a:rPr>
                  <a:t>(4) 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r>
                  <a:rPr lang="en-US" altLang="zh-CN" sz="1400" b="1">
                    <a:solidFill>
                      <a:schemeClr val="accent2">
                        <a:lumMod val="50000"/>
                      </a:schemeClr>
                    </a:solidFill>
                  </a:rPr>
                  <a:t>(5) F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r>
                  <a:rPr lang="en-US" altLang="zh-CN" sz="1400" b="1">
                    <a:solidFill>
                      <a:schemeClr val="accent2">
                        <a:lumMod val="50000"/>
                      </a:schemeClr>
                    </a:solidFill>
                  </a:rPr>
                  <a:t>(6)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r>
                  <a:rPr lang="en-US" altLang="zh-CN" sz="1400" b="1">
                    <a:solidFill>
                      <a:schemeClr val="accent2">
                        <a:lumMod val="50000"/>
                      </a:schemeClr>
                    </a:solidFill>
                  </a:rPr>
                  <a:t>(7)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endParaRPr lang="zh-CN" altLang="en-US" sz="14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A20D630C-6B01-494F-9430-1F8E9C6341D4}"/>
                  </a:ext>
                </a:extLst>
              </p:cNvPr>
              <p:cNvSpPr txBox="1">
                <a:spLocks noRot="1" noChangeAspect="1" noMove="1" noResize="1" noEditPoints="1" noAdjustHandles="1" noChangeArrowheads="1" noChangeShapeType="1" noTextEdit="1"/>
              </p:cNvSpPr>
              <p:nvPr/>
            </p:nvSpPr>
            <p:spPr>
              <a:xfrm>
                <a:off x="1823829" y="1873526"/>
                <a:ext cx="2842592" cy="1508105"/>
              </a:xfrm>
              <a:prstGeom prst="rect">
                <a:avLst/>
              </a:prstGeom>
              <a:blipFill>
                <a:blip r:embed="rId4"/>
                <a:stretch>
                  <a:fillRect l="-3863" t="-3629" r="-2361" b="-60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4CDFB4B-570F-4E0D-9F6E-F587E7F35949}"/>
                  </a:ext>
                </a:extLst>
              </p:cNvPr>
              <p:cNvSpPr txBox="1"/>
              <p:nvPr/>
            </p:nvSpPr>
            <p:spPr>
              <a:xfrm>
                <a:off x="2064852" y="3704250"/>
                <a:ext cx="641073"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(8)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endParaRPr lang="zh-CN" altLang="en-US" sz="1400" b="1">
                  <a:solidFill>
                    <a:schemeClr val="accent2">
                      <a:lumMod val="50000"/>
                    </a:schemeClr>
                  </a:solidFill>
                </a:endParaRPr>
              </a:p>
            </p:txBody>
          </p:sp>
        </mc:Choice>
        <mc:Fallback xmlns="">
          <p:sp>
            <p:nvSpPr>
              <p:cNvPr id="5" name="文本框 4">
                <a:extLst>
                  <a:ext uri="{FF2B5EF4-FFF2-40B4-BE49-F238E27FC236}">
                    <a16:creationId xmlns:a16="http://schemas.microsoft.com/office/drawing/2014/main" id="{64CDFB4B-570F-4E0D-9F6E-F587E7F35949}"/>
                  </a:ext>
                </a:extLst>
              </p:cNvPr>
              <p:cNvSpPr txBox="1">
                <a:spLocks noRot="1" noChangeAspect="1" noMove="1" noResize="1" noEditPoints="1" noAdjustHandles="1" noChangeArrowheads="1" noChangeShapeType="1" noTextEdit="1"/>
              </p:cNvSpPr>
              <p:nvPr/>
            </p:nvSpPr>
            <p:spPr>
              <a:xfrm>
                <a:off x="2064852" y="3704250"/>
                <a:ext cx="641073" cy="215444"/>
              </a:xfrm>
              <a:prstGeom prst="rect">
                <a:avLst/>
              </a:prstGeom>
              <a:blipFill>
                <a:blip r:embed="rId5"/>
                <a:stretch>
                  <a:fillRect l="-17143" t="-28571"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49282EA-D161-460F-9685-188C06E33CC1}"/>
                  </a:ext>
                </a:extLst>
              </p:cNvPr>
              <p:cNvSpPr txBox="1"/>
              <p:nvPr/>
            </p:nvSpPr>
            <p:spPr>
              <a:xfrm>
                <a:off x="3906079" y="3709766"/>
                <a:ext cx="641073"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(9)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 </a:t>
                </a:r>
                <a14:m>
                  <m:oMath xmlns:m="http://schemas.openxmlformats.org/officeDocument/2006/math">
                    <m:r>
                      <a:rPr lang="en-US" altLang="zh-CN" sz="1400" b="1" i="1" smtClean="0">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349282EA-D161-460F-9685-188C06E33CC1}"/>
                  </a:ext>
                </a:extLst>
              </p:cNvPr>
              <p:cNvSpPr txBox="1">
                <a:spLocks noRot="1" noChangeAspect="1" noMove="1" noResize="1" noEditPoints="1" noAdjustHandles="1" noChangeArrowheads="1" noChangeShapeType="1" noTextEdit="1"/>
              </p:cNvSpPr>
              <p:nvPr/>
            </p:nvSpPr>
            <p:spPr>
              <a:xfrm>
                <a:off x="3906079" y="3709766"/>
                <a:ext cx="641073" cy="215444"/>
              </a:xfrm>
              <a:prstGeom prst="rect">
                <a:avLst/>
              </a:prstGeom>
              <a:blipFill>
                <a:blip r:embed="rId6"/>
                <a:stretch>
                  <a:fillRect l="-17143" t="-28571" r="-6667"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B33A5EB-0581-443C-882C-30862D90A80C}"/>
                  </a:ext>
                </a:extLst>
              </p:cNvPr>
              <p:cNvSpPr txBox="1"/>
              <p:nvPr/>
            </p:nvSpPr>
            <p:spPr>
              <a:xfrm>
                <a:off x="1243264" y="4222268"/>
                <a:ext cx="777739"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(10)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 </a:t>
                </a:r>
                <a14:m>
                  <m:oMath xmlns:m="http://schemas.openxmlformats.org/officeDocument/2006/math">
                    <m:r>
                      <a:rPr lang="en-US" altLang="zh-CN" sz="1400" b="1" i="1">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AB33A5EB-0581-443C-882C-30862D90A80C}"/>
                  </a:ext>
                </a:extLst>
              </p:cNvPr>
              <p:cNvSpPr txBox="1">
                <a:spLocks noRot="1" noChangeAspect="1" noMove="1" noResize="1" noEditPoints="1" noAdjustHandles="1" noChangeArrowheads="1" noChangeShapeType="1" noTextEdit="1"/>
              </p:cNvSpPr>
              <p:nvPr/>
            </p:nvSpPr>
            <p:spPr>
              <a:xfrm>
                <a:off x="1243264" y="4222268"/>
                <a:ext cx="777739" cy="215444"/>
              </a:xfrm>
              <a:prstGeom prst="rect">
                <a:avLst/>
              </a:prstGeom>
              <a:blipFill>
                <a:blip r:embed="rId7"/>
                <a:stretch>
                  <a:fillRect l="-14063" t="-28571"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0A810C5-4FF8-4450-A4F9-994357EC51EE}"/>
                  </a:ext>
                </a:extLst>
              </p:cNvPr>
              <p:cNvSpPr txBox="1"/>
              <p:nvPr/>
            </p:nvSpPr>
            <p:spPr>
              <a:xfrm>
                <a:off x="2705925" y="4220457"/>
                <a:ext cx="777739"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(11)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 </a:t>
                </a:r>
                <a14:m>
                  <m:oMath xmlns:m="http://schemas.openxmlformats.org/officeDocument/2006/math">
                    <m:r>
                      <a:rPr lang="en-US" altLang="zh-CN" sz="1400" b="1" i="1">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40A810C5-4FF8-4450-A4F9-994357EC51EE}"/>
                  </a:ext>
                </a:extLst>
              </p:cNvPr>
              <p:cNvSpPr txBox="1">
                <a:spLocks noRot="1" noChangeAspect="1" noMove="1" noResize="1" noEditPoints="1" noAdjustHandles="1" noChangeArrowheads="1" noChangeShapeType="1" noTextEdit="1"/>
              </p:cNvSpPr>
              <p:nvPr/>
            </p:nvSpPr>
            <p:spPr>
              <a:xfrm>
                <a:off x="2705925" y="4220457"/>
                <a:ext cx="777739" cy="215444"/>
              </a:xfrm>
              <a:prstGeom prst="rect">
                <a:avLst/>
              </a:prstGeom>
              <a:blipFill>
                <a:blip r:embed="rId8"/>
                <a:stretch>
                  <a:fillRect l="-14173" t="-25000" r="-1575" b="-47222"/>
                </a:stretch>
              </a:blipFill>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422600CE-55F1-4690-AB53-0DD388CB577B}"/>
              </a:ext>
            </a:extLst>
          </p:cNvPr>
          <p:cNvCxnSpPr>
            <a:cxnSpLocks/>
            <a:stCxn id="4" idx="2"/>
            <a:endCxn id="5" idx="0"/>
          </p:cNvCxnSpPr>
          <p:nvPr/>
        </p:nvCxnSpPr>
        <p:spPr>
          <a:xfrm flipH="1">
            <a:off x="2385389" y="3381631"/>
            <a:ext cx="859736" cy="32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BB9968C-208E-46EB-BAC8-7B6748205D21}"/>
              </a:ext>
            </a:extLst>
          </p:cNvPr>
          <p:cNvCxnSpPr>
            <a:cxnSpLocks/>
            <a:stCxn id="4" idx="2"/>
            <a:endCxn id="17" idx="0"/>
          </p:cNvCxnSpPr>
          <p:nvPr/>
        </p:nvCxnSpPr>
        <p:spPr>
          <a:xfrm>
            <a:off x="3245125" y="3381631"/>
            <a:ext cx="981491" cy="328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CF03D9B-AE85-4CE7-AA7F-B83E7613AF42}"/>
              </a:ext>
            </a:extLst>
          </p:cNvPr>
          <p:cNvCxnSpPr>
            <a:stCxn id="5" idx="2"/>
            <a:endCxn id="18" idx="0"/>
          </p:cNvCxnSpPr>
          <p:nvPr/>
        </p:nvCxnSpPr>
        <p:spPr>
          <a:xfrm flipH="1">
            <a:off x="1632134" y="3919694"/>
            <a:ext cx="753255" cy="302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3C823DD-9BDE-474D-96EA-17BE2A0F7CB9}"/>
              </a:ext>
            </a:extLst>
          </p:cNvPr>
          <p:cNvCxnSpPr>
            <a:stCxn id="5" idx="2"/>
            <a:endCxn id="19" idx="0"/>
          </p:cNvCxnSpPr>
          <p:nvPr/>
        </p:nvCxnSpPr>
        <p:spPr>
          <a:xfrm>
            <a:off x="2385389" y="3919694"/>
            <a:ext cx="709406" cy="300763"/>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5935283-B851-42E4-8099-648101397D75}"/>
              </a:ext>
            </a:extLst>
          </p:cNvPr>
          <p:cNvSpPr txBox="1"/>
          <p:nvPr/>
        </p:nvSpPr>
        <p:spPr>
          <a:xfrm>
            <a:off x="4815507" y="1873526"/>
            <a:ext cx="1426266" cy="738664"/>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(8)</a:t>
            </a:r>
            <a:r>
              <a:rPr lang="zh-CN" altLang="en-US" sz="1400" b="1">
                <a:solidFill>
                  <a:schemeClr val="accent2">
                    <a:lumMod val="50000"/>
                  </a:schemeClr>
                </a:solidFill>
              </a:rPr>
              <a:t>和</a:t>
            </a:r>
            <a:r>
              <a:rPr lang="en-US" altLang="zh-CN" sz="1400" b="1">
                <a:solidFill>
                  <a:schemeClr val="accent2">
                    <a:lumMod val="50000"/>
                  </a:schemeClr>
                </a:solidFill>
              </a:rPr>
              <a:t>(9)</a:t>
            </a:r>
            <a:r>
              <a:rPr lang="zh-CN" altLang="en-US" sz="1400" b="1">
                <a:solidFill>
                  <a:schemeClr val="accent2">
                    <a:lumMod val="50000"/>
                  </a:schemeClr>
                </a:solidFill>
              </a:rPr>
              <a:t>是</a:t>
            </a:r>
            <a:r>
              <a:rPr lang="en-US" altLang="zh-CN" sz="1400" b="1">
                <a:solidFill>
                  <a:schemeClr val="accent2">
                    <a:lumMod val="50000"/>
                  </a:schemeClr>
                </a:solidFill>
              </a:rPr>
              <a:t>(2)</a:t>
            </a:r>
            <a:r>
              <a:rPr lang="zh-CN" altLang="en-US" sz="1400" b="1">
                <a:solidFill>
                  <a:schemeClr val="accent2">
                    <a:lumMod val="50000"/>
                  </a:schemeClr>
                </a:solidFill>
              </a:rPr>
              <a:t>的展开，</a:t>
            </a:r>
            <a:r>
              <a:rPr lang="en-US" altLang="zh-CN" sz="1400" b="1">
                <a:solidFill>
                  <a:schemeClr val="accent2">
                    <a:lumMod val="50000"/>
                  </a:schemeClr>
                </a:solidFill>
              </a:rPr>
              <a:t>(10)</a:t>
            </a:r>
            <a:r>
              <a:rPr lang="zh-CN" altLang="en-US" sz="1400" b="1">
                <a:solidFill>
                  <a:schemeClr val="accent2">
                    <a:lumMod val="50000"/>
                  </a:schemeClr>
                </a:solidFill>
              </a:rPr>
              <a:t>和</a:t>
            </a:r>
            <a:r>
              <a:rPr lang="en-US" altLang="zh-CN" sz="1400" b="1">
                <a:solidFill>
                  <a:schemeClr val="accent2">
                    <a:lumMod val="50000"/>
                  </a:schemeClr>
                </a:solidFill>
              </a:rPr>
              <a:t>(11)</a:t>
            </a:r>
            <a:r>
              <a:rPr lang="zh-CN" altLang="en-US" sz="1400" b="1">
                <a:solidFill>
                  <a:schemeClr val="accent2">
                    <a:lumMod val="50000"/>
                  </a:schemeClr>
                </a:solidFill>
              </a:rPr>
              <a:t>是</a:t>
            </a:r>
            <a:r>
              <a:rPr lang="en-US" altLang="zh-CN" sz="1400" b="1">
                <a:solidFill>
                  <a:schemeClr val="accent2">
                    <a:lumMod val="50000"/>
                  </a:schemeClr>
                </a:solidFill>
              </a:rPr>
              <a:t>(4)</a:t>
            </a:r>
            <a:r>
              <a:rPr lang="zh-CN" altLang="en-US" sz="1400" b="1">
                <a:solidFill>
                  <a:schemeClr val="accent2">
                    <a:lumMod val="50000"/>
                  </a:schemeClr>
                </a:solidFill>
              </a:rPr>
              <a:t>的展开</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1B3D1EA2-282F-4385-B0EB-71C464BA1781}"/>
                  </a:ext>
                </a:extLst>
              </p:cNvPr>
              <p:cNvSpPr txBox="1"/>
              <p:nvPr/>
            </p:nvSpPr>
            <p:spPr>
              <a:xfrm>
                <a:off x="6579704" y="1646088"/>
                <a:ext cx="1610139" cy="1569660"/>
              </a:xfrm>
              <a:prstGeom prst="rect">
                <a:avLst/>
              </a:prstGeom>
              <a:solidFill>
                <a:schemeClr val="accent2">
                  <a:lumMod val="50000"/>
                </a:schemeClr>
              </a:solidFill>
            </p:spPr>
            <p:txBody>
              <a:bodyPr wrap="square" rtlCol="0">
                <a:spAutoFit/>
              </a:bodyPr>
              <a:lstStyle/>
              <a:p>
                <a:r>
                  <a:rPr lang="zh-CN" altLang="en-US" sz="1600" b="1">
                    <a:solidFill>
                      <a:schemeClr val="bg1"/>
                    </a:solidFill>
                  </a:rPr>
                  <a:t>实际上，不带标记形式的真值树非常类似，只是将其中用</a:t>
                </a:r>
                <a:r>
                  <a:rPr lang="en-US" altLang="zh-CN" sz="1600" b="1">
                    <a:solidFill>
                      <a:schemeClr val="bg1"/>
                    </a:solidFill>
                  </a:rPr>
                  <a:t>F</a:t>
                </a:r>
                <a:r>
                  <a:rPr lang="zh-CN" altLang="en-US" sz="1600" b="1">
                    <a:solidFill>
                      <a:schemeClr val="bg1"/>
                    </a:solidFill>
                  </a:rPr>
                  <a:t>标记的公式改为前面加</a:t>
                </a:r>
                <a14:m>
                  <m:oMath xmlns:m="http://schemas.openxmlformats.org/officeDocument/2006/math">
                    <m:r>
                      <a:rPr lang="en-US" altLang="zh-CN" sz="1600" b="1" i="1" smtClean="0">
                        <a:solidFill>
                          <a:schemeClr val="bg1"/>
                        </a:solidFill>
                        <a:latin typeface="Cambria Math" panose="02040503050406030204" pitchFamily="18" charset="0"/>
                      </a:rPr>
                      <m:t>¬</m:t>
                    </m:r>
                  </m:oMath>
                </a14:m>
                <a:r>
                  <a:rPr lang="zh-CN" altLang="en-US" sz="1600" b="1">
                    <a:solidFill>
                      <a:schemeClr val="bg1"/>
                    </a:solidFill>
                  </a:rPr>
                  <a:t>而已</a:t>
                </a:r>
              </a:p>
            </p:txBody>
          </p:sp>
        </mc:Choice>
        <mc:Fallback xmlns="">
          <p:sp>
            <p:nvSpPr>
              <p:cNvPr id="30" name="文本框 29">
                <a:extLst>
                  <a:ext uri="{FF2B5EF4-FFF2-40B4-BE49-F238E27FC236}">
                    <a16:creationId xmlns:a16="http://schemas.microsoft.com/office/drawing/2014/main" id="{1B3D1EA2-282F-4385-B0EB-71C464BA1781}"/>
                  </a:ext>
                </a:extLst>
              </p:cNvPr>
              <p:cNvSpPr txBox="1">
                <a:spLocks noRot="1" noChangeAspect="1" noMove="1" noResize="1" noEditPoints="1" noAdjustHandles="1" noChangeArrowheads="1" noChangeShapeType="1" noTextEdit="1"/>
              </p:cNvSpPr>
              <p:nvPr/>
            </p:nvSpPr>
            <p:spPr>
              <a:xfrm>
                <a:off x="6579704" y="1646088"/>
                <a:ext cx="1610139" cy="1569660"/>
              </a:xfrm>
              <a:prstGeom prst="rect">
                <a:avLst/>
              </a:prstGeom>
              <a:blipFill>
                <a:blip r:embed="rId9"/>
                <a:stretch>
                  <a:fillRect l="-1894" t="-1163" r="-1136" b="-3876"/>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FA4AEFBD-7D84-41AA-80B7-5186F613C84A}"/>
              </a:ext>
            </a:extLst>
          </p:cNvPr>
          <p:cNvSpPr txBox="1"/>
          <p:nvPr/>
        </p:nvSpPr>
        <p:spPr>
          <a:xfrm>
            <a:off x="4944719" y="3579400"/>
            <a:ext cx="3245124" cy="584775"/>
          </a:xfrm>
          <a:prstGeom prst="rect">
            <a:avLst/>
          </a:prstGeom>
          <a:solidFill>
            <a:schemeClr val="accent2">
              <a:lumMod val="40000"/>
              <a:lumOff val="60000"/>
            </a:schemeClr>
          </a:solidFill>
        </p:spPr>
        <p:txBody>
          <a:bodyPr wrap="square" rtlCol="0">
            <a:spAutoFit/>
          </a:bodyPr>
          <a:lstStyle/>
          <a:p>
            <a:r>
              <a:rPr lang="zh-CN" altLang="en-US" sz="1600" b="1">
                <a:solidFill>
                  <a:srgbClr val="C00000"/>
                </a:solidFill>
              </a:rPr>
              <a:t>从概念上，将对公式加标记理解为对公式的真值赋值要求更容易记忆</a:t>
            </a:r>
          </a:p>
        </p:txBody>
      </p:sp>
      <p:sp>
        <p:nvSpPr>
          <p:cNvPr id="32" name="文本框 31">
            <a:extLst>
              <a:ext uri="{FF2B5EF4-FFF2-40B4-BE49-F238E27FC236}">
                <a16:creationId xmlns:a16="http://schemas.microsoft.com/office/drawing/2014/main" id="{94635AA0-F013-4924-95E1-52249128082B}"/>
              </a:ext>
            </a:extLst>
          </p:cNvPr>
          <p:cNvSpPr txBox="1"/>
          <p:nvPr/>
        </p:nvSpPr>
        <p:spPr>
          <a:xfrm>
            <a:off x="4765812" y="2794178"/>
            <a:ext cx="1560445" cy="461665"/>
          </a:xfrm>
          <a:prstGeom prst="rect">
            <a:avLst/>
          </a:prstGeom>
          <a:solidFill>
            <a:schemeClr val="accent5">
              <a:lumMod val="20000"/>
              <a:lumOff val="80000"/>
            </a:schemeClr>
          </a:solidFill>
        </p:spPr>
        <p:txBody>
          <a:bodyPr wrap="square" rtlCol="0">
            <a:spAutoFit/>
          </a:bodyPr>
          <a:lstStyle/>
          <a:p>
            <a:r>
              <a:rPr lang="zh-CN" altLang="en-US" sz="1200" b="1">
                <a:solidFill>
                  <a:schemeClr val="accent2">
                    <a:lumMod val="50000"/>
                  </a:schemeClr>
                </a:solidFill>
              </a:rPr>
              <a:t>公式前的数字不是必须的，只是为好说明</a:t>
            </a: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CD5C5B9C-9D77-40C1-9141-F7AA9815451C}"/>
                  </a:ext>
                </a:extLst>
              </p:cNvPr>
              <p:cNvSpPr txBox="1"/>
              <p:nvPr/>
            </p:nvSpPr>
            <p:spPr>
              <a:xfrm>
                <a:off x="3643403" y="4070245"/>
                <a:ext cx="1111758" cy="461665"/>
              </a:xfrm>
              <a:prstGeom prst="rect">
                <a:avLst/>
              </a:prstGeom>
              <a:solidFill>
                <a:schemeClr val="accent2">
                  <a:lumMod val="20000"/>
                  <a:lumOff val="80000"/>
                </a:schemeClr>
              </a:solidFill>
            </p:spPr>
            <p:txBody>
              <a:bodyPr wrap="square" rtlCol="0">
                <a:spAutoFit/>
              </a:bodyPr>
              <a:lstStyle/>
              <a:p>
                <a:r>
                  <a:rPr lang="zh-CN" altLang="en-US" sz="1200" b="1">
                    <a:solidFill>
                      <a:schemeClr val="accent2">
                        <a:lumMod val="50000"/>
                      </a:schemeClr>
                    </a:solidFill>
                  </a:rPr>
                  <a:t>使用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标记封闭的叶子节点</a:t>
                </a:r>
              </a:p>
            </p:txBody>
          </p:sp>
        </mc:Choice>
        <mc:Fallback xmlns="">
          <p:sp>
            <p:nvSpPr>
              <p:cNvPr id="33" name="文本框 32">
                <a:extLst>
                  <a:ext uri="{FF2B5EF4-FFF2-40B4-BE49-F238E27FC236}">
                    <a16:creationId xmlns:a16="http://schemas.microsoft.com/office/drawing/2014/main" id="{CD5C5B9C-9D77-40C1-9141-F7AA9815451C}"/>
                  </a:ext>
                </a:extLst>
              </p:cNvPr>
              <p:cNvSpPr txBox="1">
                <a:spLocks noRot="1" noChangeAspect="1" noMove="1" noResize="1" noEditPoints="1" noAdjustHandles="1" noChangeArrowheads="1" noChangeShapeType="1" noTextEdit="1"/>
              </p:cNvSpPr>
              <p:nvPr/>
            </p:nvSpPr>
            <p:spPr>
              <a:xfrm>
                <a:off x="3643403" y="4070245"/>
                <a:ext cx="1111758" cy="461665"/>
              </a:xfrm>
              <a:prstGeom prst="rect">
                <a:avLst/>
              </a:prstGeom>
              <a:blipFill>
                <a:blip r:embed="rId10"/>
                <a:stretch>
                  <a:fillRect l="-549" t="-1333" b="-1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8980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真值树法判定规范的一致性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7055BC6D-3E9B-4A05-935E-2F3438DD949C}"/>
              </a:ext>
            </a:extLst>
          </p:cNvPr>
          <p:cNvSpPr txBox="1"/>
          <p:nvPr/>
        </p:nvSpPr>
        <p:spPr>
          <a:xfrm>
            <a:off x="477416" y="701671"/>
            <a:ext cx="8121841" cy="618311"/>
          </a:xfrm>
          <a:prstGeom prst="rect">
            <a:avLst/>
          </a:prstGeom>
          <a:solidFill>
            <a:schemeClr val="accent2">
              <a:lumMod val="20000"/>
              <a:lumOff val="80000"/>
            </a:schemeClr>
          </a:solidFill>
        </p:spPr>
        <p:txBody>
          <a:bodyPr wrap="square" rtlCol="0">
            <a:spAutoFit/>
          </a:bodyPr>
          <a:lstStyle/>
          <a:p>
            <a:pPr>
              <a:lnSpc>
                <a:spcPts val="2100"/>
              </a:lnSpc>
            </a:pPr>
            <a:r>
              <a:rPr lang="zh-CN" altLang="en-US" sz="1600" b="1">
                <a:solidFill>
                  <a:schemeClr val="accent2">
                    <a:lumMod val="50000"/>
                  </a:schemeClr>
                </a:solidFill>
              </a:rPr>
              <a:t>一组命题逻辑公式可看做一个</a:t>
            </a:r>
            <a:r>
              <a:rPr lang="zh-CN" altLang="en-US" sz="1600" b="1">
                <a:solidFill>
                  <a:srgbClr val="C00000"/>
                </a:solidFill>
              </a:rPr>
              <a:t>规范</a:t>
            </a:r>
            <a:r>
              <a:rPr lang="zh-CN" altLang="en-US" sz="1600" b="1">
                <a:solidFill>
                  <a:schemeClr val="accent2">
                    <a:lumMod val="50000"/>
                  </a:schemeClr>
                </a:solidFill>
              </a:rPr>
              <a:t>，说规范是</a:t>
            </a:r>
            <a:r>
              <a:rPr lang="zh-CN" altLang="en-US" sz="1600" b="1">
                <a:solidFill>
                  <a:srgbClr val="C00000"/>
                </a:solidFill>
              </a:rPr>
              <a:t>一致</a:t>
            </a:r>
            <a:r>
              <a:rPr lang="zh-CN" altLang="en-US" sz="1600" b="1">
                <a:solidFill>
                  <a:schemeClr val="accent2">
                    <a:lumMod val="50000"/>
                  </a:schemeClr>
                </a:solidFill>
              </a:rPr>
              <a:t>的，如果存在真值赋值函数使得这组命题逻辑公式都为真，否则称规范是</a:t>
            </a:r>
            <a:r>
              <a:rPr lang="zh-CN" altLang="en-US" sz="1600" b="1">
                <a:solidFill>
                  <a:srgbClr val="C00000"/>
                </a:solidFill>
              </a:rPr>
              <a:t>不一致</a:t>
            </a:r>
            <a:r>
              <a:rPr lang="zh-CN" altLang="en-US" sz="1600" b="1">
                <a:solidFill>
                  <a:schemeClr val="accent2">
                    <a:lumMod val="50000"/>
                  </a:schemeClr>
                </a:solidFill>
              </a:rPr>
              <a:t>的，或说是</a:t>
            </a:r>
            <a:r>
              <a:rPr lang="zh-CN" altLang="en-US" sz="1600" b="1">
                <a:solidFill>
                  <a:srgbClr val="C00000"/>
                </a:solidFill>
              </a:rPr>
              <a:t>矛盾</a:t>
            </a:r>
            <a:r>
              <a:rPr lang="zh-CN" altLang="en-US" sz="1600" b="1">
                <a:solidFill>
                  <a:schemeClr val="accent2">
                    <a:lumMod val="50000"/>
                  </a:schemeClr>
                </a:solidFill>
              </a:rPr>
              <a:t>的</a:t>
            </a:r>
          </a:p>
        </p:txBody>
      </p:sp>
      <p:sp>
        <p:nvSpPr>
          <p:cNvPr id="3" name="文本框 2">
            <a:extLst>
              <a:ext uri="{FF2B5EF4-FFF2-40B4-BE49-F238E27FC236}">
                <a16:creationId xmlns:a16="http://schemas.microsoft.com/office/drawing/2014/main" id="{CEA0C6E9-75D1-4412-872F-53504A6C02A4}"/>
              </a:ext>
            </a:extLst>
          </p:cNvPr>
          <p:cNvSpPr txBox="1"/>
          <p:nvPr/>
        </p:nvSpPr>
        <p:spPr>
          <a:xfrm>
            <a:off x="471093" y="1442477"/>
            <a:ext cx="3191741" cy="3185487"/>
          </a:xfrm>
          <a:prstGeom prst="rect">
            <a:avLst/>
          </a:prstGeom>
          <a:solidFill>
            <a:schemeClr val="accent6">
              <a:lumMod val="20000"/>
              <a:lumOff val="80000"/>
            </a:schemeClr>
          </a:solidFill>
        </p:spPr>
        <p:txBody>
          <a:bodyPr wrap="square" rtlCol="0">
            <a:spAutoFit/>
          </a:bodyPr>
          <a:lstStyle/>
          <a:p>
            <a:pPr>
              <a:spcBef>
                <a:spcPts val="600"/>
              </a:spcBef>
            </a:pPr>
            <a:r>
              <a:rPr lang="zh-CN" altLang="en-US" sz="1600" b="1">
                <a:solidFill>
                  <a:srgbClr val="002060"/>
                </a:solidFill>
                <a:latin typeface="楷体" panose="02010609060101010101" pitchFamily="49" charset="-122"/>
                <a:ea typeface="楷体" panose="02010609060101010101" pitchFamily="49" charset="-122"/>
              </a:rPr>
              <a:t>试分析下面的议论是否一致：</a:t>
            </a:r>
            <a:endParaRPr lang="en-US" altLang="zh-CN" sz="1600" b="1">
              <a:solidFill>
                <a:srgbClr val="002060"/>
              </a:solidFill>
              <a:latin typeface="楷体" panose="02010609060101010101" pitchFamily="49" charset="-122"/>
              <a:ea typeface="楷体" panose="02010609060101010101" pitchFamily="49" charset="-122"/>
            </a:endParaRPr>
          </a:p>
          <a:p>
            <a:pPr marL="342900" indent="-342900">
              <a:spcBef>
                <a:spcPts val="600"/>
              </a:spcBef>
              <a:buFont typeface="+mj-lt"/>
              <a:buAutoNum type="arabicPeriod"/>
            </a:pPr>
            <a:r>
              <a:rPr lang="zh-CN" altLang="en-US" sz="1600" b="1">
                <a:solidFill>
                  <a:schemeClr val="accent2">
                    <a:lumMod val="50000"/>
                  </a:schemeClr>
                </a:solidFill>
              </a:rPr>
              <a:t>谋杀至少由管家、女仆和园丁三人中一人参与；</a:t>
            </a:r>
            <a:endParaRPr lang="en-US" altLang="zh-CN" sz="1600" b="1">
              <a:solidFill>
                <a:schemeClr val="accent2">
                  <a:lumMod val="50000"/>
                </a:schemeClr>
              </a:solidFill>
            </a:endParaRPr>
          </a:p>
          <a:p>
            <a:pPr marL="342900" indent="-342900">
              <a:spcBef>
                <a:spcPts val="600"/>
              </a:spcBef>
              <a:buFont typeface="+mj-lt"/>
              <a:buAutoNum type="arabicPeriod"/>
            </a:pPr>
            <a:r>
              <a:rPr lang="zh-CN" altLang="en-US" sz="1600" b="1">
                <a:solidFill>
                  <a:schemeClr val="accent2">
                    <a:lumMod val="50000"/>
                  </a:schemeClr>
                </a:solidFill>
              </a:rPr>
              <a:t>有证据说明，或者谋杀在室内发生，或者管家参与了谋杀；</a:t>
            </a:r>
            <a:endParaRPr lang="en-US" altLang="zh-CN" sz="1600" b="1">
              <a:solidFill>
                <a:schemeClr val="accent2">
                  <a:lumMod val="50000"/>
                </a:schemeClr>
              </a:solidFill>
            </a:endParaRPr>
          </a:p>
          <a:p>
            <a:pPr marL="342900" indent="-342900">
              <a:spcBef>
                <a:spcPts val="600"/>
              </a:spcBef>
              <a:buFont typeface="+mj-lt"/>
              <a:buAutoNum type="arabicPeriod"/>
            </a:pPr>
            <a:r>
              <a:rPr lang="zh-CN" altLang="en-US" sz="1600" b="1">
                <a:solidFill>
                  <a:schemeClr val="accent2">
                    <a:lumMod val="50000"/>
                  </a:schemeClr>
                </a:solidFill>
              </a:rPr>
              <a:t>如果谋杀在室内发生，则园丁可排除作案的可能；</a:t>
            </a:r>
            <a:endParaRPr lang="en-US" altLang="zh-CN" sz="1600" b="1">
              <a:solidFill>
                <a:schemeClr val="accent2">
                  <a:lumMod val="50000"/>
                </a:schemeClr>
              </a:solidFill>
            </a:endParaRPr>
          </a:p>
          <a:p>
            <a:pPr marL="342900" indent="-342900">
              <a:spcBef>
                <a:spcPts val="600"/>
              </a:spcBef>
              <a:buFont typeface="+mj-lt"/>
              <a:buAutoNum type="arabicPeriod"/>
            </a:pPr>
            <a:r>
              <a:rPr lang="zh-CN" altLang="en-US" sz="1600" b="1">
                <a:solidFill>
                  <a:schemeClr val="accent2">
                    <a:lumMod val="50000"/>
                  </a:schemeClr>
                </a:solidFill>
              </a:rPr>
              <a:t>如果使用了毒药，那么除非女仆作案，否则管家不会作案；</a:t>
            </a:r>
            <a:endParaRPr lang="en-US" altLang="zh-CN" sz="1600" b="1">
              <a:solidFill>
                <a:schemeClr val="accent2">
                  <a:lumMod val="50000"/>
                </a:schemeClr>
              </a:solidFill>
            </a:endParaRPr>
          </a:p>
          <a:p>
            <a:pPr marL="342900" indent="-342900">
              <a:spcBef>
                <a:spcPts val="600"/>
              </a:spcBef>
              <a:buFont typeface="+mj-lt"/>
              <a:buAutoNum type="arabicPeriod"/>
            </a:pPr>
            <a:r>
              <a:rPr lang="zh-CN" altLang="en-US" sz="1600" b="1">
                <a:solidFill>
                  <a:schemeClr val="accent2">
                    <a:lumMod val="50000"/>
                  </a:schemeClr>
                </a:solidFill>
              </a:rPr>
              <a:t>但是，女仆没有参与作案，而且谋杀确实使用了毒药</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719D7C4-D2E4-44D8-9F2A-CFD07D00A651}"/>
                  </a:ext>
                </a:extLst>
              </p:cNvPr>
              <p:cNvSpPr txBox="1"/>
              <p:nvPr/>
            </p:nvSpPr>
            <p:spPr>
              <a:xfrm>
                <a:off x="3795939" y="1437467"/>
                <a:ext cx="1603378" cy="2154436"/>
              </a:xfrm>
              <a:prstGeom prst="rect">
                <a:avLst/>
              </a:prstGeom>
              <a:solidFill>
                <a:schemeClr val="accent4">
                  <a:lumMod val="20000"/>
                  <a:lumOff val="80000"/>
                </a:schemeClr>
              </a:solidFill>
            </p:spPr>
            <p:txBody>
              <a:bodyPr wrap="square" rtlCol="0">
                <a:spAutoFit/>
              </a:bodyPr>
              <a:lstStyle/>
              <a:p>
                <a:pPr algn="ctr">
                  <a:spcBef>
                    <a:spcPts val="600"/>
                  </a:spcBef>
                  <a:spcAft>
                    <a:spcPts val="600"/>
                  </a:spcAft>
                </a:pPr>
                <a:r>
                  <a:rPr lang="zh-CN" altLang="en-US" sz="1400" b="1">
                    <a:solidFill>
                      <a:srgbClr val="002060"/>
                    </a:solidFill>
                    <a:latin typeface="楷体" panose="02010609060101010101" pitchFamily="49" charset="-122"/>
                    <a:ea typeface="楷体" panose="02010609060101010101" pitchFamily="49" charset="-122"/>
                  </a:rPr>
                  <a:t>原子命题</a:t>
                </a:r>
                <a:endParaRPr lang="en-US" altLang="zh-CN" sz="1400"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en-US" altLang="zh-CN" sz="1400" b="1">
                    <a:solidFill>
                      <a:schemeClr val="accent2">
                        <a:lumMod val="50000"/>
                      </a:schemeClr>
                    </a:solidFill>
                  </a:rPr>
                  <a:t>:</a:t>
                </a:r>
                <a:r>
                  <a:rPr lang="zh-CN" altLang="en-US" sz="1400" b="1">
                    <a:solidFill>
                      <a:schemeClr val="accent2">
                        <a:lumMod val="50000"/>
                      </a:schemeClr>
                    </a:solidFill>
                  </a:rPr>
                  <a:t>管家参与谋杀</a:t>
                </a:r>
                <a:endParaRPr lang="en-US" altLang="zh-CN" sz="1400" b="1">
                  <a:solidFill>
                    <a:schemeClr val="accent2">
                      <a:lumMod val="50000"/>
                    </a:schemeClr>
                  </a:solidFill>
                </a:endParaRPr>
              </a:p>
              <a:p>
                <a:pPr>
                  <a:spcBef>
                    <a:spcPts val="600"/>
                  </a:spcBef>
                  <a:spcAft>
                    <a:spcPts val="600"/>
                  </a:spcAft>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en-US" altLang="zh-CN" sz="1400" b="1">
                    <a:solidFill>
                      <a:schemeClr val="accent2">
                        <a:lumMod val="50000"/>
                      </a:schemeClr>
                    </a:solidFill>
                  </a:rPr>
                  <a:t>:</a:t>
                </a:r>
                <a:r>
                  <a:rPr lang="zh-CN" altLang="en-US" sz="1400" b="1">
                    <a:solidFill>
                      <a:schemeClr val="accent2">
                        <a:lumMod val="50000"/>
                      </a:schemeClr>
                    </a:solidFill>
                  </a:rPr>
                  <a:t>女仆参与谋杀</a:t>
                </a:r>
                <a:endParaRPr lang="en-US" altLang="zh-CN" sz="1400" b="1">
                  <a:solidFill>
                    <a:schemeClr val="accent2">
                      <a:lumMod val="50000"/>
                    </a:schemeClr>
                  </a:solidFill>
                </a:endParaRPr>
              </a:p>
              <a:p>
                <a:pPr>
                  <a:spcBef>
                    <a:spcPts val="600"/>
                  </a:spcBef>
                  <a:spcAft>
                    <a:spcPts val="600"/>
                  </a:spcAft>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en-US" altLang="zh-CN" sz="1400" b="1">
                    <a:solidFill>
                      <a:schemeClr val="accent2">
                        <a:lumMod val="50000"/>
                      </a:schemeClr>
                    </a:solidFill>
                  </a:rPr>
                  <a:t>:</a:t>
                </a:r>
                <a:r>
                  <a:rPr lang="zh-CN" altLang="en-US" sz="1400" b="1">
                    <a:solidFill>
                      <a:schemeClr val="accent2">
                        <a:lumMod val="50000"/>
                      </a:schemeClr>
                    </a:solidFill>
                  </a:rPr>
                  <a:t>园丁参与谋杀</a:t>
                </a:r>
                <a:endParaRPr lang="en-US" altLang="zh-CN" sz="1400" b="1">
                  <a:solidFill>
                    <a:schemeClr val="accent2">
                      <a:lumMod val="50000"/>
                    </a:schemeClr>
                  </a:solidFill>
                </a:endParaRPr>
              </a:p>
              <a:p>
                <a:pPr>
                  <a:spcBef>
                    <a:spcPts val="600"/>
                  </a:spcBef>
                  <a:spcAft>
                    <a:spcPts val="600"/>
                  </a:spcAft>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𝒔</m:t>
                    </m:r>
                  </m:oMath>
                </a14:m>
                <a:r>
                  <a:rPr lang="en-US" altLang="zh-CN" sz="1400" b="1">
                    <a:solidFill>
                      <a:schemeClr val="accent2">
                        <a:lumMod val="50000"/>
                      </a:schemeClr>
                    </a:solidFill>
                  </a:rPr>
                  <a:t>:</a:t>
                </a:r>
                <a:r>
                  <a:rPr lang="zh-CN" altLang="en-US" sz="1400" b="1">
                    <a:solidFill>
                      <a:schemeClr val="accent2">
                        <a:lumMod val="50000"/>
                      </a:schemeClr>
                    </a:solidFill>
                  </a:rPr>
                  <a:t>谋杀在室内发生</a:t>
                </a:r>
                <a:endParaRPr lang="en-US" altLang="zh-CN" sz="1400" b="1">
                  <a:solidFill>
                    <a:schemeClr val="accent2">
                      <a:lumMod val="50000"/>
                    </a:schemeClr>
                  </a:solidFill>
                </a:endParaRPr>
              </a:p>
              <a:p>
                <a:pPr>
                  <a:spcBef>
                    <a:spcPts val="600"/>
                  </a:spcBef>
                  <a:spcAft>
                    <a:spcPts val="600"/>
                  </a:spcAft>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𝒕</m:t>
                    </m:r>
                  </m:oMath>
                </a14:m>
                <a:r>
                  <a:rPr lang="en-US" altLang="zh-CN" sz="1400" b="1">
                    <a:solidFill>
                      <a:schemeClr val="accent2">
                        <a:lumMod val="50000"/>
                      </a:schemeClr>
                    </a:solidFill>
                  </a:rPr>
                  <a:t>:</a:t>
                </a:r>
                <a:r>
                  <a:rPr lang="zh-CN" altLang="en-US" sz="1400" b="1">
                    <a:solidFill>
                      <a:schemeClr val="accent2">
                        <a:lumMod val="50000"/>
                      </a:schemeClr>
                    </a:solidFill>
                  </a:rPr>
                  <a:t>谋杀使用了毒药</a:t>
                </a:r>
              </a:p>
            </p:txBody>
          </p:sp>
        </mc:Choice>
        <mc:Fallback xmlns="">
          <p:sp>
            <p:nvSpPr>
              <p:cNvPr id="4" name="文本框 3">
                <a:extLst>
                  <a:ext uri="{FF2B5EF4-FFF2-40B4-BE49-F238E27FC236}">
                    <a16:creationId xmlns:a16="http://schemas.microsoft.com/office/drawing/2014/main" id="{1719D7C4-D2E4-44D8-9F2A-CFD07D00A651}"/>
                  </a:ext>
                </a:extLst>
              </p:cNvPr>
              <p:cNvSpPr txBox="1">
                <a:spLocks noRot="1" noChangeAspect="1" noMove="1" noResize="1" noEditPoints="1" noAdjustHandles="1" noChangeArrowheads="1" noChangeShapeType="1" noTextEdit="1"/>
              </p:cNvSpPr>
              <p:nvPr/>
            </p:nvSpPr>
            <p:spPr>
              <a:xfrm>
                <a:off x="3795939" y="1437467"/>
                <a:ext cx="1603378" cy="2154436"/>
              </a:xfrm>
              <a:prstGeom prst="rect">
                <a:avLst/>
              </a:prstGeom>
              <a:blipFill>
                <a:blip r:embed="rId2"/>
                <a:stretch>
                  <a:fillRect t="-567" b="-1983"/>
                </a:stretch>
              </a:blipFill>
            </p:spPr>
            <p:txBody>
              <a:bodyPr/>
              <a:lstStyle/>
              <a:p>
                <a:r>
                  <a:rPr lang="zh-CN" altLang="en-US">
                    <a:noFill/>
                  </a:rPr>
                  <a:t> </a:t>
                </a:r>
              </a:p>
            </p:txBody>
          </p:sp>
        </mc:Fallback>
      </mc:AlternateContent>
      <p:grpSp>
        <p:nvGrpSpPr>
          <p:cNvPr id="65" name="组合 64">
            <a:extLst>
              <a:ext uri="{FF2B5EF4-FFF2-40B4-BE49-F238E27FC236}">
                <a16:creationId xmlns:a16="http://schemas.microsoft.com/office/drawing/2014/main" id="{D991C9AE-39FD-4FEE-8422-65ECC680DE6C}"/>
              </a:ext>
            </a:extLst>
          </p:cNvPr>
          <p:cNvGrpSpPr/>
          <p:nvPr/>
        </p:nvGrpSpPr>
        <p:grpSpPr>
          <a:xfrm>
            <a:off x="5503395" y="1437467"/>
            <a:ext cx="3095862" cy="3249738"/>
            <a:chOff x="5548856" y="1392470"/>
            <a:chExt cx="3095862" cy="3249738"/>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B8A6359-0050-4CCA-BD10-8E52806F5638}"/>
                    </a:ext>
                  </a:extLst>
                </p:cNvPr>
                <p:cNvSpPr txBox="1"/>
                <p:nvPr/>
              </p:nvSpPr>
              <p:spPr>
                <a:xfrm>
                  <a:off x="6039922" y="1392470"/>
                  <a:ext cx="1202636" cy="147732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(2)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(3)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(4)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oMath>
                  </a14:m>
                  <a:endParaRPr lang="en-US" altLang="zh-CN" sz="1200" b="1">
                    <a:solidFill>
                      <a:schemeClr val="accent2">
                        <a:lumMod val="50000"/>
                      </a:schemeClr>
                    </a:solidFill>
                  </a:endParaRPr>
                </a:p>
                <a:p>
                  <a:r>
                    <a:rPr lang="en-US" altLang="zh-CN" sz="1200" b="1">
                      <a:solidFill>
                        <a:schemeClr val="accent2">
                          <a:lumMod val="50000"/>
                        </a:schemeClr>
                      </a:solidFill>
                    </a:rPr>
                    <a:t>(5)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oMath>
                  </a14:m>
                  <a:endParaRPr lang="en-US" altLang="zh-CN" sz="1200" b="1">
                    <a:solidFill>
                      <a:schemeClr val="accent2">
                        <a:lumMod val="50000"/>
                      </a:schemeClr>
                    </a:solidFill>
                  </a:endParaRPr>
                </a:p>
                <a:p>
                  <a:r>
                    <a:rPr lang="en-US" altLang="zh-CN" sz="1200" b="1">
                      <a:solidFill>
                        <a:schemeClr val="accent2">
                          <a:lumMod val="50000"/>
                        </a:schemeClr>
                      </a:solidFill>
                    </a:rPr>
                    <a:t>(6)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oMath>
                  </a14:m>
                  <a:endParaRPr lang="en-US" altLang="zh-CN" sz="1200" b="1">
                    <a:solidFill>
                      <a:schemeClr val="accent2">
                        <a:lumMod val="50000"/>
                      </a:schemeClr>
                    </a:solidFill>
                  </a:endParaRPr>
                </a:p>
                <a:p>
                  <a:r>
                    <a:rPr lang="en-US" altLang="zh-CN" sz="1200" b="1">
                      <a:solidFill>
                        <a:schemeClr val="accent2">
                          <a:lumMod val="50000"/>
                        </a:schemeClr>
                      </a:solidFill>
                    </a:rPr>
                    <a:t>(7)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𝒕</m:t>
                      </m:r>
                    </m:oMath>
                  </a14:m>
                  <a:endParaRPr lang="en-US" altLang="zh-CN" sz="1200" b="1">
                    <a:solidFill>
                      <a:schemeClr val="accent2">
                        <a:lumMod val="50000"/>
                      </a:schemeClr>
                    </a:solidFill>
                  </a:endParaRPr>
                </a:p>
                <a:p>
                  <a:r>
                    <a:rPr lang="en-US" altLang="zh-CN" sz="1200" b="1">
                      <a:solidFill>
                        <a:schemeClr val="accent2">
                          <a:lumMod val="50000"/>
                        </a:schemeClr>
                      </a:solidFill>
                    </a:rPr>
                    <a:t>(8)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endParaRPr lang="zh-CN" altLang="en-US" sz="12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5B8A6359-0050-4CCA-BD10-8E52806F5638}"/>
                    </a:ext>
                  </a:extLst>
                </p:cNvPr>
                <p:cNvSpPr txBox="1">
                  <a:spLocks noRot="1" noChangeAspect="1" noMove="1" noResize="1" noEditPoints="1" noAdjustHandles="1" noChangeArrowheads="1" noChangeShapeType="1" noTextEdit="1"/>
                </p:cNvSpPr>
                <p:nvPr/>
              </p:nvSpPr>
              <p:spPr>
                <a:xfrm>
                  <a:off x="6039922" y="1392470"/>
                  <a:ext cx="1202636" cy="1477328"/>
                </a:xfrm>
                <a:prstGeom prst="rect">
                  <a:avLst/>
                </a:prstGeom>
                <a:blipFill>
                  <a:blip r:embed="rId3"/>
                  <a:stretch>
                    <a:fillRect l="-7576" t="-3306" b="-53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6D7B6A9-A2B3-40F9-A011-4D5FDD22E361}"/>
                    </a:ext>
                  </a:extLst>
                </p:cNvPr>
                <p:cNvSpPr txBox="1"/>
                <p:nvPr/>
              </p:nvSpPr>
              <p:spPr>
                <a:xfrm>
                  <a:off x="5618583" y="2984630"/>
                  <a:ext cx="606286"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(9)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𝒕</m:t>
                      </m:r>
                    </m:oMath>
                  </a14:m>
                  <a:r>
                    <a:rPr lang="zh-CN" altLang="en-US"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zh-CN" altLang="en-US" sz="12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A6D7B6A9-A2B3-40F9-A011-4D5FDD22E361}"/>
                    </a:ext>
                  </a:extLst>
                </p:cNvPr>
                <p:cNvSpPr txBox="1">
                  <a:spLocks noRot="1" noChangeAspect="1" noMove="1" noResize="1" noEditPoints="1" noAdjustHandles="1" noChangeArrowheads="1" noChangeShapeType="1" noTextEdit="1"/>
                </p:cNvSpPr>
                <p:nvPr/>
              </p:nvSpPr>
              <p:spPr>
                <a:xfrm>
                  <a:off x="5618583" y="2984630"/>
                  <a:ext cx="606286" cy="184666"/>
                </a:xfrm>
                <a:prstGeom prst="rect">
                  <a:avLst/>
                </a:prstGeom>
                <a:blipFill>
                  <a:blip r:embed="rId4"/>
                  <a:stretch>
                    <a:fillRect l="-15000"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8C81C3F-DF8B-43A7-9F59-E23AD39FD3F1}"/>
                    </a:ext>
                  </a:extLst>
                </p:cNvPr>
                <p:cNvSpPr txBox="1"/>
                <p:nvPr/>
              </p:nvSpPr>
              <p:spPr>
                <a:xfrm>
                  <a:off x="7010795" y="2983328"/>
                  <a:ext cx="816879"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(10)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oMath>
                  </a14:m>
                  <a:r>
                    <a:rPr lang="zh-CN" altLang="en-US" sz="1200" b="1">
                      <a:solidFill>
                        <a:schemeClr val="accent2">
                          <a:lumMod val="50000"/>
                        </a:schemeClr>
                      </a:solidFill>
                    </a:rPr>
                    <a:t> </a:t>
                  </a:r>
                </a:p>
              </p:txBody>
            </p:sp>
          </mc:Choice>
          <mc:Fallback xmlns="">
            <p:sp>
              <p:nvSpPr>
                <p:cNvPr id="19" name="文本框 18">
                  <a:extLst>
                    <a:ext uri="{FF2B5EF4-FFF2-40B4-BE49-F238E27FC236}">
                      <a16:creationId xmlns:a16="http://schemas.microsoft.com/office/drawing/2014/main" id="{48C81C3F-DF8B-43A7-9F59-E23AD39FD3F1}"/>
                    </a:ext>
                  </a:extLst>
                </p:cNvPr>
                <p:cNvSpPr txBox="1">
                  <a:spLocks noRot="1" noChangeAspect="1" noMove="1" noResize="1" noEditPoints="1" noAdjustHandles="1" noChangeArrowheads="1" noChangeShapeType="1" noTextEdit="1"/>
                </p:cNvSpPr>
                <p:nvPr/>
              </p:nvSpPr>
              <p:spPr>
                <a:xfrm>
                  <a:off x="7010795" y="2983328"/>
                  <a:ext cx="816879" cy="184666"/>
                </a:xfrm>
                <a:prstGeom prst="rect">
                  <a:avLst/>
                </a:prstGeom>
                <a:blipFill>
                  <a:blip r:embed="rId5"/>
                  <a:stretch>
                    <a:fillRect l="-11940" t="-26667" r="-3731"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CC1486C-394F-4A26-B246-C4BE9A47BC9B}"/>
                    </a:ext>
                  </a:extLst>
                </p:cNvPr>
                <p:cNvSpPr txBox="1"/>
                <p:nvPr/>
              </p:nvSpPr>
              <p:spPr>
                <a:xfrm>
                  <a:off x="6582055" y="3281524"/>
                  <a:ext cx="509873"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(11)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zh-CN" altLang="en-US" sz="1200" b="1">
                      <a:solidFill>
                        <a:schemeClr val="accent2">
                          <a:lumMod val="50000"/>
                        </a:schemeClr>
                      </a:solidFill>
                    </a:rPr>
                    <a:t> </a:t>
                  </a:r>
                </a:p>
              </p:txBody>
            </p:sp>
          </mc:Choice>
          <mc:Fallback xmlns="">
            <p:sp>
              <p:nvSpPr>
                <p:cNvPr id="20" name="文本框 19">
                  <a:extLst>
                    <a:ext uri="{FF2B5EF4-FFF2-40B4-BE49-F238E27FC236}">
                      <a16:creationId xmlns:a16="http://schemas.microsoft.com/office/drawing/2014/main" id="{1CC1486C-394F-4A26-B246-C4BE9A47BC9B}"/>
                    </a:ext>
                  </a:extLst>
                </p:cNvPr>
                <p:cNvSpPr txBox="1">
                  <a:spLocks noRot="1" noChangeAspect="1" noMove="1" noResize="1" noEditPoints="1" noAdjustHandles="1" noChangeArrowheads="1" noChangeShapeType="1" noTextEdit="1"/>
                </p:cNvSpPr>
                <p:nvPr/>
              </p:nvSpPr>
              <p:spPr>
                <a:xfrm>
                  <a:off x="6582055" y="3281524"/>
                  <a:ext cx="509873" cy="184666"/>
                </a:xfrm>
                <a:prstGeom prst="rect">
                  <a:avLst/>
                </a:prstGeom>
                <a:blipFill>
                  <a:blip r:embed="rId6"/>
                  <a:stretch>
                    <a:fillRect l="-17857" t="-26667" r="-5952"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CA0B3CE-0DCA-4B6B-B249-00CC400AC832}"/>
                    </a:ext>
                  </a:extLst>
                </p:cNvPr>
                <p:cNvSpPr txBox="1"/>
                <p:nvPr/>
              </p:nvSpPr>
              <p:spPr>
                <a:xfrm>
                  <a:off x="7674172" y="3281524"/>
                  <a:ext cx="654614"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(12)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zh-CN" altLang="en-US"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zh-CN" altLang="en-US" sz="12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1CA0B3CE-0DCA-4B6B-B249-00CC400AC832}"/>
                    </a:ext>
                  </a:extLst>
                </p:cNvPr>
                <p:cNvSpPr txBox="1">
                  <a:spLocks noRot="1" noChangeAspect="1" noMove="1" noResize="1" noEditPoints="1" noAdjustHandles="1" noChangeArrowheads="1" noChangeShapeType="1" noTextEdit="1"/>
                </p:cNvSpPr>
                <p:nvPr/>
              </p:nvSpPr>
              <p:spPr>
                <a:xfrm>
                  <a:off x="7674172" y="3281524"/>
                  <a:ext cx="654614" cy="184666"/>
                </a:xfrm>
                <a:prstGeom prst="rect">
                  <a:avLst/>
                </a:prstGeom>
                <a:blipFill>
                  <a:blip r:embed="rId7"/>
                  <a:stretch>
                    <a:fillRect l="-13889" t="-26667" r="-37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4D9B706-EF11-409B-91D6-5A30554A8B2A}"/>
                    </a:ext>
                  </a:extLst>
                </p:cNvPr>
                <p:cNvSpPr txBox="1"/>
                <p:nvPr/>
              </p:nvSpPr>
              <p:spPr>
                <a:xfrm>
                  <a:off x="5999811" y="3614387"/>
                  <a:ext cx="509873"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(13)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r>
                    <a:rPr lang="zh-CN" altLang="en-US" sz="1200" b="1">
                      <a:solidFill>
                        <a:schemeClr val="accent2">
                          <a:lumMod val="50000"/>
                        </a:schemeClr>
                      </a:solidFill>
                    </a:rPr>
                    <a:t> </a:t>
                  </a:r>
                </a:p>
              </p:txBody>
            </p:sp>
          </mc:Choice>
          <mc:Fallback xmlns="">
            <p:sp>
              <p:nvSpPr>
                <p:cNvPr id="22" name="文本框 21">
                  <a:extLst>
                    <a:ext uri="{FF2B5EF4-FFF2-40B4-BE49-F238E27FC236}">
                      <a16:creationId xmlns:a16="http://schemas.microsoft.com/office/drawing/2014/main" id="{04D9B706-EF11-409B-91D6-5A30554A8B2A}"/>
                    </a:ext>
                  </a:extLst>
                </p:cNvPr>
                <p:cNvSpPr txBox="1">
                  <a:spLocks noRot="1" noChangeAspect="1" noMove="1" noResize="1" noEditPoints="1" noAdjustHandles="1" noChangeArrowheads="1" noChangeShapeType="1" noTextEdit="1"/>
                </p:cNvSpPr>
                <p:nvPr/>
              </p:nvSpPr>
              <p:spPr>
                <a:xfrm>
                  <a:off x="5999811" y="3614387"/>
                  <a:ext cx="509873" cy="184666"/>
                </a:xfrm>
                <a:prstGeom prst="rect">
                  <a:avLst/>
                </a:prstGeom>
                <a:blipFill>
                  <a:blip r:embed="rId8"/>
                  <a:stretch>
                    <a:fillRect l="-19277" t="-25806"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F93C869-416B-42E5-8238-3A9617E833A1}"/>
                    </a:ext>
                  </a:extLst>
                </p:cNvPr>
                <p:cNvSpPr txBox="1"/>
                <p:nvPr/>
              </p:nvSpPr>
              <p:spPr>
                <a:xfrm>
                  <a:off x="7151935" y="3601719"/>
                  <a:ext cx="626536" cy="36933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(14)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(15)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oMath>
                  </a14:m>
                  <a:endParaRPr lang="zh-CN" altLang="en-US" sz="12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FF93C869-416B-42E5-8238-3A9617E833A1}"/>
                    </a:ext>
                  </a:extLst>
                </p:cNvPr>
                <p:cNvSpPr txBox="1">
                  <a:spLocks noRot="1" noChangeAspect="1" noMove="1" noResize="1" noEditPoints="1" noAdjustHandles="1" noChangeArrowheads="1" noChangeShapeType="1" noTextEdit="1"/>
                </p:cNvSpPr>
                <p:nvPr/>
              </p:nvSpPr>
              <p:spPr>
                <a:xfrm>
                  <a:off x="7151935" y="3601719"/>
                  <a:ext cx="626536" cy="369332"/>
                </a:xfrm>
                <a:prstGeom prst="rect">
                  <a:avLst/>
                </a:prstGeom>
                <a:blipFill>
                  <a:blip r:embed="rId9"/>
                  <a:stretch>
                    <a:fillRect l="-15534" t="-13115"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40D9165-3C37-4A33-8C9B-58289B30B855}"/>
                    </a:ext>
                  </a:extLst>
                </p:cNvPr>
                <p:cNvSpPr txBox="1"/>
                <p:nvPr/>
              </p:nvSpPr>
              <p:spPr>
                <a:xfrm>
                  <a:off x="5548856" y="3907253"/>
                  <a:ext cx="643239"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(16)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zh-CN" altLang="en-US"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zh-CN" altLang="en-US" sz="1200"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340D9165-3C37-4A33-8C9B-58289B30B855}"/>
                    </a:ext>
                  </a:extLst>
                </p:cNvPr>
                <p:cNvSpPr txBox="1">
                  <a:spLocks noRot="1" noChangeAspect="1" noMove="1" noResize="1" noEditPoints="1" noAdjustHandles="1" noChangeArrowheads="1" noChangeShapeType="1" noTextEdit="1"/>
                </p:cNvSpPr>
                <p:nvPr/>
              </p:nvSpPr>
              <p:spPr>
                <a:xfrm>
                  <a:off x="5548856" y="3907253"/>
                  <a:ext cx="643239" cy="184666"/>
                </a:xfrm>
                <a:prstGeom prst="rect">
                  <a:avLst/>
                </a:prstGeom>
                <a:blipFill>
                  <a:blip r:embed="rId10"/>
                  <a:stretch>
                    <a:fillRect l="-15238" t="-25806" r="-6667"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050C71BC-B4EE-40D4-82C8-BC11B508B754}"/>
                    </a:ext>
                  </a:extLst>
                </p:cNvPr>
                <p:cNvSpPr txBox="1"/>
                <p:nvPr/>
              </p:nvSpPr>
              <p:spPr>
                <a:xfrm>
                  <a:off x="6351985" y="3906463"/>
                  <a:ext cx="643239"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(17)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r>
                    <a:rPr lang="zh-CN" altLang="en-US"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zh-CN" altLang="en-US" sz="12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050C71BC-B4EE-40D4-82C8-BC11B508B754}"/>
                    </a:ext>
                  </a:extLst>
                </p:cNvPr>
                <p:cNvSpPr txBox="1">
                  <a:spLocks noRot="1" noChangeAspect="1" noMove="1" noResize="1" noEditPoints="1" noAdjustHandles="1" noChangeArrowheads="1" noChangeShapeType="1" noTextEdit="1"/>
                </p:cNvSpPr>
                <p:nvPr/>
              </p:nvSpPr>
              <p:spPr>
                <a:xfrm>
                  <a:off x="6351985" y="3906463"/>
                  <a:ext cx="643239" cy="184666"/>
                </a:xfrm>
                <a:prstGeom prst="rect">
                  <a:avLst/>
                </a:prstGeom>
                <a:blipFill>
                  <a:blip r:embed="rId11"/>
                  <a:stretch>
                    <a:fillRect l="-15238" t="-26667" r="-3810"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ECB3A47-4969-4083-B4C8-E830B89BE408}"/>
                    </a:ext>
                  </a:extLst>
                </p:cNvPr>
                <p:cNvSpPr txBox="1"/>
                <p:nvPr/>
              </p:nvSpPr>
              <p:spPr>
                <a:xfrm>
                  <a:off x="6775996" y="4123785"/>
                  <a:ext cx="643239"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(18)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zh-CN" altLang="en-US"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zh-CN" altLang="en-US" sz="1200"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8ECB3A47-4969-4083-B4C8-E830B89BE408}"/>
                    </a:ext>
                  </a:extLst>
                </p:cNvPr>
                <p:cNvSpPr txBox="1">
                  <a:spLocks noRot="1" noChangeAspect="1" noMove="1" noResize="1" noEditPoints="1" noAdjustHandles="1" noChangeArrowheads="1" noChangeShapeType="1" noTextEdit="1"/>
                </p:cNvSpPr>
                <p:nvPr/>
              </p:nvSpPr>
              <p:spPr>
                <a:xfrm>
                  <a:off x="6775996" y="4123785"/>
                  <a:ext cx="643239" cy="184666"/>
                </a:xfrm>
                <a:prstGeom prst="rect">
                  <a:avLst/>
                </a:prstGeom>
                <a:blipFill>
                  <a:blip r:embed="rId12"/>
                  <a:stretch>
                    <a:fillRect l="-14151" t="-26667" r="-66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CA6F756-A53A-4991-AAD4-F0B4EAB19852}"/>
                    </a:ext>
                  </a:extLst>
                </p:cNvPr>
                <p:cNvSpPr txBox="1"/>
                <p:nvPr/>
              </p:nvSpPr>
              <p:spPr>
                <a:xfrm>
                  <a:off x="7496219" y="4123785"/>
                  <a:ext cx="749658"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(19)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𝒓</m:t>
                      </m:r>
                    </m:oMath>
                  </a14:m>
                  <a:r>
                    <a:rPr lang="zh-CN" altLang="en-US" sz="1200" b="1">
                      <a:solidFill>
                        <a:schemeClr val="accent2">
                          <a:lumMod val="50000"/>
                        </a:schemeClr>
                      </a:solidFill>
                    </a:rPr>
                    <a:t> </a:t>
                  </a:r>
                </a:p>
              </p:txBody>
            </p:sp>
          </mc:Choice>
          <mc:Fallback xmlns="">
            <p:sp>
              <p:nvSpPr>
                <p:cNvPr id="27" name="文本框 26">
                  <a:extLst>
                    <a:ext uri="{FF2B5EF4-FFF2-40B4-BE49-F238E27FC236}">
                      <a16:creationId xmlns:a16="http://schemas.microsoft.com/office/drawing/2014/main" id="{FCA6F756-A53A-4991-AAD4-F0B4EAB19852}"/>
                    </a:ext>
                  </a:extLst>
                </p:cNvPr>
                <p:cNvSpPr txBox="1">
                  <a:spLocks noRot="1" noChangeAspect="1" noMove="1" noResize="1" noEditPoints="1" noAdjustHandles="1" noChangeArrowheads="1" noChangeShapeType="1" noTextEdit="1"/>
                </p:cNvSpPr>
                <p:nvPr/>
              </p:nvSpPr>
              <p:spPr>
                <a:xfrm>
                  <a:off x="7496219" y="4123785"/>
                  <a:ext cx="749658" cy="184666"/>
                </a:xfrm>
                <a:prstGeom prst="rect">
                  <a:avLst/>
                </a:prstGeom>
                <a:blipFill>
                  <a:blip r:embed="rId13"/>
                  <a:stretch>
                    <a:fillRect l="-12195" t="-26667" r="-2439"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BBB882D7-C79B-4C02-92F5-53D6F21EABB5}"/>
                    </a:ext>
                  </a:extLst>
                </p:cNvPr>
                <p:cNvSpPr txBox="1"/>
                <p:nvPr/>
              </p:nvSpPr>
              <p:spPr>
                <a:xfrm>
                  <a:off x="7118895" y="4457542"/>
                  <a:ext cx="643239"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(20)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zh-CN" altLang="en-US"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zh-CN" altLang="en-US" sz="12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BBB882D7-C79B-4C02-92F5-53D6F21EABB5}"/>
                    </a:ext>
                  </a:extLst>
                </p:cNvPr>
                <p:cNvSpPr txBox="1">
                  <a:spLocks noRot="1" noChangeAspect="1" noMove="1" noResize="1" noEditPoints="1" noAdjustHandles="1" noChangeArrowheads="1" noChangeShapeType="1" noTextEdit="1"/>
                </p:cNvSpPr>
                <p:nvPr/>
              </p:nvSpPr>
              <p:spPr>
                <a:xfrm>
                  <a:off x="7118895" y="4457542"/>
                  <a:ext cx="643239" cy="184666"/>
                </a:xfrm>
                <a:prstGeom prst="rect">
                  <a:avLst/>
                </a:prstGeom>
                <a:blipFill>
                  <a:blip r:embed="rId14"/>
                  <a:stretch>
                    <a:fillRect l="-14151" t="-26667" r="-566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0E489C-AD43-4E4F-8086-5B974162A0C9}"/>
                    </a:ext>
                  </a:extLst>
                </p:cNvPr>
                <p:cNvSpPr txBox="1"/>
                <p:nvPr/>
              </p:nvSpPr>
              <p:spPr>
                <a:xfrm>
                  <a:off x="8001479" y="4451398"/>
                  <a:ext cx="643239"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(21)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r>
                    <a:rPr lang="zh-CN" altLang="en-US"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zh-CN" altLang="en-US" sz="1200" b="1">
                    <a:solidFill>
                      <a:schemeClr val="accent2">
                        <a:lumMod val="50000"/>
                      </a:schemeClr>
                    </a:solidFill>
                  </a:endParaRPr>
                </a:p>
              </p:txBody>
            </p:sp>
          </mc:Choice>
          <mc:Fallback xmlns="">
            <p:sp>
              <p:nvSpPr>
                <p:cNvPr id="29" name="文本框 28">
                  <a:extLst>
                    <a:ext uri="{FF2B5EF4-FFF2-40B4-BE49-F238E27FC236}">
                      <a16:creationId xmlns:a16="http://schemas.microsoft.com/office/drawing/2014/main" id="{D30E489C-AD43-4E4F-8086-5B974162A0C9}"/>
                    </a:ext>
                  </a:extLst>
                </p:cNvPr>
                <p:cNvSpPr txBox="1">
                  <a:spLocks noRot="1" noChangeAspect="1" noMove="1" noResize="1" noEditPoints="1" noAdjustHandles="1" noChangeArrowheads="1" noChangeShapeType="1" noTextEdit="1"/>
                </p:cNvSpPr>
                <p:nvPr/>
              </p:nvSpPr>
              <p:spPr>
                <a:xfrm>
                  <a:off x="8001479" y="4451398"/>
                  <a:ext cx="643239" cy="184666"/>
                </a:xfrm>
                <a:prstGeom prst="rect">
                  <a:avLst/>
                </a:prstGeom>
                <a:blipFill>
                  <a:blip r:embed="rId15"/>
                  <a:stretch>
                    <a:fillRect l="-14151" t="-26667" r="-4717" b="-5000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E2DE3000-DC24-415B-95ED-05A6407662DE}"/>
                </a:ext>
              </a:extLst>
            </p:cNvPr>
            <p:cNvCxnSpPr>
              <a:stCxn id="17" idx="2"/>
              <a:endCxn id="18" idx="0"/>
            </p:cNvCxnSpPr>
            <p:nvPr/>
          </p:nvCxnSpPr>
          <p:spPr>
            <a:xfrm flipH="1">
              <a:off x="5921726" y="2869798"/>
              <a:ext cx="719514" cy="114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4877A82-A652-4339-867C-73A8673D4505}"/>
                </a:ext>
              </a:extLst>
            </p:cNvPr>
            <p:cNvCxnSpPr>
              <a:stCxn id="17" idx="2"/>
              <a:endCxn id="19" idx="0"/>
            </p:cNvCxnSpPr>
            <p:nvPr/>
          </p:nvCxnSpPr>
          <p:spPr>
            <a:xfrm>
              <a:off x="6641240" y="2869798"/>
              <a:ext cx="777995" cy="113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3C36FF2-25F8-433D-AF30-4F6C3B1AE97F}"/>
                </a:ext>
              </a:extLst>
            </p:cNvPr>
            <p:cNvCxnSpPr>
              <a:cxnSpLocks/>
              <a:stCxn id="19" idx="2"/>
              <a:endCxn id="20" idx="0"/>
            </p:cNvCxnSpPr>
            <p:nvPr/>
          </p:nvCxnSpPr>
          <p:spPr>
            <a:xfrm flipH="1">
              <a:off x="6836992" y="3167994"/>
              <a:ext cx="582243" cy="113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F415991-71CB-4C22-A0C3-5A84621B80FE}"/>
                </a:ext>
              </a:extLst>
            </p:cNvPr>
            <p:cNvCxnSpPr>
              <a:cxnSpLocks/>
              <a:stCxn id="19" idx="2"/>
              <a:endCxn id="21" idx="0"/>
            </p:cNvCxnSpPr>
            <p:nvPr/>
          </p:nvCxnSpPr>
          <p:spPr>
            <a:xfrm>
              <a:off x="7419235" y="3167994"/>
              <a:ext cx="582244" cy="113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3AE37D07-DE26-48BE-A3D8-2EF64700D6AC}"/>
                </a:ext>
              </a:extLst>
            </p:cNvPr>
            <p:cNvCxnSpPr>
              <a:stCxn id="20" idx="2"/>
              <a:endCxn id="22" idx="0"/>
            </p:cNvCxnSpPr>
            <p:nvPr/>
          </p:nvCxnSpPr>
          <p:spPr>
            <a:xfrm flipH="1">
              <a:off x="6254748" y="3466190"/>
              <a:ext cx="582244" cy="148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0644FC3-95A6-499B-B56C-5375893069A9}"/>
                </a:ext>
              </a:extLst>
            </p:cNvPr>
            <p:cNvCxnSpPr>
              <a:cxnSpLocks/>
              <a:stCxn id="20" idx="2"/>
              <a:endCxn id="23" idx="0"/>
            </p:cNvCxnSpPr>
            <p:nvPr/>
          </p:nvCxnSpPr>
          <p:spPr>
            <a:xfrm>
              <a:off x="6836992" y="3466190"/>
              <a:ext cx="628211" cy="135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1DD1EA7-6158-40CF-870B-93C703D0F5B0}"/>
                </a:ext>
              </a:extLst>
            </p:cNvPr>
            <p:cNvCxnSpPr>
              <a:cxnSpLocks/>
              <a:stCxn id="22" idx="2"/>
              <a:endCxn id="24" idx="0"/>
            </p:cNvCxnSpPr>
            <p:nvPr/>
          </p:nvCxnSpPr>
          <p:spPr>
            <a:xfrm flipH="1">
              <a:off x="5870476" y="3799053"/>
              <a:ext cx="384272" cy="10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09FA2F53-821B-4D50-B662-0BA6354A2334}"/>
                </a:ext>
              </a:extLst>
            </p:cNvPr>
            <p:cNvCxnSpPr>
              <a:cxnSpLocks/>
              <a:stCxn id="22" idx="2"/>
              <a:endCxn id="25" idx="0"/>
            </p:cNvCxnSpPr>
            <p:nvPr/>
          </p:nvCxnSpPr>
          <p:spPr>
            <a:xfrm>
              <a:off x="6254748" y="3799053"/>
              <a:ext cx="418857" cy="107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6398CF8-55D2-4FEB-B1AA-6EDA94DACBB5}"/>
                </a:ext>
              </a:extLst>
            </p:cNvPr>
            <p:cNvCxnSpPr>
              <a:stCxn id="23" idx="2"/>
              <a:endCxn id="26" idx="0"/>
            </p:cNvCxnSpPr>
            <p:nvPr/>
          </p:nvCxnSpPr>
          <p:spPr>
            <a:xfrm flipH="1">
              <a:off x="7097616" y="3971051"/>
              <a:ext cx="367587" cy="152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6D7CF73A-F2CF-43B0-8B4E-97B1C3DBC8D0}"/>
                </a:ext>
              </a:extLst>
            </p:cNvPr>
            <p:cNvCxnSpPr>
              <a:stCxn id="23" idx="2"/>
              <a:endCxn id="27" idx="0"/>
            </p:cNvCxnSpPr>
            <p:nvPr/>
          </p:nvCxnSpPr>
          <p:spPr>
            <a:xfrm>
              <a:off x="7465203" y="3971051"/>
              <a:ext cx="405845" cy="152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2F14F83C-D5BA-4B6A-9192-19DA18E56FBC}"/>
                </a:ext>
              </a:extLst>
            </p:cNvPr>
            <p:cNvCxnSpPr>
              <a:stCxn id="27" idx="2"/>
              <a:endCxn id="28" idx="0"/>
            </p:cNvCxnSpPr>
            <p:nvPr/>
          </p:nvCxnSpPr>
          <p:spPr>
            <a:xfrm flipH="1">
              <a:off x="7440515" y="4308451"/>
              <a:ext cx="430533" cy="149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DEDF1BAF-965E-4A86-8392-C6A58B6AA7EC}"/>
                </a:ext>
              </a:extLst>
            </p:cNvPr>
            <p:cNvCxnSpPr>
              <a:stCxn id="27" idx="2"/>
              <a:endCxn id="29" idx="0"/>
            </p:cNvCxnSpPr>
            <p:nvPr/>
          </p:nvCxnSpPr>
          <p:spPr>
            <a:xfrm>
              <a:off x="7871048" y="4308451"/>
              <a:ext cx="452051" cy="1429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66" name="文本框 65">
            <a:extLst>
              <a:ext uri="{FF2B5EF4-FFF2-40B4-BE49-F238E27FC236}">
                <a16:creationId xmlns:a16="http://schemas.microsoft.com/office/drawing/2014/main" id="{28BF3CDD-3ED7-4F07-B005-160E4D1F01D6}"/>
              </a:ext>
            </a:extLst>
          </p:cNvPr>
          <p:cNvSpPr txBox="1"/>
          <p:nvPr/>
        </p:nvSpPr>
        <p:spPr>
          <a:xfrm>
            <a:off x="3835895" y="3643530"/>
            <a:ext cx="1486375" cy="1015663"/>
          </a:xfrm>
          <a:prstGeom prst="rect">
            <a:avLst/>
          </a:prstGeom>
          <a:solidFill>
            <a:schemeClr val="accent2">
              <a:lumMod val="20000"/>
              <a:lumOff val="80000"/>
            </a:schemeClr>
          </a:solidFill>
        </p:spPr>
        <p:txBody>
          <a:bodyPr wrap="square" rtlCol="0">
            <a:spAutoFit/>
          </a:bodyPr>
          <a:lstStyle/>
          <a:p>
            <a:r>
              <a:rPr lang="zh-CN" altLang="en-US" sz="1200" b="1">
                <a:solidFill>
                  <a:schemeClr val="accent2">
                    <a:lumMod val="50000"/>
                  </a:schemeClr>
                </a:solidFill>
              </a:rPr>
              <a:t>所有叶子节点都是封闭节点，根节点的真值赋值要求不能同时满足，因此这组规范是矛盾的！</a:t>
            </a:r>
          </a:p>
        </p:txBody>
      </p:sp>
      <p:sp>
        <p:nvSpPr>
          <p:cNvPr id="67" name="文本框 66">
            <a:extLst>
              <a:ext uri="{FF2B5EF4-FFF2-40B4-BE49-F238E27FC236}">
                <a16:creationId xmlns:a16="http://schemas.microsoft.com/office/drawing/2014/main" id="{C41EA1CD-D933-4A71-878B-7AE3152BE29C}"/>
              </a:ext>
            </a:extLst>
          </p:cNvPr>
          <p:cNvSpPr txBox="1"/>
          <p:nvPr/>
        </p:nvSpPr>
        <p:spPr>
          <a:xfrm>
            <a:off x="7377681" y="1589982"/>
            <a:ext cx="1221576" cy="1169551"/>
          </a:xfrm>
          <a:prstGeom prst="rect">
            <a:avLst/>
          </a:prstGeom>
          <a:solidFill>
            <a:schemeClr val="accent2">
              <a:lumMod val="50000"/>
            </a:schemeClr>
          </a:solidFill>
        </p:spPr>
        <p:txBody>
          <a:bodyPr wrap="square" rtlCol="0">
            <a:spAutoFit/>
          </a:bodyPr>
          <a:lstStyle/>
          <a:p>
            <a:r>
              <a:rPr lang="zh-CN" altLang="en-US" sz="1400" b="1">
                <a:solidFill>
                  <a:schemeClr val="bg1"/>
                </a:solidFill>
              </a:rPr>
              <a:t>公式</a:t>
            </a:r>
            <a:r>
              <a:rPr lang="en-US" altLang="zh-CN" sz="1400" b="1">
                <a:solidFill>
                  <a:schemeClr val="bg1"/>
                </a:solidFill>
              </a:rPr>
              <a:t>(13)</a:t>
            </a:r>
            <a:r>
              <a:rPr lang="zh-CN" altLang="en-US" sz="1400" b="1">
                <a:solidFill>
                  <a:schemeClr val="bg1"/>
                </a:solidFill>
              </a:rPr>
              <a:t>下面可选择展开公式</a:t>
            </a:r>
            <a:r>
              <a:rPr lang="en-US" altLang="zh-CN" sz="1400" b="1">
                <a:solidFill>
                  <a:schemeClr val="bg1"/>
                </a:solidFill>
              </a:rPr>
              <a:t>(1)</a:t>
            </a:r>
            <a:r>
              <a:rPr lang="zh-CN" altLang="en-US" sz="1400" b="1">
                <a:solidFill>
                  <a:schemeClr val="bg1"/>
                </a:solidFill>
              </a:rPr>
              <a:t>，但这除增加树高外没意义</a:t>
            </a:r>
          </a:p>
        </p:txBody>
      </p:sp>
    </p:spTree>
    <p:extLst>
      <p:ext uri="{BB962C8B-B14F-4D97-AF65-F5344CB8AC3E}">
        <p14:creationId xmlns:p14="http://schemas.microsoft.com/office/powerpoint/2010/main" val="329427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永真式、矛盾式与可满足式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命题逻辑的永真式、矛盾式与可满足式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2DD0C56C-0430-4FB1-94C2-475105053A1D}"/>
              </a:ext>
            </a:extLst>
          </p:cNvPr>
          <p:cNvSpPr txBox="1"/>
          <p:nvPr/>
        </p:nvSpPr>
        <p:spPr>
          <a:xfrm>
            <a:off x="536459" y="871529"/>
            <a:ext cx="7999190" cy="773289"/>
          </a:xfrm>
          <a:prstGeom prst="rect">
            <a:avLst/>
          </a:prstGeom>
          <a:solidFill>
            <a:schemeClr val="accent2">
              <a:lumMod val="20000"/>
              <a:lumOff val="80000"/>
              <a:alpha val="50000"/>
            </a:schemeClr>
          </a:solidFill>
        </p:spPr>
        <p:txBody>
          <a:bodyPr wrap="square" rtlCol="0">
            <a:spAutoFit/>
          </a:bodyPr>
          <a:lstStyle/>
          <a:p>
            <a:pPr marL="214313" indent="-214313">
              <a:lnSpc>
                <a:spcPct val="150000"/>
              </a:lnSpc>
              <a:buFont typeface="Arial" panose="020B0604020202020204" pitchFamily="34" charset="0"/>
              <a:buChar char="•"/>
            </a:pPr>
            <a:r>
              <a:rPr lang="zh-CN" altLang="en-US" sz="1600" b="1" dirty="0">
                <a:solidFill>
                  <a:srgbClr val="210694"/>
                </a:solidFill>
                <a:latin typeface="楷体" panose="02010609060101010101" pitchFamily="49" charset="-122"/>
                <a:ea typeface="楷体" panose="02010609060101010101" pitchFamily="49" charset="-122"/>
              </a:rPr>
              <a:t>命题逻辑公式从语法上分为原子公式、否定式、合取式、析取式、蕴涵式和双蕴涵式</a:t>
            </a:r>
            <a:endParaRPr lang="en-US" altLang="zh-CN" sz="1600" b="1" dirty="0">
              <a:solidFill>
                <a:srgbClr val="210694"/>
              </a:solidFill>
              <a:latin typeface="楷体" panose="02010609060101010101" pitchFamily="49" charset="-122"/>
              <a:ea typeface="楷体" panose="02010609060101010101" pitchFamily="49" charset="-122"/>
            </a:endParaRPr>
          </a:p>
          <a:p>
            <a:pPr marL="214313" indent="-214313">
              <a:lnSpc>
                <a:spcPct val="150000"/>
              </a:lnSpc>
              <a:buFont typeface="Arial" panose="020B0604020202020204" pitchFamily="34" charset="0"/>
              <a:buChar char="•"/>
            </a:pPr>
            <a:r>
              <a:rPr lang="zh-CN" altLang="en-US" sz="1600" b="1" dirty="0">
                <a:solidFill>
                  <a:srgbClr val="210694"/>
                </a:solidFill>
                <a:latin typeface="楷体" panose="02010609060101010101" pitchFamily="49" charset="-122"/>
                <a:ea typeface="楷体" panose="02010609060101010101" pitchFamily="49" charset="-122"/>
              </a:rPr>
              <a:t>命题逻辑公式从语义上分为永真式、矛盾式和偶然式（非永真的可满足式）</a:t>
            </a:r>
          </a:p>
        </p:txBody>
      </p:sp>
      <p:pic>
        <p:nvPicPr>
          <p:cNvPr id="9" name="图片 8">
            <a:extLst>
              <a:ext uri="{FF2B5EF4-FFF2-40B4-BE49-F238E27FC236}">
                <a16:creationId xmlns:a16="http://schemas.microsoft.com/office/drawing/2014/main" id="{AD350F3E-26F1-470B-B309-9A1C56212DF5}"/>
              </a:ext>
            </a:extLst>
          </p:cNvPr>
          <p:cNvPicPr>
            <a:picLocks noChangeAspect="1"/>
          </p:cNvPicPr>
          <p:nvPr/>
        </p:nvPicPr>
        <p:blipFill>
          <a:blip r:embed="rId2"/>
          <a:stretch>
            <a:fillRect/>
          </a:stretch>
        </p:blipFill>
        <p:spPr>
          <a:xfrm>
            <a:off x="525642" y="1886768"/>
            <a:ext cx="8092709" cy="1788336"/>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846CD29-C1D3-4CE1-9C13-3E80F3B55C86}"/>
                  </a:ext>
                </a:extLst>
              </p:cNvPr>
              <p:cNvSpPr txBox="1"/>
              <p:nvPr/>
            </p:nvSpPr>
            <p:spPr>
              <a:xfrm>
                <a:off x="530358" y="3847481"/>
                <a:ext cx="4381007" cy="464743"/>
              </a:xfrm>
              <a:prstGeom prst="rect">
                <a:avLst/>
              </a:prstGeom>
              <a:solidFill>
                <a:schemeClr val="accent6">
                  <a:lumMod val="50000"/>
                </a:schemeClr>
              </a:solidFill>
            </p:spPr>
            <p:txBody>
              <a:bodyPr wrap="square" rtlCol="0">
                <a:spAutoFit/>
              </a:bodyPr>
              <a:lstStyle/>
              <a:p>
                <a:pPr>
                  <a:lnSpc>
                    <a:spcPct val="150000"/>
                  </a:lnSpc>
                </a:pPr>
                <a:r>
                  <a:rPr lang="zh-CN" altLang="en-US" b="1">
                    <a:solidFill>
                      <a:schemeClr val="bg1"/>
                    </a:solidFill>
                    <a:latin typeface="+mn-ea"/>
                  </a:rPr>
                  <a:t>显然公式</a:t>
                </a:r>
                <a14:m>
                  <m:oMath xmlns:m="http://schemas.openxmlformats.org/officeDocument/2006/math">
                    <m:r>
                      <a:rPr lang="en-US" altLang="zh-CN" b="1" i="1" smtClean="0">
                        <a:solidFill>
                          <a:schemeClr val="bg1"/>
                        </a:solidFill>
                        <a:latin typeface="Cambria Math" panose="02040503050406030204" pitchFamily="18" charset="0"/>
                      </a:rPr>
                      <m:t>𝑨</m:t>
                    </m:r>
                  </m:oMath>
                </a14:m>
                <a:r>
                  <a:rPr lang="zh-CN" altLang="en-US" b="1">
                    <a:solidFill>
                      <a:schemeClr val="bg1"/>
                    </a:solidFill>
                    <a:latin typeface="+mn-ea"/>
                  </a:rPr>
                  <a:t>是永真式当且仅当</a:t>
                </a:r>
                <a14:m>
                  <m:oMath xmlns:m="http://schemas.openxmlformats.org/officeDocument/2006/math">
                    <m:r>
                      <a:rPr lang="en-US" altLang="zh-CN" b="1" i="1" smtClean="0">
                        <a:solidFill>
                          <a:schemeClr val="bg1"/>
                        </a:solidFill>
                        <a:latin typeface="Cambria Math" panose="02040503050406030204" pitchFamily="18" charset="0"/>
                      </a:rPr>
                      <m:t>¬</m:t>
                    </m:r>
                    <m:r>
                      <a:rPr lang="en-US" altLang="zh-CN" b="1" i="1" smtClean="0">
                        <a:solidFill>
                          <a:schemeClr val="bg1"/>
                        </a:solidFill>
                        <a:latin typeface="Cambria Math" panose="02040503050406030204" pitchFamily="18" charset="0"/>
                      </a:rPr>
                      <m:t>𝑨</m:t>
                    </m:r>
                  </m:oMath>
                </a14:m>
                <a:r>
                  <a:rPr lang="zh-CN" altLang="en-US" b="1">
                    <a:solidFill>
                      <a:schemeClr val="bg1"/>
                    </a:solidFill>
                    <a:latin typeface="+mn-ea"/>
                  </a:rPr>
                  <a:t>是矛盾式</a:t>
                </a:r>
                <a:endParaRPr lang="zh-CN" altLang="en-US" b="1" dirty="0">
                  <a:solidFill>
                    <a:schemeClr val="bg1"/>
                  </a:solidFill>
                  <a:latin typeface="+mn-ea"/>
                </a:endParaRPr>
              </a:p>
            </p:txBody>
          </p:sp>
        </mc:Choice>
        <mc:Fallback xmlns="">
          <p:sp>
            <p:nvSpPr>
              <p:cNvPr id="10" name="文本框 9">
                <a:extLst>
                  <a:ext uri="{FF2B5EF4-FFF2-40B4-BE49-F238E27FC236}">
                    <a16:creationId xmlns:a16="http://schemas.microsoft.com/office/drawing/2014/main" id="{C846CD29-C1D3-4CE1-9C13-3E80F3B55C86}"/>
                  </a:ext>
                </a:extLst>
              </p:cNvPr>
              <p:cNvSpPr txBox="1">
                <a:spLocks noRot="1" noChangeAspect="1" noMove="1" noResize="1" noEditPoints="1" noAdjustHandles="1" noChangeArrowheads="1" noChangeShapeType="1" noTextEdit="1"/>
              </p:cNvSpPr>
              <p:nvPr/>
            </p:nvSpPr>
            <p:spPr>
              <a:xfrm>
                <a:off x="530358" y="3847481"/>
                <a:ext cx="4381007" cy="464743"/>
              </a:xfrm>
              <a:prstGeom prst="rect">
                <a:avLst/>
              </a:prstGeom>
              <a:blipFill>
                <a:blip r:embed="rId3"/>
                <a:stretch>
                  <a:fillRect l="-1113" r="-139" b="-2105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88F0FCDB-80ED-4C64-B34C-B92FCC9DD937}"/>
              </a:ext>
            </a:extLst>
          </p:cNvPr>
          <p:cNvSpPr txBox="1"/>
          <p:nvPr/>
        </p:nvSpPr>
        <p:spPr>
          <a:xfrm>
            <a:off x="5241279" y="3908152"/>
            <a:ext cx="3233441"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通过列公式真值表可判断公式类型</a:t>
            </a:r>
          </a:p>
        </p:txBody>
      </p:sp>
    </p:spTree>
    <p:extLst>
      <p:ext uri="{BB962C8B-B14F-4D97-AF65-F5344CB8AC3E}">
        <p14:creationId xmlns:p14="http://schemas.microsoft.com/office/powerpoint/2010/main" val="42527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57CDF081-4D3D-4AF5-A439-013F83B7D1B0}"/>
                  </a:ext>
                </a:extLst>
              </p:cNvPr>
              <p:cNvSpPr txBox="1"/>
              <p:nvPr/>
            </p:nvSpPr>
            <p:spPr>
              <a:xfrm>
                <a:off x="833604" y="756840"/>
                <a:ext cx="5823097"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判断公式</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是否是永真式</a:t>
                </a:r>
              </a:p>
            </p:txBody>
          </p:sp>
        </mc:Choice>
        <mc:Fallback>
          <p:sp>
            <p:nvSpPr>
              <p:cNvPr id="2" name="文本框 1">
                <a:extLst>
                  <a:ext uri="{FF2B5EF4-FFF2-40B4-BE49-F238E27FC236}">
                    <a16:creationId xmlns:a16="http://schemas.microsoft.com/office/drawing/2014/main" id="{57CDF081-4D3D-4AF5-A439-013F83B7D1B0}"/>
                  </a:ext>
                </a:extLst>
              </p:cNvPr>
              <p:cNvSpPr txBox="1">
                <a:spLocks noRot="1" noChangeAspect="1" noMove="1" noResize="1" noEditPoints="1" noAdjustHandles="1" noChangeArrowheads="1" noChangeShapeType="1" noTextEdit="1"/>
              </p:cNvSpPr>
              <p:nvPr/>
            </p:nvSpPr>
            <p:spPr>
              <a:xfrm>
                <a:off x="833604" y="756840"/>
                <a:ext cx="5823097" cy="369332"/>
              </a:xfrm>
              <a:prstGeom prst="rect">
                <a:avLst/>
              </a:prstGeom>
              <a:blipFill>
                <a:blip r:embed="rId2"/>
                <a:stretch>
                  <a:fillRect l="-942"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5C889771-E032-4701-8672-3EB486D96A80}"/>
                  </a:ext>
                </a:extLst>
              </p:cNvPr>
              <p:cNvSpPr txBox="1"/>
              <p:nvPr/>
            </p:nvSpPr>
            <p:spPr>
              <a:xfrm>
                <a:off x="2104715" y="1302006"/>
                <a:ext cx="2956893"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 F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p:sp>
            <p:nvSpPr>
              <p:cNvPr id="17" name="文本框 16">
                <a:extLst>
                  <a:ext uri="{FF2B5EF4-FFF2-40B4-BE49-F238E27FC236}">
                    <a16:creationId xmlns:a16="http://schemas.microsoft.com/office/drawing/2014/main" id="{5C889771-E032-4701-8672-3EB486D96A80}"/>
                  </a:ext>
                </a:extLst>
              </p:cNvPr>
              <p:cNvSpPr txBox="1">
                <a:spLocks noRot="1" noChangeAspect="1" noMove="1" noResize="1" noEditPoints="1" noAdjustHandles="1" noChangeArrowheads="1" noChangeShapeType="1" noTextEdit="1"/>
              </p:cNvSpPr>
              <p:nvPr/>
            </p:nvSpPr>
            <p:spPr>
              <a:xfrm>
                <a:off x="2104715" y="1302006"/>
                <a:ext cx="2956893" cy="215444"/>
              </a:xfrm>
              <a:prstGeom prst="rect">
                <a:avLst/>
              </a:prstGeom>
              <a:blipFill>
                <a:blip r:embed="rId3"/>
                <a:stretch>
                  <a:fillRect l="-3711" t="-28571" r="-1649"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84485A0-6417-41E2-80E2-C7C063C708B4}"/>
                  </a:ext>
                </a:extLst>
              </p:cNvPr>
              <p:cNvSpPr txBox="1"/>
              <p:nvPr/>
            </p:nvSpPr>
            <p:spPr>
              <a:xfrm>
                <a:off x="833604" y="1692324"/>
                <a:ext cx="1878499" cy="1723549"/>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 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oMath>
                </a14:m>
                <a:endParaRPr lang="en-US" altLang="zh-CN" sz="1400" b="1">
                  <a:solidFill>
                    <a:schemeClr val="accent2">
                      <a:lumMod val="50000"/>
                    </a:schemeClr>
                  </a:solidFill>
                </a:endParaRPr>
              </a:p>
              <a:p>
                <a:r>
                  <a:rPr lang="en-US" altLang="zh-CN" sz="1400" b="1">
                    <a:solidFill>
                      <a:schemeClr val="accent2">
                        <a:lumMod val="50000"/>
                      </a:schemeClr>
                    </a:solidFill>
                  </a:rPr>
                  <a:t>(3) F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r>
                  <a:rPr lang="en-US" altLang="zh-CN" sz="1400" b="1">
                    <a:solidFill>
                      <a:schemeClr val="accent2">
                        <a:lumMod val="50000"/>
                      </a:schemeClr>
                    </a:solidFill>
                  </a:rPr>
                  <a:t>(6) 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oMath>
                </a14:m>
                <a:endParaRPr lang="en-US" altLang="zh-CN" sz="1400" b="1">
                  <a:solidFill>
                    <a:schemeClr val="accent2">
                      <a:lumMod val="50000"/>
                    </a:schemeClr>
                  </a:solidFill>
                </a:endParaRPr>
              </a:p>
              <a:p>
                <a:r>
                  <a:rPr lang="en-US" altLang="zh-CN" sz="1400" b="1">
                    <a:solidFill>
                      <a:schemeClr val="accent2">
                        <a:lumMod val="50000"/>
                      </a:schemeClr>
                    </a:solidFill>
                  </a:rPr>
                  <a:t>(7) 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oMath>
                </a14:m>
                <a:endParaRPr lang="en-US" altLang="zh-CN" sz="1400" b="1">
                  <a:solidFill>
                    <a:schemeClr val="accent2">
                      <a:lumMod val="50000"/>
                    </a:schemeClr>
                  </a:solidFill>
                </a:endParaRPr>
              </a:p>
              <a:p>
                <a:r>
                  <a:rPr lang="en-US" altLang="zh-CN" sz="1400" b="1">
                    <a:solidFill>
                      <a:schemeClr val="accent2">
                        <a:lumMod val="50000"/>
                      </a:schemeClr>
                    </a:solidFill>
                  </a:rPr>
                  <a:t>(8)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r>
                  <a:rPr lang="en-US" altLang="zh-CN" sz="1400" b="1">
                    <a:solidFill>
                      <a:schemeClr val="accent2">
                        <a:lumMod val="50000"/>
                      </a:schemeClr>
                    </a:solidFill>
                  </a:rPr>
                  <a:t>(9)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r>
                  <a:rPr lang="en-US" altLang="zh-CN" sz="1400" b="1">
                    <a:solidFill>
                      <a:schemeClr val="accent2">
                        <a:lumMod val="50000"/>
                      </a:schemeClr>
                    </a:solidFill>
                  </a:rPr>
                  <a:t>(10) F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oMath>
                </a14:m>
                <a:endParaRPr lang="en-US" altLang="zh-CN" sz="1400" b="1">
                  <a:solidFill>
                    <a:schemeClr val="accent2">
                      <a:lumMod val="50000"/>
                    </a:schemeClr>
                  </a:solidFill>
                </a:endParaRPr>
              </a:p>
              <a:p>
                <a:r>
                  <a:rPr lang="en-US" altLang="zh-CN" sz="1400" b="1">
                    <a:solidFill>
                      <a:schemeClr val="accent2">
                        <a:lumMod val="50000"/>
                      </a:schemeClr>
                    </a:solidFill>
                  </a:rPr>
                  <a:t>(11)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484485A0-6417-41E2-80E2-C7C063C708B4}"/>
                  </a:ext>
                </a:extLst>
              </p:cNvPr>
              <p:cNvSpPr txBox="1">
                <a:spLocks noRot="1" noChangeAspect="1" noMove="1" noResize="1" noEditPoints="1" noAdjustHandles="1" noChangeArrowheads="1" noChangeShapeType="1" noTextEdit="1"/>
              </p:cNvSpPr>
              <p:nvPr/>
            </p:nvSpPr>
            <p:spPr>
              <a:xfrm>
                <a:off x="833604" y="1692324"/>
                <a:ext cx="1878499" cy="1723549"/>
              </a:xfrm>
              <a:prstGeom prst="rect">
                <a:avLst/>
              </a:prstGeom>
              <a:blipFill>
                <a:blip r:embed="rId4"/>
                <a:stretch>
                  <a:fillRect l="-5844" t="-3546" b="-56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6431FF-2DE4-467F-8F8E-88D2AA58CEE8}"/>
                  </a:ext>
                </a:extLst>
              </p:cNvPr>
              <p:cNvSpPr txBox="1"/>
              <p:nvPr/>
            </p:nvSpPr>
            <p:spPr>
              <a:xfrm>
                <a:off x="4277584" y="1687255"/>
                <a:ext cx="1878499"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(4) F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oMath>
                </a14:m>
                <a:endParaRPr lang="en-US" altLang="zh-CN" sz="1400" b="1">
                  <a:solidFill>
                    <a:schemeClr val="accent2">
                      <a:lumMod val="50000"/>
                    </a:schemeClr>
                  </a:solidFill>
                </a:endParaRPr>
              </a:p>
              <a:p>
                <a:r>
                  <a:rPr lang="en-US" altLang="zh-CN" sz="1400" b="1">
                    <a:solidFill>
                      <a:schemeClr val="accent2">
                        <a:lumMod val="50000"/>
                      </a:schemeClr>
                    </a:solidFill>
                  </a:rPr>
                  <a:t>(5) 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E36431FF-2DE4-467F-8F8E-88D2AA58CEE8}"/>
                  </a:ext>
                </a:extLst>
              </p:cNvPr>
              <p:cNvSpPr txBox="1">
                <a:spLocks noRot="1" noChangeAspect="1" noMove="1" noResize="1" noEditPoints="1" noAdjustHandles="1" noChangeArrowheads="1" noChangeShapeType="1" noTextEdit="1"/>
              </p:cNvSpPr>
              <p:nvPr/>
            </p:nvSpPr>
            <p:spPr>
              <a:xfrm>
                <a:off x="4277584" y="1687255"/>
                <a:ext cx="1878499" cy="430887"/>
              </a:xfrm>
              <a:prstGeom prst="rect">
                <a:avLst/>
              </a:prstGeom>
              <a:blipFill>
                <a:blip r:embed="rId5"/>
                <a:stretch>
                  <a:fillRect l="-5844" t="-12857"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04929EF-20E1-4BDB-AA1D-CE020E67843F}"/>
                  </a:ext>
                </a:extLst>
              </p:cNvPr>
              <p:cNvSpPr txBox="1"/>
              <p:nvPr/>
            </p:nvSpPr>
            <p:spPr>
              <a:xfrm>
                <a:off x="834092" y="3674258"/>
                <a:ext cx="777739"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(12)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 </a:t>
                </a:r>
                <a14:m>
                  <m:oMath xmlns:m="http://schemas.openxmlformats.org/officeDocument/2006/math">
                    <m:r>
                      <a:rPr lang="en-US" altLang="zh-CN" sz="1400" b="1" i="1" smtClean="0">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C04929EF-20E1-4BDB-AA1D-CE020E67843F}"/>
                  </a:ext>
                </a:extLst>
              </p:cNvPr>
              <p:cNvSpPr txBox="1">
                <a:spLocks noRot="1" noChangeAspect="1" noMove="1" noResize="1" noEditPoints="1" noAdjustHandles="1" noChangeArrowheads="1" noChangeShapeType="1" noTextEdit="1"/>
              </p:cNvSpPr>
              <p:nvPr/>
            </p:nvSpPr>
            <p:spPr>
              <a:xfrm>
                <a:off x="834092" y="3674258"/>
                <a:ext cx="777739" cy="215444"/>
              </a:xfrm>
              <a:prstGeom prst="rect">
                <a:avLst/>
              </a:prstGeom>
              <a:blipFill>
                <a:blip r:embed="rId6"/>
                <a:stretch>
                  <a:fillRect l="-14173" t="-28571" r="-787"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0505182-3790-4716-9D86-75AF042F1BA0}"/>
                  </a:ext>
                </a:extLst>
              </p:cNvPr>
              <p:cNvSpPr txBox="1"/>
              <p:nvPr/>
            </p:nvSpPr>
            <p:spPr>
              <a:xfrm>
                <a:off x="1934364" y="3674258"/>
                <a:ext cx="777739"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(13)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 </a:t>
                </a:r>
                <a14:m>
                  <m:oMath xmlns:m="http://schemas.openxmlformats.org/officeDocument/2006/math">
                    <m:r>
                      <a:rPr lang="en-US" altLang="zh-CN" sz="1400" b="1" i="1" smtClean="0">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70505182-3790-4716-9D86-75AF042F1BA0}"/>
                  </a:ext>
                </a:extLst>
              </p:cNvPr>
              <p:cNvSpPr txBox="1">
                <a:spLocks noRot="1" noChangeAspect="1" noMove="1" noResize="1" noEditPoints="1" noAdjustHandles="1" noChangeArrowheads="1" noChangeShapeType="1" noTextEdit="1"/>
              </p:cNvSpPr>
              <p:nvPr/>
            </p:nvSpPr>
            <p:spPr>
              <a:xfrm>
                <a:off x="1934364" y="3674258"/>
                <a:ext cx="777739" cy="215444"/>
              </a:xfrm>
              <a:prstGeom prst="rect">
                <a:avLst/>
              </a:prstGeom>
              <a:blipFill>
                <a:blip r:embed="rId7"/>
                <a:stretch>
                  <a:fillRect l="-14063" t="-28571" r="-1563"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B6F921B-FAA7-46D6-8FDD-E891E2CADF18}"/>
                  </a:ext>
                </a:extLst>
              </p:cNvPr>
              <p:cNvSpPr txBox="1"/>
              <p:nvPr/>
            </p:nvSpPr>
            <p:spPr>
              <a:xfrm>
                <a:off x="3538436" y="2413371"/>
                <a:ext cx="1033561" cy="646331"/>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(14)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oMath>
                </a14:m>
                <a:endParaRPr lang="en-US" altLang="zh-CN" sz="1400" b="1">
                  <a:solidFill>
                    <a:schemeClr val="accent2">
                      <a:lumMod val="50000"/>
                    </a:schemeClr>
                  </a:solidFill>
                </a:endParaRPr>
              </a:p>
              <a:p>
                <a:r>
                  <a:rPr lang="en-US" altLang="zh-CN" sz="1400" b="1">
                    <a:solidFill>
                      <a:schemeClr val="accent2">
                        <a:lumMod val="50000"/>
                      </a:schemeClr>
                    </a:solidFill>
                  </a:rPr>
                  <a:t>(16)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r>
                  <a:rPr lang="en-US" altLang="zh-CN" sz="1400" b="1">
                    <a:solidFill>
                      <a:schemeClr val="accent2">
                        <a:lumMod val="50000"/>
                      </a:schemeClr>
                    </a:solidFill>
                  </a:rPr>
                  <a:t>(17)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 </a:t>
                </a:r>
              </a:p>
            </p:txBody>
          </p:sp>
        </mc:Choice>
        <mc:Fallback xmlns="">
          <p:sp>
            <p:nvSpPr>
              <p:cNvPr id="22" name="文本框 21">
                <a:extLst>
                  <a:ext uri="{FF2B5EF4-FFF2-40B4-BE49-F238E27FC236}">
                    <a16:creationId xmlns:a16="http://schemas.microsoft.com/office/drawing/2014/main" id="{3B6F921B-FAA7-46D6-8FDD-E891E2CADF18}"/>
                  </a:ext>
                </a:extLst>
              </p:cNvPr>
              <p:cNvSpPr txBox="1">
                <a:spLocks noRot="1" noChangeAspect="1" noMove="1" noResize="1" noEditPoints="1" noAdjustHandles="1" noChangeArrowheads="1" noChangeShapeType="1" noTextEdit="1"/>
              </p:cNvSpPr>
              <p:nvPr/>
            </p:nvSpPr>
            <p:spPr>
              <a:xfrm>
                <a:off x="3538436" y="2413371"/>
                <a:ext cx="1033561" cy="646331"/>
              </a:xfrm>
              <a:prstGeom prst="rect">
                <a:avLst/>
              </a:prstGeom>
              <a:blipFill>
                <a:blip r:embed="rId8"/>
                <a:stretch>
                  <a:fillRect l="-10588" t="-8491" b="-160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BF854EE-AD8A-4987-BA9F-B0D81A9A4210}"/>
                  </a:ext>
                </a:extLst>
              </p:cNvPr>
              <p:cNvSpPr txBox="1"/>
              <p:nvPr/>
            </p:nvSpPr>
            <p:spPr>
              <a:xfrm>
                <a:off x="5980415" y="2412219"/>
                <a:ext cx="1033561" cy="646331"/>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(15)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r>
                  <a:rPr lang="en-US" altLang="zh-CN" sz="1400" b="1">
                    <a:solidFill>
                      <a:schemeClr val="accent2">
                        <a:lumMod val="50000"/>
                      </a:schemeClr>
                    </a:solidFill>
                  </a:rPr>
                  <a:t>(18)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r>
                  <a:rPr lang="en-US" altLang="zh-CN" sz="1400" b="1">
                    <a:solidFill>
                      <a:schemeClr val="accent2">
                        <a:lumMod val="50000"/>
                      </a:schemeClr>
                    </a:solidFill>
                  </a:rPr>
                  <a:t>(19)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 </a:t>
                </a:r>
              </a:p>
            </p:txBody>
          </p:sp>
        </mc:Choice>
        <mc:Fallback xmlns="">
          <p:sp>
            <p:nvSpPr>
              <p:cNvPr id="23" name="文本框 22">
                <a:extLst>
                  <a:ext uri="{FF2B5EF4-FFF2-40B4-BE49-F238E27FC236}">
                    <a16:creationId xmlns:a16="http://schemas.microsoft.com/office/drawing/2014/main" id="{0BF854EE-AD8A-4987-BA9F-B0D81A9A4210}"/>
                  </a:ext>
                </a:extLst>
              </p:cNvPr>
              <p:cNvSpPr txBox="1">
                <a:spLocks noRot="1" noChangeAspect="1" noMove="1" noResize="1" noEditPoints="1" noAdjustHandles="1" noChangeArrowheads="1" noChangeShapeType="1" noTextEdit="1"/>
              </p:cNvSpPr>
              <p:nvPr/>
            </p:nvSpPr>
            <p:spPr>
              <a:xfrm>
                <a:off x="5980415" y="2412219"/>
                <a:ext cx="1033561" cy="646331"/>
              </a:xfrm>
              <a:prstGeom prst="rect">
                <a:avLst/>
              </a:prstGeom>
              <a:blipFill>
                <a:blip r:embed="rId9"/>
                <a:stretch>
                  <a:fillRect l="-10588" t="-9434" b="-160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6E8CD0F9-9EBE-4E65-A5FD-8E9757A6A0CD}"/>
                  </a:ext>
                </a:extLst>
              </p:cNvPr>
              <p:cNvSpPr txBox="1"/>
              <p:nvPr/>
            </p:nvSpPr>
            <p:spPr>
              <a:xfrm>
                <a:off x="3078408" y="3360404"/>
                <a:ext cx="796623"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(20)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 </a:t>
                </a:r>
                <a14:m>
                  <m:oMath xmlns:m="http://schemas.openxmlformats.org/officeDocument/2006/math">
                    <m:r>
                      <a:rPr lang="en-US" altLang="zh-CN" sz="1400" b="1" i="1">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6E8CD0F9-9EBE-4E65-A5FD-8E9757A6A0CD}"/>
                  </a:ext>
                </a:extLst>
              </p:cNvPr>
              <p:cNvSpPr txBox="1">
                <a:spLocks noRot="1" noChangeAspect="1" noMove="1" noResize="1" noEditPoints="1" noAdjustHandles="1" noChangeArrowheads="1" noChangeShapeType="1" noTextEdit="1"/>
              </p:cNvSpPr>
              <p:nvPr/>
            </p:nvSpPr>
            <p:spPr>
              <a:xfrm>
                <a:off x="3078408" y="3360404"/>
                <a:ext cx="796623" cy="215444"/>
              </a:xfrm>
              <a:prstGeom prst="rect">
                <a:avLst/>
              </a:prstGeom>
              <a:blipFill>
                <a:blip r:embed="rId10"/>
                <a:stretch>
                  <a:fillRect l="-13740" t="-25000"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ABEB782-5047-4DBB-A20E-3314417561AD}"/>
                  </a:ext>
                </a:extLst>
              </p:cNvPr>
              <p:cNvSpPr txBox="1"/>
              <p:nvPr/>
            </p:nvSpPr>
            <p:spPr>
              <a:xfrm>
                <a:off x="4210343" y="3358611"/>
                <a:ext cx="909380"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(21)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 </a:t>
                </a:r>
              </a:p>
            </p:txBody>
          </p:sp>
        </mc:Choice>
        <mc:Fallback xmlns="">
          <p:sp>
            <p:nvSpPr>
              <p:cNvPr id="25" name="文本框 24">
                <a:extLst>
                  <a:ext uri="{FF2B5EF4-FFF2-40B4-BE49-F238E27FC236}">
                    <a16:creationId xmlns:a16="http://schemas.microsoft.com/office/drawing/2014/main" id="{CABEB782-5047-4DBB-A20E-3314417561AD}"/>
                  </a:ext>
                </a:extLst>
              </p:cNvPr>
              <p:cNvSpPr txBox="1">
                <a:spLocks noRot="1" noChangeAspect="1" noMove="1" noResize="1" noEditPoints="1" noAdjustHandles="1" noChangeArrowheads="1" noChangeShapeType="1" noTextEdit="1"/>
              </p:cNvSpPr>
              <p:nvPr/>
            </p:nvSpPr>
            <p:spPr>
              <a:xfrm>
                <a:off x="4210343" y="3358611"/>
                <a:ext cx="909380" cy="215444"/>
              </a:xfrm>
              <a:prstGeom prst="rect">
                <a:avLst/>
              </a:prstGeom>
              <a:blipFill>
                <a:blip r:embed="rId11"/>
                <a:stretch>
                  <a:fillRect l="-12081"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3FCFFE-0EEB-4866-8761-02B5E1858517}"/>
                  </a:ext>
                </a:extLst>
              </p:cNvPr>
              <p:cNvSpPr txBox="1"/>
              <p:nvPr/>
            </p:nvSpPr>
            <p:spPr>
              <a:xfrm>
                <a:off x="3765968" y="3889702"/>
                <a:ext cx="796623"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(22)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 </a:t>
                </a:r>
                <a14:m>
                  <m:oMath xmlns:m="http://schemas.openxmlformats.org/officeDocument/2006/math">
                    <m:r>
                      <a:rPr lang="en-US" altLang="zh-CN" sz="1400" b="1" i="1">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DA3FCFFE-0EEB-4866-8761-02B5E1858517}"/>
                  </a:ext>
                </a:extLst>
              </p:cNvPr>
              <p:cNvSpPr txBox="1">
                <a:spLocks noRot="1" noChangeAspect="1" noMove="1" noResize="1" noEditPoints="1" noAdjustHandles="1" noChangeArrowheads="1" noChangeShapeType="1" noTextEdit="1"/>
              </p:cNvSpPr>
              <p:nvPr/>
            </p:nvSpPr>
            <p:spPr>
              <a:xfrm>
                <a:off x="3765968" y="3889702"/>
                <a:ext cx="796623" cy="215444"/>
              </a:xfrm>
              <a:prstGeom prst="rect">
                <a:avLst/>
              </a:prstGeom>
              <a:blipFill>
                <a:blip r:embed="rId12"/>
                <a:stretch>
                  <a:fillRect l="-13846"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46BBABB-5E93-4158-8913-17E6E9A3E1EA}"/>
                  </a:ext>
                </a:extLst>
              </p:cNvPr>
              <p:cNvSpPr txBox="1"/>
              <p:nvPr/>
            </p:nvSpPr>
            <p:spPr>
              <a:xfrm>
                <a:off x="4952493" y="3894668"/>
                <a:ext cx="635323"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(23)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 </a:t>
                </a:r>
              </a:p>
            </p:txBody>
          </p:sp>
        </mc:Choice>
        <mc:Fallback xmlns="">
          <p:sp>
            <p:nvSpPr>
              <p:cNvPr id="27" name="文本框 26">
                <a:extLst>
                  <a:ext uri="{FF2B5EF4-FFF2-40B4-BE49-F238E27FC236}">
                    <a16:creationId xmlns:a16="http://schemas.microsoft.com/office/drawing/2014/main" id="{F46BBABB-5E93-4158-8913-17E6E9A3E1EA}"/>
                  </a:ext>
                </a:extLst>
              </p:cNvPr>
              <p:cNvSpPr txBox="1">
                <a:spLocks noRot="1" noChangeAspect="1" noMove="1" noResize="1" noEditPoints="1" noAdjustHandles="1" noChangeArrowheads="1" noChangeShapeType="1" noTextEdit="1"/>
              </p:cNvSpPr>
              <p:nvPr/>
            </p:nvSpPr>
            <p:spPr>
              <a:xfrm>
                <a:off x="4952493" y="3894668"/>
                <a:ext cx="635323" cy="215444"/>
              </a:xfrm>
              <a:prstGeom prst="rect">
                <a:avLst/>
              </a:prstGeom>
              <a:blipFill>
                <a:blip r:embed="rId13"/>
                <a:stretch>
                  <a:fillRect l="-17143"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18A762F4-04D9-421E-8AB3-69D2523812F9}"/>
                  </a:ext>
                </a:extLst>
              </p:cNvPr>
              <p:cNvSpPr txBox="1"/>
              <p:nvPr/>
            </p:nvSpPr>
            <p:spPr>
              <a:xfrm>
                <a:off x="5587816" y="3351669"/>
                <a:ext cx="909380"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(24)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 </a:t>
                </a:r>
                <a14:m>
                  <m:oMath xmlns:m="http://schemas.openxmlformats.org/officeDocument/2006/math">
                    <m:r>
                      <a:rPr lang="en-US" altLang="zh-CN" sz="1400" b="1" i="1">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18A762F4-04D9-421E-8AB3-69D2523812F9}"/>
                  </a:ext>
                </a:extLst>
              </p:cNvPr>
              <p:cNvSpPr txBox="1">
                <a:spLocks noRot="1" noChangeAspect="1" noMove="1" noResize="1" noEditPoints="1" noAdjustHandles="1" noChangeArrowheads="1" noChangeShapeType="1" noTextEdit="1"/>
              </p:cNvSpPr>
              <p:nvPr/>
            </p:nvSpPr>
            <p:spPr>
              <a:xfrm>
                <a:off x="5587816" y="3351669"/>
                <a:ext cx="909380" cy="215444"/>
              </a:xfrm>
              <a:prstGeom prst="rect">
                <a:avLst/>
              </a:prstGeom>
              <a:blipFill>
                <a:blip r:embed="rId14"/>
                <a:stretch>
                  <a:fillRect l="-12081"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3F428B0-ED7D-4583-9F5E-1F826E25FDA7}"/>
                  </a:ext>
                </a:extLst>
              </p:cNvPr>
              <p:cNvSpPr txBox="1"/>
              <p:nvPr/>
            </p:nvSpPr>
            <p:spPr>
              <a:xfrm>
                <a:off x="6680369" y="3351669"/>
                <a:ext cx="909381"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(25)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 </a:t>
                </a:r>
              </a:p>
            </p:txBody>
          </p:sp>
        </mc:Choice>
        <mc:Fallback xmlns="">
          <p:sp>
            <p:nvSpPr>
              <p:cNvPr id="29" name="文本框 28">
                <a:extLst>
                  <a:ext uri="{FF2B5EF4-FFF2-40B4-BE49-F238E27FC236}">
                    <a16:creationId xmlns:a16="http://schemas.microsoft.com/office/drawing/2014/main" id="{33F428B0-ED7D-4583-9F5E-1F826E25FDA7}"/>
                  </a:ext>
                </a:extLst>
              </p:cNvPr>
              <p:cNvSpPr txBox="1">
                <a:spLocks noRot="1" noChangeAspect="1" noMove="1" noResize="1" noEditPoints="1" noAdjustHandles="1" noChangeArrowheads="1" noChangeShapeType="1" noTextEdit="1"/>
              </p:cNvSpPr>
              <p:nvPr/>
            </p:nvSpPr>
            <p:spPr>
              <a:xfrm>
                <a:off x="6680369" y="3351669"/>
                <a:ext cx="909381" cy="215444"/>
              </a:xfrm>
              <a:prstGeom prst="rect">
                <a:avLst/>
              </a:prstGeom>
              <a:blipFill>
                <a:blip r:embed="rId15"/>
                <a:stretch>
                  <a:fillRect l="-12081"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C4FA34D6-8C62-4068-892E-D3D5B518F115}"/>
                  </a:ext>
                </a:extLst>
              </p:cNvPr>
              <p:cNvSpPr txBox="1"/>
              <p:nvPr/>
            </p:nvSpPr>
            <p:spPr>
              <a:xfrm>
                <a:off x="6271477" y="3895402"/>
                <a:ext cx="684225"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(26)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 </a:t>
                </a:r>
              </a:p>
            </p:txBody>
          </p:sp>
        </mc:Choice>
        <mc:Fallback xmlns="">
          <p:sp>
            <p:nvSpPr>
              <p:cNvPr id="30" name="文本框 29">
                <a:extLst>
                  <a:ext uri="{FF2B5EF4-FFF2-40B4-BE49-F238E27FC236}">
                    <a16:creationId xmlns:a16="http://schemas.microsoft.com/office/drawing/2014/main" id="{C4FA34D6-8C62-4068-892E-D3D5B518F115}"/>
                  </a:ext>
                </a:extLst>
              </p:cNvPr>
              <p:cNvSpPr txBox="1">
                <a:spLocks noRot="1" noChangeAspect="1" noMove="1" noResize="1" noEditPoints="1" noAdjustHandles="1" noChangeArrowheads="1" noChangeShapeType="1" noTextEdit="1"/>
              </p:cNvSpPr>
              <p:nvPr/>
            </p:nvSpPr>
            <p:spPr>
              <a:xfrm>
                <a:off x="6271477" y="3895402"/>
                <a:ext cx="684225" cy="215444"/>
              </a:xfrm>
              <a:prstGeom prst="rect">
                <a:avLst/>
              </a:prstGeom>
              <a:blipFill>
                <a:blip r:embed="rId16"/>
                <a:stretch>
                  <a:fillRect l="-16071"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16A5079-BEB7-4B43-891E-9F334D3812C2}"/>
                  </a:ext>
                </a:extLst>
              </p:cNvPr>
              <p:cNvSpPr txBox="1"/>
              <p:nvPr/>
            </p:nvSpPr>
            <p:spPr>
              <a:xfrm>
                <a:off x="7400144" y="3890433"/>
                <a:ext cx="72209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(27)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 </a:t>
                </a:r>
                <a14:m>
                  <m:oMath xmlns:m="http://schemas.openxmlformats.org/officeDocument/2006/math">
                    <m:r>
                      <a:rPr lang="en-US" altLang="zh-CN" sz="1400" b="1" i="1">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416A5079-BEB7-4B43-891E-9F334D3812C2}"/>
                  </a:ext>
                </a:extLst>
              </p:cNvPr>
              <p:cNvSpPr txBox="1">
                <a:spLocks noRot="1" noChangeAspect="1" noMove="1" noResize="1" noEditPoints="1" noAdjustHandles="1" noChangeArrowheads="1" noChangeShapeType="1" noTextEdit="1"/>
              </p:cNvSpPr>
              <p:nvPr/>
            </p:nvSpPr>
            <p:spPr>
              <a:xfrm>
                <a:off x="7400144" y="3890433"/>
                <a:ext cx="722094" cy="215444"/>
              </a:xfrm>
              <a:prstGeom prst="rect">
                <a:avLst/>
              </a:prstGeom>
              <a:blipFill>
                <a:blip r:embed="rId17"/>
                <a:stretch>
                  <a:fillRect l="-15254" t="-25000" r="-6780" b="-47222"/>
                </a:stretch>
              </a:blipFill>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0141BE11-84D1-4350-9A6C-97CF34C7A446}"/>
              </a:ext>
            </a:extLst>
          </p:cNvPr>
          <p:cNvCxnSpPr>
            <a:stCxn id="17" idx="2"/>
            <a:endCxn id="18" idx="0"/>
          </p:cNvCxnSpPr>
          <p:nvPr/>
        </p:nvCxnSpPr>
        <p:spPr>
          <a:xfrm flipH="1">
            <a:off x="1772854" y="1517450"/>
            <a:ext cx="1810308" cy="17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FCDEF6B-1624-4C3B-AA36-9EE8BA76404D}"/>
              </a:ext>
            </a:extLst>
          </p:cNvPr>
          <p:cNvCxnSpPr>
            <a:stCxn id="17" idx="2"/>
            <a:endCxn id="19" idx="0"/>
          </p:cNvCxnSpPr>
          <p:nvPr/>
        </p:nvCxnSpPr>
        <p:spPr>
          <a:xfrm>
            <a:off x="3583162" y="1517450"/>
            <a:ext cx="1633672" cy="169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CF930A9-2E5A-443C-85B6-1A0E099D7CD6}"/>
              </a:ext>
            </a:extLst>
          </p:cNvPr>
          <p:cNvCxnSpPr>
            <a:stCxn id="18" idx="2"/>
            <a:endCxn id="20" idx="0"/>
          </p:cNvCxnSpPr>
          <p:nvPr/>
        </p:nvCxnSpPr>
        <p:spPr>
          <a:xfrm flipH="1">
            <a:off x="1222962" y="3415873"/>
            <a:ext cx="549892" cy="25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99CA1D42-17C3-4552-9C0A-E32F565AFBF5}"/>
              </a:ext>
            </a:extLst>
          </p:cNvPr>
          <p:cNvCxnSpPr>
            <a:stCxn id="18" idx="2"/>
            <a:endCxn id="21" idx="0"/>
          </p:cNvCxnSpPr>
          <p:nvPr/>
        </p:nvCxnSpPr>
        <p:spPr>
          <a:xfrm>
            <a:off x="1772854" y="3415873"/>
            <a:ext cx="550380" cy="25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DF08698-F0DC-459C-B79A-F4709E031F62}"/>
              </a:ext>
            </a:extLst>
          </p:cNvPr>
          <p:cNvCxnSpPr>
            <a:stCxn id="19" idx="2"/>
            <a:endCxn id="22" idx="0"/>
          </p:cNvCxnSpPr>
          <p:nvPr/>
        </p:nvCxnSpPr>
        <p:spPr>
          <a:xfrm flipH="1">
            <a:off x="4055217" y="2118142"/>
            <a:ext cx="1161617" cy="295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EAD806DD-FF2A-4959-BC46-514E10407350}"/>
              </a:ext>
            </a:extLst>
          </p:cNvPr>
          <p:cNvCxnSpPr>
            <a:cxnSpLocks/>
            <a:stCxn id="19" idx="2"/>
            <a:endCxn id="23" idx="0"/>
          </p:cNvCxnSpPr>
          <p:nvPr/>
        </p:nvCxnSpPr>
        <p:spPr>
          <a:xfrm>
            <a:off x="5216834" y="2118142"/>
            <a:ext cx="1280362" cy="294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346A9F89-C257-4091-A048-F3C274EDAEE3}"/>
              </a:ext>
            </a:extLst>
          </p:cNvPr>
          <p:cNvCxnSpPr>
            <a:stCxn id="22" idx="2"/>
            <a:endCxn id="24" idx="0"/>
          </p:cNvCxnSpPr>
          <p:nvPr/>
        </p:nvCxnSpPr>
        <p:spPr>
          <a:xfrm flipH="1">
            <a:off x="3476720" y="3059702"/>
            <a:ext cx="578497" cy="3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10A291E-4995-4B0B-9F44-91299C21946C}"/>
              </a:ext>
            </a:extLst>
          </p:cNvPr>
          <p:cNvCxnSpPr>
            <a:stCxn id="22" idx="2"/>
            <a:endCxn id="25" idx="0"/>
          </p:cNvCxnSpPr>
          <p:nvPr/>
        </p:nvCxnSpPr>
        <p:spPr>
          <a:xfrm>
            <a:off x="4055217" y="3059702"/>
            <a:ext cx="609816" cy="298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64880A9C-33F3-497C-8A30-5A2E0F5A52B9}"/>
              </a:ext>
            </a:extLst>
          </p:cNvPr>
          <p:cNvCxnSpPr>
            <a:stCxn id="25" idx="2"/>
            <a:endCxn id="26" idx="0"/>
          </p:cNvCxnSpPr>
          <p:nvPr/>
        </p:nvCxnSpPr>
        <p:spPr>
          <a:xfrm flipH="1">
            <a:off x="4164280" y="3574055"/>
            <a:ext cx="500753" cy="315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A3FADED3-64BD-4BEA-9FEA-FBA610110E84}"/>
              </a:ext>
            </a:extLst>
          </p:cNvPr>
          <p:cNvCxnSpPr>
            <a:stCxn id="25" idx="2"/>
            <a:endCxn id="27" idx="0"/>
          </p:cNvCxnSpPr>
          <p:nvPr/>
        </p:nvCxnSpPr>
        <p:spPr>
          <a:xfrm>
            <a:off x="4665033" y="3574055"/>
            <a:ext cx="605122" cy="32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0D38318B-4007-4BC0-9DC5-BB442626D475}"/>
              </a:ext>
            </a:extLst>
          </p:cNvPr>
          <p:cNvCxnSpPr>
            <a:stCxn id="23" idx="2"/>
            <a:endCxn id="28" idx="0"/>
          </p:cNvCxnSpPr>
          <p:nvPr/>
        </p:nvCxnSpPr>
        <p:spPr>
          <a:xfrm flipH="1">
            <a:off x="6042506" y="3058550"/>
            <a:ext cx="454690" cy="293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AFA95754-F588-4694-87D8-D7A4BA2E2795}"/>
              </a:ext>
            </a:extLst>
          </p:cNvPr>
          <p:cNvCxnSpPr>
            <a:stCxn id="23" idx="2"/>
            <a:endCxn id="29" idx="0"/>
          </p:cNvCxnSpPr>
          <p:nvPr/>
        </p:nvCxnSpPr>
        <p:spPr>
          <a:xfrm>
            <a:off x="6497196" y="3058550"/>
            <a:ext cx="637864" cy="293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8EBB9279-F385-407E-8093-F93C6F2E70FA}"/>
              </a:ext>
            </a:extLst>
          </p:cNvPr>
          <p:cNvCxnSpPr>
            <a:stCxn id="29" idx="2"/>
            <a:endCxn id="30" idx="0"/>
          </p:cNvCxnSpPr>
          <p:nvPr/>
        </p:nvCxnSpPr>
        <p:spPr>
          <a:xfrm flipH="1">
            <a:off x="6613590" y="3567113"/>
            <a:ext cx="521470" cy="328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A48BDA5B-6FC0-4E0B-A6CB-80E293E3D79B}"/>
              </a:ext>
            </a:extLst>
          </p:cNvPr>
          <p:cNvCxnSpPr>
            <a:stCxn id="29" idx="2"/>
            <a:endCxn id="31" idx="0"/>
          </p:cNvCxnSpPr>
          <p:nvPr/>
        </p:nvCxnSpPr>
        <p:spPr>
          <a:xfrm>
            <a:off x="7135060" y="3567113"/>
            <a:ext cx="626131" cy="3233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83BCD92F-471E-4340-ABC0-9DF54CC9CE12}"/>
              </a:ext>
            </a:extLst>
          </p:cNvPr>
          <p:cNvSpPr txBox="1"/>
          <p:nvPr/>
        </p:nvSpPr>
        <p:spPr>
          <a:xfrm>
            <a:off x="946523" y="4002390"/>
            <a:ext cx="1651743" cy="523220"/>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这里两个节点都已经封闭，不再展开</a:t>
            </a:r>
          </a:p>
        </p:txBody>
      </p:sp>
      <p:sp>
        <p:nvSpPr>
          <p:cNvPr id="78" name="文本框 77">
            <a:extLst>
              <a:ext uri="{FF2B5EF4-FFF2-40B4-BE49-F238E27FC236}">
                <a16:creationId xmlns:a16="http://schemas.microsoft.com/office/drawing/2014/main" id="{79948B26-8177-4949-AC51-78C64BBF9DFD}"/>
              </a:ext>
            </a:extLst>
          </p:cNvPr>
          <p:cNvSpPr txBox="1"/>
          <p:nvPr/>
        </p:nvSpPr>
        <p:spPr>
          <a:xfrm>
            <a:off x="2946176" y="1657263"/>
            <a:ext cx="1307208" cy="553998"/>
          </a:xfrm>
          <a:prstGeom prst="rect">
            <a:avLst/>
          </a:prstGeom>
          <a:solidFill>
            <a:schemeClr val="accent4">
              <a:lumMod val="20000"/>
              <a:lumOff val="80000"/>
            </a:schemeClr>
          </a:solidFill>
        </p:spPr>
        <p:txBody>
          <a:bodyPr wrap="square" lIns="0" tIns="0" rIns="0" bIns="0" rtlCol="0">
            <a:spAutoFit/>
          </a:bodyPr>
          <a:lstStyle/>
          <a:p>
            <a:r>
              <a:rPr lang="zh-CN" altLang="en-US" sz="1200" b="1">
                <a:solidFill>
                  <a:schemeClr val="accent2">
                    <a:lumMod val="50000"/>
                  </a:schemeClr>
                </a:solidFill>
              </a:rPr>
              <a:t>这里选择先展开</a:t>
            </a:r>
            <a:r>
              <a:rPr lang="en-US" altLang="zh-CN" sz="1200" b="1">
                <a:solidFill>
                  <a:schemeClr val="accent2">
                    <a:lumMod val="50000"/>
                  </a:schemeClr>
                </a:solidFill>
              </a:rPr>
              <a:t>(4)</a:t>
            </a:r>
            <a:r>
              <a:rPr lang="zh-CN" altLang="en-US" sz="1200" b="1">
                <a:solidFill>
                  <a:schemeClr val="accent2">
                    <a:lumMod val="50000"/>
                  </a:schemeClr>
                </a:solidFill>
              </a:rPr>
              <a:t>还是先展开</a:t>
            </a:r>
            <a:r>
              <a:rPr lang="en-US" altLang="zh-CN" sz="1200" b="1">
                <a:solidFill>
                  <a:schemeClr val="accent2">
                    <a:lumMod val="50000"/>
                  </a:schemeClr>
                </a:solidFill>
              </a:rPr>
              <a:t>(5)</a:t>
            </a:r>
            <a:r>
              <a:rPr lang="zh-CN" altLang="en-US" sz="1200" b="1">
                <a:solidFill>
                  <a:schemeClr val="accent2">
                    <a:lumMod val="50000"/>
                  </a:schemeClr>
                </a:solidFill>
              </a:rPr>
              <a:t>会得到不同的真值树</a:t>
            </a:r>
          </a:p>
        </p:txBody>
      </p:sp>
      <p:sp>
        <p:nvSpPr>
          <p:cNvPr id="79" name="文本框 78">
            <a:extLst>
              <a:ext uri="{FF2B5EF4-FFF2-40B4-BE49-F238E27FC236}">
                <a16:creationId xmlns:a16="http://schemas.microsoft.com/office/drawing/2014/main" id="{4D7F691D-96A0-4777-BADB-67B74B7D3D80}"/>
              </a:ext>
            </a:extLst>
          </p:cNvPr>
          <p:cNvSpPr txBox="1"/>
          <p:nvPr/>
        </p:nvSpPr>
        <p:spPr>
          <a:xfrm>
            <a:off x="7135060" y="2751505"/>
            <a:ext cx="832645" cy="553998"/>
          </a:xfrm>
          <a:prstGeom prst="rect">
            <a:avLst/>
          </a:prstGeom>
          <a:solidFill>
            <a:schemeClr val="accent2">
              <a:lumMod val="20000"/>
              <a:lumOff val="80000"/>
            </a:schemeClr>
          </a:solidFill>
        </p:spPr>
        <p:txBody>
          <a:bodyPr wrap="square" lIns="0" tIns="0" rIns="0" bIns="0" rtlCol="0">
            <a:spAutoFit/>
          </a:bodyPr>
          <a:lstStyle/>
          <a:p>
            <a:r>
              <a:rPr lang="zh-CN" altLang="en-US" sz="1200" b="1">
                <a:solidFill>
                  <a:schemeClr val="accent2">
                    <a:lumMod val="50000"/>
                  </a:schemeClr>
                </a:solidFill>
              </a:rPr>
              <a:t>这个分支同样可进一步展开公式</a:t>
            </a:r>
            <a:r>
              <a:rPr lang="en-US" altLang="zh-CN" sz="1200" b="1">
                <a:solidFill>
                  <a:schemeClr val="accent2">
                    <a:lumMod val="50000"/>
                  </a:schemeClr>
                </a:solidFill>
              </a:rPr>
              <a:t>(5)</a:t>
            </a:r>
            <a:endParaRPr lang="zh-CN" altLang="en-US" sz="1200" b="1">
              <a:solidFill>
                <a:schemeClr val="accent2">
                  <a:lumMod val="50000"/>
                </a:schemeClr>
              </a:solidFill>
            </a:endParaRPr>
          </a:p>
        </p:txBody>
      </p:sp>
      <p:sp>
        <p:nvSpPr>
          <p:cNvPr id="80" name="文本框 79">
            <a:extLst>
              <a:ext uri="{FF2B5EF4-FFF2-40B4-BE49-F238E27FC236}">
                <a16:creationId xmlns:a16="http://schemas.microsoft.com/office/drawing/2014/main" id="{61738331-C32B-4966-A53D-5993F89ADC90}"/>
              </a:ext>
            </a:extLst>
          </p:cNvPr>
          <p:cNvSpPr txBox="1"/>
          <p:nvPr/>
        </p:nvSpPr>
        <p:spPr>
          <a:xfrm>
            <a:off x="6514933" y="1632405"/>
            <a:ext cx="1799226" cy="738664"/>
          </a:xfrm>
          <a:prstGeom prst="rect">
            <a:avLst/>
          </a:prstGeom>
          <a:solidFill>
            <a:schemeClr val="accent2">
              <a:lumMod val="50000"/>
            </a:schemeClr>
          </a:solidFill>
        </p:spPr>
        <p:txBody>
          <a:bodyPr wrap="square" lIns="0" tIns="0" rIns="0" bIns="0" rtlCol="0">
            <a:spAutoFit/>
          </a:bodyPr>
          <a:lstStyle/>
          <a:p>
            <a:r>
              <a:rPr lang="zh-CN" altLang="en-US" sz="1200" b="1">
                <a:solidFill>
                  <a:schemeClr val="bg1"/>
                </a:solidFill>
              </a:rPr>
              <a:t>就判断永真式而言，在</a:t>
            </a:r>
            <a:r>
              <a:rPr lang="en-US" altLang="zh-CN" sz="1200" b="1">
                <a:solidFill>
                  <a:schemeClr val="bg1"/>
                </a:solidFill>
              </a:rPr>
              <a:t>(23)</a:t>
            </a:r>
            <a:r>
              <a:rPr lang="zh-CN" altLang="en-US" sz="1200" b="1">
                <a:solidFill>
                  <a:schemeClr val="bg1"/>
                </a:solidFill>
              </a:rPr>
              <a:t>得到开放叶子节点，则可断定原公式不是永真式，</a:t>
            </a:r>
            <a:r>
              <a:rPr lang="en-US" altLang="zh-CN" sz="1200" b="1">
                <a:solidFill>
                  <a:schemeClr val="bg1"/>
                </a:solidFill>
              </a:rPr>
              <a:t>(15)</a:t>
            </a:r>
            <a:r>
              <a:rPr lang="zh-CN" altLang="en-US" sz="1200" b="1">
                <a:solidFill>
                  <a:schemeClr val="bg1"/>
                </a:solidFill>
              </a:rPr>
              <a:t>这个分支可不再展开</a:t>
            </a:r>
          </a:p>
        </p:txBody>
      </p:sp>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28EE33A5-6A81-4950-8CC8-9086119875F3}"/>
                  </a:ext>
                </a:extLst>
              </p:cNvPr>
              <p:cNvSpPr txBox="1"/>
              <p:nvPr/>
            </p:nvSpPr>
            <p:spPr>
              <a:xfrm>
                <a:off x="4078856" y="4155360"/>
                <a:ext cx="3843260" cy="461665"/>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两个开放叶子节点，表明找到两个使得原公式真值为假的真值赋值函数，</a:t>
                </a:r>
                <a14:m>
                  <m:oMath xmlns:m="http://schemas.openxmlformats.org/officeDocument/2006/math">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𝟏</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𝒓</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𝟏𝟎𝟏</m:t>
                    </m:r>
                    <m:r>
                      <a:rPr lang="en-US" altLang="zh-CN" sz="1200" b="1" i="1" smtClean="0">
                        <a:solidFill>
                          <a:schemeClr val="accent2">
                            <a:lumMod val="50000"/>
                          </a:schemeClr>
                        </a:solidFill>
                        <a:latin typeface="Cambria Math" panose="02040503050406030204" pitchFamily="18" charset="0"/>
                      </a:rPr>
                      <m:t>, </m:t>
                    </m:r>
                    <m:sSub>
                      <m:sSubPr>
                        <m:ctrlPr>
                          <a:rPr lang="en-US" altLang="zh-CN" sz="1200" b="1" i="1" smtClean="0">
                            <a:solidFill>
                              <a:schemeClr val="accent2">
                                <a:lumMod val="50000"/>
                              </a:schemeClr>
                            </a:solidFill>
                            <a:latin typeface="Cambria Math" panose="02040503050406030204" pitchFamily="18" charset="0"/>
                          </a:rPr>
                        </m:ctrlPr>
                      </m:sSubPr>
                      <m:e>
                        <m:r>
                          <a:rPr lang="en-US" altLang="zh-CN" sz="1200" b="1" i="1" smtClean="0">
                            <a:solidFill>
                              <a:schemeClr val="accent2">
                                <a:lumMod val="50000"/>
                              </a:schemeClr>
                            </a:solidFill>
                            <a:latin typeface="Cambria Math" panose="02040503050406030204" pitchFamily="18" charset="0"/>
                          </a:rPr>
                          <m:t>𝝈</m:t>
                        </m:r>
                      </m:e>
                      <m:sub>
                        <m:r>
                          <a:rPr lang="en-US" altLang="zh-CN" sz="1200" b="1" i="1" smtClean="0">
                            <a:solidFill>
                              <a:schemeClr val="accent2">
                                <a:lumMod val="50000"/>
                              </a:schemeClr>
                            </a:solidFill>
                            <a:latin typeface="Cambria Math" panose="02040503050406030204" pitchFamily="18" charset="0"/>
                          </a:rPr>
                          <m:t>𝟐</m:t>
                        </m:r>
                      </m:sub>
                    </m:sSub>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𝒓</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𝟏𝟏𝟎</m:t>
                    </m:r>
                  </m:oMath>
                </a14:m>
                <a:endParaRPr lang="zh-CN" altLang="en-US" sz="1200" b="1">
                  <a:solidFill>
                    <a:schemeClr val="accent2">
                      <a:lumMod val="50000"/>
                    </a:schemeClr>
                  </a:solidFill>
                </a:endParaRPr>
              </a:p>
            </p:txBody>
          </p:sp>
        </mc:Choice>
        <mc:Fallback xmlns="">
          <p:sp>
            <p:nvSpPr>
              <p:cNvPr id="81" name="文本框 80">
                <a:extLst>
                  <a:ext uri="{FF2B5EF4-FFF2-40B4-BE49-F238E27FC236}">
                    <a16:creationId xmlns:a16="http://schemas.microsoft.com/office/drawing/2014/main" id="{28EE33A5-6A81-4950-8CC8-9086119875F3}"/>
                  </a:ext>
                </a:extLst>
              </p:cNvPr>
              <p:cNvSpPr txBox="1">
                <a:spLocks noRot="1" noChangeAspect="1" noMove="1" noResize="1" noEditPoints="1" noAdjustHandles="1" noChangeArrowheads="1" noChangeShapeType="1" noTextEdit="1"/>
              </p:cNvSpPr>
              <p:nvPr/>
            </p:nvSpPr>
            <p:spPr>
              <a:xfrm>
                <a:off x="4078856" y="4155360"/>
                <a:ext cx="3843260" cy="461665"/>
              </a:xfrm>
              <a:prstGeom prst="rect">
                <a:avLst/>
              </a:prstGeom>
              <a:blipFill>
                <a:blip r:embed="rId18"/>
                <a:stretch>
                  <a:fillRect t="-1333" b="-1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014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真值树方法的可靠性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6F76BE6-C4CE-4649-99A1-B6B7F9E06D3E}"/>
                  </a:ext>
                </a:extLst>
              </p:cNvPr>
              <p:cNvSpPr txBox="1"/>
              <p:nvPr/>
            </p:nvSpPr>
            <p:spPr>
              <a:xfrm>
                <a:off x="663432" y="856177"/>
                <a:ext cx="7817129" cy="633315"/>
              </a:xfrm>
              <a:prstGeom prst="rect">
                <a:avLst/>
              </a:prstGeom>
              <a:solidFill>
                <a:schemeClr val="accent2">
                  <a:lumMod val="20000"/>
                  <a:lumOff val="80000"/>
                </a:schemeClr>
              </a:solidFill>
            </p:spPr>
            <p:txBody>
              <a:bodyPr wrap="square" rtlCol="0">
                <a:spAutoFit/>
              </a:bodyPr>
              <a:lstStyle/>
              <a:p>
                <a:pPr>
                  <a:lnSpc>
                    <a:spcPts val="2200"/>
                  </a:lnSpc>
                  <a:spcBef>
                    <a:spcPts val="600"/>
                  </a:spcBef>
                </a:pPr>
                <a:r>
                  <a:rPr lang="zh-CN" altLang="en-US" sz="1400" b="1">
                    <a:solidFill>
                      <a:schemeClr val="accent2">
                        <a:lumMod val="50000"/>
                      </a:schemeClr>
                    </a:solidFill>
                  </a:rPr>
                  <a:t>说一个真值赋值要求集合</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是</a:t>
                </a:r>
                <a:r>
                  <a:rPr lang="zh-CN" altLang="en-US" sz="1400" b="1">
                    <a:solidFill>
                      <a:srgbClr val="C00000"/>
                    </a:solidFill>
                  </a:rPr>
                  <a:t>可满足</a:t>
                </a:r>
                <a:r>
                  <a:rPr lang="zh-CN" altLang="en-US" sz="1400" b="1">
                    <a:solidFill>
                      <a:schemeClr val="accent2">
                        <a:lumMod val="50000"/>
                      </a:schemeClr>
                    </a:solidFill>
                  </a:rPr>
                  <a:t>的，如果存在真值赋值函数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oMath>
                </a14:m>
                <a:r>
                  <a:rPr lang="zh-CN" altLang="en-US" sz="1400" b="1">
                    <a:solidFill>
                      <a:schemeClr val="accent2">
                        <a:lumMod val="50000"/>
                      </a:schemeClr>
                    </a:solidFill>
                  </a:rPr>
                  <a:t>，使得对</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中的每个真值赋值要求</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𝝎</m:t>
                    </m:r>
                  </m:oMath>
                </a14:m>
                <a:r>
                  <a:rPr lang="zh-CN" altLang="en-US" sz="1400" b="1">
                    <a:solidFill>
                      <a:schemeClr val="accent2">
                        <a:lumMod val="50000"/>
                      </a:schemeClr>
                    </a:solidFill>
                  </a:rPr>
                  <a:t>，如果</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𝝎</m:t>
                    </m:r>
                  </m:oMath>
                </a14:m>
                <a:r>
                  <a:rPr lang="zh-CN" altLang="en-US" sz="1400" b="1">
                    <a:solidFill>
                      <a:schemeClr val="accent2">
                        <a:lumMod val="50000"/>
                      </a:schemeClr>
                    </a:solidFill>
                  </a:rPr>
                  <a:t>是</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oMath>
                </a14:m>
                <a:r>
                  <a:rPr lang="zh-CN" altLang="en-US" sz="1400" b="1">
                    <a:solidFill>
                      <a:schemeClr val="accent2">
                        <a:lumMod val="50000"/>
                      </a:schemeClr>
                    </a:solidFill>
                  </a:rPr>
                  <a:t>；如果</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𝝎</m:t>
                    </m:r>
                  </m:oMath>
                </a14:m>
                <a:r>
                  <a:rPr lang="zh-CN" altLang="en-US" sz="1400" b="1">
                    <a:solidFill>
                      <a:schemeClr val="accent2">
                        <a:lumMod val="50000"/>
                      </a:schemeClr>
                    </a:solidFill>
                  </a:rPr>
                  <a:t>是</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𝝈</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𝟏</m:t>
                    </m:r>
                  </m:oMath>
                </a14:m>
                <a:r>
                  <a:rPr lang="zh-CN" altLang="en-US" sz="1200" b="1">
                    <a:solidFill>
                      <a:schemeClr val="accent2">
                        <a:lumMod val="50000"/>
                      </a:schemeClr>
                    </a:solidFill>
                  </a:rPr>
                  <a:t>，</a:t>
                </a:r>
                <a:r>
                  <a:rPr lang="zh-CN" altLang="en-US" sz="1400" b="1">
                    <a:solidFill>
                      <a:schemeClr val="accent2">
                        <a:lumMod val="50000"/>
                      </a:schemeClr>
                    </a:solidFill>
                  </a:rPr>
                  <a:t>这时也称真值赋值要求</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𝝎</m:t>
                    </m:r>
                  </m:oMath>
                </a14:m>
                <a:r>
                  <a:rPr lang="zh-CN" altLang="en-US" sz="1400" b="1">
                    <a:solidFill>
                      <a:schemeClr val="accent2">
                        <a:lumMod val="50000"/>
                      </a:schemeClr>
                    </a:solidFill>
                  </a:rPr>
                  <a:t>是</a:t>
                </a:r>
                <a:r>
                  <a:rPr lang="zh-CN" altLang="en-US" sz="1400" b="1">
                    <a:solidFill>
                      <a:srgbClr val="C00000"/>
                    </a:solidFill>
                  </a:rPr>
                  <a:t>可满足</a:t>
                </a:r>
                <a:r>
                  <a:rPr lang="zh-CN" altLang="en-US" sz="1400" b="1">
                    <a:solidFill>
                      <a:schemeClr val="accent2">
                        <a:lumMod val="50000"/>
                      </a:schemeClr>
                    </a:solidFill>
                  </a:rPr>
                  <a:t>的</a:t>
                </a:r>
                <a:endParaRPr lang="en-US" altLang="zh-CN" sz="14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A6F76BE6-C4CE-4649-99A1-B6B7F9E06D3E}"/>
                  </a:ext>
                </a:extLst>
              </p:cNvPr>
              <p:cNvSpPr txBox="1">
                <a:spLocks noRot="1" noChangeAspect="1" noMove="1" noResize="1" noEditPoints="1" noAdjustHandles="1" noChangeArrowheads="1" noChangeShapeType="1" noTextEdit="1"/>
              </p:cNvSpPr>
              <p:nvPr/>
            </p:nvSpPr>
            <p:spPr>
              <a:xfrm>
                <a:off x="663432" y="856177"/>
                <a:ext cx="7817129" cy="633315"/>
              </a:xfrm>
              <a:prstGeom prst="rect">
                <a:avLst/>
              </a:prstGeom>
              <a:blipFill>
                <a:blip r:embed="rId2"/>
                <a:stretch>
                  <a:fillRect l="-234" b="-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554DDA8-A577-4623-87D2-20FC81111E31}"/>
                  </a:ext>
                </a:extLst>
              </p:cNvPr>
              <p:cNvSpPr txBox="1"/>
              <p:nvPr/>
            </p:nvSpPr>
            <p:spPr>
              <a:xfrm>
                <a:off x="663432" y="1784256"/>
                <a:ext cx="7864342" cy="640112"/>
              </a:xfrm>
              <a:prstGeom prst="rect">
                <a:avLst/>
              </a:prstGeom>
              <a:solidFill>
                <a:schemeClr val="accent5">
                  <a:lumMod val="20000"/>
                  <a:lumOff val="80000"/>
                </a:schemeClr>
              </a:solidFill>
            </p:spPr>
            <p:txBody>
              <a:bodyPr wrap="square" rtlCol="0">
                <a:spAutoFit/>
              </a:bodyPr>
              <a:lstStyle/>
              <a:p>
                <a:pPr>
                  <a:lnSpc>
                    <a:spcPts val="2200"/>
                  </a:lnSpc>
                </a:pPr>
                <a:r>
                  <a:rPr lang="en-US" altLang="zh-CN" sz="1600" b="1">
                    <a:solidFill>
                      <a:schemeClr val="accent2">
                        <a:lumMod val="50000"/>
                      </a:schemeClr>
                    </a:solidFill>
                  </a:rPr>
                  <a:t>【</a:t>
                </a:r>
                <a:r>
                  <a:rPr lang="zh-CN" altLang="en-US" sz="1600" b="1">
                    <a:solidFill>
                      <a:schemeClr val="accent2">
                        <a:lumMod val="50000"/>
                      </a:schemeClr>
                    </a:solidFill>
                  </a:rPr>
                  <a:t>引理</a:t>
                </a:r>
                <a:r>
                  <a:rPr lang="en-US" altLang="zh-CN" sz="1600" b="1">
                    <a:solidFill>
                      <a:schemeClr val="accent2">
                        <a:lumMod val="50000"/>
                      </a:schemeClr>
                    </a:solidFill>
                  </a:rPr>
                  <a:t>】</a:t>
                </a:r>
                <a:r>
                  <a:rPr lang="zh-CN" altLang="en-US" sz="1600" b="1">
                    <a:solidFill>
                      <a:schemeClr val="accent2">
                        <a:lumMod val="50000"/>
                      </a:schemeClr>
                    </a:solidFill>
                  </a:rPr>
                  <a:t>如果</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𝜶</m:t>
                    </m:r>
                  </m:oMath>
                </a14:m>
                <a:r>
                  <a:rPr lang="zh-CN" altLang="en-US" sz="1600" b="1">
                    <a:solidFill>
                      <a:schemeClr val="accent2">
                        <a:lumMod val="50000"/>
                      </a:schemeClr>
                    </a:solidFill>
                  </a:rPr>
                  <a:t>类要求是可满足的，则它的构件</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𝜶</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𝜶</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都是可满足的；如果</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𝜷</m:t>
                    </m:r>
                  </m:oMath>
                </a14:m>
                <a:r>
                  <a:rPr lang="zh-CN" altLang="en-US" sz="1600" b="1">
                    <a:solidFill>
                      <a:schemeClr val="accent2">
                        <a:lumMod val="50000"/>
                      </a:schemeClr>
                    </a:solidFill>
                  </a:rPr>
                  <a:t>类要求是可满足的，则它的构件</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𝜷</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和</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𝜷</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至少有一个是可满足的</a:t>
                </a:r>
              </a:p>
            </p:txBody>
          </p:sp>
        </mc:Choice>
        <mc:Fallback xmlns="">
          <p:sp>
            <p:nvSpPr>
              <p:cNvPr id="5" name="文本框 4">
                <a:extLst>
                  <a:ext uri="{FF2B5EF4-FFF2-40B4-BE49-F238E27FC236}">
                    <a16:creationId xmlns:a16="http://schemas.microsoft.com/office/drawing/2014/main" id="{3554DDA8-A577-4623-87D2-20FC81111E31}"/>
                  </a:ext>
                </a:extLst>
              </p:cNvPr>
              <p:cNvSpPr txBox="1">
                <a:spLocks noRot="1" noChangeAspect="1" noMove="1" noResize="1" noEditPoints="1" noAdjustHandles="1" noChangeArrowheads="1" noChangeShapeType="1" noTextEdit="1"/>
              </p:cNvSpPr>
              <p:nvPr/>
            </p:nvSpPr>
            <p:spPr>
              <a:xfrm>
                <a:off x="663432" y="1784256"/>
                <a:ext cx="7864342" cy="640112"/>
              </a:xfrm>
              <a:prstGeom prst="rect">
                <a:avLst/>
              </a:prstGeom>
              <a:blipFill>
                <a:blip r:embed="rId3"/>
                <a:stretch>
                  <a:fillRect l="-465"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E45A918-A02C-4A1C-8517-485B1727719C}"/>
                  </a:ext>
                </a:extLst>
              </p:cNvPr>
              <p:cNvSpPr txBox="1"/>
              <p:nvPr/>
            </p:nvSpPr>
            <p:spPr>
              <a:xfrm>
                <a:off x="663432" y="2571750"/>
                <a:ext cx="7720218" cy="617670"/>
              </a:xfrm>
              <a:prstGeom prst="rect">
                <a:avLst/>
              </a:prstGeom>
              <a:solidFill>
                <a:schemeClr val="accent5">
                  <a:lumMod val="20000"/>
                  <a:lumOff val="80000"/>
                </a:schemeClr>
              </a:solidFill>
            </p:spPr>
            <p:txBody>
              <a:bodyPr wrap="square" rtlCol="0">
                <a:spAutoFit/>
              </a:bodyPr>
              <a:lstStyle/>
              <a:p>
                <a:pPr>
                  <a:lnSpc>
                    <a:spcPts val="2100"/>
                  </a:lnSpc>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一棵完整真值树的每个有儿子节点的节点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𝒗</m:t>
                    </m:r>
                  </m:oMath>
                </a14:m>
                <a:r>
                  <a:rPr lang="zh-CN" altLang="en-US" sz="1600" b="1">
                    <a:solidFill>
                      <a:schemeClr val="accent2">
                        <a:lumMod val="50000"/>
                      </a:schemeClr>
                    </a:solidFill>
                  </a:rPr>
                  <a:t>，如果</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𝛀</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𝒗</m:t>
                        </m:r>
                      </m:e>
                    </m:d>
                  </m:oMath>
                </a14:m>
                <a:r>
                  <a:rPr lang="zh-CN" altLang="en-US" sz="1600" b="1">
                    <a:solidFill>
                      <a:schemeClr val="accent2">
                        <a:lumMod val="50000"/>
                      </a:schemeClr>
                    </a:solidFill>
                  </a:rPr>
                  <a:t>是可满足的，则节点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𝒗</m:t>
                    </m:r>
                  </m:oMath>
                </a14:m>
                <a:r>
                  <a:rPr lang="zh-CN" altLang="en-US" sz="1600" b="1">
                    <a:solidFill>
                      <a:schemeClr val="accent2">
                        <a:lumMod val="50000"/>
                      </a:schemeClr>
                    </a:solidFill>
                  </a:rPr>
                  <a:t>至少有一个儿子节点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𝒖</m:t>
                    </m:r>
                  </m:oMath>
                </a14:m>
                <a:r>
                  <a:rPr lang="zh-CN" altLang="en-US" sz="1600" b="1">
                    <a:solidFill>
                      <a:schemeClr val="accent2">
                        <a:lumMod val="50000"/>
                      </a:schemeClr>
                    </a:solidFill>
                  </a:rPr>
                  <a:t>使得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𝛀</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𝒖</m:t>
                        </m:r>
                      </m:e>
                    </m:d>
                  </m:oMath>
                </a14:m>
                <a:r>
                  <a:rPr lang="zh-CN" altLang="en-US" sz="1600" b="1">
                    <a:solidFill>
                      <a:schemeClr val="accent2">
                        <a:lumMod val="50000"/>
                      </a:schemeClr>
                    </a:solidFill>
                  </a:rPr>
                  <a:t>是可满足的</a:t>
                </a:r>
              </a:p>
            </p:txBody>
          </p:sp>
        </mc:Choice>
        <mc:Fallback xmlns="">
          <p:sp>
            <p:nvSpPr>
              <p:cNvPr id="6" name="文本框 5">
                <a:extLst>
                  <a:ext uri="{FF2B5EF4-FFF2-40B4-BE49-F238E27FC236}">
                    <a16:creationId xmlns:a16="http://schemas.microsoft.com/office/drawing/2014/main" id="{DE45A918-A02C-4A1C-8517-485B1727719C}"/>
                  </a:ext>
                </a:extLst>
              </p:cNvPr>
              <p:cNvSpPr txBox="1">
                <a:spLocks noRot="1" noChangeAspect="1" noMove="1" noResize="1" noEditPoints="1" noAdjustHandles="1" noChangeArrowheads="1" noChangeShapeType="1" noTextEdit="1"/>
              </p:cNvSpPr>
              <p:nvPr/>
            </p:nvSpPr>
            <p:spPr>
              <a:xfrm>
                <a:off x="663432" y="2571750"/>
                <a:ext cx="7720218" cy="617670"/>
              </a:xfrm>
              <a:prstGeom prst="rect">
                <a:avLst/>
              </a:prstGeom>
              <a:blipFill>
                <a:blip r:embed="rId4"/>
                <a:stretch>
                  <a:fillRect l="-474" t="-990" b="-128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F9360CE-4FC3-4B2E-92BC-AAA541A16AAA}"/>
                  </a:ext>
                </a:extLst>
              </p:cNvPr>
              <p:cNvSpPr txBox="1"/>
              <p:nvPr/>
            </p:nvSpPr>
            <p:spPr>
              <a:xfrm>
                <a:off x="663432" y="3309347"/>
                <a:ext cx="7672704" cy="1150058"/>
              </a:xfrm>
              <a:prstGeom prst="rect">
                <a:avLst/>
              </a:prstGeom>
              <a:solidFill>
                <a:schemeClr val="accent6">
                  <a:lumMod val="20000"/>
                  <a:lumOff val="80000"/>
                </a:schemeClr>
              </a:solidFill>
            </p:spPr>
            <p:txBody>
              <a:bodyPr wrap="square" rtlCol="0">
                <a:spAutoFit/>
              </a:bodyPr>
              <a:lstStyle/>
              <a:p>
                <a:pPr>
                  <a:lnSpc>
                    <a:spcPts val="2100"/>
                  </a:lnSpc>
                  <a:spcBef>
                    <a:spcPts val="600"/>
                  </a:spcBef>
                </a:pPr>
                <a:r>
                  <a:rPr lang="en-US" altLang="zh-CN" sz="1400" b="1">
                    <a:solidFill>
                      <a:srgbClr val="002060"/>
                    </a:solidFill>
                    <a:latin typeface="楷体" panose="02010609060101010101" pitchFamily="49" charset="-122"/>
                    <a:ea typeface="楷体" panose="02010609060101010101" pitchFamily="49" charset="-122"/>
                  </a:rPr>
                  <a:t>【</a:t>
                </a:r>
                <a:r>
                  <a:rPr lang="zh-CN" altLang="en-US" sz="1400" b="1">
                    <a:solidFill>
                      <a:srgbClr val="002060"/>
                    </a:solidFill>
                    <a:latin typeface="+mn-ea"/>
                  </a:rPr>
                  <a:t>证明</a:t>
                </a:r>
                <a:r>
                  <a:rPr lang="en-US" altLang="zh-CN" sz="1400" b="1">
                    <a:solidFill>
                      <a:srgbClr val="002060"/>
                    </a:solidFill>
                    <a:latin typeface="楷体" panose="02010609060101010101" pitchFamily="49" charset="-122"/>
                    <a:ea typeface="楷体" panose="02010609060101010101" pitchFamily="49" charset="-122"/>
                  </a:rPr>
                  <a:t>】</a:t>
                </a:r>
                <a:r>
                  <a:rPr lang="zh-CN" altLang="en-US" sz="1400" b="1">
                    <a:solidFill>
                      <a:srgbClr val="002060"/>
                    </a:solidFill>
                    <a:latin typeface="楷体" panose="02010609060101010101" pitchFamily="49" charset="-122"/>
                    <a:ea typeface="楷体" panose="02010609060101010101" pitchFamily="49" charset="-122"/>
                  </a:rPr>
                  <a:t>因为真值树每个节点的真值赋值要求集合中的真值赋值要求，都是祖先节点或自己节点的某个真值赋值要求按规则的展开，而且</a:t>
                </a:r>
                <a14:m>
                  <m:oMath xmlns:m="http://schemas.openxmlformats.org/officeDocument/2006/math">
                    <m:r>
                      <a:rPr lang="en-US" altLang="zh-CN" sz="1400" b="1" i="1" smtClean="0">
                        <a:solidFill>
                          <a:srgbClr val="002060"/>
                        </a:solidFill>
                        <a:latin typeface="Cambria Math" panose="02040503050406030204" pitchFamily="18" charset="0"/>
                      </a:rPr>
                      <m:t>𝜶</m:t>
                    </m:r>
                  </m:oMath>
                </a14:m>
                <a:r>
                  <a:rPr lang="zh-CN" altLang="en-US" sz="1400" b="1">
                    <a:solidFill>
                      <a:srgbClr val="002060"/>
                    </a:solidFill>
                    <a:latin typeface="楷体" panose="02010609060101010101" pitchFamily="49" charset="-122"/>
                    <a:ea typeface="楷体" panose="02010609060101010101" pitchFamily="49" charset="-122"/>
                  </a:rPr>
                  <a:t>要求展开的两个构件需要放在同一个节点，</a:t>
                </a:r>
                <a14:m>
                  <m:oMath xmlns:m="http://schemas.openxmlformats.org/officeDocument/2006/math">
                    <m:r>
                      <a:rPr lang="en-US" altLang="zh-CN" sz="1400" b="1" i="1" smtClean="0">
                        <a:solidFill>
                          <a:srgbClr val="002060"/>
                        </a:solidFill>
                        <a:latin typeface="Cambria Math" panose="02040503050406030204" pitchFamily="18" charset="0"/>
                      </a:rPr>
                      <m:t>𝜷</m:t>
                    </m:r>
                  </m:oMath>
                </a14:m>
                <a:r>
                  <a:rPr lang="zh-CN" altLang="en-US" sz="1400" b="1">
                    <a:solidFill>
                      <a:srgbClr val="002060"/>
                    </a:solidFill>
                    <a:latin typeface="楷体" panose="02010609060101010101" pitchFamily="49" charset="-122"/>
                    <a:ea typeface="楷体" panose="02010609060101010101" pitchFamily="49" charset="-122"/>
                  </a:rPr>
                  <a:t>要求展开的两个构件放在互为兄弟的两个节点中，且这两个节点不再含有其他</a:t>
                </a:r>
                <a14:m>
                  <m:oMath xmlns:m="http://schemas.openxmlformats.org/officeDocument/2006/math">
                    <m:r>
                      <a:rPr lang="en-US" altLang="zh-CN" sz="1400" b="1" i="1" smtClean="0">
                        <a:solidFill>
                          <a:srgbClr val="002060"/>
                        </a:solidFill>
                        <a:latin typeface="Cambria Math" panose="02040503050406030204" pitchFamily="18" charset="0"/>
                      </a:rPr>
                      <m:t>𝜷</m:t>
                    </m:r>
                  </m:oMath>
                </a14:m>
                <a:r>
                  <a:rPr lang="zh-CN" altLang="en-US" sz="1400" b="1">
                    <a:solidFill>
                      <a:srgbClr val="002060"/>
                    </a:solidFill>
                    <a:latin typeface="楷体" panose="02010609060101010101" pitchFamily="49" charset="-122"/>
                    <a:ea typeface="楷体" panose="02010609060101010101" pitchFamily="49" charset="-122"/>
                  </a:rPr>
                  <a:t>构件，从而根据上面的引理，定理成立。</a:t>
                </a:r>
              </a:p>
            </p:txBody>
          </p:sp>
        </mc:Choice>
        <mc:Fallback xmlns="">
          <p:sp>
            <p:nvSpPr>
              <p:cNvPr id="17" name="文本框 16">
                <a:extLst>
                  <a:ext uri="{FF2B5EF4-FFF2-40B4-BE49-F238E27FC236}">
                    <a16:creationId xmlns:a16="http://schemas.microsoft.com/office/drawing/2014/main" id="{AF9360CE-4FC3-4B2E-92BC-AAA541A16AAA}"/>
                  </a:ext>
                </a:extLst>
              </p:cNvPr>
              <p:cNvSpPr txBox="1">
                <a:spLocks noRot="1" noChangeAspect="1" noMove="1" noResize="1" noEditPoints="1" noAdjustHandles="1" noChangeArrowheads="1" noChangeShapeType="1" noTextEdit="1"/>
              </p:cNvSpPr>
              <p:nvPr/>
            </p:nvSpPr>
            <p:spPr>
              <a:xfrm>
                <a:off x="663432" y="3309347"/>
                <a:ext cx="7672704" cy="1150058"/>
              </a:xfrm>
              <a:prstGeom prst="rect">
                <a:avLst/>
              </a:prstGeom>
              <a:blipFill>
                <a:blip r:embed="rId5"/>
                <a:stretch>
                  <a:fillRect l="-238" r="-238" b="-26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7565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真值树方法的可靠性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E45A918-A02C-4A1C-8517-485B1727719C}"/>
                  </a:ext>
                </a:extLst>
              </p:cNvPr>
              <p:cNvSpPr txBox="1"/>
              <p:nvPr/>
            </p:nvSpPr>
            <p:spPr>
              <a:xfrm>
                <a:off x="711888" y="971184"/>
                <a:ext cx="7720218" cy="617670"/>
              </a:xfrm>
              <a:prstGeom prst="rect">
                <a:avLst/>
              </a:prstGeom>
              <a:solidFill>
                <a:schemeClr val="accent5">
                  <a:lumMod val="20000"/>
                  <a:lumOff val="80000"/>
                </a:schemeClr>
              </a:solidFill>
            </p:spPr>
            <p:txBody>
              <a:bodyPr wrap="square" rtlCol="0">
                <a:spAutoFit/>
              </a:bodyPr>
              <a:lstStyle/>
              <a:p>
                <a:pPr>
                  <a:lnSpc>
                    <a:spcPts val="2100"/>
                  </a:lnSpc>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一棵完整真值树的每个有儿子节点的节点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𝒗</m:t>
                    </m:r>
                  </m:oMath>
                </a14:m>
                <a:r>
                  <a:rPr lang="zh-CN" altLang="en-US" sz="1600" b="1">
                    <a:solidFill>
                      <a:schemeClr val="accent2">
                        <a:lumMod val="50000"/>
                      </a:schemeClr>
                    </a:solidFill>
                  </a:rPr>
                  <a:t>，如果</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𝛀</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𝒗</m:t>
                        </m:r>
                      </m:e>
                    </m:d>
                  </m:oMath>
                </a14:m>
                <a:r>
                  <a:rPr lang="zh-CN" altLang="en-US" sz="1600" b="1">
                    <a:solidFill>
                      <a:schemeClr val="accent2">
                        <a:lumMod val="50000"/>
                      </a:schemeClr>
                    </a:solidFill>
                  </a:rPr>
                  <a:t>是可满足的，则节点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𝒗</m:t>
                    </m:r>
                  </m:oMath>
                </a14:m>
                <a:r>
                  <a:rPr lang="zh-CN" altLang="en-US" sz="1600" b="1">
                    <a:solidFill>
                      <a:schemeClr val="accent2">
                        <a:lumMod val="50000"/>
                      </a:schemeClr>
                    </a:solidFill>
                  </a:rPr>
                  <a:t>至少有一个儿子节点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𝒖</m:t>
                    </m:r>
                  </m:oMath>
                </a14:m>
                <a:r>
                  <a:rPr lang="zh-CN" altLang="en-US" sz="1600" b="1">
                    <a:solidFill>
                      <a:schemeClr val="accent2">
                        <a:lumMod val="50000"/>
                      </a:schemeClr>
                    </a:solidFill>
                  </a:rPr>
                  <a:t>使得</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𝛀</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𝒖</m:t>
                        </m:r>
                      </m:e>
                    </m:d>
                  </m:oMath>
                </a14:m>
                <a:r>
                  <a:rPr lang="zh-CN" altLang="en-US" sz="1600" b="1">
                    <a:solidFill>
                      <a:schemeClr val="accent2">
                        <a:lumMod val="50000"/>
                      </a:schemeClr>
                    </a:solidFill>
                  </a:rPr>
                  <a:t>是可满足的</a:t>
                </a:r>
              </a:p>
            </p:txBody>
          </p:sp>
        </mc:Choice>
        <mc:Fallback xmlns="">
          <p:sp>
            <p:nvSpPr>
              <p:cNvPr id="6" name="文本框 5">
                <a:extLst>
                  <a:ext uri="{FF2B5EF4-FFF2-40B4-BE49-F238E27FC236}">
                    <a16:creationId xmlns:a16="http://schemas.microsoft.com/office/drawing/2014/main" id="{DE45A918-A02C-4A1C-8517-485B1727719C}"/>
                  </a:ext>
                </a:extLst>
              </p:cNvPr>
              <p:cNvSpPr txBox="1">
                <a:spLocks noRot="1" noChangeAspect="1" noMove="1" noResize="1" noEditPoints="1" noAdjustHandles="1" noChangeArrowheads="1" noChangeShapeType="1" noTextEdit="1"/>
              </p:cNvSpPr>
              <p:nvPr/>
            </p:nvSpPr>
            <p:spPr>
              <a:xfrm>
                <a:off x="711888" y="971184"/>
                <a:ext cx="7720218" cy="617670"/>
              </a:xfrm>
              <a:prstGeom prst="rect">
                <a:avLst/>
              </a:prstGeom>
              <a:blipFill>
                <a:blip r:embed="rId2"/>
                <a:stretch>
                  <a:fillRect l="-474" t="-980"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1DC5CD8-357C-437F-8F7B-4DCC60B8379C}"/>
                  </a:ext>
                </a:extLst>
              </p:cNvPr>
              <p:cNvSpPr txBox="1"/>
              <p:nvPr/>
            </p:nvSpPr>
            <p:spPr>
              <a:xfrm>
                <a:off x="711888" y="1864050"/>
                <a:ext cx="7720218" cy="922240"/>
              </a:xfrm>
              <a:prstGeom prst="rect">
                <a:avLst/>
              </a:prstGeom>
              <a:solidFill>
                <a:schemeClr val="accent5">
                  <a:lumMod val="20000"/>
                  <a:lumOff val="80000"/>
                </a:schemeClr>
              </a:solidFill>
            </p:spPr>
            <p:txBody>
              <a:bodyPr wrap="square" rtlCol="0">
                <a:spAutoFit/>
              </a:bodyPr>
              <a:lstStyle/>
              <a:p>
                <a:pPr>
                  <a:lnSpc>
                    <a:spcPts val="2200"/>
                  </a:lnSpc>
                </a:pPr>
                <a:r>
                  <a:rPr lang="en-US" altLang="zh-CN" sz="1600" b="1">
                    <a:solidFill>
                      <a:schemeClr val="accent2">
                        <a:lumMod val="50000"/>
                      </a:schemeClr>
                    </a:solidFill>
                  </a:rPr>
                  <a:t>【</a:t>
                </a:r>
                <a:r>
                  <a:rPr lang="zh-CN" altLang="en-US" sz="1600" b="1">
                    <a:solidFill>
                      <a:schemeClr val="accent2">
                        <a:lumMod val="50000"/>
                      </a:schemeClr>
                    </a:solidFill>
                  </a:rPr>
                  <a:t>推论</a:t>
                </a:r>
                <a:r>
                  <a:rPr lang="en-US" altLang="zh-CN" sz="1600" b="1">
                    <a:solidFill>
                      <a:schemeClr val="accent2">
                        <a:lumMod val="50000"/>
                      </a:schemeClr>
                    </a:solidFill>
                  </a:rPr>
                  <a:t>】</a:t>
                </a:r>
                <a:r>
                  <a:rPr lang="zh-CN" altLang="en-US" sz="1600" b="1">
                    <a:solidFill>
                      <a:schemeClr val="accent2">
                        <a:lumMod val="50000"/>
                      </a:schemeClr>
                    </a:solidFill>
                  </a:rPr>
                  <a:t>真值树方法的可靠性：对于公式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，若以真值赋值要求集合</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rPr>
                  <a:t>F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为根节点的完整真值树是封闭真值树，则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是永真式；若以真值赋值要求集合</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rPr>
                  <a:t>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为根节点的完整真值树是封闭真值树，则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是矛盾式。</a:t>
                </a:r>
              </a:p>
            </p:txBody>
          </p:sp>
        </mc:Choice>
        <mc:Fallback xmlns="">
          <p:sp>
            <p:nvSpPr>
              <p:cNvPr id="18" name="文本框 17">
                <a:extLst>
                  <a:ext uri="{FF2B5EF4-FFF2-40B4-BE49-F238E27FC236}">
                    <a16:creationId xmlns:a16="http://schemas.microsoft.com/office/drawing/2014/main" id="{71DC5CD8-357C-437F-8F7B-4DCC60B8379C}"/>
                  </a:ext>
                </a:extLst>
              </p:cNvPr>
              <p:cNvSpPr txBox="1">
                <a:spLocks noRot="1" noChangeAspect="1" noMove="1" noResize="1" noEditPoints="1" noAdjustHandles="1" noChangeArrowheads="1" noChangeShapeType="1" noTextEdit="1"/>
              </p:cNvSpPr>
              <p:nvPr/>
            </p:nvSpPr>
            <p:spPr>
              <a:xfrm>
                <a:off x="711888" y="1864050"/>
                <a:ext cx="7720218" cy="922240"/>
              </a:xfrm>
              <a:prstGeom prst="rect">
                <a:avLst/>
              </a:prstGeom>
              <a:blipFill>
                <a:blip r:embed="rId3"/>
                <a:stretch>
                  <a:fillRect l="-474" b="-7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E01F85F-D71D-4723-9B6E-14E41568FFA3}"/>
                  </a:ext>
                </a:extLst>
              </p:cNvPr>
              <p:cNvSpPr txBox="1"/>
              <p:nvPr/>
            </p:nvSpPr>
            <p:spPr>
              <a:xfrm>
                <a:off x="711888" y="2995711"/>
                <a:ext cx="7661829" cy="1340945"/>
              </a:xfrm>
              <a:prstGeom prst="rect">
                <a:avLst/>
              </a:prstGeom>
              <a:solidFill>
                <a:schemeClr val="accent6">
                  <a:lumMod val="20000"/>
                  <a:lumOff val="80000"/>
                </a:schemeClr>
              </a:solidFill>
            </p:spPr>
            <p:txBody>
              <a:bodyPr wrap="square" rtlCol="0">
                <a:spAutoFit/>
              </a:bodyPr>
              <a:lstStyle/>
              <a:p>
                <a:pPr>
                  <a:lnSpc>
                    <a:spcPts val="2000"/>
                  </a:lnSpc>
                </a:pPr>
                <a:r>
                  <a:rPr lang="en-US" altLang="zh-CN" sz="1400" b="1">
                    <a:solidFill>
                      <a:srgbClr val="002060"/>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mn-ea"/>
                  </a:rPr>
                  <a:t>证明</a:t>
                </a:r>
                <a:r>
                  <a:rPr lang="en-US" altLang="zh-CN" sz="1400" b="1">
                    <a:solidFill>
                      <a:srgbClr val="002060"/>
                    </a:solidFill>
                    <a:latin typeface="楷体" panose="02010609060101010101" pitchFamily="49" charset="-122"/>
                    <a:ea typeface="楷体" panose="02010609060101010101" pitchFamily="49" charset="-122"/>
                  </a:rPr>
                  <a:t>】</a:t>
                </a:r>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不是永真式，则存在真值赋值函数</a:t>
                </a:r>
                <a14:m>
                  <m:oMath xmlns:m="http://schemas.openxmlformats.org/officeDocument/2006/math">
                    <m:r>
                      <a:rPr lang="en-US" altLang="zh-CN" sz="1400" b="1" i="1" smtClean="0">
                        <a:solidFill>
                          <a:srgbClr val="002060"/>
                        </a:solidFill>
                        <a:latin typeface="Cambria Math" panose="02040503050406030204" pitchFamily="18" charset="0"/>
                      </a:rPr>
                      <m:t>𝝈</m:t>
                    </m:r>
                  </m:oMath>
                </a14:m>
                <a:r>
                  <a:rPr lang="zh-CN" altLang="en-US" sz="14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rgbClr val="002060"/>
                        </a:solidFill>
                        <a:latin typeface="Cambria Math" panose="02040503050406030204" pitchFamily="18" charset="0"/>
                      </a:rPr>
                      <m:t>𝝈</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𝑨</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𝟎</m:t>
                    </m:r>
                  </m:oMath>
                </a14:m>
                <a:r>
                  <a:rPr lang="zh-CN" altLang="en-US" sz="1400" b="1">
                    <a:solidFill>
                      <a:srgbClr val="002060"/>
                    </a:solidFill>
                    <a:latin typeface="楷体" panose="02010609060101010101" pitchFamily="49" charset="-122"/>
                    <a:ea typeface="楷体" panose="02010609060101010101" pitchFamily="49" charset="-122"/>
                  </a:rPr>
                  <a:t>，从而真值赋值要求</a:t>
                </a:r>
                <a:r>
                  <a:rPr lang="en-US" altLang="zh-CN" sz="1400" b="1">
                    <a:solidFill>
                      <a:srgbClr val="002060"/>
                    </a:solidFill>
                    <a:latin typeface="楷体" panose="02010609060101010101" pitchFamily="49" charset="-122"/>
                    <a:ea typeface="楷体" panose="02010609060101010101" pitchFamily="49" charset="-122"/>
                  </a:rPr>
                  <a:t>F</a:t>
                </a:r>
                <a14:m>
                  <m:oMath xmlns:m="http://schemas.openxmlformats.org/officeDocument/2006/math">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是可满足的，从而根据上面的定理，以真值赋值要求集合</a:t>
                </a:r>
                <a14:m>
                  <m:oMath xmlns:m="http://schemas.openxmlformats.org/officeDocument/2006/math">
                    <m:r>
                      <a:rPr lang="en-US" altLang="zh-CN" sz="1400" b="1" i="1">
                        <a:solidFill>
                          <a:srgbClr val="002060"/>
                        </a:solidFill>
                        <a:latin typeface="Cambria Math" panose="02040503050406030204" pitchFamily="18" charset="0"/>
                      </a:rPr>
                      <m:t>{</m:t>
                    </m:r>
                  </m:oMath>
                </a14:m>
                <a:r>
                  <a:rPr lang="en-US" altLang="zh-CN" sz="1400" b="1">
                    <a:solidFill>
                      <a:srgbClr val="002060"/>
                    </a:solidFill>
                    <a:latin typeface="楷体" panose="02010609060101010101" pitchFamily="49" charset="-122"/>
                    <a:ea typeface="楷体" panose="02010609060101010101" pitchFamily="49" charset="-122"/>
                  </a:rPr>
                  <a:t>F</a:t>
                </a:r>
                <a14:m>
                  <m:oMath xmlns:m="http://schemas.openxmlformats.org/officeDocument/2006/math">
                    <m:r>
                      <a:rPr lang="en-US" altLang="zh-CN" sz="1400" b="1" i="1">
                        <a:solidFill>
                          <a:srgbClr val="002060"/>
                        </a:solidFill>
                        <a:latin typeface="Cambria Math" panose="02040503050406030204" pitchFamily="18" charset="0"/>
                      </a:rPr>
                      <m:t>𝑨</m:t>
                    </m:r>
                    <m:r>
                      <a:rPr lang="en-US" altLang="zh-CN" sz="1400" b="1" i="1">
                        <a:solidFill>
                          <a:srgbClr val="002060"/>
                        </a:solidFill>
                        <a:latin typeface="Cambria Math" panose="02040503050406030204" pitchFamily="18" charset="0"/>
                      </a:rPr>
                      <m:t>}</m:t>
                    </m:r>
                  </m:oMath>
                </a14:m>
                <a:r>
                  <a:rPr lang="zh-CN" altLang="en-US" sz="1400" b="1">
                    <a:solidFill>
                      <a:srgbClr val="002060"/>
                    </a:solidFill>
                    <a:latin typeface="楷体" panose="02010609060101010101" pitchFamily="49" charset="-122"/>
                    <a:ea typeface="楷体" panose="02010609060101010101" pitchFamily="49" charset="-122"/>
                  </a:rPr>
                  <a:t>为根节点的完整真值树的</a:t>
                </a:r>
                <a:r>
                  <a:rPr lang="zh-CN" altLang="en-US" sz="1400" b="1">
                    <a:solidFill>
                      <a:srgbClr val="C00000"/>
                    </a:solidFill>
                    <a:latin typeface="楷体" panose="02010609060101010101" pitchFamily="49" charset="-122"/>
                    <a:ea typeface="楷体" panose="02010609060101010101" pitchFamily="49" charset="-122"/>
                  </a:rPr>
                  <a:t>每一层都至少存在一个节点</a:t>
                </a:r>
                <a14:m>
                  <m:oMath xmlns:m="http://schemas.openxmlformats.org/officeDocument/2006/math">
                    <m:r>
                      <a:rPr lang="en-US" altLang="zh-CN" sz="1400" b="1" i="1" smtClean="0">
                        <a:solidFill>
                          <a:srgbClr val="C00000"/>
                        </a:solidFill>
                        <a:latin typeface="Cambria Math" panose="02040503050406030204" pitchFamily="18" charset="0"/>
                        <a:ea typeface="楷体" panose="02010609060101010101" pitchFamily="49" charset="-122"/>
                      </a:rPr>
                      <m:t>𝒖</m:t>
                    </m:r>
                  </m:oMath>
                </a14:m>
                <a:r>
                  <a:rPr lang="zh-CN" altLang="en-US" sz="1400" b="1">
                    <a:solidFill>
                      <a:srgbClr val="C00000"/>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0" smtClean="0">
                        <a:solidFill>
                          <a:srgbClr val="C00000"/>
                        </a:solidFill>
                        <a:latin typeface="Cambria Math" panose="02040503050406030204" pitchFamily="18" charset="0"/>
                        <a:ea typeface="楷体" panose="02010609060101010101" pitchFamily="49" charset="-122"/>
                      </a:rPr>
                      <m:t>𝛀</m:t>
                    </m:r>
                    <m:d>
                      <m:dPr>
                        <m:ctrlPr>
                          <a:rPr lang="en-US" altLang="zh-CN" sz="1400" b="1" i="1" smtClean="0">
                            <a:solidFill>
                              <a:srgbClr val="C00000"/>
                            </a:solidFill>
                            <a:latin typeface="Cambria Math" panose="02040503050406030204" pitchFamily="18" charset="0"/>
                            <a:ea typeface="楷体" panose="02010609060101010101" pitchFamily="49" charset="-122"/>
                          </a:rPr>
                        </m:ctrlPr>
                      </m:dPr>
                      <m:e>
                        <m:r>
                          <a:rPr lang="en-US" altLang="zh-CN" sz="1400" b="1" i="1" smtClean="0">
                            <a:solidFill>
                              <a:srgbClr val="C00000"/>
                            </a:solidFill>
                            <a:latin typeface="Cambria Math" panose="02040503050406030204" pitchFamily="18" charset="0"/>
                            <a:ea typeface="楷体" panose="02010609060101010101" pitchFamily="49" charset="-122"/>
                          </a:rPr>
                          <m:t>𝒖</m:t>
                        </m:r>
                      </m:e>
                    </m:d>
                  </m:oMath>
                </a14:m>
                <a:r>
                  <a:rPr lang="zh-CN" altLang="en-US" sz="1400" b="1">
                    <a:solidFill>
                      <a:srgbClr val="C00000"/>
                    </a:solidFill>
                    <a:latin typeface="楷体" panose="02010609060101010101" pitchFamily="49" charset="-122"/>
                    <a:ea typeface="楷体" panose="02010609060101010101" pitchFamily="49" charset="-122"/>
                  </a:rPr>
                  <a:t>是可满足的</a:t>
                </a:r>
                <a:r>
                  <a:rPr lang="zh-CN" altLang="en-US" sz="1400" b="1">
                    <a:solidFill>
                      <a:srgbClr val="002060"/>
                    </a:solidFill>
                    <a:latin typeface="楷体" panose="02010609060101010101" pitchFamily="49" charset="-122"/>
                    <a:ea typeface="楷体" panose="02010609060101010101" pitchFamily="49" charset="-122"/>
                  </a:rPr>
                  <a:t>，从而也存在叶子节点不是封闭的（因为对封闭叶子节点</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𝒗</m:t>
                    </m:r>
                  </m:oMath>
                </a14:m>
                <a:r>
                  <a:rPr lang="zh-CN" altLang="en-US" sz="14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400" b="1" i="0" smtClean="0">
                        <a:solidFill>
                          <a:srgbClr val="002060"/>
                        </a:solidFill>
                        <a:latin typeface="Cambria Math" panose="02040503050406030204" pitchFamily="18" charset="0"/>
                        <a:ea typeface="楷体" panose="02010609060101010101" pitchFamily="49" charset="-122"/>
                      </a:rPr>
                      <m:t>𝛀</m:t>
                    </m:r>
                    <m:d>
                      <m:dPr>
                        <m:ctrlPr>
                          <a:rPr lang="en-US" altLang="zh-CN" sz="1400" b="1" i="1" smtClean="0">
                            <a:solidFill>
                              <a:srgbClr val="002060"/>
                            </a:solidFill>
                            <a:latin typeface="Cambria Math" panose="02040503050406030204" pitchFamily="18" charset="0"/>
                            <a:ea typeface="楷体" panose="02010609060101010101" pitchFamily="49" charset="-122"/>
                          </a:rPr>
                        </m:ctrlPr>
                      </m:dPr>
                      <m:e>
                        <m:r>
                          <a:rPr lang="en-US" altLang="zh-CN" sz="1400" b="1" i="1" smtClean="0">
                            <a:solidFill>
                              <a:srgbClr val="002060"/>
                            </a:solidFill>
                            <a:latin typeface="Cambria Math" panose="02040503050406030204" pitchFamily="18" charset="0"/>
                            <a:ea typeface="楷体" panose="02010609060101010101" pitchFamily="49" charset="-122"/>
                          </a:rPr>
                          <m:t>𝒗</m:t>
                        </m:r>
                      </m:e>
                    </m:d>
                  </m:oMath>
                </a14:m>
                <a:r>
                  <a:rPr lang="zh-CN" altLang="en-US" sz="1400" b="1">
                    <a:solidFill>
                      <a:srgbClr val="002060"/>
                    </a:solidFill>
                    <a:latin typeface="楷体" panose="02010609060101010101" pitchFamily="49" charset="-122"/>
                    <a:ea typeface="楷体" panose="02010609060101010101" pitchFamily="49" charset="-122"/>
                  </a:rPr>
                  <a:t>显然不是可满足的），从而不是封闭真值树，矛盾！因此</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必然是永真式。对于矛盾式的情况类似可证。</a:t>
                </a:r>
              </a:p>
            </p:txBody>
          </p:sp>
        </mc:Choice>
        <mc:Fallback xmlns="">
          <p:sp>
            <p:nvSpPr>
              <p:cNvPr id="2" name="文本框 1">
                <a:extLst>
                  <a:ext uri="{FF2B5EF4-FFF2-40B4-BE49-F238E27FC236}">
                    <a16:creationId xmlns:a16="http://schemas.microsoft.com/office/drawing/2014/main" id="{3E01F85F-D71D-4723-9B6E-14E41568FFA3}"/>
                  </a:ext>
                </a:extLst>
              </p:cNvPr>
              <p:cNvSpPr txBox="1">
                <a:spLocks noRot="1" noChangeAspect="1" noMove="1" noResize="1" noEditPoints="1" noAdjustHandles="1" noChangeArrowheads="1" noChangeShapeType="1" noTextEdit="1"/>
              </p:cNvSpPr>
              <p:nvPr/>
            </p:nvSpPr>
            <p:spPr>
              <a:xfrm>
                <a:off x="711888" y="2995711"/>
                <a:ext cx="7661829" cy="1340945"/>
              </a:xfrm>
              <a:prstGeom prst="rect">
                <a:avLst/>
              </a:prstGeom>
              <a:blipFill>
                <a:blip r:embed="rId4"/>
                <a:stretch>
                  <a:fillRect l="-239" b="-4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3656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真值树法的完全性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E0280CF-DB4E-4592-A710-273B29213A6E}"/>
                  </a:ext>
                </a:extLst>
              </p:cNvPr>
              <p:cNvSpPr txBox="1"/>
              <p:nvPr/>
            </p:nvSpPr>
            <p:spPr>
              <a:xfrm>
                <a:off x="898551" y="849572"/>
                <a:ext cx="7346887" cy="588431"/>
              </a:xfrm>
              <a:prstGeom prst="rect">
                <a:avLst/>
              </a:prstGeom>
              <a:solidFill>
                <a:schemeClr val="accent4">
                  <a:lumMod val="20000"/>
                  <a:lumOff val="80000"/>
                </a:schemeClr>
              </a:solidFill>
            </p:spPr>
            <p:txBody>
              <a:bodyPr wrap="square" rtlCol="0">
                <a:spAutoFit/>
              </a:bodyPr>
              <a:lstStyle/>
              <a:p>
                <a:pPr>
                  <a:lnSpc>
                    <a:spcPts val="2000"/>
                  </a:lnSpc>
                </a:pPr>
                <a:r>
                  <a:rPr lang="zh-CN" altLang="en-US" sz="1400" b="1">
                    <a:solidFill>
                      <a:schemeClr val="accent2">
                        <a:lumMod val="50000"/>
                      </a:schemeClr>
                    </a:solidFill>
                  </a:rPr>
                  <a:t>真值树法的</a:t>
                </a:r>
                <a:r>
                  <a:rPr lang="zh-CN" altLang="en-US" sz="1400" b="1">
                    <a:solidFill>
                      <a:srgbClr val="C00000"/>
                    </a:solidFill>
                  </a:rPr>
                  <a:t>完全性</a:t>
                </a:r>
                <a:r>
                  <a:rPr lang="zh-CN" altLang="en-US" sz="1400" b="1">
                    <a:solidFill>
                      <a:schemeClr val="accent2">
                        <a:lumMod val="50000"/>
                      </a:schemeClr>
                    </a:solidFill>
                  </a:rPr>
                  <a:t>是指，对永真式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，构造以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为根节点的完整真值树，则必然得到封闭真值树；类似地，对矛盾式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，构造以</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oMath>
                </a14:m>
                <a:r>
                  <a:rPr lang="en-US" altLang="zh-CN" sz="1400" b="1">
                    <a:solidFill>
                      <a:schemeClr val="accent2">
                        <a:lumMod val="50000"/>
                      </a:schemeClr>
                    </a:solidFill>
                  </a:rPr>
                  <a:t>T </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r>
                      <a:rPr lang="en-US" altLang="zh-CN" sz="1400" b="1" i="1">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为根节点的完整真值树，也必然得到封闭真值树</a:t>
                </a:r>
              </a:p>
            </p:txBody>
          </p:sp>
        </mc:Choice>
        <mc:Fallback xmlns="">
          <p:sp>
            <p:nvSpPr>
              <p:cNvPr id="2" name="文本框 1">
                <a:extLst>
                  <a:ext uri="{FF2B5EF4-FFF2-40B4-BE49-F238E27FC236}">
                    <a16:creationId xmlns:a16="http://schemas.microsoft.com/office/drawing/2014/main" id="{6E0280CF-DB4E-4592-A710-273B29213A6E}"/>
                  </a:ext>
                </a:extLst>
              </p:cNvPr>
              <p:cNvSpPr txBox="1">
                <a:spLocks noRot="1" noChangeAspect="1" noMove="1" noResize="1" noEditPoints="1" noAdjustHandles="1" noChangeArrowheads="1" noChangeShapeType="1" noTextEdit="1"/>
              </p:cNvSpPr>
              <p:nvPr/>
            </p:nvSpPr>
            <p:spPr>
              <a:xfrm>
                <a:off x="898551" y="849572"/>
                <a:ext cx="7346887" cy="588431"/>
              </a:xfrm>
              <a:prstGeom prst="rect">
                <a:avLst/>
              </a:prstGeom>
              <a:blipFill>
                <a:blip r:embed="rId2"/>
                <a:stretch>
                  <a:fillRect l="-249" b="-103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DA729D1-90B1-4F9C-B570-E1D617C386DC}"/>
                  </a:ext>
                </a:extLst>
              </p:cNvPr>
              <p:cNvSpPr txBox="1"/>
              <p:nvPr/>
            </p:nvSpPr>
            <p:spPr>
              <a:xfrm>
                <a:off x="898549" y="3299368"/>
                <a:ext cx="6108537"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若真值赋值集合</a:t>
                </a:r>
                <a14:m>
                  <m:oMath xmlns:m="http://schemas.openxmlformats.org/officeDocument/2006/math">
                    <m:r>
                      <a:rPr lang="en-US" altLang="zh-CN" b="1" i="0" smtClean="0">
                        <a:solidFill>
                          <a:schemeClr val="accent2">
                            <a:lumMod val="50000"/>
                          </a:schemeClr>
                        </a:solidFill>
                        <a:latin typeface="Cambria Math" panose="02040503050406030204" pitchFamily="18" charset="0"/>
                      </a:rPr>
                      <m:t>𝛀</m:t>
                    </m:r>
                  </m:oMath>
                </a14:m>
                <a:r>
                  <a:rPr lang="zh-CN" altLang="en-US" b="1">
                    <a:solidFill>
                      <a:schemeClr val="accent2">
                        <a:lumMod val="50000"/>
                      </a:schemeClr>
                    </a:solidFill>
                  </a:rPr>
                  <a:t>是</a:t>
                </a:r>
                <a:r>
                  <a:rPr lang="zh-CN" altLang="en-US" b="1">
                    <a:solidFill>
                      <a:srgbClr val="C00000"/>
                    </a:solidFill>
                  </a:rPr>
                  <a:t>辛提卡集合</a:t>
                </a:r>
                <a:r>
                  <a:rPr lang="zh-CN" altLang="en-US" b="1">
                    <a:solidFill>
                      <a:schemeClr val="accent2">
                        <a:lumMod val="50000"/>
                      </a:schemeClr>
                    </a:solidFill>
                  </a:rPr>
                  <a:t>，则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𝛀</m:t>
                    </m:r>
                  </m:oMath>
                </a14:m>
                <a:r>
                  <a:rPr lang="zh-CN" altLang="en-US" b="1">
                    <a:solidFill>
                      <a:schemeClr val="accent2">
                        <a:lumMod val="50000"/>
                      </a:schemeClr>
                    </a:solidFill>
                  </a:rPr>
                  <a:t>是可满足的</a:t>
                </a:r>
              </a:p>
            </p:txBody>
          </p:sp>
        </mc:Choice>
        <mc:Fallback xmlns="">
          <p:sp>
            <p:nvSpPr>
              <p:cNvPr id="3" name="文本框 2">
                <a:extLst>
                  <a:ext uri="{FF2B5EF4-FFF2-40B4-BE49-F238E27FC236}">
                    <a16:creationId xmlns:a16="http://schemas.microsoft.com/office/drawing/2014/main" id="{7DA729D1-90B1-4F9C-B570-E1D617C386DC}"/>
                  </a:ext>
                </a:extLst>
              </p:cNvPr>
              <p:cNvSpPr txBox="1">
                <a:spLocks noRot="1" noChangeAspect="1" noMove="1" noResize="1" noEditPoints="1" noAdjustHandles="1" noChangeArrowheads="1" noChangeShapeType="1" noTextEdit="1"/>
              </p:cNvSpPr>
              <p:nvPr/>
            </p:nvSpPr>
            <p:spPr>
              <a:xfrm>
                <a:off x="898549" y="3299368"/>
                <a:ext cx="6108537" cy="369332"/>
              </a:xfrm>
              <a:prstGeom prst="rect">
                <a:avLst/>
              </a:prstGeom>
              <a:blipFill>
                <a:blip r:embed="rId3"/>
                <a:stretch>
                  <a:fillRect l="-798"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BDF8C3C-5847-41B1-B03E-83812F65DF77}"/>
                  </a:ext>
                </a:extLst>
              </p:cNvPr>
              <p:cNvSpPr txBox="1"/>
              <p:nvPr/>
            </p:nvSpPr>
            <p:spPr>
              <a:xfrm>
                <a:off x="898550" y="1677637"/>
                <a:ext cx="7410562" cy="1428404"/>
              </a:xfrm>
              <a:prstGeom prst="rect">
                <a:avLst/>
              </a:prstGeom>
              <a:solidFill>
                <a:schemeClr val="accent2">
                  <a:lumMod val="20000"/>
                  <a:lumOff val="80000"/>
                </a:schemeClr>
              </a:solidFill>
            </p:spPr>
            <p:txBody>
              <a:bodyPr wrap="square" rtlCol="0">
                <a:spAutoFit/>
              </a:bodyPr>
              <a:lstStyle/>
              <a:p>
                <a:pPr>
                  <a:lnSpc>
                    <a:spcPts val="2200"/>
                  </a:lnSpc>
                  <a:spcBef>
                    <a:spcPts val="600"/>
                  </a:spcBef>
                </a:pPr>
                <a:r>
                  <a:rPr lang="zh-CN" altLang="en-US" sz="1600" b="1">
                    <a:solidFill>
                      <a:srgbClr val="002060"/>
                    </a:solidFill>
                    <a:latin typeface="楷体" panose="02010609060101010101" pitchFamily="49" charset="-122"/>
                    <a:ea typeface="楷体" panose="02010609060101010101" pitchFamily="49" charset="-122"/>
                  </a:rPr>
                  <a:t>说一个真值赋值要求集合</a:t>
                </a:r>
                <a14:m>
                  <m:oMath xmlns:m="http://schemas.openxmlformats.org/officeDocument/2006/math">
                    <m:r>
                      <a:rPr lang="en-US" altLang="zh-CN" sz="1600" b="1" i="0" smtClean="0">
                        <a:solidFill>
                          <a:srgbClr val="002060"/>
                        </a:solidFill>
                        <a:latin typeface="Cambria Math" panose="02040503050406030204" pitchFamily="18" charset="0"/>
                      </a:rPr>
                      <m:t>𝛀</m:t>
                    </m:r>
                  </m:oMath>
                </a14:m>
                <a:r>
                  <a:rPr lang="zh-CN" altLang="en-US" sz="1600" b="1">
                    <a:solidFill>
                      <a:srgbClr val="002060"/>
                    </a:solidFill>
                    <a:latin typeface="楷体" panose="02010609060101010101" pitchFamily="49" charset="-122"/>
                    <a:ea typeface="楷体" panose="02010609060101010101" pitchFamily="49" charset="-122"/>
                  </a:rPr>
                  <a:t>是辛迪卡</a:t>
                </a:r>
                <a:r>
                  <a:rPr lang="en-US" altLang="zh-CN" sz="1600" b="1">
                    <a:solidFill>
                      <a:srgbClr val="002060"/>
                    </a:solidFill>
                    <a:latin typeface="+mn-ea"/>
                  </a:rPr>
                  <a:t>(Hintikka)</a:t>
                </a:r>
                <a:r>
                  <a:rPr lang="zh-CN" altLang="en-US" sz="1600" b="1">
                    <a:solidFill>
                      <a:srgbClr val="002060"/>
                    </a:solidFill>
                    <a:latin typeface="楷体" panose="02010609060101010101" pitchFamily="49" charset="-122"/>
                    <a:ea typeface="楷体" panose="02010609060101010101" pitchFamily="49" charset="-122"/>
                  </a:rPr>
                  <a:t>集合，如果它满足下面三个条件</a:t>
                </a:r>
                <a:r>
                  <a:rPr lang="zh-CN" altLang="en-US" sz="1600" b="1">
                    <a:solidFill>
                      <a:srgbClr val="002060"/>
                    </a:solidFill>
                  </a:rPr>
                  <a:t>：</a:t>
                </a:r>
                <a:endParaRPr lang="en-US" altLang="zh-CN" sz="1600" b="1">
                  <a:solidFill>
                    <a:srgbClr val="002060"/>
                  </a:solidFill>
                </a:endParaRPr>
              </a:p>
              <a:p>
                <a:pPr marL="285750"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不存在公式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，使得 </a:t>
                </a:r>
                <a:r>
                  <a:rPr lang="en-US" altLang="zh-CN" sz="1400" b="1">
                    <a:solidFill>
                      <a:schemeClr val="accent2">
                        <a:lumMod val="50000"/>
                      </a:schemeClr>
                    </a:solidFill>
                  </a:rPr>
                  <a:t>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和</a:t>
                </a:r>
                <a:r>
                  <a:rPr lang="en-US" altLang="zh-CN" sz="1400" b="1">
                    <a:solidFill>
                      <a:schemeClr val="accent2">
                        <a:lumMod val="50000"/>
                      </a:schemeClr>
                    </a:solidFill>
                  </a:rPr>
                  <a:t>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rPr>
                  <a:t>都属于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对每个属于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𝜶</m:t>
                    </m:r>
                  </m:oMath>
                </a14:m>
                <a:r>
                  <a:rPr lang="zh-CN" altLang="en-US" sz="1400" b="1">
                    <a:solidFill>
                      <a:schemeClr val="accent2">
                        <a:lumMod val="50000"/>
                      </a:schemeClr>
                    </a:solidFill>
                  </a:rPr>
                  <a:t>要求，它的</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𝜶</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构件和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𝜶</m:t>
                        </m:r>
                      </m:e>
                      <m:sub>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rPr>
                  <a:t>构件也属于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endParaRPr lang="en-US" altLang="zh-CN" sz="14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400" b="1">
                    <a:solidFill>
                      <a:schemeClr val="accent2">
                        <a:lumMod val="50000"/>
                      </a:schemeClr>
                    </a:solidFill>
                  </a:rPr>
                  <a:t>对每个属于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r>
                  <a:rPr lang="zh-CN" altLang="en-US" sz="1400" b="1">
                    <a:solidFill>
                      <a:schemeClr val="accent2">
                        <a:lumMod val="50000"/>
                      </a:schemeClr>
                    </a:solidFill>
                  </a:rPr>
                  <a:t>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𝜷</m:t>
                    </m:r>
                  </m:oMath>
                </a14:m>
                <a:r>
                  <a:rPr lang="zh-CN" altLang="en-US" sz="1400" b="1">
                    <a:solidFill>
                      <a:schemeClr val="accent2">
                        <a:lumMod val="50000"/>
                      </a:schemeClr>
                    </a:solidFill>
                  </a:rPr>
                  <a:t>要求，它的</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𝜷</m:t>
                        </m:r>
                      </m:e>
                      <m:sub>
                        <m:r>
                          <a:rPr lang="en-US" altLang="zh-CN" sz="1400" b="1" i="1" smtClean="0">
                            <a:solidFill>
                              <a:schemeClr val="accent2">
                                <a:lumMod val="50000"/>
                              </a:schemeClr>
                            </a:solidFill>
                            <a:latin typeface="Cambria Math" panose="02040503050406030204" pitchFamily="18" charset="0"/>
                          </a:rPr>
                          <m:t>𝟏</m:t>
                        </m:r>
                      </m:sub>
                    </m:sSub>
                  </m:oMath>
                </a14:m>
                <a:r>
                  <a:rPr lang="zh-CN" altLang="en-US" sz="1400" b="1">
                    <a:solidFill>
                      <a:schemeClr val="accent2">
                        <a:lumMod val="50000"/>
                      </a:schemeClr>
                    </a:solidFill>
                  </a:rPr>
                  <a:t>构件和</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𝜷</m:t>
                        </m:r>
                      </m:e>
                      <m:sub>
                        <m:r>
                          <a:rPr lang="en-US" altLang="zh-CN" sz="1400" b="1" i="1" smtClean="0">
                            <a:solidFill>
                              <a:schemeClr val="accent2">
                                <a:lumMod val="50000"/>
                              </a:schemeClr>
                            </a:solidFill>
                            <a:latin typeface="Cambria Math" panose="02040503050406030204" pitchFamily="18" charset="0"/>
                          </a:rPr>
                          <m:t>𝟐</m:t>
                        </m:r>
                      </m:sub>
                    </m:sSub>
                  </m:oMath>
                </a14:m>
                <a:r>
                  <a:rPr lang="zh-CN" altLang="en-US" sz="1400" b="1">
                    <a:solidFill>
                      <a:schemeClr val="accent2">
                        <a:lumMod val="50000"/>
                      </a:schemeClr>
                    </a:solidFill>
                  </a:rPr>
                  <a:t>构件至少有一个属于</a:t>
                </a:r>
                <a14:m>
                  <m:oMath xmlns:m="http://schemas.openxmlformats.org/officeDocument/2006/math">
                    <m:r>
                      <a:rPr lang="en-US" altLang="zh-CN" sz="1400" b="1" i="0" smtClean="0">
                        <a:solidFill>
                          <a:schemeClr val="accent2">
                            <a:lumMod val="50000"/>
                          </a:schemeClr>
                        </a:solidFill>
                        <a:latin typeface="Cambria Math" panose="02040503050406030204" pitchFamily="18" charset="0"/>
                      </a:rPr>
                      <m:t>𝛀</m:t>
                    </m:r>
                  </m:oMath>
                </a14:m>
                <a:endParaRPr lang="en-US" altLang="zh-CN"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ABDF8C3C-5847-41B1-B03E-83812F65DF77}"/>
                  </a:ext>
                </a:extLst>
              </p:cNvPr>
              <p:cNvSpPr txBox="1">
                <a:spLocks noRot="1" noChangeAspect="1" noMove="1" noResize="1" noEditPoints="1" noAdjustHandles="1" noChangeArrowheads="1" noChangeShapeType="1" noTextEdit="1"/>
              </p:cNvSpPr>
              <p:nvPr/>
            </p:nvSpPr>
            <p:spPr>
              <a:xfrm>
                <a:off x="898550" y="1677637"/>
                <a:ext cx="7410562" cy="1428404"/>
              </a:xfrm>
              <a:prstGeom prst="rect">
                <a:avLst/>
              </a:prstGeom>
              <a:blipFill>
                <a:blip r:embed="rId4"/>
                <a:stretch>
                  <a:fillRect l="-411" t="-1277" r="-164" b="-34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5DDB044-FA9C-49E5-82B7-7065598C2AEE}"/>
                  </a:ext>
                </a:extLst>
              </p:cNvPr>
              <p:cNvSpPr txBox="1"/>
              <p:nvPr/>
            </p:nvSpPr>
            <p:spPr>
              <a:xfrm>
                <a:off x="898549" y="3862027"/>
                <a:ext cx="6289389" cy="584775"/>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由这个定理容易得到真值树法的完全性，因为完整真值树的开放叶子节点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𝒖</m:t>
                    </m:r>
                  </m:oMath>
                </a14:m>
                <a:r>
                  <a:rPr lang="zh-CN" altLang="en-US" sz="1600" b="1">
                    <a:solidFill>
                      <a:schemeClr val="accent2">
                        <a:lumMod val="50000"/>
                      </a:schemeClr>
                    </a:solidFill>
                  </a:rPr>
                  <a:t>的</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𝛀</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𝒖</m:t>
                        </m:r>
                      </m:e>
                    </m:d>
                  </m:oMath>
                </a14:m>
                <a:r>
                  <a:rPr lang="zh-CN" altLang="en-US" sz="1600" b="1">
                    <a:solidFill>
                      <a:schemeClr val="accent2">
                        <a:lumMod val="50000"/>
                      </a:schemeClr>
                    </a:solidFill>
                  </a:rPr>
                  <a:t>是辛提卡集，而且</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𝛀</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𝒖</m:t>
                        </m:r>
                      </m:e>
                    </m:d>
                  </m:oMath>
                </a14:m>
                <a:r>
                  <a:rPr lang="zh-CN" altLang="en-US" sz="1600" b="1">
                    <a:solidFill>
                      <a:schemeClr val="accent2">
                        <a:lumMod val="50000"/>
                      </a:schemeClr>
                    </a:solidFill>
                  </a:rPr>
                  <a:t>包括根节点中的真值赋值要求</a:t>
                </a:r>
              </a:p>
            </p:txBody>
          </p:sp>
        </mc:Choice>
        <mc:Fallback xmlns="">
          <p:sp>
            <p:nvSpPr>
              <p:cNvPr id="4" name="文本框 3">
                <a:extLst>
                  <a:ext uri="{FF2B5EF4-FFF2-40B4-BE49-F238E27FC236}">
                    <a16:creationId xmlns:a16="http://schemas.microsoft.com/office/drawing/2014/main" id="{05DDB044-FA9C-49E5-82B7-7065598C2AEE}"/>
                  </a:ext>
                </a:extLst>
              </p:cNvPr>
              <p:cNvSpPr txBox="1">
                <a:spLocks noRot="1" noChangeAspect="1" noMove="1" noResize="1" noEditPoints="1" noAdjustHandles="1" noChangeArrowheads="1" noChangeShapeType="1" noTextEdit="1"/>
              </p:cNvSpPr>
              <p:nvPr/>
            </p:nvSpPr>
            <p:spPr>
              <a:xfrm>
                <a:off x="898549" y="3862027"/>
                <a:ext cx="6289389" cy="584775"/>
              </a:xfrm>
              <a:prstGeom prst="rect">
                <a:avLst/>
              </a:prstGeom>
              <a:blipFill>
                <a:blip r:embed="rId5"/>
                <a:stretch>
                  <a:fillRect l="-484" t="-3158" b="-1368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F55CC8F-28EC-4077-BCB5-73A498E8E275}"/>
              </a:ext>
            </a:extLst>
          </p:cNvPr>
          <p:cNvSpPr txBox="1"/>
          <p:nvPr/>
        </p:nvSpPr>
        <p:spPr>
          <a:xfrm>
            <a:off x="7243882" y="3369584"/>
            <a:ext cx="1216675" cy="1077218"/>
          </a:xfrm>
          <a:prstGeom prst="rect">
            <a:avLst/>
          </a:prstGeom>
          <a:solidFill>
            <a:schemeClr val="accent6">
              <a:lumMod val="50000"/>
            </a:schemeClr>
          </a:solidFill>
        </p:spPr>
        <p:txBody>
          <a:bodyPr wrap="square" rtlCol="0">
            <a:spAutoFit/>
          </a:bodyPr>
          <a:lstStyle/>
          <a:p>
            <a:r>
              <a:rPr lang="zh-CN" altLang="en-US" sz="1600" b="1">
                <a:solidFill>
                  <a:schemeClr val="bg1"/>
                </a:solidFill>
              </a:rPr>
              <a:t>给出准确表述真值树法完全性的定理并证明？</a:t>
            </a:r>
          </a:p>
        </p:txBody>
      </p:sp>
    </p:spTree>
    <p:extLst>
      <p:ext uri="{BB962C8B-B14F-4D97-AF65-F5344CB8AC3E}">
        <p14:creationId xmlns:p14="http://schemas.microsoft.com/office/powerpoint/2010/main" val="1532050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真值树法的完全性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E9DE846-BC5D-4601-AE7C-2EFEDBC25331}"/>
                  </a:ext>
                </a:extLst>
              </p:cNvPr>
              <p:cNvSpPr txBox="1"/>
              <p:nvPr/>
            </p:nvSpPr>
            <p:spPr>
              <a:xfrm>
                <a:off x="581439" y="894305"/>
                <a:ext cx="6108537" cy="369332"/>
              </a:xfrm>
              <a:prstGeom prst="rect">
                <a:avLst/>
              </a:prstGeom>
              <a:solidFill>
                <a:schemeClr val="accent5">
                  <a:lumMod val="20000"/>
                  <a:lumOff val="80000"/>
                </a:schemeClr>
              </a:solidFill>
            </p:spPr>
            <p:txBody>
              <a:bodyPr wrap="square" rtlCol="0">
                <a:spAutoFit/>
              </a:bodyPr>
              <a:lstStyle/>
              <a:p>
                <a:r>
                  <a:rPr lang="en-US" altLang="zh-CN" b="1">
                    <a:solidFill>
                      <a:schemeClr val="accent2">
                        <a:lumMod val="50000"/>
                      </a:schemeClr>
                    </a:solidFill>
                  </a:rPr>
                  <a:t>【</a:t>
                </a:r>
                <a:r>
                  <a:rPr lang="zh-CN" altLang="en-US" b="1">
                    <a:solidFill>
                      <a:schemeClr val="accent2">
                        <a:lumMod val="50000"/>
                      </a:schemeClr>
                    </a:solidFill>
                  </a:rPr>
                  <a:t>定理</a:t>
                </a:r>
                <a:r>
                  <a:rPr lang="en-US" altLang="zh-CN" b="1">
                    <a:solidFill>
                      <a:schemeClr val="accent2">
                        <a:lumMod val="50000"/>
                      </a:schemeClr>
                    </a:solidFill>
                  </a:rPr>
                  <a:t>】</a:t>
                </a:r>
                <a:r>
                  <a:rPr lang="zh-CN" altLang="en-US" b="1">
                    <a:solidFill>
                      <a:schemeClr val="accent2">
                        <a:lumMod val="50000"/>
                      </a:schemeClr>
                    </a:solidFill>
                  </a:rPr>
                  <a:t>若真值赋值集合</a:t>
                </a:r>
                <a14:m>
                  <m:oMath xmlns:m="http://schemas.openxmlformats.org/officeDocument/2006/math">
                    <m:r>
                      <a:rPr lang="en-US" altLang="zh-CN" b="1" i="0" smtClean="0">
                        <a:solidFill>
                          <a:schemeClr val="accent2">
                            <a:lumMod val="50000"/>
                          </a:schemeClr>
                        </a:solidFill>
                        <a:latin typeface="Cambria Math" panose="02040503050406030204" pitchFamily="18" charset="0"/>
                      </a:rPr>
                      <m:t>𝛀</m:t>
                    </m:r>
                  </m:oMath>
                </a14:m>
                <a:r>
                  <a:rPr lang="zh-CN" altLang="en-US" b="1">
                    <a:solidFill>
                      <a:schemeClr val="accent2">
                        <a:lumMod val="50000"/>
                      </a:schemeClr>
                    </a:solidFill>
                  </a:rPr>
                  <a:t>是</a:t>
                </a:r>
                <a:r>
                  <a:rPr lang="zh-CN" altLang="en-US" b="1">
                    <a:solidFill>
                      <a:srgbClr val="C00000"/>
                    </a:solidFill>
                  </a:rPr>
                  <a:t>辛提卡集合</a:t>
                </a:r>
                <a:r>
                  <a:rPr lang="zh-CN" altLang="en-US" b="1">
                    <a:solidFill>
                      <a:schemeClr val="accent2">
                        <a:lumMod val="50000"/>
                      </a:schemeClr>
                    </a:solidFill>
                  </a:rPr>
                  <a:t>，则</a:t>
                </a:r>
                <a14:m>
                  <m:oMath xmlns:m="http://schemas.openxmlformats.org/officeDocument/2006/math">
                    <m:r>
                      <a:rPr lang="en-US" altLang="zh-CN" b="1" i="0" smtClean="0">
                        <a:solidFill>
                          <a:schemeClr val="accent2">
                            <a:lumMod val="50000"/>
                          </a:schemeClr>
                        </a:solidFill>
                        <a:latin typeface="Cambria Math" panose="02040503050406030204" pitchFamily="18" charset="0"/>
                      </a:rPr>
                      <m:t>𝛀</m:t>
                    </m:r>
                  </m:oMath>
                </a14:m>
                <a:r>
                  <a:rPr lang="zh-CN" altLang="en-US" b="1">
                    <a:solidFill>
                      <a:schemeClr val="accent2">
                        <a:lumMod val="50000"/>
                      </a:schemeClr>
                    </a:solidFill>
                  </a:rPr>
                  <a:t>是可满足的</a:t>
                </a:r>
              </a:p>
            </p:txBody>
          </p:sp>
        </mc:Choice>
        <mc:Fallback xmlns="">
          <p:sp>
            <p:nvSpPr>
              <p:cNvPr id="8" name="文本框 7">
                <a:extLst>
                  <a:ext uri="{FF2B5EF4-FFF2-40B4-BE49-F238E27FC236}">
                    <a16:creationId xmlns:a16="http://schemas.microsoft.com/office/drawing/2014/main" id="{4E9DE846-BC5D-4601-AE7C-2EFEDBC25331}"/>
                  </a:ext>
                </a:extLst>
              </p:cNvPr>
              <p:cNvSpPr txBox="1">
                <a:spLocks noRot="1" noChangeAspect="1" noMove="1" noResize="1" noEditPoints="1" noAdjustHandles="1" noChangeArrowheads="1" noChangeShapeType="1" noTextEdit="1"/>
              </p:cNvSpPr>
              <p:nvPr/>
            </p:nvSpPr>
            <p:spPr>
              <a:xfrm>
                <a:off x="581439" y="894305"/>
                <a:ext cx="6108537" cy="369332"/>
              </a:xfrm>
              <a:prstGeom prst="rect">
                <a:avLst/>
              </a:prstGeom>
              <a:blipFill>
                <a:blip r:embed="rId2"/>
                <a:stretch>
                  <a:fillRect l="-798"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AB7B8438-267B-4810-9C22-28219753189C}"/>
                  </a:ext>
                </a:extLst>
              </p:cNvPr>
              <p:cNvSpPr txBox="1"/>
              <p:nvPr/>
            </p:nvSpPr>
            <p:spPr>
              <a:xfrm>
                <a:off x="581439" y="1478362"/>
                <a:ext cx="7767431" cy="3005887"/>
              </a:xfrm>
              <a:prstGeom prst="rect">
                <a:avLst/>
              </a:prstGeom>
              <a:solidFill>
                <a:schemeClr val="accent6">
                  <a:lumMod val="20000"/>
                  <a:lumOff val="80000"/>
                </a:schemeClr>
              </a:solidFill>
            </p:spPr>
            <p:txBody>
              <a:bodyPr wrap="square" rtlCol="0">
                <a:spAutoFit/>
              </a:bodyPr>
              <a:lstStyle/>
              <a:p>
                <a:pPr>
                  <a:lnSpc>
                    <a:spcPts val="1600"/>
                  </a:lnSpc>
                  <a:spcBef>
                    <a:spcPts val="600"/>
                  </a:spcBef>
                </a:pPr>
                <a:r>
                  <a:rPr lang="en-US" altLang="zh-CN" sz="1200" b="1">
                    <a:solidFill>
                      <a:srgbClr val="002060"/>
                    </a:solidFill>
                  </a:rPr>
                  <a:t>【</a:t>
                </a:r>
                <a:r>
                  <a:rPr lang="zh-CN" altLang="en-US" sz="1200" b="1">
                    <a:solidFill>
                      <a:srgbClr val="002060"/>
                    </a:solidFill>
                  </a:rPr>
                  <a:t>证明</a:t>
                </a:r>
                <a:r>
                  <a:rPr lang="en-US" altLang="zh-CN" sz="1200" b="1">
                    <a:solidFill>
                      <a:srgbClr val="002060"/>
                    </a:solidFill>
                  </a:rPr>
                  <a:t>】</a:t>
                </a:r>
                <a:r>
                  <a:rPr lang="zh-CN" altLang="en-US" sz="1200" b="1">
                    <a:solidFill>
                      <a:srgbClr val="002060"/>
                    </a:solidFill>
                  </a:rPr>
                  <a:t>定义真值赋值函数</a:t>
                </a:r>
                <a14:m>
                  <m:oMath xmlns:m="http://schemas.openxmlformats.org/officeDocument/2006/math">
                    <m:r>
                      <a:rPr lang="en-US" altLang="zh-CN" sz="1200" b="1" i="1" smtClean="0">
                        <a:solidFill>
                          <a:srgbClr val="002060"/>
                        </a:solidFill>
                        <a:latin typeface="Cambria Math" panose="02040503050406030204" pitchFamily="18" charset="0"/>
                      </a:rPr>
                      <m:t>𝝈</m:t>
                    </m:r>
                  </m:oMath>
                </a14:m>
                <a:r>
                  <a:rPr lang="zh-CN" altLang="en-US" sz="1200" b="1">
                    <a:solidFill>
                      <a:srgbClr val="002060"/>
                    </a:solidFill>
                  </a:rPr>
                  <a:t>，对任意命题变量</a:t>
                </a:r>
                <a14:m>
                  <m:oMath xmlns:m="http://schemas.openxmlformats.org/officeDocument/2006/math">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a:t>
                </a:r>
                <a:r>
                  <a:rPr lang="zh-CN" altLang="en-US" sz="1200" b="1">
                    <a:solidFill>
                      <a:srgbClr val="C00000"/>
                    </a:solidFill>
                  </a:rPr>
                  <a:t>若</a:t>
                </a:r>
                <a:r>
                  <a:rPr lang="en-US" altLang="zh-CN" sz="1200" b="1">
                    <a:solidFill>
                      <a:srgbClr val="C00000"/>
                    </a:solidFill>
                  </a:rPr>
                  <a:t>T</a:t>
                </a:r>
                <a14:m>
                  <m:oMath xmlns:m="http://schemas.openxmlformats.org/officeDocument/2006/math">
                    <m:r>
                      <a:rPr lang="en-US" altLang="zh-CN" sz="1200" b="1" i="1" smtClean="0">
                        <a:solidFill>
                          <a:srgbClr val="C00000"/>
                        </a:solidFill>
                        <a:latin typeface="Cambria Math" panose="02040503050406030204" pitchFamily="18" charset="0"/>
                      </a:rPr>
                      <m:t> </m:t>
                    </m:r>
                    <m:r>
                      <a:rPr lang="en-US" altLang="zh-CN" sz="1200" b="1" i="1" smtClean="0">
                        <a:solidFill>
                          <a:srgbClr val="C00000"/>
                        </a:solidFill>
                        <a:latin typeface="Cambria Math" panose="02040503050406030204" pitchFamily="18" charset="0"/>
                      </a:rPr>
                      <m:t>𝒑</m:t>
                    </m:r>
                    <m:r>
                      <a:rPr lang="en-US" altLang="zh-CN" sz="1200" b="1" i="1" smtClean="0">
                        <a:solidFill>
                          <a:srgbClr val="C00000"/>
                        </a:solidFill>
                        <a:latin typeface="Cambria Math" panose="02040503050406030204" pitchFamily="18" charset="0"/>
                      </a:rPr>
                      <m:t>∈</m:t>
                    </m:r>
                    <m:r>
                      <a:rPr lang="en-US" altLang="zh-CN" sz="1200" b="1" i="0" smtClean="0">
                        <a:solidFill>
                          <a:srgbClr val="C00000"/>
                        </a:solidFill>
                        <a:latin typeface="Cambria Math" panose="02040503050406030204" pitchFamily="18" charset="0"/>
                      </a:rPr>
                      <m:t>𝛀</m:t>
                    </m:r>
                  </m:oMath>
                </a14:m>
                <a:r>
                  <a:rPr lang="zh-CN" altLang="en-US" sz="1200" b="1">
                    <a:solidFill>
                      <a:srgbClr val="C00000"/>
                    </a:solidFill>
                  </a:rPr>
                  <a:t>，则</a:t>
                </a:r>
                <a14:m>
                  <m:oMath xmlns:m="http://schemas.openxmlformats.org/officeDocument/2006/math">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𝒑</m:t>
                        </m:r>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𝟏</m:t>
                    </m:r>
                  </m:oMath>
                </a14:m>
                <a:r>
                  <a:rPr lang="zh-CN" altLang="en-US" sz="1200" b="1">
                    <a:solidFill>
                      <a:srgbClr val="C00000"/>
                    </a:solidFill>
                  </a:rPr>
                  <a:t>；若</a:t>
                </a:r>
                <a:r>
                  <a:rPr lang="en-US" altLang="zh-CN" sz="1200" b="1">
                    <a:solidFill>
                      <a:srgbClr val="C00000"/>
                    </a:solidFill>
                  </a:rPr>
                  <a:t>F </a:t>
                </a:r>
                <a14:m>
                  <m:oMath xmlns:m="http://schemas.openxmlformats.org/officeDocument/2006/math">
                    <m:r>
                      <a:rPr lang="en-US" altLang="zh-CN" sz="1200" b="1" i="1" smtClean="0">
                        <a:solidFill>
                          <a:srgbClr val="C00000"/>
                        </a:solidFill>
                        <a:latin typeface="Cambria Math" panose="02040503050406030204" pitchFamily="18" charset="0"/>
                      </a:rPr>
                      <m:t>𝒑</m:t>
                    </m:r>
                    <m:r>
                      <a:rPr lang="en-US" altLang="zh-CN" sz="1200" b="1" i="1" smtClean="0">
                        <a:solidFill>
                          <a:srgbClr val="C00000"/>
                        </a:solidFill>
                        <a:latin typeface="Cambria Math" panose="02040503050406030204" pitchFamily="18" charset="0"/>
                      </a:rPr>
                      <m:t>∈</m:t>
                    </m:r>
                    <m:r>
                      <a:rPr lang="en-US" altLang="zh-CN" sz="1200" b="1" i="0" smtClean="0">
                        <a:solidFill>
                          <a:srgbClr val="C00000"/>
                        </a:solidFill>
                        <a:latin typeface="Cambria Math" panose="02040503050406030204" pitchFamily="18" charset="0"/>
                      </a:rPr>
                      <m:t>𝛀</m:t>
                    </m:r>
                  </m:oMath>
                </a14:m>
                <a:r>
                  <a:rPr lang="zh-CN" altLang="en-US" sz="1200" b="1">
                    <a:solidFill>
                      <a:srgbClr val="C00000"/>
                    </a:solidFill>
                  </a:rPr>
                  <a:t>则</a:t>
                </a:r>
                <a14:m>
                  <m:oMath xmlns:m="http://schemas.openxmlformats.org/officeDocument/2006/math">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𝒑</m:t>
                        </m:r>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𝟎</m:t>
                    </m:r>
                  </m:oMath>
                </a14:m>
                <a:r>
                  <a:rPr lang="zh-CN" altLang="en-US" sz="1200" b="1">
                    <a:solidFill>
                      <a:srgbClr val="002060"/>
                    </a:solidFill>
                  </a:rPr>
                  <a:t>；若</a:t>
                </a:r>
                <a:r>
                  <a:rPr lang="en-US" altLang="zh-CN" sz="1200" b="1">
                    <a:solidFill>
                      <a:srgbClr val="002060"/>
                    </a:solidFill>
                  </a:rPr>
                  <a:t>T </a:t>
                </a:r>
                <a14:m>
                  <m:oMath xmlns:m="http://schemas.openxmlformats.org/officeDocument/2006/math">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和</a:t>
                </a:r>
                <a:r>
                  <a:rPr lang="en-US" altLang="zh-CN" sz="1200" b="1">
                    <a:solidFill>
                      <a:srgbClr val="002060"/>
                    </a:solidFill>
                  </a:rPr>
                  <a:t>F </a:t>
                </a:r>
                <a14:m>
                  <m:oMath xmlns:m="http://schemas.openxmlformats.org/officeDocument/2006/math">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都不在</a:t>
                </a:r>
                <a14:m>
                  <m:oMath xmlns:m="http://schemas.openxmlformats.org/officeDocument/2006/math">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中，则</a:t>
                </a:r>
                <a14:m>
                  <m:oMath xmlns:m="http://schemas.openxmlformats.org/officeDocument/2006/math">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𝒑</m:t>
                        </m:r>
                      </m:e>
                    </m:d>
                  </m:oMath>
                </a14:m>
                <a:r>
                  <a:rPr lang="zh-CN" altLang="en-US" sz="1200" b="1">
                    <a:solidFill>
                      <a:srgbClr val="002060"/>
                    </a:solidFill>
                  </a:rPr>
                  <a:t>的值可随意定义（例如可约定为</a:t>
                </a:r>
                <a14:m>
                  <m:oMath xmlns:m="http://schemas.openxmlformats.org/officeDocument/2006/math">
                    <m:r>
                      <a:rPr lang="en-US" altLang="zh-CN" sz="1200" b="1" i="1" smtClean="0">
                        <a:solidFill>
                          <a:srgbClr val="002060"/>
                        </a:solidFill>
                        <a:latin typeface="Cambria Math" panose="02040503050406030204" pitchFamily="18" charset="0"/>
                      </a:rPr>
                      <m:t>𝟎</m:t>
                    </m:r>
                  </m:oMath>
                </a14:m>
                <a:r>
                  <a:rPr lang="zh-CN" altLang="en-US" sz="1200" b="1">
                    <a:solidFill>
                      <a:srgbClr val="002060"/>
                    </a:solidFill>
                  </a:rPr>
                  <a:t>）。因为</a:t>
                </a:r>
                <a:r>
                  <a:rPr lang="en-US" altLang="zh-CN" sz="1200" b="1">
                    <a:solidFill>
                      <a:srgbClr val="002060"/>
                    </a:solidFill>
                  </a:rPr>
                  <a:t>T </a:t>
                </a:r>
                <a14:m>
                  <m:oMath xmlns:m="http://schemas.openxmlformats.org/officeDocument/2006/math">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和</a:t>
                </a:r>
                <a:r>
                  <a:rPr lang="en-US" altLang="zh-CN" sz="1200" b="1">
                    <a:solidFill>
                      <a:srgbClr val="002060"/>
                    </a:solidFill>
                  </a:rPr>
                  <a:t>F </a:t>
                </a:r>
                <a14:m>
                  <m:oMath xmlns:m="http://schemas.openxmlformats.org/officeDocument/2006/math">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不同时属于</a:t>
                </a:r>
                <a14:m>
                  <m:oMath xmlns:m="http://schemas.openxmlformats.org/officeDocument/2006/math">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，因此这样定义的</a:t>
                </a:r>
                <a14:m>
                  <m:oMath xmlns:m="http://schemas.openxmlformats.org/officeDocument/2006/math">
                    <m:r>
                      <a:rPr lang="en-US" altLang="zh-CN" sz="1200" b="1" i="1" smtClean="0">
                        <a:solidFill>
                          <a:srgbClr val="002060"/>
                        </a:solidFill>
                        <a:latin typeface="Cambria Math" panose="02040503050406030204" pitchFamily="18" charset="0"/>
                      </a:rPr>
                      <m:t>𝝈</m:t>
                    </m:r>
                  </m:oMath>
                </a14:m>
                <a:r>
                  <a:rPr lang="zh-CN" altLang="en-US" sz="1200" b="1">
                    <a:solidFill>
                      <a:srgbClr val="002060"/>
                    </a:solidFill>
                  </a:rPr>
                  <a:t>确实是函数。</a:t>
                </a:r>
                <a:endParaRPr lang="en-US" altLang="zh-CN" sz="1200" b="1">
                  <a:solidFill>
                    <a:srgbClr val="002060"/>
                  </a:solidFill>
                </a:endParaRPr>
              </a:p>
              <a:p>
                <a:pPr>
                  <a:lnSpc>
                    <a:spcPts val="1600"/>
                  </a:lnSpc>
                  <a:spcBef>
                    <a:spcPts val="600"/>
                  </a:spcBef>
                </a:pPr>
                <a:r>
                  <a:rPr lang="zh-CN" altLang="en-US" sz="1200" b="1">
                    <a:solidFill>
                      <a:srgbClr val="002060"/>
                    </a:solidFill>
                  </a:rPr>
                  <a:t>可基于公式</a:t>
                </a:r>
                <a14:m>
                  <m:oMath xmlns:m="http://schemas.openxmlformats.org/officeDocument/2006/math">
                    <m:r>
                      <a:rPr lang="en-US" altLang="zh-CN" sz="1200" b="1" i="1" smtClean="0">
                        <a:solidFill>
                          <a:srgbClr val="002060"/>
                        </a:solidFill>
                        <a:latin typeface="Cambria Math" panose="02040503050406030204" pitchFamily="18" charset="0"/>
                      </a:rPr>
                      <m:t>𝑨</m:t>
                    </m:r>
                  </m:oMath>
                </a14:m>
                <a:r>
                  <a:rPr lang="zh-CN" altLang="en-US" sz="1200" b="1">
                    <a:solidFill>
                      <a:srgbClr val="002060"/>
                    </a:solidFill>
                  </a:rPr>
                  <a:t>中的逻辑运算符号数</a:t>
                </a:r>
                <a14:m>
                  <m:oMath xmlns:m="http://schemas.openxmlformats.org/officeDocument/2006/math">
                    <m:r>
                      <a:rPr lang="en-US" altLang="zh-CN" sz="1200" b="1" i="1" smtClean="0">
                        <a:solidFill>
                          <a:srgbClr val="002060"/>
                        </a:solidFill>
                        <a:latin typeface="Cambria Math" panose="02040503050406030204" pitchFamily="18" charset="0"/>
                      </a:rPr>
                      <m:t>𝒏</m:t>
                    </m:r>
                  </m:oMath>
                </a14:m>
                <a:r>
                  <a:rPr lang="zh-CN" altLang="en-US" sz="1200" b="1">
                    <a:solidFill>
                      <a:srgbClr val="002060"/>
                    </a:solidFill>
                  </a:rPr>
                  <a:t>进行强归纳证明命题：</a:t>
                </a:r>
                <a:r>
                  <a:rPr lang="zh-CN" altLang="en-US" sz="1200" b="1">
                    <a:solidFill>
                      <a:srgbClr val="C00000"/>
                    </a:solidFill>
                  </a:rPr>
                  <a:t>对任意公式</a:t>
                </a:r>
                <a14:m>
                  <m:oMath xmlns:m="http://schemas.openxmlformats.org/officeDocument/2006/math">
                    <m:r>
                      <a:rPr lang="en-US" altLang="zh-CN" sz="1200" b="1" i="1" smtClean="0">
                        <a:solidFill>
                          <a:srgbClr val="C00000"/>
                        </a:solidFill>
                        <a:latin typeface="Cambria Math" panose="02040503050406030204" pitchFamily="18" charset="0"/>
                      </a:rPr>
                      <m:t>𝑨</m:t>
                    </m:r>
                  </m:oMath>
                </a14:m>
                <a:r>
                  <a:rPr lang="zh-CN" altLang="en-US" sz="1200" b="1">
                    <a:solidFill>
                      <a:srgbClr val="C00000"/>
                    </a:solidFill>
                  </a:rPr>
                  <a:t>，如果</a:t>
                </a:r>
                <a:r>
                  <a:rPr lang="en-US" altLang="zh-CN" sz="1200" b="1">
                    <a:solidFill>
                      <a:srgbClr val="C00000"/>
                    </a:solidFill>
                  </a:rPr>
                  <a:t>F </a:t>
                </a:r>
                <a14:m>
                  <m:oMath xmlns:m="http://schemas.openxmlformats.org/officeDocument/2006/math">
                    <m:r>
                      <a:rPr lang="en-US" altLang="zh-CN" sz="1200" b="1" i="1" smtClean="0">
                        <a:solidFill>
                          <a:srgbClr val="C00000"/>
                        </a:solidFill>
                        <a:latin typeface="Cambria Math" panose="02040503050406030204" pitchFamily="18" charset="0"/>
                      </a:rPr>
                      <m:t>𝑨</m:t>
                    </m:r>
                  </m:oMath>
                </a14:m>
                <a:r>
                  <a:rPr lang="en-US" altLang="zh-CN" sz="1200" b="1">
                    <a:solidFill>
                      <a:srgbClr val="C00000"/>
                    </a:solidFill>
                  </a:rPr>
                  <a:t>∈</a:t>
                </a:r>
                <a14:m>
                  <m:oMath xmlns:m="http://schemas.openxmlformats.org/officeDocument/2006/math">
                    <m:r>
                      <a:rPr lang="en-US" altLang="zh-CN" sz="1200" b="1" i="0" smtClean="0">
                        <a:solidFill>
                          <a:srgbClr val="C00000"/>
                        </a:solidFill>
                        <a:latin typeface="Cambria Math" panose="02040503050406030204" pitchFamily="18" charset="0"/>
                      </a:rPr>
                      <m:t>𝛀</m:t>
                    </m:r>
                  </m:oMath>
                </a14:m>
                <a:r>
                  <a:rPr lang="zh-CN" altLang="en-US" sz="1200" b="1">
                    <a:solidFill>
                      <a:srgbClr val="C00000"/>
                    </a:solidFill>
                  </a:rPr>
                  <a:t>，则</a:t>
                </a:r>
                <a14:m>
                  <m:oMath xmlns:m="http://schemas.openxmlformats.org/officeDocument/2006/math">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𝑨</m:t>
                        </m:r>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𝟎</m:t>
                    </m:r>
                  </m:oMath>
                </a14:m>
                <a:r>
                  <a:rPr lang="zh-CN" altLang="en-US" sz="1200" b="1">
                    <a:solidFill>
                      <a:srgbClr val="C00000"/>
                    </a:solidFill>
                  </a:rPr>
                  <a:t>，如果</a:t>
                </a:r>
                <a:r>
                  <a:rPr lang="en-US" altLang="zh-CN" sz="1200" b="1">
                    <a:solidFill>
                      <a:srgbClr val="C00000"/>
                    </a:solidFill>
                  </a:rPr>
                  <a:t>T </a:t>
                </a:r>
                <a14:m>
                  <m:oMath xmlns:m="http://schemas.openxmlformats.org/officeDocument/2006/math">
                    <m:r>
                      <a:rPr lang="en-US" altLang="zh-CN" sz="1200" b="1" i="1" smtClean="0">
                        <a:solidFill>
                          <a:srgbClr val="C00000"/>
                        </a:solidFill>
                        <a:latin typeface="Cambria Math" panose="02040503050406030204" pitchFamily="18" charset="0"/>
                      </a:rPr>
                      <m:t>𝑨</m:t>
                    </m:r>
                    <m:r>
                      <a:rPr lang="en-US" altLang="zh-CN" sz="1200" b="1" i="1" smtClean="0">
                        <a:solidFill>
                          <a:srgbClr val="C00000"/>
                        </a:solidFill>
                        <a:latin typeface="Cambria Math" panose="02040503050406030204" pitchFamily="18" charset="0"/>
                      </a:rPr>
                      <m:t>∈</m:t>
                    </m:r>
                    <m:r>
                      <a:rPr lang="en-US" altLang="zh-CN" sz="1200" b="1" i="0" smtClean="0">
                        <a:solidFill>
                          <a:srgbClr val="C00000"/>
                        </a:solidFill>
                        <a:latin typeface="Cambria Math" panose="02040503050406030204" pitchFamily="18" charset="0"/>
                      </a:rPr>
                      <m:t>𝛀</m:t>
                    </m:r>
                  </m:oMath>
                </a14:m>
                <a:r>
                  <a:rPr lang="zh-CN" altLang="en-US" sz="1200" b="1">
                    <a:solidFill>
                      <a:srgbClr val="C00000"/>
                    </a:solidFill>
                  </a:rPr>
                  <a:t>，则</a:t>
                </a:r>
                <a14:m>
                  <m:oMath xmlns:m="http://schemas.openxmlformats.org/officeDocument/2006/math">
                    <m:r>
                      <a:rPr lang="en-US" altLang="zh-CN" sz="1200" b="1" i="1" smtClean="0">
                        <a:solidFill>
                          <a:srgbClr val="C00000"/>
                        </a:solidFill>
                        <a:latin typeface="Cambria Math" panose="02040503050406030204" pitchFamily="18" charset="0"/>
                      </a:rPr>
                      <m:t>𝝈</m:t>
                    </m:r>
                    <m:d>
                      <m:dPr>
                        <m:ctrlPr>
                          <a:rPr lang="en-US" altLang="zh-CN" sz="1200" b="1" i="1" smtClean="0">
                            <a:solidFill>
                              <a:srgbClr val="C00000"/>
                            </a:solidFill>
                            <a:latin typeface="Cambria Math" panose="02040503050406030204" pitchFamily="18" charset="0"/>
                          </a:rPr>
                        </m:ctrlPr>
                      </m:dPr>
                      <m:e>
                        <m:r>
                          <a:rPr lang="en-US" altLang="zh-CN" sz="1200" b="1" i="1" smtClean="0">
                            <a:solidFill>
                              <a:srgbClr val="C00000"/>
                            </a:solidFill>
                            <a:latin typeface="Cambria Math" panose="02040503050406030204" pitchFamily="18" charset="0"/>
                          </a:rPr>
                          <m:t>𝑨</m:t>
                        </m:r>
                      </m:e>
                    </m:d>
                    <m:r>
                      <a:rPr lang="en-US" altLang="zh-CN" sz="1200" b="1" i="1" smtClean="0">
                        <a:solidFill>
                          <a:srgbClr val="C00000"/>
                        </a:solidFill>
                        <a:latin typeface="Cambria Math" panose="02040503050406030204" pitchFamily="18" charset="0"/>
                      </a:rPr>
                      <m:t>=</m:t>
                    </m:r>
                    <m:r>
                      <a:rPr lang="en-US" altLang="zh-CN" sz="1200" b="1" i="1" smtClean="0">
                        <a:solidFill>
                          <a:srgbClr val="C00000"/>
                        </a:solidFill>
                        <a:latin typeface="Cambria Math" panose="02040503050406030204" pitchFamily="18" charset="0"/>
                      </a:rPr>
                      <m:t>𝟏</m:t>
                    </m:r>
                  </m:oMath>
                </a14:m>
                <a:r>
                  <a:rPr lang="zh-CN" altLang="en-US" sz="1200" b="1">
                    <a:solidFill>
                      <a:srgbClr val="002060"/>
                    </a:solidFill>
                  </a:rPr>
                  <a:t>，从而得到</a:t>
                </a:r>
                <a14:m>
                  <m:oMath xmlns:m="http://schemas.openxmlformats.org/officeDocument/2006/math">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是可满足的。</a:t>
                </a:r>
                <a:endParaRPr lang="en-US" altLang="zh-CN" sz="1200" b="1">
                  <a:solidFill>
                    <a:srgbClr val="002060"/>
                  </a:solidFill>
                </a:endParaRPr>
              </a:p>
              <a:p>
                <a:pPr>
                  <a:lnSpc>
                    <a:spcPts val="1600"/>
                  </a:lnSpc>
                  <a:spcBef>
                    <a:spcPts val="600"/>
                  </a:spcBef>
                </a:pPr>
                <a:r>
                  <a:rPr lang="en-US" altLang="zh-CN" sz="1200" b="1">
                    <a:solidFill>
                      <a:srgbClr val="002060"/>
                    </a:solidFill>
                  </a:rPr>
                  <a:t>(1) </a:t>
                </a:r>
                <a:r>
                  <a:rPr lang="zh-CN" altLang="en-US" sz="1200" b="1">
                    <a:solidFill>
                      <a:srgbClr val="C00000"/>
                    </a:solidFill>
                  </a:rPr>
                  <a:t>归纳基</a:t>
                </a:r>
                <a:r>
                  <a:rPr lang="zh-CN" altLang="en-US" sz="1200" b="1">
                    <a:solidFill>
                      <a:srgbClr val="002060"/>
                    </a:solidFill>
                  </a:rPr>
                  <a:t>：当</a:t>
                </a:r>
                <a14:m>
                  <m:oMath xmlns:m="http://schemas.openxmlformats.org/officeDocument/2006/math">
                    <m:r>
                      <a:rPr lang="en-US" altLang="zh-CN" sz="1200" b="1" i="1" smtClean="0">
                        <a:solidFill>
                          <a:srgbClr val="002060"/>
                        </a:solidFill>
                        <a:latin typeface="Cambria Math" panose="02040503050406030204" pitchFamily="18" charset="0"/>
                      </a:rPr>
                      <m:t>𝒏</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𝟎</m:t>
                    </m:r>
                  </m:oMath>
                </a14:m>
                <a:r>
                  <a:rPr lang="zh-CN" altLang="en-US" sz="1200" b="1">
                    <a:solidFill>
                      <a:srgbClr val="002060"/>
                    </a:solidFill>
                  </a:rPr>
                  <a:t>时，则公式</a:t>
                </a:r>
                <a14:m>
                  <m:oMath xmlns:m="http://schemas.openxmlformats.org/officeDocument/2006/math">
                    <m:r>
                      <a:rPr lang="en-US" altLang="zh-CN" sz="1200" b="1" i="1" smtClean="0">
                        <a:solidFill>
                          <a:srgbClr val="002060"/>
                        </a:solidFill>
                        <a:latin typeface="Cambria Math" panose="02040503050406030204" pitchFamily="18" charset="0"/>
                      </a:rPr>
                      <m:t>𝑨</m:t>
                    </m:r>
                  </m:oMath>
                </a14:m>
                <a:r>
                  <a:rPr lang="zh-CN" altLang="en-US" sz="1200" b="1">
                    <a:solidFill>
                      <a:srgbClr val="002060"/>
                    </a:solidFill>
                  </a:rPr>
                  <a:t>是命题变量</a:t>
                </a:r>
                <a14:m>
                  <m:oMath xmlns:m="http://schemas.openxmlformats.org/officeDocument/2006/math">
                    <m:r>
                      <a:rPr lang="en-US" altLang="zh-CN" sz="1200" b="1" i="1" smtClean="0">
                        <a:solidFill>
                          <a:srgbClr val="002060"/>
                        </a:solidFill>
                        <a:latin typeface="Cambria Math" panose="02040503050406030204" pitchFamily="18" charset="0"/>
                      </a:rPr>
                      <m:t>𝒑</m:t>
                    </m:r>
                  </m:oMath>
                </a14:m>
                <a:r>
                  <a:rPr lang="zh-CN" altLang="en-US" sz="1200" b="1">
                    <a:solidFill>
                      <a:srgbClr val="002060"/>
                    </a:solidFill>
                  </a:rPr>
                  <a:t>，根据</a:t>
                </a:r>
                <a14:m>
                  <m:oMath xmlns:m="http://schemas.openxmlformats.org/officeDocument/2006/math">
                    <m:r>
                      <a:rPr lang="en-US" altLang="zh-CN" sz="1200" b="1" i="1" smtClean="0">
                        <a:solidFill>
                          <a:srgbClr val="002060"/>
                        </a:solidFill>
                        <a:latin typeface="Cambria Math" panose="02040503050406030204" pitchFamily="18" charset="0"/>
                      </a:rPr>
                      <m:t>𝝈</m:t>
                    </m:r>
                  </m:oMath>
                </a14:m>
                <a:r>
                  <a:rPr lang="zh-CN" altLang="en-US" sz="1200" b="1">
                    <a:solidFill>
                      <a:srgbClr val="002060"/>
                    </a:solidFill>
                  </a:rPr>
                  <a:t>的定义，显然成立；</a:t>
                </a:r>
                <a:endParaRPr lang="en-US" altLang="zh-CN" sz="1200" b="1">
                  <a:solidFill>
                    <a:srgbClr val="002060"/>
                  </a:solidFill>
                </a:endParaRPr>
              </a:p>
              <a:p>
                <a:pPr>
                  <a:lnSpc>
                    <a:spcPts val="1600"/>
                  </a:lnSpc>
                  <a:spcBef>
                    <a:spcPts val="600"/>
                  </a:spcBef>
                </a:pPr>
                <a:r>
                  <a:rPr lang="en-US" altLang="zh-CN" sz="1200" b="1">
                    <a:solidFill>
                      <a:srgbClr val="002060"/>
                    </a:solidFill>
                  </a:rPr>
                  <a:t>(2) </a:t>
                </a:r>
                <a:r>
                  <a:rPr lang="zh-CN" altLang="en-US" sz="1200" b="1">
                    <a:solidFill>
                      <a:srgbClr val="C00000"/>
                    </a:solidFill>
                  </a:rPr>
                  <a:t>归纳步</a:t>
                </a:r>
                <a:r>
                  <a:rPr lang="zh-CN" altLang="en-US" sz="1200" b="1">
                    <a:solidFill>
                      <a:srgbClr val="002060"/>
                    </a:solidFill>
                  </a:rPr>
                  <a:t>：假定对任意含小于等于</a:t>
                </a:r>
                <a14:m>
                  <m:oMath xmlns:m="http://schemas.openxmlformats.org/officeDocument/2006/math">
                    <m:r>
                      <a:rPr lang="en-US" altLang="zh-CN" sz="1200" b="1" i="1" smtClean="0">
                        <a:solidFill>
                          <a:srgbClr val="002060"/>
                        </a:solidFill>
                        <a:latin typeface="Cambria Math" panose="02040503050406030204" pitchFamily="18" charset="0"/>
                      </a:rPr>
                      <m:t>𝒌</m:t>
                    </m:r>
                  </m:oMath>
                </a14:m>
                <a:r>
                  <a:rPr lang="zh-CN" altLang="en-US" sz="1200" b="1">
                    <a:solidFill>
                      <a:srgbClr val="002060"/>
                    </a:solidFill>
                  </a:rPr>
                  <a:t>个逻辑运算符的公式命题成立，对任意含</a:t>
                </a:r>
                <a14:m>
                  <m:oMath xmlns:m="http://schemas.openxmlformats.org/officeDocument/2006/math">
                    <m:r>
                      <a:rPr lang="en-US" altLang="zh-CN" sz="1200" b="1" i="1" smtClean="0">
                        <a:solidFill>
                          <a:srgbClr val="002060"/>
                        </a:solidFill>
                        <a:latin typeface="Cambria Math" panose="02040503050406030204" pitchFamily="18" charset="0"/>
                      </a:rPr>
                      <m:t>𝒌</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𝟏</m:t>
                    </m:r>
                  </m:oMath>
                </a14:m>
                <a:r>
                  <a:rPr lang="zh-CN" altLang="en-US" sz="1200" b="1">
                    <a:solidFill>
                      <a:srgbClr val="002060"/>
                    </a:solidFill>
                  </a:rPr>
                  <a:t>个运算符的公式</a:t>
                </a:r>
                <a14:m>
                  <m:oMath xmlns:m="http://schemas.openxmlformats.org/officeDocument/2006/math">
                    <m:r>
                      <a:rPr lang="en-US" altLang="zh-CN" sz="1200" b="1" i="1" smtClean="0">
                        <a:solidFill>
                          <a:srgbClr val="002060"/>
                        </a:solidFill>
                        <a:latin typeface="Cambria Math" panose="02040503050406030204" pitchFamily="18" charset="0"/>
                      </a:rPr>
                      <m:t>𝑨</m:t>
                    </m:r>
                  </m:oMath>
                </a14:m>
                <a:r>
                  <a:rPr lang="zh-CN" altLang="en-US" sz="1200" b="1">
                    <a:solidFill>
                      <a:srgbClr val="002060"/>
                    </a:solidFill>
                  </a:rPr>
                  <a:t>：</a:t>
                </a:r>
                <a:endParaRPr lang="en-US" altLang="zh-CN" sz="1200" b="1">
                  <a:solidFill>
                    <a:srgbClr val="002060"/>
                  </a:solidFill>
                </a:endParaRPr>
              </a:p>
              <a:p>
                <a:pPr marL="171450" indent="-171450">
                  <a:lnSpc>
                    <a:spcPts val="1600"/>
                  </a:lnSpc>
                  <a:spcBef>
                    <a:spcPts val="600"/>
                  </a:spcBef>
                  <a:buFont typeface="Arial" panose="020B0604020202020204" pitchFamily="34" charset="0"/>
                  <a:buChar char="•"/>
                </a:pPr>
                <a:r>
                  <a:rPr lang="zh-CN" altLang="en-US" sz="1200" b="1">
                    <a:solidFill>
                      <a:srgbClr val="002060"/>
                    </a:solidFill>
                  </a:rPr>
                  <a:t>若公式是</a:t>
                </a:r>
                <a14:m>
                  <m:oMath xmlns:m="http://schemas.openxmlformats.org/officeDocument/2006/math">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𝑩</m:t>
                        </m:r>
                      </m:e>
                    </m:d>
                  </m:oMath>
                </a14:m>
                <a:r>
                  <a:rPr lang="zh-CN" altLang="en-US" sz="1200" b="1">
                    <a:solidFill>
                      <a:srgbClr val="002060"/>
                    </a:solidFill>
                  </a:rPr>
                  <a:t>，则</a:t>
                </a:r>
                <a14:m>
                  <m:oMath xmlns:m="http://schemas.openxmlformats.org/officeDocument/2006/math">
                    <m:r>
                      <a:rPr lang="en-US" altLang="zh-CN" sz="1200" b="1" i="1" smtClean="0">
                        <a:solidFill>
                          <a:srgbClr val="002060"/>
                        </a:solidFill>
                        <a:latin typeface="Cambria Math" panose="02040503050406030204" pitchFamily="18" charset="0"/>
                      </a:rPr>
                      <m:t>𝑩</m:t>
                    </m:r>
                  </m:oMath>
                </a14:m>
                <a:r>
                  <a:rPr lang="zh-CN" altLang="en-US" sz="1200" b="1">
                    <a:solidFill>
                      <a:srgbClr val="002060"/>
                    </a:solidFill>
                  </a:rPr>
                  <a:t>含</a:t>
                </a:r>
                <a14:m>
                  <m:oMath xmlns:m="http://schemas.openxmlformats.org/officeDocument/2006/math">
                    <m:r>
                      <a:rPr lang="en-US" altLang="zh-CN" sz="1200" b="1" i="1" smtClean="0">
                        <a:solidFill>
                          <a:srgbClr val="002060"/>
                        </a:solidFill>
                        <a:latin typeface="Cambria Math" panose="02040503050406030204" pitchFamily="18" charset="0"/>
                      </a:rPr>
                      <m:t>𝒌</m:t>
                    </m:r>
                  </m:oMath>
                </a14:m>
                <a:r>
                  <a:rPr lang="zh-CN" altLang="en-US" sz="1200" b="1">
                    <a:solidFill>
                      <a:srgbClr val="002060"/>
                    </a:solidFill>
                  </a:rPr>
                  <a:t>个逻辑运算符。从而若</a:t>
                </a:r>
                <a:r>
                  <a:rPr lang="en-US" altLang="zh-CN" sz="1200" b="1">
                    <a:solidFill>
                      <a:srgbClr val="002060"/>
                    </a:solidFill>
                  </a:rPr>
                  <a:t>F </a:t>
                </a:r>
                <a14:m>
                  <m:oMath xmlns:m="http://schemas.openxmlformats.org/officeDocument/2006/math">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en-US" altLang="zh-CN" sz="1200" b="1">
                    <a:solidFill>
                      <a:srgbClr val="002060"/>
                    </a:solidFill>
                  </a:rPr>
                  <a:t>, </a:t>
                </a:r>
                <a:r>
                  <a:rPr lang="zh-CN" altLang="en-US" sz="1200" b="1">
                    <a:solidFill>
                      <a:srgbClr val="002060"/>
                    </a:solidFill>
                  </a:rPr>
                  <a:t>即</a:t>
                </a:r>
                <a:r>
                  <a:rPr lang="en-US" altLang="zh-CN" sz="1200" b="1">
                    <a:solidFill>
                      <a:srgbClr val="002060"/>
                    </a:solidFill>
                  </a:rPr>
                  <a:t>F </a:t>
                </a:r>
                <a14:m>
                  <m:oMath xmlns:m="http://schemas.openxmlformats.org/officeDocument/2006/math">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，根据</a:t>
                </a:r>
                <a:r>
                  <a:rPr lang="zh-CN" altLang="en-US" sz="1200" b="1">
                    <a:solidFill>
                      <a:srgbClr val="C00000"/>
                    </a:solidFill>
                  </a:rPr>
                  <a:t>辛提卡集合性质</a:t>
                </a:r>
                <a:r>
                  <a:rPr lang="zh-CN" altLang="en-US" sz="1200" b="1">
                    <a:solidFill>
                      <a:srgbClr val="002060"/>
                    </a:solidFill>
                  </a:rPr>
                  <a:t>有</a:t>
                </a:r>
                <a:r>
                  <a:rPr lang="en-US" altLang="zh-CN" sz="1200" b="1">
                    <a:solidFill>
                      <a:srgbClr val="002060"/>
                    </a:solidFill>
                  </a:rPr>
                  <a:t>T </a:t>
                </a:r>
                <a14:m>
                  <m:oMath xmlns:m="http://schemas.openxmlformats.org/officeDocument/2006/math">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，根据</a:t>
                </a:r>
                <a:r>
                  <a:rPr lang="zh-CN" altLang="en-US" sz="1200" b="1">
                    <a:solidFill>
                      <a:srgbClr val="C00000"/>
                    </a:solidFill>
                  </a:rPr>
                  <a:t>归纳假设</a:t>
                </a:r>
                <a14:m>
                  <m:oMath xmlns:m="http://schemas.openxmlformats.org/officeDocument/2006/math">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𝟏</m:t>
                    </m:r>
                  </m:oMath>
                </a14:m>
                <a:r>
                  <a:rPr lang="zh-CN" altLang="en-US" sz="1200" b="1">
                    <a:solidFill>
                      <a:srgbClr val="002060"/>
                    </a:solidFill>
                  </a:rPr>
                  <a:t>，从而</a:t>
                </a:r>
                <a14:m>
                  <m:oMath xmlns:m="http://schemas.openxmlformats.org/officeDocument/2006/math">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𝑨</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𝟎</m:t>
                    </m:r>
                  </m:oMath>
                </a14:m>
                <a:r>
                  <a:rPr lang="zh-CN" altLang="en-US" sz="1200" b="1">
                    <a:solidFill>
                      <a:srgbClr val="002060"/>
                    </a:solidFill>
                  </a:rPr>
                  <a:t>；若</a:t>
                </a:r>
                <a:r>
                  <a:rPr lang="en-US" altLang="zh-CN" sz="1200" b="1">
                    <a:solidFill>
                      <a:srgbClr val="002060"/>
                    </a:solidFill>
                  </a:rPr>
                  <a:t>T </a:t>
                </a:r>
                <a14:m>
                  <m:oMath xmlns:m="http://schemas.openxmlformats.org/officeDocument/2006/math">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，类似可得</a:t>
                </a:r>
                <a14:m>
                  <m:oMath xmlns:m="http://schemas.openxmlformats.org/officeDocument/2006/math">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𝟏</m:t>
                    </m:r>
                  </m:oMath>
                </a14:m>
                <a:r>
                  <a:rPr lang="zh-CN" altLang="en-US" sz="1200" b="1">
                    <a:solidFill>
                      <a:srgbClr val="002060"/>
                    </a:solidFill>
                  </a:rPr>
                  <a:t>；</a:t>
                </a:r>
                <a:endParaRPr lang="en-US" altLang="zh-CN" sz="1200" b="1">
                  <a:solidFill>
                    <a:srgbClr val="002060"/>
                  </a:solidFill>
                </a:endParaRPr>
              </a:p>
              <a:p>
                <a:pPr marL="171450" indent="-171450">
                  <a:lnSpc>
                    <a:spcPts val="1600"/>
                  </a:lnSpc>
                  <a:spcBef>
                    <a:spcPts val="600"/>
                  </a:spcBef>
                  <a:buFont typeface="Arial" panose="020B0604020202020204" pitchFamily="34" charset="0"/>
                  <a:buChar char="•"/>
                </a:pPr>
                <a:r>
                  <a:rPr lang="zh-CN" altLang="en-US" sz="1200" b="1">
                    <a:solidFill>
                      <a:srgbClr val="002060"/>
                    </a:solidFill>
                  </a:rPr>
                  <a:t>若公式是</a:t>
                </a:r>
                <a14:m>
                  <m:oMath xmlns:m="http://schemas.openxmlformats.org/officeDocument/2006/math">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𝑪</m:t>
                        </m:r>
                      </m:e>
                    </m:d>
                  </m:oMath>
                </a14:m>
                <a:r>
                  <a:rPr lang="zh-CN" altLang="en-US" sz="1200" b="1">
                    <a:solidFill>
                      <a:srgbClr val="002060"/>
                    </a:solidFill>
                  </a:rPr>
                  <a:t>，则</a:t>
                </a:r>
                <a14:m>
                  <m:oMath xmlns:m="http://schemas.openxmlformats.org/officeDocument/2006/math">
                    <m:r>
                      <a:rPr lang="en-US" altLang="zh-CN" sz="1200" b="1" i="1" smtClean="0">
                        <a:solidFill>
                          <a:srgbClr val="002060"/>
                        </a:solidFill>
                        <a:latin typeface="Cambria Math" panose="02040503050406030204" pitchFamily="18" charset="0"/>
                      </a:rPr>
                      <m:t>𝑩</m:t>
                    </m:r>
                  </m:oMath>
                </a14:m>
                <a:r>
                  <a:rPr lang="zh-CN" altLang="en-US" sz="1200" b="1">
                    <a:solidFill>
                      <a:srgbClr val="002060"/>
                    </a:solidFill>
                  </a:rPr>
                  <a:t>和</a:t>
                </a:r>
                <a14:m>
                  <m:oMath xmlns:m="http://schemas.openxmlformats.org/officeDocument/2006/math">
                    <m:r>
                      <a:rPr lang="en-US" altLang="zh-CN" sz="1200" b="1" i="1" smtClean="0">
                        <a:solidFill>
                          <a:srgbClr val="002060"/>
                        </a:solidFill>
                        <a:latin typeface="Cambria Math" panose="02040503050406030204" pitchFamily="18" charset="0"/>
                      </a:rPr>
                      <m:t>𝑪</m:t>
                    </m:r>
                  </m:oMath>
                </a14:m>
                <a:r>
                  <a:rPr lang="zh-CN" altLang="en-US" sz="1200" b="1">
                    <a:solidFill>
                      <a:srgbClr val="002060"/>
                    </a:solidFill>
                  </a:rPr>
                  <a:t>都含小于等于</a:t>
                </a:r>
                <a14:m>
                  <m:oMath xmlns:m="http://schemas.openxmlformats.org/officeDocument/2006/math">
                    <m:r>
                      <a:rPr lang="en-US" altLang="zh-CN" sz="1200" b="1" i="1" smtClean="0">
                        <a:solidFill>
                          <a:srgbClr val="002060"/>
                        </a:solidFill>
                        <a:latin typeface="Cambria Math" panose="02040503050406030204" pitchFamily="18" charset="0"/>
                      </a:rPr>
                      <m:t>𝒌</m:t>
                    </m:r>
                  </m:oMath>
                </a14:m>
                <a:r>
                  <a:rPr lang="zh-CN" altLang="en-US" sz="1200" b="1">
                    <a:solidFill>
                      <a:srgbClr val="002060"/>
                    </a:solidFill>
                  </a:rPr>
                  <a:t>个逻辑运算符。从而若</a:t>
                </a:r>
                <a:r>
                  <a:rPr lang="en-US" altLang="zh-CN" sz="1200" b="1">
                    <a:solidFill>
                      <a:srgbClr val="002060"/>
                    </a:solidFill>
                  </a:rPr>
                  <a:t>F </a:t>
                </a:r>
                <a14:m>
                  <m:oMath xmlns:m="http://schemas.openxmlformats.org/officeDocument/2006/math">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，则</a:t>
                </a:r>
                <a:r>
                  <a:rPr lang="en-US" altLang="zh-CN" sz="1200" b="1">
                    <a:solidFill>
                      <a:srgbClr val="002060"/>
                    </a:solidFill>
                  </a:rPr>
                  <a:t>F </a:t>
                </a:r>
                <a14:m>
                  <m:oMath xmlns:m="http://schemas.openxmlformats.org/officeDocument/2006/math">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𝑪</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，根据</a:t>
                </a:r>
                <a:r>
                  <a:rPr lang="zh-CN" altLang="en-US" sz="1200" b="1">
                    <a:solidFill>
                      <a:srgbClr val="C00000"/>
                    </a:solidFill>
                  </a:rPr>
                  <a:t>辛提卡集合性质</a:t>
                </a:r>
                <a:r>
                  <a:rPr lang="zh-CN" altLang="en-US" sz="1200" b="1">
                    <a:solidFill>
                      <a:srgbClr val="002060"/>
                    </a:solidFill>
                  </a:rPr>
                  <a:t>有</a:t>
                </a:r>
                <a:r>
                  <a:rPr lang="en-US" altLang="zh-CN" sz="1200" b="1">
                    <a:solidFill>
                      <a:srgbClr val="002060"/>
                    </a:solidFill>
                  </a:rPr>
                  <a:t>F </a:t>
                </a:r>
                <a14:m>
                  <m:oMath xmlns:m="http://schemas.openxmlformats.org/officeDocument/2006/math">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或</a:t>
                </a:r>
                <a:r>
                  <a:rPr lang="en-US" altLang="zh-CN" sz="1200" b="1">
                    <a:solidFill>
                      <a:srgbClr val="002060"/>
                    </a:solidFill>
                  </a:rPr>
                  <a:t>F </a:t>
                </a:r>
                <a14:m>
                  <m:oMath xmlns:m="http://schemas.openxmlformats.org/officeDocument/2006/math">
                    <m:r>
                      <a:rPr lang="en-US" altLang="zh-CN" sz="1200" b="1" i="1" smtClean="0">
                        <a:solidFill>
                          <a:srgbClr val="002060"/>
                        </a:solidFill>
                        <a:latin typeface="Cambria Math" panose="02040503050406030204" pitchFamily="18" charset="0"/>
                      </a:rPr>
                      <m:t>𝑪</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，若</a:t>
                </a:r>
                <a:r>
                  <a:rPr lang="en-US" altLang="zh-CN" sz="1200" b="1">
                    <a:solidFill>
                      <a:srgbClr val="002060"/>
                    </a:solidFill>
                  </a:rPr>
                  <a:t>F </a:t>
                </a:r>
                <a14:m>
                  <m:oMath xmlns:m="http://schemas.openxmlformats.org/officeDocument/2006/math">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，则根据</a:t>
                </a:r>
                <a:r>
                  <a:rPr lang="zh-CN" altLang="en-US" sz="1200" b="1">
                    <a:solidFill>
                      <a:srgbClr val="C00000"/>
                    </a:solidFill>
                  </a:rPr>
                  <a:t>归纳假设</a:t>
                </a:r>
                <a:r>
                  <a:rPr lang="zh-CN" altLang="en-US" sz="1200" b="1">
                    <a:solidFill>
                      <a:srgbClr val="002060"/>
                    </a:solidFill>
                  </a:rPr>
                  <a:t>有</a:t>
                </a:r>
                <a14:m>
                  <m:oMath xmlns:m="http://schemas.openxmlformats.org/officeDocument/2006/math">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𝟎</m:t>
                    </m:r>
                  </m:oMath>
                </a14:m>
                <a:r>
                  <a:rPr lang="zh-CN" altLang="en-US" sz="1200" b="1">
                    <a:solidFill>
                      <a:srgbClr val="002060"/>
                    </a:solidFill>
                  </a:rPr>
                  <a:t>，从而</a:t>
                </a:r>
                <a14:m>
                  <m:oMath xmlns:m="http://schemas.openxmlformats.org/officeDocument/2006/math">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𝑨</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𝟎</m:t>
                    </m:r>
                  </m:oMath>
                </a14:m>
                <a:r>
                  <a:rPr lang="zh-CN" altLang="en-US" sz="1200" b="1">
                    <a:solidFill>
                      <a:srgbClr val="002060"/>
                    </a:solidFill>
                  </a:rPr>
                  <a:t>，类似若</a:t>
                </a:r>
                <a:r>
                  <a:rPr lang="en-US" altLang="zh-CN" sz="1200" b="1">
                    <a:solidFill>
                      <a:srgbClr val="002060"/>
                    </a:solidFill>
                  </a:rPr>
                  <a:t>F </a:t>
                </a:r>
                <a14:m>
                  <m:oMath xmlns:m="http://schemas.openxmlformats.org/officeDocument/2006/math">
                    <m:r>
                      <a:rPr lang="en-US" altLang="zh-CN" sz="1200" b="1" i="1" smtClean="0">
                        <a:solidFill>
                          <a:srgbClr val="002060"/>
                        </a:solidFill>
                        <a:latin typeface="Cambria Math" panose="02040503050406030204" pitchFamily="18" charset="0"/>
                      </a:rPr>
                      <m:t>𝑪</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，也有</a:t>
                </a:r>
                <a14:m>
                  <m:oMath xmlns:m="http://schemas.openxmlformats.org/officeDocument/2006/math">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𝑨</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𝟎</m:t>
                    </m:r>
                  </m:oMath>
                </a14:m>
                <a:r>
                  <a:rPr lang="zh-CN" altLang="en-US" sz="1200" b="1">
                    <a:solidFill>
                      <a:srgbClr val="002060"/>
                    </a:solidFill>
                  </a:rPr>
                  <a:t>；若</a:t>
                </a:r>
                <a:r>
                  <a:rPr lang="en-US" altLang="zh-CN" sz="1200" b="1">
                    <a:solidFill>
                      <a:srgbClr val="002060"/>
                    </a:solidFill>
                  </a:rPr>
                  <a:t>T </a:t>
                </a:r>
                <a14:m>
                  <m:oMath xmlns:m="http://schemas.openxmlformats.org/officeDocument/2006/math">
                    <m:r>
                      <a:rPr lang="en-US" altLang="zh-CN" sz="1200" b="1" i="1" smtClean="0">
                        <a:solidFill>
                          <a:srgbClr val="002060"/>
                        </a:solidFill>
                        <a:latin typeface="Cambria Math" panose="02040503050406030204" pitchFamily="18" charset="0"/>
                      </a:rPr>
                      <m:t>𝑨</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，则由</a:t>
                </a:r>
                <a:r>
                  <a:rPr lang="zh-CN" altLang="en-US" sz="1200" b="1">
                    <a:solidFill>
                      <a:srgbClr val="C00000"/>
                    </a:solidFill>
                  </a:rPr>
                  <a:t>辛提卡集合性质</a:t>
                </a:r>
                <a:r>
                  <a:rPr lang="zh-CN" altLang="en-US" sz="1200" b="1">
                    <a:solidFill>
                      <a:srgbClr val="002060"/>
                    </a:solidFill>
                  </a:rPr>
                  <a:t>有</a:t>
                </a:r>
                <a:r>
                  <a:rPr lang="en-US" altLang="zh-CN" sz="1200" b="1">
                    <a:solidFill>
                      <a:srgbClr val="002060"/>
                    </a:solidFill>
                  </a:rPr>
                  <a:t>T </a:t>
                </a:r>
                <a14:m>
                  <m:oMath xmlns:m="http://schemas.openxmlformats.org/officeDocument/2006/math">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且</a:t>
                </a:r>
                <a:r>
                  <a:rPr lang="en-US" altLang="zh-CN" sz="1200" b="1">
                    <a:solidFill>
                      <a:srgbClr val="002060"/>
                    </a:solidFill>
                  </a:rPr>
                  <a:t>T </a:t>
                </a:r>
                <a14:m>
                  <m:oMath xmlns:m="http://schemas.openxmlformats.org/officeDocument/2006/math">
                    <m:r>
                      <a:rPr lang="en-US" altLang="zh-CN" sz="1200" b="1" i="1" smtClean="0">
                        <a:solidFill>
                          <a:srgbClr val="002060"/>
                        </a:solidFill>
                        <a:latin typeface="Cambria Math" panose="02040503050406030204" pitchFamily="18" charset="0"/>
                      </a:rPr>
                      <m:t>𝑪</m:t>
                    </m:r>
                    <m:r>
                      <a:rPr lang="en-US" altLang="zh-CN" sz="1200" b="1" i="1" smtClean="0">
                        <a:solidFill>
                          <a:srgbClr val="002060"/>
                        </a:solidFill>
                        <a:latin typeface="Cambria Math" panose="02040503050406030204" pitchFamily="18" charset="0"/>
                      </a:rPr>
                      <m:t>∈</m:t>
                    </m:r>
                    <m:r>
                      <a:rPr lang="en-US" altLang="zh-CN" sz="1200" b="1" i="0" smtClean="0">
                        <a:solidFill>
                          <a:srgbClr val="002060"/>
                        </a:solidFill>
                        <a:latin typeface="Cambria Math" panose="02040503050406030204" pitchFamily="18" charset="0"/>
                      </a:rPr>
                      <m:t>𝛀</m:t>
                    </m:r>
                  </m:oMath>
                </a14:m>
                <a:r>
                  <a:rPr lang="zh-CN" altLang="en-US" sz="1200" b="1">
                    <a:solidFill>
                      <a:srgbClr val="002060"/>
                    </a:solidFill>
                  </a:rPr>
                  <a:t>，根据</a:t>
                </a:r>
                <a:r>
                  <a:rPr lang="zh-CN" altLang="en-US" sz="1200" b="1">
                    <a:solidFill>
                      <a:srgbClr val="C00000"/>
                    </a:solidFill>
                  </a:rPr>
                  <a:t>归纳假设</a:t>
                </a:r>
                <a:r>
                  <a:rPr lang="zh-CN" altLang="en-US" sz="1200" b="1">
                    <a:solidFill>
                      <a:srgbClr val="002060"/>
                    </a:solidFill>
                  </a:rPr>
                  <a:t>有</a:t>
                </a:r>
                <a14:m>
                  <m:oMath xmlns:m="http://schemas.openxmlformats.org/officeDocument/2006/math">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𝑪</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𝟏</m:t>
                    </m:r>
                  </m:oMath>
                </a14:m>
                <a:r>
                  <a:rPr lang="zh-CN" altLang="en-US" sz="1200" b="1">
                    <a:solidFill>
                      <a:srgbClr val="002060"/>
                    </a:solidFill>
                  </a:rPr>
                  <a:t>，从而</a:t>
                </a:r>
                <a14:m>
                  <m:oMath xmlns:m="http://schemas.openxmlformats.org/officeDocument/2006/math">
                    <m:r>
                      <a:rPr lang="en-US" altLang="zh-CN" sz="1200" b="1" i="1" smtClean="0">
                        <a:solidFill>
                          <a:srgbClr val="002060"/>
                        </a:solidFill>
                        <a:latin typeface="Cambria Math" panose="02040503050406030204" pitchFamily="18" charset="0"/>
                      </a:rPr>
                      <m:t>𝝈</m:t>
                    </m:r>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𝑨</m:t>
                        </m:r>
                      </m:e>
                    </m:d>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𝟏</m:t>
                    </m:r>
                  </m:oMath>
                </a14:m>
                <a:r>
                  <a:rPr lang="zh-CN" altLang="en-US" sz="1200" b="1">
                    <a:solidFill>
                      <a:srgbClr val="002060"/>
                    </a:solidFill>
                  </a:rPr>
                  <a:t>。</a:t>
                </a:r>
                <a:endParaRPr lang="en-US" altLang="zh-CN" sz="1200" b="1">
                  <a:solidFill>
                    <a:srgbClr val="002060"/>
                  </a:solidFill>
                </a:endParaRPr>
              </a:p>
              <a:p>
                <a:pPr marL="171450" indent="-171450">
                  <a:lnSpc>
                    <a:spcPts val="1600"/>
                  </a:lnSpc>
                  <a:spcBef>
                    <a:spcPts val="600"/>
                  </a:spcBef>
                  <a:buFont typeface="Arial" panose="020B0604020202020204" pitchFamily="34" charset="0"/>
                  <a:buChar char="•"/>
                </a:pPr>
                <a:r>
                  <a:rPr lang="zh-CN" altLang="en-US" sz="1200" b="1">
                    <a:solidFill>
                      <a:srgbClr val="002060"/>
                    </a:solidFill>
                  </a:rPr>
                  <a:t>对于公式</a:t>
                </a:r>
                <a14:m>
                  <m:oMath xmlns:m="http://schemas.openxmlformats.org/officeDocument/2006/math">
                    <m:r>
                      <a:rPr lang="en-US" altLang="zh-CN" sz="1200" b="1" i="1" smtClean="0">
                        <a:solidFill>
                          <a:srgbClr val="002060"/>
                        </a:solidFill>
                        <a:latin typeface="Cambria Math" panose="02040503050406030204" pitchFamily="18" charset="0"/>
                      </a:rPr>
                      <m:t>𝑨</m:t>
                    </m:r>
                  </m:oMath>
                </a14:m>
                <a:r>
                  <a:rPr lang="zh-CN" altLang="en-US" sz="1200" b="1">
                    <a:solidFill>
                      <a:srgbClr val="002060"/>
                    </a:solidFill>
                  </a:rPr>
                  <a:t>是</a:t>
                </a:r>
                <a14:m>
                  <m:oMath xmlns:m="http://schemas.openxmlformats.org/officeDocument/2006/math">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𝑪</m:t>
                        </m:r>
                      </m:e>
                    </m:d>
                  </m:oMath>
                </a14:m>
                <a:r>
                  <a:rPr lang="en-US" altLang="zh-CN" sz="1200" b="1">
                    <a:solidFill>
                      <a:srgbClr val="002060"/>
                    </a:solidFill>
                  </a:rPr>
                  <a:t>, </a:t>
                </a:r>
                <a14:m>
                  <m:oMath xmlns:m="http://schemas.openxmlformats.org/officeDocument/2006/math">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r>
                          <a:rPr lang="en-US" altLang="zh-CN" sz="1200" b="1" i="1" smtClean="0">
                            <a:solidFill>
                              <a:srgbClr val="002060"/>
                            </a:solidFill>
                            <a:latin typeface="Cambria Math" panose="02040503050406030204" pitchFamily="18" charset="0"/>
                          </a:rPr>
                          <m:t>→</m:t>
                        </m:r>
                        <m:r>
                          <a:rPr lang="en-US" altLang="zh-CN" sz="1200" b="1" i="1" smtClean="0">
                            <a:solidFill>
                              <a:srgbClr val="002060"/>
                            </a:solidFill>
                            <a:latin typeface="Cambria Math" panose="02040503050406030204" pitchFamily="18" charset="0"/>
                          </a:rPr>
                          <m:t>𝑪</m:t>
                        </m:r>
                      </m:e>
                    </m:d>
                  </m:oMath>
                </a14:m>
                <a:r>
                  <a:rPr lang="zh-CN" altLang="en-US" sz="1200" b="1">
                    <a:solidFill>
                      <a:srgbClr val="002060"/>
                    </a:solidFill>
                  </a:rPr>
                  <a:t>和</a:t>
                </a:r>
                <a14:m>
                  <m:oMath xmlns:m="http://schemas.openxmlformats.org/officeDocument/2006/math">
                    <m:d>
                      <m:dPr>
                        <m:ctrlPr>
                          <a:rPr lang="en-US" altLang="zh-CN" sz="1200" b="1" i="1" smtClean="0">
                            <a:solidFill>
                              <a:srgbClr val="002060"/>
                            </a:solidFill>
                            <a:latin typeface="Cambria Math" panose="02040503050406030204" pitchFamily="18" charset="0"/>
                          </a:rPr>
                        </m:ctrlPr>
                      </m:dPr>
                      <m:e>
                        <m:r>
                          <a:rPr lang="en-US" altLang="zh-CN" sz="1200" b="1" i="1" smtClean="0">
                            <a:solidFill>
                              <a:srgbClr val="002060"/>
                            </a:solidFill>
                            <a:latin typeface="Cambria Math" panose="02040503050406030204" pitchFamily="18" charset="0"/>
                          </a:rPr>
                          <m:t>𝑩</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smtClean="0">
                            <a:solidFill>
                              <a:srgbClr val="002060"/>
                            </a:solidFill>
                            <a:latin typeface="Cambria Math" panose="02040503050406030204" pitchFamily="18" charset="0"/>
                          </a:rPr>
                          <m:t>𝑪</m:t>
                        </m:r>
                      </m:e>
                    </m:d>
                  </m:oMath>
                </a14:m>
                <a:r>
                  <a:rPr lang="zh-CN" altLang="en-US" sz="1200" b="1">
                    <a:solidFill>
                      <a:srgbClr val="002060"/>
                    </a:solidFill>
                  </a:rPr>
                  <a:t>时类似可证。</a:t>
                </a:r>
              </a:p>
            </p:txBody>
          </p:sp>
        </mc:Choice>
        <mc:Fallback>
          <p:sp>
            <p:nvSpPr>
              <p:cNvPr id="2" name="文本框 1">
                <a:extLst>
                  <a:ext uri="{FF2B5EF4-FFF2-40B4-BE49-F238E27FC236}">
                    <a16:creationId xmlns:a16="http://schemas.microsoft.com/office/drawing/2014/main" id="{AB7B8438-267B-4810-9C22-28219753189C}"/>
                  </a:ext>
                </a:extLst>
              </p:cNvPr>
              <p:cNvSpPr txBox="1">
                <a:spLocks noRot="1" noChangeAspect="1" noMove="1" noResize="1" noEditPoints="1" noAdjustHandles="1" noChangeArrowheads="1" noChangeShapeType="1" noTextEdit="1"/>
              </p:cNvSpPr>
              <p:nvPr/>
            </p:nvSpPr>
            <p:spPr>
              <a:xfrm>
                <a:off x="581439" y="1478362"/>
                <a:ext cx="7767431" cy="3005887"/>
              </a:xfrm>
              <a:prstGeom prst="rect">
                <a:avLst/>
              </a:prstGeom>
              <a:blipFill>
                <a:blip r:embed="rId3"/>
                <a:stretch>
                  <a:fillRect r="-1961" b="-8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3099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理解真值树法的可靠性与完全性</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31179D6-1FDC-4941-8ABC-E8E7A5DF51B0}"/>
                  </a:ext>
                </a:extLst>
              </p:cNvPr>
              <p:cNvSpPr txBox="1"/>
              <p:nvPr/>
            </p:nvSpPr>
            <p:spPr>
              <a:xfrm>
                <a:off x="475796" y="673537"/>
                <a:ext cx="7314393" cy="617670"/>
              </a:xfrm>
              <a:prstGeom prst="rect">
                <a:avLst/>
              </a:prstGeom>
              <a:solidFill>
                <a:schemeClr val="accent2">
                  <a:lumMod val="50000"/>
                </a:schemeClr>
              </a:solidFill>
            </p:spPr>
            <p:txBody>
              <a:bodyPr wrap="square" rtlCol="0">
                <a:spAutoFit/>
              </a:bodyPr>
              <a:lstStyle/>
              <a:p>
                <a:pPr>
                  <a:lnSpc>
                    <a:spcPts val="2100"/>
                  </a:lnSpc>
                </a:pPr>
                <a:r>
                  <a:rPr lang="zh-CN" altLang="en-US" sz="1600" b="1">
                    <a:solidFill>
                      <a:schemeClr val="bg1"/>
                    </a:solidFill>
                  </a:rPr>
                  <a:t>可靠性：若从</a:t>
                </a:r>
                <a:r>
                  <a:rPr lang="en-US" altLang="zh-CN" sz="1600" b="1">
                    <a:solidFill>
                      <a:schemeClr val="bg1"/>
                    </a:solidFill>
                  </a:rPr>
                  <a:t>F </a:t>
                </a:r>
                <a14:m>
                  <m:oMath xmlns:m="http://schemas.openxmlformats.org/officeDocument/2006/math">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开始按规则构造完整真值树得到封闭真值树，则</a:t>
                </a:r>
                <a14:m>
                  <m:oMath xmlns:m="http://schemas.openxmlformats.org/officeDocument/2006/math">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一定是永真式</a:t>
                </a:r>
                <a:endParaRPr lang="en-US" altLang="zh-CN" sz="1600" b="1">
                  <a:solidFill>
                    <a:schemeClr val="bg1"/>
                  </a:solidFill>
                </a:endParaRPr>
              </a:p>
              <a:p>
                <a:pPr>
                  <a:lnSpc>
                    <a:spcPts val="2100"/>
                  </a:lnSpc>
                </a:pPr>
                <a:r>
                  <a:rPr lang="zh-CN" altLang="en-US" sz="1600" b="1">
                    <a:solidFill>
                      <a:schemeClr val="bg1"/>
                    </a:solidFill>
                  </a:rPr>
                  <a:t>完全性：若</a:t>
                </a:r>
                <a14:m>
                  <m:oMath xmlns:m="http://schemas.openxmlformats.org/officeDocument/2006/math">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是永真式，则从</a:t>
                </a:r>
                <a:r>
                  <a:rPr lang="en-US" altLang="zh-CN" sz="1600" b="1">
                    <a:solidFill>
                      <a:schemeClr val="bg1"/>
                    </a:solidFill>
                  </a:rPr>
                  <a:t>F </a:t>
                </a:r>
                <a14:m>
                  <m:oMath xmlns:m="http://schemas.openxmlformats.org/officeDocument/2006/math">
                    <m:r>
                      <a:rPr lang="en-US" altLang="zh-CN" sz="1600" b="1" i="1" smtClean="0">
                        <a:solidFill>
                          <a:schemeClr val="bg1"/>
                        </a:solidFill>
                        <a:latin typeface="Cambria Math" panose="02040503050406030204" pitchFamily="18" charset="0"/>
                      </a:rPr>
                      <m:t>𝑨</m:t>
                    </m:r>
                  </m:oMath>
                </a14:m>
                <a:r>
                  <a:rPr lang="zh-CN" altLang="en-US" sz="1600" b="1">
                    <a:solidFill>
                      <a:schemeClr val="bg1"/>
                    </a:solidFill>
                  </a:rPr>
                  <a:t>开始按规则构造完整真值树必然得到封闭真值树</a:t>
                </a:r>
              </a:p>
            </p:txBody>
          </p:sp>
        </mc:Choice>
        <mc:Fallback xmlns="">
          <p:sp>
            <p:nvSpPr>
              <p:cNvPr id="2" name="文本框 1">
                <a:extLst>
                  <a:ext uri="{FF2B5EF4-FFF2-40B4-BE49-F238E27FC236}">
                    <a16:creationId xmlns:a16="http://schemas.microsoft.com/office/drawing/2014/main" id="{931179D6-1FDC-4941-8ABC-E8E7A5DF51B0}"/>
                  </a:ext>
                </a:extLst>
              </p:cNvPr>
              <p:cNvSpPr txBox="1">
                <a:spLocks noRot="1" noChangeAspect="1" noMove="1" noResize="1" noEditPoints="1" noAdjustHandles="1" noChangeArrowheads="1" noChangeShapeType="1" noTextEdit="1"/>
              </p:cNvSpPr>
              <p:nvPr/>
            </p:nvSpPr>
            <p:spPr>
              <a:xfrm>
                <a:off x="475796" y="673537"/>
                <a:ext cx="7314393" cy="617670"/>
              </a:xfrm>
              <a:prstGeom prst="rect">
                <a:avLst/>
              </a:prstGeom>
              <a:blipFill>
                <a:blip r:embed="rId2"/>
                <a:stretch>
                  <a:fillRect l="-417" t="-980" b="-117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E195C198-7C3A-4A43-B276-4D089CED6C98}"/>
                  </a:ext>
                </a:extLst>
              </p:cNvPr>
              <p:cNvSpPr txBox="1"/>
              <p:nvPr/>
            </p:nvSpPr>
            <p:spPr>
              <a:xfrm>
                <a:off x="1746907" y="1397618"/>
                <a:ext cx="2956893"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 F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r>
                      <a:rPr lang="en-US" altLang="zh-CN" sz="1400" b="1" i="1">
                        <a:solidFill>
                          <a:schemeClr val="accent2">
                            <a:lumMod val="50000"/>
                          </a:schemeClr>
                        </a:solidFill>
                        <a:latin typeface="Cambria Math" panose="02040503050406030204" pitchFamily="18" charset="0"/>
                        <a:ea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p:sp>
            <p:nvSpPr>
              <p:cNvPr id="9" name="文本框 8">
                <a:extLst>
                  <a:ext uri="{FF2B5EF4-FFF2-40B4-BE49-F238E27FC236}">
                    <a16:creationId xmlns:a16="http://schemas.microsoft.com/office/drawing/2014/main" id="{E195C198-7C3A-4A43-B276-4D089CED6C98}"/>
                  </a:ext>
                </a:extLst>
              </p:cNvPr>
              <p:cNvSpPr txBox="1">
                <a:spLocks noRot="1" noChangeAspect="1" noMove="1" noResize="1" noEditPoints="1" noAdjustHandles="1" noChangeArrowheads="1" noChangeShapeType="1" noTextEdit="1"/>
              </p:cNvSpPr>
              <p:nvPr/>
            </p:nvSpPr>
            <p:spPr>
              <a:xfrm>
                <a:off x="1746907" y="1397618"/>
                <a:ext cx="2956893" cy="215444"/>
              </a:xfrm>
              <a:prstGeom prst="rect">
                <a:avLst/>
              </a:prstGeom>
              <a:blipFill>
                <a:blip r:embed="rId3"/>
                <a:stretch>
                  <a:fillRect l="-3711" t="-25000" r="-1443"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ED0FA32-3357-419B-A27B-4E552425E72B}"/>
                  </a:ext>
                </a:extLst>
              </p:cNvPr>
              <p:cNvSpPr txBox="1"/>
              <p:nvPr/>
            </p:nvSpPr>
            <p:spPr>
              <a:xfrm>
                <a:off x="475796" y="1787936"/>
                <a:ext cx="1878499" cy="1723549"/>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 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oMath>
                </a14:m>
                <a:endParaRPr lang="en-US" altLang="zh-CN" sz="1400" b="1">
                  <a:solidFill>
                    <a:schemeClr val="accent2">
                      <a:lumMod val="50000"/>
                    </a:schemeClr>
                  </a:solidFill>
                </a:endParaRPr>
              </a:p>
              <a:p>
                <a:r>
                  <a:rPr lang="en-US" altLang="zh-CN" sz="1400" b="1">
                    <a:solidFill>
                      <a:schemeClr val="accent2">
                        <a:lumMod val="50000"/>
                      </a:schemeClr>
                    </a:solidFill>
                  </a:rPr>
                  <a:t>(3) F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a:p>
                <a:r>
                  <a:rPr lang="en-US" altLang="zh-CN" sz="1400" b="1">
                    <a:solidFill>
                      <a:schemeClr val="accent2">
                        <a:lumMod val="50000"/>
                      </a:schemeClr>
                    </a:solidFill>
                  </a:rPr>
                  <a:t>(6) 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oMath>
                </a14:m>
                <a:endParaRPr lang="en-US" altLang="zh-CN" sz="1400" b="1">
                  <a:solidFill>
                    <a:schemeClr val="accent2">
                      <a:lumMod val="50000"/>
                    </a:schemeClr>
                  </a:solidFill>
                </a:endParaRPr>
              </a:p>
              <a:p>
                <a:r>
                  <a:rPr lang="en-US" altLang="zh-CN" sz="1400" b="1">
                    <a:solidFill>
                      <a:schemeClr val="accent2">
                        <a:lumMod val="50000"/>
                      </a:schemeClr>
                    </a:solidFill>
                  </a:rPr>
                  <a:t>(7) 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oMath>
                </a14:m>
                <a:endParaRPr lang="en-US" altLang="zh-CN" sz="1400" b="1">
                  <a:solidFill>
                    <a:schemeClr val="accent2">
                      <a:lumMod val="50000"/>
                    </a:schemeClr>
                  </a:solidFill>
                </a:endParaRPr>
              </a:p>
              <a:p>
                <a:r>
                  <a:rPr lang="en-US" altLang="zh-CN" sz="1400" b="1">
                    <a:solidFill>
                      <a:schemeClr val="accent2">
                        <a:lumMod val="50000"/>
                      </a:schemeClr>
                    </a:solidFill>
                  </a:rPr>
                  <a:t>(8) T </a:t>
                </a:r>
                <a14:m>
                  <m:oMath xmlns:m="http://schemas.openxmlformats.org/officeDocument/2006/math">
                    <m:r>
                      <a:rPr lang="en-US" altLang="zh-CN" sz="1400" b="1" i="1">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r>
                  <a:rPr lang="en-US" altLang="zh-CN" sz="1400" b="1">
                    <a:solidFill>
                      <a:schemeClr val="accent2">
                        <a:lumMod val="50000"/>
                      </a:schemeClr>
                    </a:solidFill>
                  </a:rPr>
                  <a:t>(9)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r>
                  <a:rPr lang="en-US" altLang="zh-CN" sz="1400" b="1">
                    <a:solidFill>
                      <a:schemeClr val="accent2">
                        <a:lumMod val="50000"/>
                      </a:schemeClr>
                    </a:solidFill>
                  </a:rPr>
                  <a:t>(10) F </a:t>
                </a:r>
                <a14:m>
                  <m:oMath xmlns:m="http://schemas.openxmlformats.org/officeDocument/2006/math">
                    <m:r>
                      <a:rPr lang="en-US" altLang="zh-CN" sz="1400" b="1" i="1">
                        <a:solidFill>
                          <a:schemeClr val="accent2">
                            <a:lumMod val="50000"/>
                          </a:schemeClr>
                        </a:solidFill>
                        <a:latin typeface="Cambria Math" panose="02040503050406030204" pitchFamily="18" charset="0"/>
                      </a:rPr>
                      <m:t>𝒒</m:t>
                    </m:r>
                  </m:oMath>
                </a14:m>
                <a:endParaRPr lang="en-US" altLang="zh-CN" sz="1400" b="1">
                  <a:solidFill>
                    <a:schemeClr val="accent2">
                      <a:lumMod val="50000"/>
                    </a:schemeClr>
                  </a:solidFill>
                </a:endParaRPr>
              </a:p>
              <a:p>
                <a:r>
                  <a:rPr lang="en-US" altLang="zh-CN" sz="1400" b="1">
                    <a:solidFill>
                      <a:schemeClr val="accent2">
                        <a:lumMod val="50000"/>
                      </a:schemeClr>
                    </a:solidFill>
                  </a:rPr>
                  <a:t>(11)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6ED0FA32-3357-419B-A27B-4E552425E72B}"/>
                  </a:ext>
                </a:extLst>
              </p:cNvPr>
              <p:cNvSpPr txBox="1">
                <a:spLocks noRot="1" noChangeAspect="1" noMove="1" noResize="1" noEditPoints="1" noAdjustHandles="1" noChangeArrowheads="1" noChangeShapeType="1" noTextEdit="1"/>
              </p:cNvSpPr>
              <p:nvPr/>
            </p:nvSpPr>
            <p:spPr>
              <a:xfrm>
                <a:off x="475796" y="1787936"/>
                <a:ext cx="1878499" cy="1723549"/>
              </a:xfrm>
              <a:prstGeom prst="rect">
                <a:avLst/>
              </a:prstGeom>
              <a:blipFill>
                <a:blip r:embed="rId4"/>
                <a:stretch>
                  <a:fillRect l="-5844" t="-3180" b="-53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2B1D7CE-A408-4DDE-B0B4-6117795F99DB}"/>
                  </a:ext>
                </a:extLst>
              </p:cNvPr>
              <p:cNvSpPr txBox="1"/>
              <p:nvPr/>
            </p:nvSpPr>
            <p:spPr>
              <a:xfrm>
                <a:off x="3919776" y="1782867"/>
                <a:ext cx="1878499" cy="430887"/>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(4) F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e>
                    </m:d>
                    <m:r>
                      <a:rPr lang="en-US" altLang="zh-CN" sz="1400" b="1" i="1">
                        <a:solidFill>
                          <a:schemeClr val="accent2">
                            <a:lumMod val="50000"/>
                          </a:schemeClr>
                        </a:solidFill>
                        <a:latin typeface="Cambria Math" panose="02040503050406030204" pitchFamily="18" charset="0"/>
                      </a:rPr>
                      <m:t>∧</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e>
                    </m:d>
                  </m:oMath>
                </a14:m>
                <a:endParaRPr lang="en-US" altLang="zh-CN" sz="1400" b="1">
                  <a:solidFill>
                    <a:schemeClr val="accent2">
                      <a:lumMod val="50000"/>
                    </a:schemeClr>
                  </a:solidFill>
                </a:endParaRPr>
              </a:p>
              <a:p>
                <a:r>
                  <a:rPr lang="en-US" altLang="zh-CN" sz="1400" b="1">
                    <a:solidFill>
                      <a:schemeClr val="accent2">
                        <a:lumMod val="50000"/>
                      </a:schemeClr>
                    </a:solidFill>
                  </a:rPr>
                  <a:t>(5) T </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𝒑</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𝒒</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𝒓</m:t>
                    </m:r>
                    <m:r>
                      <a:rPr lang="en-US" altLang="zh-CN" sz="1400" b="1" i="1">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32B1D7CE-A408-4DDE-B0B4-6117795F99DB}"/>
                  </a:ext>
                </a:extLst>
              </p:cNvPr>
              <p:cNvSpPr txBox="1">
                <a:spLocks noRot="1" noChangeAspect="1" noMove="1" noResize="1" noEditPoints="1" noAdjustHandles="1" noChangeArrowheads="1" noChangeShapeType="1" noTextEdit="1"/>
              </p:cNvSpPr>
              <p:nvPr/>
            </p:nvSpPr>
            <p:spPr>
              <a:xfrm>
                <a:off x="3919776" y="1782867"/>
                <a:ext cx="1878499" cy="430887"/>
              </a:xfrm>
              <a:prstGeom prst="rect">
                <a:avLst/>
              </a:prstGeom>
              <a:blipFill>
                <a:blip r:embed="rId5"/>
                <a:stretch>
                  <a:fillRect l="-5844" t="-12676"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D5B4B33-5569-4CF9-871A-A08AA954C3F8}"/>
                  </a:ext>
                </a:extLst>
              </p:cNvPr>
              <p:cNvSpPr txBox="1"/>
              <p:nvPr/>
            </p:nvSpPr>
            <p:spPr>
              <a:xfrm>
                <a:off x="476284" y="3769870"/>
                <a:ext cx="777739"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(12)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 </a:t>
                </a:r>
                <a14:m>
                  <m:oMath xmlns:m="http://schemas.openxmlformats.org/officeDocument/2006/math">
                    <m:r>
                      <a:rPr lang="en-US" altLang="zh-CN" sz="1400" b="1" i="1" smtClean="0">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3D5B4B33-5569-4CF9-871A-A08AA954C3F8}"/>
                  </a:ext>
                </a:extLst>
              </p:cNvPr>
              <p:cNvSpPr txBox="1">
                <a:spLocks noRot="1" noChangeAspect="1" noMove="1" noResize="1" noEditPoints="1" noAdjustHandles="1" noChangeArrowheads="1" noChangeShapeType="1" noTextEdit="1"/>
              </p:cNvSpPr>
              <p:nvPr/>
            </p:nvSpPr>
            <p:spPr>
              <a:xfrm>
                <a:off x="476284" y="3769870"/>
                <a:ext cx="777739" cy="215444"/>
              </a:xfrm>
              <a:prstGeom prst="rect">
                <a:avLst/>
              </a:prstGeom>
              <a:blipFill>
                <a:blip r:embed="rId6"/>
                <a:stretch>
                  <a:fillRect l="-14063" t="-25000" r="-781"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7431AA6-B23E-45D3-902D-098CA58039FB}"/>
                  </a:ext>
                </a:extLst>
              </p:cNvPr>
              <p:cNvSpPr txBox="1"/>
              <p:nvPr/>
            </p:nvSpPr>
            <p:spPr>
              <a:xfrm>
                <a:off x="1576556" y="3769870"/>
                <a:ext cx="777739"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(13)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 </a:t>
                </a:r>
                <a14:m>
                  <m:oMath xmlns:m="http://schemas.openxmlformats.org/officeDocument/2006/math">
                    <m:r>
                      <a:rPr lang="en-US" altLang="zh-CN" sz="1400" b="1" i="1" smtClean="0">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A7431AA6-B23E-45D3-902D-098CA58039FB}"/>
                  </a:ext>
                </a:extLst>
              </p:cNvPr>
              <p:cNvSpPr txBox="1">
                <a:spLocks noRot="1" noChangeAspect="1" noMove="1" noResize="1" noEditPoints="1" noAdjustHandles="1" noChangeArrowheads="1" noChangeShapeType="1" noTextEdit="1"/>
              </p:cNvSpPr>
              <p:nvPr/>
            </p:nvSpPr>
            <p:spPr>
              <a:xfrm>
                <a:off x="1576556" y="3769870"/>
                <a:ext cx="777739" cy="215444"/>
              </a:xfrm>
              <a:prstGeom prst="rect">
                <a:avLst/>
              </a:prstGeom>
              <a:blipFill>
                <a:blip r:embed="rId7"/>
                <a:stretch>
                  <a:fillRect l="-14173" t="-25000" r="-1575"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8088BE6-C56F-4202-9CDF-F697FB9DAA22}"/>
                  </a:ext>
                </a:extLst>
              </p:cNvPr>
              <p:cNvSpPr txBox="1"/>
              <p:nvPr/>
            </p:nvSpPr>
            <p:spPr>
              <a:xfrm>
                <a:off x="3180628" y="2508983"/>
                <a:ext cx="1033561" cy="646331"/>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(14)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𝒒</m:t>
                    </m:r>
                  </m:oMath>
                </a14:m>
                <a:endParaRPr lang="en-US" altLang="zh-CN" sz="1400" b="1">
                  <a:solidFill>
                    <a:schemeClr val="accent2">
                      <a:lumMod val="50000"/>
                    </a:schemeClr>
                  </a:solidFill>
                </a:endParaRPr>
              </a:p>
              <a:p>
                <a:r>
                  <a:rPr lang="en-US" altLang="zh-CN" sz="1400" b="1">
                    <a:solidFill>
                      <a:schemeClr val="accent2">
                        <a:lumMod val="50000"/>
                      </a:schemeClr>
                    </a:solidFill>
                  </a:rPr>
                  <a:t>(16)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r>
                  <a:rPr lang="en-US" altLang="zh-CN" sz="1400" b="1">
                    <a:solidFill>
                      <a:schemeClr val="accent2">
                        <a:lumMod val="50000"/>
                      </a:schemeClr>
                    </a:solidFill>
                  </a:rPr>
                  <a:t>(17)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 </a:t>
                </a:r>
              </a:p>
            </p:txBody>
          </p:sp>
        </mc:Choice>
        <mc:Fallback xmlns="">
          <p:sp>
            <p:nvSpPr>
              <p:cNvPr id="20" name="文本框 19">
                <a:extLst>
                  <a:ext uri="{FF2B5EF4-FFF2-40B4-BE49-F238E27FC236}">
                    <a16:creationId xmlns:a16="http://schemas.microsoft.com/office/drawing/2014/main" id="{88088BE6-C56F-4202-9CDF-F697FB9DAA22}"/>
                  </a:ext>
                </a:extLst>
              </p:cNvPr>
              <p:cNvSpPr txBox="1">
                <a:spLocks noRot="1" noChangeAspect="1" noMove="1" noResize="1" noEditPoints="1" noAdjustHandles="1" noChangeArrowheads="1" noChangeShapeType="1" noTextEdit="1"/>
              </p:cNvSpPr>
              <p:nvPr/>
            </p:nvSpPr>
            <p:spPr>
              <a:xfrm>
                <a:off x="3180628" y="2508983"/>
                <a:ext cx="1033561" cy="646331"/>
              </a:xfrm>
              <a:prstGeom prst="rect">
                <a:avLst/>
              </a:prstGeom>
              <a:blipFill>
                <a:blip r:embed="rId8"/>
                <a:stretch>
                  <a:fillRect l="-10651" t="-9434" b="-160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4A63AEF-7FDC-418F-9FDF-085BC81FAE39}"/>
                  </a:ext>
                </a:extLst>
              </p:cNvPr>
              <p:cNvSpPr txBox="1"/>
              <p:nvPr/>
            </p:nvSpPr>
            <p:spPr>
              <a:xfrm>
                <a:off x="5622607" y="2507831"/>
                <a:ext cx="1033561" cy="646331"/>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(15)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endParaRPr lang="en-US" altLang="zh-CN" sz="1400" b="1">
                  <a:solidFill>
                    <a:schemeClr val="accent2">
                      <a:lumMod val="50000"/>
                    </a:schemeClr>
                  </a:solidFill>
                </a:endParaRPr>
              </a:p>
              <a:p>
                <a:r>
                  <a:rPr lang="en-US" altLang="zh-CN" sz="1400" b="1">
                    <a:solidFill>
                      <a:schemeClr val="accent2">
                        <a:lumMod val="50000"/>
                      </a:schemeClr>
                    </a:solidFill>
                  </a:rPr>
                  <a:t>(18)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endParaRPr lang="en-US" altLang="zh-CN" sz="1400" b="1">
                  <a:solidFill>
                    <a:schemeClr val="accent2">
                      <a:lumMod val="50000"/>
                    </a:schemeClr>
                  </a:solidFill>
                </a:endParaRPr>
              </a:p>
              <a:p>
                <a:r>
                  <a:rPr lang="en-US" altLang="zh-CN" sz="1400" b="1">
                    <a:solidFill>
                      <a:schemeClr val="accent2">
                        <a:lumMod val="50000"/>
                      </a:schemeClr>
                    </a:solidFill>
                  </a:rPr>
                  <a:t>(19)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 </a:t>
                </a:r>
              </a:p>
            </p:txBody>
          </p:sp>
        </mc:Choice>
        <mc:Fallback xmlns="">
          <p:sp>
            <p:nvSpPr>
              <p:cNvPr id="21" name="文本框 20">
                <a:extLst>
                  <a:ext uri="{FF2B5EF4-FFF2-40B4-BE49-F238E27FC236}">
                    <a16:creationId xmlns:a16="http://schemas.microsoft.com/office/drawing/2014/main" id="{34A63AEF-7FDC-418F-9FDF-085BC81FAE39}"/>
                  </a:ext>
                </a:extLst>
              </p:cNvPr>
              <p:cNvSpPr txBox="1">
                <a:spLocks noRot="1" noChangeAspect="1" noMove="1" noResize="1" noEditPoints="1" noAdjustHandles="1" noChangeArrowheads="1" noChangeShapeType="1" noTextEdit="1"/>
              </p:cNvSpPr>
              <p:nvPr/>
            </p:nvSpPr>
            <p:spPr>
              <a:xfrm>
                <a:off x="5622607" y="2507831"/>
                <a:ext cx="1033561" cy="646331"/>
              </a:xfrm>
              <a:prstGeom prst="rect">
                <a:avLst/>
              </a:prstGeom>
              <a:blipFill>
                <a:blip r:embed="rId9"/>
                <a:stretch>
                  <a:fillRect l="-10588" t="-8491" b="-160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95FEFB3-023F-4BEA-AF6A-75404ACC9CDD}"/>
                  </a:ext>
                </a:extLst>
              </p:cNvPr>
              <p:cNvSpPr txBox="1"/>
              <p:nvPr/>
            </p:nvSpPr>
            <p:spPr>
              <a:xfrm>
                <a:off x="2720600" y="3456016"/>
                <a:ext cx="796623"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(20)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 </a:t>
                </a:r>
                <a14:m>
                  <m:oMath xmlns:m="http://schemas.openxmlformats.org/officeDocument/2006/math">
                    <m:r>
                      <a:rPr lang="en-US" altLang="zh-CN" sz="1400" b="1" i="1">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595FEFB3-023F-4BEA-AF6A-75404ACC9CDD}"/>
                  </a:ext>
                </a:extLst>
              </p:cNvPr>
              <p:cNvSpPr txBox="1">
                <a:spLocks noRot="1" noChangeAspect="1" noMove="1" noResize="1" noEditPoints="1" noAdjustHandles="1" noChangeArrowheads="1" noChangeShapeType="1" noTextEdit="1"/>
              </p:cNvSpPr>
              <p:nvPr/>
            </p:nvSpPr>
            <p:spPr>
              <a:xfrm>
                <a:off x="2720600" y="3456016"/>
                <a:ext cx="796623" cy="215444"/>
              </a:xfrm>
              <a:prstGeom prst="rect">
                <a:avLst/>
              </a:prstGeom>
              <a:blipFill>
                <a:blip r:embed="rId10"/>
                <a:stretch>
                  <a:fillRect l="-13740"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8B59CB2-057E-4204-9E83-B613560163C2}"/>
                  </a:ext>
                </a:extLst>
              </p:cNvPr>
              <p:cNvSpPr txBox="1"/>
              <p:nvPr/>
            </p:nvSpPr>
            <p:spPr>
              <a:xfrm>
                <a:off x="3852535" y="3454223"/>
                <a:ext cx="909380"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(21)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 </a:t>
                </a:r>
              </a:p>
            </p:txBody>
          </p:sp>
        </mc:Choice>
        <mc:Fallback xmlns="">
          <p:sp>
            <p:nvSpPr>
              <p:cNvPr id="23" name="文本框 22">
                <a:extLst>
                  <a:ext uri="{FF2B5EF4-FFF2-40B4-BE49-F238E27FC236}">
                    <a16:creationId xmlns:a16="http://schemas.microsoft.com/office/drawing/2014/main" id="{38B59CB2-057E-4204-9E83-B613560163C2}"/>
                  </a:ext>
                </a:extLst>
              </p:cNvPr>
              <p:cNvSpPr txBox="1">
                <a:spLocks noRot="1" noChangeAspect="1" noMove="1" noResize="1" noEditPoints="1" noAdjustHandles="1" noChangeArrowheads="1" noChangeShapeType="1" noTextEdit="1"/>
              </p:cNvSpPr>
              <p:nvPr/>
            </p:nvSpPr>
            <p:spPr>
              <a:xfrm>
                <a:off x="3852535" y="3454223"/>
                <a:ext cx="909380" cy="215444"/>
              </a:xfrm>
              <a:prstGeom prst="rect">
                <a:avLst/>
              </a:prstGeom>
              <a:blipFill>
                <a:blip r:embed="rId11"/>
                <a:stretch>
                  <a:fillRect l="-12081" t="-28571"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4C0B2B48-83F1-4B37-B08C-24C3C50EBD25}"/>
                  </a:ext>
                </a:extLst>
              </p:cNvPr>
              <p:cNvSpPr txBox="1"/>
              <p:nvPr/>
            </p:nvSpPr>
            <p:spPr>
              <a:xfrm>
                <a:off x="3408160" y="3985314"/>
                <a:ext cx="796623"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(22)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 </a:t>
                </a:r>
                <a14:m>
                  <m:oMath xmlns:m="http://schemas.openxmlformats.org/officeDocument/2006/math">
                    <m:r>
                      <a:rPr lang="en-US" altLang="zh-CN" sz="1400" b="1" i="1">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4C0B2B48-83F1-4B37-B08C-24C3C50EBD25}"/>
                  </a:ext>
                </a:extLst>
              </p:cNvPr>
              <p:cNvSpPr txBox="1">
                <a:spLocks noRot="1" noChangeAspect="1" noMove="1" noResize="1" noEditPoints="1" noAdjustHandles="1" noChangeArrowheads="1" noChangeShapeType="1" noTextEdit="1"/>
              </p:cNvSpPr>
              <p:nvPr/>
            </p:nvSpPr>
            <p:spPr>
              <a:xfrm>
                <a:off x="3408160" y="3985314"/>
                <a:ext cx="796623" cy="215444"/>
              </a:xfrm>
              <a:prstGeom prst="rect">
                <a:avLst/>
              </a:prstGeom>
              <a:blipFill>
                <a:blip r:embed="rId12"/>
                <a:stretch>
                  <a:fillRect l="-13740" t="-25714"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B436CCCB-8174-4DF4-900D-F79FFDA8F6D7}"/>
                  </a:ext>
                </a:extLst>
              </p:cNvPr>
              <p:cNvSpPr txBox="1"/>
              <p:nvPr/>
            </p:nvSpPr>
            <p:spPr>
              <a:xfrm>
                <a:off x="4594685" y="3990280"/>
                <a:ext cx="635323"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(23)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 </a:t>
                </a:r>
              </a:p>
            </p:txBody>
          </p:sp>
        </mc:Choice>
        <mc:Fallback xmlns="">
          <p:sp>
            <p:nvSpPr>
              <p:cNvPr id="25" name="文本框 24">
                <a:extLst>
                  <a:ext uri="{FF2B5EF4-FFF2-40B4-BE49-F238E27FC236}">
                    <a16:creationId xmlns:a16="http://schemas.microsoft.com/office/drawing/2014/main" id="{B436CCCB-8174-4DF4-900D-F79FFDA8F6D7}"/>
                  </a:ext>
                </a:extLst>
              </p:cNvPr>
              <p:cNvSpPr txBox="1">
                <a:spLocks noRot="1" noChangeAspect="1" noMove="1" noResize="1" noEditPoints="1" noAdjustHandles="1" noChangeArrowheads="1" noChangeShapeType="1" noTextEdit="1"/>
              </p:cNvSpPr>
              <p:nvPr/>
            </p:nvSpPr>
            <p:spPr>
              <a:xfrm>
                <a:off x="4594685" y="3990280"/>
                <a:ext cx="635323" cy="215444"/>
              </a:xfrm>
              <a:prstGeom prst="rect">
                <a:avLst/>
              </a:prstGeom>
              <a:blipFill>
                <a:blip r:embed="rId13"/>
                <a:stretch>
                  <a:fillRect l="-17308" t="-28571"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F6B3746F-D1A0-46D9-97F5-F4E1D00425EC}"/>
                  </a:ext>
                </a:extLst>
              </p:cNvPr>
              <p:cNvSpPr txBox="1"/>
              <p:nvPr/>
            </p:nvSpPr>
            <p:spPr>
              <a:xfrm>
                <a:off x="5230008" y="3447281"/>
                <a:ext cx="909380"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(24) F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𝒑</m:t>
                    </m:r>
                  </m:oMath>
                </a14:m>
                <a:r>
                  <a:rPr lang="zh-CN" altLang="en-US" sz="1400" b="1">
                    <a:solidFill>
                      <a:schemeClr val="accent2">
                        <a:lumMod val="50000"/>
                      </a:schemeClr>
                    </a:solidFill>
                  </a:rPr>
                  <a:t> </a:t>
                </a:r>
                <a14:m>
                  <m:oMath xmlns:m="http://schemas.openxmlformats.org/officeDocument/2006/math">
                    <m:r>
                      <a:rPr lang="en-US" altLang="zh-CN" sz="1400" b="1" i="1">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F6B3746F-D1A0-46D9-97F5-F4E1D00425EC}"/>
                  </a:ext>
                </a:extLst>
              </p:cNvPr>
              <p:cNvSpPr txBox="1">
                <a:spLocks noRot="1" noChangeAspect="1" noMove="1" noResize="1" noEditPoints="1" noAdjustHandles="1" noChangeArrowheads="1" noChangeShapeType="1" noTextEdit="1"/>
              </p:cNvSpPr>
              <p:nvPr/>
            </p:nvSpPr>
            <p:spPr>
              <a:xfrm>
                <a:off x="5230008" y="3447281"/>
                <a:ext cx="909380" cy="215444"/>
              </a:xfrm>
              <a:prstGeom prst="rect">
                <a:avLst/>
              </a:prstGeom>
              <a:blipFill>
                <a:blip r:embed="rId14"/>
                <a:stretch>
                  <a:fillRect l="-12081" t="-25000"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1D02C57-44B8-4DA3-BCF2-697A14767CFD}"/>
                  </a:ext>
                </a:extLst>
              </p:cNvPr>
              <p:cNvSpPr txBox="1"/>
              <p:nvPr/>
            </p:nvSpPr>
            <p:spPr>
              <a:xfrm>
                <a:off x="6322561" y="3447281"/>
                <a:ext cx="909381"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(25)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 </a:t>
                </a:r>
              </a:p>
            </p:txBody>
          </p:sp>
        </mc:Choice>
        <mc:Fallback xmlns="">
          <p:sp>
            <p:nvSpPr>
              <p:cNvPr id="27" name="文本框 26">
                <a:extLst>
                  <a:ext uri="{FF2B5EF4-FFF2-40B4-BE49-F238E27FC236}">
                    <a16:creationId xmlns:a16="http://schemas.microsoft.com/office/drawing/2014/main" id="{01D02C57-44B8-4DA3-BCF2-697A14767CFD}"/>
                  </a:ext>
                </a:extLst>
              </p:cNvPr>
              <p:cNvSpPr txBox="1">
                <a:spLocks noRot="1" noChangeAspect="1" noMove="1" noResize="1" noEditPoints="1" noAdjustHandles="1" noChangeArrowheads="1" noChangeShapeType="1" noTextEdit="1"/>
              </p:cNvSpPr>
              <p:nvPr/>
            </p:nvSpPr>
            <p:spPr>
              <a:xfrm>
                <a:off x="6322561" y="3447281"/>
                <a:ext cx="909381" cy="215444"/>
              </a:xfrm>
              <a:prstGeom prst="rect">
                <a:avLst/>
              </a:prstGeom>
              <a:blipFill>
                <a:blip r:embed="rId15"/>
                <a:stretch>
                  <a:fillRect l="-12081" t="-25000"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C58E47D7-45E0-4BE1-8A92-336A8F603104}"/>
                  </a:ext>
                </a:extLst>
              </p:cNvPr>
              <p:cNvSpPr txBox="1"/>
              <p:nvPr/>
            </p:nvSpPr>
            <p:spPr>
              <a:xfrm>
                <a:off x="5913669" y="3991014"/>
                <a:ext cx="684225"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(26)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𝒒</m:t>
                    </m:r>
                  </m:oMath>
                </a14:m>
                <a:r>
                  <a:rPr lang="zh-CN" altLang="en-US" sz="1400" b="1">
                    <a:solidFill>
                      <a:schemeClr val="accent2">
                        <a:lumMod val="50000"/>
                      </a:schemeClr>
                    </a:solidFill>
                  </a:rPr>
                  <a:t> </a:t>
                </a:r>
              </a:p>
            </p:txBody>
          </p:sp>
        </mc:Choice>
        <mc:Fallback xmlns="">
          <p:sp>
            <p:nvSpPr>
              <p:cNvPr id="28" name="文本框 27">
                <a:extLst>
                  <a:ext uri="{FF2B5EF4-FFF2-40B4-BE49-F238E27FC236}">
                    <a16:creationId xmlns:a16="http://schemas.microsoft.com/office/drawing/2014/main" id="{C58E47D7-45E0-4BE1-8A92-336A8F603104}"/>
                  </a:ext>
                </a:extLst>
              </p:cNvPr>
              <p:cNvSpPr txBox="1">
                <a:spLocks noRot="1" noChangeAspect="1" noMove="1" noResize="1" noEditPoints="1" noAdjustHandles="1" noChangeArrowheads="1" noChangeShapeType="1" noTextEdit="1"/>
              </p:cNvSpPr>
              <p:nvPr/>
            </p:nvSpPr>
            <p:spPr>
              <a:xfrm>
                <a:off x="5913669" y="3991014"/>
                <a:ext cx="684225" cy="215444"/>
              </a:xfrm>
              <a:prstGeom prst="rect">
                <a:avLst/>
              </a:prstGeom>
              <a:blipFill>
                <a:blip r:embed="rId16"/>
                <a:stretch>
                  <a:fillRect l="-16071" t="-28571" b="-5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C1A5A85-B104-4701-A2DD-DE611EB207A0}"/>
                  </a:ext>
                </a:extLst>
              </p:cNvPr>
              <p:cNvSpPr txBox="1"/>
              <p:nvPr/>
            </p:nvSpPr>
            <p:spPr>
              <a:xfrm>
                <a:off x="7042336" y="3986045"/>
                <a:ext cx="722094" cy="215444"/>
              </a:xfrm>
              <a:prstGeom prst="rect">
                <a:avLst/>
              </a:prstGeom>
              <a:solidFill>
                <a:schemeClr val="accent5">
                  <a:lumMod val="20000"/>
                  <a:lumOff val="80000"/>
                </a:schemeClr>
              </a:solidFill>
            </p:spPr>
            <p:txBody>
              <a:bodyPr wrap="square" lIns="0" tIns="0" rIns="0" bIns="0" rtlCol="0">
                <a:spAutoFit/>
              </a:bodyPr>
              <a:lstStyle/>
              <a:p>
                <a:r>
                  <a:rPr lang="en-US" altLang="zh-CN" sz="1400" b="1">
                    <a:solidFill>
                      <a:schemeClr val="accent2">
                        <a:lumMod val="50000"/>
                      </a:schemeClr>
                    </a:solidFill>
                  </a:rPr>
                  <a:t>(27) T </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𝒓</m:t>
                    </m:r>
                  </m:oMath>
                </a14:m>
                <a:r>
                  <a:rPr lang="zh-CN" altLang="en-US" sz="1400" b="1">
                    <a:solidFill>
                      <a:schemeClr val="accent2">
                        <a:lumMod val="50000"/>
                      </a:schemeClr>
                    </a:solidFill>
                  </a:rPr>
                  <a:t> </a:t>
                </a:r>
                <a14:m>
                  <m:oMath xmlns:m="http://schemas.openxmlformats.org/officeDocument/2006/math">
                    <m:r>
                      <a:rPr lang="en-US" altLang="zh-CN" sz="1400" b="1" i="1">
                        <a:solidFill>
                          <a:srgbClr val="C00000"/>
                        </a:solidFill>
                        <a:latin typeface="Cambria Math" panose="02040503050406030204" pitchFamily="18" charset="0"/>
                      </a:rPr>
                      <m:t>×</m:t>
                    </m:r>
                  </m:oMath>
                </a14:m>
                <a:endParaRPr lang="zh-CN" altLang="en-US" sz="1400" b="1">
                  <a:solidFill>
                    <a:schemeClr val="accent2">
                      <a:lumMod val="50000"/>
                    </a:schemeClr>
                  </a:solidFill>
                </a:endParaRPr>
              </a:p>
            </p:txBody>
          </p:sp>
        </mc:Choice>
        <mc:Fallback xmlns="">
          <p:sp>
            <p:nvSpPr>
              <p:cNvPr id="29" name="文本框 28">
                <a:extLst>
                  <a:ext uri="{FF2B5EF4-FFF2-40B4-BE49-F238E27FC236}">
                    <a16:creationId xmlns:a16="http://schemas.microsoft.com/office/drawing/2014/main" id="{3C1A5A85-B104-4701-A2DD-DE611EB207A0}"/>
                  </a:ext>
                </a:extLst>
              </p:cNvPr>
              <p:cNvSpPr txBox="1">
                <a:spLocks noRot="1" noChangeAspect="1" noMove="1" noResize="1" noEditPoints="1" noAdjustHandles="1" noChangeArrowheads="1" noChangeShapeType="1" noTextEdit="1"/>
              </p:cNvSpPr>
              <p:nvPr/>
            </p:nvSpPr>
            <p:spPr>
              <a:xfrm>
                <a:off x="7042336" y="3986045"/>
                <a:ext cx="722094" cy="215444"/>
              </a:xfrm>
              <a:prstGeom prst="rect">
                <a:avLst/>
              </a:prstGeom>
              <a:blipFill>
                <a:blip r:embed="rId17"/>
                <a:stretch>
                  <a:fillRect l="-15126" t="-25714" r="-6723" b="-51429"/>
                </a:stretch>
              </a:blipFill>
            </p:spPr>
            <p:txBody>
              <a:bodyPr/>
              <a:lstStyle/>
              <a:p>
                <a:r>
                  <a:rPr lang="zh-CN" altLang="en-US">
                    <a:noFill/>
                  </a:rPr>
                  <a:t> </a:t>
                </a:r>
              </a:p>
            </p:txBody>
          </p:sp>
        </mc:Fallback>
      </mc:AlternateContent>
      <p:cxnSp>
        <p:nvCxnSpPr>
          <p:cNvPr id="30" name="直接连接符 29">
            <a:extLst>
              <a:ext uri="{FF2B5EF4-FFF2-40B4-BE49-F238E27FC236}">
                <a16:creationId xmlns:a16="http://schemas.microsoft.com/office/drawing/2014/main" id="{0BEEC15F-99FD-4147-A6EA-C8B8F029DFA4}"/>
              </a:ext>
            </a:extLst>
          </p:cNvPr>
          <p:cNvCxnSpPr>
            <a:stCxn id="9" idx="2"/>
            <a:endCxn id="10" idx="0"/>
          </p:cNvCxnSpPr>
          <p:nvPr/>
        </p:nvCxnSpPr>
        <p:spPr>
          <a:xfrm flipH="1">
            <a:off x="1415046" y="1613062"/>
            <a:ext cx="1810308" cy="17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D781AB4-E095-42FD-A9A4-AAE1C3943C42}"/>
              </a:ext>
            </a:extLst>
          </p:cNvPr>
          <p:cNvCxnSpPr>
            <a:stCxn id="9" idx="2"/>
            <a:endCxn id="17" idx="0"/>
          </p:cNvCxnSpPr>
          <p:nvPr/>
        </p:nvCxnSpPr>
        <p:spPr>
          <a:xfrm>
            <a:off x="3225354" y="1613062"/>
            <a:ext cx="1633672" cy="169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8CAF1407-3800-483C-B557-7E2900FFF857}"/>
              </a:ext>
            </a:extLst>
          </p:cNvPr>
          <p:cNvCxnSpPr>
            <a:stCxn id="10" idx="2"/>
            <a:endCxn id="18" idx="0"/>
          </p:cNvCxnSpPr>
          <p:nvPr/>
        </p:nvCxnSpPr>
        <p:spPr>
          <a:xfrm flipH="1">
            <a:off x="865154" y="3511485"/>
            <a:ext cx="549892" cy="25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7FB4F47-46A8-4FD5-8C38-0B22F3B81653}"/>
              </a:ext>
            </a:extLst>
          </p:cNvPr>
          <p:cNvCxnSpPr>
            <a:stCxn id="10" idx="2"/>
            <a:endCxn id="19" idx="0"/>
          </p:cNvCxnSpPr>
          <p:nvPr/>
        </p:nvCxnSpPr>
        <p:spPr>
          <a:xfrm>
            <a:off x="1415046" y="3511485"/>
            <a:ext cx="550380" cy="25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8E67ABDD-7B37-4259-9CD1-275B0414DBA2}"/>
              </a:ext>
            </a:extLst>
          </p:cNvPr>
          <p:cNvCxnSpPr>
            <a:stCxn id="17" idx="2"/>
            <a:endCxn id="20" idx="0"/>
          </p:cNvCxnSpPr>
          <p:nvPr/>
        </p:nvCxnSpPr>
        <p:spPr>
          <a:xfrm flipH="1">
            <a:off x="3697409" y="2213754"/>
            <a:ext cx="1161617" cy="295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089D0AD-5712-4FCD-A188-60796438F4ED}"/>
              </a:ext>
            </a:extLst>
          </p:cNvPr>
          <p:cNvCxnSpPr>
            <a:cxnSpLocks/>
            <a:stCxn id="17" idx="2"/>
            <a:endCxn id="21" idx="0"/>
          </p:cNvCxnSpPr>
          <p:nvPr/>
        </p:nvCxnSpPr>
        <p:spPr>
          <a:xfrm>
            <a:off x="4859026" y="2213754"/>
            <a:ext cx="1280362" cy="294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B4343CE-22CF-4CEA-A9FE-1299B481A68C}"/>
              </a:ext>
            </a:extLst>
          </p:cNvPr>
          <p:cNvCxnSpPr>
            <a:stCxn id="20" idx="2"/>
            <a:endCxn id="22" idx="0"/>
          </p:cNvCxnSpPr>
          <p:nvPr/>
        </p:nvCxnSpPr>
        <p:spPr>
          <a:xfrm flipH="1">
            <a:off x="3118912" y="3155314"/>
            <a:ext cx="578497" cy="3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B4030DF7-116F-47A7-A267-D428C5D8302E}"/>
              </a:ext>
            </a:extLst>
          </p:cNvPr>
          <p:cNvCxnSpPr>
            <a:stCxn id="20" idx="2"/>
            <a:endCxn id="23" idx="0"/>
          </p:cNvCxnSpPr>
          <p:nvPr/>
        </p:nvCxnSpPr>
        <p:spPr>
          <a:xfrm>
            <a:off x="3697409" y="3155314"/>
            <a:ext cx="609816" cy="298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4526B9B-CACB-4905-BD02-FE058BF0BEC4}"/>
              </a:ext>
            </a:extLst>
          </p:cNvPr>
          <p:cNvCxnSpPr>
            <a:stCxn id="23" idx="2"/>
            <a:endCxn id="24" idx="0"/>
          </p:cNvCxnSpPr>
          <p:nvPr/>
        </p:nvCxnSpPr>
        <p:spPr>
          <a:xfrm flipH="1">
            <a:off x="3806472" y="3669667"/>
            <a:ext cx="500753" cy="315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1593953D-CC66-44D0-9A50-F3C48821C991}"/>
              </a:ext>
            </a:extLst>
          </p:cNvPr>
          <p:cNvCxnSpPr>
            <a:stCxn id="23" idx="2"/>
            <a:endCxn id="25" idx="0"/>
          </p:cNvCxnSpPr>
          <p:nvPr/>
        </p:nvCxnSpPr>
        <p:spPr>
          <a:xfrm>
            <a:off x="4307225" y="3669667"/>
            <a:ext cx="605122" cy="32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66D4F3F-94BF-4CE8-8039-237CE7DE5ABD}"/>
              </a:ext>
            </a:extLst>
          </p:cNvPr>
          <p:cNvCxnSpPr>
            <a:stCxn id="21" idx="2"/>
            <a:endCxn id="26" idx="0"/>
          </p:cNvCxnSpPr>
          <p:nvPr/>
        </p:nvCxnSpPr>
        <p:spPr>
          <a:xfrm flipH="1">
            <a:off x="5684698" y="3154162"/>
            <a:ext cx="454690" cy="293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219F931-5BBB-443D-837E-8EA042854507}"/>
              </a:ext>
            </a:extLst>
          </p:cNvPr>
          <p:cNvCxnSpPr>
            <a:stCxn id="21" idx="2"/>
            <a:endCxn id="27" idx="0"/>
          </p:cNvCxnSpPr>
          <p:nvPr/>
        </p:nvCxnSpPr>
        <p:spPr>
          <a:xfrm>
            <a:off x="6139388" y="3154162"/>
            <a:ext cx="637864" cy="293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9299DE0-F925-49A2-9921-310640DA8613}"/>
              </a:ext>
            </a:extLst>
          </p:cNvPr>
          <p:cNvCxnSpPr>
            <a:stCxn id="27" idx="2"/>
            <a:endCxn id="28" idx="0"/>
          </p:cNvCxnSpPr>
          <p:nvPr/>
        </p:nvCxnSpPr>
        <p:spPr>
          <a:xfrm flipH="1">
            <a:off x="6255782" y="3662725"/>
            <a:ext cx="521470" cy="328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B906BE7-6B2E-43F3-96C5-5A2E101982EB}"/>
              </a:ext>
            </a:extLst>
          </p:cNvPr>
          <p:cNvCxnSpPr>
            <a:stCxn id="27" idx="2"/>
            <a:endCxn id="29" idx="0"/>
          </p:cNvCxnSpPr>
          <p:nvPr/>
        </p:nvCxnSpPr>
        <p:spPr>
          <a:xfrm>
            <a:off x="6777252" y="3662725"/>
            <a:ext cx="626131" cy="3233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2A04549-F415-444C-A073-EFD707FF4A9B}"/>
                  </a:ext>
                </a:extLst>
              </p:cNvPr>
              <p:cNvSpPr txBox="1"/>
              <p:nvPr/>
            </p:nvSpPr>
            <p:spPr>
              <a:xfrm>
                <a:off x="475796" y="4312548"/>
                <a:ext cx="7828347" cy="276999"/>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oMath>
                </a14:m>
                <a:r>
                  <a:rPr lang="en-US" altLang="zh-CN" sz="1200" b="1">
                    <a:solidFill>
                      <a:schemeClr val="accent2">
                        <a:lumMod val="50000"/>
                      </a:schemeClr>
                    </a:solidFill>
                  </a:rPr>
                  <a:t>F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oMath>
                </a14:m>
                <a:r>
                  <a:rPr lang="en-US" altLang="zh-CN" sz="1200" b="1">
                    <a:solidFill>
                      <a:schemeClr val="accent2">
                        <a:lumMod val="50000"/>
                      </a:schemeClr>
                    </a:solidFill>
                  </a:rPr>
                  <a:t>, F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oMath>
                </a14:m>
                <a:r>
                  <a:rPr lang="en-US" altLang="zh-CN" sz="1200" b="1">
                    <a:solidFill>
                      <a:schemeClr val="accent2">
                        <a:lumMod val="50000"/>
                      </a:schemeClr>
                    </a:solidFill>
                  </a:rPr>
                  <a:t>, T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oMath>
                </a14:m>
                <a:r>
                  <a:rPr lang="en-US" altLang="zh-CN" sz="1200" b="1">
                    <a:solidFill>
                      <a:schemeClr val="accent2">
                        <a:lumMod val="50000"/>
                      </a:schemeClr>
                    </a:solidFill>
                  </a:rPr>
                  <a:t>,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是</a:t>
                </a:r>
                <a:r>
                  <a:rPr lang="zh-CN" altLang="en-US" sz="1200" b="1">
                    <a:solidFill>
                      <a:srgbClr val="C00000"/>
                    </a:solidFill>
                  </a:rPr>
                  <a:t>辛提卡集合</a:t>
                </a:r>
              </a:p>
            </p:txBody>
          </p:sp>
        </mc:Choice>
        <mc:Fallback>
          <p:sp>
            <p:nvSpPr>
              <p:cNvPr id="4" name="文本框 3">
                <a:extLst>
                  <a:ext uri="{FF2B5EF4-FFF2-40B4-BE49-F238E27FC236}">
                    <a16:creationId xmlns:a16="http://schemas.microsoft.com/office/drawing/2014/main" id="{22A04549-F415-444C-A073-EFD707FF4A9B}"/>
                  </a:ext>
                </a:extLst>
              </p:cNvPr>
              <p:cNvSpPr txBox="1">
                <a:spLocks noRot="1" noChangeAspect="1" noMove="1" noResize="1" noEditPoints="1" noAdjustHandles="1" noChangeArrowheads="1" noChangeShapeType="1" noTextEdit="1"/>
              </p:cNvSpPr>
              <p:nvPr/>
            </p:nvSpPr>
            <p:spPr>
              <a:xfrm>
                <a:off x="475796" y="4312548"/>
                <a:ext cx="7828347" cy="276999"/>
              </a:xfrm>
              <a:prstGeom prst="rect">
                <a:avLst/>
              </a:prstGeom>
              <a:blipFill>
                <a:blip r:embed="rId18"/>
                <a:stretch>
                  <a:fillRect b="-1521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6AAD9E0C-47AF-4B99-BBAD-C011CC7F9F31}"/>
              </a:ext>
            </a:extLst>
          </p:cNvPr>
          <p:cNvSpPr txBox="1"/>
          <p:nvPr/>
        </p:nvSpPr>
        <p:spPr>
          <a:xfrm>
            <a:off x="6870818" y="1392224"/>
            <a:ext cx="1791531" cy="1698285"/>
          </a:xfrm>
          <a:prstGeom prst="rect">
            <a:avLst/>
          </a:prstGeom>
          <a:solidFill>
            <a:schemeClr val="accent4">
              <a:lumMod val="20000"/>
              <a:lumOff val="80000"/>
            </a:schemeClr>
          </a:solidFill>
        </p:spPr>
        <p:txBody>
          <a:bodyPr wrap="square" rtlCol="0">
            <a:spAutoFit/>
          </a:bodyPr>
          <a:lstStyle/>
          <a:p>
            <a:pPr>
              <a:lnSpc>
                <a:spcPts val="1800"/>
              </a:lnSpc>
            </a:pPr>
            <a:r>
              <a:rPr lang="zh-CN" altLang="en-US" sz="1400" b="1">
                <a:solidFill>
                  <a:schemeClr val="accent2">
                    <a:lumMod val="50000"/>
                  </a:schemeClr>
                </a:solidFill>
              </a:rPr>
              <a:t>真值树法根据规则不断展开，直到根到叶子节点这条路径上的真值赋值要求集合要么出现矛盾，要么是辛提卡集合（从而是可满足的）</a:t>
            </a:r>
          </a:p>
        </p:txBody>
      </p:sp>
      <p:sp>
        <p:nvSpPr>
          <p:cNvPr id="6" name="文本框 5">
            <a:extLst>
              <a:ext uri="{FF2B5EF4-FFF2-40B4-BE49-F238E27FC236}">
                <a16:creationId xmlns:a16="http://schemas.microsoft.com/office/drawing/2014/main" id="{70920675-EDE3-4355-BE9E-E2DF5DED99F9}"/>
              </a:ext>
            </a:extLst>
          </p:cNvPr>
          <p:cNvSpPr txBox="1"/>
          <p:nvPr/>
        </p:nvSpPr>
        <p:spPr>
          <a:xfrm>
            <a:off x="7411300" y="3351766"/>
            <a:ext cx="1257300" cy="523220"/>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归谬赋值法的原理也类似</a:t>
            </a:r>
          </a:p>
        </p:txBody>
      </p:sp>
    </p:spTree>
    <p:extLst>
      <p:ext uri="{BB962C8B-B14F-4D97-AF65-F5344CB8AC3E}">
        <p14:creationId xmlns:p14="http://schemas.microsoft.com/office/powerpoint/2010/main" val="1203544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835B93B-BE76-4E2C-B275-4118CAFB2BAB}"/>
                  </a:ext>
                </a:extLst>
              </p:cNvPr>
              <p:cNvSpPr txBox="1"/>
              <p:nvPr/>
            </p:nvSpPr>
            <p:spPr>
              <a:xfrm>
                <a:off x="1013764" y="918563"/>
                <a:ext cx="5090474" cy="1768369"/>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使用真值树法判断下面的公式是否是永真式：</a:t>
                </a:r>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oMath>
                </a14:m>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e>
                        </m:d>
                        <m:r>
                          <a:rPr lang="en-US" altLang="zh-CN" b="1" i="1">
                            <a:solidFill>
                              <a:schemeClr val="accent2">
                                <a:lumMod val="50000"/>
                              </a:schemeClr>
                            </a:solidFill>
                            <a:latin typeface="Cambria Math" panose="02040503050406030204" pitchFamily="18" charset="0"/>
                            <a:ea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e>
                        </m:d>
                      </m:e>
                    </m:d>
                  </m:oMath>
                </a14:m>
                <a:endParaRPr lang="en-US" altLang="zh-CN" b="1">
                  <a:solidFill>
                    <a:schemeClr val="accent2">
                      <a:lumMod val="50000"/>
                    </a:schemeClr>
                  </a:solidFill>
                </a:endParaRPr>
              </a:p>
              <a:p>
                <a:pPr marL="285750" indent="-28575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e>
                    </m:d>
                  </m:oMath>
                </a14:m>
                <a:endParaRPr lang="zh-CN" altLang="en-US" b="1">
                  <a:solidFill>
                    <a:schemeClr val="accent2">
                      <a:lumMod val="50000"/>
                    </a:schemeClr>
                  </a:solidFill>
                </a:endParaRPr>
              </a:p>
            </p:txBody>
          </p:sp>
        </mc:Choice>
        <mc:Fallback>
          <p:sp>
            <p:nvSpPr>
              <p:cNvPr id="8" name="文本框 7">
                <a:extLst>
                  <a:ext uri="{FF2B5EF4-FFF2-40B4-BE49-F238E27FC236}">
                    <a16:creationId xmlns:a16="http://schemas.microsoft.com/office/drawing/2014/main" id="{F835B93B-BE76-4E2C-B275-4118CAFB2BAB}"/>
                  </a:ext>
                </a:extLst>
              </p:cNvPr>
              <p:cNvSpPr txBox="1">
                <a:spLocks noRot="1" noChangeAspect="1" noMove="1" noResize="1" noEditPoints="1" noAdjustHandles="1" noChangeArrowheads="1" noChangeShapeType="1" noTextEdit="1"/>
              </p:cNvSpPr>
              <p:nvPr/>
            </p:nvSpPr>
            <p:spPr>
              <a:xfrm>
                <a:off x="1013764" y="918563"/>
                <a:ext cx="5090474" cy="1768369"/>
              </a:xfrm>
              <a:prstGeom prst="rect">
                <a:avLst/>
              </a:prstGeom>
              <a:blipFill>
                <a:blip r:embed="rId2"/>
                <a:stretch>
                  <a:fillRect l="-958" t="-1034" b="-3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6671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835B93B-BE76-4E2C-B275-4118CAFB2BAB}"/>
                  </a:ext>
                </a:extLst>
              </p:cNvPr>
              <p:cNvSpPr txBox="1"/>
              <p:nvPr/>
            </p:nvSpPr>
            <p:spPr>
              <a:xfrm>
                <a:off x="581422" y="829111"/>
                <a:ext cx="7817143" cy="383951"/>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使用真值树法判断公式</a:t>
                </a:r>
                <a14:m>
                  <m:oMath xmlns:m="http://schemas.openxmlformats.org/officeDocument/2006/math">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𝒑</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𝒓</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𝒓</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oMath>
                </a14:m>
                <a:r>
                  <a:rPr lang="zh-CN" altLang="en-US" b="1">
                    <a:solidFill>
                      <a:schemeClr val="accent2">
                        <a:lumMod val="50000"/>
                      </a:schemeClr>
                    </a:solidFill>
                  </a:rPr>
                  <a:t>是否是永真式</a:t>
                </a:r>
                <a:endParaRPr lang="en-US" altLang="zh-CN" b="1">
                  <a:solidFill>
                    <a:schemeClr val="accent2">
                      <a:lumMod val="50000"/>
                    </a:schemeClr>
                  </a:solidFill>
                </a:endParaRPr>
              </a:p>
            </p:txBody>
          </p:sp>
        </mc:Choice>
        <mc:Fallback>
          <p:sp>
            <p:nvSpPr>
              <p:cNvPr id="8" name="文本框 7">
                <a:extLst>
                  <a:ext uri="{FF2B5EF4-FFF2-40B4-BE49-F238E27FC236}">
                    <a16:creationId xmlns:a16="http://schemas.microsoft.com/office/drawing/2014/main" id="{F835B93B-BE76-4E2C-B275-4118CAFB2BAB}"/>
                  </a:ext>
                </a:extLst>
              </p:cNvPr>
              <p:cNvSpPr txBox="1">
                <a:spLocks noRot="1" noChangeAspect="1" noMove="1" noResize="1" noEditPoints="1" noAdjustHandles="1" noChangeArrowheads="1" noChangeShapeType="1" noTextEdit="1"/>
              </p:cNvSpPr>
              <p:nvPr/>
            </p:nvSpPr>
            <p:spPr>
              <a:xfrm>
                <a:off x="581422" y="829111"/>
                <a:ext cx="7817143" cy="383951"/>
              </a:xfrm>
              <a:prstGeom prst="rect">
                <a:avLst/>
              </a:prstGeom>
              <a:blipFill>
                <a:blip r:embed="rId2"/>
                <a:stretch>
                  <a:fillRect l="-624" t="-3175" b="-253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E949CED-7590-4457-80BA-2F58D3BC313B}"/>
                  </a:ext>
                </a:extLst>
              </p:cNvPr>
              <p:cNvSpPr txBox="1"/>
              <p:nvPr/>
            </p:nvSpPr>
            <p:spPr>
              <a:xfrm>
                <a:off x="3194438" y="1406921"/>
                <a:ext cx="2989088"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 F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𝒑</m:t>
                        </m:r>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(2) T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𝒑</m:t>
                        </m:r>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a:p>
                <a:r>
                  <a:rPr lang="en-US" altLang="zh-CN" sz="1200" b="1">
                    <a:solidFill>
                      <a:schemeClr val="accent2">
                        <a:lumMod val="50000"/>
                      </a:schemeClr>
                    </a:solidFill>
                  </a:rPr>
                  <a:t>(3) F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p:txBody>
          </p:sp>
        </mc:Choice>
        <mc:Fallback>
          <p:sp>
            <p:nvSpPr>
              <p:cNvPr id="9" name="文本框 8">
                <a:extLst>
                  <a:ext uri="{FF2B5EF4-FFF2-40B4-BE49-F238E27FC236}">
                    <a16:creationId xmlns:a16="http://schemas.microsoft.com/office/drawing/2014/main" id="{9E949CED-7590-4457-80BA-2F58D3BC313B}"/>
                  </a:ext>
                </a:extLst>
              </p:cNvPr>
              <p:cNvSpPr txBox="1">
                <a:spLocks noRot="1" noChangeAspect="1" noMove="1" noResize="1" noEditPoints="1" noAdjustHandles="1" noChangeArrowheads="1" noChangeShapeType="1" noTextEdit="1"/>
              </p:cNvSpPr>
              <p:nvPr/>
            </p:nvSpPr>
            <p:spPr>
              <a:xfrm>
                <a:off x="3194438" y="1406921"/>
                <a:ext cx="2989088" cy="553998"/>
              </a:xfrm>
              <a:prstGeom prst="rect">
                <a:avLst/>
              </a:prstGeom>
              <a:blipFill>
                <a:blip r:embed="rId3"/>
                <a:stretch>
                  <a:fillRect l="-3061" t="-8791" b="-153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B21A308B-6AAA-4F5F-8C71-AA10FD909C90}"/>
                  </a:ext>
                </a:extLst>
              </p:cNvPr>
              <p:cNvSpPr txBox="1"/>
              <p:nvPr/>
            </p:nvSpPr>
            <p:spPr>
              <a:xfrm>
                <a:off x="2308297" y="2145318"/>
                <a:ext cx="1484922"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(4) T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𝒑</m:t>
                        </m:r>
                      </m:e>
                    </m:d>
                  </m:oMath>
                </a14:m>
                <a:r>
                  <a:rPr lang="en-US" altLang="zh-CN" sz="1200" b="1">
                    <a:solidFill>
                      <a:schemeClr val="accent2">
                        <a:lumMod val="50000"/>
                      </a:schemeClr>
                    </a:solidFill>
                  </a:rPr>
                  <a:t> </a:t>
                </a:r>
                <a:r>
                  <a:rPr lang="en-US" altLang="zh-CN" sz="1200" b="1">
                    <a:solidFill>
                      <a:srgbClr val="C00000"/>
                    </a:solidFill>
                  </a:rPr>
                  <a:t>[3]</a:t>
                </a:r>
              </a:p>
            </p:txBody>
          </p:sp>
        </mc:Choice>
        <mc:Fallback>
          <p:sp>
            <p:nvSpPr>
              <p:cNvPr id="10" name="文本框 9">
                <a:extLst>
                  <a:ext uri="{FF2B5EF4-FFF2-40B4-BE49-F238E27FC236}">
                    <a16:creationId xmlns:a16="http://schemas.microsoft.com/office/drawing/2014/main" id="{B21A308B-6AAA-4F5F-8C71-AA10FD909C90}"/>
                  </a:ext>
                </a:extLst>
              </p:cNvPr>
              <p:cNvSpPr txBox="1">
                <a:spLocks noRot="1" noChangeAspect="1" noMove="1" noResize="1" noEditPoints="1" noAdjustHandles="1" noChangeArrowheads="1" noChangeShapeType="1" noTextEdit="1"/>
              </p:cNvSpPr>
              <p:nvPr/>
            </p:nvSpPr>
            <p:spPr>
              <a:xfrm>
                <a:off x="2308297" y="2145318"/>
                <a:ext cx="1484922" cy="184666"/>
              </a:xfrm>
              <a:prstGeom prst="rect">
                <a:avLst/>
              </a:prstGeom>
              <a:blipFill>
                <a:blip r:embed="rId4"/>
                <a:stretch>
                  <a:fillRect l="-6584" t="-26667" r="-2881"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EE81E80-4A27-4819-86E9-DE92C923B748}"/>
                  </a:ext>
                </a:extLst>
              </p:cNvPr>
              <p:cNvSpPr txBox="1"/>
              <p:nvPr/>
            </p:nvSpPr>
            <p:spPr>
              <a:xfrm>
                <a:off x="6047002" y="2135131"/>
                <a:ext cx="858800"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(5) T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a:p>
                <a:r>
                  <a:rPr lang="en-US" altLang="zh-CN" sz="1200" b="1">
                    <a:solidFill>
                      <a:schemeClr val="accent2">
                        <a:lumMod val="50000"/>
                      </a:schemeClr>
                    </a:solidFill>
                  </a:rPr>
                  <a:t>(6)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(7)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r>
                  <a:rPr lang="en-US" altLang="zh-CN" sz="1200" b="1">
                    <a:solidFill>
                      <a:srgbClr val="C00000"/>
                    </a:solidFill>
                  </a:rPr>
                  <a:t>[3]</a:t>
                </a:r>
                <a:endParaRPr lang="en-US" altLang="zh-CN" sz="12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2EE81E80-4A27-4819-86E9-DE92C923B748}"/>
                  </a:ext>
                </a:extLst>
              </p:cNvPr>
              <p:cNvSpPr txBox="1">
                <a:spLocks noRot="1" noChangeAspect="1" noMove="1" noResize="1" noEditPoints="1" noAdjustHandles="1" noChangeArrowheads="1" noChangeShapeType="1" noTextEdit="1"/>
              </p:cNvSpPr>
              <p:nvPr/>
            </p:nvSpPr>
            <p:spPr>
              <a:xfrm>
                <a:off x="6047002" y="2135131"/>
                <a:ext cx="858800" cy="553998"/>
              </a:xfrm>
              <a:prstGeom prst="rect">
                <a:avLst/>
              </a:prstGeom>
              <a:blipFill>
                <a:blip r:embed="rId5"/>
                <a:stretch>
                  <a:fillRect l="-11348" t="-8791" r="-3546"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E586C1C-7FCA-44A6-822C-BC43EC51AFEA}"/>
                  </a:ext>
                </a:extLst>
              </p:cNvPr>
              <p:cNvSpPr txBox="1"/>
              <p:nvPr/>
            </p:nvSpPr>
            <p:spPr>
              <a:xfrm>
                <a:off x="1734948" y="2578136"/>
                <a:ext cx="868201"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(8) T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a:p>
                <a:r>
                  <a:rPr lang="en-US" altLang="zh-CN" sz="1200" b="1">
                    <a:solidFill>
                      <a:schemeClr val="accent2">
                        <a:lumMod val="50000"/>
                      </a:schemeClr>
                    </a:solidFill>
                  </a:rPr>
                  <a:t>(9) T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a:t>
                </a:r>
              </a:p>
              <a:p>
                <a:r>
                  <a:rPr lang="en-US" altLang="zh-CN" sz="1200" b="1">
                    <a:solidFill>
                      <a:schemeClr val="accent2">
                        <a:lumMod val="50000"/>
                      </a:schemeClr>
                    </a:solidFill>
                  </a:rPr>
                  <a:t>(10)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a:t>
                </a:r>
                <a:r>
                  <a:rPr lang="en-US" altLang="zh-CN" sz="1200" b="1">
                    <a:solidFill>
                      <a:srgbClr val="C00000"/>
                    </a:solidFill>
                  </a:rPr>
                  <a:t>[3]</a:t>
                </a:r>
                <a:endParaRPr lang="en-US" altLang="zh-CN" sz="12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EE586C1C-7FCA-44A6-822C-BC43EC51AFEA}"/>
                  </a:ext>
                </a:extLst>
              </p:cNvPr>
              <p:cNvSpPr txBox="1">
                <a:spLocks noRot="1" noChangeAspect="1" noMove="1" noResize="1" noEditPoints="1" noAdjustHandles="1" noChangeArrowheads="1" noChangeShapeType="1" noTextEdit="1"/>
              </p:cNvSpPr>
              <p:nvPr/>
            </p:nvSpPr>
            <p:spPr>
              <a:xfrm>
                <a:off x="1734948" y="2578136"/>
                <a:ext cx="868201" cy="553998"/>
              </a:xfrm>
              <a:prstGeom prst="rect">
                <a:avLst/>
              </a:prstGeom>
              <a:blipFill>
                <a:blip r:embed="rId6"/>
                <a:stretch>
                  <a:fillRect l="-11268" t="-8791" r="-3521"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6FE3C65-C1AD-4E71-B185-E66E6EEB11DA}"/>
                  </a:ext>
                </a:extLst>
              </p:cNvPr>
              <p:cNvSpPr txBox="1"/>
              <p:nvPr/>
            </p:nvSpPr>
            <p:spPr>
              <a:xfrm>
                <a:off x="3682109" y="2575146"/>
                <a:ext cx="903831" cy="738664"/>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(11) F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a:p>
                <a:r>
                  <a:rPr lang="en-US" altLang="zh-CN" sz="1200" b="1">
                    <a:solidFill>
                      <a:schemeClr val="accent2">
                        <a:lumMod val="50000"/>
                      </a:schemeClr>
                    </a:solidFill>
                  </a:rPr>
                  <a:t>(12) F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𝒑</m:t>
                    </m:r>
                  </m:oMath>
                </a14:m>
                <a:endParaRPr lang="en-US" altLang="zh-CN" sz="1200" b="1">
                  <a:solidFill>
                    <a:schemeClr val="accent2">
                      <a:lumMod val="50000"/>
                    </a:schemeClr>
                  </a:solidFill>
                </a:endParaRPr>
              </a:p>
              <a:p>
                <a:r>
                  <a:rPr lang="en-US" altLang="zh-CN" sz="1200" b="1">
                    <a:solidFill>
                      <a:schemeClr val="accent2">
                        <a:lumMod val="50000"/>
                      </a:schemeClr>
                    </a:solidFill>
                  </a:rPr>
                  <a:t>(13)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oMath>
                </a14:m>
                <a:endParaRPr lang="en-US" altLang="zh-CN" sz="1200" b="1">
                  <a:solidFill>
                    <a:schemeClr val="accent2">
                      <a:lumMod val="50000"/>
                    </a:schemeClr>
                  </a:solidFill>
                </a:endParaRPr>
              </a:p>
              <a:p>
                <a:r>
                  <a:rPr lang="en-US" altLang="zh-CN" sz="1200" b="1">
                    <a:solidFill>
                      <a:schemeClr val="accent2">
                        <a:lumMod val="50000"/>
                      </a:schemeClr>
                    </a:solidFill>
                  </a:rPr>
                  <a:t>(14)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r>
                  <a:rPr lang="en-US" altLang="zh-CN" sz="1200" b="1">
                    <a:solidFill>
                      <a:srgbClr val="C00000"/>
                    </a:solidFill>
                  </a:rPr>
                  <a:t>[3]</a:t>
                </a:r>
                <a:endParaRPr lang="en-US" altLang="zh-CN" sz="12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66FE3C65-C1AD-4E71-B185-E66E6EEB11DA}"/>
                  </a:ext>
                </a:extLst>
              </p:cNvPr>
              <p:cNvSpPr txBox="1">
                <a:spLocks noRot="1" noChangeAspect="1" noMove="1" noResize="1" noEditPoints="1" noAdjustHandles="1" noChangeArrowheads="1" noChangeShapeType="1" noTextEdit="1"/>
              </p:cNvSpPr>
              <p:nvPr/>
            </p:nvSpPr>
            <p:spPr>
              <a:xfrm>
                <a:off x="3682109" y="2575146"/>
                <a:ext cx="903831" cy="738664"/>
              </a:xfrm>
              <a:prstGeom prst="rect">
                <a:avLst/>
              </a:prstGeom>
              <a:blipFill>
                <a:blip r:embed="rId7"/>
                <a:stretch>
                  <a:fillRect l="-10135" t="-6557" r="-3378"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13FAC5C-2655-457C-BFCF-148815A25839}"/>
                  </a:ext>
                </a:extLst>
              </p:cNvPr>
              <p:cNvSpPr txBox="1"/>
              <p:nvPr/>
            </p:nvSpPr>
            <p:spPr>
              <a:xfrm>
                <a:off x="1304561" y="3360473"/>
                <a:ext cx="810884"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(15)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r>
                  <a:rPr lang="en-US" altLang="zh-CN" sz="1200" b="1">
                    <a:solidFill>
                      <a:srgbClr val="C00000"/>
                    </a:solidFill>
                  </a:rPr>
                  <a:t>[3]</a:t>
                </a:r>
                <a:endParaRPr lang="en-US" altLang="zh-CN" sz="12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213FAC5C-2655-457C-BFCF-148815A25839}"/>
                  </a:ext>
                </a:extLst>
              </p:cNvPr>
              <p:cNvSpPr txBox="1">
                <a:spLocks noRot="1" noChangeAspect="1" noMove="1" noResize="1" noEditPoints="1" noAdjustHandles="1" noChangeArrowheads="1" noChangeShapeType="1" noTextEdit="1"/>
              </p:cNvSpPr>
              <p:nvPr/>
            </p:nvSpPr>
            <p:spPr>
              <a:xfrm>
                <a:off x="1304561" y="3360473"/>
                <a:ext cx="810884" cy="184666"/>
              </a:xfrm>
              <a:prstGeom prst="rect">
                <a:avLst/>
              </a:prstGeom>
              <a:blipFill>
                <a:blip r:embed="rId8"/>
                <a:stretch>
                  <a:fillRect l="-11278" t="-25806" r="-6767"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98101E6-3D93-49FC-8E0F-B467DD10C93A}"/>
                  </a:ext>
                </a:extLst>
              </p:cNvPr>
              <p:cNvSpPr txBox="1"/>
              <p:nvPr/>
            </p:nvSpPr>
            <p:spPr>
              <a:xfrm>
                <a:off x="2260550" y="3360343"/>
                <a:ext cx="762937"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(16)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r>
                  <a:rPr lang="en-US" altLang="zh-CN" sz="1200" b="1">
                    <a:solidFill>
                      <a:srgbClr val="C00000"/>
                    </a:solidFill>
                  </a:rPr>
                  <a:t>[3]</a:t>
                </a:r>
                <a:endParaRPr lang="en-US" altLang="zh-CN" sz="12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E98101E6-3D93-49FC-8E0F-B467DD10C93A}"/>
                  </a:ext>
                </a:extLst>
              </p:cNvPr>
              <p:cNvSpPr txBox="1">
                <a:spLocks noRot="1" noChangeAspect="1" noMove="1" noResize="1" noEditPoints="1" noAdjustHandles="1" noChangeArrowheads="1" noChangeShapeType="1" noTextEdit="1"/>
              </p:cNvSpPr>
              <p:nvPr/>
            </p:nvSpPr>
            <p:spPr>
              <a:xfrm>
                <a:off x="2260550" y="3360343"/>
                <a:ext cx="762937" cy="184666"/>
              </a:xfrm>
              <a:prstGeom prst="rect">
                <a:avLst/>
              </a:prstGeom>
              <a:blipFill>
                <a:blip r:embed="rId9"/>
                <a:stretch>
                  <a:fillRect l="-12800" t="-25806" r="-8800"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BC3D18A-A4B5-427D-947D-7E353D3F332A}"/>
                  </a:ext>
                </a:extLst>
              </p:cNvPr>
              <p:cNvSpPr txBox="1"/>
              <p:nvPr/>
            </p:nvSpPr>
            <p:spPr>
              <a:xfrm>
                <a:off x="730754" y="3797349"/>
                <a:ext cx="995516"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(17) F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a:p>
                <a:r>
                  <a:rPr lang="en-US" altLang="zh-CN" sz="1200" b="1">
                    <a:solidFill>
                      <a:schemeClr val="accent2">
                        <a:lumMod val="50000"/>
                      </a:schemeClr>
                    </a:solidFill>
                  </a:rPr>
                  <a:t>(18)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(19)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en-US" altLang="zh-CN" sz="12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0BC3D18A-A4B5-427D-947D-7E353D3F332A}"/>
                  </a:ext>
                </a:extLst>
              </p:cNvPr>
              <p:cNvSpPr txBox="1">
                <a:spLocks noRot="1" noChangeAspect="1" noMove="1" noResize="1" noEditPoints="1" noAdjustHandles="1" noChangeArrowheads="1" noChangeShapeType="1" noTextEdit="1"/>
              </p:cNvSpPr>
              <p:nvPr/>
            </p:nvSpPr>
            <p:spPr>
              <a:xfrm>
                <a:off x="730754" y="3797349"/>
                <a:ext cx="995516" cy="553998"/>
              </a:xfrm>
              <a:prstGeom prst="rect">
                <a:avLst/>
              </a:prstGeom>
              <a:blipFill>
                <a:blip r:embed="rId10"/>
                <a:stretch>
                  <a:fillRect l="-9816" t="-8791"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2E6CDB1-DB1E-4792-B423-BF1AD89906BE}"/>
                  </a:ext>
                </a:extLst>
              </p:cNvPr>
              <p:cNvSpPr txBox="1"/>
              <p:nvPr/>
            </p:nvSpPr>
            <p:spPr>
              <a:xfrm>
                <a:off x="1873819" y="3792981"/>
                <a:ext cx="698634" cy="36933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(20) F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(21)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E2E6CDB1-DB1E-4792-B423-BF1AD89906BE}"/>
                  </a:ext>
                </a:extLst>
              </p:cNvPr>
              <p:cNvSpPr txBox="1">
                <a:spLocks noRot="1" noChangeAspect="1" noMove="1" noResize="1" noEditPoints="1" noAdjustHandles="1" noChangeArrowheads="1" noChangeShapeType="1" noTextEdit="1"/>
              </p:cNvSpPr>
              <p:nvPr/>
            </p:nvSpPr>
            <p:spPr>
              <a:xfrm>
                <a:off x="1873819" y="3792981"/>
                <a:ext cx="698634" cy="369332"/>
              </a:xfrm>
              <a:prstGeom prst="rect">
                <a:avLst/>
              </a:prstGeom>
              <a:blipFill>
                <a:blip r:embed="rId11"/>
                <a:stretch>
                  <a:fillRect l="-13043" t="-13115"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4A9267A-4383-463C-9165-DF8C55D8C9A9}"/>
                  </a:ext>
                </a:extLst>
              </p:cNvPr>
              <p:cNvSpPr txBox="1"/>
              <p:nvPr/>
            </p:nvSpPr>
            <p:spPr>
              <a:xfrm>
                <a:off x="3194438" y="3565568"/>
                <a:ext cx="995516"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(22) F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a:p>
                <a:r>
                  <a:rPr lang="en-US" altLang="zh-CN" sz="1200" b="1">
                    <a:solidFill>
                      <a:schemeClr val="accent2">
                        <a:lumMod val="50000"/>
                      </a:schemeClr>
                    </a:solidFill>
                  </a:rPr>
                  <a:t>(23)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(24)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p>
            </p:txBody>
          </p:sp>
        </mc:Choice>
        <mc:Fallback xmlns="">
          <p:sp>
            <p:nvSpPr>
              <p:cNvPr id="26" name="文本框 25">
                <a:extLst>
                  <a:ext uri="{FF2B5EF4-FFF2-40B4-BE49-F238E27FC236}">
                    <a16:creationId xmlns:a16="http://schemas.microsoft.com/office/drawing/2014/main" id="{B4A9267A-4383-463C-9165-DF8C55D8C9A9}"/>
                  </a:ext>
                </a:extLst>
              </p:cNvPr>
              <p:cNvSpPr txBox="1">
                <a:spLocks noRot="1" noChangeAspect="1" noMove="1" noResize="1" noEditPoints="1" noAdjustHandles="1" noChangeArrowheads="1" noChangeShapeType="1" noTextEdit="1"/>
              </p:cNvSpPr>
              <p:nvPr/>
            </p:nvSpPr>
            <p:spPr>
              <a:xfrm>
                <a:off x="3194438" y="3565568"/>
                <a:ext cx="995516" cy="553998"/>
              </a:xfrm>
              <a:prstGeom prst="rect">
                <a:avLst/>
              </a:prstGeom>
              <a:blipFill>
                <a:blip r:embed="rId12"/>
                <a:stretch>
                  <a:fillRect l="-9202" t="-8791"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C298070-A6A3-426A-B24A-06B00E803C39}"/>
                  </a:ext>
                </a:extLst>
              </p:cNvPr>
              <p:cNvSpPr txBox="1"/>
              <p:nvPr/>
            </p:nvSpPr>
            <p:spPr>
              <a:xfrm>
                <a:off x="4349643" y="3558972"/>
                <a:ext cx="698634" cy="36933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(25) F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(26)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p:txBody>
          </p:sp>
        </mc:Choice>
        <mc:Fallback xmlns="">
          <p:sp>
            <p:nvSpPr>
              <p:cNvPr id="27" name="文本框 26">
                <a:extLst>
                  <a:ext uri="{FF2B5EF4-FFF2-40B4-BE49-F238E27FC236}">
                    <a16:creationId xmlns:a16="http://schemas.microsoft.com/office/drawing/2014/main" id="{FC298070-A6A3-426A-B24A-06B00E803C39}"/>
                  </a:ext>
                </a:extLst>
              </p:cNvPr>
              <p:cNvSpPr txBox="1">
                <a:spLocks noRot="1" noChangeAspect="1" noMove="1" noResize="1" noEditPoints="1" noAdjustHandles="1" noChangeArrowheads="1" noChangeShapeType="1" noTextEdit="1"/>
              </p:cNvSpPr>
              <p:nvPr/>
            </p:nvSpPr>
            <p:spPr>
              <a:xfrm>
                <a:off x="4349643" y="3558972"/>
                <a:ext cx="698634" cy="369332"/>
              </a:xfrm>
              <a:prstGeom prst="rect">
                <a:avLst/>
              </a:prstGeom>
              <a:blipFill>
                <a:blip r:embed="rId13"/>
                <a:stretch>
                  <a:fillRect l="-14035" t="-13333"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98D4528-3445-4FE9-9838-47981A5683ED}"/>
                  </a:ext>
                </a:extLst>
              </p:cNvPr>
              <p:cNvSpPr txBox="1"/>
              <p:nvPr/>
            </p:nvSpPr>
            <p:spPr>
              <a:xfrm>
                <a:off x="5480886" y="2957765"/>
                <a:ext cx="995516"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(27) F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a:p>
                <a:r>
                  <a:rPr lang="en-US" altLang="zh-CN" sz="1200" b="1">
                    <a:solidFill>
                      <a:schemeClr val="accent2">
                        <a:lumMod val="50000"/>
                      </a:schemeClr>
                    </a:solidFill>
                  </a:rPr>
                  <a:t>(28)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(29)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en-US" altLang="zh-CN" sz="1200" b="1">
                  <a:solidFill>
                    <a:schemeClr val="accent2">
                      <a:lumMod val="50000"/>
                    </a:schemeClr>
                  </a:solidFill>
                </a:endParaRPr>
              </a:p>
            </p:txBody>
          </p:sp>
        </mc:Choice>
        <mc:Fallback xmlns="">
          <p:sp>
            <p:nvSpPr>
              <p:cNvPr id="30" name="文本框 29">
                <a:extLst>
                  <a:ext uri="{FF2B5EF4-FFF2-40B4-BE49-F238E27FC236}">
                    <a16:creationId xmlns:a16="http://schemas.microsoft.com/office/drawing/2014/main" id="{698D4528-3445-4FE9-9838-47981A5683ED}"/>
                  </a:ext>
                </a:extLst>
              </p:cNvPr>
              <p:cNvSpPr txBox="1">
                <a:spLocks noRot="1" noChangeAspect="1" noMove="1" noResize="1" noEditPoints="1" noAdjustHandles="1" noChangeArrowheads="1" noChangeShapeType="1" noTextEdit="1"/>
              </p:cNvSpPr>
              <p:nvPr/>
            </p:nvSpPr>
            <p:spPr>
              <a:xfrm>
                <a:off x="5480886" y="2957765"/>
                <a:ext cx="995516" cy="553998"/>
              </a:xfrm>
              <a:prstGeom prst="rect">
                <a:avLst/>
              </a:prstGeom>
              <a:blipFill>
                <a:blip r:embed="rId14"/>
                <a:stretch>
                  <a:fillRect l="-9202" t="-8791"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88FDDB67-359D-4A78-B833-EC24196AA01A}"/>
                  </a:ext>
                </a:extLst>
              </p:cNvPr>
              <p:cNvSpPr txBox="1"/>
              <p:nvPr/>
            </p:nvSpPr>
            <p:spPr>
              <a:xfrm>
                <a:off x="6722568" y="2957765"/>
                <a:ext cx="698634" cy="36933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(30) F </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(31)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88FDDB67-359D-4A78-B833-EC24196AA01A}"/>
                  </a:ext>
                </a:extLst>
              </p:cNvPr>
              <p:cNvSpPr txBox="1">
                <a:spLocks noRot="1" noChangeAspect="1" noMove="1" noResize="1" noEditPoints="1" noAdjustHandles="1" noChangeArrowheads="1" noChangeShapeType="1" noTextEdit="1"/>
              </p:cNvSpPr>
              <p:nvPr/>
            </p:nvSpPr>
            <p:spPr>
              <a:xfrm>
                <a:off x="6722568" y="2957765"/>
                <a:ext cx="698634" cy="369332"/>
              </a:xfrm>
              <a:prstGeom prst="rect">
                <a:avLst/>
              </a:prstGeom>
              <a:blipFill>
                <a:blip r:embed="rId15"/>
                <a:stretch>
                  <a:fillRect l="-14035" t="-13115" b="-24590"/>
                </a:stretch>
              </a:blipFill>
            </p:spPr>
            <p:txBody>
              <a:bodyPr/>
              <a:lstStyle/>
              <a:p>
                <a:r>
                  <a:rPr lang="zh-CN" altLang="en-US">
                    <a:noFill/>
                  </a:rPr>
                  <a:t> </a:t>
                </a:r>
              </a:p>
            </p:txBody>
          </p:sp>
        </mc:Fallback>
      </mc:AlternateContent>
      <p:cxnSp>
        <p:nvCxnSpPr>
          <p:cNvPr id="3" name="直接连接符 2">
            <a:extLst>
              <a:ext uri="{FF2B5EF4-FFF2-40B4-BE49-F238E27FC236}">
                <a16:creationId xmlns:a16="http://schemas.microsoft.com/office/drawing/2014/main" id="{C2D589F0-172E-4065-AF93-3D371903521D}"/>
              </a:ext>
            </a:extLst>
          </p:cNvPr>
          <p:cNvCxnSpPr>
            <a:cxnSpLocks/>
            <a:stCxn id="9" idx="2"/>
            <a:endCxn id="10" idx="0"/>
          </p:cNvCxnSpPr>
          <p:nvPr/>
        </p:nvCxnSpPr>
        <p:spPr>
          <a:xfrm flipH="1">
            <a:off x="3050758" y="1960919"/>
            <a:ext cx="1638224" cy="18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FE02AA9F-E987-4974-AF1A-B27EF0612D55}"/>
              </a:ext>
            </a:extLst>
          </p:cNvPr>
          <p:cNvCxnSpPr>
            <a:cxnSpLocks/>
            <a:stCxn id="9" idx="2"/>
            <a:endCxn id="17" idx="0"/>
          </p:cNvCxnSpPr>
          <p:nvPr/>
        </p:nvCxnSpPr>
        <p:spPr>
          <a:xfrm>
            <a:off x="4688982" y="1960919"/>
            <a:ext cx="1787420" cy="174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604885C-5504-4850-BFF3-242C971DB424}"/>
              </a:ext>
            </a:extLst>
          </p:cNvPr>
          <p:cNvCxnSpPr>
            <a:cxnSpLocks/>
            <a:stCxn id="10" idx="2"/>
            <a:endCxn id="18" idx="0"/>
          </p:cNvCxnSpPr>
          <p:nvPr/>
        </p:nvCxnSpPr>
        <p:spPr>
          <a:xfrm flipH="1">
            <a:off x="2169049" y="2329984"/>
            <a:ext cx="881709" cy="24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C0F9F54-2970-4F1D-80E0-737E3A739DF1}"/>
              </a:ext>
            </a:extLst>
          </p:cNvPr>
          <p:cNvCxnSpPr>
            <a:cxnSpLocks/>
            <a:stCxn id="10" idx="2"/>
            <a:endCxn id="19" idx="0"/>
          </p:cNvCxnSpPr>
          <p:nvPr/>
        </p:nvCxnSpPr>
        <p:spPr>
          <a:xfrm>
            <a:off x="3050758" y="2329984"/>
            <a:ext cx="1083267" cy="245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A5742FB-BF3D-48E3-90B2-17F524CA64CE}"/>
              </a:ext>
            </a:extLst>
          </p:cNvPr>
          <p:cNvCxnSpPr>
            <a:cxnSpLocks/>
            <a:stCxn id="18" idx="2"/>
            <a:endCxn id="20" idx="0"/>
          </p:cNvCxnSpPr>
          <p:nvPr/>
        </p:nvCxnSpPr>
        <p:spPr>
          <a:xfrm flipH="1">
            <a:off x="1710003" y="3132134"/>
            <a:ext cx="459046" cy="228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41A3934-FE18-4B61-B73C-0407C0506D18}"/>
              </a:ext>
            </a:extLst>
          </p:cNvPr>
          <p:cNvCxnSpPr>
            <a:cxnSpLocks/>
            <a:stCxn id="18" idx="2"/>
            <a:endCxn id="21" idx="0"/>
          </p:cNvCxnSpPr>
          <p:nvPr/>
        </p:nvCxnSpPr>
        <p:spPr>
          <a:xfrm>
            <a:off x="2169049" y="3132134"/>
            <a:ext cx="472970" cy="22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B40C44FA-D9DF-47E3-A1CC-BF08A7A587D8}"/>
              </a:ext>
            </a:extLst>
          </p:cNvPr>
          <p:cNvCxnSpPr>
            <a:cxnSpLocks/>
            <a:stCxn id="20" idx="2"/>
            <a:endCxn id="22" idx="0"/>
          </p:cNvCxnSpPr>
          <p:nvPr/>
        </p:nvCxnSpPr>
        <p:spPr>
          <a:xfrm flipH="1">
            <a:off x="1228512" y="3545139"/>
            <a:ext cx="481491" cy="25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D2182F8-10DB-42B8-B9BC-44660929E028}"/>
              </a:ext>
            </a:extLst>
          </p:cNvPr>
          <p:cNvCxnSpPr>
            <a:cxnSpLocks/>
            <a:stCxn id="20" idx="2"/>
            <a:endCxn id="23" idx="0"/>
          </p:cNvCxnSpPr>
          <p:nvPr/>
        </p:nvCxnSpPr>
        <p:spPr>
          <a:xfrm>
            <a:off x="1710003" y="3545139"/>
            <a:ext cx="513133" cy="247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BA39440B-4A77-464D-A035-FC52DCD6F19E}"/>
              </a:ext>
            </a:extLst>
          </p:cNvPr>
          <p:cNvCxnSpPr>
            <a:cxnSpLocks/>
            <a:stCxn id="19" idx="2"/>
            <a:endCxn id="26" idx="0"/>
          </p:cNvCxnSpPr>
          <p:nvPr/>
        </p:nvCxnSpPr>
        <p:spPr>
          <a:xfrm flipH="1">
            <a:off x="3692196" y="3313810"/>
            <a:ext cx="441829" cy="251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67EDA449-1781-4533-980B-9D704191636C}"/>
              </a:ext>
            </a:extLst>
          </p:cNvPr>
          <p:cNvCxnSpPr>
            <a:cxnSpLocks/>
            <a:stCxn id="19" idx="2"/>
            <a:endCxn id="27" idx="0"/>
          </p:cNvCxnSpPr>
          <p:nvPr/>
        </p:nvCxnSpPr>
        <p:spPr>
          <a:xfrm>
            <a:off x="4134025" y="3313810"/>
            <a:ext cx="564935" cy="245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4AA72860-7D09-4ADC-8F14-D61FD5C03381}"/>
              </a:ext>
            </a:extLst>
          </p:cNvPr>
          <p:cNvCxnSpPr>
            <a:cxnSpLocks/>
            <a:stCxn id="17" idx="2"/>
            <a:endCxn id="30" idx="0"/>
          </p:cNvCxnSpPr>
          <p:nvPr/>
        </p:nvCxnSpPr>
        <p:spPr>
          <a:xfrm flipH="1">
            <a:off x="5978644" y="2689129"/>
            <a:ext cx="497758" cy="268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1A6071E3-2CCF-48C5-9E76-051114F34320}"/>
              </a:ext>
            </a:extLst>
          </p:cNvPr>
          <p:cNvCxnSpPr>
            <a:cxnSpLocks/>
            <a:stCxn id="17" idx="2"/>
            <a:endCxn id="31" idx="0"/>
          </p:cNvCxnSpPr>
          <p:nvPr/>
        </p:nvCxnSpPr>
        <p:spPr>
          <a:xfrm>
            <a:off x="6476402" y="2689129"/>
            <a:ext cx="595483" cy="26863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文本框 126">
                <a:extLst>
                  <a:ext uri="{FF2B5EF4-FFF2-40B4-BE49-F238E27FC236}">
                    <a16:creationId xmlns:a16="http://schemas.microsoft.com/office/drawing/2014/main" id="{F2007569-3463-4D9E-B7D1-7723F14374C0}"/>
                  </a:ext>
                </a:extLst>
              </p:cNvPr>
              <p:cNvSpPr txBox="1"/>
              <p:nvPr/>
            </p:nvSpPr>
            <p:spPr>
              <a:xfrm>
                <a:off x="581422" y="1398262"/>
                <a:ext cx="1592438" cy="954107"/>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我们在节点中用红色公式号记录这一子树还没有展开过的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𝜷</m:t>
                    </m:r>
                  </m:oMath>
                </a14:m>
                <a:r>
                  <a:rPr lang="zh-CN" altLang="en-US" sz="1400" b="1">
                    <a:solidFill>
                      <a:schemeClr val="accent2">
                        <a:lumMod val="50000"/>
                      </a:schemeClr>
                    </a:solidFill>
                  </a:rPr>
                  <a:t>类要求</a:t>
                </a:r>
              </a:p>
            </p:txBody>
          </p:sp>
        </mc:Choice>
        <mc:Fallback xmlns="">
          <p:sp>
            <p:nvSpPr>
              <p:cNvPr id="127" name="文本框 126">
                <a:extLst>
                  <a:ext uri="{FF2B5EF4-FFF2-40B4-BE49-F238E27FC236}">
                    <a16:creationId xmlns:a16="http://schemas.microsoft.com/office/drawing/2014/main" id="{F2007569-3463-4D9E-B7D1-7723F14374C0}"/>
                  </a:ext>
                </a:extLst>
              </p:cNvPr>
              <p:cNvSpPr txBox="1">
                <a:spLocks noRot="1" noChangeAspect="1" noMove="1" noResize="1" noEditPoints="1" noAdjustHandles="1" noChangeArrowheads="1" noChangeShapeType="1" noTextEdit="1"/>
              </p:cNvSpPr>
              <p:nvPr/>
            </p:nvSpPr>
            <p:spPr>
              <a:xfrm>
                <a:off x="581422" y="1398262"/>
                <a:ext cx="1592438" cy="954107"/>
              </a:xfrm>
              <a:prstGeom prst="rect">
                <a:avLst/>
              </a:prstGeom>
              <a:blipFill>
                <a:blip r:embed="rId16"/>
                <a:stretch>
                  <a:fillRect l="-1145" t="-637" b="-5732"/>
                </a:stretch>
              </a:blipFill>
            </p:spPr>
            <p:txBody>
              <a:bodyPr/>
              <a:lstStyle/>
              <a:p>
                <a:r>
                  <a:rPr lang="zh-CN" altLang="en-US">
                    <a:noFill/>
                  </a:rPr>
                  <a:t> </a:t>
                </a:r>
              </a:p>
            </p:txBody>
          </p:sp>
        </mc:Fallback>
      </mc:AlternateContent>
      <p:sp>
        <p:nvSpPr>
          <p:cNvPr id="128" name="文本框 127">
            <a:extLst>
              <a:ext uri="{FF2B5EF4-FFF2-40B4-BE49-F238E27FC236}">
                <a16:creationId xmlns:a16="http://schemas.microsoft.com/office/drawing/2014/main" id="{B29F7488-48AD-4937-8436-BFA9A064C16E}"/>
              </a:ext>
            </a:extLst>
          </p:cNvPr>
          <p:cNvSpPr txBox="1"/>
          <p:nvPr/>
        </p:nvSpPr>
        <p:spPr>
          <a:xfrm>
            <a:off x="540978" y="2480763"/>
            <a:ext cx="1138041" cy="830997"/>
          </a:xfrm>
          <a:prstGeom prst="rect">
            <a:avLst/>
          </a:prstGeom>
          <a:solidFill>
            <a:schemeClr val="accent4">
              <a:lumMod val="20000"/>
              <a:lumOff val="80000"/>
            </a:schemeClr>
          </a:solidFill>
        </p:spPr>
        <p:txBody>
          <a:bodyPr wrap="square" rtlCol="0">
            <a:spAutoFit/>
          </a:bodyPr>
          <a:lstStyle/>
          <a:p>
            <a:r>
              <a:rPr lang="zh-CN" altLang="en-US" sz="1200" b="1">
                <a:solidFill>
                  <a:schemeClr val="accent2">
                    <a:lumMod val="50000"/>
                  </a:schemeClr>
                </a:solidFill>
              </a:rPr>
              <a:t>公式</a:t>
            </a:r>
            <a:r>
              <a:rPr lang="en-US" altLang="zh-CN" sz="1200" b="1">
                <a:solidFill>
                  <a:schemeClr val="accent2">
                    <a:lumMod val="50000"/>
                  </a:schemeClr>
                </a:solidFill>
              </a:rPr>
              <a:t>(8)</a:t>
            </a:r>
            <a:r>
              <a:rPr lang="zh-CN" altLang="en-US" sz="1200" b="1">
                <a:solidFill>
                  <a:schemeClr val="accent2">
                    <a:lumMod val="50000"/>
                  </a:schemeClr>
                </a:solidFill>
              </a:rPr>
              <a:t>通常不展开为两个儿子，这里公式</a:t>
            </a:r>
            <a:r>
              <a:rPr lang="en-US" altLang="zh-CN" sz="1200" b="1">
                <a:solidFill>
                  <a:schemeClr val="accent2">
                    <a:lumMod val="50000"/>
                  </a:schemeClr>
                </a:solidFill>
              </a:rPr>
              <a:t>(16)</a:t>
            </a:r>
            <a:r>
              <a:rPr lang="zh-CN" altLang="en-US" sz="1200" b="1">
                <a:solidFill>
                  <a:schemeClr val="accent2">
                    <a:lumMod val="50000"/>
                  </a:schemeClr>
                </a:solidFill>
              </a:rPr>
              <a:t>不再展开</a:t>
            </a:r>
          </a:p>
        </p:txBody>
      </p:sp>
      <p:sp>
        <p:nvSpPr>
          <p:cNvPr id="129" name="文本框 128">
            <a:extLst>
              <a:ext uri="{FF2B5EF4-FFF2-40B4-BE49-F238E27FC236}">
                <a16:creationId xmlns:a16="http://schemas.microsoft.com/office/drawing/2014/main" id="{50B96B39-71AC-4D88-AEAB-7FA82840AEAA}"/>
              </a:ext>
            </a:extLst>
          </p:cNvPr>
          <p:cNvSpPr txBox="1"/>
          <p:nvPr/>
        </p:nvSpPr>
        <p:spPr>
          <a:xfrm>
            <a:off x="1984347" y="4243106"/>
            <a:ext cx="6578345" cy="276999"/>
          </a:xfrm>
          <a:prstGeom prst="rect">
            <a:avLst/>
          </a:prstGeom>
          <a:solidFill>
            <a:schemeClr val="accent2">
              <a:lumMod val="20000"/>
              <a:lumOff val="80000"/>
            </a:schemeClr>
          </a:solidFill>
        </p:spPr>
        <p:txBody>
          <a:bodyPr wrap="square" rtlCol="0">
            <a:spAutoFit/>
          </a:bodyPr>
          <a:lstStyle/>
          <a:p>
            <a:r>
              <a:rPr lang="zh-CN" altLang="en-US" sz="1200" b="1">
                <a:solidFill>
                  <a:schemeClr val="accent2">
                    <a:lumMod val="50000"/>
                  </a:schemeClr>
                </a:solidFill>
              </a:rPr>
              <a:t>对于永真式判断而言，得到公式</a:t>
            </a:r>
            <a:r>
              <a:rPr lang="en-US" altLang="zh-CN" sz="1200" b="1">
                <a:solidFill>
                  <a:schemeClr val="accent2">
                    <a:lumMod val="50000"/>
                  </a:schemeClr>
                </a:solidFill>
              </a:rPr>
              <a:t>(21)</a:t>
            </a:r>
            <a:r>
              <a:rPr lang="zh-CN" altLang="en-US" sz="1200" b="1">
                <a:solidFill>
                  <a:schemeClr val="accent2">
                    <a:lumMod val="50000"/>
                  </a:schemeClr>
                </a:solidFill>
              </a:rPr>
              <a:t>即可，后面</a:t>
            </a:r>
            <a:r>
              <a:rPr lang="en-US" altLang="zh-CN" sz="1200" b="1">
                <a:solidFill>
                  <a:schemeClr val="accent2">
                    <a:lumMod val="50000"/>
                  </a:schemeClr>
                </a:solidFill>
              </a:rPr>
              <a:t>(22)-(26), (27)-(31)</a:t>
            </a:r>
            <a:r>
              <a:rPr lang="zh-CN" altLang="en-US" sz="1200" b="1">
                <a:solidFill>
                  <a:schemeClr val="accent2">
                    <a:lumMod val="50000"/>
                  </a:schemeClr>
                </a:solidFill>
              </a:rPr>
              <a:t>都是公式</a:t>
            </a:r>
            <a:r>
              <a:rPr lang="en-US" altLang="zh-CN" sz="1200" b="1">
                <a:solidFill>
                  <a:schemeClr val="accent2">
                    <a:lumMod val="50000"/>
                  </a:schemeClr>
                </a:solidFill>
              </a:rPr>
              <a:t>(3)</a:t>
            </a:r>
            <a:r>
              <a:rPr lang="zh-CN" altLang="en-US" sz="1200" b="1">
                <a:solidFill>
                  <a:schemeClr val="accent2">
                    <a:lumMod val="50000"/>
                  </a:schemeClr>
                </a:solidFill>
              </a:rPr>
              <a:t>在不同子树的展开</a:t>
            </a:r>
          </a:p>
        </p:txBody>
      </p:sp>
      <p:sp>
        <p:nvSpPr>
          <p:cNvPr id="130" name="文本框 129">
            <a:extLst>
              <a:ext uri="{FF2B5EF4-FFF2-40B4-BE49-F238E27FC236}">
                <a16:creationId xmlns:a16="http://schemas.microsoft.com/office/drawing/2014/main" id="{38CD958F-752E-4137-8415-314315EB796B}"/>
              </a:ext>
            </a:extLst>
          </p:cNvPr>
          <p:cNvSpPr txBox="1"/>
          <p:nvPr/>
        </p:nvSpPr>
        <p:spPr>
          <a:xfrm>
            <a:off x="7035757" y="1374900"/>
            <a:ext cx="1526815" cy="738664"/>
          </a:xfrm>
          <a:prstGeom prst="rect">
            <a:avLst/>
          </a:prstGeom>
          <a:solidFill>
            <a:schemeClr val="accent2">
              <a:lumMod val="20000"/>
              <a:lumOff val="80000"/>
            </a:schemeClr>
          </a:solidFill>
        </p:spPr>
        <p:txBody>
          <a:bodyPr wrap="square" rtlCol="0">
            <a:spAutoFit/>
          </a:bodyPr>
          <a:lstStyle/>
          <a:p>
            <a:r>
              <a:rPr lang="zh-CN" altLang="en-US" sz="1400" b="1">
                <a:solidFill>
                  <a:schemeClr val="accent2">
                    <a:lumMod val="50000"/>
                  </a:schemeClr>
                </a:solidFill>
              </a:rPr>
              <a:t>每个开放的叶子节点都得到公式的一个成假赋值</a:t>
            </a:r>
          </a:p>
        </p:txBody>
      </p:sp>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3EA516C2-5970-4D04-B897-37B9D70E91F2}"/>
                  </a:ext>
                </a:extLst>
              </p:cNvPr>
              <p:cNvSpPr txBox="1"/>
              <p:nvPr/>
            </p:nvSpPr>
            <p:spPr>
              <a:xfrm>
                <a:off x="7569643" y="2289866"/>
                <a:ext cx="995515" cy="1015663"/>
              </a:xfrm>
              <a:prstGeom prst="rect">
                <a:avLst/>
              </a:prstGeom>
              <a:solidFill>
                <a:schemeClr val="accent2">
                  <a:lumMod val="20000"/>
                  <a:lumOff val="80000"/>
                </a:schemeClr>
              </a:solidFill>
            </p:spPr>
            <p:txBody>
              <a:bodyPr wrap="square" rtlCol="0">
                <a:spAutoFit/>
              </a:bodyPr>
              <a:lstStyle/>
              <a:p>
                <a:r>
                  <a:rPr lang="zh-CN" altLang="en-US" sz="1200" b="1">
                    <a:solidFill>
                      <a:schemeClr val="accent2">
                        <a:lumMod val="50000"/>
                      </a:schemeClr>
                    </a:solidFill>
                  </a:rPr>
                  <a:t>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𝒑𝒒𝒓</m:t>
                    </m:r>
                  </m:oMath>
                </a14:m>
                <a:r>
                  <a:rPr lang="zh-CN" altLang="en-US" sz="1200" b="1">
                    <a:solidFill>
                      <a:schemeClr val="accent2">
                        <a:lumMod val="50000"/>
                      </a:schemeClr>
                    </a:solidFill>
                  </a:rPr>
                  <a:t>顺序</a:t>
                </a:r>
                <a:endParaRPr lang="en-US" altLang="zh-CN" sz="1200" b="1">
                  <a:solidFill>
                    <a:schemeClr val="accent2">
                      <a:lumMod val="50000"/>
                    </a:schemeClr>
                  </a:solidFill>
                </a:endParaRPr>
              </a:p>
              <a:p>
                <a:r>
                  <a:rPr lang="en-US" altLang="zh-CN" sz="1200" b="1">
                    <a:solidFill>
                      <a:schemeClr val="accent2">
                        <a:lumMod val="50000"/>
                      </a:schemeClr>
                    </a:solidFill>
                  </a:rPr>
                  <a:t>(21) 011</a:t>
                </a:r>
              </a:p>
              <a:p>
                <a:r>
                  <a:rPr lang="en-US" altLang="zh-CN" sz="1200" b="1">
                    <a:solidFill>
                      <a:schemeClr val="accent2">
                        <a:lumMod val="50000"/>
                      </a:schemeClr>
                    </a:solidFill>
                  </a:rPr>
                  <a:t>(24) 101</a:t>
                </a:r>
              </a:p>
              <a:p>
                <a:r>
                  <a:rPr lang="en-US" altLang="zh-CN" sz="1200" b="1">
                    <a:solidFill>
                      <a:schemeClr val="accent2">
                        <a:lumMod val="50000"/>
                      </a:schemeClr>
                    </a:solidFill>
                  </a:rPr>
                  <a:t>(26) 101</a:t>
                </a:r>
              </a:p>
              <a:p>
                <a:r>
                  <a:rPr lang="en-US" altLang="zh-CN" sz="1200" b="1">
                    <a:solidFill>
                      <a:schemeClr val="accent2">
                        <a:lumMod val="50000"/>
                      </a:schemeClr>
                    </a:solidFill>
                  </a:rPr>
                  <a:t>(31) </a:t>
                </a:r>
                <a:r>
                  <a:rPr lang="en-US" altLang="zh-CN" sz="1200" b="1">
                    <a:solidFill>
                      <a:srgbClr val="C00000"/>
                    </a:solidFill>
                  </a:rPr>
                  <a:t>011,111</a:t>
                </a:r>
              </a:p>
            </p:txBody>
          </p:sp>
        </mc:Choice>
        <mc:Fallback xmlns="">
          <p:sp>
            <p:nvSpPr>
              <p:cNvPr id="131" name="文本框 130">
                <a:extLst>
                  <a:ext uri="{FF2B5EF4-FFF2-40B4-BE49-F238E27FC236}">
                    <a16:creationId xmlns:a16="http://schemas.microsoft.com/office/drawing/2014/main" id="{3EA516C2-5970-4D04-B897-37B9D70E91F2}"/>
                  </a:ext>
                </a:extLst>
              </p:cNvPr>
              <p:cNvSpPr txBox="1">
                <a:spLocks noRot="1" noChangeAspect="1" noMove="1" noResize="1" noEditPoints="1" noAdjustHandles="1" noChangeArrowheads="1" noChangeShapeType="1" noTextEdit="1"/>
              </p:cNvSpPr>
              <p:nvPr/>
            </p:nvSpPr>
            <p:spPr>
              <a:xfrm>
                <a:off x="7569643" y="2289866"/>
                <a:ext cx="995515" cy="1015663"/>
              </a:xfrm>
              <a:prstGeom prst="rect">
                <a:avLst/>
              </a:prstGeom>
              <a:blipFill>
                <a:blip r:embed="rId17"/>
                <a:stretch>
                  <a:fillRect l="-613" t="-602" b="-4217"/>
                </a:stretch>
              </a:blipFill>
            </p:spPr>
            <p:txBody>
              <a:bodyPr/>
              <a:lstStyle/>
              <a:p>
                <a:r>
                  <a:rPr lang="zh-CN" altLang="en-US">
                    <a:noFill/>
                  </a:rPr>
                  <a:t> </a:t>
                </a:r>
              </a:p>
            </p:txBody>
          </p:sp>
        </mc:Fallback>
      </mc:AlternateContent>
      <p:sp>
        <p:nvSpPr>
          <p:cNvPr id="132" name="文本框 131">
            <a:extLst>
              <a:ext uri="{FF2B5EF4-FFF2-40B4-BE49-F238E27FC236}">
                <a16:creationId xmlns:a16="http://schemas.microsoft.com/office/drawing/2014/main" id="{C70108A1-0FA5-4850-97BC-56C9F0B27CF5}"/>
              </a:ext>
            </a:extLst>
          </p:cNvPr>
          <p:cNvSpPr txBox="1"/>
          <p:nvPr/>
        </p:nvSpPr>
        <p:spPr>
          <a:xfrm>
            <a:off x="5273520" y="3576029"/>
            <a:ext cx="3289052" cy="584775"/>
          </a:xfrm>
          <a:prstGeom prst="rect">
            <a:avLst/>
          </a:prstGeom>
          <a:solidFill>
            <a:schemeClr val="accent2">
              <a:lumMod val="50000"/>
            </a:schemeClr>
          </a:solidFill>
        </p:spPr>
        <p:txBody>
          <a:bodyPr wrap="square" rtlCol="0">
            <a:spAutoFit/>
          </a:bodyPr>
          <a:lstStyle/>
          <a:p>
            <a:r>
              <a:rPr lang="zh-CN" altLang="en-US" sz="1600" b="1">
                <a:solidFill>
                  <a:schemeClr val="bg1"/>
                </a:solidFill>
              </a:rPr>
              <a:t>问题：完整真值树的所有开放叶子节点能否得到公式的所有成假赋值？</a:t>
            </a:r>
          </a:p>
        </p:txBody>
      </p:sp>
    </p:spTree>
    <p:extLst>
      <p:ext uri="{BB962C8B-B14F-4D97-AF65-F5344CB8AC3E}">
        <p14:creationId xmlns:p14="http://schemas.microsoft.com/office/powerpoint/2010/main" val="2529632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835B93B-BE76-4E2C-B275-4118CAFB2BAB}"/>
                  </a:ext>
                </a:extLst>
              </p:cNvPr>
              <p:cNvSpPr txBox="1"/>
              <p:nvPr/>
            </p:nvSpPr>
            <p:spPr>
              <a:xfrm>
                <a:off x="539189" y="831786"/>
                <a:ext cx="8065616" cy="426784"/>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使用真值树法判断公式</a:t>
                </a:r>
                <a14:m>
                  <m:oMath xmlns:m="http://schemas.openxmlformats.org/officeDocument/2006/math">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e>
                            </m:d>
                          </m:e>
                        </m:d>
                        <m:r>
                          <a:rPr lang="en-US" altLang="zh-CN" b="1" i="1">
                            <a:solidFill>
                              <a:schemeClr val="accent2">
                                <a:lumMod val="50000"/>
                              </a:schemeClr>
                            </a:solidFill>
                            <a:latin typeface="Cambria Math" panose="02040503050406030204" pitchFamily="18" charset="0"/>
                            <a:ea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e>
                            </m:d>
                          </m:e>
                        </m:d>
                      </m:e>
                    </m:d>
                  </m:oMath>
                </a14:m>
                <a:r>
                  <a:rPr lang="zh-CN" altLang="en-US" b="1">
                    <a:solidFill>
                      <a:schemeClr val="accent2">
                        <a:lumMod val="50000"/>
                      </a:schemeClr>
                    </a:solidFill>
                  </a:rPr>
                  <a:t>是否是永真式</a:t>
                </a:r>
                <a:endParaRPr lang="en-US" altLang="zh-CN" b="1">
                  <a:solidFill>
                    <a:schemeClr val="accent2">
                      <a:lumMod val="50000"/>
                    </a:schemeClr>
                  </a:solidFill>
                </a:endParaRPr>
              </a:p>
            </p:txBody>
          </p:sp>
        </mc:Choice>
        <mc:Fallback>
          <p:sp>
            <p:nvSpPr>
              <p:cNvPr id="8" name="文本框 7">
                <a:extLst>
                  <a:ext uri="{FF2B5EF4-FFF2-40B4-BE49-F238E27FC236}">
                    <a16:creationId xmlns:a16="http://schemas.microsoft.com/office/drawing/2014/main" id="{F835B93B-BE76-4E2C-B275-4118CAFB2BAB}"/>
                  </a:ext>
                </a:extLst>
              </p:cNvPr>
              <p:cNvSpPr txBox="1">
                <a:spLocks noRot="1" noChangeAspect="1" noMove="1" noResize="1" noEditPoints="1" noAdjustHandles="1" noChangeArrowheads="1" noChangeShapeType="1" noTextEdit="1"/>
              </p:cNvSpPr>
              <p:nvPr/>
            </p:nvSpPr>
            <p:spPr>
              <a:xfrm>
                <a:off x="539189" y="831786"/>
                <a:ext cx="8065616" cy="426784"/>
              </a:xfrm>
              <a:prstGeom prst="rect">
                <a:avLst/>
              </a:prstGeom>
              <a:blipFill>
                <a:blip r:embed="rId2"/>
                <a:stretch>
                  <a:fillRect l="-604" t="-8571" r="-604" b="-7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D1C7380-6E85-4A40-A904-B22F376CE99B}"/>
                  </a:ext>
                </a:extLst>
              </p:cNvPr>
              <p:cNvSpPr txBox="1"/>
              <p:nvPr/>
            </p:nvSpPr>
            <p:spPr>
              <a:xfrm>
                <a:off x="3157515" y="1427374"/>
                <a:ext cx="3246407" cy="66954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 F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e>
                        </m:d>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e>
                        </m:d>
                      </m:e>
                    </m:d>
                  </m:oMath>
                </a14:m>
                <a:endParaRPr lang="en-US" altLang="zh-CN" sz="1200" b="1">
                  <a:solidFill>
                    <a:schemeClr val="accent2">
                      <a:lumMod val="50000"/>
                    </a:schemeClr>
                  </a:solidFill>
                </a:endParaRPr>
              </a:p>
              <a:p>
                <a:r>
                  <a:rPr lang="en-US" altLang="zh-CN" sz="1200" b="1">
                    <a:solidFill>
                      <a:schemeClr val="accent2">
                        <a:lumMod val="50000"/>
                      </a:schemeClr>
                    </a:solidFill>
                  </a:rPr>
                  <a:t>(2) T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a:p>
                <a:r>
                  <a:rPr lang="en-US" altLang="zh-CN" sz="1200" b="1">
                    <a:solidFill>
                      <a:schemeClr val="accent2">
                        <a:lumMod val="50000"/>
                      </a:schemeClr>
                    </a:solidFill>
                  </a:rPr>
                  <a:t>(3) F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e>
                    </m:d>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e>
                    </m:d>
                  </m:oMath>
                </a14:m>
                <a:endParaRPr lang="en-US" altLang="zh-CN" sz="1200" b="1">
                  <a:solidFill>
                    <a:schemeClr val="accent2">
                      <a:lumMod val="50000"/>
                    </a:schemeClr>
                  </a:solidFill>
                </a:endParaRPr>
              </a:p>
            </p:txBody>
          </p:sp>
        </mc:Choice>
        <mc:Fallback>
          <p:sp>
            <p:nvSpPr>
              <p:cNvPr id="9" name="文本框 8">
                <a:extLst>
                  <a:ext uri="{FF2B5EF4-FFF2-40B4-BE49-F238E27FC236}">
                    <a16:creationId xmlns:a16="http://schemas.microsoft.com/office/drawing/2014/main" id="{8D1C7380-6E85-4A40-A904-B22F376CE99B}"/>
                  </a:ext>
                </a:extLst>
              </p:cNvPr>
              <p:cNvSpPr txBox="1">
                <a:spLocks noRot="1" noChangeAspect="1" noMove="1" noResize="1" noEditPoints="1" noAdjustHandles="1" noChangeArrowheads="1" noChangeShapeType="1" noTextEdit="1"/>
              </p:cNvSpPr>
              <p:nvPr/>
            </p:nvSpPr>
            <p:spPr>
              <a:xfrm>
                <a:off x="3157515" y="1427374"/>
                <a:ext cx="3246407" cy="669542"/>
              </a:xfrm>
              <a:prstGeom prst="rect">
                <a:avLst/>
              </a:prstGeom>
              <a:blipFill>
                <a:blip r:embed="rId3"/>
                <a:stretch>
                  <a:fillRect l="-3002" b="-1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F3E6694-DC13-4C67-8E11-D3D6BFA6B478}"/>
                  </a:ext>
                </a:extLst>
              </p:cNvPr>
              <p:cNvSpPr txBox="1"/>
              <p:nvPr/>
            </p:nvSpPr>
            <p:spPr>
              <a:xfrm>
                <a:off x="2003910" y="2337127"/>
                <a:ext cx="1594156" cy="393121"/>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(4) T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e>
                    </m:d>
                  </m:oMath>
                </a14:m>
                <a:r>
                  <a:rPr lang="en-US" altLang="zh-CN" sz="1200" b="1">
                    <a:solidFill>
                      <a:schemeClr val="accent2">
                        <a:lumMod val="50000"/>
                      </a:schemeClr>
                    </a:solidFill>
                  </a:rPr>
                  <a:t>  </a:t>
                </a:r>
                <a:r>
                  <a:rPr lang="en-US" altLang="zh-CN" sz="1200" b="1">
                    <a:solidFill>
                      <a:srgbClr val="C00000"/>
                    </a:solidFill>
                  </a:rPr>
                  <a:t>[2]</a:t>
                </a:r>
              </a:p>
              <a:p>
                <a:r>
                  <a:rPr lang="en-US" altLang="zh-CN" sz="1200" b="1">
                    <a:solidFill>
                      <a:schemeClr val="accent2">
                        <a:lumMod val="50000"/>
                      </a:schemeClr>
                    </a:solidFill>
                  </a:rPr>
                  <a:t>(5)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oMath>
                </a14:m>
                <a:endParaRPr lang="en-US" altLang="zh-CN" sz="1200" b="1">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3F3E6694-DC13-4C67-8E11-D3D6BFA6B478}"/>
                  </a:ext>
                </a:extLst>
              </p:cNvPr>
              <p:cNvSpPr txBox="1">
                <a:spLocks noRot="1" noChangeAspect="1" noMove="1" noResize="1" noEditPoints="1" noAdjustHandles="1" noChangeArrowheads="1" noChangeShapeType="1" noTextEdit="1"/>
              </p:cNvSpPr>
              <p:nvPr/>
            </p:nvSpPr>
            <p:spPr>
              <a:xfrm>
                <a:off x="2003910" y="2337127"/>
                <a:ext cx="1594156" cy="393121"/>
              </a:xfrm>
              <a:prstGeom prst="rect">
                <a:avLst/>
              </a:prstGeom>
              <a:blipFill>
                <a:blip r:embed="rId4"/>
                <a:stretch>
                  <a:fillRect l="-6130" t="-7692"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9F0E4A6-B56D-4F32-B87F-33099F878024}"/>
                  </a:ext>
                </a:extLst>
              </p:cNvPr>
              <p:cNvSpPr txBox="1"/>
              <p:nvPr/>
            </p:nvSpPr>
            <p:spPr>
              <a:xfrm>
                <a:off x="5692940" y="2339192"/>
                <a:ext cx="1594156" cy="1131785"/>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(6) F </a:t>
                </a:r>
                <a14:m>
                  <m:oMath xmlns:m="http://schemas.openxmlformats.org/officeDocument/2006/math">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e>
                    </m:d>
                  </m:oMath>
                </a14:m>
                <a:r>
                  <a:rPr lang="en-US" altLang="zh-CN" sz="1200" b="1">
                    <a:solidFill>
                      <a:schemeClr val="accent2">
                        <a:lumMod val="50000"/>
                      </a:schemeClr>
                    </a:solidFill>
                  </a:rPr>
                  <a:t>  </a:t>
                </a:r>
                <a:r>
                  <a:rPr lang="en-US" altLang="zh-CN" sz="1200" b="1">
                    <a:solidFill>
                      <a:srgbClr val="C00000"/>
                    </a:solidFill>
                  </a:rPr>
                  <a:t>[2]</a:t>
                </a:r>
              </a:p>
              <a:p>
                <a:r>
                  <a:rPr lang="en-US" altLang="zh-CN" sz="1200" b="1">
                    <a:solidFill>
                      <a:schemeClr val="accent2">
                        <a:lumMod val="50000"/>
                      </a:schemeClr>
                    </a:solidFill>
                  </a:rPr>
                  <a:t>(7)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oMath>
                </a14:m>
                <a:endParaRPr lang="en-US" altLang="zh-CN" sz="1200" b="1">
                  <a:solidFill>
                    <a:schemeClr val="accent2">
                      <a:lumMod val="50000"/>
                    </a:schemeClr>
                  </a:solidFill>
                </a:endParaRPr>
              </a:p>
              <a:p>
                <a:r>
                  <a:rPr lang="en-US" altLang="zh-CN" sz="1200" b="1">
                    <a:solidFill>
                      <a:schemeClr val="accent2">
                        <a:lumMod val="50000"/>
                      </a:schemeClr>
                    </a:solidFill>
                  </a:rPr>
                  <a:t>(8)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oMath>
                </a14:m>
                <a:endParaRPr lang="en-US" altLang="zh-CN" sz="1200" b="1">
                  <a:solidFill>
                    <a:schemeClr val="accent2">
                      <a:lumMod val="50000"/>
                    </a:schemeClr>
                  </a:solidFill>
                </a:endParaRPr>
              </a:p>
              <a:p>
                <a:r>
                  <a:rPr lang="en-US" altLang="zh-CN" sz="1200" b="1">
                    <a:solidFill>
                      <a:schemeClr val="accent2">
                        <a:lumMod val="50000"/>
                      </a:schemeClr>
                    </a:solidFill>
                  </a:rPr>
                  <a:t>(9)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(10)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oMath>
                </a14:m>
                <a:endParaRPr lang="en-US" altLang="zh-CN" sz="1200" b="1">
                  <a:solidFill>
                    <a:schemeClr val="accent2">
                      <a:lumMod val="50000"/>
                    </a:schemeClr>
                  </a:solidFill>
                </a:endParaRPr>
              </a:p>
              <a:p>
                <a:r>
                  <a:rPr lang="en-US" altLang="zh-CN" sz="1200" b="1">
                    <a:solidFill>
                      <a:schemeClr val="accent2">
                        <a:lumMod val="50000"/>
                      </a:schemeClr>
                    </a:solidFill>
                  </a:rPr>
                  <a:t>(11)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A9F0E4A6-B56D-4F32-B87F-33099F878024}"/>
                  </a:ext>
                </a:extLst>
              </p:cNvPr>
              <p:cNvSpPr txBox="1">
                <a:spLocks noRot="1" noChangeAspect="1" noMove="1" noResize="1" noEditPoints="1" noAdjustHandles="1" noChangeArrowheads="1" noChangeShapeType="1" noTextEdit="1"/>
              </p:cNvSpPr>
              <p:nvPr/>
            </p:nvSpPr>
            <p:spPr>
              <a:xfrm>
                <a:off x="5692940" y="2339192"/>
                <a:ext cx="1594156" cy="1131785"/>
              </a:xfrm>
              <a:prstGeom prst="rect">
                <a:avLst/>
              </a:prstGeom>
              <a:blipFill>
                <a:blip r:embed="rId5"/>
                <a:stretch>
                  <a:fillRect l="-6130" t="-2703" b="-75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A0EFAD9-DD9E-44D3-8EC8-3653C25721DE}"/>
                  </a:ext>
                </a:extLst>
              </p:cNvPr>
              <p:cNvSpPr txBox="1"/>
              <p:nvPr/>
            </p:nvSpPr>
            <p:spPr>
              <a:xfrm>
                <a:off x="1356210" y="2903019"/>
                <a:ext cx="922974"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(12)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a:t>
                </a:r>
                <a:r>
                  <a:rPr lang="en-US" altLang="zh-CN" sz="1200" b="1">
                    <a:solidFill>
                      <a:srgbClr val="C00000"/>
                    </a:solidFill>
                  </a:rPr>
                  <a:t>[2,5]</a:t>
                </a:r>
              </a:p>
            </p:txBody>
          </p:sp>
        </mc:Choice>
        <mc:Fallback xmlns="">
          <p:sp>
            <p:nvSpPr>
              <p:cNvPr id="18" name="文本框 17">
                <a:extLst>
                  <a:ext uri="{FF2B5EF4-FFF2-40B4-BE49-F238E27FC236}">
                    <a16:creationId xmlns:a16="http://schemas.microsoft.com/office/drawing/2014/main" id="{1A0EFAD9-DD9E-44D3-8EC8-3653C25721DE}"/>
                  </a:ext>
                </a:extLst>
              </p:cNvPr>
              <p:cNvSpPr txBox="1">
                <a:spLocks noRot="1" noChangeAspect="1" noMove="1" noResize="1" noEditPoints="1" noAdjustHandles="1" noChangeArrowheads="1" noChangeShapeType="1" noTextEdit="1"/>
              </p:cNvSpPr>
              <p:nvPr/>
            </p:nvSpPr>
            <p:spPr>
              <a:xfrm>
                <a:off x="1356210" y="2903019"/>
                <a:ext cx="922974" cy="184666"/>
              </a:xfrm>
              <a:prstGeom prst="rect">
                <a:avLst/>
              </a:prstGeom>
              <a:blipFill>
                <a:blip r:embed="rId6"/>
                <a:stretch>
                  <a:fillRect l="-9868" t="-25806" r="-3289"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BEED2A2-2614-44F9-B6BE-DED5CD9AC883}"/>
                  </a:ext>
                </a:extLst>
              </p:cNvPr>
              <p:cNvSpPr txBox="1"/>
              <p:nvPr/>
            </p:nvSpPr>
            <p:spPr>
              <a:xfrm>
                <a:off x="2999602" y="2905085"/>
                <a:ext cx="1316935"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(13) T </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𝒓</m:t>
                    </m:r>
                    <m:r>
                      <a:rPr lang="en-US" altLang="zh-CN" sz="1200" b="1" i="1" smtClean="0">
                        <a:solidFill>
                          <a:schemeClr val="accent2">
                            <a:lumMod val="50000"/>
                          </a:schemeClr>
                        </a:solidFill>
                        <a:latin typeface="Cambria Math" panose="02040503050406030204" pitchFamily="18" charset="0"/>
                      </a:rPr>
                      <m:t>)</m:t>
                    </m:r>
                  </m:oMath>
                </a14:m>
                <a:r>
                  <a:rPr lang="en-US" altLang="zh-CN" sz="1200" b="1">
                    <a:solidFill>
                      <a:schemeClr val="accent2">
                        <a:lumMod val="50000"/>
                      </a:schemeClr>
                    </a:solidFill>
                  </a:rPr>
                  <a:t>  </a:t>
                </a:r>
                <a:r>
                  <a:rPr lang="en-US" altLang="zh-CN" sz="1200" b="1">
                    <a:solidFill>
                      <a:srgbClr val="C00000"/>
                    </a:solidFill>
                  </a:rPr>
                  <a:t>[2,5]</a:t>
                </a:r>
              </a:p>
              <a:p>
                <a:r>
                  <a:rPr lang="en-US" altLang="zh-CN" sz="1200" b="1">
                    <a:solidFill>
                      <a:schemeClr val="accent2">
                        <a:lumMod val="50000"/>
                      </a:schemeClr>
                    </a:solidFill>
                  </a:rPr>
                  <a:t>(14)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oMath>
                </a14:m>
                <a:endParaRPr lang="en-US" altLang="zh-CN" sz="1200" b="1">
                  <a:solidFill>
                    <a:schemeClr val="accent2">
                      <a:lumMod val="50000"/>
                    </a:schemeClr>
                  </a:solidFill>
                </a:endParaRPr>
              </a:p>
              <a:p>
                <a:r>
                  <a:rPr lang="en-US" altLang="zh-CN" sz="1200" b="1">
                    <a:solidFill>
                      <a:schemeClr val="accent2">
                        <a:lumMod val="50000"/>
                      </a:schemeClr>
                    </a:solidFill>
                  </a:rPr>
                  <a:t>(15)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FBEED2A2-2614-44F9-B6BE-DED5CD9AC883}"/>
                  </a:ext>
                </a:extLst>
              </p:cNvPr>
              <p:cNvSpPr txBox="1">
                <a:spLocks noRot="1" noChangeAspect="1" noMove="1" noResize="1" noEditPoints="1" noAdjustHandles="1" noChangeArrowheads="1" noChangeShapeType="1" noTextEdit="1"/>
              </p:cNvSpPr>
              <p:nvPr/>
            </p:nvSpPr>
            <p:spPr>
              <a:xfrm>
                <a:off x="2999602" y="2905085"/>
                <a:ext cx="1316935" cy="553998"/>
              </a:xfrm>
              <a:prstGeom prst="rect">
                <a:avLst/>
              </a:prstGeom>
              <a:blipFill>
                <a:blip r:embed="rId7"/>
                <a:stretch>
                  <a:fillRect l="-6944" t="-8889"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F389C8C-4439-492C-984B-673FC824DF4F}"/>
                  </a:ext>
                </a:extLst>
              </p:cNvPr>
              <p:cNvSpPr txBox="1"/>
              <p:nvPr/>
            </p:nvSpPr>
            <p:spPr>
              <a:xfrm>
                <a:off x="889472" y="3378644"/>
                <a:ext cx="860686"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(16)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r>
                  <a:rPr lang="en-US" altLang="zh-CN" sz="1200" b="1">
                    <a:solidFill>
                      <a:srgbClr val="C00000"/>
                    </a:solidFill>
                  </a:rPr>
                  <a:t>[2]</a:t>
                </a:r>
              </a:p>
            </p:txBody>
          </p:sp>
        </mc:Choice>
        <mc:Fallback xmlns="">
          <p:sp>
            <p:nvSpPr>
              <p:cNvPr id="20" name="文本框 19">
                <a:extLst>
                  <a:ext uri="{FF2B5EF4-FFF2-40B4-BE49-F238E27FC236}">
                    <a16:creationId xmlns:a16="http://schemas.microsoft.com/office/drawing/2014/main" id="{8F389C8C-4439-492C-984B-673FC824DF4F}"/>
                  </a:ext>
                </a:extLst>
              </p:cNvPr>
              <p:cNvSpPr txBox="1">
                <a:spLocks noRot="1" noChangeAspect="1" noMove="1" noResize="1" noEditPoints="1" noAdjustHandles="1" noChangeArrowheads="1" noChangeShapeType="1" noTextEdit="1"/>
              </p:cNvSpPr>
              <p:nvPr/>
            </p:nvSpPr>
            <p:spPr>
              <a:xfrm>
                <a:off x="889472" y="3378644"/>
                <a:ext cx="860686" cy="184666"/>
              </a:xfrm>
              <a:prstGeom prst="rect">
                <a:avLst/>
              </a:prstGeom>
              <a:blipFill>
                <a:blip r:embed="rId8"/>
                <a:stretch>
                  <a:fillRect l="-11348" t="-25806"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A978351-9488-480B-8D1F-B2A75EC3C880}"/>
                  </a:ext>
                </a:extLst>
              </p:cNvPr>
              <p:cNvSpPr txBox="1"/>
              <p:nvPr/>
            </p:nvSpPr>
            <p:spPr>
              <a:xfrm>
                <a:off x="1860027" y="3366750"/>
                <a:ext cx="1009773" cy="36933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(17)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a:t>
                </a:r>
                <a:r>
                  <a:rPr lang="en-US" altLang="zh-CN" sz="1200" b="1">
                    <a:solidFill>
                      <a:srgbClr val="C00000"/>
                    </a:solidFill>
                  </a:rPr>
                  <a:t> [2]</a:t>
                </a:r>
              </a:p>
              <a:p>
                <a:r>
                  <a:rPr lang="en-US" altLang="zh-CN" sz="1200" b="1">
                    <a:solidFill>
                      <a:schemeClr val="accent2">
                        <a:lumMod val="50000"/>
                      </a:schemeClr>
                    </a:solidFill>
                  </a:rPr>
                  <a:t>(18)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en-US" altLang="zh-CN" sz="12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CA978351-9488-480B-8D1F-B2A75EC3C880}"/>
                  </a:ext>
                </a:extLst>
              </p:cNvPr>
              <p:cNvSpPr txBox="1">
                <a:spLocks noRot="1" noChangeAspect="1" noMove="1" noResize="1" noEditPoints="1" noAdjustHandles="1" noChangeArrowheads="1" noChangeShapeType="1" noTextEdit="1"/>
              </p:cNvSpPr>
              <p:nvPr/>
            </p:nvSpPr>
            <p:spPr>
              <a:xfrm>
                <a:off x="1860027" y="3366750"/>
                <a:ext cx="1009773" cy="369332"/>
              </a:xfrm>
              <a:prstGeom prst="rect">
                <a:avLst/>
              </a:prstGeom>
              <a:blipFill>
                <a:blip r:embed="rId9"/>
                <a:stretch>
                  <a:fillRect l="-9036" t="-13115" r="-6024"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94D3E12-DC2D-4C01-ACCD-3147BC295A8D}"/>
                  </a:ext>
                </a:extLst>
              </p:cNvPr>
              <p:cNvSpPr txBox="1"/>
              <p:nvPr/>
            </p:nvSpPr>
            <p:spPr>
              <a:xfrm>
                <a:off x="545114" y="3853040"/>
                <a:ext cx="757982"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(19)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en-US" altLang="zh-CN" sz="12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C94D3E12-DC2D-4C01-ACCD-3147BC295A8D}"/>
                  </a:ext>
                </a:extLst>
              </p:cNvPr>
              <p:cNvSpPr txBox="1">
                <a:spLocks noRot="1" noChangeAspect="1" noMove="1" noResize="1" noEditPoints="1" noAdjustHandles="1" noChangeArrowheads="1" noChangeShapeType="1" noTextEdit="1"/>
              </p:cNvSpPr>
              <p:nvPr/>
            </p:nvSpPr>
            <p:spPr>
              <a:xfrm>
                <a:off x="545114" y="3853040"/>
                <a:ext cx="757982" cy="184666"/>
              </a:xfrm>
              <a:prstGeom prst="rect">
                <a:avLst/>
              </a:prstGeom>
              <a:blipFill>
                <a:blip r:embed="rId10"/>
                <a:stretch>
                  <a:fillRect l="-12000" t="-26667"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A1EA2B42-DDD7-4200-850E-A1D73230435A}"/>
                  </a:ext>
                </a:extLst>
              </p:cNvPr>
              <p:cNvSpPr txBox="1"/>
              <p:nvPr/>
            </p:nvSpPr>
            <p:spPr>
              <a:xfrm>
                <a:off x="1371167" y="3852712"/>
                <a:ext cx="757982"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(20)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en-US" altLang="zh-CN" sz="12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A1EA2B42-DDD7-4200-850E-A1D73230435A}"/>
                  </a:ext>
                </a:extLst>
              </p:cNvPr>
              <p:cNvSpPr txBox="1">
                <a:spLocks noRot="1" noChangeAspect="1" noMove="1" noResize="1" noEditPoints="1" noAdjustHandles="1" noChangeArrowheads="1" noChangeShapeType="1" noTextEdit="1"/>
              </p:cNvSpPr>
              <p:nvPr/>
            </p:nvSpPr>
            <p:spPr>
              <a:xfrm>
                <a:off x="1371167" y="3852712"/>
                <a:ext cx="757982" cy="184666"/>
              </a:xfrm>
              <a:prstGeom prst="rect">
                <a:avLst/>
              </a:prstGeom>
              <a:blipFill>
                <a:blip r:embed="rId11"/>
                <a:stretch>
                  <a:fillRect l="-12903" t="-26667"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3A03EF0-1338-4664-A394-BEECD0CD7C22}"/>
                  </a:ext>
                </a:extLst>
              </p:cNvPr>
              <p:cNvSpPr txBox="1"/>
              <p:nvPr/>
            </p:nvSpPr>
            <p:spPr>
              <a:xfrm>
                <a:off x="2574749" y="3842200"/>
                <a:ext cx="980001"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(21)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r>
                  <a:rPr lang="en-US" altLang="zh-CN" sz="1200" b="1">
                    <a:solidFill>
                      <a:srgbClr val="C00000"/>
                    </a:solidFill>
                  </a:rPr>
                  <a:t>[2]</a:t>
                </a:r>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en-US" altLang="zh-CN" sz="1200"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13A03EF0-1338-4664-A394-BEECD0CD7C22}"/>
                  </a:ext>
                </a:extLst>
              </p:cNvPr>
              <p:cNvSpPr txBox="1">
                <a:spLocks noRot="1" noChangeAspect="1" noMove="1" noResize="1" noEditPoints="1" noAdjustHandles="1" noChangeArrowheads="1" noChangeShapeType="1" noTextEdit="1"/>
              </p:cNvSpPr>
              <p:nvPr/>
            </p:nvSpPr>
            <p:spPr>
              <a:xfrm>
                <a:off x="2574749" y="3842200"/>
                <a:ext cx="980001" cy="184666"/>
              </a:xfrm>
              <a:prstGeom prst="rect">
                <a:avLst/>
              </a:prstGeom>
              <a:blipFill>
                <a:blip r:embed="rId12"/>
                <a:stretch>
                  <a:fillRect l="-9317" t="-25806"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7D5D5E9-4DC9-4B71-8418-60823DDE5E6B}"/>
                  </a:ext>
                </a:extLst>
              </p:cNvPr>
              <p:cNvSpPr txBox="1"/>
              <p:nvPr/>
            </p:nvSpPr>
            <p:spPr>
              <a:xfrm>
                <a:off x="3811650" y="3842200"/>
                <a:ext cx="1009773"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(22)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a:t>
                </a:r>
                <a:r>
                  <a:rPr lang="en-US" altLang="zh-CN" sz="1200" b="1">
                    <a:solidFill>
                      <a:srgbClr val="C00000"/>
                    </a:solidFill>
                  </a:rPr>
                  <a:t>[2]</a:t>
                </a:r>
              </a:p>
              <a:p>
                <a:r>
                  <a:rPr lang="en-US" altLang="zh-CN" sz="1200" b="1">
                    <a:solidFill>
                      <a:schemeClr val="accent2">
                        <a:lumMod val="50000"/>
                      </a:schemeClr>
                    </a:solidFill>
                  </a:rPr>
                  <a:t>(23)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a:t>
                </a:r>
              </a:p>
              <a:p>
                <a:r>
                  <a:rPr lang="en-US" altLang="zh-CN" sz="1200" b="1">
                    <a:solidFill>
                      <a:schemeClr val="accent2">
                        <a:lumMod val="50000"/>
                      </a:schemeClr>
                    </a:solidFill>
                  </a:rPr>
                  <a:t>(24)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r>
                  <a:rPr lang="en-US" altLang="zh-CN" sz="1200" b="1">
                    <a:solidFill>
                      <a:schemeClr val="accent2">
                        <a:lumMod val="50000"/>
                      </a:schemeClr>
                    </a:solidFill>
                  </a:rPr>
                  <a:t>  </a:t>
                </a:r>
              </a:p>
            </p:txBody>
          </p:sp>
        </mc:Choice>
        <mc:Fallback xmlns="">
          <p:sp>
            <p:nvSpPr>
              <p:cNvPr id="25" name="文本框 24">
                <a:extLst>
                  <a:ext uri="{FF2B5EF4-FFF2-40B4-BE49-F238E27FC236}">
                    <a16:creationId xmlns:a16="http://schemas.microsoft.com/office/drawing/2014/main" id="{F7D5D5E9-4DC9-4B71-8418-60823DDE5E6B}"/>
                  </a:ext>
                </a:extLst>
              </p:cNvPr>
              <p:cNvSpPr txBox="1">
                <a:spLocks noRot="1" noChangeAspect="1" noMove="1" noResize="1" noEditPoints="1" noAdjustHandles="1" noChangeArrowheads="1" noChangeShapeType="1" noTextEdit="1"/>
              </p:cNvSpPr>
              <p:nvPr/>
            </p:nvSpPr>
            <p:spPr>
              <a:xfrm>
                <a:off x="3811650" y="3842200"/>
                <a:ext cx="1009773" cy="553998"/>
              </a:xfrm>
              <a:prstGeom prst="rect">
                <a:avLst/>
              </a:prstGeom>
              <a:blipFill>
                <a:blip r:embed="rId13"/>
                <a:stretch>
                  <a:fillRect l="-9036" t="-8791" r="-6024"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FF195AA-3CCA-4221-BC6F-465DC45D4267}"/>
                  </a:ext>
                </a:extLst>
              </p:cNvPr>
              <p:cNvSpPr txBox="1"/>
              <p:nvPr/>
            </p:nvSpPr>
            <p:spPr>
              <a:xfrm>
                <a:off x="5170193" y="3663618"/>
                <a:ext cx="1220332"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(25)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r>
                  <a:rPr lang="en-US" altLang="zh-CN" sz="1200" b="1">
                    <a:solidFill>
                      <a:schemeClr val="accent2">
                        <a:lumMod val="50000"/>
                      </a:schemeClr>
                    </a:solidFill>
                  </a:rPr>
                  <a:t> </a:t>
                </a:r>
                <a:r>
                  <a:rPr lang="en-US" altLang="zh-CN" sz="1200" b="1">
                    <a:solidFill>
                      <a:srgbClr val="C00000"/>
                    </a:solidFill>
                  </a:rPr>
                  <a:t>[2,11]</a:t>
                </a:r>
              </a:p>
            </p:txBody>
          </p:sp>
        </mc:Choice>
        <mc:Fallback xmlns="">
          <p:sp>
            <p:nvSpPr>
              <p:cNvPr id="26" name="文本框 25">
                <a:extLst>
                  <a:ext uri="{FF2B5EF4-FFF2-40B4-BE49-F238E27FC236}">
                    <a16:creationId xmlns:a16="http://schemas.microsoft.com/office/drawing/2014/main" id="{6FF195AA-3CCA-4221-BC6F-465DC45D4267}"/>
                  </a:ext>
                </a:extLst>
              </p:cNvPr>
              <p:cNvSpPr txBox="1">
                <a:spLocks noRot="1" noChangeAspect="1" noMove="1" noResize="1" noEditPoints="1" noAdjustHandles="1" noChangeArrowheads="1" noChangeShapeType="1" noTextEdit="1"/>
              </p:cNvSpPr>
              <p:nvPr/>
            </p:nvSpPr>
            <p:spPr>
              <a:xfrm>
                <a:off x="5170193" y="3663618"/>
                <a:ext cx="1220332" cy="184666"/>
              </a:xfrm>
              <a:prstGeom prst="rect">
                <a:avLst/>
              </a:prstGeom>
              <a:blipFill>
                <a:blip r:embed="rId14"/>
                <a:stretch>
                  <a:fillRect l="-7500" t="-26667" r="-150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4785DCC7-B96A-4BA6-ABD7-2BEB0C9D7430}"/>
                  </a:ext>
                </a:extLst>
              </p:cNvPr>
              <p:cNvSpPr txBox="1"/>
              <p:nvPr/>
            </p:nvSpPr>
            <p:spPr>
              <a:xfrm>
                <a:off x="6866173" y="3670783"/>
                <a:ext cx="1051368"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(26)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a:t>
                </a:r>
                <a:r>
                  <a:rPr lang="en-US" altLang="zh-CN" sz="1200" b="1">
                    <a:solidFill>
                      <a:srgbClr val="C00000"/>
                    </a:solidFill>
                  </a:rPr>
                  <a:t>[2,11]</a:t>
                </a:r>
              </a:p>
            </p:txBody>
          </p:sp>
        </mc:Choice>
        <mc:Fallback xmlns="">
          <p:sp>
            <p:nvSpPr>
              <p:cNvPr id="27" name="文本框 26">
                <a:extLst>
                  <a:ext uri="{FF2B5EF4-FFF2-40B4-BE49-F238E27FC236}">
                    <a16:creationId xmlns:a16="http://schemas.microsoft.com/office/drawing/2014/main" id="{4785DCC7-B96A-4BA6-ABD7-2BEB0C9D7430}"/>
                  </a:ext>
                </a:extLst>
              </p:cNvPr>
              <p:cNvSpPr txBox="1">
                <a:spLocks noRot="1" noChangeAspect="1" noMove="1" noResize="1" noEditPoints="1" noAdjustHandles="1" noChangeArrowheads="1" noChangeShapeType="1" noTextEdit="1"/>
              </p:cNvSpPr>
              <p:nvPr/>
            </p:nvSpPr>
            <p:spPr>
              <a:xfrm>
                <a:off x="6866173" y="3670783"/>
                <a:ext cx="1051368" cy="184666"/>
              </a:xfrm>
              <a:prstGeom prst="rect">
                <a:avLst/>
              </a:prstGeom>
              <a:blipFill>
                <a:blip r:embed="rId15"/>
                <a:stretch>
                  <a:fillRect l="-8671" t="-26667"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5162E69-E290-4A98-BDFC-BC0B4AD4293A}"/>
                  </a:ext>
                </a:extLst>
              </p:cNvPr>
              <p:cNvSpPr txBox="1"/>
              <p:nvPr/>
            </p:nvSpPr>
            <p:spPr>
              <a:xfrm>
                <a:off x="6387416" y="4060361"/>
                <a:ext cx="957513"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(27)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r>
                  <a:rPr lang="en-US" altLang="zh-CN" sz="1200" b="1">
                    <a:solidFill>
                      <a:schemeClr val="accent2">
                        <a:lumMod val="50000"/>
                      </a:schemeClr>
                    </a:solidFill>
                  </a:rPr>
                  <a:t> </a:t>
                </a:r>
                <a:r>
                  <a:rPr lang="en-US" altLang="zh-CN" sz="1200" b="1">
                    <a:solidFill>
                      <a:srgbClr val="C00000"/>
                    </a:solidFill>
                  </a:rPr>
                  <a:t>[2]</a:t>
                </a:r>
                <a:r>
                  <a:rPr lang="en-US" altLang="zh-CN" sz="1200" b="1">
                    <a:solidFill>
                      <a:schemeClr val="accent2">
                        <a:lumMod val="50000"/>
                      </a:schemeClr>
                    </a:solidFill>
                  </a:rPr>
                  <a:t> </a:t>
                </a:r>
              </a:p>
            </p:txBody>
          </p:sp>
        </mc:Choice>
        <mc:Fallback xmlns="">
          <p:sp>
            <p:nvSpPr>
              <p:cNvPr id="28" name="文本框 27">
                <a:extLst>
                  <a:ext uri="{FF2B5EF4-FFF2-40B4-BE49-F238E27FC236}">
                    <a16:creationId xmlns:a16="http://schemas.microsoft.com/office/drawing/2014/main" id="{D5162E69-E290-4A98-BDFC-BC0B4AD4293A}"/>
                  </a:ext>
                </a:extLst>
              </p:cNvPr>
              <p:cNvSpPr txBox="1">
                <a:spLocks noRot="1" noChangeAspect="1" noMove="1" noResize="1" noEditPoints="1" noAdjustHandles="1" noChangeArrowheads="1" noChangeShapeType="1" noTextEdit="1"/>
              </p:cNvSpPr>
              <p:nvPr/>
            </p:nvSpPr>
            <p:spPr>
              <a:xfrm>
                <a:off x="6387416" y="4060361"/>
                <a:ext cx="957513" cy="184666"/>
              </a:xfrm>
              <a:prstGeom prst="rect">
                <a:avLst/>
              </a:prstGeom>
              <a:blipFill>
                <a:blip r:embed="rId16"/>
                <a:stretch>
                  <a:fillRect l="-10191" t="-26667" r="-5732"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15EE6AC7-0E35-45B8-8C54-A8E78EB57CC7}"/>
                  </a:ext>
                </a:extLst>
              </p:cNvPr>
              <p:cNvSpPr txBox="1"/>
              <p:nvPr/>
            </p:nvSpPr>
            <p:spPr>
              <a:xfrm>
                <a:off x="7553411" y="4065420"/>
                <a:ext cx="957513"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(27)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r>
                  <a:rPr lang="en-US" altLang="zh-CN" sz="1200" b="1">
                    <a:solidFill>
                      <a:schemeClr val="accent2">
                        <a:lumMod val="50000"/>
                      </a:schemeClr>
                    </a:solidFill>
                  </a:rPr>
                  <a:t> </a:t>
                </a:r>
                <a:r>
                  <a:rPr lang="en-US" altLang="zh-CN" sz="1200" b="1">
                    <a:solidFill>
                      <a:srgbClr val="C00000"/>
                    </a:solidFill>
                  </a:rPr>
                  <a:t>[2]</a:t>
                </a:r>
                <a:r>
                  <a:rPr lang="en-US" altLang="zh-CN" sz="1200" b="1">
                    <a:solidFill>
                      <a:schemeClr val="accent2">
                        <a:lumMod val="50000"/>
                      </a:schemeClr>
                    </a:solidFill>
                  </a:rPr>
                  <a:t> </a:t>
                </a:r>
              </a:p>
            </p:txBody>
          </p:sp>
        </mc:Choice>
        <mc:Fallback xmlns="">
          <p:sp>
            <p:nvSpPr>
              <p:cNvPr id="29" name="文本框 28">
                <a:extLst>
                  <a:ext uri="{FF2B5EF4-FFF2-40B4-BE49-F238E27FC236}">
                    <a16:creationId xmlns:a16="http://schemas.microsoft.com/office/drawing/2014/main" id="{15EE6AC7-0E35-45B8-8C54-A8E78EB57CC7}"/>
                  </a:ext>
                </a:extLst>
              </p:cNvPr>
              <p:cNvSpPr txBox="1">
                <a:spLocks noRot="1" noChangeAspect="1" noMove="1" noResize="1" noEditPoints="1" noAdjustHandles="1" noChangeArrowheads="1" noChangeShapeType="1" noTextEdit="1"/>
              </p:cNvSpPr>
              <p:nvPr/>
            </p:nvSpPr>
            <p:spPr>
              <a:xfrm>
                <a:off x="7553411" y="4065420"/>
                <a:ext cx="957513" cy="184666"/>
              </a:xfrm>
              <a:prstGeom prst="rect">
                <a:avLst/>
              </a:prstGeom>
              <a:blipFill>
                <a:blip r:embed="rId17"/>
                <a:stretch>
                  <a:fillRect l="-9554" t="-26667" r="-5096" b="-50000"/>
                </a:stretch>
              </a:blipFill>
            </p:spPr>
            <p:txBody>
              <a:bodyPr/>
              <a:lstStyle/>
              <a:p>
                <a:r>
                  <a:rPr lang="zh-CN" altLang="en-US">
                    <a:noFill/>
                  </a:rPr>
                  <a:t> </a:t>
                </a:r>
              </a:p>
            </p:txBody>
          </p:sp>
        </mc:Fallback>
      </mc:AlternateContent>
      <p:cxnSp>
        <p:nvCxnSpPr>
          <p:cNvPr id="3" name="直接连接符 2">
            <a:extLst>
              <a:ext uri="{FF2B5EF4-FFF2-40B4-BE49-F238E27FC236}">
                <a16:creationId xmlns:a16="http://schemas.microsoft.com/office/drawing/2014/main" id="{F3D9EC32-BEF8-4B96-A7DF-28D0B5830ADD}"/>
              </a:ext>
            </a:extLst>
          </p:cNvPr>
          <p:cNvCxnSpPr>
            <a:stCxn id="9" idx="2"/>
            <a:endCxn id="10" idx="0"/>
          </p:cNvCxnSpPr>
          <p:nvPr/>
        </p:nvCxnSpPr>
        <p:spPr>
          <a:xfrm flipH="1">
            <a:off x="2800988" y="2096916"/>
            <a:ext cx="1979731" cy="240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8C0B60A5-63E1-4EC0-8091-F93ABBC087B9}"/>
              </a:ext>
            </a:extLst>
          </p:cNvPr>
          <p:cNvCxnSpPr>
            <a:cxnSpLocks/>
            <a:stCxn id="9" idx="2"/>
            <a:endCxn id="17" idx="0"/>
          </p:cNvCxnSpPr>
          <p:nvPr/>
        </p:nvCxnSpPr>
        <p:spPr>
          <a:xfrm>
            <a:off x="4780719" y="2096916"/>
            <a:ext cx="1709299" cy="242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40F5CBE-08F2-4D5C-8299-B45CF624C36C}"/>
              </a:ext>
            </a:extLst>
          </p:cNvPr>
          <p:cNvCxnSpPr>
            <a:stCxn id="10" idx="2"/>
            <a:endCxn id="18" idx="0"/>
          </p:cNvCxnSpPr>
          <p:nvPr/>
        </p:nvCxnSpPr>
        <p:spPr>
          <a:xfrm flipH="1">
            <a:off x="1817697" y="2730248"/>
            <a:ext cx="983291" cy="172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F8BCFCA-11EE-4E4B-9843-0119CC62FDAC}"/>
              </a:ext>
            </a:extLst>
          </p:cNvPr>
          <p:cNvCxnSpPr>
            <a:stCxn id="10" idx="2"/>
            <a:endCxn id="19" idx="0"/>
          </p:cNvCxnSpPr>
          <p:nvPr/>
        </p:nvCxnSpPr>
        <p:spPr>
          <a:xfrm>
            <a:off x="2800988" y="2730248"/>
            <a:ext cx="857082" cy="174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21EEAD3-EEB3-479E-BF22-141D270F654A}"/>
              </a:ext>
            </a:extLst>
          </p:cNvPr>
          <p:cNvCxnSpPr>
            <a:stCxn id="18" idx="2"/>
            <a:endCxn id="20" idx="0"/>
          </p:cNvCxnSpPr>
          <p:nvPr/>
        </p:nvCxnSpPr>
        <p:spPr>
          <a:xfrm flipH="1">
            <a:off x="1319815" y="3087685"/>
            <a:ext cx="497882" cy="290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FF622EF-2F77-4A22-88BD-0D57088DD8EF}"/>
              </a:ext>
            </a:extLst>
          </p:cNvPr>
          <p:cNvCxnSpPr>
            <a:stCxn id="18" idx="2"/>
            <a:endCxn id="21" idx="0"/>
          </p:cNvCxnSpPr>
          <p:nvPr/>
        </p:nvCxnSpPr>
        <p:spPr>
          <a:xfrm>
            <a:off x="1817697" y="3087685"/>
            <a:ext cx="547217" cy="279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05755D9-EF04-4EAC-A247-6652D99314CD}"/>
              </a:ext>
            </a:extLst>
          </p:cNvPr>
          <p:cNvCxnSpPr>
            <a:stCxn id="20" idx="2"/>
            <a:endCxn id="22" idx="0"/>
          </p:cNvCxnSpPr>
          <p:nvPr/>
        </p:nvCxnSpPr>
        <p:spPr>
          <a:xfrm flipH="1">
            <a:off x="924105" y="3563310"/>
            <a:ext cx="395710" cy="289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B355372-87AC-457B-9E7B-3BB5092CA2FA}"/>
              </a:ext>
            </a:extLst>
          </p:cNvPr>
          <p:cNvCxnSpPr>
            <a:stCxn id="20" idx="2"/>
            <a:endCxn id="23" idx="0"/>
          </p:cNvCxnSpPr>
          <p:nvPr/>
        </p:nvCxnSpPr>
        <p:spPr>
          <a:xfrm>
            <a:off x="1319815" y="3563310"/>
            <a:ext cx="430343" cy="289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ADAEB805-B388-48E8-9773-7B8F9373CE47}"/>
              </a:ext>
            </a:extLst>
          </p:cNvPr>
          <p:cNvCxnSpPr>
            <a:stCxn id="19" idx="2"/>
            <a:endCxn id="24" idx="0"/>
          </p:cNvCxnSpPr>
          <p:nvPr/>
        </p:nvCxnSpPr>
        <p:spPr>
          <a:xfrm flipH="1">
            <a:off x="3064750" y="3459083"/>
            <a:ext cx="593320" cy="383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88D70D85-0305-43EC-BC9B-22E6F92DC552}"/>
              </a:ext>
            </a:extLst>
          </p:cNvPr>
          <p:cNvCxnSpPr>
            <a:stCxn id="19" idx="2"/>
            <a:endCxn id="25" idx="0"/>
          </p:cNvCxnSpPr>
          <p:nvPr/>
        </p:nvCxnSpPr>
        <p:spPr>
          <a:xfrm>
            <a:off x="3658070" y="3459083"/>
            <a:ext cx="658467" cy="383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1486C2A-67FE-4414-9BB8-2AB4DC5B944A}"/>
              </a:ext>
            </a:extLst>
          </p:cNvPr>
          <p:cNvCxnSpPr>
            <a:stCxn id="17" idx="2"/>
            <a:endCxn id="26" idx="0"/>
          </p:cNvCxnSpPr>
          <p:nvPr/>
        </p:nvCxnSpPr>
        <p:spPr>
          <a:xfrm flipH="1">
            <a:off x="5780359" y="3470977"/>
            <a:ext cx="709659" cy="192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87CF37E3-4869-4329-B805-01CF4C211AC4}"/>
              </a:ext>
            </a:extLst>
          </p:cNvPr>
          <p:cNvCxnSpPr>
            <a:stCxn id="17" idx="2"/>
            <a:endCxn id="27" idx="0"/>
          </p:cNvCxnSpPr>
          <p:nvPr/>
        </p:nvCxnSpPr>
        <p:spPr>
          <a:xfrm>
            <a:off x="6490018" y="3470977"/>
            <a:ext cx="901839" cy="199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022BC2E1-54FF-48D4-9CE2-9E4D360F4596}"/>
              </a:ext>
            </a:extLst>
          </p:cNvPr>
          <p:cNvCxnSpPr>
            <a:stCxn id="27" idx="2"/>
            <a:endCxn id="28" idx="0"/>
          </p:cNvCxnSpPr>
          <p:nvPr/>
        </p:nvCxnSpPr>
        <p:spPr>
          <a:xfrm flipH="1">
            <a:off x="6866173" y="3855449"/>
            <a:ext cx="525684" cy="204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2C007C4-11F5-4C99-B230-AF985A10AF49}"/>
              </a:ext>
            </a:extLst>
          </p:cNvPr>
          <p:cNvCxnSpPr>
            <a:stCxn id="27" idx="2"/>
            <a:endCxn id="29" idx="0"/>
          </p:cNvCxnSpPr>
          <p:nvPr/>
        </p:nvCxnSpPr>
        <p:spPr>
          <a:xfrm>
            <a:off x="7391857" y="3855449"/>
            <a:ext cx="640311" cy="209971"/>
          </a:xfrm>
          <a:prstGeom prst="line">
            <a:avLst/>
          </a:prstGeom>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06F21E74-CC72-4C31-BCD5-B045EF45118D}"/>
              </a:ext>
            </a:extLst>
          </p:cNvPr>
          <p:cNvSpPr txBox="1"/>
          <p:nvPr/>
        </p:nvSpPr>
        <p:spPr>
          <a:xfrm>
            <a:off x="608462" y="1459964"/>
            <a:ext cx="2283391" cy="584775"/>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这是一棵封闭真值树，因此原公式是永真式！</a:t>
            </a:r>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336BF8E7-09E6-45C2-8945-3ADF43684E5F}"/>
                  </a:ext>
                </a:extLst>
              </p:cNvPr>
              <p:cNvSpPr txBox="1"/>
              <p:nvPr/>
            </p:nvSpPr>
            <p:spPr>
              <a:xfrm>
                <a:off x="6796706" y="1400722"/>
                <a:ext cx="1673043" cy="738664"/>
              </a:xfrm>
              <a:prstGeom prst="rect">
                <a:avLst/>
              </a:prstGeom>
              <a:solidFill>
                <a:schemeClr val="accent2">
                  <a:lumMod val="50000"/>
                </a:schemeClr>
              </a:solidFill>
            </p:spPr>
            <p:txBody>
              <a:bodyPr wrap="square" rtlCol="0">
                <a:spAutoFit/>
              </a:bodyPr>
              <a:lstStyle/>
              <a:p>
                <a:r>
                  <a:rPr lang="zh-CN" altLang="en-US" sz="1400" b="1">
                    <a:solidFill>
                      <a:schemeClr val="bg1"/>
                    </a:solidFill>
                  </a:rPr>
                  <a:t>红色标记的公式编号是在当前节点还</a:t>
                </a:r>
                <a:r>
                  <a:rPr lang="zh-CN" altLang="en-US" sz="1400" b="1">
                    <a:solidFill>
                      <a:schemeClr val="accent4">
                        <a:lumMod val="40000"/>
                        <a:lumOff val="60000"/>
                      </a:schemeClr>
                    </a:solidFill>
                  </a:rPr>
                  <a:t>可用的</a:t>
                </a:r>
                <a14:m>
                  <m:oMath xmlns:m="http://schemas.openxmlformats.org/officeDocument/2006/math">
                    <m:r>
                      <a:rPr lang="en-US" altLang="zh-CN" sz="1400" b="1" i="1" smtClean="0">
                        <a:solidFill>
                          <a:schemeClr val="accent4">
                            <a:lumMod val="40000"/>
                            <a:lumOff val="60000"/>
                          </a:schemeClr>
                        </a:solidFill>
                        <a:latin typeface="Cambria Math" panose="02040503050406030204" pitchFamily="18" charset="0"/>
                      </a:rPr>
                      <m:t>𝜷</m:t>
                    </m:r>
                  </m:oMath>
                </a14:m>
                <a:r>
                  <a:rPr lang="zh-CN" altLang="en-US" sz="1400" b="1">
                    <a:solidFill>
                      <a:schemeClr val="accent4">
                        <a:lumMod val="40000"/>
                        <a:lumOff val="60000"/>
                      </a:schemeClr>
                    </a:solidFill>
                  </a:rPr>
                  <a:t>类要求</a:t>
                </a:r>
                <a:endParaRPr lang="zh-CN" altLang="en-US" sz="1400" b="1">
                  <a:solidFill>
                    <a:schemeClr val="bg1"/>
                  </a:solidFill>
                </a:endParaRPr>
              </a:p>
            </p:txBody>
          </p:sp>
        </mc:Choice>
        <mc:Fallback xmlns="">
          <p:sp>
            <p:nvSpPr>
              <p:cNvPr id="61" name="文本框 60">
                <a:extLst>
                  <a:ext uri="{FF2B5EF4-FFF2-40B4-BE49-F238E27FC236}">
                    <a16:creationId xmlns:a16="http://schemas.microsoft.com/office/drawing/2014/main" id="{336BF8E7-09E6-45C2-8945-3ADF43684E5F}"/>
                  </a:ext>
                </a:extLst>
              </p:cNvPr>
              <p:cNvSpPr txBox="1">
                <a:spLocks noRot="1" noChangeAspect="1" noMove="1" noResize="1" noEditPoints="1" noAdjustHandles="1" noChangeArrowheads="1" noChangeShapeType="1" noTextEdit="1"/>
              </p:cNvSpPr>
              <p:nvPr/>
            </p:nvSpPr>
            <p:spPr>
              <a:xfrm>
                <a:off x="6796706" y="1400722"/>
                <a:ext cx="1673043" cy="738664"/>
              </a:xfrm>
              <a:prstGeom prst="rect">
                <a:avLst/>
              </a:prstGeom>
              <a:blipFill>
                <a:blip r:embed="rId18"/>
                <a:stretch>
                  <a:fillRect l="-1095" t="-1653" b="-7438"/>
                </a:stretch>
              </a:blipFill>
            </p:spPr>
            <p:txBody>
              <a:bodyPr/>
              <a:lstStyle/>
              <a:p>
                <a:r>
                  <a:rPr lang="zh-CN" altLang="en-US">
                    <a:noFill/>
                  </a:rPr>
                  <a:t> </a:t>
                </a:r>
              </a:p>
            </p:txBody>
          </p:sp>
        </mc:Fallback>
      </mc:AlternateContent>
      <p:sp>
        <p:nvSpPr>
          <p:cNvPr id="62" name="文本框 61">
            <a:extLst>
              <a:ext uri="{FF2B5EF4-FFF2-40B4-BE49-F238E27FC236}">
                <a16:creationId xmlns:a16="http://schemas.microsoft.com/office/drawing/2014/main" id="{007F8B47-4184-499F-8931-5A4D62649217}"/>
              </a:ext>
            </a:extLst>
          </p:cNvPr>
          <p:cNvSpPr txBox="1"/>
          <p:nvPr/>
        </p:nvSpPr>
        <p:spPr>
          <a:xfrm>
            <a:off x="546482" y="4132984"/>
            <a:ext cx="3136718" cy="276999"/>
          </a:xfrm>
          <a:prstGeom prst="rect">
            <a:avLst/>
          </a:prstGeom>
          <a:solidFill>
            <a:schemeClr val="accent4">
              <a:lumMod val="20000"/>
              <a:lumOff val="80000"/>
            </a:schemeClr>
          </a:solidFill>
        </p:spPr>
        <p:txBody>
          <a:bodyPr wrap="square" lIns="0" rIns="0" rtlCol="0">
            <a:spAutoFit/>
          </a:bodyPr>
          <a:lstStyle/>
          <a:p>
            <a:r>
              <a:rPr lang="zh-CN" altLang="en-US" sz="1200" b="1">
                <a:solidFill>
                  <a:schemeClr val="accent2">
                    <a:lumMod val="50000"/>
                  </a:schemeClr>
                </a:solidFill>
              </a:rPr>
              <a:t>注意在多数情况下真值赋值要求</a:t>
            </a:r>
            <a:r>
              <a:rPr lang="en-US" altLang="zh-CN" sz="1200" b="1">
                <a:solidFill>
                  <a:schemeClr val="accent2">
                    <a:lumMod val="50000"/>
                  </a:schemeClr>
                </a:solidFill>
              </a:rPr>
              <a:t>[2]</a:t>
            </a:r>
            <a:r>
              <a:rPr lang="zh-CN" altLang="en-US" sz="1200" b="1">
                <a:solidFill>
                  <a:schemeClr val="accent2">
                    <a:lumMod val="50000"/>
                  </a:schemeClr>
                </a:solidFill>
              </a:rPr>
              <a:t>并没有用到</a:t>
            </a:r>
          </a:p>
        </p:txBody>
      </p:sp>
    </p:spTree>
    <p:extLst>
      <p:ext uri="{BB962C8B-B14F-4D97-AF65-F5344CB8AC3E}">
        <p14:creationId xmlns:p14="http://schemas.microsoft.com/office/powerpoint/2010/main" val="3350993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835B93B-BE76-4E2C-B275-4118CAFB2BAB}"/>
                  </a:ext>
                </a:extLst>
              </p:cNvPr>
              <p:cNvSpPr txBox="1"/>
              <p:nvPr/>
            </p:nvSpPr>
            <p:spPr>
              <a:xfrm>
                <a:off x="628634" y="799294"/>
                <a:ext cx="7724234" cy="383951"/>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使用真值树法判断公式</a:t>
                </a:r>
                <a14:m>
                  <m:oMath xmlns:m="http://schemas.openxmlformats.org/officeDocument/2006/math">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e>
                    </m:d>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e>
                    </m:d>
                  </m:oMath>
                </a14:m>
                <a:r>
                  <a:rPr lang="zh-CN" altLang="en-US" b="1">
                    <a:solidFill>
                      <a:schemeClr val="accent2">
                        <a:lumMod val="50000"/>
                      </a:schemeClr>
                    </a:solidFill>
                  </a:rPr>
                  <a:t>是否是永真式</a:t>
                </a:r>
                <a:endParaRPr lang="en-US" altLang="zh-CN" b="1">
                  <a:solidFill>
                    <a:schemeClr val="accent2">
                      <a:lumMod val="50000"/>
                    </a:schemeClr>
                  </a:solidFill>
                </a:endParaRPr>
              </a:p>
            </p:txBody>
          </p:sp>
        </mc:Choice>
        <mc:Fallback>
          <p:sp>
            <p:nvSpPr>
              <p:cNvPr id="8" name="文本框 7">
                <a:extLst>
                  <a:ext uri="{FF2B5EF4-FFF2-40B4-BE49-F238E27FC236}">
                    <a16:creationId xmlns:a16="http://schemas.microsoft.com/office/drawing/2014/main" id="{F835B93B-BE76-4E2C-B275-4118CAFB2BAB}"/>
                  </a:ext>
                </a:extLst>
              </p:cNvPr>
              <p:cNvSpPr txBox="1">
                <a:spLocks noRot="1" noChangeAspect="1" noMove="1" noResize="1" noEditPoints="1" noAdjustHandles="1" noChangeArrowheads="1" noChangeShapeType="1" noTextEdit="1"/>
              </p:cNvSpPr>
              <p:nvPr/>
            </p:nvSpPr>
            <p:spPr>
              <a:xfrm>
                <a:off x="628634" y="799294"/>
                <a:ext cx="7724234" cy="383951"/>
              </a:xfrm>
              <a:prstGeom prst="rect">
                <a:avLst/>
              </a:prstGeom>
              <a:blipFill>
                <a:blip r:embed="rId2"/>
                <a:stretch>
                  <a:fillRect l="-631" t="-3175" b="-253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C6F16539-C6F8-4C7D-884B-86644228C4AB}"/>
                  </a:ext>
                </a:extLst>
              </p:cNvPr>
              <p:cNvSpPr txBox="1"/>
              <p:nvPr/>
            </p:nvSpPr>
            <p:spPr>
              <a:xfrm>
                <a:off x="4814227" y="1380372"/>
                <a:ext cx="2989088"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p:txBody>
          </p:sp>
        </mc:Choice>
        <mc:Fallback>
          <p:sp>
            <p:nvSpPr>
              <p:cNvPr id="9" name="文本框 8">
                <a:extLst>
                  <a:ext uri="{FF2B5EF4-FFF2-40B4-BE49-F238E27FC236}">
                    <a16:creationId xmlns:a16="http://schemas.microsoft.com/office/drawing/2014/main" id="{C6F16539-C6F8-4C7D-884B-86644228C4AB}"/>
                  </a:ext>
                </a:extLst>
              </p:cNvPr>
              <p:cNvSpPr txBox="1">
                <a:spLocks noRot="1" noChangeAspect="1" noMove="1" noResize="1" noEditPoints="1" noAdjustHandles="1" noChangeArrowheads="1" noChangeShapeType="1" noTextEdit="1"/>
              </p:cNvSpPr>
              <p:nvPr/>
            </p:nvSpPr>
            <p:spPr>
              <a:xfrm>
                <a:off x="4814227" y="1380372"/>
                <a:ext cx="2989088" cy="184666"/>
              </a:xfrm>
              <a:prstGeom prst="rect">
                <a:avLst/>
              </a:prstGeom>
              <a:blipFill>
                <a:blip r:embed="rId3"/>
                <a:stretch>
                  <a:fillRect l="-3265" t="-25806" b="-483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7912C193-437D-4067-9018-B2F5CA1EA576}"/>
                  </a:ext>
                </a:extLst>
              </p:cNvPr>
              <p:cNvSpPr txBox="1"/>
              <p:nvPr/>
            </p:nvSpPr>
            <p:spPr>
              <a:xfrm>
                <a:off x="4487874" y="1763604"/>
                <a:ext cx="1761876" cy="738664"/>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oMath>
                </a14:m>
                <a:endParaRPr lang="en-US" altLang="zh-CN" sz="1200" b="1">
                  <a:solidFill>
                    <a:schemeClr val="accent2">
                      <a:lumMod val="50000"/>
                    </a:schemeClr>
                  </a:solidFill>
                </a:endParaRPr>
              </a:p>
              <a:p>
                <a:r>
                  <a:rPr lang="en-US" altLang="zh-CN" sz="1200" b="1">
                    <a:solidFill>
                      <a:schemeClr val="accent2">
                        <a:lumMod val="50000"/>
                      </a:schemeClr>
                    </a:solidFill>
                  </a:rPr>
                  <a:t>(2)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a:p>
                <a:r>
                  <a:rPr lang="en-US" altLang="zh-CN" sz="1200" b="1">
                    <a:solidFill>
                      <a:schemeClr val="accent2">
                        <a:lumMod val="50000"/>
                      </a:schemeClr>
                    </a:solidFill>
                  </a:rPr>
                  <a:t>(3)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(4)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endParaRPr lang="en-US" altLang="zh-CN" sz="1200" b="1">
                  <a:solidFill>
                    <a:schemeClr val="accent2">
                      <a:lumMod val="50000"/>
                    </a:schemeClr>
                  </a:solidFill>
                </a:endParaRPr>
              </a:p>
            </p:txBody>
          </p:sp>
        </mc:Choice>
        <mc:Fallback>
          <p:sp>
            <p:nvSpPr>
              <p:cNvPr id="10" name="文本框 9">
                <a:extLst>
                  <a:ext uri="{FF2B5EF4-FFF2-40B4-BE49-F238E27FC236}">
                    <a16:creationId xmlns:a16="http://schemas.microsoft.com/office/drawing/2014/main" id="{7912C193-437D-4067-9018-B2F5CA1EA576}"/>
                  </a:ext>
                </a:extLst>
              </p:cNvPr>
              <p:cNvSpPr txBox="1">
                <a:spLocks noRot="1" noChangeAspect="1" noMove="1" noResize="1" noEditPoints="1" noAdjustHandles="1" noChangeArrowheads="1" noChangeShapeType="1" noTextEdit="1"/>
              </p:cNvSpPr>
              <p:nvPr/>
            </p:nvSpPr>
            <p:spPr>
              <a:xfrm>
                <a:off x="4487874" y="1763604"/>
                <a:ext cx="1761876" cy="738664"/>
              </a:xfrm>
              <a:prstGeom prst="rect">
                <a:avLst/>
              </a:prstGeom>
              <a:blipFill>
                <a:blip r:embed="rId4"/>
                <a:stretch>
                  <a:fillRect l="-5190" t="-6612" b="-123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66A1547C-1CEB-495E-AD40-1A35173C71D1}"/>
                  </a:ext>
                </a:extLst>
              </p:cNvPr>
              <p:cNvSpPr txBox="1"/>
              <p:nvPr/>
            </p:nvSpPr>
            <p:spPr>
              <a:xfrm>
                <a:off x="6539198" y="1759171"/>
                <a:ext cx="1761876" cy="36933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oMath>
                </a14:m>
                <a:endParaRPr lang="en-US" altLang="zh-CN" sz="1200" b="1">
                  <a:solidFill>
                    <a:schemeClr val="accent2">
                      <a:lumMod val="50000"/>
                    </a:schemeClr>
                  </a:solidFill>
                </a:endParaRPr>
              </a:p>
              <a:p>
                <a:r>
                  <a:rPr lang="en-US" altLang="zh-CN" sz="1200" b="1">
                    <a:solidFill>
                      <a:schemeClr val="accent2">
                        <a:lumMod val="50000"/>
                      </a:schemeClr>
                    </a:solidFill>
                  </a:rPr>
                  <a:t>(?)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p:txBody>
          </p:sp>
        </mc:Choice>
        <mc:Fallback>
          <p:sp>
            <p:nvSpPr>
              <p:cNvPr id="17" name="文本框 16">
                <a:extLst>
                  <a:ext uri="{FF2B5EF4-FFF2-40B4-BE49-F238E27FC236}">
                    <a16:creationId xmlns:a16="http://schemas.microsoft.com/office/drawing/2014/main" id="{66A1547C-1CEB-495E-AD40-1A35173C71D1}"/>
                  </a:ext>
                </a:extLst>
              </p:cNvPr>
              <p:cNvSpPr txBox="1">
                <a:spLocks noRot="1" noChangeAspect="1" noMove="1" noResize="1" noEditPoints="1" noAdjustHandles="1" noChangeArrowheads="1" noChangeShapeType="1" noTextEdit="1"/>
              </p:cNvSpPr>
              <p:nvPr/>
            </p:nvSpPr>
            <p:spPr>
              <a:xfrm>
                <a:off x="6539198" y="1759171"/>
                <a:ext cx="1761876" cy="369332"/>
              </a:xfrm>
              <a:prstGeom prst="rect">
                <a:avLst/>
              </a:prstGeom>
              <a:blipFill>
                <a:blip r:embed="rId5"/>
                <a:stretch>
                  <a:fillRect l="-5536" t="-13333"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1CCD6DB-E083-4FFE-A06B-9B988A7890BC}"/>
                  </a:ext>
                </a:extLst>
              </p:cNvPr>
              <p:cNvSpPr txBox="1"/>
              <p:nvPr/>
            </p:nvSpPr>
            <p:spPr>
              <a:xfrm>
                <a:off x="2686160" y="2633196"/>
                <a:ext cx="1125584"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(5)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a:t>
                </a:r>
                <a:r>
                  <a:rPr lang="en-US" altLang="zh-CN" sz="1200" b="1">
                    <a:solidFill>
                      <a:srgbClr val="C00000"/>
                    </a:solidFill>
                  </a:rPr>
                  <a:t>[4]</a:t>
                </a:r>
              </a:p>
            </p:txBody>
          </p:sp>
        </mc:Choice>
        <mc:Fallback xmlns="">
          <p:sp>
            <p:nvSpPr>
              <p:cNvPr id="18" name="文本框 17">
                <a:extLst>
                  <a:ext uri="{FF2B5EF4-FFF2-40B4-BE49-F238E27FC236}">
                    <a16:creationId xmlns:a16="http://schemas.microsoft.com/office/drawing/2014/main" id="{C1CCD6DB-E083-4FFE-A06B-9B988A7890BC}"/>
                  </a:ext>
                </a:extLst>
              </p:cNvPr>
              <p:cNvSpPr txBox="1">
                <a:spLocks noRot="1" noChangeAspect="1" noMove="1" noResize="1" noEditPoints="1" noAdjustHandles="1" noChangeArrowheads="1" noChangeShapeType="1" noTextEdit="1"/>
              </p:cNvSpPr>
              <p:nvPr/>
            </p:nvSpPr>
            <p:spPr>
              <a:xfrm>
                <a:off x="2686160" y="2633196"/>
                <a:ext cx="1125584" cy="184666"/>
              </a:xfrm>
              <a:prstGeom prst="rect">
                <a:avLst/>
              </a:prstGeom>
              <a:blipFill>
                <a:blip r:embed="rId6"/>
                <a:stretch>
                  <a:fillRect l="-8696" t="-26667" r="-108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8C74899-4FB9-42CD-945F-017FB63D88A3}"/>
                  </a:ext>
                </a:extLst>
              </p:cNvPr>
              <p:cNvSpPr txBox="1"/>
              <p:nvPr/>
            </p:nvSpPr>
            <p:spPr>
              <a:xfrm>
                <a:off x="6941997" y="2635268"/>
                <a:ext cx="1296206"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(6) T </a:t>
                </a:r>
                <a14:m>
                  <m:oMath xmlns:m="http://schemas.openxmlformats.org/officeDocument/2006/math">
                    <m:r>
                      <a:rPr lang="en-US" altLang="zh-CN" sz="1200" b="1" i="0" smtClean="0">
                        <a:solidFill>
                          <a:schemeClr val="accent2">
                            <a:lumMod val="50000"/>
                          </a:schemeClr>
                        </a:solidFill>
                        <a:latin typeface="Cambria Math" panose="02040503050406030204" pitchFamily="18" charset="0"/>
                      </a:rPr>
                      <m:t> </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oMath>
                </a14:m>
                <a:r>
                  <a:rPr lang="en-US" altLang="zh-CN" sz="1200" b="1">
                    <a:solidFill>
                      <a:schemeClr val="accent2">
                        <a:lumMod val="50000"/>
                      </a:schemeClr>
                    </a:solidFill>
                  </a:rPr>
                  <a:t>   </a:t>
                </a:r>
                <a:r>
                  <a:rPr lang="en-US" altLang="zh-CN" sz="1200" b="1">
                    <a:solidFill>
                      <a:srgbClr val="C00000"/>
                    </a:solidFill>
                  </a:rPr>
                  <a:t> [4]</a:t>
                </a:r>
              </a:p>
              <a:p>
                <a:r>
                  <a:rPr lang="en-US" altLang="zh-CN" sz="1200" b="1">
                    <a:solidFill>
                      <a:schemeClr val="accent2">
                        <a:lumMod val="50000"/>
                      </a:schemeClr>
                    </a:solidFill>
                  </a:rPr>
                  <a:t>(7)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(8)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A8C74899-4FB9-42CD-945F-017FB63D88A3}"/>
                  </a:ext>
                </a:extLst>
              </p:cNvPr>
              <p:cNvSpPr txBox="1">
                <a:spLocks noRot="1" noChangeAspect="1" noMove="1" noResize="1" noEditPoints="1" noAdjustHandles="1" noChangeArrowheads="1" noChangeShapeType="1" noTextEdit="1"/>
              </p:cNvSpPr>
              <p:nvPr/>
            </p:nvSpPr>
            <p:spPr>
              <a:xfrm>
                <a:off x="6941997" y="2635268"/>
                <a:ext cx="1296206" cy="553998"/>
              </a:xfrm>
              <a:prstGeom prst="rect">
                <a:avLst/>
              </a:prstGeom>
              <a:blipFill>
                <a:blip r:embed="rId7"/>
                <a:stretch>
                  <a:fillRect l="-7547" t="-8791"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A3F7518-B03E-4A12-B8D7-7C2CEF2B4805}"/>
                  </a:ext>
                </a:extLst>
              </p:cNvPr>
              <p:cNvSpPr txBox="1"/>
              <p:nvPr/>
            </p:nvSpPr>
            <p:spPr>
              <a:xfrm>
                <a:off x="1465917" y="2950473"/>
                <a:ext cx="916902"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(9)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r>
                  <a:rPr lang="en-US" altLang="zh-CN" sz="1200" b="1">
                    <a:solidFill>
                      <a:srgbClr val="C00000"/>
                    </a:solidFill>
                  </a:rPr>
                  <a:t> [4]</a:t>
                </a:r>
              </a:p>
            </p:txBody>
          </p:sp>
        </mc:Choice>
        <mc:Fallback xmlns="">
          <p:sp>
            <p:nvSpPr>
              <p:cNvPr id="20" name="文本框 19">
                <a:extLst>
                  <a:ext uri="{FF2B5EF4-FFF2-40B4-BE49-F238E27FC236}">
                    <a16:creationId xmlns:a16="http://schemas.microsoft.com/office/drawing/2014/main" id="{7A3F7518-B03E-4A12-B8D7-7C2CEF2B4805}"/>
                  </a:ext>
                </a:extLst>
              </p:cNvPr>
              <p:cNvSpPr txBox="1">
                <a:spLocks noRot="1" noChangeAspect="1" noMove="1" noResize="1" noEditPoints="1" noAdjustHandles="1" noChangeArrowheads="1" noChangeShapeType="1" noTextEdit="1"/>
              </p:cNvSpPr>
              <p:nvPr/>
            </p:nvSpPr>
            <p:spPr>
              <a:xfrm>
                <a:off x="1465917" y="2950473"/>
                <a:ext cx="916902" cy="184666"/>
              </a:xfrm>
              <a:prstGeom prst="rect">
                <a:avLst/>
              </a:prstGeom>
              <a:blipFill>
                <a:blip r:embed="rId8"/>
                <a:stretch>
                  <a:fillRect l="-9934" t="-26667"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8C9E0CD-EAC3-4C2F-ADB7-B3EBCBD09FA7}"/>
                  </a:ext>
                </a:extLst>
              </p:cNvPr>
              <p:cNvSpPr txBox="1"/>
              <p:nvPr/>
            </p:nvSpPr>
            <p:spPr>
              <a:xfrm>
                <a:off x="4262591" y="2951968"/>
                <a:ext cx="876385"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(10)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a:t>
                </a:r>
                <a:r>
                  <a:rPr lang="en-US" altLang="zh-CN" sz="1200" b="1">
                    <a:solidFill>
                      <a:srgbClr val="C00000"/>
                    </a:solidFill>
                  </a:rPr>
                  <a:t> [4]</a:t>
                </a:r>
              </a:p>
            </p:txBody>
          </p:sp>
        </mc:Choice>
        <mc:Fallback xmlns="">
          <p:sp>
            <p:nvSpPr>
              <p:cNvPr id="21" name="文本框 20">
                <a:extLst>
                  <a:ext uri="{FF2B5EF4-FFF2-40B4-BE49-F238E27FC236}">
                    <a16:creationId xmlns:a16="http://schemas.microsoft.com/office/drawing/2014/main" id="{F8C9E0CD-EAC3-4C2F-ADB7-B3EBCBD09FA7}"/>
                  </a:ext>
                </a:extLst>
              </p:cNvPr>
              <p:cNvSpPr txBox="1">
                <a:spLocks noRot="1" noChangeAspect="1" noMove="1" noResize="1" noEditPoints="1" noAdjustHandles="1" noChangeArrowheads="1" noChangeShapeType="1" noTextEdit="1"/>
              </p:cNvSpPr>
              <p:nvPr/>
            </p:nvSpPr>
            <p:spPr>
              <a:xfrm>
                <a:off x="4262591" y="2951968"/>
                <a:ext cx="876385" cy="184666"/>
              </a:xfrm>
              <a:prstGeom prst="rect">
                <a:avLst/>
              </a:prstGeom>
              <a:blipFill>
                <a:blip r:embed="rId9"/>
                <a:stretch>
                  <a:fillRect l="-10417" t="-25806" r="-2083"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8F5A7BF-675D-43D1-84D2-0FF09590E72A}"/>
                  </a:ext>
                </a:extLst>
              </p:cNvPr>
              <p:cNvSpPr txBox="1"/>
              <p:nvPr/>
            </p:nvSpPr>
            <p:spPr>
              <a:xfrm>
                <a:off x="831462" y="3333572"/>
                <a:ext cx="841553" cy="36933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(11)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(12)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p>
            </p:txBody>
          </p:sp>
        </mc:Choice>
        <mc:Fallback xmlns="">
          <p:sp>
            <p:nvSpPr>
              <p:cNvPr id="22" name="文本框 21">
                <a:extLst>
                  <a:ext uri="{FF2B5EF4-FFF2-40B4-BE49-F238E27FC236}">
                    <a16:creationId xmlns:a16="http://schemas.microsoft.com/office/drawing/2014/main" id="{68F5A7BF-675D-43D1-84D2-0FF09590E72A}"/>
                  </a:ext>
                </a:extLst>
              </p:cNvPr>
              <p:cNvSpPr txBox="1">
                <a:spLocks noRot="1" noChangeAspect="1" noMove="1" noResize="1" noEditPoints="1" noAdjustHandles="1" noChangeArrowheads="1" noChangeShapeType="1" noTextEdit="1"/>
              </p:cNvSpPr>
              <p:nvPr/>
            </p:nvSpPr>
            <p:spPr>
              <a:xfrm>
                <a:off x="831462" y="3333572"/>
                <a:ext cx="841553" cy="369332"/>
              </a:xfrm>
              <a:prstGeom prst="rect">
                <a:avLst/>
              </a:prstGeom>
              <a:blipFill>
                <a:blip r:embed="rId10"/>
                <a:stretch>
                  <a:fillRect l="-10870" t="-13333"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CE2C406-4FA8-4DD5-9267-E82364C6C92E}"/>
                  </a:ext>
                </a:extLst>
              </p:cNvPr>
              <p:cNvSpPr txBox="1"/>
              <p:nvPr/>
            </p:nvSpPr>
            <p:spPr>
              <a:xfrm>
                <a:off x="2285999" y="3333255"/>
                <a:ext cx="841553" cy="738664"/>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(13)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(14)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p>
              <a:p>
                <a:r>
                  <a:rPr lang="en-US" altLang="zh-CN" sz="1200" b="1">
                    <a:solidFill>
                      <a:schemeClr val="accent2">
                        <a:lumMod val="50000"/>
                      </a:schemeClr>
                    </a:solidFill>
                  </a:rPr>
                  <a:t>(15)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endParaRPr lang="en-US" altLang="zh-CN" sz="1200" b="1">
                  <a:solidFill>
                    <a:schemeClr val="accent2">
                      <a:lumMod val="50000"/>
                    </a:schemeClr>
                  </a:solidFill>
                </a:endParaRPr>
              </a:p>
              <a:p>
                <a:r>
                  <a:rPr lang="en-US" altLang="zh-CN" sz="1200" b="1">
                    <a:solidFill>
                      <a:schemeClr val="accent2">
                        <a:lumMod val="50000"/>
                      </a:schemeClr>
                    </a:solidFill>
                  </a:rPr>
                  <a:t>(16)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r>
                  <a:rPr lang="en-US" altLang="zh-CN" sz="1200" b="1">
                    <a:solidFill>
                      <a:schemeClr val="accent2">
                        <a:lumMod val="50000"/>
                      </a:schemeClr>
                    </a:solidFill>
                  </a:rPr>
                  <a:t>   </a:t>
                </a:r>
              </a:p>
            </p:txBody>
          </p:sp>
        </mc:Choice>
        <mc:Fallback xmlns="">
          <p:sp>
            <p:nvSpPr>
              <p:cNvPr id="23" name="文本框 22">
                <a:extLst>
                  <a:ext uri="{FF2B5EF4-FFF2-40B4-BE49-F238E27FC236}">
                    <a16:creationId xmlns:a16="http://schemas.microsoft.com/office/drawing/2014/main" id="{3CE2C406-4FA8-4DD5-9267-E82364C6C92E}"/>
                  </a:ext>
                </a:extLst>
              </p:cNvPr>
              <p:cNvSpPr txBox="1">
                <a:spLocks noRot="1" noChangeAspect="1" noMove="1" noResize="1" noEditPoints="1" noAdjustHandles="1" noChangeArrowheads="1" noChangeShapeType="1" noTextEdit="1"/>
              </p:cNvSpPr>
              <p:nvPr/>
            </p:nvSpPr>
            <p:spPr>
              <a:xfrm>
                <a:off x="2285999" y="3333255"/>
                <a:ext cx="841553" cy="738664"/>
              </a:xfrm>
              <a:prstGeom prst="rect">
                <a:avLst/>
              </a:prstGeom>
              <a:blipFill>
                <a:blip r:embed="rId11"/>
                <a:stretch>
                  <a:fillRect l="-10870" t="-6612" b="-115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B73DCF9-C56F-40D1-A42E-2D8413ADC831}"/>
                  </a:ext>
                </a:extLst>
              </p:cNvPr>
              <p:cNvSpPr txBox="1"/>
              <p:nvPr/>
            </p:nvSpPr>
            <p:spPr>
              <a:xfrm>
                <a:off x="344356" y="3821291"/>
                <a:ext cx="912360"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(17)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a:t>
                </a:r>
                <a:r>
                  <a:rPr lang="en-US" altLang="zh-CN" sz="1200" b="1">
                    <a:solidFill>
                      <a:srgbClr val="C00000"/>
                    </a:solidFill>
                  </a:rPr>
                  <a:t>[12]</a:t>
                </a:r>
                <a:r>
                  <a:rPr lang="en-US" altLang="zh-CN" sz="1200" b="1">
                    <a:solidFill>
                      <a:schemeClr val="accent2">
                        <a:lumMod val="50000"/>
                      </a:schemeClr>
                    </a:solidFill>
                  </a:rPr>
                  <a:t>      </a:t>
                </a:r>
              </a:p>
            </p:txBody>
          </p:sp>
        </mc:Choice>
        <mc:Fallback xmlns="">
          <p:sp>
            <p:nvSpPr>
              <p:cNvPr id="24" name="文本框 23">
                <a:extLst>
                  <a:ext uri="{FF2B5EF4-FFF2-40B4-BE49-F238E27FC236}">
                    <a16:creationId xmlns:a16="http://schemas.microsoft.com/office/drawing/2014/main" id="{7B73DCF9-C56F-40D1-A42E-2D8413ADC831}"/>
                  </a:ext>
                </a:extLst>
              </p:cNvPr>
              <p:cNvSpPr txBox="1">
                <a:spLocks noRot="1" noChangeAspect="1" noMove="1" noResize="1" noEditPoints="1" noAdjustHandles="1" noChangeArrowheads="1" noChangeShapeType="1" noTextEdit="1"/>
              </p:cNvSpPr>
              <p:nvPr/>
            </p:nvSpPr>
            <p:spPr>
              <a:xfrm>
                <a:off x="344356" y="3821291"/>
                <a:ext cx="912360" cy="184666"/>
              </a:xfrm>
              <a:prstGeom prst="rect">
                <a:avLst/>
              </a:prstGeom>
              <a:blipFill>
                <a:blip r:embed="rId12"/>
                <a:stretch>
                  <a:fillRect l="-10000"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B0F85D5-3428-403C-BF49-D33356093054}"/>
                  </a:ext>
                </a:extLst>
              </p:cNvPr>
              <p:cNvSpPr txBox="1"/>
              <p:nvPr/>
            </p:nvSpPr>
            <p:spPr>
              <a:xfrm>
                <a:off x="1368267" y="3816657"/>
                <a:ext cx="841553"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(18)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𝒔</m:t>
                    </m:r>
                  </m:oMath>
                </a14:m>
                <a:r>
                  <a:rPr lang="en-US" altLang="zh-CN" sz="1200" b="1">
                    <a:solidFill>
                      <a:schemeClr val="accent2">
                        <a:lumMod val="50000"/>
                      </a:schemeClr>
                    </a:solidFill>
                  </a:rPr>
                  <a:t> </a:t>
                </a:r>
                <a:r>
                  <a:rPr lang="en-US" altLang="zh-CN" sz="1200" b="1">
                    <a:solidFill>
                      <a:srgbClr val="C00000"/>
                    </a:solidFill>
                  </a:rPr>
                  <a:t>[12]</a:t>
                </a:r>
                <a:r>
                  <a:rPr lang="en-US" altLang="zh-CN" sz="1200" b="1">
                    <a:solidFill>
                      <a:schemeClr val="accent2">
                        <a:lumMod val="50000"/>
                      </a:schemeClr>
                    </a:solidFill>
                  </a:rPr>
                  <a:t>      </a:t>
                </a:r>
              </a:p>
            </p:txBody>
          </p:sp>
        </mc:Choice>
        <mc:Fallback xmlns="">
          <p:sp>
            <p:nvSpPr>
              <p:cNvPr id="25" name="文本框 24">
                <a:extLst>
                  <a:ext uri="{FF2B5EF4-FFF2-40B4-BE49-F238E27FC236}">
                    <a16:creationId xmlns:a16="http://schemas.microsoft.com/office/drawing/2014/main" id="{1B0F85D5-3428-403C-BF49-D33356093054}"/>
                  </a:ext>
                </a:extLst>
              </p:cNvPr>
              <p:cNvSpPr txBox="1">
                <a:spLocks noRot="1" noChangeAspect="1" noMove="1" noResize="1" noEditPoints="1" noAdjustHandles="1" noChangeArrowheads="1" noChangeShapeType="1" noTextEdit="1"/>
              </p:cNvSpPr>
              <p:nvPr/>
            </p:nvSpPr>
            <p:spPr>
              <a:xfrm>
                <a:off x="1368267" y="3816657"/>
                <a:ext cx="841553" cy="184666"/>
              </a:xfrm>
              <a:prstGeom prst="rect">
                <a:avLst/>
              </a:prstGeom>
              <a:blipFill>
                <a:blip r:embed="rId13"/>
                <a:stretch>
                  <a:fillRect l="-10791" t="-26667" r="-2158"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CB9278B-E3FF-404A-A279-A4B0E9BB7A9D}"/>
                  </a:ext>
                </a:extLst>
              </p:cNvPr>
              <p:cNvSpPr txBox="1"/>
              <p:nvPr/>
            </p:nvSpPr>
            <p:spPr>
              <a:xfrm>
                <a:off x="507471" y="4186719"/>
                <a:ext cx="652287"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(19)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a:t>
                </a:r>
              </a:p>
            </p:txBody>
          </p:sp>
        </mc:Choice>
        <mc:Fallback xmlns="">
          <p:sp>
            <p:nvSpPr>
              <p:cNvPr id="26" name="文本框 25">
                <a:extLst>
                  <a:ext uri="{FF2B5EF4-FFF2-40B4-BE49-F238E27FC236}">
                    <a16:creationId xmlns:a16="http://schemas.microsoft.com/office/drawing/2014/main" id="{1CB9278B-E3FF-404A-A279-A4B0E9BB7A9D}"/>
                  </a:ext>
                </a:extLst>
              </p:cNvPr>
              <p:cNvSpPr txBox="1">
                <a:spLocks noRot="1" noChangeAspect="1" noMove="1" noResize="1" noEditPoints="1" noAdjustHandles="1" noChangeArrowheads="1" noChangeShapeType="1" noTextEdit="1"/>
              </p:cNvSpPr>
              <p:nvPr/>
            </p:nvSpPr>
            <p:spPr>
              <a:xfrm>
                <a:off x="507471" y="4186719"/>
                <a:ext cx="652287" cy="184666"/>
              </a:xfrm>
              <a:prstGeom prst="rect">
                <a:avLst/>
              </a:prstGeom>
              <a:blipFill>
                <a:blip r:embed="rId14"/>
                <a:stretch>
                  <a:fillRect l="-14019"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428D4FF1-C3B2-498C-83F0-60EA4BA4E04B}"/>
                  </a:ext>
                </a:extLst>
              </p:cNvPr>
              <p:cNvSpPr txBox="1"/>
              <p:nvPr/>
            </p:nvSpPr>
            <p:spPr>
              <a:xfrm>
                <a:off x="1396527" y="4189401"/>
                <a:ext cx="726828"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(20)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r>
                  <a:rPr lang="en-US" altLang="zh-CN" sz="1200" b="1">
                    <a:solidFill>
                      <a:schemeClr val="accent2">
                        <a:lumMod val="50000"/>
                      </a:schemeClr>
                    </a:solidFill>
                  </a:rPr>
                  <a:t>      </a:t>
                </a:r>
              </a:p>
            </p:txBody>
          </p:sp>
        </mc:Choice>
        <mc:Fallback xmlns="">
          <p:sp>
            <p:nvSpPr>
              <p:cNvPr id="27" name="文本框 26">
                <a:extLst>
                  <a:ext uri="{FF2B5EF4-FFF2-40B4-BE49-F238E27FC236}">
                    <a16:creationId xmlns:a16="http://schemas.microsoft.com/office/drawing/2014/main" id="{428D4FF1-C3B2-498C-83F0-60EA4BA4E04B}"/>
                  </a:ext>
                </a:extLst>
              </p:cNvPr>
              <p:cNvSpPr txBox="1">
                <a:spLocks noRot="1" noChangeAspect="1" noMove="1" noResize="1" noEditPoints="1" noAdjustHandles="1" noChangeArrowheads="1" noChangeShapeType="1" noTextEdit="1"/>
              </p:cNvSpPr>
              <p:nvPr/>
            </p:nvSpPr>
            <p:spPr>
              <a:xfrm>
                <a:off x="1396527" y="4189401"/>
                <a:ext cx="726828" cy="184666"/>
              </a:xfrm>
              <a:prstGeom prst="rect">
                <a:avLst/>
              </a:prstGeom>
              <a:blipFill>
                <a:blip r:embed="rId15"/>
                <a:stretch>
                  <a:fillRect l="-12605" t="-25806"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A91A4CF-1747-4B7F-A379-5EC918DDACD7}"/>
                  </a:ext>
                </a:extLst>
              </p:cNvPr>
              <p:cNvSpPr txBox="1"/>
              <p:nvPr/>
            </p:nvSpPr>
            <p:spPr>
              <a:xfrm>
                <a:off x="3700686" y="3389192"/>
                <a:ext cx="841553" cy="36933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(21)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(22)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p>
            </p:txBody>
          </p:sp>
        </mc:Choice>
        <mc:Fallback xmlns="">
          <p:sp>
            <p:nvSpPr>
              <p:cNvPr id="28" name="文本框 27">
                <a:extLst>
                  <a:ext uri="{FF2B5EF4-FFF2-40B4-BE49-F238E27FC236}">
                    <a16:creationId xmlns:a16="http://schemas.microsoft.com/office/drawing/2014/main" id="{3A91A4CF-1747-4B7F-A379-5EC918DDACD7}"/>
                  </a:ext>
                </a:extLst>
              </p:cNvPr>
              <p:cNvSpPr txBox="1">
                <a:spLocks noRot="1" noChangeAspect="1" noMove="1" noResize="1" noEditPoints="1" noAdjustHandles="1" noChangeArrowheads="1" noChangeShapeType="1" noTextEdit="1"/>
              </p:cNvSpPr>
              <p:nvPr/>
            </p:nvSpPr>
            <p:spPr>
              <a:xfrm>
                <a:off x="3700686" y="3389192"/>
                <a:ext cx="841553" cy="369332"/>
              </a:xfrm>
              <a:prstGeom prst="rect">
                <a:avLst/>
              </a:prstGeom>
              <a:blipFill>
                <a:blip r:embed="rId16"/>
                <a:stretch>
                  <a:fillRect l="-10870" t="-13115"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7F43090-FF21-423C-99C8-DC7C84878505}"/>
                  </a:ext>
                </a:extLst>
              </p:cNvPr>
              <p:cNvSpPr txBox="1"/>
              <p:nvPr/>
            </p:nvSpPr>
            <p:spPr>
              <a:xfrm>
                <a:off x="5155223" y="3383896"/>
                <a:ext cx="841553" cy="738664"/>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(23)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(24)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p>
              <a:p>
                <a:r>
                  <a:rPr lang="en-US" altLang="zh-CN" sz="1200" b="1">
                    <a:solidFill>
                      <a:schemeClr val="accent2">
                        <a:lumMod val="50000"/>
                      </a:schemeClr>
                    </a:solidFill>
                  </a:rPr>
                  <a:t>(25)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endParaRPr lang="en-US" altLang="zh-CN" sz="1200" b="1">
                  <a:solidFill>
                    <a:schemeClr val="accent2">
                      <a:lumMod val="50000"/>
                    </a:schemeClr>
                  </a:solidFill>
                </a:endParaRPr>
              </a:p>
              <a:p>
                <a:r>
                  <a:rPr lang="en-US" altLang="zh-CN" sz="1200" b="1">
                    <a:solidFill>
                      <a:schemeClr val="accent2">
                        <a:lumMod val="50000"/>
                      </a:schemeClr>
                    </a:solidFill>
                  </a:rPr>
                  <a:t>(26)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r>
                  <a:rPr lang="en-US" altLang="zh-CN" sz="1200" b="1">
                    <a:solidFill>
                      <a:schemeClr val="accent2">
                        <a:lumMod val="50000"/>
                      </a:schemeClr>
                    </a:solidFill>
                  </a:rPr>
                  <a:t>   </a:t>
                </a:r>
              </a:p>
            </p:txBody>
          </p:sp>
        </mc:Choice>
        <mc:Fallback xmlns="">
          <p:sp>
            <p:nvSpPr>
              <p:cNvPr id="29" name="文本框 28">
                <a:extLst>
                  <a:ext uri="{FF2B5EF4-FFF2-40B4-BE49-F238E27FC236}">
                    <a16:creationId xmlns:a16="http://schemas.microsoft.com/office/drawing/2014/main" id="{27F43090-FF21-423C-99C8-DC7C84878505}"/>
                  </a:ext>
                </a:extLst>
              </p:cNvPr>
              <p:cNvSpPr txBox="1">
                <a:spLocks noRot="1" noChangeAspect="1" noMove="1" noResize="1" noEditPoints="1" noAdjustHandles="1" noChangeArrowheads="1" noChangeShapeType="1" noTextEdit="1"/>
              </p:cNvSpPr>
              <p:nvPr/>
            </p:nvSpPr>
            <p:spPr>
              <a:xfrm>
                <a:off x="5155223" y="3383896"/>
                <a:ext cx="841553" cy="738664"/>
              </a:xfrm>
              <a:prstGeom prst="rect">
                <a:avLst/>
              </a:prstGeom>
              <a:blipFill>
                <a:blip r:embed="rId17"/>
                <a:stretch>
                  <a:fillRect l="-11594" t="-6612"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2F5FCEA-0E11-44FA-91A3-E3E7DE22F641}"/>
                  </a:ext>
                </a:extLst>
              </p:cNvPr>
              <p:cNvSpPr txBox="1"/>
              <p:nvPr/>
            </p:nvSpPr>
            <p:spPr>
              <a:xfrm>
                <a:off x="3226341" y="3876911"/>
                <a:ext cx="912360"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(27)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a:t>
                </a:r>
                <a:r>
                  <a:rPr lang="en-US" altLang="zh-CN" sz="1200" b="1">
                    <a:solidFill>
                      <a:srgbClr val="C00000"/>
                    </a:solidFill>
                  </a:rPr>
                  <a:t>[22]</a:t>
                </a:r>
                <a:r>
                  <a:rPr lang="en-US" altLang="zh-CN" sz="1200" b="1">
                    <a:solidFill>
                      <a:schemeClr val="accent2">
                        <a:lumMod val="50000"/>
                      </a:schemeClr>
                    </a:solidFill>
                  </a:rPr>
                  <a:t>      </a:t>
                </a:r>
              </a:p>
            </p:txBody>
          </p:sp>
        </mc:Choice>
        <mc:Fallback xmlns="">
          <p:sp>
            <p:nvSpPr>
              <p:cNvPr id="30" name="文本框 29">
                <a:extLst>
                  <a:ext uri="{FF2B5EF4-FFF2-40B4-BE49-F238E27FC236}">
                    <a16:creationId xmlns:a16="http://schemas.microsoft.com/office/drawing/2014/main" id="{82F5FCEA-0E11-44FA-91A3-E3E7DE22F641}"/>
                  </a:ext>
                </a:extLst>
              </p:cNvPr>
              <p:cNvSpPr txBox="1">
                <a:spLocks noRot="1" noChangeAspect="1" noMove="1" noResize="1" noEditPoints="1" noAdjustHandles="1" noChangeArrowheads="1" noChangeShapeType="1" noTextEdit="1"/>
              </p:cNvSpPr>
              <p:nvPr/>
            </p:nvSpPr>
            <p:spPr>
              <a:xfrm>
                <a:off x="3226341" y="3876911"/>
                <a:ext cx="912360" cy="184666"/>
              </a:xfrm>
              <a:prstGeom prst="rect">
                <a:avLst/>
              </a:prstGeom>
              <a:blipFill>
                <a:blip r:embed="rId18"/>
                <a:stretch>
                  <a:fillRect l="-10000"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F49DD658-5E12-4AAD-BBC8-9468925EF783}"/>
                  </a:ext>
                </a:extLst>
              </p:cNvPr>
              <p:cNvSpPr txBox="1"/>
              <p:nvPr/>
            </p:nvSpPr>
            <p:spPr>
              <a:xfrm>
                <a:off x="4237491" y="3872277"/>
                <a:ext cx="841553"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(28)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𝒔</m:t>
                    </m:r>
                  </m:oMath>
                </a14:m>
                <a:r>
                  <a:rPr lang="en-US" altLang="zh-CN" sz="1200" b="1">
                    <a:solidFill>
                      <a:schemeClr val="accent2">
                        <a:lumMod val="50000"/>
                      </a:schemeClr>
                    </a:solidFill>
                  </a:rPr>
                  <a:t> </a:t>
                </a:r>
                <a:r>
                  <a:rPr lang="en-US" altLang="zh-CN" sz="1200" b="1">
                    <a:solidFill>
                      <a:srgbClr val="C00000"/>
                    </a:solidFill>
                  </a:rPr>
                  <a:t>[22]</a:t>
                </a:r>
                <a:r>
                  <a:rPr lang="en-US" altLang="zh-CN" sz="1200" b="1">
                    <a:solidFill>
                      <a:schemeClr val="accent2">
                        <a:lumMod val="50000"/>
                      </a:schemeClr>
                    </a:solidFill>
                  </a:rPr>
                  <a:t>      </a:t>
                </a:r>
              </a:p>
            </p:txBody>
          </p:sp>
        </mc:Choice>
        <mc:Fallback xmlns="">
          <p:sp>
            <p:nvSpPr>
              <p:cNvPr id="31" name="文本框 30">
                <a:extLst>
                  <a:ext uri="{FF2B5EF4-FFF2-40B4-BE49-F238E27FC236}">
                    <a16:creationId xmlns:a16="http://schemas.microsoft.com/office/drawing/2014/main" id="{F49DD658-5E12-4AAD-BBC8-9468925EF783}"/>
                  </a:ext>
                </a:extLst>
              </p:cNvPr>
              <p:cNvSpPr txBox="1">
                <a:spLocks noRot="1" noChangeAspect="1" noMove="1" noResize="1" noEditPoints="1" noAdjustHandles="1" noChangeArrowheads="1" noChangeShapeType="1" noTextEdit="1"/>
              </p:cNvSpPr>
              <p:nvPr/>
            </p:nvSpPr>
            <p:spPr>
              <a:xfrm>
                <a:off x="4237491" y="3872277"/>
                <a:ext cx="841553" cy="184666"/>
              </a:xfrm>
              <a:prstGeom prst="rect">
                <a:avLst/>
              </a:prstGeom>
              <a:blipFill>
                <a:blip r:embed="rId19"/>
                <a:stretch>
                  <a:fillRect l="-10870" t="-25806" r="-2899"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FF375A58-CC3F-4085-AFE6-59480CD148F2}"/>
                  </a:ext>
                </a:extLst>
              </p:cNvPr>
              <p:cNvSpPr txBox="1"/>
              <p:nvPr/>
            </p:nvSpPr>
            <p:spPr>
              <a:xfrm>
                <a:off x="3337272" y="4238737"/>
                <a:ext cx="726828"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(29)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r>
                  <a:rPr lang="en-US" altLang="zh-CN" sz="1200" b="1">
                    <a:solidFill>
                      <a:schemeClr val="accent2">
                        <a:lumMod val="50000"/>
                      </a:schemeClr>
                    </a:solidFill>
                  </a:rPr>
                  <a:t>     </a:t>
                </a:r>
              </a:p>
            </p:txBody>
          </p:sp>
        </mc:Choice>
        <mc:Fallback xmlns="">
          <p:sp>
            <p:nvSpPr>
              <p:cNvPr id="32" name="文本框 31">
                <a:extLst>
                  <a:ext uri="{FF2B5EF4-FFF2-40B4-BE49-F238E27FC236}">
                    <a16:creationId xmlns:a16="http://schemas.microsoft.com/office/drawing/2014/main" id="{FF375A58-CC3F-4085-AFE6-59480CD148F2}"/>
                  </a:ext>
                </a:extLst>
              </p:cNvPr>
              <p:cNvSpPr txBox="1">
                <a:spLocks noRot="1" noChangeAspect="1" noMove="1" noResize="1" noEditPoints="1" noAdjustHandles="1" noChangeArrowheads="1" noChangeShapeType="1" noTextEdit="1"/>
              </p:cNvSpPr>
              <p:nvPr/>
            </p:nvSpPr>
            <p:spPr>
              <a:xfrm>
                <a:off x="3337272" y="4238737"/>
                <a:ext cx="726828" cy="184666"/>
              </a:xfrm>
              <a:prstGeom prst="rect">
                <a:avLst/>
              </a:prstGeom>
              <a:blipFill>
                <a:blip r:embed="rId20"/>
                <a:stretch>
                  <a:fillRect l="-12500" t="-25806"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5F6945BF-9DAE-4FD2-ABB5-21F0302A7D27}"/>
                  </a:ext>
                </a:extLst>
              </p:cNvPr>
              <p:cNvSpPr txBox="1"/>
              <p:nvPr/>
            </p:nvSpPr>
            <p:spPr>
              <a:xfrm>
                <a:off x="4284324" y="4238737"/>
                <a:ext cx="726828"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(30)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p>
            </p:txBody>
          </p:sp>
        </mc:Choice>
        <mc:Fallback xmlns="">
          <p:sp>
            <p:nvSpPr>
              <p:cNvPr id="33" name="文本框 32">
                <a:extLst>
                  <a:ext uri="{FF2B5EF4-FFF2-40B4-BE49-F238E27FC236}">
                    <a16:creationId xmlns:a16="http://schemas.microsoft.com/office/drawing/2014/main" id="{5F6945BF-9DAE-4FD2-ABB5-21F0302A7D27}"/>
                  </a:ext>
                </a:extLst>
              </p:cNvPr>
              <p:cNvSpPr txBox="1">
                <a:spLocks noRot="1" noChangeAspect="1" noMove="1" noResize="1" noEditPoints="1" noAdjustHandles="1" noChangeArrowheads="1" noChangeShapeType="1" noTextEdit="1"/>
              </p:cNvSpPr>
              <p:nvPr/>
            </p:nvSpPr>
            <p:spPr>
              <a:xfrm>
                <a:off x="4284324" y="4238737"/>
                <a:ext cx="726828" cy="184666"/>
              </a:xfrm>
              <a:prstGeom prst="rect">
                <a:avLst/>
              </a:prstGeom>
              <a:blipFill>
                <a:blip r:embed="rId21"/>
                <a:stretch>
                  <a:fillRect l="-13445" t="-25806" b="-48387"/>
                </a:stretch>
              </a:blipFill>
            </p:spPr>
            <p:txBody>
              <a:bodyPr/>
              <a:lstStyle/>
              <a:p>
                <a:r>
                  <a:rPr lang="zh-CN" altLang="en-US">
                    <a:noFill/>
                  </a:rPr>
                  <a:t> </a:t>
                </a:r>
              </a:p>
            </p:txBody>
          </p:sp>
        </mc:Fallback>
      </mc:AlternateContent>
      <p:cxnSp>
        <p:nvCxnSpPr>
          <p:cNvPr id="3" name="直接连接符 2">
            <a:extLst>
              <a:ext uri="{FF2B5EF4-FFF2-40B4-BE49-F238E27FC236}">
                <a16:creationId xmlns:a16="http://schemas.microsoft.com/office/drawing/2014/main" id="{C037C24B-1483-4ED0-93C2-6A44BD8E0EAA}"/>
              </a:ext>
            </a:extLst>
          </p:cNvPr>
          <p:cNvCxnSpPr>
            <a:stCxn id="9" idx="2"/>
            <a:endCxn id="10" idx="0"/>
          </p:cNvCxnSpPr>
          <p:nvPr/>
        </p:nvCxnSpPr>
        <p:spPr>
          <a:xfrm flipH="1">
            <a:off x="5368812" y="1565038"/>
            <a:ext cx="939959" cy="198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04F2EBD2-03FE-47E0-8126-6A1F4C12B4B5}"/>
              </a:ext>
            </a:extLst>
          </p:cNvPr>
          <p:cNvCxnSpPr>
            <a:stCxn id="10" idx="2"/>
            <a:endCxn id="18" idx="0"/>
          </p:cNvCxnSpPr>
          <p:nvPr/>
        </p:nvCxnSpPr>
        <p:spPr>
          <a:xfrm flipH="1">
            <a:off x="3248952" y="2502268"/>
            <a:ext cx="2119860" cy="13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AC8D997-9E1F-456F-A68E-F50F346E446A}"/>
              </a:ext>
            </a:extLst>
          </p:cNvPr>
          <p:cNvCxnSpPr>
            <a:stCxn id="10" idx="2"/>
            <a:endCxn id="19" idx="0"/>
          </p:cNvCxnSpPr>
          <p:nvPr/>
        </p:nvCxnSpPr>
        <p:spPr>
          <a:xfrm>
            <a:off x="5368812" y="2502268"/>
            <a:ext cx="2221288" cy="13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00C5723-0DA7-49DA-BF8F-9E9C215017DE}"/>
              </a:ext>
            </a:extLst>
          </p:cNvPr>
          <p:cNvCxnSpPr>
            <a:stCxn id="18" idx="2"/>
            <a:endCxn id="20" idx="0"/>
          </p:cNvCxnSpPr>
          <p:nvPr/>
        </p:nvCxnSpPr>
        <p:spPr>
          <a:xfrm flipH="1">
            <a:off x="1924368" y="2817862"/>
            <a:ext cx="1324584" cy="132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2C4FA29-A9CF-4566-B134-47EA58A7EFB5}"/>
              </a:ext>
            </a:extLst>
          </p:cNvPr>
          <p:cNvCxnSpPr>
            <a:stCxn id="18" idx="2"/>
            <a:endCxn id="21" idx="0"/>
          </p:cNvCxnSpPr>
          <p:nvPr/>
        </p:nvCxnSpPr>
        <p:spPr>
          <a:xfrm>
            <a:off x="3248952" y="2817862"/>
            <a:ext cx="1451832" cy="134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8C7B639A-9DA4-4E98-8BE2-268FB15BB638}"/>
              </a:ext>
            </a:extLst>
          </p:cNvPr>
          <p:cNvCxnSpPr>
            <a:stCxn id="20" idx="2"/>
            <a:endCxn id="22" idx="0"/>
          </p:cNvCxnSpPr>
          <p:nvPr/>
        </p:nvCxnSpPr>
        <p:spPr>
          <a:xfrm flipH="1">
            <a:off x="1252239" y="3135139"/>
            <a:ext cx="672129" cy="19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128A08CD-0A44-48FA-8821-89907B1D0F28}"/>
              </a:ext>
            </a:extLst>
          </p:cNvPr>
          <p:cNvCxnSpPr>
            <a:stCxn id="20" idx="2"/>
            <a:endCxn id="23" idx="0"/>
          </p:cNvCxnSpPr>
          <p:nvPr/>
        </p:nvCxnSpPr>
        <p:spPr>
          <a:xfrm>
            <a:off x="1924368" y="3135139"/>
            <a:ext cx="782408" cy="198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2435A30-16C4-4E59-BED1-FA3621E01BE7}"/>
              </a:ext>
            </a:extLst>
          </p:cNvPr>
          <p:cNvCxnSpPr>
            <a:stCxn id="22" idx="2"/>
            <a:endCxn id="24" idx="0"/>
          </p:cNvCxnSpPr>
          <p:nvPr/>
        </p:nvCxnSpPr>
        <p:spPr>
          <a:xfrm flipH="1">
            <a:off x="800536" y="3702904"/>
            <a:ext cx="451703" cy="118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B3A63D4F-2C02-4879-8BDB-C34D6029AE35}"/>
              </a:ext>
            </a:extLst>
          </p:cNvPr>
          <p:cNvCxnSpPr>
            <a:stCxn id="22" idx="2"/>
            <a:endCxn id="25" idx="0"/>
          </p:cNvCxnSpPr>
          <p:nvPr/>
        </p:nvCxnSpPr>
        <p:spPr>
          <a:xfrm>
            <a:off x="1252239" y="3702904"/>
            <a:ext cx="536805" cy="113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03ED305-E35A-41A3-81E4-B6E6CE6936FB}"/>
              </a:ext>
            </a:extLst>
          </p:cNvPr>
          <p:cNvCxnSpPr>
            <a:stCxn id="24" idx="2"/>
            <a:endCxn id="26" idx="0"/>
          </p:cNvCxnSpPr>
          <p:nvPr/>
        </p:nvCxnSpPr>
        <p:spPr>
          <a:xfrm>
            <a:off x="800536" y="4005957"/>
            <a:ext cx="33079" cy="180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7334557C-AB7C-4EF3-9526-A37D3A9953B1}"/>
              </a:ext>
            </a:extLst>
          </p:cNvPr>
          <p:cNvCxnSpPr>
            <a:stCxn id="24" idx="2"/>
            <a:endCxn id="27" idx="0"/>
          </p:cNvCxnSpPr>
          <p:nvPr/>
        </p:nvCxnSpPr>
        <p:spPr>
          <a:xfrm>
            <a:off x="800536" y="4005957"/>
            <a:ext cx="959405" cy="183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FCC395D-82B4-41AA-AFD4-ACDCDDD6DA7C}"/>
              </a:ext>
            </a:extLst>
          </p:cNvPr>
          <p:cNvCxnSpPr>
            <a:stCxn id="25" idx="2"/>
            <a:endCxn id="26" idx="0"/>
          </p:cNvCxnSpPr>
          <p:nvPr/>
        </p:nvCxnSpPr>
        <p:spPr>
          <a:xfrm flipH="1">
            <a:off x="833615" y="4001323"/>
            <a:ext cx="955429" cy="185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2A47D746-F332-4976-A9F0-69DC1D161388}"/>
              </a:ext>
            </a:extLst>
          </p:cNvPr>
          <p:cNvCxnSpPr>
            <a:stCxn id="25" idx="2"/>
            <a:endCxn id="27" idx="0"/>
          </p:cNvCxnSpPr>
          <p:nvPr/>
        </p:nvCxnSpPr>
        <p:spPr>
          <a:xfrm flipH="1">
            <a:off x="1759941" y="4001323"/>
            <a:ext cx="29103" cy="188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9B9A8F17-83EE-4150-9A0B-946C3B41D524}"/>
              </a:ext>
            </a:extLst>
          </p:cNvPr>
          <p:cNvCxnSpPr>
            <a:stCxn id="21" idx="2"/>
            <a:endCxn id="28" idx="0"/>
          </p:cNvCxnSpPr>
          <p:nvPr/>
        </p:nvCxnSpPr>
        <p:spPr>
          <a:xfrm flipH="1">
            <a:off x="4121463" y="3136634"/>
            <a:ext cx="579321" cy="252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8705FE34-0423-45F2-ADCE-BE95A2E923D9}"/>
              </a:ext>
            </a:extLst>
          </p:cNvPr>
          <p:cNvCxnSpPr>
            <a:stCxn id="21" idx="2"/>
            <a:endCxn id="29" idx="0"/>
          </p:cNvCxnSpPr>
          <p:nvPr/>
        </p:nvCxnSpPr>
        <p:spPr>
          <a:xfrm>
            <a:off x="4700784" y="3136634"/>
            <a:ext cx="875216" cy="247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FC25CE8-AE61-43D7-B32B-D9C071E0E7A3}"/>
              </a:ext>
            </a:extLst>
          </p:cNvPr>
          <p:cNvCxnSpPr>
            <a:stCxn id="28" idx="2"/>
            <a:endCxn id="30" idx="0"/>
          </p:cNvCxnSpPr>
          <p:nvPr/>
        </p:nvCxnSpPr>
        <p:spPr>
          <a:xfrm flipH="1">
            <a:off x="3682521" y="3758524"/>
            <a:ext cx="438942" cy="118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3D0D9EF0-E7C8-4D53-96A2-334CAD8CEB3D}"/>
              </a:ext>
            </a:extLst>
          </p:cNvPr>
          <p:cNvCxnSpPr>
            <a:stCxn id="28" idx="2"/>
            <a:endCxn id="31" idx="0"/>
          </p:cNvCxnSpPr>
          <p:nvPr/>
        </p:nvCxnSpPr>
        <p:spPr>
          <a:xfrm>
            <a:off x="4121463" y="3758524"/>
            <a:ext cx="536805" cy="113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FF23EB5A-84E7-4A3E-A1B6-B2CFD8CE4B15}"/>
              </a:ext>
            </a:extLst>
          </p:cNvPr>
          <p:cNvCxnSpPr>
            <a:stCxn id="30" idx="2"/>
            <a:endCxn id="32" idx="0"/>
          </p:cNvCxnSpPr>
          <p:nvPr/>
        </p:nvCxnSpPr>
        <p:spPr>
          <a:xfrm>
            <a:off x="3682521" y="4061577"/>
            <a:ext cx="18165" cy="177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BB48BA9-96D0-4C3A-ADA6-7188E65BDE6F}"/>
              </a:ext>
            </a:extLst>
          </p:cNvPr>
          <p:cNvCxnSpPr>
            <a:stCxn id="30" idx="2"/>
            <a:endCxn id="33" idx="0"/>
          </p:cNvCxnSpPr>
          <p:nvPr/>
        </p:nvCxnSpPr>
        <p:spPr>
          <a:xfrm>
            <a:off x="3682521" y="4061577"/>
            <a:ext cx="965217" cy="177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155BA30B-FBDF-4DBB-BE78-59D95AE6DF37}"/>
              </a:ext>
            </a:extLst>
          </p:cNvPr>
          <p:cNvCxnSpPr>
            <a:stCxn id="31" idx="2"/>
            <a:endCxn id="32" idx="0"/>
          </p:cNvCxnSpPr>
          <p:nvPr/>
        </p:nvCxnSpPr>
        <p:spPr>
          <a:xfrm flipH="1">
            <a:off x="3700686" y="4056943"/>
            <a:ext cx="957582" cy="18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C3F28899-EBAE-48BF-BD3A-974BA3248938}"/>
              </a:ext>
            </a:extLst>
          </p:cNvPr>
          <p:cNvCxnSpPr>
            <a:stCxn id="31" idx="2"/>
            <a:endCxn id="33" idx="0"/>
          </p:cNvCxnSpPr>
          <p:nvPr/>
        </p:nvCxnSpPr>
        <p:spPr>
          <a:xfrm flipH="1">
            <a:off x="4647738" y="4056943"/>
            <a:ext cx="10530" cy="18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9432C157-8740-4581-9FD4-C331158A342A}"/>
              </a:ext>
            </a:extLst>
          </p:cNvPr>
          <p:cNvCxnSpPr>
            <a:stCxn id="9" idx="2"/>
            <a:endCxn id="17" idx="0"/>
          </p:cNvCxnSpPr>
          <p:nvPr/>
        </p:nvCxnSpPr>
        <p:spPr>
          <a:xfrm>
            <a:off x="6308771" y="1565038"/>
            <a:ext cx="1111365" cy="1941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C241F2C4-C01A-441B-B7F2-C95B3FC7971E}"/>
                  </a:ext>
                </a:extLst>
              </p:cNvPr>
              <p:cNvSpPr txBox="1"/>
              <p:nvPr/>
            </p:nvSpPr>
            <p:spPr>
              <a:xfrm>
                <a:off x="6578583" y="3427251"/>
                <a:ext cx="841553" cy="36933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(31)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(32)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p>
            </p:txBody>
          </p:sp>
        </mc:Choice>
        <mc:Fallback xmlns="">
          <p:sp>
            <p:nvSpPr>
              <p:cNvPr id="87" name="文本框 86">
                <a:extLst>
                  <a:ext uri="{FF2B5EF4-FFF2-40B4-BE49-F238E27FC236}">
                    <a16:creationId xmlns:a16="http://schemas.microsoft.com/office/drawing/2014/main" id="{C241F2C4-C01A-441B-B7F2-C95B3FC7971E}"/>
                  </a:ext>
                </a:extLst>
              </p:cNvPr>
              <p:cNvSpPr txBox="1">
                <a:spLocks noRot="1" noChangeAspect="1" noMove="1" noResize="1" noEditPoints="1" noAdjustHandles="1" noChangeArrowheads="1" noChangeShapeType="1" noTextEdit="1"/>
              </p:cNvSpPr>
              <p:nvPr/>
            </p:nvSpPr>
            <p:spPr>
              <a:xfrm>
                <a:off x="6578583" y="3427251"/>
                <a:ext cx="841553" cy="369332"/>
              </a:xfrm>
              <a:prstGeom prst="rect">
                <a:avLst/>
              </a:prstGeom>
              <a:blipFill>
                <a:blip r:embed="rId22"/>
                <a:stretch>
                  <a:fillRect l="-10870" t="-13115"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F3B81898-BF73-4803-9E3A-155A0D2686C2}"/>
                  </a:ext>
                </a:extLst>
              </p:cNvPr>
              <p:cNvSpPr txBox="1"/>
              <p:nvPr/>
            </p:nvSpPr>
            <p:spPr>
              <a:xfrm>
                <a:off x="8033120" y="3421955"/>
                <a:ext cx="841553" cy="738664"/>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(33)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(34)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p>
              <a:p>
                <a:r>
                  <a:rPr lang="en-US" altLang="zh-CN" sz="1200" b="1">
                    <a:solidFill>
                      <a:schemeClr val="accent2">
                        <a:lumMod val="50000"/>
                      </a:schemeClr>
                    </a:solidFill>
                  </a:rPr>
                  <a:t>(35)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endParaRPr lang="en-US" altLang="zh-CN" sz="1200" b="1">
                  <a:solidFill>
                    <a:schemeClr val="accent2">
                      <a:lumMod val="50000"/>
                    </a:schemeClr>
                  </a:solidFill>
                </a:endParaRPr>
              </a:p>
              <a:p>
                <a:r>
                  <a:rPr lang="en-US" altLang="zh-CN" sz="1200" b="1">
                    <a:solidFill>
                      <a:schemeClr val="accent2">
                        <a:lumMod val="50000"/>
                      </a:schemeClr>
                    </a:solidFill>
                  </a:rPr>
                  <a:t>(36)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r>
                  <a:rPr lang="en-US" altLang="zh-CN" sz="1200" b="1">
                    <a:solidFill>
                      <a:schemeClr val="accent2">
                        <a:lumMod val="50000"/>
                      </a:schemeClr>
                    </a:solidFill>
                  </a:rPr>
                  <a:t>   </a:t>
                </a:r>
              </a:p>
            </p:txBody>
          </p:sp>
        </mc:Choice>
        <mc:Fallback xmlns="">
          <p:sp>
            <p:nvSpPr>
              <p:cNvPr id="88" name="文本框 87">
                <a:extLst>
                  <a:ext uri="{FF2B5EF4-FFF2-40B4-BE49-F238E27FC236}">
                    <a16:creationId xmlns:a16="http://schemas.microsoft.com/office/drawing/2014/main" id="{F3B81898-BF73-4803-9E3A-155A0D2686C2}"/>
                  </a:ext>
                </a:extLst>
              </p:cNvPr>
              <p:cNvSpPr txBox="1">
                <a:spLocks noRot="1" noChangeAspect="1" noMove="1" noResize="1" noEditPoints="1" noAdjustHandles="1" noChangeArrowheads="1" noChangeShapeType="1" noTextEdit="1"/>
              </p:cNvSpPr>
              <p:nvPr/>
            </p:nvSpPr>
            <p:spPr>
              <a:xfrm>
                <a:off x="8033120" y="3421955"/>
                <a:ext cx="841553" cy="738664"/>
              </a:xfrm>
              <a:prstGeom prst="rect">
                <a:avLst/>
              </a:prstGeom>
              <a:blipFill>
                <a:blip r:embed="rId23"/>
                <a:stretch>
                  <a:fillRect l="-11594" t="-6557"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4F276058-DC1A-4A26-A2A6-8F81CD5A5F09}"/>
                  </a:ext>
                </a:extLst>
              </p:cNvPr>
              <p:cNvSpPr txBox="1"/>
              <p:nvPr/>
            </p:nvSpPr>
            <p:spPr>
              <a:xfrm>
                <a:off x="6104238" y="3914970"/>
                <a:ext cx="912360"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(37)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a:t>
                </a:r>
                <a:r>
                  <a:rPr lang="en-US" altLang="zh-CN" sz="1200" b="1">
                    <a:solidFill>
                      <a:srgbClr val="C00000"/>
                    </a:solidFill>
                  </a:rPr>
                  <a:t>[32]</a:t>
                </a:r>
                <a:r>
                  <a:rPr lang="en-US" altLang="zh-CN" sz="1200" b="1">
                    <a:solidFill>
                      <a:schemeClr val="accent2">
                        <a:lumMod val="50000"/>
                      </a:schemeClr>
                    </a:solidFill>
                  </a:rPr>
                  <a:t>      </a:t>
                </a:r>
              </a:p>
            </p:txBody>
          </p:sp>
        </mc:Choice>
        <mc:Fallback xmlns="">
          <p:sp>
            <p:nvSpPr>
              <p:cNvPr id="89" name="文本框 88">
                <a:extLst>
                  <a:ext uri="{FF2B5EF4-FFF2-40B4-BE49-F238E27FC236}">
                    <a16:creationId xmlns:a16="http://schemas.microsoft.com/office/drawing/2014/main" id="{4F276058-DC1A-4A26-A2A6-8F81CD5A5F09}"/>
                  </a:ext>
                </a:extLst>
              </p:cNvPr>
              <p:cNvSpPr txBox="1">
                <a:spLocks noRot="1" noChangeAspect="1" noMove="1" noResize="1" noEditPoints="1" noAdjustHandles="1" noChangeArrowheads="1" noChangeShapeType="1" noTextEdit="1"/>
              </p:cNvSpPr>
              <p:nvPr/>
            </p:nvSpPr>
            <p:spPr>
              <a:xfrm>
                <a:off x="6104238" y="3914970"/>
                <a:ext cx="912360" cy="184666"/>
              </a:xfrm>
              <a:prstGeom prst="rect">
                <a:avLst/>
              </a:prstGeom>
              <a:blipFill>
                <a:blip r:embed="rId24"/>
                <a:stretch>
                  <a:fillRect l="-10000" t="-25806"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5E9F06EE-0C97-4789-ADB8-62F5D1F090AF}"/>
                  </a:ext>
                </a:extLst>
              </p:cNvPr>
              <p:cNvSpPr txBox="1"/>
              <p:nvPr/>
            </p:nvSpPr>
            <p:spPr>
              <a:xfrm>
                <a:off x="7115388" y="3910336"/>
                <a:ext cx="841553"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(38)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𝒔</m:t>
                    </m:r>
                  </m:oMath>
                </a14:m>
                <a:r>
                  <a:rPr lang="en-US" altLang="zh-CN" sz="1200" b="1">
                    <a:solidFill>
                      <a:schemeClr val="accent2">
                        <a:lumMod val="50000"/>
                      </a:schemeClr>
                    </a:solidFill>
                  </a:rPr>
                  <a:t> </a:t>
                </a:r>
                <a:r>
                  <a:rPr lang="en-US" altLang="zh-CN" sz="1200" b="1">
                    <a:solidFill>
                      <a:srgbClr val="C00000"/>
                    </a:solidFill>
                  </a:rPr>
                  <a:t>[32] </a:t>
                </a:r>
                <a:r>
                  <a:rPr lang="en-US" altLang="zh-CN" sz="1200" b="1">
                    <a:solidFill>
                      <a:schemeClr val="accent2">
                        <a:lumMod val="50000"/>
                      </a:schemeClr>
                    </a:solidFill>
                  </a:rPr>
                  <a:t>     </a:t>
                </a:r>
              </a:p>
            </p:txBody>
          </p:sp>
        </mc:Choice>
        <mc:Fallback xmlns="">
          <p:sp>
            <p:nvSpPr>
              <p:cNvPr id="90" name="文本框 89">
                <a:extLst>
                  <a:ext uri="{FF2B5EF4-FFF2-40B4-BE49-F238E27FC236}">
                    <a16:creationId xmlns:a16="http://schemas.microsoft.com/office/drawing/2014/main" id="{5E9F06EE-0C97-4789-ADB8-62F5D1F090AF}"/>
                  </a:ext>
                </a:extLst>
              </p:cNvPr>
              <p:cNvSpPr txBox="1">
                <a:spLocks noRot="1" noChangeAspect="1" noMove="1" noResize="1" noEditPoints="1" noAdjustHandles="1" noChangeArrowheads="1" noChangeShapeType="1" noTextEdit="1"/>
              </p:cNvSpPr>
              <p:nvPr/>
            </p:nvSpPr>
            <p:spPr>
              <a:xfrm>
                <a:off x="7115388" y="3910336"/>
                <a:ext cx="841553" cy="184666"/>
              </a:xfrm>
              <a:prstGeom prst="rect">
                <a:avLst/>
              </a:prstGeom>
              <a:blipFill>
                <a:blip r:embed="rId25"/>
                <a:stretch>
                  <a:fillRect l="-10870" t="-25806" r="-6522" b="-483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E1193FAA-942F-425E-8668-2C61E5D29E5E}"/>
                  </a:ext>
                </a:extLst>
              </p:cNvPr>
              <p:cNvSpPr txBox="1"/>
              <p:nvPr/>
            </p:nvSpPr>
            <p:spPr>
              <a:xfrm>
                <a:off x="6215169" y="4276796"/>
                <a:ext cx="726828"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(39)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r>
                  <a:rPr lang="en-US" altLang="zh-CN" sz="1200" b="1">
                    <a:solidFill>
                      <a:schemeClr val="accent2">
                        <a:lumMod val="50000"/>
                      </a:schemeClr>
                    </a:solidFill>
                  </a:rPr>
                  <a:t>     </a:t>
                </a:r>
              </a:p>
            </p:txBody>
          </p:sp>
        </mc:Choice>
        <mc:Fallback xmlns="">
          <p:sp>
            <p:nvSpPr>
              <p:cNvPr id="91" name="文本框 90">
                <a:extLst>
                  <a:ext uri="{FF2B5EF4-FFF2-40B4-BE49-F238E27FC236}">
                    <a16:creationId xmlns:a16="http://schemas.microsoft.com/office/drawing/2014/main" id="{E1193FAA-942F-425E-8668-2C61E5D29E5E}"/>
                  </a:ext>
                </a:extLst>
              </p:cNvPr>
              <p:cNvSpPr txBox="1">
                <a:spLocks noRot="1" noChangeAspect="1" noMove="1" noResize="1" noEditPoints="1" noAdjustHandles="1" noChangeArrowheads="1" noChangeShapeType="1" noTextEdit="1"/>
              </p:cNvSpPr>
              <p:nvPr/>
            </p:nvSpPr>
            <p:spPr>
              <a:xfrm>
                <a:off x="6215169" y="4276796"/>
                <a:ext cx="726828" cy="184666"/>
              </a:xfrm>
              <a:prstGeom prst="rect">
                <a:avLst/>
              </a:prstGeom>
              <a:blipFill>
                <a:blip r:embed="rId26"/>
                <a:stretch>
                  <a:fillRect l="-13445"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25EC1678-21F5-459A-A412-8D67C1F09217}"/>
                  </a:ext>
                </a:extLst>
              </p:cNvPr>
              <p:cNvSpPr txBox="1"/>
              <p:nvPr/>
            </p:nvSpPr>
            <p:spPr>
              <a:xfrm>
                <a:off x="7162221" y="4276796"/>
                <a:ext cx="726828"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(40)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r>
                  <a:rPr lang="en-US" altLang="zh-CN" sz="1200" b="1">
                    <a:solidFill>
                      <a:schemeClr val="accent2">
                        <a:lumMod val="50000"/>
                      </a:schemeClr>
                    </a:solidFill>
                  </a:rPr>
                  <a:t>        </a:t>
                </a:r>
              </a:p>
            </p:txBody>
          </p:sp>
        </mc:Choice>
        <mc:Fallback xmlns="">
          <p:sp>
            <p:nvSpPr>
              <p:cNvPr id="92" name="文本框 91">
                <a:extLst>
                  <a:ext uri="{FF2B5EF4-FFF2-40B4-BE49-F238E27FC236}">
                    <a16:creationId xmlns:a16="http://schemas.microsoft.com/office/drawing/2014/main" id="{25EC1678-21F5-459A-A412-8D67C1F09217}"/>
                  </a:ext>
                </a:extLst>
              </p:cNvPr>
              <p:cNvSpPr txBox="1">
                <a:spLocks noRot="1" noChangeAspect="1" noMove="1" noResize="1" noEditPoints="1" noAdjustHandles="1" noChangeArrowheads="1" noChangeShapeType="1" noTextEdit="1"/>
              </p:cNvSpPr>
              <p:nvPr/>
            </p:nvSpPr>
            <p:spPr>
              <a:xfrm>
                <a:off x="7162221" y="4276796"/>
                <a:ext cx="726828" cy="184666"/>
              </a:xfrm>
              <a:prstGeom prst="rect">
                <a:avLst/>
              </a:prstGeom>
              <a:blipFill>
                <a:blip r:embed="rId27"/>
                <a:stretch>
                  <a:fillRect l="-13445" t="-26667" b="-50000"/>
                </a:stretch>
              </a:blipFill>
            </p:spPr>
            <p:txBody>
              <a:bodyPr/>
              <a:lstStyle/>
              <a:p>
                <a:r>
                  <a:rPr lang="zh-CN" altLang="en-US">
                    <a:noFill/>
                  </a:rPr>
                  <a:t> </a:t>
                </a:r>
              </a:p>
            </p:txBody>
          </p:sp>
        </mc:Fallback>
      </mc:AlternateContent>
      <p:cxnSp>
        <p:nvCxnSpPr>
          <p:cNvPr id="93" name="直接连接符 92">
            <a:extLst>
              <a:ext uri="{FF2B5EF4-FFF2-40B4-BE49-F238E27FC236}">
                <a16:creationId xmlns:a16="http://schemas.microsoft.com/office/drawing/2014/main" id="{C38688E8-437F-44CD-8290-8A261E406386}"/>
              </a:ext>
            </a:extLst>
          </p:cNvPr>
          <p:cNvCxnSpPr>
            <a:stCxn id="87" idx="2"/>
            <a:endCxn id="89" idx="0"/>
          </p:cNvCxnSpPr>
          <p:nvPr/>
        </p:nvCxnSpPr>
        <p:spPr>
          <a:xfrm flipH="1">
            <a:off x="6560418" y="3796583"/>
            <a:ext cx="438942" cy="118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4191E21F-3F7E-49A9-BB6D-C15DA6B8E584}"/>
              </a:ext>
            </a:extLst>
          </p:cNvPr>
          <p:cNvCxnSpPr>
            <a:stCxn id="87" idx="2"/>
            <a:endCxn id="90" idx="0"/>
          </p:cNvCxnSpPr>
          <p:nvPr/>
        </p:nvCxnSpPr>
        <p:spPr>
          <a:xfrm>
            <a:off x="6999360" y="3796583"/>
            <a:ext cx="536805" cy="113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9FD261BC-A575-4369-8266-BCA3E8E0C2B9}"/>
              </a:ext>
            </a:extLst>
          </p:cNvPr>
          <p:cNvCxnSpPr>
            <a:stCxn id="89" idx="2"/>
            <a:endCxn id="91" idx="0"/>
          </p:cNvCxnSpPr>
          <p:nvPr/>
        </p:nvCxnSpPr>
        <p:spPr>
          <a:xfrm>
            <a:off x="6560418" y="4099636"/>
            <a:ext cx="18165" cy="177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7D674C08-E34A-4BFF-A882-06CDB8AC4830}"/>
              </a:ext>
            </a:extLst>
          </p:cNvPr>
          <p:cNvCxnSpPr>
            <a:stCxn id="89" idx="2"/>
            <a:endCxn id="92" idx="0"/>
          </p:cNvCxnSpPr>
          <p:nvPr/>
        </p:nvCxnSpPr>
        <p:spPr>
          <a:xfrm>
            <a:off x="6560418" y="4099636"/>
            <a:ext cx="965217" cy="177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E54DC000-CDF3-4ABF-9B7A-E1EEBE779AB5}"/>
              </a:ext>
            </a:extLst>
          </p:cNvPr>
          <p:cNvCxnSpPr>
            <a:stCxn id="90" idx="2"/>
            <a:endCxn id="91" idx="0"/>
          </p:cNvCxnSpPr>
          <p:nvPr/>
        </p:nvCxnSpPr>
        <p:spPr>
          <a:xfrm flipH="1">
            <a:off x="6578583" y="4095002"/>
            <a:ext cx="957582" cy="18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E57FC270-3BD4-4D38-93EF-22757554100E}"/>
              </a:ext>
            </a:extLst>
          </p:cNvPr>
          <p:cNvCxnSpPr>
            <a:stCxn id="90" idx="2"/>
            <a:endCxn id="92" idx="0"/>
          </p:cNvCxnSpPr>
          <p:nvPr/>
        </p:nvCxnSpPr>
        <p:spPr>
          <a:xfrm flipH="1">
            <a:off x="7525635" y="4095002"/>
            <a:ext cx="10530" cy="181794"/>
          </a:xfrm>
          <a:prstGeom prst="line">
            <a:avLst/>
          </a:prstGeom>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60313FF1-1A5E-4496-99D1-EC7BCA748557}"/>
              </a:ext>
            </a:extLst>
          </p:cNvPr>
          <p:cNvSpPr txBox="1"/>
          <p:nvPr/>
        </p:nvSpPr>
        <p:spPr>
          <a:xfrm>
            <a:off x="628633" y="1330592"/>
            <a:ext cx="3053888" cy="584775"/>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从完整真值树构建过程看，有许多展开是重复的，可以进行优化</a:t>
            </a:r>
          </a:p>
        </p:txBody>
      </p:sp>
      <p:sp>
        <p:nvSpPr>
          <p:cNvPr id="113" name="文本框 112">
            <a:extLst>
              <a:ext uri="{FF2B5EF4-FFF2-40B4-BE49-F238E27FC236}">
                <a16:creationId xmlns:a16="http://schemas.microsoft.com/office/drawing/2014/main" id="{F8B741C9-1474-43F1-BC4C-F81E8437BDA8}"/>
              </a:ext>
            </a:extLst>
          </p:cNvPr>
          <p:cNvSpPr txBox="1"/>
          <p:nvPr/>
        </p:nvSpPr>
        <p:spPr>
          <a:xfrm>
            <a:off x="628634" y="1982750"/>
            <a:ext cx="2243776" cy="584775"/>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真值树的构建过程也是一个二叉树的搜索过程</a:t>
            </a:r>
          </a:p>
        </p:txBody>
      </p:sp>
      <p:sp>
        <p:nvSpPr>
          <p:cNvPr id="114" name="文本框 113">
            <a:extLst>
              <a:ext uri="{FF2B5EF4-FFF2-40B4-BE49-F238E27FC236}">
                <a16:creationId xmlns:a16="http://schemas.microsoft.com/office/drawing/2014/main" id="{A08BBFC0-A3BF-474B-9DC0-28B928CD27D2}"/>
              </a:ext>
            </a:extLst>
          </p:cNvPr>
          <p:cNvSpPr txBox="1"/>
          <p:nvPr/>
        </p:nvSpPr>
        <p:spPr>
          <a:xfrm>
            <a:off x="344357" y="4448521"/>
            <a:ext cx="1941642" cy="184666"/>
          </a:xfrm>
          <a:prstGeom prst="rect">
            <a:avLst/>
          </a:prstGeom>
          <a:solidFill>
            <a:schemeClr val="accent6">
              <a:lumMod val="20000"/>
              <a:lumOff val="80000"/>
            </a:schemeClr>
          </a:solidFill>
        </p:spPr>
        <p:txBody>
          <a:bodyPr wrap="square" lIns="0" tIns="0" rIns="0" bIns="0" rtlCol="0">
            <a:spAutoFit/>
          </a:bodyPr>
          <a:lstStyle/>
          <a:p>
            <a:r>
              <a:rPr lang="zh-CN" altLang="en-US" sz="1200" b="1">
                <a:solidFill>
                  <a:schemeClr val="accent2">
                    <a:lumMod val="50000"/>
                  </a:schemeClr>
                </a:solidFill>
              </a:rPr>
              <a:t>成假赋值：</a:t>
            </a:r>
            <a:r>
              <a:rPr lang="en-US" altLang="zh-CN" sz="1200" b="1">
                <a:solidFill>
                  <a:schemeClr val="accent2">
                    <a:lumMod val="50000"/>
                  </a:schemeClr>
                </a:solidFill>
              </a:rPr>
              <a:t>p(-),q(1),r(0),s(1)</a:t>
            </a:r>
          </a:p>
        </p:txBody>
      </p:sp>
      <p:sp>
        <p:nvSpPr>
          <p:cNvPr id="115" name="文本框 114">
            <a:extLst>
              <a:ext uri="{FF2B5EF4-FFF2-40B4-BE49-F238E27FC236}">
                <a16:creationId xmlns:a16="http://schemas.microsoft.com/office/drawing/2014/main" id="{EE507076-2E9D-415C-BB33-0CA95FEAEEBD}"/>
              </a:ext>
            </a:extLst>
          </p:cNvPr>
          <p:cNvSpPr txBox="1"/>
          <p:nvPr/>
        </p:nvSpPr>
        <p:spPr>
          <a:xfrm>
            <a:off x="3768051" y="4498801"/>
            <a:ext cx="1865463" cy="184666"/>
          </a:xfrm>
          <a:prstGeom prst="rect">
            <a:avLst/>
          </a:prstGeom>
          <a:solidFill>
            <a:schemeClr val="accent6">
              <a:lumMod val="20000"/>
              <a:lumOff val="80000"/>
            </a:schemeClr>
          </a:solidFill>
        </p:spPr>
        <p:txBody>
          <a:bodyPr wrap="square" lIns="0" tIns="0" rIns="0" bIns="0" rtlCol="0">
            <a:spAutoFit/>
          </a:bodyPr>
          <a:lstStyle/>
          <a:p>
            <a:r>
              <a:rPr lang="zh-CN" altLang="en-US" sz="1200" b="1">
                <a:solidFill>
                  <a:schemeClr val="accent2">
                    <a:lumMod val="50000"/>
                  </a:schemeClr>
                </a:solidFill>
              </a:rPr>
              <a:t>成假赋值：</a:t>
            </a:r>
            <a:r>
              <a:rPr lang="en-US" altLang="zh-CN" sz="1200" b="1">
                <a:solidFill>
                  <a:schemeClr val="accent2">
                    <a:lumMod val="50000"/>
                  </a:schemeClr>
                </a:solidFill>
              </a:rPr>
              <a:t>p(-),q(0),r(1),s(1)</a:t>
            </a:r>
            <a:endParaRPr lang="zh-CN" altLang="en-US" sz="1200" b="1">
              <a:solidFill>
                <a:schemeClr val="accent2">
                  <a:lumMod val="50000"/>
                </a:schemeClr>
              </a:solidFill>
            </a:endParaRPr>
          </a:p>
        </p:txBody>
      </p:sp>
      <p:sp>
        <p:nvSpPr>
          <p:cNvPr id="116" name="文本框 115">
            <a:extLst>
              <a:ext uri="{FF2B5EF4-FFF2-40B4-BE49-F238E27FC236}">
                <a16:creationId xmlns:a16="http://schemas.microsoft.com/office/drawing/2014/main" id="{35299F40-3255-4DE4-8E82-496C8DF51E6C}"/>
              </a:ext>
            </a:extLst>
          </p:cNvPr>
          <p:cNvSpPr txBox="1"/>
          <p:nvPr/>
        </p:nvSpPr>
        <p:spPr>
          <a:xfrm>
            <a:off x="6487404" y="4498801"/>
            <a:ext cx="1865463" cy="184666"/>
          </a:xfrm>
          <a:prstGeom prst="rect">
            <a:avLst/>
          </a:prstGeom>
          <a:solidFill>
            <a:schemeClr val="accent6">
              <a:lumMod val="20000"/>
              <a:lumOff val="80000"/>
            </a:schemeClr>
          </a:solidFill>
        </p:spPr>
        <p:txBody>
          <a:bodyPr wrap="square" lIns="0" tIns="0" rIns="0" bIns="0" rtlCol="0">
            <a:spAutoFit/>
          </a:bodyPr>
          <a:lstStyle/>
          <a:p>
            <a:r>
              <a:rPr lang="zh-CN" altLang="en-US" sz="1200" b="1">
                <a:solidFill>
                  <a:schemeClr val="accent2">
                    <a:lumMod val="50000"/>
                  </a:schemeClr>
                </a:solidFill>
              </a:rPr>
              <a:t>成假赋值：</a:t>
            </a:r>
            <a:r>
              <a:rPr lang="en-US" altLang="zh-CN" sz="1200" b="1">
                <a:solidFill>
                  <a:schemeClr val="accent2">
                    <a:lumMod val="50000"/>
                  </a:schemeClr>
                </a:solidFill>
              </a:rPr>
              <a:t>p(-),q(0),r(1),s(1)</a:t>
            </a:r>
            <a:endParaRPr lang="zh-CN" altLang="en-US" sz="1200" b="1">
              <a:solidFill>
                <a:schemeClr val="accent2">
                  <a:lumMod val="50000"/>
                </a:schemeClr>
              </a:solidFill>
            </a:endParaRPr>
          </a:p>
        </p:txBody>
      </p:sp>
      <p:cxnSp>
        <p:nvCxnSpPr>
          <p:cNvPr id="118" name="直接连接符 117">
            <a:extLst>
              <a:ext uri="{FF2B5EF4-FFF2-40B4-BE49-F238E27FC236}">
                <a16:creationId xmlns:a16="http://schemas.microsoft.com/office/drawing/2014/main" id="{D8B22584-3C5D-409F-89FD-A8583311A4C7}"/>
              </a:ext>
            </a:extLst>
          </p:cNvPr>
          <p:cNvCxnSpPr>
            <a:stCxn id="19" idx="2"/>
            <a:endCxn id="87" idx="0"/>
          </p:cNvCxnSpPr>
          <p:nvPr/>
        </p:nvCxnSpPr>
        <p:spPr>
          <a:xfrm flipH="1">
            <a:off x="6999360" y="3189266"/>
            <a:ext cx="590740" cy="237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A65E80A1-8C31-42C8-AC59-FBC69E8B0997}"/>
              </a:ext>
            </a:extLst>
          </p:cNvPr>
          <p:cNvCxnSpPr>
            <a:stCxn id="19" idx="2"/>
            <a:endCxn id="88" idx="0"/>
          </p:cNvCxnSpPr>
          <p:nvPr/>
        </p:nvCxnSpPr>
        <p:spPr>
          <a:xfrm>
            <a:off x="7590100" y="3189266"/>
            <a:ext cx="863797" cy="2326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29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永真式、矛盾式与可满足式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永真式的替换实例仍然是永真式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5BC68C2-4EFB-46B2-AE3B-E45280F2C853}"/>
                  </a:ext>
                </a:extLst>
              </p:cNvPr>
              <p:cNvSpPr txBox="1"/>
              <p:nvPr/>
            </p:nvSpPr>
            <p:spPr>
              <a:xfrm>
                <a:off x="544134" y="910790"/>
                <a:ext cx="8055731" cy="1100301"/>
              </a:xfrm>
              <a:prstGeom prst="rect">
                <a:avLst/>
              </a:prstGeom>
              <a:solidFill>
                <a:schemeClr val="accent5">
                  <a:lumMod val="20000"/>
                  <a:lumOff val="80000"/>
                </a:schemeClr>
              </a:solidFill>
            </p:spPr>
            <p:txBody>
              <a:bodyPr wrap="none" rtlCol="0">
                <a:spAutoFit/>
              </a:bodyPr>
              <a:lstStyle/>
              <a:p>
                <a:pPr>
                  <a:spcBef>
                    <a:spcPts val="450"/>
                  </a:spcBef>
                  <a:spcAft>
                    <a:spcPts val="900"/>
                  </a:spcAft>
                </a:pPr>
                <a:r>
                  <a:rPr lang="en-US" altLang="zh-CN" sz="1800" b="1">
                    <a:solidFill>
                      <a:srgbClr val="C00000"/>
                    </a:solidFill>
                    <a:latin typeface="黑体" panose="02010609060101010101" pitchFamily="49" charset="-122"/>
                    <a:ea typeface="黑体" panose="02010609060101010101" pitchFamily="49" charset="-122"/>
                  </a:rPr>
                  <a:t>【</a:t>
                </a:r>
                <a:r>
                  <a:rPr lang="zh-CN" altLang="en-US" sz="1800" b="1">
                    <a:solidFill>
                      <a:srgbClr val="C00000"/>
                    </a:solidFill>
                    <a:latin typeface="黑体" panose="02010609060101010101" pitchFamily="49" charset="-122"/>
                    <a:ea typeface="黑体" panose="02010609060101010101" pitchFamily="49" charset="-122"/>
                  </a:rPr>
                  <a:t>定理</a:t>
                </a:r>
                <a:r>
                  <a:rPr lang="en-US" altLang="zh-CN" sz="1800" b="1">
                    <a:solidFill>
                      <a:srgbClr val="C00000"/>
                    </a:solidFill>
                    <a:latin typeface="黑体" panose="02010609060101010101" pitchFamily="49" charset="-122"/>
                    <a:ea typeface="黑体" panose="02010609060101010101" pitchFamily="49" charset="-122"/>
                  </a:rPr>
                  <a:t>】</a:t>
                </a:r>
                <a:r>
                  <a:rPr lang="zh-CN" altLang="en-US" sz="1800" b="1">
                    <a:solidFill>
                      <a:srgbClr val="C00000"/>
                    </a:solidFill>
                    <a:latin typeface="黑体" panose="02010609060101010101" pitchFamily="49" charset="-122"/>
                    <a:ea typeface="黑体" panose="02010609060101010101" pitchFamily="49" charset="-122"/>
                  </a:rPr>
                  <a:t>永</a:t>
                </a:r>
                <a:r>
                  <a:rPr lang="zh-CN" altLang="en-US" sz="1800" b="1" dirty="0">
                    <a:solidFill>
                      <a:srgbClr val="C00000"/>
                    </a:solidFill>
                    <a:latin typeface="黑体" panose="02010609060101010101" pitchFamily="49" charset="-122"/>
                    <a:ea typeface="黑体" panose="02010609060101010101" pitchFamily="49" charset="-122"/>
                  </a:rPr>
                  <a:t>真式的替换实例仍然是永真式</a:t>
                </a:r>
                <a:endParaRPr lang="en-US" altLang="zh-CN" sz="1800" b="1" dirty="0">
                  <a:solidFill>
                    <a:srgbClr val="C00000"/>
                  </a:solidFill>
                  <a:latin typeface="黑体" panose="02010609060101010101" pitchFamily="49" charset="-122"/>
                  <a:ea typeface="黑体" panose="02010609060101010101" pitchFamily="49" charset="-122"/>
                </a:endParaRPr>
              </a:p>
              <a:p>
                <a:pPr>
                  <a:spcBef>
                    <a:spcPts val="450"/>
                  </a:spcBef>
                  <a:spcAft>
                    <a:spcPts val="225"/>
                  </a:spcAft>
                </a:pPr>
                <a:r>
                  <a:rPr lang="zh-CN" altLang="en-US" sz="1500" b="1" dirty="0">
                    <a:solidFill>
                      <a:srgbClr val="002060"/>
                    </a:solidFill>
                    <a:latin typeface="楷体" panose="02010609060101010101" pitchFamily="49" charset="-122"/>
                    <a:ea typeface="楷体" panose="02010609060101010101" pitchFamily="49" charset="-122"/>
                  </a:rPr>
                  <a:t>设命题逻辑公式</a:t>
                </a:r>
                <a14:m>
                  <m:oMath xmlns:m="http://schemas.openxmlformats.org/officeDocument/2006/math">
                    <m:r>
                      <a:rPr lang="en-US" altLang="zh-CN" sz="1500" b="1" i="1">
                        <a:solidFill>
                          <a:srgbClr val="002060"/>
                        </a:solidFill>
                        <a:latin typeface="Cambria Math" panose="02040503050406030204" pitchFamily="18" charset="0"/>
                      </a:rPr>
                      <m:t>𝑨</m:t>
                    </m:r>
                  </m:oMath>
                </a14:m>
                <a:r>
                  <a:rPr lang="zh-CN" altLang="en-US" sz="1500" b="1" dirty="0">
                    <a:solidFill>
                      <a:srgbClr val="002060"/>
                    </a:solidFill>
                    <a:latin typeface="楷体" panose="02010609060101010101" pitchFamily="49" charset="-122"/>
                    <a:ea typeface="楷体" panose="02010609060101010101" pitchFamily="49" charset="-122"/>
                  </a:rPr>
                  <a:t>是永真式，</a:t>
                </a:r>
                <a14:m>
                  <m:oMath xmlns:m="http://schemas.openxmlformats.org/officeDocument/2006/math">
                    <m:r>
                      <a:rPr lang="en-US" altLang="zh-CN" sz="1500" b="1" i="1">
                        <a:solidFill>
                          <a:srgbClr val="002060"/>
                        </a:solidFill>
                        <a:latin typeface="Cambria Math" panose="02040503050406030204" pitchFamily="18" charset="0"/>
                      </a:rPr>
                      <m:t>𝒑</m:t>
                    </m:r>
                  </m:oMath>
                </a14:m>
                <a:r>
                  <a:rPr lang="zh-CN" altLang="en-US" sz="1500" b="1" dirty="0">
                    <a:solidFill>
                      <a:srgbClr val="002060"/>
                    </a:solidFill>
                    <a:latin typeface="楷体" panose="02010609060101010101" pitchFamily="49" charset="-122"/>
                    <a:ea typeface="楷体" panose="02010609060101010101" pitchFamily="49" charset="-122"/>
                  </a:rPr>
                  <a:t>是在</a:t>
                </a:r>
                <a14:m>
                  <m:oMath xmlns:m="http://schemas.openxmlformats.org/officeDocument/2006/math">
                    <m:r>
                      <a:rPr lang="en-US" altLang="zh-CN" sz="1500" b="1" i="1">
                        <a:solidFill>
                          <a:srgbClr val="002060"/>
                        </a:solidFill>
                        <a:latin typeface="Cambria Math" panose="02040503050406030204" pitchFamily="18" charset="0"/>
                      </a:rPr>
                      <m:t>𝑨</m:t>
                    </m:r>
                  </m:oMath>
                </a14:m>
                <a:r>
                  <a:rPr lang="zh-CN" altLang="en-US" sz="1500" b="1" dirty="0">
                    <a:solidFill>
                      <a:srgbClr val="002060"/>
                    </a:solidFill>
                    <a:latin typeface="楷体" panose="02010609060101010101" pitchFamily="49" charset="-122"/>
                    <a:ea typeface="楷体" panose="02010609060101010101" pitchFamily="49" charset="-122"/>
                  </a:rPr>
                  <a:t>中出现的一个命题变量</a:t>
                </a:r>
              </a:p>
              <a:p>
                <a:pPr marL="214313" indent="-214313">
                  <a:spcBef>
                    <a:spcPts val="450"/>
                  </a:spcBef>
                  <a:spcAft>
                    <a:spcPts val="225"/>
                  </a:spcAft>
                  <a:buFont typeface="Arial" panose="020B0604020202020204" pitchFamily="34" charset="0"/>
                  <a:buChar char="•"/>
                </a:pPr>
                <a:r>
                  <a:rPr lang="zh-CN" altLang="en-US" sz="1500" b="1">
                    <a:solidFill>
                      <a:schemeClr val="accent6">
                        <a:lumMod val="50000"/>
                      </a:schemeClr>
                    </a:solidFill>
                    <a:latin typeface="+mn-ea"/>
                  </a:rPr>
                  <a:t>用</a:t>
                </a:r>
                <a:r>
                  <a:rPr lang="zh-CN" altLang="en-US" sz="1500" b="1" dirty="0">
                    <a:solidFill>
                      <a:schemeClr val="accent6">
                        <a:lumMod val="50000"/>
                      </a:schemeClr>
                    </a:solidFill>
                    <a:latin typeface="+mn-ea"/>
                  </a:rPr>
                  <a:t>任意的命题逻辑公式</a:t>
                </a:r>
                <a14:m>
                  <m:oMath xmlns:m="http://schemas.openxmlformats.org/officeDocument/2006/math">
                    <m:r>
                      <a:rPr lang="en-US" altLang="zh-CN" sz="1500" b="1" i="1">
                        <a:solidFill>
                          <a:schemeClr val="accent6">
                            <a:lumMod val="50000"/>
                          </a:schemeClr>
                        </a:solidFill>
                        <a:latin typeface="Cambria Math" panose="02040503050406030204" pitchFamily="18" charset="0"/>
                      </a:rPr>
                      <m:t>𝑩</m:t>
                    </m:r>
                  </m:oMath>
                </a14:m>
                <a:r>
                  <a:rPr lang="zh-CN" altLang="en-US" sz="1500" b="1" dirty="0">
                    <a:solidFill>
                      <a:schemeClr val="accent6">
                        <a:lumMod val="50000"/>
                      </a:schemeClr>
                    </a:solidFill>
                    <a:latin typeface="+mn-ea"/>
                  </a:rPr>
                  <a:t>替换</a:t>
                </a:r>
                <a:r>
                  <a:rPr lang="en-US" altLang="zh-CN" sz="1500" dirty="0">
                    <a:solidFill>
                      <a:schemeClr val="accent6">
                        <a:lumMod val="50000"/>
                      </a:schemeClr>
                    </a:solidFill>
                    <a:latin typeface="+mn-ea"/>
                    <a:cs typeface="Arial" panose="020B0604020202020204" pitchFamily="34" charset="0"/>
                  </a:rPr>
                  <a:t>(substitution)</a:t>
                </a:r>
                <a14:m>
                  <m:oMath xmlns:m="http://schemas.openxmlformats.org/officeDocument/2006/math">
                    <m:r>
                      <a:rPr lang="en-US" altLang="zh-CN" sz="1500" b="1" i="1">
                        <a:solidFill>
                          <a:schemeClr val="accent6">
                            <a:lumMod val="50000"/>
                          </a:schemeClr>
                        </a:solidFill>
                        <a:latin typeface="Cambria Math" panose="02040503050406030204" pitchFamily="18" charset="0"/>
                      </a:rPr>
                      <m:t>𝑨</m:t>
                    </m:r>
                  </m:oMath>
                </a14:m>
                <a:r>
                  <a:rPr lang="zh-CN" altLang="en-US" sz="1500" b="1" dirty="0">
                    <a:solidFill>
                      <a:schemeClr val="accent6">
                        <a:lumMod val="50000"/>
                      </a:schemeClr>
                    </a:solidFill>
                    <a:latin typeface="+mn-ea"/>
                  </a:rPr>
                  <a:t>中出现的所有</a:t>
                </a:r>
                <a14:m>
                  <m:oMath xmlns:m="http://schemas.openxmlformats.org/officeDocument/2006/math">
                    <m:r>
                      <a:rPr lang="en-US" altLang="zh-CN" sz="1500" b="1" i="1">
                        <a:solidFill>
                          <a:schemeClr val="accent6">
                            <a:lumMod val="50000"/>
                          </a:schemeClr>
                        </a:solidFill>
                        <a:latin typeface="Cambria Math" panose="02040503050406030204" pitchFamily="18" charset="0"/>
                      </a:rPr>
                      <m:t>𝒑</m:t>
                    </m:r>
                  </m:oMath>
                </a14:m>
                <a:r>
                  <a:rPr lang="zh-CN" altLang="en-US" sz="1500" b="1" dirty="0">
                    <a:solidFill>
                      <a:schemeClr val="accent6">
                        <a:lumMod val="50000"/>
                      </a:schemeClr>
                    </a:solidFill>
                    <a:latin typeface="+mn-ea"/>
                  </a:rPr>
                  <a:t>，得到的公式</a:t>
                </a:r>
                <a14:m>
                  <m:oMath xmlns:m="http://schemas.openxmlformats.org/officeDocument/2006/math">
                    <m:r>
                      <a:rPr lang="en-US" altLang="zh-CN" sz="1500" b="1" i="1">
                        <a:solidFill>
                          <a:schemeClr val="accent6">
                            <a:lumMod val="50000"/>
                          </a:schemeClr>
                        </a:solidFill>
                        <a:latin typeface="Cambria Math" panose="02040503050406030204" pitchFamily="18" charset="0"/>
                      </a:rPr>
                      <m:t>𝑨</m:t>
                    </m:r>
                    <m:r>
                      <a:rPr lang="en-US" altLang="zh-CN" sz="1500" b="1" i="1" smtClean="0">
                        <a:solidFill>
                          <a:schemeClr val="accent6">
                            <a:lumMod val="50000"/>
                          </a:schemeClr>
                        </a:solidFill>
                        <a:latin typeface="Cambria Math" panose="02040503050406030204" pitchFamily="18" charset="0"/>
                      </a:rPr>
                      <m:t>[</m:t>
                    </m:r>
                    <m:r>
                      <a:rPr lang="en-US" altLang="zh-CN" sz="1500" b="1" i="1" smtClean="0">
                        <a:solidFill>
                          <a:schemeClr val="accent6">
                            <a:lumMod val="50000"/>
                          </a:schemeClr>
                        </a:solidFill>
                        <a:latin typeface="Cambria Math" panose="02040503050406030204" pitchFamily="18" charset="0"/>
                      </a:rPr>
                      <m:t>𝑩</m:t>
                    </m:r>
                    <m:r>
                      <a:rPr lang="en-US" altLang="zh-CN" sz="1500" b="1" i="1" smtClean="0">
                        <a:solidFill>
                          <a:schemeClr val="accent6">
                            <a:lumMod val="50000"/>
                          </a:schemeClr>
                        </a:solidFill>
                        <a:latin typeface="Cambria Math" panose="02040503050406030204" pitchFamily="18" charset="0"/>
                      </a:rPr>
                      <m:t>/</m:t>
                    </m:r>
                    <m:r>
                      <a:rPr lang="en-US" altLang="zh-CN" sz="1500" b="1" i="1" smtClean="0">
                        <a:solidFill>
                          <a:schemeClr val="accent6">
                            <a:lumMod val="50000"/>
                          </a:schemeClr>
                        </a:solidFill>
                        <a:latin typeface="Cambria Math" panose="02040503050406030204" pitchFamily="18" charset="0"/>
                      </a:rPr>
                      <m:t>𝒑</m:t>
                    </m:r>
                    <m:r>
                      <a:rPr lang="en-US" altLang="zh-CN" sz="1500" b="1" i="1" smtClean="0">
                        <a:solidFill>
                          <a:schemeClr val="accent6">
                            <a:lumMod val="50000"/>
                          </a:schemeClr>
                        </a:solidFill>
                        <a:latin typeface="Cambria Math" panose="02040503050406030204" pitchFamily="18" charset="0"/>
                      </a:rPr>
                      <m:t>]</m:t>
                    </m:r>
                  </m:oMath>
                </a14:m>
                <a:r>
                  <a:rPr lang="zh-CN" altLang="en-US" sz="1500" b="1" dirty="0">
                    <a:solidFill>
                      <a:schemeClr val="accent6">
                        <a:lumMod val="50000"/>
                      </a:schemeClr>
                    </a:solidFill>
                    <a:latin typeface="+mn-ea"/>
                  </a:rPr>
                  <a:t>也是永真式</a:t>
                </a:r>
              </a:p>
            </p:txBody>
          </p:sp>
        </mc:Choice>
        <mc:Fallback xmlns="">
          <p:sp>
            <p:nvSpPr>
              <p:cNvPr id="8" name="文本框 7">
                <a:extLst>
                  <a:ext uri="{FF2B5EF4-FFF2-40B4-BE49-F238E27FC236}">
                    <a16:creationId xmlns:a16="http://schemas.microsoft.com/office/drawing/2014/main" id="{A5BC68C2-4EFB-46B2-AE3B-E45280F2C853}"/>
                  </a:ext>
                </a:extLst>
              </p:cNvPr>
              <p:cNvSpPr txBox="1">
                <a:spLocks noRot="1" noChangeAspect="1" noMove="1" noResize="1" noEditPoints="1" noAdjustHandles="1" noChangeArrowheads="1" noChangeShapeType="1" noTextEdit="1"/>
              </p:cNvSpPr>
              <p:nvPr/>
            </p:nvSpPr>
            <p:spPr>
              <a:xfrm>
                <a:off x="544134" y="910790"/>
                <a:ext cx="8055731" cy="1100301"/>
              </a:xfrm>
              <a:prstGeom prst="rect">
                <a:avLst/>
              </a:prstGeom>
              <a:blipFill>
                <a:blip r:embed="rId2"/>
                <a:stretch>
                  <a:fillRect l="-605" t="-2762" b="-55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80110B58-F736-4C1F-AA91-9F8545FC6B2D}"/>
                  </a:ext>
                </a:extLst>
              </p:cNvPr>
              <p:cNvGraphicFramePr>
                <a:graphicFrameLocks noGrp="1"/>
              </p:cNvGraphicFramePr>
              <p:nvPr>
                <p:extLst>
                  <p:ext uri="{D42A27DB-BD31-4B8C-83A1-F6EECF244321}">
                    <p14:modId xmlns:p14="http://schemas.microsoft.com/office/powerpoint/2010/main" val="3194621413"/>
                  </p:ext>
                </p:extLst>
              </p:nvPr>
            </p:nvGraphicFramePr>
            <p:xfrm>
              <a:off x="621301" y="2893371"/>
              <a:ext cx="2484008" cy="1405890"/>
            </p:xfrm>
            <a:graphic>
              <a:graphicData uri="http://schemas.openxmlformats.org/drawingml/2006/table">
                <a:tbl>
                  <a:tblPr firstRow="1" bandRow="1">
                    <a:tableStyleId>{5C22544A-7EE6-4342-B048-85BDC9FD1C3A}</a:tableStyleId>
                  </a:tblPr>
                  <a:tblGrid>
                    <a:gridCol w="363254">
                      <a:extLst>
                        <a:ext uri="{9D8B030D-6E8A-4147-A177-3AD203B41FA5}">
                          <a16:colId xmlns:a16="http://schemas.microsoft.com/office/drawing/2014/main" val="1816276685"/>
                        </a:ext>
                      </a:extLst>
                    </a:gridCol>
                    <a:gridCol w="363254">
                      <a:extLst>
                        <a:ext uri="{9D8B030D-6E8A-4147-A177-3AD203B41FA5}">
                          <a16:colId xmlns:a16="http://schemas.microsoft.com/office/drawing/2014/main" val="2553600287"/>
                        </a:ext>
                      </a:extLst>
                    </a:gridCol>
                    <a:gridCol w="685846">
                      <a:extLst>
                        <a:ext uri="{9D8B030D-6E8A-4147-A177-3AD203B41FA5}">
                          <a16:colId xmlns:a16="http://schemas.microsoft.com/office/drawing/2014/main" val="2362051791"/>
                        </a:ext>
                      </a:extLst>
                    </a:gridCol>
                    <a:gridCol w="1071654">
                      <a:extLst>
                        <a:ext uri="{9D8B030D-6E8A-4147-A177-3AD203B41FA5}">
                          <a16:colId xmlns:a16="http://schemas.microsoft.com/office/drawing/2014/main" val="782107305"/>
                        </a:ext>
                      </a:extLst>
                    </a:gridCol>
                  </a:tblGrid>
                  <a:tr h="278130">
                    <a:tc>
                      <a:txBody>
                        <a:bodyPr/>
                        <a:lstStyle/>
                        <a:p>
                          <a:pPr/>
                          <a14:m>
                            <m:oMathPara xmlns:m="http://schemas.openxmlformats.org/officeDocument/2006/math">
                              <m:oMathParaPr>
                                <m:jc m:val="centerGroup"/>
                              </m:oMathParaPr>
                              <m:oMath xmlns:m="http://schemas.openxmlformats.org/officeDocument/2006/math">
                                <m:r>
                                  <a:rPr lang="en-US" altLang="zh-CN" sz="1000" i="1" smtClean="0">
                                    <a:latin typeface="Cambria Math" panose="02040503050406030204" pitchFamily="18" charset="0"/>
                                  </a:rPr>
                                  <m:t>𝑝</m:t>
                                </m:r>
                              </m:oMath>
                            </m:oMathPara>
                          </a14:m>
                          <a:endParaRPr lang="zh-CN" altLang="en-US" sz="1000"/>
                        </a:p>
                      </a:txBody>
                      <a:tcPr marL="68580" marR="68580" marT="34290" marB="34290"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000" i="1" smtClean="0">
                                    <a:latin typeface="Cambria Math" panose="02040503050406030204" pitchFamily="18" charset="0"/>
                                  </a:rPr>
                                  <m:t>𝑞</m:t>
                                </m:r>
                              </m:oMath>
                            </m:oMathPara>
                          </a14:m>
                          <a:endParaRPr lang="zh-CN" altLang="en-US" sz="10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000" b="1" i="1" smtClean="0">
                                    <a:latin typeface="Cambria Math" panose="02040503050406030204" pitchFamily="18" charset="0"/>
                                  </a:rPr>
                                  <m:t>𝒒</m:t>
                                </m:r>
                                <m:r>
                                  <a:rPr lang="en-US" altLang="zh-CN" sz="1000" i="1" smtClean="0">
                                    <a:latin typeface="Cambria Math" panose="02040503050406030204" pitchFamily="18" charset="0"/>
                                  </a:rPr>
                                  <m:t>→</m:t>
                                </m:r>
                                <m:r>
                                  <a:rPr lang="en-US" altLang="zh-CN" sz="1000" b="1" i="1" smtClean="0">
                                    <a:latin typeface="Cambria Math" panose="02040503050406030204" pitchFamily="18" charset="0"/>
                                  </a:rPr>
                                  <m:t>𝒑</m:t>
                                </m:r>
                              </m:oMath>
                            </m:oMathPara>
                          </a14:m>
                          <a:endParaRPr lang="zh-CN" altLang="en-US" sz="10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000" i="1" smtClean="0">
                                    <a:latin typeface="Cambria Math" panose="02040503050406030204" pitchFamily="18" charset="0"/>
                                  </a:rPr>
                                  <m:t>𝑝</m:t>
                                </m:r>
                                <m:r>
                                  <a:rPr lang="en-US" altLang="zh-CN" sz="1000" i="1" smtClean="0">
                                    <a:latin typeface="Cambria Math" panose="02040503050406030204" pitchFamily="18" charset="0"/>
                                  </a:rPr>
                                  <m:t>→</m:t>
                                </m:r>
                                <m:r>
                                  <a:rPr lang="en-US" altLang="zh-CN" sz="1000" b="1" i="1" smtClean="0">
                                    <a:latin typeface="Cambria Math" panose="02040503050406030204" pitchFamily="18" charset="0"/>
                                  </a:rPr>
                                  <m:t>(</m:t>
                                </m:r>
                                <m:r>
                                  <a:rPr lang="en-US" altLang="zh-CN" sz="1000" i="1" smtClean="0">
                                    <a:latin typeface="Cambria Math" panose="02040503050406030204" pitchFamily="18" charset="0"/>
                                  </a:rPr>
                                  <m:t>𝑞</m:t>
                                </m:r>
                                <m:r>
                                  <a:rPr lang="en-US" altLang="zh-CN" sz="1000" b="1" i="1" smtClean="0">
                                    <a:latin typeface="Cambria Math" panose="02040503050406030204" pitchFamily="18" charset="0"/>
                                  </a:rPr>
                                  <m:t>→</m:t>
                                </m:r>
                                <m:r>
                                  <a:rPr lang="en-US" altLang="zh-CN" sz="1000" b="1" i="1" smtClean="0">
                                    <a:latin typeface="Cambria Math" panose="02040503050406030204" pitchFamily="18" charset="0"/>
                                  </a:rPr>
                                  <m:t>𝒑</m:t>
                                </m:r>
                                <m:r>
                                  <a:rPr lang="en-US" altLang="zh-CN" sz="1000" b="1" i="1" smtClean="0">
                                    <a:latin typeface="Cambria Math" panose="02040503050406030204" pitchFamily="18" charset="0"/>
                                  </a:rPr>
                                  <m:t>)</m:t>
                                </m:r>
                              </m:oMath>
                            </m:oMathPara>
                          </a14:m>
                          <a:endParaRPr lang="zh-CN" altLang="en-US" sz="1000"/>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038798069"/>
                      </a:ext>
                    </a:extLst>
                  </a:tr>
                  <a:tr h="278130">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marL="68580" marR="68580" marT="34290" marB="34290"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0</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619175664"/>
                      </a:ext>
                    </a:extLst>
                  </a:tr>
                  <a:tr h="278130">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0</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1</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162690900"/>
                      </a:ext>
                    </a:extLst>
                  </a:tr>
                  <a:tr h="278130">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1</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0</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716102199"/>
                      </a:ext>
                    </a:extLst>
                  </a:tr>
                  <a:tr h="278130">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1</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1</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65884436"/>
                      </a:ext>
                    </a:extLst>
                  </a:tr>
                </a:tbl>
              </a:graphicData>
            </a:graphic>
          </p:graphicFrame>
        </mc:Choice>
        <mc:Fallback xmlns="">
          <p:graphicFrame>
            <p:nvGraphicFramePr>
              <p:cNvPr id="9" name="表格 8">
                <a:extLst>
                  <a:ext uri="{FF2B5EF4-FFF2-40B4-BE49-F238E27FC236}">
                    <a16:creationId xmlns:a16="http://schemas.microsoft.com/office/drawing/2014/main" id="{80110B58-F736-4C1F-AA91-9F8545FC6B2D}"/>
                  </a:ext>
                </a:extLst>
              </p:cNvPr>
              <p:cNvGraphicFramePr>
                <a:graphicFrameLocks noGrp="1"/>
              </p:cNvGraphicFramePr>
              <p:nvPr>
                <p:extLst>
                  <p:ext uri="{D42A27DB-BD31-4B8C-83A1-F6EECF244321}">
                    <p14:modId xmlns:p14="http://schemas.microsoft.com/office/powerpoint/2010/main" val="3194621413"/>
                  </p:ext>
                </p:extLst>
              </p:nvPr>
            </p:nvGraphicFramePr>
            <p:xfrm>
              <a:off x="621301" y="2893371"/>
              <a:ext cx="2484008" cy="1405890"/>
            </p:xfrm>
            <a:graphic>
              <a:graphicData uri="http://schemas.openxmlformats.org/drawingml/2006/table">
                <a:tbl>
                  <a:tblPr firstRow="1" bandRow="1">
                    <a:tableStyleId>{5C22544A-7EE6-4342-B048-85BDC9FD1C3A}</a:tableStyleId>
                  </a:tblPr>
                  <a:tblGrid>
                    <a:gridCol w="363254">
                      <a:extLst>
                        <a:ext uri="{9D8B030D-6E8A-4147-A177-3AD203B41FA5}">
                          <a16:colId xmlns:a16="http://schemas.microsoft.com/office/drawing/2014/main" val="1816276685"/>
                        </a:ext>
                      </a:extLst>
                    </a:gridCol>
                    <a:gridCol w="363254">
                      <a:extLst>
                        <a:ext uri="{9D8B030D-6E8A-4147-A177-3AD203B41FA5}">
                          <a16:colId xmlns:a16="http://schemas.microsoft.com/office/drawing/2014/main" val="2553600287"/>
                        </a:ext>
                      </a:extLst>
                    </a:gridCol>
                    <a:gridCol w="685846">
                      <a:extLst>
                        <a:ext uri="{9D8B030D-6E8A-4147-A177-3AD203B41FA5}">
                          <a16:colId xmlns:a16="http://schemas.microsoft.com/office/drawing/2014/main" val="2362051791"/>
                        </a:ext>
                      </a:extLst>
                    </a:gridCol>
                    <a:gridCol w="1071654">
                      <a:extLst>
                        <a:ext uri="{9D8B030D-6E8A-4147-A177-3AD203B41FA5}">
                          <a16:colId xmlns:a16="http://schemas.microsoft.com/office/drawing/2014/main" val="782107305"/>
                        </a:ext>
                      </a:extLst>
                    </a:gridCol>
                  </a:tblGrid>
                  <a:tr h="278130">
                    <a:tc>
                      <a:txBody>
                        <a:bodyPr/>
                        <a:lstStyle/>
                        <a:p>
                          <a:endParaRPr lang="zh-CN"/>
                        </a:p>
                      </a:txBody>
                      <a:tcPr marL="68580" marR="68580" marT="34290" marB="34290"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r="-583333" b="-430435"/>
                          </a:stretch>
                        </a:blipFill>
                      </a:tcPr>
                    </a:tc>
                    <a:tc>
                      <a:txBody>
                        <a:bodyPr/>
                        <a:lstStyle/>
                        <a:p>
                          <a:endParaRPr lang="zh-CN"/>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100000" r="-483333" b="-430435"/>
                          </a:stretch>
                        </a:blipFill>
                      </a:tcPr>
                    </a:tc>
                    <a:tc>
                      <a:txBody>
                        <a:bodyPr/>
                        <a:lstStyle/>
                        <a:p>
                          <a:endParaRPr lang="zh-CN"/>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106195" r="-156637" b="-430435"/>
                          </a:stretch>
                        </a:blipFill>
                      </a:tcPr>
                    </a:tc>
                    <a:tc>
                      <a:txBody>
                        <a:bodyPr/>
                        <a:lstStyle/>
                        <a:p>
                          <a:endParaRPr lang="zh-CN"/>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132386" r="-568" b="-430435"/>
                          </a:stretch>
                        </a:blipFill>
                      </a:tcPr>
                    </a:tc>
                    <a:extLst>
                      <a:ext uri="{0D108BD9-81ED-4DB2-BD59-A6C34878D82A}">
                        <a16:rowId xmlns:a16="http://schemas.microsoft.com/office/drawing/2014/main" val="2038798069"/>
                      </a:ext>
                    </a:extLst>
                  </a:tr>
                  <a:tr h="281940">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marL="68580" marR="68580" marT="34290" marB="34290"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0</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619175664"/>
                      </a:ext>
                    </a:extLst>
                  </a:tr>
                  <a:tr h="281940">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0</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1</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162690900"/>
                      </a:ext>
                    </a:extLst>
                  </a:tr>
                  <a:tr h="281940">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1</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0</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716102199"/>
                      </a:ext>
                    </a:extLst>
                  </a:tr>
                  <a:tr h="281940">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1</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400" b="1" kern="1200">
                              <a:solidFill>
                                <a:schemeClr val="accent6">
                                  <a:lumMod val="50000"/>
                                </a:schemeClr>
                              </a:solidFill>
                              <a:latin typeface="+mn-lt"/>
                              <a:ea typeface="+mn-ea"/>
                              <a:cs typeface="+mn-cs"/>
                            </a:rPr>
                            <a:t>1</a:t>
                          </a:r>
                          <a:endParaRPr lang="zh-CN" altLang="en-US" sz="1400" b="1" kern="1200">
                            <a:solidFill>
                              <a:schemeClr val="accent6">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marL="68580" marR="68580" marT="34290" marB="34290"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65884436"/>
                      </a:ext>
                    </a:extLst>
                  </a:tr>
                </a:tbl>
              </a:graphicData>
            </a:graphic>
          </p:graphicFrame>
        </mc:Fallback>
      </mc:AlternateContent>
      <p:sp>
        <p:nvSpPr>
          <p:cNvPr id="10" name="矩形 9">
            <a:extLst>
              <a:ext uri="{FF2B5EF4-FFF2-40B4-BE49-F238E27FC236}">
                <a16:creationId xmlns:a16="http://schemas.microsoft.com/office/drawing/2014/main" id="{E1DAF696-66CF-4630-BD25-C28AC2F9742B}"/>
              </a:ext>
            </a:extLst>
          </p:cNvPr>
          <p:cNvSpPr/>
          <p:nvPr/>
        </p:nvSpPr>
        <p:spPr>
          <a:xfrm>
            <a:off x="3426846" y="2815929"/>
            <a:ext cx="5122719" cy="1545535"/>
          </a:xfrm>
          <a:prstGeom prst="rect">
            <a:avLst/>
          </a:prstGeom>
          <a:solidFill>
            <a:schemeClr val="accent1">
              <a:lumMod val="20000"/>
              <a:lumOff val="80000"/>
              <a:alpha val="25000"/>
            </a:schemeClr>
          </a:soli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921BB26-1CE6-4FF9-83F7-9731D56CB99B}"/>
                  </a:ext>
                </a:extLst>
              </p:cNvPr>
              <p:cNvSpPr txBox="1"/>
              <p:nvPr/>
            </p:nvSpPr>
            <p:spPr>
              <a:xfrm>
                <a:off x="5073807" y="2888498"/>
                <a:ext cx="1668798" cy="276999"/>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zh-CN" sz="1200" b="1" i="1">
                        <a:solidFill>
                          <a:schemeClr val="accent6">
                            <a:lumMod val="50000"/>
                          </a:schemeClr>
                        </a:solidFill>
                        <a:latin typeface="Cambria Math" panose="02040503050406030204" pitchFamily="18" charset="0"/>
                      </a:rPr>
                      <m:t>𝒑</m:t>
                    </m:r>
                    <m:r>
                      <a:rPr lang="en-US" altLang="zh-CN" sz="1200" b="1" i="1">
                        <a:solidFill>
                          <a:schemeClr val="accent6">
                            <a:lumMod val="50000"/>
                          </a:schemeClr>
                        </a:solidFill>
                        <a:latin typeface="Cambria Math" panose="02040503050406030204" pitchFamily="18" charset="0"/>
                      </a:rPr>
                      <m:t>→</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𝒒</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𝒑</m:t>
                        </m:r>
                      </m:e>
                    </m:d>
                  </m:oMath>
                </a14:m>
                <a:r>
                  <a:rPr lang="zh-CN" altLang="en-US" sz="1200" b="1">
                    <a:solidFill>
                      <a:schemeClr val="accent6">
                        <a:lumMod val="50000"/>
                      </a:schemeClr>
                    </a:solidFill>
                    <a:latin typeface="楷体" panose="02010609060101010101" pitchFamily="49" charset="-122"/>
                    <a:ea typeface="楷体" panose="02010609060101010101" pitchFamily="49" charset="-122"/>
                  </a:rPr>
                  <a:t>是永真式</a:t>
                </a:r>
              </a:p>
            </p:txBody>
          </p:sp>
        </mc:Choice>
        <mc:Fallback xmlns="">
          <p:sp>
            <p:nvSpPr>
              <p:cNvPr id="17" name="文本框 16">
                <a:extLst>
                  <a:ext uri="{FF2B5EF4-FFF2-40B4-BE49-F238E27FC236}">
                    <a16:creationId xmlns:a16="http://schemas.microsoft.com/office/drawing/2014/main" id="{6921BB26-1CE6-4FF9-83F7-9731D56CB99B}"/>
                  </a:ext>
                </a:extLst>
              </p:cNvPr>
              <p:cNvSpPr txBox="1">
                <a:spLocks noRot="1" noChangeAspect="1" noMove="1" noResize="1" noEditPoints="1" noAdjustHandles="1" noChangeArrowheads="1" noChangeShapeType="1" noTextEdit="1"/>
              </p:cNvSpPr>
              <p:nvPr/>
            </p:nvSpPr>
            <p:spPr>
              <a:xfrm>
                <a:off x="5073807" y="2888498"/>
                <a:ext cx="1668798" cy="276999"/>
              </a:xfrm>
              <a:prstGeom prst="rect">
                <a:avLst/>
              </a:prstGeom>
              <a:blipFill>
                <a:blip r:embed="rId4"/>
                <a:stretch>
                  <a:fillRect t="-222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64DB26F-C0B2-4BF3-B430-724BC7462BE5}"/>
                  </a:ext>
                </a:extLst>
              </p:cNvPr>
              <p:cNvSpPr txBox="1"/>
              <p:nvPr/>
            </p:nvSpPr>
            <p:spPr>
              <a:xfrm>
                <a:off x="3557601" y="3997303"/>
                <a:ext cx="2264350" cy="276999"/>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𝒑</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𝒓</m:t>
                    </m:r>
                    <m:r>
                      <a:rPr lang="en-US" altLang="zh-CN" sz="1200" b="1" i="1">
                        <a:solidFill>
                          <a:schemeClr val="accent6">
                            <a:lumMod val="50000"/>
                          </a:schemeClr>
                        </a:solidFill>
                        <a:latin typeface="Cambria Math" panose="02040503050406030204" pitchFamily="18" charset="0"/>
                      </a:rPr>
                      <m:t>)→</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𝒒</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𝒑</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𝒓</m:t>
                        </m:r>
                      </m:e>
                    </m:d>
                  </m:oMath>
                </a14:m>
                <a:r>
                  <a:rPr lang="zh-CN" altLang="en-US" sz="1200" b="1" dirty="0">
                    <a:solidFill>
                      <a:schemeClr val="accent6">
                        <a:lumMod val="50000"/>
                      </a:schemeClr>
                    </a:solidFill>
                    <a:latin typeface="楷体" panose="02010609060101010101" pitchFamily="49" charset="-122"/>
                    <a:ea typeface="楷体" panose="02010609060101010101" pitchFamily="49" charset="-122"/>
                  </a:rPr>
                  <a:t>是永真式</a:t>
                </a:r>
              </a:p>
            </p:txBody>
          </p:sp>
        </mc:Choice>
        <mc:Fallback xmlns="">
          <p:sp>
            <p:nvSpPr>
              <p:cNvPr id="18" name="文本框 17">
                <a:extLst>
                  <a:ext uri="{FF2B5EF4-FFF2-40B4-BE49-F238E27FC236}">
                    <a16:creationId xmlns:a16="http://schemas.microsoft.com/office/drawing/2014/main" id="{064DB26F-C0B2-4BF3-B430-724BC7462BE5}"/>
                  </a:ext>
                </a:extLst>
              </p:cNvPr>
              <p:cNvSpPr txBox="1">
                <a:spLocks noRot="1" noChangeAspect="1" noMove="1" noResize="1" noEditPoints="1" noAdjustHandles="1" noChangeArrowheads="1" noChangeShapeType="1" noTextEdit="1"/>
              </p:cNvSpPr>
              <p:nvPr/>
            </p:nvSpPr>
            <p:spPr>
              <a:xfrm>
                <a:off x="3557601" y="3997303"/>
                <a:ext cx="2264350" cy="276999"/>
              </a:xfrm>
              <a:prstGeom prst="rect">
                <a:avLst/>
              </a:prstGeom>
              <a:blipFill>
                <a:blip r:embed="rId5"/>
                <a:stretch>
                  <a:fillRect t="-222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AA1B2F2-E423-4D67-8277-4DA54145B6D4}"/>
                  </a:ext>
                </a:extLst>
              </p:cNvPr>
              <p:cNvSpPr txBox="1"/>
              <p:nvPr/>
            </p:nvSpPr>
            <p:spPr>
              <a:xfrm>
                <a:off x="5964730" y="3997303"/>
                <a:ext cx="2477221" cy="276999"/>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𝒑</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𝒓</m:t>
                    </m:r>
                    <m:r>
                      <a:rPr lang="en-US" altLang="zh-CN" sz="1200" b="1" i="1">
                        <a:solidFill>
                          <a:schemeClr val="accent6">
                            <a:lumMod val="50000"/>
                          </a:schemeClr>
                        </a:solidFill>
                        <a:latin typeface="Cambria Math" panose="02040503050406030204" pitchFamily="18" charset="0"/>
                      </a:rPr>
                      <m:t>)→</m:t>
                    </m:r>
                    <m:d>
                      <m:dPr>
                        <m:ctrlPr>
                          <a:rPr lang="en-US" altLang="zh-CN" sz="1200" b="1" i="1">
                            <a:solidFill>
                              <a:schemeClr val="accent6">
                                <a:lumMod val="50000"/>
                              </a:schemeClr>
                            </a:solidFill>
                            <a:latin typeface="Cambria Math" panose="02040503050406030204" pitchFamily="18" charset="0"/>
                          </a:rPr>
                        </m:ctrlPr>
                      </m:dPr>
                      <m:e>
                        <m:r>
                          <a:rPr lang="en-US" altLang="zh-CN" sz="1200" b="1" i="1">
                            <a:solidFill>
                              <a:schemeClr val="accent6">
                                <a:lumMod val="50000"/>
                              </a:schemeClr>
                            </a:solidFill>
                            <a:latin typeface="Cambria Math" panose="02040503050406030204" pitchFamily="18" charset="0"/>
                          </a:rPr>
                          <m:t>𝒒</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𝒓</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𝒑</m:t>
                        </m:r>
                        <m:r>
                          <a:rPr lang="en-US" altLang="zh-CN" sz="1200" b="1" i="1">
                            <a:solidFill>
                              <a:schemeClr val="accent6">
                                <a:lumMod val="50000"/>
                              </a:schemeClr>
                            </a:solidFill>
                            <a:latin typeface="Cambria Math" panose="02040503050406030204" pitchFamily="18" charset="0"/>
                          </a:rPr>
                          <m:t>∨</m:t>
                        </m:r>
                        <m:r>
                          <a:rPr lang="en-US" altLang="zh-CN" sz="1200" b="1" i="1">
                            <a:solidFill>
                              <a:schemeClr val="accent6">
                                <a:lumMod val="50000"/>
                              </a:schemeClr>
                            </a:solidFill>
                            <a:latin typeface="Cambria Math" panose="02040503050406030204" pitchFamily="18" charset="0"/>
                          </a:rPr>
                          <m:t>𝒓</m:t>
                        </m:r>
                      </m:e>
                    </m:d>
                  </m:oMath>
                </a14:m>
                <a:r>
                  <a:rPr lang="zh-CN" altLang="en-US" sz="1200" b="1">
                    <a:solidFill>
                      <a:schemeClr val="accent6">
                        <a:lumMod val="50000"/>
                      </a:schemeClr>
                    </a:solidFill>
                    <a:latin typeface="楷体" panose="02010609060101010101" pitchFamily="49" charset="-122"/>
                    <a:ea typeface="楷体" panose="02010609060101010101" pitchFamily="49" charset="-122"/>
                  </a:rPr>
                  <a:t>是永真式</a:t>
                </a:r>
              </a:p>
            </p:txBody>
          </p:sp>
        </mc:Choice>
        <mc:Fallback xmlns="">
          <p:sp>
            <p:nvSpPr>
              <p:cNvPr id="19" name="文本框 18">
                <a:extLst>
                  <a:ext uri="{FF2B5EF4-FFF2-40B4-BE49-F238E27FC236}">
                    <a16:creationId xmlns:a16="http://schemas.microsoft.com/office/drawing/2014/main" id="{1AA1B2F2-E423-4D67-8277-4DA54145B6D4}"/>
                  </a:ext>
                </a:extLst>
              </p:cNvPr>
              <p:cNvSpPr txBox="1">
                <a:spLocks noRot="1" noChangeAspect="1" noMove="1" noResize="1" noEditPoints="1" noAdjustHandles="1" noChangeArrowheads="1" noChangeShapeType="1" noTextEdit="1"/>
              </p:cNvSpPr>
              <p:nvPr/>
            </p:nvSpPr>
            <p:spPr>
              <a:xfrm>
                <a:off x="5964730" y="3997303"/>
                <a:ext cx="2477221" cy="276999"/>
              </a:xfrm>
              <a:prstGeom prst="rect">
                <a:avLst/>
              </a:prstGeom>
              <a:blipFill>
                <a:blip r:embed="rId6"/>
                <a:stretch>
                  <a:fillRect t="-2222" b="-17778"/>
                </a:stretch>
              </a:blipFill>
            </p:spPr>
            <p:txBody>
              <a:bodyPr/>
              <a:lstStyle/>
              <a:p>
                <a:r>
                  <a:rPr lang="zh-CN" altLang="en-US">
                    <a:noFill/>
                  </a:rPr>
                  <a:t> </a:t>
                </a:r>
              </a:p>
            </p:txBody>
          </p:sp>
        </mc:Fallback>
      </mc:AlternateContent>
      <p:sp>
        <p:nvSpPr>
          <p:cNvPr id="20" name="箭头: 右 19">
            <a:extLst>
              <a:ext uri="{FF2B5EF4-FFF2-40B4-BE49-F238E27FC236}">
                <a16:creationId xmlns:a16="http://schemas.microsoft.com/office/drawing/2014/main" id="{B32F7378-2924-46FB-ADB8-4868834CE7CE}"/>
              </a:ext>
            </a:extLst>
          </p:cNvPr>
          <p:cNvSpPr/>
          <p:nvPr/>
        </p:nvSpPr>
        <p:spPr>
          <a:xfrm rot="9024932">
            <a:off x="4585867" y="3530156"/>
            <a:ext cx="1345761" cy="123815"/>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p>
        </p:txBody>
      </p:sp>
      <p:sp>
        <p:nvSpPr>
          <p:cNvPr id="21" name="箭头: 右 20">
            <a:extLst>
              <a:ext uri="{FF2B5EF4-FFF2-40B4-BE49-F238E27FC236}">
                <a16:creationId xmlns:a16="http://schemas.microsoft.com/office/drawing/2014/main" id="{D5E44B2A-ABE6-436A-A204-66E30F432316}"/>
              </a:ext>
            </a:extLst>
          </p:cNvPr>
          <p:cNvSpPr/>
          <p:nvPr/>
        </p:nvSpPr>
        <p:spPr>
          <a:xfrm rot="1716473">
            <a:off x="5968367" y="3513251"/>
            <a:ext cx="1345761" cy="123815"/>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8568257-C115-429C-8CC1-EF856B5D7572}"/>
                  </a:ext>
                </a:extLst>
              </p:cNvPr>
              <p:cNvSpPr txBox="1"/>
              <p:nvPr/>
            </p:nvSpPr>
            <p:spPr>
              <a:xfrm>
                <a:off x="4041195" y="3321242"/>
                <a:ext cx="1155906" cy="253916"/>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sz="1050" b="1" i="1">
                        <a:solidFill>
                          <a:srgbClr val="002060"/>
                        </a:solidFill>
                        <a:latin typeface="Cambria Math" panose="02040503050406030204" pitchFamily="18" charset="0"/>
                      </a:rPr>
                      <m:t>𝒑</m:t>
                    </m:r>
                  </m:oMath>
                </a14:m>
                <a:r>
                  <a:rPr lang="zh-CN" altLang="en-US" sz="1050" b="1" dirty="0">
                    <a:solidFill>
                      <a:srgbClr val="002060"/>
                    </a:solidFill>
                    <a:latin typeface="仿宋" panose="02010609060101010101" pitchFamily="49" charset="-122"/>
                    <a:ea typeface="仿宋" panose="02010609060101010101" pitchFamily="49" charset="-122"/>
                  </a:rPr>
                  <a:t>使用</a:t>
                </a:r>
                <a14:m>
                  <m:oMath xmlns:m="http://schemas.openxmlformats.org/officeDocument/2006/math">
                    <m:r>
                      <a:rPr lang="en-US" altLang="zh-CN" sz="1050" b="1" i="1">
                        <a:solidFill>
                          <a:srgbClr val="002060"/>
                        </a:solidFill>
                        <a:latin typeface="Cambria Math" panose="02040503050406030204" pitchFamily="18" charset="0"/>
                      </a:rPr>
                      <m:t>𝒑</m:t>
                    </m:r>
                    <m:r>
                      <a:rPr lang="en-US" altLang="zh-CN" sz="1050" b="1" i="1">
                        <a:solidFill>
                          <a:srgbClr val="002060"/>
                        </a:solidFill>
                        <a:latin typeface="Cambria Math" panose="02040503050406030204" pitchFamily="18" charset="0"/>
                      </a:rPr>
                      <m:t>∧</m:t>
                    </m:r>
                    <m:r>
                      <a:rPr lang="en-US" altLang="zh-CN" sz="1050" b="1" i="1">
                        <a:solidFill>
                          <a:srgbClr val="002060"/>
                        </a:solidFill>
                        <a:latin typeface="Cambria Math" panose="02040503050406030204" pitchFamily="18" charset="0"/>
                      </a:rPr>
                      <m:t>𝒓</m:t>
                    </m:r>
                  </m:oMath>
                </a14:m>
                <a:r>
                  <a:rPr lang="zh-CN" altLang="en-US" sz="1050" b="1" dirty="0">
                    <a:solidFill>
                      <a:srgbClr val="002060"/>
                    </a:solidFill>
                    <a:latin typeface="仿宋" panose="02010609060101010101" pitchFamily="49" charset="-122"/>
                    <a:ea typeface="仿宋" panose="02010609060101010101" pitchFamily="49" charset="-122"/>
                  </a:rPr>
                  <a:t>替换</a:t>
                </a:r>
                <a:endParaRPr lang="en-US" altLang="zh-CN" sz="1050" b="1" dirty="0">
                  <a:solidFill>
                    <a:srgbClr val="002060"/>
                  </a:solidFill>
                  <a:latin typeface="仿宋" panose="02010609060101010101" pitchFamily="49" charset="-122"/>
                  <a:ea typeface="仿宋" panose="02010609060101010101" pitchFamily="49" charset="-122"/>
                </a:endParaRPr>
              </a:p>
            </p:txBody>
          </p:sp>
        </mc:Choice>
        <mc:Fallback xmlns="">
          <p:sp>
            <p:nvSpPr>
              <p:cNvPr id="22" name="文本框 21">
                <a:extLst>
                  <a:ext uri="{FF2B5EF4-FFF2-40B4-BE49-F238E27FC236}">
                    <a16:creationId xmlns:a16="http://schemas.microsoft.com/office/drawing/2014/main" id="{28568257-C115-429C-8CC1-EF856B5D7572}"/>
                  </a:ext>
                </a:extLst>
              </p:cNvPr>
              <p:cNvSpPr txBox="1">
                <a:spLocks noRot="1" noChangeAspect="1" noMove="1" noResize="1" noEditPoints="1" noAdjustHandles="1" noChangeArrowheads="1" noChangeShapeType="1" noTextEdit="1"/>
              </p:cNvSpPr>
              <p:nvPr/>
            </p:nvSpPr>
            <p:spPr>
              <a:xfrm>
                <a:off x="4041195" y="3321242"/>
                <a:ext cx="1155906" cy="253916"/>
              </a:xfrm>
              <a:prstGeom prst="rect">
                <a:avLst/>
              </a:prstGeom>
              <a:blipFill>
                <a:blip r:embed="rId7"/>
                <a:stretch>
                  <a:fillRect b="-146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AA394C4F-87B1-4DF3-A196-2519C176090E}"/>
                  </a:ext>
                </a:extLst>
              </p:cNvPr>
              <p:cNvSpPr txBox="1"/>
              <p:nvPr/>
            </p:nvSpPr>
            <p:spPr>
              <a:xfrm>
                <a:off x="6891583" y="3263534"/>
                <a:ext cx="1133241" cy="415498"/>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sz="1050" b="1" i="1">
                        <a:solidFill>
                          <a:srgbClr val="002060"/>
                        </a:solidFill>
                        <a:latin typeface="Cambria Math" panose="02040503050406030204" pitchFamily="18" charset="0"/>
                      </a:rPr>
                      <m:t>𝒑</m:t>
                    </m:r>
                  </m:oMath>
                </a14:m>
                <a:r>
                  <a:rPr lang="zh-CN" altLang="en-US" sz="1050" b="1">
                    <a:solidFill>
                      <a:srgbClr val="002060"/>
                    </a:solidFill>
                    <a:latin typeface="仿宋" panose="02010609060101010101" pitchFamily="49" charset="-122"/>
                    <a:ea typeface="仿宋" panose="02010609060101010101" pitchFamily="49" charset="-122"/>
                  </a:rPr>
                  <a:t>使用</a:t>
                </a:r>
                <a14:m>
                  <m:oMath xmlns:m="http://schemas.openxmlformats.org/officeDocument/2006/math">
                    <m:r>
                      <a:rPr lang="en-US" altLang="zh-CN" sz="1050" b="1" i="1">
                        <a:solidFill>
                          <a:srgbClr val="002060"/>
                        </a:solidFill>
                        <a:latin typeface="Cambria Math" panose="02040503050406030204" pitchFamily="18" charset="0"/>
                      </a:rPr>
                      <m:t>𝒑</m:t>
                    </m:r>
                    <m:r>
                      <a:rPr lang="en-US" altLang="zh-CN" sz="1050" b="1" i="1">
                        <a:solidFill>
                          <a:srgbClr val="002060"/>
                        </a:solidFill>
                        <a:latin typeface="Cambria Math" panose="02040503050406030204" pitchFamily="18" charset="0"/>
                      </a:rPr>
                      <m:t>∨</m:t>
                    </m:r>
                    <m:r>
                      <a:rPr lang="en-US" altLang="zh-CN" sz="1050" b="1" i="1">
                        <a:solidFill>
                          <a:srgbClr val="002060"/>
                        </a:solidFill>
                        <a:latin typeface="Cambria Math" panose="02040503050406030204" pitchFamily="18" charset="0"/>
                      </a:rPr>
                      <m:t>𝒓</m:t>
                    </m:r>
                  </m:oMath>
                </a14:m>
                <a:r>
                  <a:rPr lang="zh-CN" altLang="en-US" sz="1050" b="1">
                    <a:solidFill>
                      <a:srgbClr val="002060"/>
                    </a:solidFill>
                    <a:latin typeface="仿宋" panose="02010609060101010101" pitchFamily="49" charset="-122"/>
                    <a:ea typeface="仿宋" panose="02010609060101010101" pitchFamily="49" charset="-122"/>
                  </a:rPr>
                  <a:t>替换</a:t>
                </a:r>
                <a:endParaRPr lang="en-US" altLang="zh-CN" sz="1050" b="1">
                  <a:solidFill>
                    <a:srgbClr val="002060"/>
                  </a:solidFill>
                  <a:latin typeface="仿宋" panose="02010609060101010101" pitchFamily="49" charset="-122"/>
                  <a:ea typeface="仿宋" panose="02010609060101010101" pitchFamily="49" charset="-122"/>
                </a:endParaRPr>
              </a:p>
              <a:p>
                <a14:m>
                  <m:oMath xmlns:m="http://schemas.openxmlformats.org/officeDocument/2006/math">
                    <m:r>
                      <a:rPr lang="en-US" altLang="zh-CN" sz="1050" b="1" i="1">
                        <a:solidFill>
                          <a:srgbClr val="002060"/>
                        </a:solidFill>
                        <a:latin typeface="Cambria Math" panose="02040503050406030204" pitchFamily="18" charset="0"/>
                        <a:ea typeface="仿宋" panose="02010609060101010101" pitchFamily="49" charset="-122"/>
                      </a:rPr>
                      <m:t>𝒒</m:t>
                    </m:r>
                  </m:oMath>
                </a14:m>
                <a:r>
                  <a:rPr lang="zh-CN" altLang="en-US" sz="1050" b="1">
                    <a:solidFill>
                      <a:srgbClr val="002060"/>
                    </a:solidFill>
                    <a:latin typeface="仿宋" panose="02010609060101010101" pitchFamily="49" charset="-122"/>
                    <a:ea typeface="仿宋" panose="02010609060101010101" pitchFamily="49" charset="-122"/>
                  </a:rPr>
                  <a:t>使用</a:t>
                </a:r>
                <a14:m>
                  <m:oMath xmlns:m="http://schemas.openxmlformats.org/officeDocument/2006/math">
                    <m:r>
                      <a:rPr lang="en-US" altLang="zh-CN" sz="1050" b="1" i="1">
                        <a:solidFill>
                          <a:srgbClr val="002060"/>
                        </a:solidFill>
                        <a:latin typeface="Cambria Math" panose="02040503050406030204" pitchFamily="18" charset="0"/>
                        <a:ea typeface="仿宋" panose="02010609060101010101" pitchFamily="49" charset="-122"/>
                      </a:rPr>
                      <m:t>𝒒</m:t>
                    </m:r>
                    <m:r>
                      <a:rPr lang="en-US" altLang="zh-CN" sz="1050" b="1" i="1">
                        <a:solidFill>
                          <a:srgbClr val="002060"/>
                        </a:solidFill>
                        <a:latin typeface="Cambria Math" panose="02040503050406030204" pitchFamily="18" charset="0"/>
                        <a:ea typeface="仿宋" panose="02010609060101010101" pitchFamily="49" charset="-122"/>
                      </a:rPr>
                      <m:t>∧</m:t>
                    </m:r>
                    <m:r>
                      <a:rPr lang="en-US" altLang="zh-CN" sz="1050" b="1" i="1">
                        <a:solidFill>
                          <a:srgbClr val="002060"/>
                        </a:solidFill>
                        <a:latin typeface="Cambria Math" panose="02040503050406030204" pitchFamily="18" charset="0"/>
                        <a:ea typeface="仿宋" panose="02010609060101010101" pitchFamily="49" charset="-122"/>
                      </a:rPr>
                      <m:t>𝒓</m:t>
                    </m:r>
                  </m:oMath>
                </a14:m>
                <a:r>
                  <a:rPr lang="zh-CN" altLang="en-US" sz="1050" b="1">
                    <a:solidFill>
                      <a:srgbClr val="002060"/>
                    </a:solidFill>
                    <a:latin typeface="仿宋" panose="02010609060101010101" pitchFamily="49" charset="-122"/>
                    <a:ea typeface="仿宋" panose="02010609060101010101" pitchFamily="49" charset="-122"/>
                  </a:rPr>
                  <a:t>替换</a:t>
                </a:r>
                <a:endParaRPr lang="en-US" altLang="zh-CN" sz="1050" b="1">
                  <a:solidFill>
                    <a:srgbClr val="002060"/>
                  </a:solidFill>
                  <a:latin typeface="仿宋" panose="02010609060101010101" pitchFamily="49" charset="-122"/>
                  <a:ea typeface="仿宋" panose="02010609060101010101" pitchFamily="49" charset="-122"/>
                </a:endParaRPr>
              </a:p>
            </p:txBody>
          </p:sp>
        </mc:Choice>
        <mc:Fallback xmlns="">
          <p:sp>
            <p:nvSpPr>
              <p:cNvPr id="23" name="文本框 22">
                <a:extLst>
                  <a:ext uri="{FF2B5EF4-FFF2-40B4-BE49-F238E27FC236}">
                    <a16:creationId xmlns:a16="http://schemas.microsoft.com/office/drawing/2014/main" id="{AA394C4F-87B1-4DF3-A196-2519C176090E}"/>
                  </a:ext>
                </a:extLst>
              </p:cNvPr>
              <p:cNvSpPr txBox="1">
                <a:spLocks noRot="1" noChangeAspect="1" noMove="1" noResize="1" noEditPoints="1" noAdjustHandles="1" noChangeArrowheads="1" noChangeShapeType="1" noTextEdit="1"/>
              </p:cNvSpPr>
              <p:nvPr/>
            </p:nvSpPr>
            <p:spPr>
              <a:xfrm>
                <a:off x="6891583" y="3263534"/>
                <a:ext cx="1133241" cy="415498"/>
              </a:xfrm>
              <a:prstGeom prst="rect">
                <a:avLst/>
              </a:prstGeom>
              <a:blipFill>
                <a:blip r:embed="rId8"/>
                <a:stretch>
                  <a:fillRect b="-5797"/>
                </a:stretch>
              </a:blipFill>
            </p:spPr>
            <p:txBody>
              <a:bodyPr/>
              <a:lstStyle/>
              <a:p>
                <a:r>
                  <a:rPr lang="zh-CN" altLang="en-US">
                    <a:noFill/>
                  </a:rPr>
                  <a:t> </a:t>
                </a:r>
              </a:p>
            </p:txBody>
          </p:sp>
        </mc:Fallback>
      </mc:AlternateContent>
      <p:sp>
        <p:nvSpPr>
          <p:cNvPr id="24" name="箭头: 右 23">
            <a:extLst>
              <a:ext uri="{FF2B5EF4-FFF2-40B4-BE49-F238E27FC236}">
                <a16:creationId xmlns:a16="http://schemas.microsoft.com/office/drawing/2014/main" id="{1A507FE6-26D6-4836-B63C-19CE016EA87B}"/>
              </a:ext>
            </a:extLst>
          </p:cNvPr>
          <p:cNvSpPr/>
          <p:nvPr/>
        </p:nvSpPr>
        <p:spPr>
          <a:xfrm>
            <a:off x="3167074" y="3575158"/>
            <a:ext cx="196754" cy="53320"/>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F52763A-C1DA-4F76-9A13-2EF691BA6547}"/>
                  </a:ext>
                </a:extLst>
              </p:cNvPr>
              <p:cNvSpPr txBox="1"/>
              <p:nvPr/>
            </p:nvSpPr>
            <p:spPr>
              <a:xfrm>
                <a:off x="544134" y="2205512"/>
                <a:ext cx="6230119" cy="338554"/>
              </a:xfrm>
              <a:prstGeom prst="rect">
                <a:avLst/>
              </a:prstGeom>
              <a:solidFill>
                <a:schemeClr val="accent6">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因为对任意真值赋值函数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𝑩</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𝒑</m:t>
                            </m:r>
                          </m:e>
                        </m:d>
                      </m:e>
                    </m:d>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𝝈</m:t>
                    </m:r>
                    <m:d>
                      <m:dPr>
                        <m:begChr m:val="["/>
                        <m:endChr m:val="]"/>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𝒑</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𝑩</m:t>
                            </m:r>
                          </m:e>
                        </m:d>
                      </m:e>
                    </m:d>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7F52763A-C1DA-4F76-9A13-2EF691BA6547}"/>
                  </a:ext>
                </a:extLst>
              </p:cNvPr>
              <p:cNvSpPr txBox="1">
                <a:spLocks noRot="1" noChangeAspect="1" noMove="1" noResize="1" noEditPoints="1" noAdjustHandles="1" noChangeArrowheads="1" noChangeShapeType="1" noTextEdit="1"/>
              </p:cNvSpPr>
              <p:nvPr/>
            </p:nvSpPr>
            <p:spPr>
              <a:xfrm>
                <a:off x="544134" y="2205512"/>
                <a:ext cx="6230119" cy="338554"/>
              </a:xfrm>
              <a:prstGeom prst="rect">
                <a:avLst/>
              </a:prstGeom>
              <a:blipFill>
                <a:blip r:embed="rId9"/>
                <a:stretch>
                  <a:fillRect l="-489"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195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真值树法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真值树法练习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835B93B-BE76-4E2C-B275-4118CAFB2BAB}"/>
                  </a:ext>
                </a:extLst>
              </p:cNvPr>
              <p:cNvSpPr txBox="1"/>
              <p:nvPr/>
            </p:nvSpPr>
            <p:spPr>
              <a:xfrm>
                <a:off x="628633" y="799294"/>
                <a:ext cx="7886727" cy="383951"/>
              </a:xfrm>
              <a:prstGeom prst="rect">
                <a:avLst/>
              </a:prstGeom>
              <a:solidFill>
                <a:schemeClr val="accent6">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使用真值树法判断公式</a:t>
                </a:r>
                <a14:m>
                  <m:oMath xmlns:m="http://schemas.openxmlformats.org/officeDocument/2006/math">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e>
                    </m:d>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e>
                    </m:d>
                  </m:oMath>
                </a14:m>
                <a:r>
                  <a:rPr lang="zh-CN" altLang="en-US" b="1">
                    <a:solidFill>
                      <a:schemeClr val="accent2">
                        <a:lumMod val="50000"/>
                      </a:schemeClr>
                    </a:solidFill>
                  </a:rPr>
                  <a:t>是否是永真式</a:t>
                </a:r>
                <a:endParaRPr lang="en-US" altLang="zh-CN" b="1">
                  <a:solidFill>
                    <a:schemeClr val="accent2">
                      <a:lumMod val="50000"/>
                    </a:schemeClr>
                  </a:solidFill>
                </a:endParaRPr>
              </a:p>
            </p:txBody>
          </p:sp>
        </mc:Choice>
        <mc:Fallback>
          <p:sp>
            <p:nvSpPr>
              <p:cNvPr id="8" name="文本框 7">
                <a:extLst>
                  <a:ext uri="{FF2B5EF4-FFF2-40B4-BE49-F238E27FC236}">
                    <a16:creationId xmlns:a16="http://schemas.microsoft.com/office/drawing/2014/main" id="{F835B93B-BE76-4E2C-B275-4118CAFB2BAB}"/>
                  </a:ext>
                </a:extLst>
              </p:cNvPr>
              <p:cNvSpPr txBox="1">
                <a:spLocks noRot="1" noChangeAspect="1" noMove="1" noResize="1" noEditPoints="1" noAdjustHandles="1" noChangeArrowheads="1" noChangeShapeType="1" noTextEdit="1"/>
              </p:cNvSpPr>
              <p:nvPr/>
            </p:nvSpPr>
            <p:spPr>
              <a:xfrm>
                <a:off x="628633" y="799294"/>
                <a:ext cx="7886727" cy="383951"/>
              </a:xfrm>
              <a:prstGeom prst="rect">
                <a:avLst/>
              </a:prstGeom>
              <a:blipFill>
                <a:blip r:embed="rId2"/>
                <a:stretch>
                  <a:fillRect l="-618" t="-3175" b="-253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C6F16539-C6F8-4C7D-884B-86644228C4AB}"/>
                  </a:ext>
                </a:extLst>
              </p:cNvPr>
              <p:cNvSpPr txBox="1"/>
              <p:nvPr/>
            </p:nvSpPr>
            <p:spPr>
              <a:xfrm>
                <a:off x="1054413" y="1390063"/>
                <a:ext cx="2989088"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p:txBody>
          </p:sp>
        </mc:Choice>
        <mc:Fallback>
          <p:sp>
            <p:nvSpPr>
              <p:cNvPr id="9" name="文本框 8">
                <a:extLst>
                  <a:ext uri="{FF2B5EF4-FFF2-40B4-BE49-F238E27FC236}">
                    <a16:creationId xmlns:a16="http://schemas.microsoft.com/office/drawing/2014/main" id="{C6F16539-C6F8-4C7D-884B-86644228C4AB}"/>
                  </a:ext>
                </a:extLst>
              </p:cNvPr>
              <p:cNvSpPr txBox="1">
                <a:spLocks noRot="1" noChangeAspect="1" noMove="1" noResize="1" noEditPoints="1" noAdjustHandles="1" noChangeArrowheads="1" noChangeShapeType="1" noTextEdit="1"/>
              </p:cNvSpPr>
              <p:nvPr/>
            </p:nvSpPr>
            <p:spPr>
              <a:xfrm>
                <a:off x="1054413" y="1390063"/>
                <a:ext cx="2989088" cy="184666"/>
              </a:xfrm>
              <a:prstGeom prst="rect">
                <a:avLst/>
              </a:prstGeom>
              <a:blipFill>
                <a:blip r:embed="rId3"/>
                <a:stretch>
                  <a:fillRect l="-3265" t="-26667" b="-5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7912C193-437D-4067-9018-B2F5CA1EA576}"/>
                  </a:ext>
                </a:extLst>
              </p:cNvPr>
              <p:cNvSpPr txBox="1"/>
              <p:nvPr/>
            </p:nvSpPr>
            <p:spPr>
              <a:xfrm>
                <a:off x="628633" y="1773991"/>
                <a:ext cx="1761876" cy="738664"/>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(1)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oMath>
                </a14:m>
                <a:endParaRPr lang="en-US" altLang="zh-CN" sz="1200" b="1">
                  <a:solidFill>
                    <a:schemeClr val="accent2">
                      <a:lumMod val="50000"/>
                    </a:schemeClr>
                  </a:solidFill>
                </a:endParaRPr>
              </a:p>
              <a:p>
                <a:r>
                  <a:rPr lang="en-US" altLang="zh-CN" sz="1200" b="1">
                    <a:solidFill>
                      <a:schemeClr val="accent2">
                        <a:lumMod val="50000"/>
                      </a:schemeClr>
                    </a:solidFill>
                  </a:rPr>
                  <a:t>(2)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a:p>
                <a:r>
                  <a:rPr lang="en-US" altLang="zh-CN" sz="1200" b="1">
                    <a:solidFill>
                      <a:schemeClr val="accent2">
                        <a:lumMod val="50000"/>
                      </a:schemeClr>
                    </a:solidFill>
                  </a:rPr>
                  <a:t>(3)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(4)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endParaRPr lang="en-US" altLang="zh-CN" sz="1200" b="1">
                  <a:solidFill>
                    <a:schemeClr val="accent2">
                      <a:lumMod val="50000"/>
                    </a:schemeClr>
                  </a:solidFill>
                </a:endParaRPr>
              </a:p>
            </p:txBody>
          </p:sp>
        </mc:Choice>
        <mc:Fallback>
          <p:sp>
            <p:nvSpPr>
              <p:cNvPr id="10" name="文本框 9">
                <a:extLst>
                  <a:ext uri="{FF2B5EF4-FFF2-40B4-BE49-F238E27FC236}">
                    <a16:creationId xmlns:a16="http://schemas.microsoft.com/office/drawing/2014/main" id="{7912C193-437D-4067-9018-B2F5CA1EA576}"/>
                  </a:ext>
                </a:extLst>
              </p:cNvPr>
              <p:cNvSpPr txBox="1">
                <a:spLocks noRot="1" noChangeAspect="1" noMove="1" noResize="1" noEditPoints="1" noAdjustHandles="1" noChangeArrowheads="1" noChangeShapeType="1" noTextEdit="1"/>
              </p:cNvSpPr>
              <p:nvPr/>
            </p:nvSpPr>
            <p:spPr>
              <a:xfrm>
                <a:off x="628633" y="1773991"/>
                <a:ext cx="1761876" cy="738664"/>
              </a:xfrm>
              <a:prstGeom prst="rect">
                <a:avLst/>
              </a:prstGeom>
              <a:blipFill>
                <a:blip r:embed="rId4"/>
                <a:stretch>
                  <a:fillRect l="-5190" t="-6612" b="-123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66A1547C-1CEB-495E-AD40-1A35173C71D1}"/>
                  </a:ext>
                </a:extLst>
              </p:cNvPr>
              <p:cNvSpPr txBox="1"/>
              <p:nvPr/>
            </p:nvSpPr>
            <p:spPr>
              <a:xfrm>
                <a:off x="2729648" y="1769558"/>
                <a:ext cx="1842348" cy="1292662"/>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(41)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𝒒</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e>
                    </m:d>
                  </m:oMath>
                </a14:m>
                <a:endParaRPr lang="en-US" altLang="zh-CN" sz="1200" b="1">
                  <a:solidFill>
                    <a:schemeClr val="accent2">
                      <a:lumMod val="50000"/>
                    </a:schemeClr>
                  </a:solidFill>
                </a:endParaRPr>
              </a:p>
              <a:p>
                <a:r>
                  <a:rPr lang="en-US" altLang="zh-CN" sz="1200" b="1">
                    <a:solidFill>
                      <a:schemeClr val="accent2">
                        <a:lumMod val="50000"/>
                      </a:schemeClr>
                    </a:solidFill>
                  </a:rPr>
                  <a:t>(42)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rPr>
                      <m:t>→</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e>
                    </m:d>
                  </m:oMath>
                </a14:m>
                <a:endParaRPr lang="en-US" altLang="zh-CN" sz="1200" b="1">
                  <a:solidFill>
                    <a:schemeClr val="accent2">
                      <a:lumMod val="50000"/>
                    </a:schemeClr>
                  </a:solidFill>
                </a:endParaRPr>
              </a:p>
              <a:p>
                <a:r>
                  <a:rPr lang="en-US" altLang="zh-CN" sz="1200" b="1">
                    <a:solidFill>
                      <a:schemeClr val="accent2">
                        <a:lumMod val="50000"/>
                      </a:schemeClr>
                    </a:solidFill>
                  </a:rPr>
                  <a:t>(43)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(45)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(44)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endParaRPr lang="en-US" altLang="zh-CN" sz="1200" b="1">
                  <a:solidFill>
                    <a:schemeClr val="accent2">
                      <a:lumMod val="50000"/>
                    </a:schemeClr>
                  </a:solidFill>
                </a:endParaRPr>
              </a:p>
              <a:p>
                <a:r>
                  <a:rPr lang="en-US" altLang="zh-CN" sz="1200" b="1">
                    <a:solidFill>
                      <a:schemeClr val="accent2">
                        <a:lumMod val="50000"/>
                      </a:schemeClr>
                    </a:solidFill>
                  </a:rPr>
                  <a:t>(46)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a:p>
                <a:r>
                  <a:rPr lang="en-US" altLang="zh-CN" sz="1200" b="1">
                    <a:solidFill>
                      <a:schemeClr val="accent2">
                        <a:lumMod val="50000"/>
                      </a:schemeClr>
                    </a:solidFill>
                  </a:rPr>
                  <a:t>(48)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p:txBody>
          </p:sp>
        </mc:Choice>
        <mc:Fallback>
          <p:sp>
            <p:nvSpPr>
              <p:cNvPr id="17" name="文本框 16">
                <a:extLst>
                  <a:ext uri="{FF2B5EF4-FFF2-40B4-BE49-F238E27FC236}">
                    <a16:creationId xmlns:a16="http://schemas.microsoft.com/office/drawing/2014/main" id="{66A1547C-1CEB-495E-AD40-1A35173C71D1}"/>
                  </a:ext>
                </a:extLst>
              </p:cNvPr>
              <p:cNvSpPr txBox="1">
                <a:spLocks noRot="1" noChangeAspect="1" noMove="1" noResize="1" noEditPoints="1" noAdjustHandles="1" noChangeArrowheads="1" noChangeShapeType="1" noTextEdit="1"/>
              </p:cNvSpPr>
              <p:nvPr/>
            </p:nvSpPr>
            <p:spPr>
              <a:xfrm>
                <a:off x="2729648" y="1769558"/>
                <a:ext cx="1842348" cy="1292662"/>
              </a:xfrm>
              <a:prstGeom prst="rect">
                <a:avLst/>
              </a:prstGeom>
              <a:blipFill>
                <a:blip r:embed="rId5"/>
                <a:stretch>
                  <a:fillRect l="-5298" t="-3774" b="-6604"/>
                </a:stretch>
              </a:blipFill>
            </p:spPr>
            <p:txBody>
              <a:bodyPr/>
              <a:lstStyle/>
              <a:p>
                <a:r>
                  <a:rPr lang="zh-CN" altLang="en-US">
                    <a:noFill/>
                  </a:rPr>
                  <a:t> </a:t>
                </a:r>
              </a:p>
            </p:txBody>
          </p:sp>
        </mc:Fallback>
      </mc:AlternateContent>
      <p:cxnSp>
        <p:nvCxnSpPr>
          <p:cNvPr id="3" name="直接连接符 2">
            <a:extLst>
              <a:ext uri="{FF2B5EF4-FFF2-40B4-BE49-F238E27FC236}">
                <a16:creationId xmlns:a16="http://schemas.microsoft.com/office/drawing/2014/main" id="{C037C24B-1483-4ED0-93C2-6A44BD8E0EAA}"/>
              </a:ext>
            </a:extLst>
          </p:cNvPr>
          <p:cNvCxnSpPr>
            <a:stCxn id="9" idx="2"/>
            <a:endCxn id="10" idx="0"/>
          </p:cNvCxnSpPr>
          <p:nvPr/>
        </p:nvCxnSpPr>
        <p:spPr>
          <a:xfrm flipH="1">
            <a:off x="1509571" y="1574729"/>
            <a:ext cx="1039386" cy="19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9432C157-8740-4581-9FD4-C331158A342A}"/>
              </a:ext>
            </a:extLst>
          </p:cNvPr>
          <p:cNvCxnSpPr>
            <a:cxnSpLocks/>
            <a:stCxn id="9" idx="2"/>
            <a:endCxn id="17" idx="0"/>
          </p:cNvCxnSpPr>
          <p:nvPr/>
        </p:nvCxnSpPr>
        <p:spPr>
          <a:xfrm>
            <a:off x="2548957" y="1574729"/>
            <a:ext cx="1101865" cy="19482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6D3BD56E-6EB6-4C0F-886E-FF666A971E3C}"/>
                  </a:ext>
                </a:extLst>
              </p:cNvPr>
              <p:cNvSpPr txBox="1"/>
              <p:nvPr/>
            </p:nvSpPr>
            <p:spPr>
              <a:xfrm>
                <a:off x="2349804" y="3212324"/>
                <a:ext cx="689959"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(49)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p:txBody>
          </p:sp>
        </mc:Choice>
        <mc:Fallback xmlns="">
          <p:sp>
            <p:nvSpPr>
              <p:cNvPr id="71" name="文本框 70">
                <a:extLst>
                  <a:ext uri="{FF2B5EF4-FFF2-40B4-BE49-F238E27FC236}">
                    <a16:creationId xmlns:a16="http://schemas.microsoft.com/office/drawing/2014/main" id="{6D3BD56E-6EB6-4C0F-886E-FF666A971E3C}"/>
                  </a:ext>
                </a:extLst>
              </p:cNvPr>
              <p:cNvSpPr txBox="1">
                <a:spLocks noRot="1" noChangeAspect="1" noMove="1" noResize="1" noEditPoints="1" noAdjustHandles="1" noChangeArrowheads="1" noChangeShapeType="1" noTextEdit="1"/>
              </p:cNvSpPr>
              <p:nvPr/>
            </p:nvSpPr>
            <p:spPr>
              <a:xfrm>
                <a:off x="2349804" y="3212324"/>
                <a:ext cx="689959" cy="184666"/>
              </a:xfrm>
              <a:prstGeom prst="rect">
                <a:avLst/>
              </a:prstGeom>
              <a:blipFill>
                <a:blip r:embed="rId6"/>
                <a:stretch>
                  <a:fillRect l="-13158" t="-26667"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文本框 72">
                <a:extLst>
                  <a:ext uri="{FF2B5EF4-FFF2-40B4-BE49-F238E27FC236}">
                    <a16:creationId xmlns:a16="http://schemas.microsoft.com/office/drawing/2014/main" id="{D79B1766-1E00-4337-B843-87C9240D2080}"/>
                  </a:ext>
                </a:extLst>
              </p:cNvPr>
              <p:cNvSpPr txBox="1"/>
              <p:nvPr/>
            </p:nvSpPr>
            <p:spPr>
              <a:xfrm>
                <a:off x="3944074" y="3212324"/>
                <a:ext cx="1696383"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(50)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r>
                      <a:rPr lang="en-US" altLang="zh-CN" sz="1200" b="1" i="1">
                        <a:solidFill>
                          <a:schemeClr val="accent2">
                            <a:lumMod val="50000"/>
                          </a:schemeClr>
                        </a:solidFill>
                        <a:latin typeface="Cambria Math" panose="02040503050406030204" pitchFamily="18" charset="0"/>
                        <a:ea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endParaRPr lang="en-US" altLang="zh-CN" sz="1200" b="1">
                  <a:solidFill>
                    <a:schemeClr val="accent2">
                      <a:lumMod val="50000"/>
                    </a:schemeClr>
                  </a:solidFill>
                </a:endParaRPr>
              </a:p>
            </p:txBody>
          </p:sp>
        </mc:Choice>
        <mc:Fallback>
          <p:sp>
            <p:nvSpPr>
              <p:cNvPr id="73" name="文本框 72">
                <a:extLst>
                  <a:ext uri="{FF2B5EF4-FFF2-40B4-BE49-F238E27FC236}">
                    <a16:creationId xmlns:a16="http://schemas.microsoft.com/office/drawing/2014/main" id="{D79B1766-1E00-4337-B843-87C9240D2080}"/>
                  </a:ext>
                </a:extLst>
              </p:cNvPr>
              <p:cNvSpPr txBox="1">
                <a:spLocks noRot="1" noChangeAspect="1" noMove="1" noResize="1" noEditPoints="1" noAdjustHandles="1" noChangeArrowheads="1" noChangeShapeType="1" noTextEdit="1"/>
              </p:cNvSpPr>
              <p:nvPr/>
            </p:nvSpPr>
            <p:spPr>
              <a:xfrm>
                <a:off x="3944074" y="3212324"/>
                <a:ext cx="1696383" cy="184666"/>
              </a:xfrm>
              <a:prstGeom prst="rect">
                <a:avLst/>
              </a:prstGeom>
              <a:blipFill>
                <a:blip r:embed="rId7"/>
                <a:stretch>
                  <a:fillRect l="-5755"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86DEFE79-2D73-466C-B37F-1C3779AE64D4}"/>
                  </a:ext>
                </a:extLst>
              </p:cNvPr>
              <p:cNvSpPr txBox="1"/>
              <p:nvPr/>
            </p:nvSpPr>
            <p:spPr>
              <a:xfrm>
                <a:off x="3158761" y="3547094"/>
                <a:ext cx="884740" cy="553998"/>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(51)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(52)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endParaRPr lang="en-US" altLang="zh-CN" sz="1200" b="1">
                  <a:solidFill>
                    <a:schemeClr val="accent2">
                      <a:lumMod val="50000"/>
                    </a:schemeClr>
                  </a:solidFill>
                </a:endParaRPr>
              </a:p>
              <a:p>
                <a:r>
                  <a:rPr lang="en-US" altLang="zh-CN" sz="1200" b="1">
                    <a:solidFill>
                      <a:schemeClr val="accent2">
                        <a:lumMod val="50000"/>
                      </a:schemeClr>
                    </a:solidFill>
                  </a:rPr>
                  <a:t>(53) T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oMath>
                </a14:m>
                <a:r>
                  <a:rPr lang="en-US" altLang="zh-CN" sz="1200" b="1">
                    <a:solidFill>
                      <a:schemeClr val="accent2">
                        <a:lumMod val="50000"/>
                      </a:schemeClr>
                    </a:solidFill>
                  </a:rPr>
                  <a:t>       </a:t>
                </a:r>
                <a14:m>
                  <m:oMath xmlns:m="http://schemas.openxmlformats.org/officeDocument/2006/math">
                    <m:r>
                      <a:rPr lang="en-US" altLang="zh-CN" sz="1200" b="1" i="1">
                        <a:solidFill>
                          <a:srgbClr val="C00000"/>
                        </a:solidFill>
                        <a:latin typeface="Cambria Math" panose="02040503050406030204" pitchFamily="18" charset="0"/>
                      </a:rPr>
                      <m:t>×</m:t>
                    </m:r>
                  </m:oMath>
                </a14:m>
                <a:endParaRPr lang="en-US" altLang="zh-CN" sz="1200" b="1">
                  <a:solidFill>
                    <a:schemeClr val="accent2">
                      <a:lumMod val="50000"/>
                    </a:schemeClr>
                  </a:solidFill>
                </a:endParaRPr>
              </a:p>
            </p:txBody>
          </p:sp>
        </mc:Choice>
        <mc:Fallback xmlns="">
          <p:sp>
            <p:nvSpPr>
              <p:cNvPr id="74" name="文本框 73">
                <a:extLst>
                  <a:ext uri="{FF2B5EF4-FFF2-40B4-BE49-F238E27FC236}">
                    <a16:creationId xmlns:a16="http://schemas.microsoft.com/office/drawing/2014/main" id="{86DEFE79-2D73-466C-B37F-1C3779AE64D4}"/>
                  </a:ext>
                </a:extLst>
              </p:cNvPr>
              <p:cNvSpPr txBox="1">
                <a:spLocks noRot="1" noChangeAspect="1" noMove="1" noResize="1" noEditPoints="1" noAdjustHandles="1" noChangeArrowheads="1" noChangeShapeType="1" noTextEdit="1"/>
              </p:cNvSpPr>
              <p:nvPr/>
            </p:nvSpPr>
            <p:spPr>
              <a:xfrm>
                <a:off x="3158761" y="3547094"/>
                <a:ext cx="884740" cy="553998"/>
              </a:xfrm>
              <a:prstGeom prst="rect">
                <a:avLst/>
              </a:prstGeom>
              <a:blipFill>
                <a:blip r:embed="rId8"/>
                <a:stretch>
                  <a:fillRect l="-10345" t="-8791"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F2CF87EF-0268-4260-9E0B-28B2912FF05F}"/>
                  </a:ext>
                </a:extLst>
              </p:cNvPr>
              <p:cNvSpPr txBox="1"/>
              <p:nvPr/>
            </p:nvSpPr>
            <p:spPr>
              <a:xfrm>
                <a:off x="5353634" y="3544042"/>
                <a:ext cx="884740" cy="738664"/>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(54)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𝒑</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r>
                  <a:rPr lang="en-US" altLang="zh-CN" sz="1200" b="1">
                    <a:solidFill>
                      <a:schemeClr val="accent2">
                        <a:lumMod val="50000"/>
                      </a:schemeClr>
                    </a:solidFill>
                  </a:rPr>
                  <a:t>(55)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𝒓</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𝒒</m:t>
                    </m:r>
                  </m:oMath>
                </a14:m>
                <a:endParaRPr lang="en-US" altLang="zh-CN" sz="1200" b="1">
                  <a:solidFill>
                    <a:schemeClr val="accent2">
                      <a:lumMod val="50000"/>
                    </a:schemeClr>
                  </a:solidFill>
                </a:endParaRPr>
              </a:p>
              <a:p>
                <a:r>
                  <a:rPr lang="en-US" altLang="zh-CN" sz="1200" b="1">
                    <a:solidFill>
                      <a:schemeClr val="accent2">
                        <a:lumMod val="50000"/>
                      </a:schemeClr>
                    </a:solidFill>
                  </a:rPr>
                  <a:t>(56) T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oMath>
                </a14:m>
                <a:r>
                  <a:rPr lang="en-US" altLang="zh-CN" sz="1200" b="1">
                    <a:solidFill>
                      <a:schemeClr val="accent2">
                        <a:lumMod val="50000"/>
                      </a:schemeClr>
                    </a:solidFill>
                  </a:rPr>
                  <a:t>       </a:t>
                </a:r>
              </a:p>
              <a:p>
                <a:r>
                  <a:rPr lang="en-US" altLang="zh-CN" sz="1200" b="1">
                    <a:solidFill>
                      <a:schemeClr val="accent2">
                        <a:lumMod val="50000"/>
                      </a:schemeClr>
                    </a:solidFill>
                  </a:rPr>
                  <a:t>(57) F </a:t>
                </a:r>
                <a14:m>
                  <m:oMath xmlns:m="http://schemas.openxmlformats.org/officeDocument/2006/math">
                    <m:r>
                      <a:rPr lang="en-US" altLang="zh-CN" sz="1200" b="1" i="1">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p:txBody>
          </p:sp>
        </mc:Choice>
        <mc:Fallback xmlns="">
          <p:sp>
            <p:nvSpPr>
              <p:cNvPr id="78" name="文本框 77">
                <a:extLst>
                  <a:ext uri="{FF2B5EF4-FFF2-40B4-BE49-F238E27FC236}">
                    <a16:creationId xmlns:a16="http://schemas.microsoft.com/office/drawing/2014/main" id="{F2CF87EF-0268-4260-9E0B-28B2912FF05F}"/>
                  </a:ext>
                </a:extLst>
              </p:cNvPr>
              <p:cNvSpPr txBox="1">
                <a:spLocks noRot="1" noChangeAspect="1" noMove="1" noResize="1" noEditPoints="1" noAdjustHandles="1" noChangeArrowheads="1" noChangeShapeType="1" noTextEdit="1"/>
              </p:cNvSpPr>
              <p:nvPr/>
            </p:nvSpPr>
            <p:spPr>
              <a:xfrm>
                <a:off x="5353634" y="3544042"/>
                <a:ext cx="884740" cy="738664"/>
              </a:xfrm>
              <a:prstGeom prst="rect">
                <a:avLst/>
              </a:prstGeom>
              <a:blipFill>
                <a:blip r:embed="rId9"/>
                <a:stretch>
                  <a:fillRect l="-10345" t="-6557"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1800C8AA-0611-4884-A1D9-8E93AA5CBCA2}"/>
                  </a:ext>
                </a:extLst>
              </p:cNvPr>
              <p:cNvSpPr txBox="1"/>
              <p:nvPr/>
            </p:nvSpPr>
            <p:spPr>
              <a:xfrm>
                <a:off x="4884860" y="4429758"/>
                <a:ext cx="689959"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(58)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𝒓</m:t>
                    </m:r>
                  </m:oMath>
                </a14:m>
                <a:endParaRPr lang="en-US" altLang="zh-CN" sz="1200" b="1">
                  <a:solidFill>
                    <a:schemeClr val="accent2">
                      <a:lumMod val="50000"/>
                    </a:schemeClr>
                  </a:solidFill>
                </a:endParaRPr>
              </a:p>
            </p:txBody>
          </p:sp>
        </mc:Choice>
        <mc:Fallback xmlns="">
          <p:sp>
            <p:nvSpPr>
              <p:cNvPr id="80" name="文本框 79">
                <a:extLst>
                  <a:ext uri="{FF2B5EF4-FFF2-40B4-BE49-F238E27FC236}">
                    <a16:creationId xmlns:a16="http://schemas.microsoft.com/office/drawing/2014/main" id="{1800C8AA-0611-4884-A1D9-8E93AA5CBCA2}"/>
                  </a:ext>
                </a:extLst>
              </p:cNvPr>
              <p:cNvSpPr txBox="1">
                <a:spLocks noRot="1" noChangeAspect="1" noMove="1" noResize="1" noEditPoints="1" noAdjustHandles="1" noChangeArrowheads="1" noChangeShapeType="1" noTextEdit="1"/>
              </p:cNvSpPr>
              <p:nvPr/>
            </p:nvSpPr>
            <p:spPr>
              <a:xfrm>
                <a:off x="4884860" y="4429758"/>
                <a:ext cx="689959" cy="184666"/>
              </a:xfrm>
              <a:prstGeom prst="rect">
                <a:avLst/>
              </a:prstGeom>
              <a:blipFill>
                <a:blip r:embed="rId10"/>
                <a:stretch>
                  <a:fillRect l="-13158"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FECA3D89-C9DB-4CA3-A1A0-DB93E337D81B}"/>
                  </a:ext>
                </a:extLst>
              </p:cNvPr>
              <p:cNvSpPr txBox="1"/>
              <p:nvPr/>
            </p:nvSpPr>
            <p:spPr>
              <a:xfrm>
                <a:off x="6127952" y="4435862"/>
                <a:ext cx="575991" cy="184666"/>
              </a:xfrm>
              <a:prstGeom prst="rect">
                <a:avLst/>
              </a:prstGeom>
              <a:solidFill>
                <a:schemeClr val="accent5">
                  <a:lumMod val="20000"/>
                  <a:lumOff val="80000"/>
                </a:schemeClr>
              </a:solidFill>
            </p:spPr>
            <p:txBody>
              <a:bodyPr wrap="square" lIns="0" tIns="0" rIns="0" bIns="0" rtlCol="0">
                <a:spAutoFit/>
              </a:bodyPr>
              <a:lstStyle/>
              <a:p>
                <a:r>
                  <a:rPr lang="en-US" altLang="zh-CN" sz="1200" b="1">
                    <a:solidFill>
                      <a:schemeClr val="accent2">
                        <a:lumMod val="50000"/>
                      </a:schemeClr>
                    </a:solidFill>
                  </a:rPr>
                  <a:t>(59) F </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𝒒</m:t>
                    </m:r>
                  </m:oMath>
                </a14:m>
                <a:endParaRPr lang="en-US" altLang="zh-CN" sz="1200" b="1">
                  <a:solidFill>
                    <a:schemeClr val="accent2">
                      <a:lumMod val="50000"/>
                    </a:schemeClr>
                  </a:solidFill>
                </a:endParaRPr>
              </a:p>
            </p:txBody>
          </p:sp>
        </mc:Choice>
        <mc:Fallback xmlns="">
          <p:sp>
            <p:nvSpPr>
              <p:cNvPr id="82" name="文本框 81">
                <a:extLst>
                  <a:ext uri="{FF2B5EF4-FFF2-40B4-BE49-F238E27FC236}">
                    <a16:creationId xmlns:a16="http://schemas.microsoft.com/office/drawing/2014/main" id="{FECA3D89-C9DB-4CA3-A1A0-DB93E337D81B}"/>
                  </a:ext>
                </a:extLst>
              </p:cNvPr>
              <p:cNvSpPr txBox="1">
                <a:spLocks noRot="1" noChangeAspect="1" noMove="1" noResize="1" noEditPoints="1" noAdjustHandles="1" noChangeArrowheads="1" noChangeShapeType="1" noTextEdit="1"/>
              </p:cNvSpPr>
              <p:nvPr/>
            </p:nvSpPr>
            <p:spPr>
              <a:xfrm>
                <a:off x="6127952" y="4435862"/>
                <a:ext cx="575991" cy="184666"/>
              </a:xfrm>
              <a:prstGeom prst="rect">
                <a:avLst/>
              </a:prstGeom>
              <a:blipFill>
                <a:blip r:embed="rId11"/>
                <a:stretch>
                  <a:fillRect l="-15789" t="-26667" b="-50000"/>
                </a:stretch>
              </a:blipFill>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23F33084-79FB-4CF5-AEBA-5D5CCFC606F4}"/>
              </a:ext>
            </a:extLst>
          </p:cNvPr>
          <p:cNvCxnSpPr>
            <a:stCxn id="17" idx="2"/>
            <a:endCxn id="71" idx="0"/>
          </p:cNvCxnSpPr>
          <p:nvPr/>
        </p:nvCxnSpPr>
        <p:spPr>
          <a:xfrm flipH="1">
            <a:off x="2694784" y="3062220"/>
            <a:ext cx="956038" cy="150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AA4AF44-3CE0-4F93-A686-9570FBD28D13}"/>
              </a:ext>
            </a:extLst>
          </p:cNvPr>
          <p:cNvCxnSpPr>
            <a:stCxn id="17" idx="2"/>
            <a:endCxn id="73" idx="0"/>
          </p:cNvCxnSpPr>
          <p:nvPr/>
        </p:nvCxnSpPr>
        <p:spPr>
          <a:xfrm>
            <a:off x="3650822" y="3062220"/>
            <a:ext cx="1141444" cy="150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D7B0A59-E5A9-4B58-9B00-4C7F5D6A5F4B}"/>
              </a:ext>
            </a:extLst>
          </p:cNvPr>
          <p:cNvCxnSpPr>
            <a:stCxn id="73" idx="2"/>
            <a:endCxn id="74" idx="0"/>
          </p:cNvCxnSpPr>
          <p:nvPr/>
        </p:nvCxnSpPr>
        <p:spPr>
          <a:xfrm flipH="1">
            <a:off x="3601131" y="3396990"/>
            <a:ext cx="1191135" cy="150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20E935FC-F68F-4499-B303-53A0EEFC872E}"/>
              </a:ext>
            </a:extLst>
          </p:cNvPr>
          <p:cNvCxnSpPr>
            <a:stCxn id="73" idx="2"/>
            <a:endCxn id="78" idx="0"/>
          </p:cNvCxnSpPr>
          <p:nvPr/>
        </p:nvCxnSpPr>
        <p:spPr>
          <a:xfrm>
            <a:off x="4792266" y="3396990"/>
            <a:ext cx="1003738" cy="147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1ECCE28B-D604-4046-80E8-A35EBE46F3B7}"/>
              </a:ext>
            </a:extLst>
          </p:cNvPr>
          <p:cNvCxnSpPr>
            <a:stCxn id="78" idx="2"/>
            <a:endCxn id="80" idx="0"/>
          </p:cNvCxnSpPr>
          <p:nvPr/>
        </p:nvCxnSpPr>
        <p:spPr>
          <a:xfrm flipH="1">
            <a:off x="5229840" y="4282706"/>
            <a:ext cx="566164" cy="147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905EEADA-0AF9-4A81-8EEF-65D65004EF24}"/>
              </a:ext>
            </a:extLst>
          </p:cNvPr>
          <p:cNvCxnSpPr>
            <a:stCxn id="78" idx="2"/>
            <a:endCxn id="82" idx="0"/>
          </p:cNvCxnSpPr>
          <p:nvPr/>
        </p:nvCxnSpPr>
        <p:spPr>
          <a:xfrm>
            <a:off x="5796004" y="4282706"/>
            <a:ext cx="619944" cy="153156"/>
          </a:xfrm>
          <a:prstGeom prst="line">
            <a:avLst/>
          </a:prstGeom>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8F51BC67-4A7E-490F-AA22-2D48A19983D6}"/>
              </a:ext>
            </a:extLst>
          </p:cNvPr>
          <p:cNvSpPr txBox="1"/>
          <p:nvPr/>
        </p:nvSpPr>
        <p:spPr>
          <a:xfrm>
            <a:off x="1187269" y="3550146"/>
            <a:ext cx="1865463" cy="184666"/>
          </a:xfrm>
          <a:prstGeom prst="rect">
            <a:avLst/>
          </a:prstGeom>
          <a:solidFill>
            <a:schemeClr val="accent6">
              <a:lumMod val="20000"/>
              <a:lumOff val="80000"/>
            </a:schemeClr>
          </a:solidFill>
        </p:spPr>
        <p:txBody>
          <a:bodyPr wrap="square" lIns="0" tIns="0" rIns="0" bIns="0" rtlCol="0">
            <a:spAutoFit/>
          </a:bodyPr>
          <a:lstStyle/>
          <a:p>
            <a:r>
              <a:rPr lang="zh-CN" altLang="en-US" sz="1200" b="1">
                <a:solidFill>
                  <a:schemeClr val="accent2">
                    <a:lumMod val="50000"/>
                  </a:schemeClr>
                </a:solidFill>
              </a:rPr>
              <a:t>成假赋值：</a:t>
            </a:r>
            <a:r>
              <a:rPr lang="en-US" altLang="zh-CN" sz="1200" b="1">
                <a:solidFill>
                  <a:schemeClr val="accent2">
                    <a:lumMod val="50000"/>
                  </a:schemeClr>
                </a:solidFill>
              </a:rPr>
              <a:t>p(-),q(0),r(0),s(0)</a:t>
            </a:r>
            <a:endParaRPr lang="zh-CN" altLang="en-US" sz="1200" b="1">
              <a:solidFill>
                <a:schemeClr val="accent2">
                  <a:lumMod val="50000"/>
                </a:schemeClr>
              </a:solidFill>
            </a:endParaRPr>
          </a:p>
        </p:txBody>
      </p:sp>
      <p:sp>
        <p:nvSpPr>
          <p:cNvPr id="100" name="文本框 99">
            <a:extLst>
              <a:ext uri="{FF2B5EF4-FFF2-40B4-BE49-F238E27FC236}">
                <a16:creationId xmlns:a16="http://schemas.microsoft.com/office/drawing/2014/main" id="{F04617F5-A9A7-45D1-9750-CE693137B639}"/>
              </a:ext>
            </a:extLst>
          </p:cNvPr>
          <p:cNvSpPr txBox="1"/>
          <p:nvPr/>
        </p:nvSpPr>
        <p:spPr>
          <a:xfrm>
            <a:off x="6811161" y="4433498"/>
            <a:ext cx="1865463" cy="184666"/>
          </a:xfrm>
          <a:prstGeom prst="rect">
            <a:avLst/>
          </a:prstGeom>
          <a:solidFill>
            <a:schemeClr val="accent6">
              <a:lumMod val="20000"/>
              <a:lumOff val="80000"/>
            </a:schemeClr>
          </a:solidFill>
        </p:spPr>
        <p:txBody>
          <a:bodyPr wrap="square" lIns="0" tIns="0" rIns="0" bIns="0" rtlCol="0">
            <a:spAutoFit/>
          </a:bodyPr>
          <a:lstStyle/>
          <a:p>
            <a:r>
              <a:rPr lang="zh-CN" altLang="en-US" sz="1200" b="1">
                <a:solidFill>
                  <a:schemeClr val="accent2">
                    <a:lumMod val="50000"/>
                  </a:schemeClr>
                </a:solidFill>
              </a:rPr>
              <a:t>成假赋值：</a:t>
            </a:r>
            <a:r>
              <a:rPr lang="en-US" altLang="zh-CN" sz="1200" b="1">
                <a:solidFill>
                  <a:schemeClr val="accent2">
                    <a:lumMod val="50000"/>
                  </a:schemeClr>
                </a:solidFill>
              </a:rPr>
              <a:t>p(1),q(0),r(0),s(0)</a:t>
            </a:r>
            <a:endParaRPr lang="zh-CN" altLang="en-US" sz="1200" b="1">
              <a:solidFill>
                <a:schemeClr val="accent2">
                  <a:lumMod val="50000"/>
                </a:schemeClr>
              </a:solidFill>
            </a:endParaRPr>
          </a:p>
        </p:txBody>
      </p:sp>
      <p:sp>
        <p:nvSpPr>
          <p:cNvPr id="101" name="文本框 100">
            <a:extLst>
              <a:ext uri="{FF2B5EF4-FFF2-40B4-BE49-F238E27FC236}">
                <a16:creationId xmlns:a16="http://schemas.microsoft.com/office/drawing/2014/main" id="{BC97F586-F14C-4684-B262-17D30C815A80}"/>
              </a:ext>
            </a:extLst>
          </p:cNvPr>
          <p:cNvSpPr txBox="1"/>
          <p:nvPr/>
        </p:nvSpPr>
        <p:spPr>
          <a:xfrm>
            <a:off x="2912179" y="4429758"/>
            <a:ext cx="1865463" cy="184666"/>
          </a:xfrm>
          <a:prstGeom prst="rect">
            <a:avLst/>
          </a:prstGeom>
          <a:solidFill>
            <a:schemeClr val="accent6">
              <a:lumMod val="20000"/>
              <a:lumOff val="80000"/>
            </a:schemeClr>
          </a:solidFill>
        </p:spPr>
        <p:txBody>
          <a:bodyPr wrap="square" lIns="0" tIns="0" rIns="0" bIns="0" rtlCol="0">
            <a:spAutoFit/>
          </a:bodyPr>
          <a:lstStyle/>
          <a:p>
            <a:r>
              <a:rPr lang="zh-CN" altLang="en-US" sz="1200" b="1">
                <a:solidFill>
                  <a:schemeClr val="accent2">
                    <a:lumMod val="50000"/>
                  </a:schemeClr>
                </a:solidFill>
              </a:rPr>
              <a:t>成假赋值：</a:t>
            </a:r>
            <a:r>
              <a:rPr lang="en-US" altLang="zh-CN" sz="1200" b="1">
                <a:solidFill>
                  <a:schemeClr val="accent2">
                    <a:lumMod val="50000"/>
                  </a:schemeClr>
                </a:solidFill>
              </a:rPr>
              <a:t>p(1),q(0),r(0),s(0)</a:t>
            </a:r>
            <a:endParaRPr lang="zh-CN" altLang="en-US" sz="1200" b="1">
              <a:solidFill>
                <a:schemeClr val="accent2">
                  <a:lumMod val="50000"/>
                </a:schemeClr>
              </a:solidFill>
            </a:endParaRPr>
          </a:p>
        </p:txBody>
      </p:sp>
      <p:sp>
        <p:nvSpPr>
          <p:cNvPr id="63" name="文本框 62">
            <a:extLst>
              <a:ext uri="{FF2B5EF4-FFF2-40B4-BE49-F238E27FC236}">
                <a16:creationId xmlns:a16="http://schemas.microsoft.com/office/drawing/2014/main" id="{877B915A-7343-4AC9-AA45-208D8A77FB6F}"/>
              </a:ext>
            </a:extLst>
          </p:cNvPr>
          <p:cNvSpPr txBox="1"/>
          <p:nvPr/>
        </p:nvSpPr>
        <p:spPr>
          <a:xfrm>
            <a:off x="5630832" y="1497804"/>
            <a:ext cx="2884528" cy="738664"/>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对于不是永真式的情况，只要找到一个反例的法效率还是比较高，但要构造完整真值树，效率不一定高</a:t>
            </a:r>
          </a:p>
        </p:txBody>
      </p: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0B33D183-C2E2-4259-BA65-7432BEFCE7C9}"/>
                  </a:ext>
                </a:extLst>
              </p:cNvPr>
              <p:cNvSpPr txBox="1"/>
              <p:nvPr/>
            </p:nvSpPr>
            <p:spPr>
              <a:xfrm>
                <a:off x="6950590" y="2381327"/>
                <a:ext cx="1326874" cy="1615827"/>
              </a:xfrm>
              <a:prstGeom prst="rect">
                <a:avLst/>
              </a:prstGeom>
              <a:solidFill>
                <a:schemeClr val="accent6">
                  <a:lumMod val="20000"/>
                  <a:lumOff val="80000"/>
                </a:schemeClr>
              </a:solidFill>
            </p:spPr>
            <p:txBody>
              <a:bodyPr wrap="square" rtlCol="0">
                <a:spAutoFit/>
              </a:bodyPr>
              <a:lstStyle/>
              <a:p>
                <a:pPr>
                  <a:spcBef>
                    <a:spcPts val="300"/>
                  </a:spcBef>
                </a:pPr>
                <a:r>
                  <a:rPr lang="zh-CN" altLang="en-US" sz="1200" b="1">
                    <a:solidFill>
                      <a:schemeClr val="accent2">
                        <a:lumMod val="50000"/>
                      </a:schemeClr>
                    </a:solidFill>
                  </a:rPr>
                  <a:t>成假赋值</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𝒑</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𝒒</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𝒓</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𝒔</m:t>
                    </m:r>
                  </m:oMath>
                </a14:m>
                <a:endParaRPr lang="en-US" altLang="zh-CN" sz="1200" b="1">
                  <a:solidFill>
                    <a:schemeClr val="accent2">
                      <a:lumMod val="50000"/>
                    </a:schemeClr>
                  </a:solidFill>
                </a:endParaRPr>
              </a:p>
              <a:p>
                <a:pPr>
                  <a:spcBef>
                    <a:spcPts val="300"/>
                  </a:spcBef>
                </a:pPr>
                <a:r>
                  <a:rPr lang="en-US" altLang="zh-CN" sz="1200" b="1">
                    <a:solidFill>
                      <a:schemeClr val="accent2">
                        <a:lumMod val="50000"/>
                      </a:schemeClr>
                    </a:solidFill>
                  </a:rPr>
                  <a:t>(19) -101</a:t>
                </a:r>
              </a:p>
              <a:p>
                <a:pPr>
                  <a:spcBef>
                    <a:spcPts val="300"/>
                  </a:spcBef>
                </a:pPr>
                <a:r>
                  <a:rPr lang="en-US" altLang="zh-CN" sz="1200" b="1">
                    <a:solidFill>
                      <a:schemeClr val="accent2">
                        <a:lumMod val="50000"/>
                      </a:schemeClr>
                    </a:solidFill>
                  </a:rPr>
                  <a:t>(30) -011</a:t>
                </a:r>
              </a:p>
              <a:p>
                <a:pPr>
                  <a:spcBef>
                    <a:spcPts val="300"/>
                  </a:spcBef>
                </a:pPr>
                <a:r>
                  <a:rPr lang="en-US" altLang="zh-CN" sz="1200" b="1">
                    <a:solidFill>
                      <a:schemeClr val="accent2">
                        <a:lumMod val="50000"/>
                      </a:schemeClr>
                    </a:solidFill>
                  </a:rPr>
                  <a:t>(40) -011</a:t>
                </a:r>
              </a:p>
              <a:p>
                <a:pPr>
                  <a:spcBef>
                    <a:spcPts val="300"/>
                  </a:spcBef>
                </a:pPr>
                <a:r>
                  <a:rPr lang="en-US" altLang="zh-CN" sz="1200" b="1">
                    <a:solidFill>
                      <a:schemeClr val="accent2">
                        <a:lumMod val="50000"/>
                      </a:schemeClr>
                    </a:solidFill>
                  </a:rPr>
                  <a:t>(49) -000</a:t>
                </a:r>
              </a:p>
              <a:p>
                <a:pPr>
                  <a:spcBef>
                    <a:spcPts val="300"/>
                  </a:spcBef>
                </a:pPr>
                <a:r>
                  <a:rPr lang="en-US" altLang="zh-CN" sz="1200" b="1">
                    <a:solidFill>
                      <a:schemeClr val="accent2">
                        <a:lumMod val="50000"/>
                      </a:schemeClr>
                    </a:solidFill>
                  </a:rPr>
                  <a:t>(58) 1000</a:t>
                </a:r>
              </a:p>
              <a:p>
                <a:pPr>
                  <a:spcBef>
                    <a:spcPts val="300"/>
                  </a:spcBef>
                </a:pPr>
                <a:r>
                  <a:rPr lang="en-US" altLang="zh-CN" sz="1200" b="1">
                    <a:solidFill>
                      <a:schemeClr val="accent2">
                        <a:lumMod val="50000"/>
                      </a:schemeClr>
                    </a:solidFill>
                  </a:rPr>
                  <a:t>(59) 1000</a:t>
                </a:r>
                <a:endParaRPr lang="zh-CN" altLang="en-US" sz="1200" b="1">
                  <a:solidFill>
                    <a:schemeClr val="accent2">
                      <a:lumMod val="50000"/>
                    </a:schemeClr>
                  </a:solidFill>
                </a:endParaRPr>
              </a:p>
            </p:txBody>
          </p:sp>
        </mc:Choice>
        <mc:Fallback xmlns="">
          <p:sp>
            <p:nvSpPr>
              <p:cNvPr id="65" name="文本框 64">
                <a:extLst>
                  <a:ext uri="{FF2B5EF4-FFF2-40B4-BE49-F238E27FC236}">
                    <a16:creationId xmlns:a16="http://schemas.microsoft.com/office/drawing/2014/main" id="{0B33D183-C2E2-4259-BA65-7432BEFCE7C9}"/>
                  </a:ext>
                </a:extLst>
              </p:cNvPr>
              <p:cNvSpPr txBox="1">
                <a:spLocks noRot="1" noChangeAspect="1" noMove="1" noResize="1" noEditPoints="1" noAdjustHandles="1" noChangeArrowheads="1" noChangeShapeType="1" noTextEdit="1"/>
              </p:cNvSpPr>
              <p:nvPr/>
            </p:nvSpPr>
            <p:spPr>
              <a:xfrm>
                <a:off x="6950590" y="2381327"/>
                <a:ext cx="1326874" cy="1615827"/>
              </a:xfrm>
              <a:prstGeom prst="rect">
                <a:avLst/>
              </a:prstGeom>
              <a:blipFill>
                <a:blip r:embed="rId12"/>
                <a:stretch>
                  <a:fillRect t="-377" b="-2264"/>
                </a:stretch>
              </a:blipFill>
            </p:spPr>
            <p:txBody>
              <a:bodyPr/>
              <a:lstStyle/>
              <a:p>
                <a:r>
                  <a:rPr lang="zh-CN" altLang="en-US">
                    <a:noFill/>
                  </a:rPr>
                  <a:t> </a:t>
                </a:r>
              </a:p>
            </p:txBody>
          </p:sp>
        </mc:Fallback>
      </mc:AlternateContent>
      <p:sp>
        <p:nvSpPr>
          <p:cNvPr id="67" name="文本框 66">
            <a:extLst>
              <a:ext uri="{FF2B5EF4-FFF2-40B4-BE49-F238E27FC236}">
                <a16:creationId xmlns:a16="http://schemas.microsoft.com/office/drawing/2014/main" id="{43CB6AB4-B49A-4462-B97C-238DE3836B73}"/>
              </a:ext>
            </a:extLst>
          </p:cNvPr>
          <p:cNvSpPr txBox="1"/>
          <p:nvPr/>
        </p:nvSpPr>
        <p:spPr>
          <a:xfrm>
            <a:off x="647009" y="3835978"/>
            <a:ext cx="1687877" cy="738664"/>
          </a:xfrm>
          <a:prstGeom prst="rect">
            <a:avLst/>
          </a:prstGeom>
          <a:solidFill>
            <a:schemeClr val="accent4">
              <a:lumMod val="20000"/>
              <a:lumOff val="80000"/>
            </a:schemeClr>
          </a:solidFill>
        </p:spPr>
        <p:txBody>
          <a:bodyPr wrap="square" rtlCol="0">
            <a:spAutoFit/>
          </a:bodyPr>
          <a:lstStyle/>
          <a:p>
            <a:r>
              <a:rPr lang="en-US" altLang="zh-CN" sz="1400" b="1">
                <a:solidFill>
                  <a:schemeClr val="accent2">
                    <a:lumMod val="50000"/>
                  </a:schemeClr>
                </a:solidFill>
              </a:rPr>
              <a:t>(18),(28),(38)</a:t>
            </a:r>
            <a:r>
              <a:rPr lang="zh-CN" altLang="en-US" sz="1400" b="1">
                <a:solidFill>
                  <a:schemeClr val="accent2">
                    <a:lumMod val="50000"/>
                  </a:schemeClr>
                </a:solidFill>
              </a:rPr>
              <a:t>展开得到的成假赋值分别与</a:t>
            </a:r>
            <a:r>
              <a:rPr lang="en-US" altLang="zh-CN" sz="1400" b="1">
                <a:solidFill>
                  <a:schemeClr val="accent2">
                    <a:lumMod val="50000"/>
                  </a:schemeClr>
                </a:solidFill>
              </a:rPr>
              <a:t>(17),(27),(37)</a:t>
            </a:r>
            <a:r>
              <a:rPr lang="zh-CN" altLang="en-US" sz="1400" b="1">
                <a:solidFill>
                  <a:schemeClr val="accent2">
                    <a:lumMod val="50000"/>
                  </a:schemeClr>
                </a:solidFill>
              </a:rPr>
              <a:t>不同</a:t>
            </a:r>
          </a:p>
        </p:txBody>
      </p:sp>
    </p:spTree>
    <p:extLst>
      <p:ext uri="{BB962C8B-B14F-4D97-AF65-F5344CB8AC3E}">
        <p14:creationId xmlns:p14="http://schemas.microsoft.com/office/powerpoint/2010/main" val="2708032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807551" y="916366"/>
            <a:ext cx="7528891" cy="2010807"/>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b="1">
                <a:solidFill>
                  <a:srgbClr val="002060"/>
                </a:solidFill>
              </a:rPr>
              <a:t>归谬赋值法和真值树法都是判断永真式的有效方法</a:t>
            </a:r>
            <a:endParaRPr lang="zh-CN" altLang="en-US" sz="1800" b="1">
              <a:solidFill>
                <a:srgbClr val="002060"/>
              </a:solidFill>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这两个方法的思想实际上比较类似，都是基于逻辑运算符的特点，对公式的真值赋值要求进行展开，并考察最终是否造成矛盾，从而确定原公式是否是永真式</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一棵完整真值树的叶子节点要么是封闭的，要么它到根节点的唯一路径上所有真值赋值要求构成的集合是辛提卡集合，从而是可满足的</a:t>
            </a:r>
            <a:endParaRPr lang="zh-CN" altLang="en-US" sz="1800" b="1">
              <a:solidFill>
                <a:schemeClr val="accent6">
                  <a:lumMod val="50000"/>
                </a:schemeClr>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79046192-3E11-4E79-BCD3-91093B8CC99E}"/>
              </a:ext>
            </a:extLst>
          </p:cNvPr>
          <p:cNvSpPr txBox="1"/>
          <p:nvPr/>
        </p:nvSpPr>
        <p:spPr>
          <a:xfrm>
            <a:off x="807551" y="3287185"/>
            <a:ext cx="7403932"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理解归谬赋值法和真值树法背后的基本思想，理解辛提卡集合概念</a:t>
            </a:r>
            <a:endParaRPr lang="zh-CN" altLang="en-US" sz="1800" b="1">
              <a:solidFill>
                <a:schemeClr val="accent2">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能运用归谬赋值法和真值树法判断一个公式是否是永真式</a:t>
            </a:r>
            <a:r>
              <a:rPr lang="zh-CN" altLang="en-US" b="1">
                <a:solidFill>
                  <a:schemeClr val="accent2">
                    <a:lumMod val="50000"/>
                  </a:schemeClr>
                </a:solidFill>
                <a:latin typeface="楷体" panose="02010609060101010101" pitchFamily="49" charset="-122"/>
                <a:ea typeface="楷体" panose="02010609060101010101" pitchFamily="49" charset="-122"/>
              </a:rPr>
              <a:t>、矛盾式</a:t>
            </a:r>
            <a:endParaRPr lang="zh-CN" altLang="en-US" sz="1800" b="1">
              <a:solidFill>
                <a:schemeClr val="accent2">
                  <a:lumMod val="50000"/>
                </a:schemeClr>
              </a:solidFill>
              <a:latin typeface="楷体" panose="02010609060101010101" pitchFamily="49" charset="-122"/>
              <a:ea typeface="楷体" panose="02010609060101010101" pitchFamily="49" charset="-122"/>
            </a:endParaRP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41</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42</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pic>
        <p:nvPicPr>
          <p:cNvPr id="4" name="图片 3">
            <a:extLst>
              <a:ext uri="{FF2B5EF4-FFF2-40B4-BE49-F238E27FC236}">
                <a16:creationId xmlns:a16="http://schemas.microsoft.com/office/drawing/2014/main" id="{B9F42EF2-D9CB-471E-87C9-E3C471078AEE}"/>
              </a:ext>
            </a:extLst>
          </p:cNvPr>
          <p:cNvPicPr>
            <a:picLocks noChangeAspect="1"/>
          </p:cNvPicPr>
          <p:nvPr/>
        </p:nvPicPr>
        <p:blipFill>
          <a:blip r:embed="rId2"/>
          <a:stretch>
            <a:fillRect/>
          </a:stretch>
        </p:blipFill>
        <p:spPr>
          <a:xfrm>
            <a:off x="812521" y="1191251"/>
            <a:ext cx="7518952" cy="289190"/>
          </a:xfrm>
          <a:prstGeom prst="rect">
            <a:avLst/>
          </a:prstGeom>
        </p:spPr>
      </p:pic>
      <p:pic>
        <p:nvPicPr>
          <p:cNvPr id="5" name="图片 4">
            <a:extLst>
              <a:ext uri="{FF2B5EF4-FFF2-40B4-BE49-F238E27FC236}">
                <a16:creationId xmlns:a16="http://schemas.microsoft.com/office/drawing/2014/main" id="{3B73768B-3B21-48D2-927B-4CB5252D8F81}"/>
              </a:ext>
            </a:extLst>
          </p:cNvPr>
          <p:cNvPicPr>
            <a:picLocks noChangeAspect="1"/>
          </p:cNvPicPr>
          <p:nvPr/>
        </p:nvPicPr>
        <p:blipFill>
          <a:blip r:embed="rId3"/>
          <a:stretch>
            <a:fillRect/>
          </a:stretch>
        </p:blipFill>
        <p:spPr>
          <a:xfrm>
            <a:off x="812521" y="2031960"/>
            <a:ext cx="7653130" cy="785267"/>
          </a:xfrm>
          <a:prstGeom prst="rect">
            <a:avLst/>
          </a:prstGeom>
        </p:spPr>
      </p:pic>
      <p:pic>
        <p:nvPicPr>
          <p:cNvPr id="6" name="图片 5">
            <a:extLst>
              <a:ext uri="{FF2B5EF4-FFF2-40B4-BE49-F238E27FC236}">
                <a16:creationId xmlns:a16="http://schemas.microsoft.com/office/drawing/2014/main" id="{6143BCD7-19CF-4B22-8073-7AABD798208B}"/>
              </a:ext>
            </a:extLst>
          </p:cNvPr>
          <p:cNvPicPr>
            <a:picLocks noChangeAspect="1"/>
          </p:cNvPicPr>
          <p:nvPr/>
        </p:nvPicPr>
        <p:blipFill>
          <a:blip r:embed="rId4"/>
          <a:stretch>
            <a:fillRect/>
          </a:stretch>
        </p:blipFill>
        <p:spPr>
          <a:xfrm>
            <a:off x="812521" y="3166982"/>
            <a:ext cx="7662900" cy="785267"/>
          </a:xfrm>
          <a:prstGeom prst="rect">
            <a:avLst/>
          </a:prstGeom>
        </p:spPr>
      </p:pic>
    </p:spTree>
    <p:extLst>
      <p:ext uri="{BB962C8B-B14F-4D97-AF65-F5344CB8AC3E}">
        <p14:creationId xmlns:p14="http://schemas.microsoft.com/office/powerpoint/2010/main" val="118656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永真式、矛盾式与可满足式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永真式的对偶式是矛盾式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5BC68C2-4EFB-46B2-AE3B-E45280F2C853}"/>
                  </a:ext>
                </a:extLst>
              </p:cNvPr>
              <p:cNvSpPr txBox="1"/>
              <p:nvPr/>
            </p:nvSpPr>
            <p:spPr>
              <a:xfrm>
                <a:off x="468794" y="972731"/>
                <a:ext cx="7517238" cy="779701"/>
              </a:xfrm>
              <a:prstGeom prst="rect">
                <a:avLst/>
              </a:prstGeom>
              <a:solidFill>
                <a:schemeClr val="accent5">
                  <a:lumMod val="20000"/>
                  <a:lumOff val="80000"/>
                </a:schemeClr>
              </a:solidFill>
            </p:spPr>
            <p:txBody>
              <a:bodyPr wrap="square" rtlCol="0">
                <a:spAutoFit/>
              </a:bodyPr>
              <a:lstStyle/>
              <a:p>
                <a:pPr>
                  <a:spcBef>
                    <a:spcPts val="450"/>
                  </a:spcBef>
                  <a:spcAft>
                    <a:spcPts val="900"/>
                  </a:spcAft>
                </a:pPr>
                <a:r>
                  <a:rPr lang="en-US" altLang="zh-CN" b="1">
                    <a:solidFill>
                      <a:srgbClr val="C00000"/>
                    </a:solidFill>
                    <a:latin typeface="黑体" panose="02010609060101010101" pitchFamily="49" charset="-122"/>
                    <a:ea typeface="黑体" panose="02010609060101010101" pitchFamily="49" charset="-122"/>
                  </a:rPr>
                  <a:t>【</a:t>
                </a:r>
                <a:r>
                  <a:rPr lang="zh-CN" altLang="en-US" b="1">
                    <a:solidFill>
                      <a:srgbClr val="C00000"/>
                    </a:solidFill>
                    <a:latin typeface="黑体" panose="02010609060101010101" pitchFamily="49" charset="-122"/>
                    <a:ea typeface="黑体" panose="02010609060101010101" pitchFamily="49" charset="-122"/>
                  </a:rPr>
                  <a:t>定理</a:t>
                </a:r>
                <a:r>
                  <a:rPr lang="en-US" altLang="zh-CN" b="1">
                    <a:solidFill>
                      <a:srgbClr val="C00000"/>
                    </a:solidFill>
                    <a:latin typeface="黑体" panose="02010609060101010101" pitchFamily="49" charset="-122"/>
                    <a:ea typeface="黑体" panose="02010609060101010101" pitchFamily="49" charset="-122"/>
                  </a:rPr>
                  <a:t>】</a:t>
                </a:r>
                <a:r>
                  <a:rPr lang="zh-CN" altLang="en-US" b="1">
                    <a:solidFill>
                      <a:srgbClr val="C00000"/>
                    </a:solidFill>
                    <a:latin typeface="黑体" panose="02010609060101010101" pitchFamily="49" charset="-122"/>
                    <a:ea typeface="黑体" panose="02010609060101010101" pitchFamily="49" charset="-122"/>
                  </a:rPr>
                  <a:t>永真式的对偶式是</a:t>
                </a:r>
                <a:r>
                  <a:rPr lang="zh-CN" altLang="en-US" sz="1800" b="1">
                    <a:solidFill>
                      <a:srgbClr val="C00000"/>
                    </a:solidFill>
                    <a:latin typeface="黑体" panose="02010609060101010101" pitchFamily="49" charset="-122"/>
                    <a:ea typeface="黑体" panose="02010609060101010101" pitchFamily="49" charset="-122"/>
                  </a:rPr>
                  <a:t>矛盾式</a:t>
                </a:r>
                <a:endParaRPr lang="en-US" altLang="zh-CN" sz="1800" b="1" dirty="0">
                  <a:solidFill>
                    <a:srgbClr val="C00000"/>
                  </a:solidFill>
                  <a:latin typeface="黑体" panose="02010609060101010101" pitchFamily="49" charset="-122"/>
                  <a:ea typeface="黑体" panose="02010609060101010101" pitchFamily="49" charset="-122"/>
                </a:endParaRPr>
              </a:p>
              <a:p>
                <a:pPr>
                  <a:spcBef>
                    <a:spcPts val="450"/>
                  </a:spcBef>
                  <a:spcAft>
                    <a:spcPts val="225"/>
                  </a:spcAft>
                </a:pPr>
                <a:r>
                  <a:rPr lang="zh-CN" altLang="en-US" sz="1500" b="1" dirty="0">
                    <a:solidFill>
                      <a:srgbClr val="002060"/>
                    </a:solidFill>
                    <a:latin typeface="楷体" panose="02010609060101010101" pitchFamily="49" charset="-122"/>
                    <a:ea typeface="楷体" panose="02010609060101010101" pitchFamily="49" charset="-122"/>
                  </a:rPr>
                  <a:t>设命题逻辑公式</a:t>
                </a:r>
                <a14:m>
                  <m:oMath xmlns:m="http://schemas.openxmlformats.org/officeDocument/2006/math">
                    <m:r>
                      <a:rPr lang="en-US" altLang="zh-CN" sz="1500" b="1" i="1">
                        <a:solidFill>
                          <a:srgbClr val="002060"/>
                        </a:solidFill>
                        <a:latin typeface="Cambria Math" panose="02040503050406030204" pitchFamily="18" charset="0"/>
                      </a:rPr>
                      <m:t>𝑨</m:t>
                    </m:r>
                  </m:oMath>
                </a14:m>
                <a:r>
                  <a:rPr lang="zh-CN" altLang="en-US" sz="1500" b="1" dirty="0">
                    <a:solidFill>
                      <a:srgbClr val="002060"/>
                    </a:solidFill>
                    <a:latin typeface="楷体" panose="02010609060101010101" pitchFamily="49" charset="-122"/>
                    <a:ea typeface="楷体" panose="02010609060101010101" pitchFamily="49" charset="-122"/>
                  </a:rPr>
                  <a:t>是永</a:t>
                </a:r>
                <a:r>
                  <a:rPr lang="zh-CN" altLang="en-US" sz="1500" b="1">
                    <a:solidFill>
                      <a:srgbClr val="002060"/>
                    </a:solidFill>
                    <a:latin typeface="楷体" panose="02010609060101010101" pitchFamily="49" charset="-122"/>
                    <a:ea typeface="楷体" panose="02010609060101010101" pitchFamily="49" charset="-122"/>
                  </a:rPr>
                  <a:t>真式</a:t>
                </a:r>
                <a:r>
                  <a:rPr lang="en-US" altLang="zh-CN" sz="1500" b="1">
                    <a:solidFill>
                      <a:srgbClr val="002060"/>
                    </a:solidFill>
                    <a:latin typeface="楷体" panose="02010609060101010101" pitchFamily="49" charset="-122"/>
                    <a:ea typeface="楷体" panose="02010609060101010101" pitchFamily="49" charset="-122"/>
                  </a:rPr>
                  <a:t>,</a:t>
                </a:r>
                <a:r>
                  <a:rPr lang="zh-CN" altLang="en-US" sz="1500" b="1">
                    <a:solidFill>
                      <a:srgbClr val="002060"/>
                    </a:solidFill>
                    <a:latin typeface="楷体" panose="02010609060101010101" pitchFamily="49" charset="-122"/>
                    <a:ea typeface="楷体" panose="02010609060101010101" pitchFamily="49" charset="-122"/>
                  </a:rPr>
                  <a:t>且只含合取、析取和否定运算符，则它的对偶式</a:t>
                </a:r>
                <a14:m>
                  <m:oMath xmlns:m="http://schemas.openxmlformats.org/officeDocument/2006/math">
                    <m:sSup>
                      <m:sSupPr>
                        <m:ctrlPr>
                          <a:rPr lang="en-US" altLang="zh-CN" sz="1500" b="1" i="1" smtClean="0">
                            <a:solidFill>
                              <a:srgbClr val="002060"/>
                            </a:solidFill>
                            <a:latin typeface="Cambria Math" panose="02040503050406030204" pitchFamily="18" charset="0"/>
                            <a:ea typeface="楷体" panose="02010609060101010101" pitchFamily="49" charset="-122"/>
                          </a:rPr>
                        </m:ctrlPr>
                      </m:sSupPr>
                      <m:e>
                        <m:r>
                          <a:rPr lang="en-US" altLang="zh-CN" sz="1500" b="1" i="1" smtClean="0">
                            <a:solidFill>
                              <a:srgbClr val="002060"/>
                            </a:solidFill>
                            <a:latin typeface="Cambria Math" panose="02040503050406030204" pitchFamily="18" charset="0"/>
                            <a:ea typeface="楷体" panose="02010609060101010101" pitchFamily="49" charset="-122"/>
                          </a:rPr>
                          <m:t>𝑨</m:t>
                        </m:r>
                      </m:e>
                      <m:sup>
                        <m:r>
                          <a:rPr lang="en-US" altLang="zh-CN" sz="1500" b="1" i="1" smtClean="0">
                            <a:solidFill>
                              <a:srgbClr val="002060"/>
                            </a:solidFill>
                            <a:latin typeface="Cambria Math" panose="02040503050406030204" pitchFamily="18" charset="0"/>
                            <a:ea typeface="楷体" panose="02010609060101010101" pitchFamily="49" charset="-122"/>
                          </a:rPr>
                          <m:t>∗</m:t>
                        </m:r>
                      </m:sup>
                    </m:sSup>
                  </m:oMath>
                </a14:m>
                <a:r>
                  <a:rPr lang="zh-CN" altLang="en-US" sz="1500" b="1">
                    <a:solidFill>
                      <a:srgbClr val="002060"/>
                    </a:solidFill>
                    <a:latin typeface="楷体" panose="02010609060101010101" pitchFamily="49" charset="-122"/>
                    <a:ea typeface="楷体" panose="02010609060101010101" pitchFamily="49" charset="-122"/>
                  </a:rPr>
                  <a:t>是矛盾式</a:t>
                </a:r>
                <a:endParaRPr lang="en-US" altLang="zh-CN" sz="1500" b="1">
                  <a:solidFill>
                    <a:srgbClr val="002060"/>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A5BC68C2-4EFB-46B2-AE3B-E45280F2C853}"/>
                  </a:ext>
                </a:extLst>
              </p:cNvPr>
              <p:cNvSpPr txBox="1">
                <a:spLocks noRot="1" noChangeAspect="1" noMove="1" noResize="1" noEditPoints="1" noAdjustHandles="1" noChangeArrowheads="1" noChangeShapeType="1" noTextEdit="1"/>
              </p:cNvSpPr>
              <p:nvPr/>
            </p:nvSpPr>
            <p:spPr>
              <a:xfrm>
                <a:off x="468794" y="972731"/>
                <a:ext cx="7517238" cy="779701"/>
              </a:xfrm>
              <a:prstGeom prst="rect">
                <a:avLst/>
              </a:prstGeom>
              <a:blipFill>
                <a:blip r:embed="rId2"/>
                <a:stretch>
                  <a:fillRect l="-730" t="-4724" b="-7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ED42D43-2378-419C-8DE9-397DD9619625}"/>
                  </a:ext>
                </a:extLst>
              </p:cNvPr>
              <p:cNvSpPr txBox="1"/>
              <p:nvPr/>
            </p:nvSpPr>
            <p:spPr>
              <a:xfrm>
                <a:off x="468794" y="1999993"/>
                <a:ext cx="8206412" cy="640112"/>
              </a:xfrm>
              <a:prstGeom prst="rect">
                <a:avLst/>
              </a:prstGeom>
              <a:solidFill>
                <a:schemeClr val="accent6">
                  <a:lumMod val="20000"/>
                  <a:lumOff val="80000"/>
                </a:schemeClr>
              </a:solidFill>
            </p:spPr>
            <p:txBody>
              <a:bodyPr wrap="square" rtlCol="0">
                <a:spAutoFit/>
              </a:bodyPr>
              <a:lstStyle/>
              <a:p>
                <a:pPr>
                  <a:lnSpc>
                    <a:spcPts val="2200"/>
                  </a:lnSpc>
                </a:pPr>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因为对任意真值赋值函数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𝝈</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𝝈</m:t>
                    </m:r>
                    <m:d>
                      <m:dPr>
                        <m:ctrlPr>
                          <a:rPr lang="en-US" altLang="zh-CN" sz="1600" b="1" i="1" smtClean="0">
                            <a:solidFill>
                              <a:srgbClr val="C00000"/>
                            </a:solidFill>
                            <a:latin typeface="Cambria Math" panose="02040503050406030204" pitchFamily="18" charset="0"/>
                          </a:rPr>
                        </m:ctrlPr>
                      </m:dPr>
                      <m:e>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𝑨</m:t>
                            </m:r>
                          </m:e>
                          <m:sup>
                            <m:r>
                              <a:rPr lang="en-US" altLang="zh-CN" sz="1600" b="1" i="1" smtClean="0">
                                <a:solidFill>
                                  <a:srgbClr val="C00000"/>
                                </a:solidFill>
                                <a:latin typeface="Cambria Math" panose="02040503050406030204" pitchFamily="18" charset="0"/>
                              </a:rPr>
                              <m:t>∗</m:t>
                            </m:r>
                          </m:sup>
                        </m:sSup>
                      </m:e>
                    </m:d>
                    <m:r>
                      <a:rPr lang="en-US" altLang="zh-CN" sz="1600" b="1" i="1" smtClean="0">
                        <a:solidFill>
                          <a:srgbClr val="C00000"/>
                        </a:solidFill>
                        <a:latin typeface="Cambria Math" panose="02040503050406030204" pitchFamily="18" charset="0"/>
                      </a:rPr>
                      <m:t>=</m:t>
                    </m:r>
                    <m:sSup>
                      <m:sSupPr>
                        <m:ctrlPr>
                          <a:rPr lang="en-US" altLang="zh-CN" sz="1600" b="1" i="1" smtClean="0">
                            <a:solidFill>
                              <a:srgbClr val="C00000"/>
                            </a:solidFill>
                            <a:latin typeface="Cambria Math" panose="02040503050406030204" pitchFamily="18" charset="0"/>
                          </a:rPr>
                        </m:ctrlPr>
                      </m:sSupPr>
                      <m:e>
                        <m:r>
                          <a:rPr lang="en-US" altLang="zh-CN" sz="1600" b="1" i="1" smtClean="0">
                            <a:solidFill>
                              <a:srgbClr val="C00000"/>
                            </a:solidFill>
                            <a:latin typeface="Cambria Math" panose="02040503050406030204" pitchFamily="18" charset="0"/>
                          </a:rPr>
                          <m:t>𝝈</m:t>
                        </m:r>
                      </m:e>
                      <m:sup>
                        <m:r>
                          <a:rPr lang="en-US" altLang="zh-CN" sz="1600" b="1" i="1" smtClean="0">
                            <a:solidFill>
                              <a:srgbClr val="C00000"/>
                            </a:solidFill>
                            <a:latin typeface="Cambria Math" panose="02040503050406030204" pitchFamily="18" charset="0"/>
                          </a:rPr>
                          <m:t>−</m:t>
                        </m:r>
                      </m:sup>
                    </m:sSup>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𝑨</m:t>
                        </m:r>
                      </m:e>
                    </m:d>
                  </m:oMath>
                </a14:m>
                <a:r>
                  <a:rPr lang="zh-CN" altLang="en-US" sz="1600" b="1">
                    <a:solidFill>
                      <a:schemeClr val="accent2">
                        <a:lumMod val="50000"/>
                      </a:schemeClr>
                    </a:solidFill>
                  </a:rPr>
                  <a:t>，而当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是永真式时，</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是矛盾式，在任意真值赋值函数下的真值为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，即总有</a:t>
                </a:r>
                <a14:m>
                  <m:oMath xmlns:m="http://schemas.openxmlformats.org/officeDocument/2006/math">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𝝈</m:t>
                        </m:r>
                      </m:e>
                      <m:sup>
                        <m:r>
                          <a:rPr lang="en-US" altLang="zh-CN" sz="1600" b="1" i="1" smtClean="0">
                            <a:solidFill>
                              <a:schemeClr val="accent2">
                                <a:lumMod val="50000"/>
                              </a:schemeClr>
                            </a:solidFill>
                            <a:latin typeface="Cambria Math" panose="02040503050406030204" pitchFamily="18" charset="0"/>
                          </a:rPr>
                          <m:t>−</m:t>
                        </m:r>
                      </m:sup>
                    </m:sSup>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a:t>
                </a:r>
              </a:p>
            </p:txBody>
          </p:sp>
        </mc:Choice>
        <mc:Fallback xmlns="">
          <p:sp>
            <p:nvSpPr>
              <p:cNvPr id="3" name="文本框 2">
                <a:extLst>
                  <a:ext uri="{FF2B5EF4-FFF2-40B4-BE49-F238E27FC236}">
                    <a16:creationId xmlns:a16="http://schemas.microsoft.com/office/drawing/2014/main" id="{FED42D43-2378-419C-8DE9-397DD9619625}"/>
                  </a:ext>
                </a:extLst>
              </p:cNvPr>
              <p:cNvSpPr txBox="1">
                <a:spLocks noRot="1" noChangeAspect="1" noMove="1" noResize="1" noEditPoints="1" noAdjustHandles="1" noChangeArrowheads="1" noChangeShapeType="1" noTextEdit="1"/>
              </p:cNvSpPr>
              <p:nvPr/>
            </p:nvSpPr>
            <p:spPr>
              <a:xfrm>
                <a:off x="468794" y="1999993"/>
                <a:ext cx="8206412" cy="640112"/>
              </a:xfrm>
              <a:prstGeom prst="rect">
                <a:avLst/>
              </a:prstGeom>
              <a:blipFill>
                <a:blip r:embed="rId3"/>
                <a:stretch>
                  <a:fillRect l="-446" b="-1142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BB288DA-E5BD-49B5-A71D-65B3AD36F74C}"/>
              </a:ext>
            </a:extLst>
          </p:cNvPr>
          <p:cNvPicPr>
            <a:picLocks noChangeAspect="1"/>
          </p:cNvPicPr>
          <p:nvPr/>
        </p:nvPicPr>
        <p:blipFill>
          <a:blip r:embed="rId4"/>
          <a:stretch>
            <a:fillRect/>
          </a:stretch>
        </p:blipFill>
        <p:spPr>
          <a:xfrm>
            <a:off x="468794" y="2855620"/>
            <a:ext cx="4048481" cy="975631"/>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02FBC8-F30A-421D-8D04-429B98EF8D7B}"/>
                  </a:ext>
                </a:extLst>
              </p:cNvPr>
              <p:cNvSpPr txBox="1"/>
              <p:nvPr/>
            </p:nvSpPr>
            <p:spPr>
              <a:xfrm>
                <a:off x="468794" y="3996671"/>
                <a:ext cx="3412377" cy="33855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oMath>
                </a14:m>
                <a:r>
                  <a:rPr lang="zh-CN" altLang="en-US" sz="1600" b="1">
                    <a:solidFill>
                      <a:schemeClr val="accent2">
                        <a:lumMod val="50000"/>
                      </a:schemeClr>
                    </a:solidFill>
                  </a:rPr>
                  <a:t>是永真式</a:t>
                </a:r>
              </a:p>
            </p:txBody>
          </p:sp>
        </mc:Choice>
        <mc:Fallback xmlns="">
          <p:sp>
            <p:nvSpPr>
              <p:cNvPr id="5" name="文本框 4">
                <a:extLst>
                  <a:ext uri="{FF2B5EF4-FFF2-40B4-BE49-F238E27FC236}">
                    <a16:creationId xmlns:a16="http://schemas.microsoft.com/office/drawing/2014/main" id="{8302FBC8-F30A-421D-8D04-429B98EF8D7B}"/>
                  </a:ext>
                </a:extLst>
              </p:cNvPr>
              <p:cNvSpPr txBox="1">
                <a:spLocks noRot="1" noChangeAspect="1" noMove="1" noResize="1" noEditPoints="1" noAdjustHandles="1" noChangeArrowheads="1" noChangeShapeType="1" noTextEdit="1"/>
              </p:cNvSpPr>
              <p:nvPr/>
            </p:nvSpPr>
            <p:spPr>
              <a:xfrm>
                <a:off x="468794" y="3996671"/>
                <a:ext cx="3412377" cy="338554"/>
              </a:xfrm>
              <a:prstGeom prst="rect">
                <a:avLst/>
              </a:prstGeom>
              <a:blipFill>
                <a:blip r:embed="rId5"/>
                <a:stretch>
                  <a:fillRect l="-1071" t="-5455" b="-2363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7C9151D2-BE55-4659-BA4D-A8C8440D93F3}"/>
              </a:ext>
            </a:extLst>
          </p:cNvPr>
          <p:cNvPicPr>
            <a:picLocks noChangeAspect="1"/>
          </p:cNvPicPr>
          <p:nvPr/>
        </p:nvPicPr>
        <p:blipFill>
          <a:blip r:embed="rId6"/>
          <a:stretch>
            <a:fillRect/>
          </a:stretch>
        </p:blipFill>
        <p:spPr>
          <a:xfrm>
            <a:off x="4666422" y="2855620"/>
            <a:ext cx="4008784" cy="998385"/>
          </a:xfrm>
          <a:prstGeom prst="rect">
            <a:avLst/>
          </a:prstGeom>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78E880E-997C-49DA-80F2-B568B984138B}"/>
                  </a:ext>
                </a:extLst>
              </p:cNvPr>
              <p:cNvSpPr txBox="1"/>
              <p:nvPr/>
            </p:nvSpPr>
            <p:spPr>
              <a:xfrm>
                <a:off x="4666422" y="3996671"/>
                <a:ext cx="3766990" cy="338554"/>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对偶公式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𝒑</m:t>
                        </m:r>
                      </m:e>
                    </m:d>
                  </m:oMath>
                </a14:m>
                <a:r>
                  <a:rPr lang="zh-CN" altLang="en-US" sz="1600" b="1">
                    <a:solidFill>
                      <a:schemeClr val="accent2">
                        <a:lumMod val="50000"/>
                      </a:schemeClr>
                    </a:solidFill>
                  </a:rPr>
                  <a:t>是矛盾式</a:t>
                </a:r>
              </a:p>
            </p:txBody>
          </p:sp>
        </mc:Choice>
        <mc:Fallback xmlns="">
          <p:sp>
            <p:nvSpPr>
              <p:cNvPr id="26" name="文本框 25">
                <a:extLst>
                  <a:ext uri="{FF2B5EF4-FFF2-40B4-BE49-F238E27FC236}">
                    <a16:creationId xmlns:a16="http://schemas.microsoft.com/office/drawing/2014/main" id="{278E880E-997C-49DA-80F2-B568B984138B}"/>
                  </a:ext>
                </a:extLst>
              </p:cNvPr>
              <p:cNvSpPr txBox="1">
                <a:spLocks noRot="1" noChangeAspect="1" noMove="1" noResize="1" noEditPoints="1" noAdjustHandles="1" noChangeArrowheads="1" noChangeShapeType="1" noTextEdit="1"/>
              </p:cNvSpPr>
              <p:nvPr/>
            </p:nvSpPr>
            <p:spPr>
              <a:xfrm>
                <a:off x="4666422" y="3996671"/>
                <a:ext cx="3766990" cy="338554"/>
              </a:xfrm>
              <a:prstGeom prst="rect">
                <a:avLst/>
              </a:prstGeom>
              <a:blipFill>
                <a:blip r:embed="rId7"/>
                <a:stretch>
                  <a:fillRect l="-809" t="-5455" b="-23636"/>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1DEA751E-D2CF-479F-B649-FB85504ED126}"/>
              </a:ext>
            </a:extLst>
          </p:cNvPr>
          <p:cNvSpPr/>
          <p:nvPr/>
        </p:nvSpPr>
        <p:spPr>
          <a:xfrm>
            <a:off x="3990561" y="4131985"/>
            <a:ext cx="581439" cy="46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503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25455" y="1215216"/>
            <a:ext cx="4080940" cy="2175596"/>
          </a:xfrm>
          <a:prstGeom prst="rect">
            <a:avLst/>
          </a:prstGeom>
          <a:noFill/>
        </p:spPr>
        <p:txBody>
          <a:bodyPr wrap="square" rtlCol="0">
            <a:spAutoFit/>
          </a:bodyPr>
          <a:lstStyle/>
          <a:p>
            <a:pPr>
              <a:lnSpc>
                <a:spcPct val="200000"/>
              </a:lnSpc>
            </a:pPr>
            <a:r>
              <a:rPr lang="zh-CN" altLang="en-US" sz="2400" b="1">
                <a:solidFill>
                  <a:schemeClr val="bg1">
                    <a:lumMod val="95000"/>
                  </a:schemeClr>
                </a:solidFill>
                <a:latin typeface="仿宋" panose="02010609060101010101" pitchFamily="49" charset="-122"/>
                <a:ea typeface="仿宋" panose="02010609060101010101" pitchFamily="49" charset="-122"/>
              </a:rPr>
              <a:t>永真式、矛盾式与可满足式</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归谬赋值法</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真值树法</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92656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归谬赋值法概述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2" name="文本框 1">
            <a:extLst>
              <a:ext uri="{FF2B5EF4-FFF2-40B4-BE49-F238E27FC236}">
                <a16:creationId xmlns:a16="http://schemas.microsoft.com/office/drawing/2014/main" id="{87E6D0B8-888D-409C-A287-C789830D70AD}"/>
              </a:ext>
            </a:extLst>
          </p:cNvPr>
          <p:cNvSpPr txBox="1"/>
          <p:nvPr/>
        </p:nvSpPr>
        <p:spPr>
          <a:xfrm>
            <a:off x="879607" y="823243"/>
            <a:ext cx="6395833" cy="1040862"/>
          </a:xfrm>
          <a:prstGeom prst="rect">
            <a:avLst/>
          </a:prstGeom>
          <a:solidFill>
            <a:schemeClr val="accent5">
              <a:lumMod val="20000"/>
              <a:lumOff val="80000"/>
            </a:schemeClr>
          </a:solidFill>
        </p:spPr>
        <p:txBody>
          <a:bodyPr wrap="square" rtlCol="0">
            <a:spAutoFit/>
          </a:bodyPr>
          <a:lstStyle/>
          <a:p>
            <a:r>
              <a:rPr lang="zh-CN" altLang="en-US" sz="1600" b="1">
                <a:solidFill>
                  <a:schemeClr val="accent2">
                    <a:lumMod val="50000"/>
                  </a:schemeClr>
                </a:solidFill>
              </a:rPr>
              <a:t>可通过构建公式的真值表判断公式是否是永真式、矛盾式或可满足式</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但当公式所含命题变量比较多时，构造真值表的效率比较低</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人们也发展了许多其他方法来判断公式的（语义）类型</a:t>
            </a:r>
          </a:p>
        </p:txBody>
      </p:sp>
      <p:sp>
        <p:nvSpPr>
          <p:cNvPr id="3" name="文本框 2">
            <a:extLst>
              <a:ext uri="{FF2B5EF4-FFF2-40B4-BE49-F238E27FC236}">
                <a16:creationId xmlns:a16="http://schemas.microsoft.com/office/drawing/2014/main" id="{1E9914DF-9E90-4092-8664-6AB3782034CA}"/>
              </a:ext>
            </a:extLst>
          </p:cNvPr>
          <p:cNvSpPr txBox="1"/>
          <p:nvPr/>
        </p:nvSpPr>
        <p:spPr>
          <a:xfrm>
            <a:off x="879607" y="2187486"/>
            <a:ext cx="7384779" cy="2185214"/>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zh-CN" altLang="en-US" sz="1600" b="1">
                <a:solidFill>
                  <a:srgbClr val="C00000"/>
                </a:solidFill>
              </a:rPr>
              <a:t>归谬赋值法</a:t>
            </a:r>
            <a:r>
              <a:rPr lang="zh-CN" altLang="en-US" sz="1600" b="1">
                <a:solidFill>
                  <a:schemeClr val="accent2">
                    <a:lumMod val="50000"/>
                  </a:schemeClr>
                </a:solidFill>
              </a:rPr>
              <a:t>的基本思想是：</a:t>
            </a:r>
            <a:endParaRPr lang="en-US" altLang="zh-CN" sz="1600" b="1">
              <a:solidFill>
                <a:schemeClr val="accent2">
                  <a:lumMod val="50000"/>
                </a:schemeClr>
              </a:solidFill>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根据</a:t>
            </a:r>
            <a:r>
              <a:rPr lang="zh-CN" altLang="en-US" sz="1600" b="1">
                <a:solidFill>
                  <a:srgbClr val="C00000"/>
                </a:solidFill>
                <a:latin typeface="楷体" panose="02010609060101010101" pitchFamily="49" charset="-122"/>
                <a:ea typeface="楷体" panose="02010609060101010101" pitchFamily="49" charset="-122"/>
              </a:rPr>
              <a:t>逻辑运算符的特点</a:t>
            </a:r>
            <a:r>
              <a:rPr lang="zh-CN" altLang="en-US" sz="1600" b="1">
                <a:solidFill>
                  <a:srgbClr val="002060"/>
                </a:solidFill>
                <a:latin typeface="楷体" panose="02010609060101010101" pitchFamily="49" charset="-122"/>
                <a:ea typeface="楷体" panose="02010609060101010101" pitchFamily="49" charset="-122"/>
              </a:rPr>
              <a:t>，假定要使得公式的真值为真，则对其子公式乃至其中命题变量的真值有一定要求，考察这些要求中是否会出现矛盾，如果出现矛盾，则公式的真值不可能为真，从而是矛盾式。如果不出现矛盾则可以找到使得公式真值为真的真值赋值函数</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类似地，假定要使得公式的真值为假，通过考察对子公式乃至命题变量的真值要求是否有矛盾，从而判断公式是否是永真式</a:t>
            </a:r>
          </a:p>
        </p:txBody>
      </p:sp>
    </p:spTree>
    <p:extLst>
      <p:ext uri="{BB962C8B-B14F-4D97-AF65-F5344CB8AC3E}">
        <p14:creationId xmlns:p14="http://schemas.microsoft.com/office/powerpoint/2010/main" val="320665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归谬赋值法概述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E359AB3-700D-44CE-909F-9FEE1800C182}"/>
                  </a:ext>
                </a:extLst>
              </p:cNvPr>
              <p:cNvSpPr txBox="1"/>
              <p:nvPr/>
            </p:nvSpPr>
            <p:spPr>
              <a:xfrm>
                <a:off x="641074" y="865177"/>
                <a:ext cx="4882600" cy="1538819"/>
              </a:xfrm>
              <a:prstGeom prst="rect">
                <a:avLst/>
              </a:prstGeom>
              <a:solidFill>
                <a:schemeClr val="accent4">
                  <a:lumMod val="20000"/>
                  <a:lumOff val="80000"/>
                </a:schemeClr>
              </a:solidFill>
            </p:spPr>
            <p:txBody>
              <a:bodyPr wrap="square" rtlCol="0">
                <a:spAutoFit/>
              </a:bodyPr>
              <a:lstStyle/>
              <a:p>
                <a:pPr>
                  <a:lnSpc>
                    <a:spcPts val="2400"/>
                  </a:lnSpc>
                  <a:spcBef>
                    <a:spcPts val="600"/>
                  </a:spcBef>
                </a:pPr>
                <a:r>
                  <a:rPr lang="zh-CN" altLang="en-US" b="1">
                    <a:solidFill>
                      <a:schemeClr val="accent2">
                        <a:lumMod val="50000"/>
                      </a:schemeClr>
                    </a:solidFill>
                  </a:rPr>
                  <a:t>归谬赋值法所基于的逻辑运算符的特点：</a:t>
                </a:r>
                <a:endParaRPr lang="en-US" altLang="zh-CN"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要使得</a:t>
                </a:r>
                <a14:m>
                  <m:oMath xmlns:m="http://schemas.openxmlformats.org/officeDocument/2006/math">
                    <m:r>
                      <a:rPr lang="en-US" altLang="zh-CN" b="1" i="1" smtClean="0">
                        <a:solidFill>
                          <a:srgbClr val="C00000"/>
                        </a:solidFill>
                        <a:latin typeface="Cambria Math" panose="02040503050406030204" pitchFamily="18" charset="0"/>
                      </a:rPr>
                      <m:t>𝑨</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𝑩</m:t>
                    </m:r>
                  </m:oMath>
                </a14:m>
                <a:r>
                  <a:rPr lang="zh-CN" altLang="en-US" b="1">
                    <a:solidFill>
                      <a:srgbClr val="C00000"/>
                    </a:solidFill>
                  </a:rPr>
                  <a:t>为假</a:t>
                </a:r>
                <a:r>
                  <a:rPr lang="zh-CN" altLang="en-US" b="1">
                    <a:solidFill>
                      <a:schemeClr val="accent2">
                        <a:lumMod val="50000"/>
                      </a:schemeClr>
                    </a:solidFill>
                  </a:rPr>
                  <a:t>，则要求</a:t>
                </a:r>
                <a14:m>
                  <m:oMath xmlns:m="http://schemas.openxmlformats.org/officeDocument/2006/math">
                    <m:r>
                      <a:rPr lang="en-US" altLang="zh-CN" b="1" i="1" smtClean="0">
                        <a:solidFill>
                          <a:srgbClr val="C00000"/>
                        </a:solidFill>
                        <a:latin typeface="Cambria Math" panose="02040503050406030204" pitchFamily="18" charset="0"/>
                      </a:rPr>
                      <m:t>𝑨</m:t>
                    </m:r>
                  </m:oMath>
                </a14:m>
                <a:r>
                  <a:rPr lang="zh-CN" altLang="en-US" b="1">
                    <a:solidFill>
                      <a:srgbClr val="C00000"/>
                    </a:solidFill>
                  </a:rPr>
                  <a:t>为真</a:t>
                </a:r>
                <a:r>
                  <a:rPr lang="zh-CN" altLang="en-US" b="1">
                    <a:solidFill>
                      <a:schemeClr val="accent2">
                        <a:lumMod val="50000"/>
                      </a:schemeClr>
                    </a:solidFill>
                  </a:rPr>
                  <a:t>，且</a:t>
                </a:r>
                <a14:m>
                  <m:oMath xmlns:m="http://schemas.openxmlformats.org/officeDocument/2006/math">
                    <m:r>
                      <a:rPr lang="en-US" altLang="zh-CN" b="1" i="1" smtClean="0">
                        <a:solidFill>
                          <a:srgbClr val="C00000"/>
                        </a:solidFill>
                        <a:latin typeface="Cambria Math" panose="02040503050406030204" pitchFamily="18" charset="0"/>
                      </a:rPr>
                      <m:t>𝑩</m:t>
                    </m:r>
                  </m:oMath>
                </a14:m>
                <a:r>
                  <a:rPr lang="zh-CN" altLang="en-US" b="1">
                    <a:solidFill>
                      <a:srgbClr val="C00000"/>
                    </a:solidFill>
                  </a:rPr>
                  <a:t>为假</a:t>
                </a:r>
                <a:endParaRPr lang="en-US" altLang="zh-CN" b="1">
                  <a:solidFill>
                    <a:srgbClr val="C00000"/>
                  </a:solidFill>
                </a:endParaRPr>
              </a:p>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要使得</a:t>
                </a:r>
                <a14:m>
                  <m:oMath xmlns:m="http://schemas.openxmlformats.org/officeDocument/2006/math">
                    <m:r>
                      <a:rPr lang="en-US" altLang="zh-CN" b="1" i="1">
                        <a:solidFill>
                          <a:srgbClr val="C00000"/>
                        </a:solidFill>
                        <a:latin typeface="Cambria Math" panose="02040503050406030204" pitchFamily="18" charset="0"/>
                      </a:rPr>
                      <m:t>𝑨</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𝑩</m:t>
                    </m:r>
                  </m:oMath>
                </a14:m>
                <a:r>
                  <a:rPr lang="zh-CN" altLang="en-US" b="1">
                    <a:solidFill>
                      <a:srgbClr val="C00000"/>
                    </a:solidFill>
                    <a:latin typeface="Cambria Math" panose="02040503050406030204" pitchFamily="18" charset="0"/>
                  </a:rPr>
                  <a:t>为假</a:t>
                </a:r>
                <a:r>
                  <a:rPr lang="zh-CN" altLang="en-US" b="1">
                    <a:solidFill>
                      <a:schemeClr val="accent2">
                        <a:lumMod val="50000"/>
                      </a:schemeClr>
                    </a:solidFill>
                  </a:rPr>
                  <a:t>，则要求</a:t>
                </a:r>
                <a14:m>
                  <m:oMath xmlns:m="http://schemas.openxmlformats.org/officeDocument/2006/math">
                    <m:r>
                      <a:rPr lang="en-US" altLang="zh-CN" b="1" i="1" smtClean="0">
                        <a:solidFill>
                          <a:srgbClr val="C00000"/>
                        </a:solidFill>
                        <a:latin typeface="Cambria Math" panose="02040503050406030204" pitchFamily="18" charset="0"/>
                      </a:rPr>
                      <m:t>𝑨</m:t>
                    </m:r>
                  </m:oMath>
                </a14:m>
                <a:r>
                  <a:rPr lang="zh-CN" altLang="en-US" b="1">
                    <a:solidFill>
                      <a:srgbClr val="C00000"/>
                    </a:solidFill>
                  </a:rPr>
                  <a:t>为假</a:t>
                </a:r>
                <a:r>
                  <a:rPr lang="zh-CN" altLang="en-US" b="1">
                    <a:solidFill>
                      <a:schemeClr val="accent2">
                        <a:lumMod val="50000"/>
                      </a:schemeClr>
                    </a:solidFill>
                  </a:rPr>
                  <a:t>，且</a:t>
                </a:r>
                <a14:m>
                  <m:oMath xmlns:m="http://schemas.openxmlformats.org/officeDocument/2006/math">
                    <m:r>
                      <a:rPr lang="en-US" altLang="zh-CN" b="1" i="1" smtClean="0">
                        <a:solidFill>
                          <a:srgbClr val="C00000"/>
                        </a:solidFill>
                        <a:latin typeface="Cambria Math" panose="02040503050406030204" pitchFamily="18" charset="0"/>
                      </a:rPr>
                      <m:t>𝑩</m:t>
                    </m:r>
                  </m:oMath>
                </a14:m>
                <a:r>
                  <a:rPr lang="zh-CN" altLang="en-US" b="1">
                    <a:solidFill>
                      <a:srgbClr val="C00000"/>
                    </a:solidFill>
                  </a:rPr>
                  <a:t>为假</a:t>
                </a:r>
              </a:p>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要使得</a:t>
                </a:r>
                <a14:m>
                  <m:oMath xmlns:m="http://schemas.openxmlformats.org/officeDocument/2006/math">
                    <m:r>
                      <a:rPr lang="en-US" altLang="zh-CN" b="1" i="1">
                        <a:solidFill>
                          <a:srgbClr val="C00000"/>
                        </a:solidFill>
                        <a:latin typeface="Cambria Math" panose="02040503050406030204" pitchFamily="18" charset="0"/>
                      </a:rPr>
                      <m:t>𝑨</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𝑩</m:t>
                    </m:r>
                  </m:oMath>
                </a14:m>
                <a:r>
                  <a:rPr lang="zh-CN" altLang="en-US" b="1">
                    <a:solidFill>
                      <a:srgbClr val="C00000"/>
                    </a:solidFill>
                    <a:latin typeface="Cambria Math" panose="02040503050406030204" pitchFamily="18" charset="0"/>
                  </a:rPr>
                  <a:t>为真</a:t>
                </a:r>
                <a:r>
                  <a:rPr lang="zh-CN" altLang="en-US" b="1">
                    <a:solidFill>
                      <a:schemeClr val="accent2">
                        <a:lumMod val="50000"/>
                      </a:schemeClr>
                    </a:solidFill>
                  </a:rPr>
                  <a:t>，则要求</a:t>
                </a:r>
                <a14:m>
                  <m:oMath xmlns:m="http://schemas.openxmlformats.org/officeDocument/2006/math">
                    <m:r>
                      <a:rPr lang="en-US" altLang="zh-CN" b="1" i="1" smtClean="0">
                        <a:solidFill>
                          <a:srgbClr val="C00000"/>
                        </a:solidFill>
                        <a:latin typeface="Cambria Math" panose="02040503050406030204" pitchFamily="18" charset="0"/>
                      </a:rPr>
                      <m:t>𝑨</m:t>
                    </m:r>
                  </m:oMath>
                </a14:m>
                <a:r>
                  <a:rPr lang="zh-CN" altLang="en-US" b="1">
                    <a:solidFill>
                      <a:srgbClr val="C00000"/>
                    </a:solidFill>
                  </a:rPr>
                  <a:t>为真</a:t>
                </a:r>
                <a:r>
                  <a:rPr lang="zh-CN" altLang="en-US" b="1">
                    <a:solidFill>
                      <a:schemeClr val="accent2">
                        <a:lumMod val="50000"/>
                      </a:schemeClr>
                    </a:solidFill>
                  </a:rPr>
                  <a:t>，且</a:t>
                </a:r>
                <a14:m>
                  <m:oMath xmlns:m="http://schemas.openxmlformats.org/officeDocument/2006/math">
                    <m:r>
                      <a:rPr lang="en-US" altLang="zh-CN" b="1" i="1" smtClean="0">
                        <a:solidFill>
                          <a:srgbClr val="C00000"/>
                        </a:solidFill>
                        <a:latin typeface="Cambria Math" panose="02040503050406030204" pitchFamily="18" charset="0"/>
                      </a:rPr>
                      <m:t>𝑩</m:t>
                    </m:r>
                  </m:oMath>
                </a14:m>
                <a:r>
                  <a:rPr lang="zh-CN" altLang="en-US" b="1">
                    <a:solidFill>
                      <a:srgbClr val="C00000"/>
                    </a:solidFill>
                  </a:rPr>
                  <a:t>为真</a:t>
                </a:r>
                <a:endParaRPr lang="en-US" altLang="zh-CN" b="1">
                  <a:solidFill>
                    <a:srgbClr val="C00000"/>
                  </a:solidFill>
                </a:endParaRPr>
              </a:p>
            </p:txBody>
          </p:sp>
        </mc:Choice>
        <mc:Fallback xmlns="">
          <p:sp>
            <p:nvSpPr>
              <p:cNvPr id="4" name="文本框 3">
                <a:extLst>
                  <a:ext uri="{FF2B5EF4-FFF2-40B4-BE49-F238E27FC236}">
                    <a16:creationId xmlns:a16="http://schemas.microsoft.com/office/drawing/2014/main" id="{3E359AB3-700D-44CE-909F-9FEE1800C182}"/>
                  </a:ext>
                </a:extLst>
              </p:cNvPr>
              <p:cNvSpPr txBox="1">
                <a:spLocks noRot="1" noChangeAspect="1" noMove="1" noResize="1" noEditPoints="1" noAdjustHandles="1" noChangeArrowheads="1" noChangeShapeType="1" noTextEdit="1"/>
              </p:cNvSpPr>
              <p:nvPr/>
            </p:nvSpPr>
            <p:spPr>
              <a:xfrm>
                <a:off x="641074" y="865177"/>
                <a:ext cx="4882600" cy="1538819"/>
              </a:xfrm>
              <a:prstGeom prst="rect">
                <a:avLst/>
              </a:prstGeom>
              <a:blipFill>
                <a:blip r:embed="rId2"/>
                <a:stretch>
                  <a:fillRect l="-999" t="-1190" r="-749" b="-555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6EC4259-B41D-442D-A754-93E2748D42DD}"/>
              </a:ext>
            </a:extLst>
          </p:cNvPr>
          <p:cNvSpPr txBox="1"/>
          <p:nvPr/>
        </p:nvSpPr>
        <p:spPr>
          <a:xfrm>
            <a:off x="5724939" y="1170556"/>
            <a:ext cx="2777987" cy="922881"/>
          </a:xfrm>
          <a:prstGeom prst="rect">
            <a:avLst/>
          </a:prstGeom>
          <a:solidFill>
            <a:schemeClr val="accent2">
              <a:lumMod val="50000"/>
            </a:schemeClr>
          </a:solidFill>
        </p:spPr>
        <p:txBody>
          <a:bodyPr wrap="square" rtlCol="0">
            <a:spAutoFit/>
          </a:bodyPr>
          <a:lstStyle/>
          <a:p>
            <a:pPr>
              <a:lnSpc>
                <a:spcPts val="2200"/>
              </a:lnSpc>
              <a:spcBef>
                <a:spcPts val="600"/>
              </a:spcBef>
            </a:pPr>
            <a:r>
              <a:rPr lang="zh-CN" altLang="en-US" sz="1600" b="1">
                <a:solidFill>
                  <a:schemeClr val="bg1"/>
                </a:solidFill>
              </a:rPr>
              <a:t>这三种情况，对子公式的真值赋值要求都是唯一的，因此在归谬赋值时优先考虑</a:t>
            </a:r>
          </a:p>
        </p:txBody>
      </p:sp>
      <p:sp>
        <p:nvSpPr>
          <p:cNvPr id="6" name="文本框 5">
            <a:extLst>
              <a:ext uri="{FF2B5EF4-FFF2-40B4-BE49-F238E27FC236}">
                <a16:creationId xmlns:a16="http://schemas.microsoft.com/office/drawing/2014/main" id="{02430D49-9699-41C2-B2FF-7F02EB90A650}"/>
              </a:ext>
            </a:extLst>
          </p:cNvPr>
          <p:cNvSpPr txBox="1"/>
          <p:nvPr/>
        </p:nvSpPr>
        <p:spPr>
          <a:xfrm>
            <a:off x="641073" y="2502266"/>
            <a:ext cx="7464287" cy="338554"/>
          </a:xfrm>
          <a:prstGeom prst="rect">
            <a:avLst/>
          </a:prstGeom>
          <a:solidFill>
            <a:schemeClr val="accent2">
              <a:lumMod val="40000"/>
              <a:lumOff val="60000"/>
            </a:schemeClr>
          </a:solidFill>
        </p:spPr>
        <p:txBody>
          <a:bodyPr wrap="square" rtlCol="0">
            <a:spAutoFit/>
          </a:bodyPr>
          <a:lstStyle/>
          <a:p>
            <a:r>
              <a:rPr lang="zh-CN" altLang="en-US" sz="1600" b="1">
                <a:solidFill>
                  <a:schemeClr val="accent2">
                    <a:lumMod val="50000"/>
                  </a:schemeClr>
                </a:solidFill>
              </a:rPr>
              <a:t>归谬赋值法更方便用于判断蕴涵式或析取式是否是永真式，合取式是否是矛盾式！</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A6E7608-26F2-432A-A239-5B09ED3C9590}"/>
                  </a:ext>
                </a:extLst>
              </p:cNvPr>
              <p:cNvSpPr txBox="1"/>
              <p:nvPr/>
            </p:nvSpPr>
            <p:spPr>
              <a:xfrm>
                <a:off x="641073" y="2981727"/>
                <a:ext cx="6475343" cy="1538113"/>
              </a:xfrm>
              <a:prstGeom prst="rect">
                <a:avLst/>
              </a:prstGeom>
              <a:solidFill>
                <a:schemeClr val="accent4">
                  <a:lumMod val="20000"/>
                  <a:lumOff val="80000"/>
                </a:schemeClr>
              </a:solidFill>
            </p:spPr>
            <p:txBody>
              <a:bodyPr wrap="square" rtlCol="0">
                <a:spAutoFit/>
              </a:bodyPr>
              <a:lstStyle/>
              <a:p>
                <a:pPr>
                  <a:lnSpc>
                    <a:spcPts val="2400"/>
                  </a:lnSpc>
                  <a:spcBef>
                    <a:spcPts val="600"/>
                  </a:spcBef>
                </a:pPr>
                <a:r>
                  <a:rPr lang="zh-CN" altLang="en-US" b="1">
                    <a:solidFill>
                      <a:schemeClr val="accent2">
                        <a:lumMod val="50000"/>
                      </a:schemeClr>
                    </a:solidFill>
                  </a:rPr>
                  <a:t>归谬赋值法可能遇到的复杂情况：</a:t>
                </a:r>
                <a:endParaRPr lang="en-US" altLang="zh-CN"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要求</a:t>
                </a:r>
                <a14:m>
                  <m:oMath xmlns:m="http://schemas.openxmlformats.org/officeDocument/2006/math">
                    <m:r>
                      <a:rPr lang="en-US" altLang="zh-CN" b="1" i="1" smtClean="0">
                        <a:solidFill>
                          <a:srgbClr val="C00000"/>
                        </a:solidFill>
                        <a:latin typeface="Cambria Math" panose="02040503050406030204" pitchFamily="18" charset="0"/>
                      </a:rPr>
                      <m:t>𝑨</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𝑩</m:t>
                    </m:r>
                  </m:oMath>
                </a14:m>
                <a:r>
                  <a:rPr lang="zh-CN" altLang="en-US" b="1">
                    <a:solidFill>
                      <a:srgbClr val="C00000"/>
                    </a:solidFill>
                  </a:rPr>
                  <a:t>为真</a:t>
                </a:r>
                <a:r>
                  <a:rPr lang="zh-CN" altLang="en-US" b="1">
                    <a:solidFill>
                      <a:schemeClr val="accent2">
                        <a:lumMod val="50000"/>
                      </a:schemeClr>
                    </a:solidFill>
                  </a:rPr>
                  <a:t>，则要分</a:t>
                </a:r>
                <a14:m>
                  <m:oMath xmlns:m="http://schemas.openxmlformats.org/officeDocument/2006/math">
                    <m:r>
                      <a:rPr lang="en-US" altLang="zh-CN" b="1" i="1" smtClean="0">
                        <a:solidFill>
                          <a:srgbClr val="C00000"/>
                        </a:solidFill>
                        <a:latin typeface="Cambria Math" panose="02040503050406030204" pitchFamily="18" charset="0"/>
                      </a:rPr>
                      <m:t>𝑨</m:t>
                    </m:r>
                  </m:oMath>
                </a14:m>
                <a:r>
                  <a:rPr lang="zh-CN" altLang="en-US" b="1">
                    <a:solidFill>
                      <a:srgbClr val="C00000"/>
                    </a:solidFill>
                  </a:rPr>
                  <a:t>为假</a:t>
                </a:r>
                <a:r>
                  <a:rPr lang="zh-CN" altLang="en-US" b="1">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rgbClr val="C00000"/>
                    </a:solidFill>
                  </a:rPr>
                  <a:t>为真两种情况分别处理</a:t>
                </a:r>
                <a:endParaRPr lang="en-US" altLang="zh-CN" b="1">
                  <a:solidFill>
                    <a:srgbClr val="C00000"/>
                  </a:solidFill>
                </a:endParaRPr>
              </a:p>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要求</a:t>
                </a:r>
                <a14:m>
                  <m:oMath xmlns:m="http://schemas.openxmlformats.org/officeDocument/2006/math">
                    <m:r>
                      <a:rPr lang="en-US" altLang="zh-CN" b="1" i="1">
                        <a:solidFill>
                          <a:srgbClr val="C00000"/>
                        </a:solidFill>
                        <a:latin typeface="Cambria Math" panose="02040503050406030204" pitchFamily="18" charset="0"/>
                      </a:rPr>
                      <m:t>𝑨</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𝑩</m:t>
                    </m:r>
                  </m:oMath>
                </a14:m>
                <a:r>
                  <a:rPr lang="zh-CN" altLang="en-US" b="1">
                    <a:solidFill>
                      <a:srgbClr val="C00000"/>
                    </a:solidFill>
                    <a:latin typeface="Cambria Math" panose="02040503050406030204" pitchFamily="18" charset="0"/>
                  </a:rPr>
                  <a:t>为真</a:t>
                </a:r>
                <a:r>
                  <a:rPr lang="zh-CN" altLang="en-US" b="1">
                    <a:solidFill>
                      <a:schemeClr val="accent2">
                        <a:lumMod val="50000"/>
                      </a:schemeClr>
                    </a:solidFill>
                  </a:rPr>
                  <a:t>，则要分</a:t>
                </a:r>
                <a14:m>
                  <m:oMath xmlns:m="http://schemas.openxmlformats.org/officeDocument/2006/math">
                    <m:r>
                      <a:rPr lang="en-US" altLang="zh-CN" b="1" i="1" smtClean="0">
                        <a:solidFill>
                          <a:srgbClr val="C00000"/>
                        </a:solidFill>
                        <a:latin typeface="Cambria Math" panose="02040503050406030204" pitchFamily="18" charset="0"/>
                      </a:rPr>
                      <m:t>𝑨</m:t>
                    </m:r>
                  </m:oMath>
                </a14:m>
                <a:r>
                  <a:rPr lang="zh-CN" altLang="en-US" b="1">
                    <a:solidFill>
                      <a:srgbClr val="C00000"/>
                    </a:solidFill>
                  </a:rPr>
                  <a:t>为真</a:t>
                </a:r>
                <a:r>
                  <a:rPr lang="zh-CN" altLang="en-US" b="1">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rgbClr val="C00000"/>
                    </a:solidFill>
                  </a:rPr>
                  <a:t>为真两种情况分别处理</a:t>
                </a:r>
              </a:p>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要求</a:t>
                </a:r>
                <a14:m>
                  <m:oMath xmlns:m="http://schemas.openxmlformats.org/officeDocument/2006/math">
                    <m:r>
                      <a:rPr lang="en-US" altLang="zh-CN" b="1" i="1">
                        <a:solidFill>
                          <a:srgbClr val="C00000"/>
                        </a:solidFill>
                        <a:latin typeface="Cambria Math" panose="02040503050406030204" pitchFamily="18" charset="0"/>
                      </a:rPr>
                      <m:t>𝑨</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𝑩</m:t>
                    </m:r>
                  </m:oMath>
                </a14:m>
                <a:r>
                  <a:rPr lang="zh-CN" altLang="en-US" b="1">
                    <a:solidFill>
                      <a:srgbClr val="C00000"/>
                    </a:solidFill>
                    <a:latin typeface="Cambria Math" panose="02040503050406030204" pitchFamily="18" charset="0"/>
                  </a:rPr>
                  <a:t>为假</a:t>
                </a:r>
                <a:r>
                  <a:rPr lang="zh-CN" altLang="en-US" b="1">
                    <a:solidFill>
                      <a:schemeClr val="accent2">
                        <a:lumMod val="50000"/>
                      </a:schemeClr>
                    </a:solidFill>
                  </a:rPr>
                  <a:t>，则要分</a:t>
                </a:r>
                <a14:m>
                  <m:oMath xmlns:m="http://schemas.openxmlformats.org/officeDocument/2006/math">
                    <m:r>
                      <a:rPr lang="en-US" altLang="zh-CN" b="1" i="1" smtClean="0">
                        <a:solidFill>
                          <a:srgbClr val="C00000"/>
                        </a:solidFill>
                        <a:latin typeface="Cambria Math" panose="02040503050406030204" pitchFamily="18" charset="0"/>
                      </a:rPr>
                      <m:t>𝑨</m:t>
                    </m:r>
                  </m:oMath>
                </a14:m>
                <a:r>
                  <a:rPr lang="zh-CN" altLang="en-US" b="1">
                    <a:solidFill>
                      <a:srgbClr val="C00000"/>
                    </a:solidFill>
                  </a:rPr>
                  <a:t>为假</a:t>
                </a:r>
                <a:r>
                  <a:rPr lang="zh-CN" altLang="en-US" b="1">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oMath>
                </a14:m>
                <a:r>
                  <a:rPr lang="zh-CN" altLang="en-US" b="1">
                    <a:solidFill>
                      <a:srgbClr val="C00000"/>
                    </a:solidFill>
                  </a:rPr>
                  <a:t>为假两种情况分别处理</a:t>
                </a:r>
                <a:endParaRPr lang="en-US" altLang="zh-CN" b="1">
                  <a:solidFill>
                    <a:srgbClr val="C00000"/>
                  </a:solidFill>
                </a:endParaRPr>
              </a:p>
            </p:txBody>
          </p:sp>
        </mc:Choice>
        <mc:Fallback xmlns="">
          <p:sp>
            <p:nvSpPr>
              <p:cNvPr id="17" name="文本框 16">
                <a:extLst>
                  <a:ext uri="{FF2B5EF4-FFF2-40B4-BE49-F238E27FC236}">
                    <a16:creationId xmlns:a16="http://schemas.microsoft.com/office/drawing/2014/main" id="{AA6E7608-26F2-432A-A239-5B09ED3C9590}"/>
                  </a:ext>
                </a:extLst>
              </p:cNvPr>
              <p:cNvSpPr txBox="1">
                <a:spLocks noRot="1" noChangeAspect="1" noMove="1" noResize="1" noEditPoints="1" noAdjustHandles="1" noChangeArrowheads="1" noChangeShapeType="1" noTextEdit="1"/>
              </p:cNvSpPr>
              <p:nvPr/>
            </p:nvSpPr>
            <p:spPr>
              <a:xfrm>
                <a:off x="641073" y="2981727"/>
                <a:ext cx="6475343" cy="1538113"/>
              </a:xfrm>
              <a:prstGeom prst="rect">
                <a:avLst/>
              </a:prstGeom>
              <a:blipFill>
                <a:blip r:embed="rId3"/>
                <a:stretch>
                  <a:fillRect l="-753" t="-794" r="-753" b="-5556"/>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10B562CB-B9DD-4C28-A25B-1BFEA8222594}"/>
              </a:ext>
            </a:extLst>
          </p:cNvPr>
          <p:cNvSpPr txBox="1"/>
          <p:nvPr/>
        </p:nvSpPr>
        <p:spPr>
          <a:xfrm>
            <a:off x="7205868" y="3058285"/>
            <a:ext cx="1297058" cy="1384995"/>
          </a:xfrm>
          <a:prstGeom prst="rect">
            <a:avLst/>
          </a:prstGeom>
          <a:solidFill>
            <a:schemeClr val="accent6">
              <a:lumMod val="50000"/>
            </a:schemeClr>
          </a:solidFill>
        </p:spPr>
        <p:txBody>
          <a:bodyPr wrap="square" rtlCol="0">
            <a:spAutoFit/>
          </a:bodyPr>
          <a:lstStyle/>
          <a:p>
            <a:r>
              <a:rPr lang="zh-CN" altLang="en-US" sz="1400" b="1">
                <a:solidFill>
                  <a:schemeClr val="bg1"/>
                </a:solidFill>
              </a:rPr>
              <a:t>归谬赋值法本质上是一种非形式化推理，试图尽快找到矛盾的真值赋值要求</a:t>
            </a:r>
          </a:p>
        </p:txBody>
      </p:sp>
    </p:spTree>
    <p:extLst>
      <p:ext uri="{BB962C8B-B14F-4D97-AF65-F5344CB8AC3E}">
        <p14:creationId xmlns:p14="http://schemas.microsoft.com/office/powerpoint/2010/main" val="70817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归谬赋值法</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归谬赋值法举例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第四讲  命题逻辑永真式与可满足式</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1</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/42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AD921971-1DF3-44CC-B5E9-B1B70355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795" y="1409850"/>
            <a:ext cx="5033428" cy="2554165"/>
          </a:xfrm>
          <a:prstGeom prst="rect">
            <a:avLst/>
          </a:prstGeom>
        </p:spPr>
      </p:pic>
      <p:sp>
        <p:nvSpPr>
          <p:cNvPr id="4" name="文本框 3">
            <a:extLst>
              <a:ext uri="{FF2B5EF4-FFF2-40B4-BE49-F238E27FC236}">
                <a16:creationId xmlns:a16="http://schemas.microsoft.com/office/drawing/2014/main" id="{16BF939B-3DDA-493F-AC61-94079DCC538E}"/>
              </a:ext>
            </a:extLst>
          </p:cNvPr>
          <p:cNvSpPr txBox="1"/>
          <p:nvPr/>
        </p:nvSpPr>
        <p:spPr>
          <a:xfrm>
            <a:off x="822462" y="800882"/>
            <a:ext cx="4626666" cy="369332"/>
          </a:xfrm>
          <a:prstGeom prst="rect">
            <a:avLst/>
          </a:prstGeom>
          <a:solidFill>
            <a:schemeClr val="accent5">
              <a:lumMod val="20000"/>
              <a:lumOff val="80000"/>
            </a:schemeClr>
          </a:solidFill>
        </p:spPr>
        <p:txBody>
          <a:bodyPr wrap="square" rtlCol="0">
            <a:spAutoFit/>
          </a:bodyPr>
          <a:lstStyle/>
          <a:p>
            <a:r>
              <a:rPr lang="zh-CN" altLang="en-US" b="1">
                <a:solidFill>
                  <a:schemeClr val="accent2">
                    <a:lumMod val="50000"/>
                  </a:schemeClr>
                </a:solidFill>
              </a:rPr>
              <a:t>李娜教材将归谬赋值法称为简化真值表方法</a:t>
            </a:r>
          </a:p>
        </p:txBody>
      </p:sp>
      <p:sp>
        <p:nvSpPr>
          <p:cNvPr id="5" name="文本框 4">
            <a:extLst>
              <a:ext uri="{FF2B5EF4-FFF2-40B4-BE49-F238E27FC236}">
                <a16:creationId xmlns:a16="http://schemas.microsoft.com/office/drawing/2014/main" id="{761C6C4B-1ACA-4A7B-AAC3-2DF9AF47198F}"/>
              </a:ext>
            </a:extLst>
          </p:cNvPr>
          <p:cNvSpPr txBox="1"/>
          <p:nvPr/>
        </p:nvSpPr>
        <p:spPr>
          <a:xfrm>
            <a:off x="822462" y="2025213"/>
            <a:ext cx="1905829" cy="1323439"/>
          </a:xfrm>
          <a:prstGeom prst="rect">
            <a:avLst/>
          </a:prstGeom>
          <a:solidFill>
            <a:schemeClr val="accent6">
              <a:lumMod val="20000"/>
              <a:lumOff val="80000"/>
            </a:schemeClr>
          </a:solidFill>
        </p:spPr>
        <p:txBody>
          <a:bodyPr wrap="square" rtlCol="0">
            <a:spAutoFit/>
          </a:bodyPr>
          <a:lstStyle/>
          <a:p>
            <a:r>
              <a:rPr lang="zh-CN" altLang="en-US" sz="1600" b="1">
                <a:solidFill>
                  <a:schemeClr val="accent2">
                    <a:lumMod val="50000"/>
                  </a:schemeClr>
                </a:solidFill>
              </a:rPr>
              <a:t>右图是教材中的例子，我们觉得这样写不够紧凑，竖线对齐太远，推荐对公式加标记的方法</a:t>
            </a:r>
            <a:r>
              <a:rPr lang="en-US" altLang="zh-CN" sz="1600" b="1">
                <a:solidFill>
                  <a:schemeClr val="accent2">
                    <a:lumMod val="50000"/>
                  </a:schemeClr>
                </a:solidFill>
              </a:rPr>
              <a:t>!</a:t>
            </a:r>
            <a:endParaRPr lang="zh-CN" altLang="en-US" sz="1600" b="1">
              <a:solidFill>
                <a:schemeClr val="accent2">
                  <a:lumMod val="50000"/>
                </a:schemeClr>
              </a:solidFill>
            </a:endParaRPr>
          </a:p>
        </p:txBody>
      </p:sp>
    </p:spTree>
    <p:extLst>
      <p:ext uri="{BB962C8B-B14F-4D97-AF65-F5344CB8AC3E}">
        <p14:creationId xmlns:p14="http://schemas.microsoft.com/office/powerpoint/2010/main" val="282947536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2959</TotalTime>
  <Words>9514</Words>
  <Application>Microsoft Office PowerPoint</Application>
  <PresentationFormat>全屏显示(16:9)</PresentationFormat>
  <Paragraphs>823</Paragraphs>
  <Slides>43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等线</vt:lpstr>
      <vt:lpstr>仿宋</vt:lpstr>
      <vt:lpstr>黑体</vt:lpstr>
      <vt:lpstr>华文新魏</vt:lpstr>
      <vt:lpstr>楷体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ZB</cp:lastModifiedBy>
  <cp:revision>168</cp:revision>
  <dcterms:created xsi:type="dcterms:W3CDTF">2022-01-01T06:39:40Z</dcterms:created>
  <dcterms:modified xsi:type="dcterms:W3CDTF">2023-03-08T23:48:09Z</dcterms:modified>
</cp:coreProperties>
</file>