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1" r:id="rId5"/>
    <p:sldId id="283" r:id="rId6"/>
    <p:sldId id="290" r:id="rId7"/>
    <p:sldId id="291" r:id="rId8"/>
    <p:sldId id="284" r:id="rId9"/>
    <p:sldId id="292" r:id="rId10"/>
    <p:sldId id="287" r:id="rId11"/>
    <p:sldId id="285" r:id="rId12"/>
    <p:sldId id="286" r:id="rId13"/>
    <p:sldId id="320" r:id="rId14"/>
    <p:sldId id="288" r:id="rId15"/>
    <p:sldId id="295" r:id="rId16"/>
    <p:sldId id="293" r:id="rId17"/>
    <p:sldId id="294" r:id="rId18"/>
    <p:sldId id="296" r:id="rId19"/>
    <p:sldId id="298" r:id="rId20"/>
    <p:sldId id="299" r:id="rId21"/>
    <p:sldId id="301" r:id="rId22"/>
    <p:sldId id="300" r:id="rId23"/>
    <p:sldId id="303" r:id="rId24"/>
    <p:sldId id="321" r:id="rId25"/>
    <p:sldId id="302" r:id="rId26"/>
    <p:sldId id="304" r:id="rId27"/>
    <p:sldId id="306" r:id="rId28"/>
    <p:sldId id="307" r:id="rId29"/>
    <p:sldId id="308" r:id="rId30"/>
    <p:sldId id="309" r:id="rId31"/>
    <p:sldId id="310" r:id="rId32"/>
    <p:sldId id="311" r:id="rId33"/>
    <p:sldId id="312" r:id="rId34"/>
    <p:sldId id="305" r:id="rId35"/>
    <p:sldId id="297" r:id="rId36"/>
    <p:sldId id="313" r:id="rId37"/>
    <p:sldId id="318" r:id="rId38"/>
    <p:sldId id="316" r:id="rId39"/>
    <p:sldId id="272" r:id="rId40"/>
    <p:sldId id="280" r:id="rId41"/>
    <p:sldId id="262"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212" d="100"/>
          <a:sy n="212" d="100"/>
        </p:scale>
        <p:origin x="21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2023/03/23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0.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01.png"/><Relationship Id="rId39" Type="http://schemas.openxmlformats.org/officeDocument/2006/relationships/image" Target="../media/image114.png"/><Relationship Id="rId21" Type="http://schemas.openxmlformats.org/officeDocument/2006/relationships/image" Target="../media/image96.png"/><Relationship Id="rId34" Type="http://schemas.openxmlformats.org/officeDocument/2006/relationships/image" Target="../media/image109.png"/><Relationship Id="rId42" Type="http://schemas.openxmlformats.org/officeDocument/2006/relationships/image" Target="../media/image117.png"/><Relationship Id="rId47" Type="http://schemas.openxmlformats.org/officeDocument/2006/relationships/image" Target="../media/image122.png"/><Relationship Id="rId7" Type="http://schemas.openxmlformats.org/officeDocument/2006/relationships/image" Target="../media/image82.png"/><Relationship Id="rId2" Type="http://schemas.openxmlformats.org/officeDocument/2006/relationships/image" Target="../media/image77.png"/><Relationship Id="rId16" Type="http://schemas.openxmlformats.org/officeDocument/2006/relationships/image" Target="../media/image91.png"/><Relationship Id="rId29" Type="http://schemas.openxmlformats.org/officeDocument/2006/relationships/image" Target="../media/image104.png"/><Relationship Id="rId1" Type="http://schemas.openxmlformats.org/officeDocument/2006/relationships/slideLayout" Target="../slideLayouts/slideLayout1.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99.png"/><Relationship Id="rId32" Type="http://schemas.openxmlformats.org/officeDocument/2006/relationships/image" Target="../media/image107.png"/><Relationship Id="rId37" Type="http://schemas.openxmlformats.org/officeDocument/2006/relationships/image" Target="../media/image112.png"/><Relationship Id="rId40" Type="http://schemas.openxmlformats.org/officeDocument/2006/relationships/image" Target="../media/image115.png"/><Relationship Id="rId45" Type="http://schemas.openxmlformats.org/officeDocument/2006/relationships/image" Target="../media/image120.png"/><Relationship Id="rId5" Type="http://schemas.openxmlformats.org/officeDocument/2006/relationships/image" Target="../media/image80.png"/><Relationship Id="rId15" Type="http://schemas.openxmlformats.org/officeDocument/2006/relationships/image" Target="../media/image90.png"/><Relationship Id="rId23" Type="http://schemas.openxmlformats.org/officeDocument/2006/relationships/image" Target="../media/image98.png"/><Relationship Id="rId28" Type="http://schemas.openxmlformats.org/officeDocument/2006/relationships/image" Target="../media/image103.png"/><Relationship Id="rId36" Type="http://schemas.openxmlformats.org/officeDocument/2006/relationships/image" Target="../media/image111.png"/><Relationship Id="rId10" Type="http://schemas.openxmlformats.org/officeDocument/2006/relationships/image" Target="../media/image85.png"/><Relationship Id="rId19" Type="http://schemas.openxmlformats.org/officeDocument/2006/relationships/image" Target="../media/image94.png"/><Relationship Id="rId31" Type="http://schemas.openxmlformats.org/officeDocument/2006/relationships/image" Target="../media/image106.png"/><Relationship Id="rId44" Type="http://schemas.openxmlformats.org/officeDocument/2006/relationships/image" Target="../media/image119.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7.png"/><Relationship Id="rId27" Type="http://schemas.openxmlformats.org/officeDocument/2006/relationships/image" Target="../media/image102.png"/><Relationship Id="rId30" Type="http://schemas.openxmlformats.org/officeDocument/2006/relationships/image" Target="../media/image105.png"/><Relationship Id="rId35" Type="http://schemas.openxmlformats.org/officeDocument/2006/relationships/image" Target="../media/image110.png"/><Relationship Id="rId43" Type="http://schemas.openxmlformats.org/officeDocument/2006/relationships/image" Target="../media/image118.png"/><Relationship Id="rId48" Type="http://schemas.openxmlformats.org/officeDocument/2006/relationships/image" Target="../media/image123.png"/><Relationship Id="rId8" Type="http://schemas.openxmlformats.org/officeDocument/2006/relationships/image" Target="../media/image83.png"/><Relationship Id="rId3" Type="http://schemas.openxmlformats.org/officeDocument/2006/relationships/image" Target="../media/image78.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33" Type="http://schemas.openxmlformats.org/officeDocument/2006/relationships/image" Target="../media/image108.png"/><Relationship Id="rId38" Type="http://schemas.openxmlformats.org/officeDocument/2006/relationships/image" Target="../media/image113.png"/><Relationship Id="rId46" Type="http://schemas.openxmlformats.org/officeDocument/2006/relationships/image" Target="../media/image121.png"/><Relationship Id="rId20" Type="http://schemas.openxmlformats.org/officeDocument/2006/relationships/image" Target="../media/image95.png"/><Relationship Id="rId41" Type="http://schemas.openxmlformats.org/officeDocument/2006/relationships/image" Target="../media/image116.png"/></Relationships>
</file>

<file path=ppt/slides/_rels/slide29.xml.rels><?xml version="1.0" encoding="UTF-8" standalone="yes"?>
<Relationships xmlns="http://schemas.openxmlformats.org/package/2006/relationships"><Relationship Id="rId26" Type="http://schemas.openxmlformats.org/officeDocument/2006/relationships/image" Target="../media/image156.png"/><Relationship Id="rId21" Type="http://schemas.openxmlformats.org/officeDocument/2006/relationships/image" Target="../media/image151.png"/><Relationship Id="rId42" Type="http://schemas.openxmlformats.org/officeDocument/2006/relationships/image" Target="../media/image172.png"/><Relationship Id="rId47" Type="http://schemas.openxmlformats.org/officeDocument/2006/relationships/image" Target="../media/image177.png"/><Relationship Id="rId63" Type="http://schemas.openxmlformats.org/officeDocument/2006/relationships/image" Target="../media/image193.png"/><Relationship Id="rId68" Type="http://schemas.openxmlformats.org/officeDocument/2006/relationships/image" Target="../media/image198.png"/><Relationship Id="rId16" Type="http://schemas.openxmlformats.org/officeDocument/2006/relationships/image" Target="../media/image138.png"/><Relationship Id="rId11" Type="http://schemas.openxmlformats.org/officeDocument/2006/relationships/image" Target="../media/image133.png"/><Relationship Id="rId24" Type="http://schemas.openxmlformats.org/officeDocument/2006/relationships/image" Target="../media/image154.png"/><Relationship Id="rId32" Type="http://schemas.openxmlformats.org/officeDocument/2006/relationships/image" Target="../media/image162.png"/><Relationship Id="rId37" Type="http://schemas.openxmlformats.org/officeDocument/2006/relationships/image" Target="../media/image167.png"/><Relationship Id="rId40" Type="http://schemas.openxmlformats.org/officeDocument/2006/relationships/image" Target="../media/image170.png"/><Relationship Id="rId45" Type="http://schemas.openxmlformats.org/officeDocument/2006/relationships/image" Target="../media/image175.png"/><Relationship Id="rId53" Type="http://schemas.openxmlformats.org/officeDocument/2006/relationships/image" Target="../media/image183.png"/><Relationship Id="rId58" Type="http://schemas.openxmlformats.org/officeDocument/2006/relationships/image" Target="../media/image188.png"/><Relationship Id="rId66" Type="http://schemas.openxmlformats.org/officeDocument/2006/relationships/image" Target="../media/image196.png"/><Relationship Id="rId74" Type="http://schemas.openxmlformats.org/officeDocument/2006/relationships/image" Target="../media/image204.png"/><Relationship Id="rId5" Type="http://schemas.openxmlformats.org/officeDocument/2006/relationships/image" Target="../media/image127.png"/><Relationship Id="rId61" Type="http://schemas.openxmlformats.org/officeDocument/2006/relationships/image" Target="../media/image191.png"/><Relationship Id="rId19" Type="http://schemas.openxmlformats.org/officeDocument/2006/relationships/image" Target="../media/image149.png"/><Relationship Id="rId14" Type="http://schemas.openxmlformats.org/officeDocument/2006/relationships/image" Target="../media/image136.png"/><Relationship Id="rId22" Type="http://schemas.openxmlformats.org/officeDocument/2006/relationships/image" Target="../media/image152.png"/><Relationship Id="rId27" Type="http://schemas.openxmlformats.org/officeDocument/2006/relationships/image" Target="../media/image157.png"/><Relationship Id="rId30" Type="http://schemas.openxmlformats.org/officeDocument/2006/relationships/image" Target="../media/image160.png"/><Relationship Id="rId35" Type="http://schemas.openxmlformats.org/officeDocument/2006/relationships/image" Target="../media/image165.png"/><Relationship Id="rId43" Type="http://schemas.openxmlformats.org/officeDocument/2006/relationships/image" Target="../media/image173.png"/><Relationship Id="rId48" Type="http://schemas.openxmlformats.org/officeDocument/2006/relationships/image" Target="../media/image178.png"/><Relationship Id="rId56" Type="http://schemas.openxmlformats.org/officeDocument/2006/relationships/image" Target="../media/image186.png"/><Relationship Id="rId64" Type="http://schemas.openxmlformats.org/officeDocument/2006/relationships/image" Target="../media/image194.png"/><Relationship Id="rId69" Type="http://schemas.openxmlformats.org/officeDocument/2006/relationships/image" Target="../media/image199.png"/><Relationship Id="rId77" Type="http://schemas.openxmlformats.org/officeDocument/2006/relationships/image" Target="../media/image207.png"/><Relationship Id="rId8" Type="http://schemas.openxmlformats.org/officeDocument/2006/relationships/image" Target="../media/image130.png"/><Relationship Id="rId51" Type="http://schemas.openxmlformats.org/officeDocument/2006/relationships/image" Target="../media/image181.png"/><Relationship Id="rId72" Type="http://schemas.openxmlformats.org/officeDocument/2006/relationships/image" Target="../media/image202.png"/><Relationship Id="rId3" Type="http://schemas.openxmlformats.org/officeDocument/2006/relationships/image" Target="../media/image125.png"/><Relationship Id="rId12" Type="http://schemas.openxmlformats.org/officeDocument/2006/relationships/image" Target="../media/image134.png"/><Relationship Id="rId17" Type="http://schemas.openxmlformats.org/officeDocument/2006/relationships/image" Target="../media/image139.png"/><Relationship Id="rId25" Type="http://schemas.openxmlformats.org/officeDocument/2006/relationships/image" Target="../media/image155.png"/><Relationship Id="rId33" Type="http://schemas.openxmlformats.org/officeDocument/2006/relationships/image" Target="../media/image163.png"/><Relationship Id="rId38" Type="http://schemas.openxmlformats.org/officeDocument/2006/relationships/image" Target="../media/image168.png"/><Relationship Id="rId46" Type="http://schemas.openxmlformats.org/officeDocument/2006/relationships/image" Target="../media/image176.png"/><Relationship Id="rId59" Type="http://schemas.openxmlformats.org/officeDocument/2006/relationships/image" Target="../media/image189.png"/><Relationship Id="rId67" Type="http://schemas.openxmlformats.org/officeDocument/2006/relationships/image" Target="../media/image197.png"/><Relationship Id="rId20" Type="http://schemas.openxmlformats.org/officeDocument/2006/relationships/image" Target="../media/image150.png"/><Relationship Id="rId41" Type="http://schemas.openxmlformats.org/officeDocument/2006/relationships/image" Target="../media/image171.png"/><Relationship Id="rId54" Type="http://schemas.openxmlformats.org/officeDocument/2006/relationships/image" Target="../media/image184.png"/><Relationship Id="rId62" Type="http://schemas.openxmlformats.org/officeDocument/2006/relationships/image" Target="../media/image192.png"/><Relationship Id="rId70" Type="http://schemas.openxmlformats.org/officeDocument/2006/relationships/image" Target="../media/image200.png"/><Relationship Id="rId75" Type="http://schemas.openxmlformats.org/officeDocument/2006/relationships/image" Target="../media/image205.png"/><Relationship Id="rId1" Type="http://schemas.openxmlformats.org/officeDocument/2006/relationships/slideLayout" Target="../slideLayouts/slideLayout1.xml"/><Relationship Id="rId6" Type="http://schemas.openxmlformats.org/officeDocument/2006/relationships/image" Target="../media/image128.png"/><Relationship Id="rId15" Type="http://schemas.openxmlformats.org/officeDocument/2006/relationships/image" Target="../media/image137.png"/><Relationship Id="rId23" Type="http://schemas.openxmlformats.org/officeDocument/2006/relationships/image" Target="../media/image153.png"/><Relationship Id="rId28" Type="http://schemas.openxmlformats.org/officeDocument/2006/relationships/image" Target="../media/image158.png"/><Relationship Id="rId36" Type="http://schemas.openxmlformats.org/officeDocument/2006/relationships/image" Target="../media/image166.png"/><Relationship Id="rId49" Type="http://schemas.openxmlformats.org/officeDocument/2006/relationships/image" Target="../media/image179.png"/><Relationship Id="rId57" Type="http://schemas.openxmlformats.org/officeDocument/2006/relationships/image" Target="../media/image187.png"/><Relationship Id="rId10" Type="http://schemas.openxmlformats.org/officeDocument/2006/relationships/image" Target="../media/image132.png"/><Relationship Id="rId31" Type="http://schemas.openxmlformats.org/officeDocument/2006/relationships/image" Target="../media/image161.png"/><Relationship Id="rId44" Type="http://schemas.openxmlformats.org/officeDocument/2006/relationships/image" Target="../media/image174.png"/><Relationship Id="rId52" Type="http://schemas.openxmlformats.org/officeDocument/2006/relationships/image" Target="../media/image182.png"/><Relationship Id="rId60" Type="http://schemas.openxmlformats.org/officeDocument/2006/relationships/image" Target="../media/image190.png"/><Relationship Id="rId65" Type="http://schemas.openxmlformats.org/officeDocument/2006/relationships/image" Target="../media/image195.png"/><Relationship Id="rId73" Type="http://schemas.openxmlformats.org/officeDocument/2006/relationships/image" Target="../media/image203.png"/><Relationship Id="rId4" Type="http://schemas.openxmlformats.org/officeDocument/2006/relationships/image" Target="../media/image126.png"/><Relationship Id="rId9" Type="http://schemas.openxmlformats.org/officeDocument/2006/relationships/image" Target="../media/image131.png"/><Relationship Id="rId13" Type="http://schemas.openxmlformats.org/officeDocument/2006/relationships/image" Target="../media/image135.png"/><Relationship Id="rId18" Type="http://schemas.openxmlformats.org/officeDocument/2006/relationships/image" Target="../media/image148.png"/><Relationship Id="rId39" Type="http://schemas.openxmlformats.org/officeDocument/2006/relationships/image" Target="../media/image169.png"/><Relationship Id="rId34" Type="http://schemas.openxmlformats.org/officeDocument/2006/relationships/image" Target="../media/image164.png"/><Relationship Id="rId50" Type="http://schemas.openxmlformats.org/officeDocument/2006/relationships/image" Target="../media/image180.png"/><Relationship Id="rId55" Type="http://schemas.openxmlformats.org/officeDocument/2006/relationships/image" Target="../media/image185.png"/><Relationship Id="rId76" Type="http://schemas.openxmlformats.org/officeDocument/2006/relationships/image" Target="../media/image206.png"/><Relationship Id="rId7" Type="http://schemas.openxmlformats.org/officeDocument/2006/relationships/image" Target="../media/image129.png"/><Relationship Id="rId71" Type="http://schemas.openxmlformats.org/officeDocument/2006/relationships/image" Target="../media/image201.png"/><Relationship Id="rId2" Type="http://schemas.openxmlformats.org/officeDocument/2006/relationships/image" Target="../media/image124.png"/><Relationship Id="rId29" Type="http://schemas.openxmlformats.org/officeDocument/2006/relationships/image" Target="../media/image15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14.png"/><Relationship Id="rId3" Type="http://schemas.openxmlformats.org/officeDocument/2006/relationships/image" Target="../media/image209.png"/><Relationship Id="rId7" Type="http://schemas.openxmlformats.org/officeDocument/2006/relationships/image" Target="../media/image213.png"/><Relationship Id="rId2" Type="http://schemas.openxmlformats.org/officeDocument/2006/relationships/image" Target="../media/image208.png"/><Relationship Id="rId1" Type="http://schemas.openxmlformats.org/officeDocument/2006/relationships/slideLayout" Target="../slideLayouts/slideLayout1.xml"/><Relationship Id="rId6" Type="http://schemas.openxmlformats.org/officeDocument/2006/relationships/image" Target="../media/image212.png"/><Relationship Id="rId11" Type="http://schemas.openxmlformats.org/officeDocument/2006/relationships/image" Target="../media/image217.png"/><Relationship Id="rId5" Type="http://schemas.openxmlformats.org/officeDocument/2006/relationships/image" Target="../media/image211.png"/><Relationship Id="rId10" Type="http://schemas.openxmlformats.org/officeDocument/2006/relationships/image" Target="../media/image216.png"/><Relationship Id="rId4" Type="http://schemas.openxmlformats.org/officeDocument/2006/relationships/image" Target="../media/image210.png"/><Relationship Id="rId9" Type="http://schemas.openxmlformats.org/officeDocument/2006/relationships/image" Target="../media/image215.png"/></Relationships>
</file>

<file path=ppt/slides/_rels/slide31.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25.png"/><Relationship Id="rId13" Type="http://schemas.openxmlformats.org/officeDocument/2006/relationships/image" Target="../media/image231.png"/><Relationship Id="rId3" Type="http://schemas.openxmlformats.org/officeDocument/2006/relationships/image" Target="../media/image220.png"/><Relationship Id="rId7" Type="http://schemas.openxmlformats.org/officeDocument/2006/relationships/image" Target="../media/image224.png"/><Relationship Id="rId12" Type="http://schemas.openxmlformats.org/officeDocument/2006/relationships/image" Target="../media/image229.png"/><Relationship Id="rId2" Type="http://schemas.openxmlformats.org/officeDocument/2006/relationships/image" Target="../media/image219.png"/><Relationship Id="rId16" Type="http://schemas.openxmlformats.org/officeDocument/2006/relationships/image" Target="../media/image234.png"/><Relationship Id="rId1" Type="http://schemas.openxmlformats.org/officeDocument/2006/relationships/slideLayout" Target="../slideLayouts/slideLayout1.xml"/><Relationship Id="rId6" Type="http://schemas.openxmlformats.org/officeDocument/2006/relationships/image" Target="../media/image223.png"/><Relationship Id="rId11" Type="http://schemas.openxmlformats.org/officeDocument/2006/relationships/image" Target="../media/image228.png"/><Relationship Id="rId5" Type="http://schemas.openxmlformats.org/officeDocument/2006/relationships/image" Target="../media/image222.png"/><Relationship Id="rId15" Type="http://schemas.openxmlformats.org/officeDocument/2006/relationships/image" Target="../media/image233.png"/><Relationship Id="rId10" Type="http://schemas.openxmlformats.org/officeDocument/2006/relationships/image" Target="../media/image227.png"/><Relationship Id="rId4" Type="http://schemas.openxmlformats.org/officeDocument/2006/relationships/image" Target="../media/image221.png"/><Relationship Id="rId9" Type="http://schemas.openxmlformats.org/officeDocument/2006/relationships/image" Target="../media/image226.png"/><Relationship Id="rId14" Type="http://schemas.openxmlformats.org/officeDocument/2006/relationships/image" Target="../media/image232.png"/></Relationships>
</file>

<file path=ppt/slides/_rels/slide33.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0.png"/><Relationship Id="rId1" Type="http://schemas.openxmlformats.org/officeDocument/2006/relationships/slideLayout" Target="../slideLayouts/slideLayout1.xml"/><Relationship Id="rId5" Type="http://schemas.openxmlformats.org/officeDocument/2006/relationships/image" Target="../media/image237.png"/><Relationship Id="rId4" Type="http://schemas.openxmlformats.org/officeDocument/2006/relationships/image" Target="../media/image236.png"/></Relationships>
</file>

<file path=ppt/slides/_rels/slide34.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image" Target="../media/image238.png"/><Relationship Id="rId1" Type="http://schemas.openxmlformats.org/officeDocument/2006/relationships/slideLayout" Target="../slideLayouts/slideLayout1.xml"/><Relationship Id="rId6" Type="http://schemas.openxmlformats.org/officeDocument/2006/relationships/image" Target="../media/image243.png"/><Relationship Id="rId5" Type="http://schemas.openxmlformats.org/officeDocument/2006/relationships/image" Target="../media/image242.png"/><Relationship Id="rId4" Type="http://schemas.openxmlformats.org/officeDocument/2006/relationships/image" Target="../media/image241.png"/></Relationships>
</file>

<file path=ppt/slides/_rels/slide35.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4" Type="http://schemas.openxmlformats.org/officeDocument/2006/relationships/image" Target="../media/image246.png"/></Relationships>
</file>

<file path=ppt/slides/_rels/slide36.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image" Target="../media/image24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9.png"/><Relationship Id="rId1" Type="http://schemas.openxmlformats.org/officeDocument/2006/relationships/slideLayout" Target="../slideLayouts/slideLayout1.xml"/><Relationship Id="rId5" Type="http://schemas.openxmlformats.org/officeDocument/2006/relationships/image" Target="../media/image253.png"/><Relationship Id="rId4" Type="http://schemas.openxmlformats.org/officeDocument/2006/relationships/image" Target="../media/image252.png"/></Relationships>
</file>

<file path=ppt/slides/_rels/slide38.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4" Type="http://schemas.openxmlformats.org/officeDocument/2006/relationships/image" Target="../media/image2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144.png"/><Relationship Id="rId13" Type="http://schemas.openxmlformats.org/officeDocument/2006/relationships/image" Target="../media/image250.png"/><Relationship Id="rId7" Type="http://schemas.openxmlformats.org/officeDocument/2006/relationships/image" Target="../media/image143.png"/><Relationship Id="rId12"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142.pn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40.png"/><Relationship Id="rId9" Type="http://schemas.openxmlformats.org/officeDocument/2006/relationships/image" Target="../media/image14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993579" y="872902"/>
            <a:ext cx="7156840"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第五讲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命题逻辑公式等值与范式</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命题逻辑等值演算的过程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962491-9FEF-4597-AF9A-BB83E4B64559}"/>
                  </a:ext>
                </a:extLst>
              </p:cNvPr>
              <p:cNvSpPr txBox="1"/>
              <p:nvPr/>
            </p:nvSpPr>
            <p:spPr>
              <a:xfrm>
                <a:off x="1571088" y="805516"/>
                <a:ext cx="5921814" cy="1383584"/>
              </a:xfrm>
              <a:prstGeom prst="rect">
                <a:avLst/>
              </a:prstGeom>
              <a:solidFill>
                <a:schemeClr val="accent4">
                  <a:lumMod val="20000"/>
                  <a:lumOff val="80000"/>
                </a:schemeClr>
              </a:solidFill>
            </p:spPr>
            <p:txBody>
              <a:bodyPr wrap="none" rtlCol="0">
                <a:spAutoFit/>
              </a:bodyPr>
              <a:lstStyle/>
              <a:p>
                <a:pPr algn="ctr">
                  <a:lnSpc>
                    <a:spcPts val="2550"/>
                  </a:lnSpc>
                </a:pPr>
                <a:r>
                  <a:rPr lang="zh-CN" altLang="en-US" sz="1800">
                    <a:solidFill>
                      <a:srgbClr val="002060"/>
                    </a:solidFill>
                    <a:latin typeface="黑体" panose="02010609060101010101" pitchFamily="49" charset="-122"/>
                    <a:ea typeface="黑体" panose="02010609060101010101" pitchFamily="49" charset="-122"/>
                  </a:rPr>
                  <a:t>等值演算过程</a:t>
                </a:r>
                <a:endParaRPr lang="en-US" altLang="zh-CN" sz="1800">
                  <a:solidFill>
                    <a:srgbClr val="002060"/>
                  </a:solidFill>
                  <a:latin typeface="黑体" panose="02010609060101010101" pitchFamily="49" charset="-122"/>
                  <a:ea typeface="黑体" panose="02010609060101010101" pitchFamily="49" charset="-122"/>
                </a:endParaRPr>
              </a:p>
              <a:p>
                <a:pPr>
                  <a:lnSpc>
                    <a:spcPts val="2550"/>
                  </a:lnSpc>
                </a:pPr>
                <a:r>
                  <a:rPr lang="zh-CN" altLang="en-US" sz="1500" b="1">
                    <a:solidFill>
                      <a:schemeClr val="accent6">
                        <a:lumMod val="50000"/>
                      </a:schemeClr>
                    </a:solidFill>
                    <a:latin typeface="+mn-ea"/>
                  </a:rPr>
                  <a:t>利用基本等值式模式的实例，为证明逻辑等值式</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r>
                      <a:rPr lang="en-US" altLang="zh-CN" sz="1500" b="1" i="1">
                        <a:solidFill>
                          <a:schemeClr val="accent6">
                            <a:lumMod val="50000"/>
                          </a:schemeClr>
                        </a:solidFill>
                        <a:latin typeface="Cambria Math" panose="02040503050406030204" pitchFamily="18" charset="0"/>
                      </a:rPr>
                      <m:t>≡</m:t>
                    </m:r>
                    <m:r>
                      <a:rPr lang="en-US" altLang="zh-CN" sz="1500" b="1" i="1">
                        <a:solidFill>
                          <a:schemeClr val="accent6">
                            <a:lumMod val="50000"/>
                          </a:schemeClr>
                        </a:solidFill>
                        <a:latin typeface="Cambria Math" panose="02040503050406030204" pitchFamily="18" charset="0"/>
                      </a:rPr>
                      <m:t>𝑩</m:t>
                    </m:r>
                  </m:oMath>
                </a14:m>
                <a:endParaRPr lang="zh-CN" altLang="en-US" sz="1500" b="1">
                  <a:solidFill>
                    <a:schemeClr val="accent6">
                      <a:lumMod val="50000"/>
                    </a:schemeClr>
                  </a:solidFill>
                  <a:latin typeface="+mn-ea"/>
                </a:endParaRPr>
              </a:p>
              <a:p>
                <a:pPr marL="257175" indent="-257175">
                  <a:lnSpc>
                    <a:spcPts val="2550"/>
                  </a:lnSpc>
                  <a:buFont typeface="Arial" panose="020B0604020202020204" pitchFamily="34" charset="0"/>
                  <a:buChar char="•"/>
                </a:pPr>
                <a:r>
                  <a:rPr lang="zh-CN" altLang="en-US" sz="1500" b="1">
                    <a:solidFill>
                      <a:srgbClr val="C00000"/>
                    </a:solidFill>
                    <a:latin typeface="楷体" panose="02010609060101010101" pitchFamily="49" charset="-122"/>
                    <a:ea typeface="楷体" panose="02010609060101010101" pitchFamily="49" charset="-122"/>
                  </a:rPr>
                  <a:t>只要将</a:t>
                </a:r>
                <a14:m>
                  <m:oMath xmlns:m="http://schemas.openxmlformats.org/officeDocument/2006/math">
                    <m:r>
                      <a:rPr lang="en-US" altLang="zh-CN" sz="1500" b="1" i="1">
                        <a:solidFill>
                          <a:srgbClr val="C00000"/>
                        </a:solidFill>
                        <a:latin typeface="Cambria Math" panose="02040503050406030204" pitchFamily="18" charset="0"/>
                      </a:rPr>
                      <m:t>𝑨</m:t>
                    </m:r>
                  </m:oMath>
                </a14:m>
                <a:r>
                  <a:rPr lang="zh-CN" altLang="en-US" sz="1500" b="1">
                    <a:solidFill>
                      <a:srgbClr val="C00000"/>
                    </a:solidFill>
                    <a:latin typeface="楷体" panose="02010609060101010101" pitchFamily="49" charset="-122"/>
                    <a:ea typeface="楷体" panose="02010609060101010101" pitchFamily="49" charset="-122"/>
                  </a:rPr>
                  <a:t>变换为与它等值的</a:t>
                </a:r>
                <a14:m>
                  <m:oMath xmlns:m="http://schemas.openxmlformats.org/officeDocument/2006/math">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oMath>
                </a14:m>
                <a:r>
                  <a:rPr lang="zh-CN" altLang="en-US" sz="1500" b="1">
                    <a:solidFill>
                      <a:srgbClr val="C00000"/>
                    </a:solidFill>
                    <a:latin typeface="楷体" panose="02010609060101010101" pitchFamily="49" charset="-122"/>
                    <a:ea typeface="楷体" panose="02010609060101010101" pitchFamily="49" charset="-122"/>
                  </a:rPr>
                  <a:t>，再变换为</a:t>
                </a:r>
                <a14:m>
                  <m:oMath xmlns:m="http://schemas.openxmlformats.org/officeDocument/2006/math">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oMath>
                </a14:m>
                <a:r>
                  <a:rPr lang="zh-CN" altLang="en-US" sz="1500" b="1">
                    <a:solidFill>
                      <a:srgbClr val="C00000"/>
                    </a:solidFill>
                    <a:latin typeface="楷体" panose="02010609060101010101" pitchFamily="49" charset="-122"/>
                    <a:ea typeface="楷体" panose="02010609060101010101" pitchFamily="49" charset="-122"/>
                  </a:rPr>
                  <a:t>等等，一直到变换为</a:t>
                </a:r>
                <a14:m>
                  <m:oMath xmlns:m="http://schemas.openxmlformats.org/officeDocument/2006/math">
                    <m:r>
                      <a:rPr lang="en-US" altLang="zh-CN" sz="1500" b="1" i="1">
                        <a:solidFill>
                          <a:srgbClr val="C00000"/>
                        </a:solidFill>
                        <a:latin typeface="Cambria Math" panose="02040503050406030204" pitchFamily="18" charset="0"/>
                      </a:rPr>
                      <m:t>𝑩</m:t>
                    </m:r>
                  </m:oMath>
                </a14:m>
                <a:endParaRPr lang="en-US" altLang="zh-CN" sz="1500" b="1">
                  <a:solidFill>
                    <a:srgbClr val="C00000"/>
                  </a:solidFill>
                  <a:latin typeface="楷体" panose="02010609060101010101" pitchFamily="49" charset="-122"/>
                  <a:ea typeface="楷体" panose="02010609060101010101" pitchFamily="49" charset="-122"/>
                </a:endParaRPr>
              </a:p>
              <a:p>
                <a:pPr marL="257175" indent="-257175">
                  <a:lnSpc>
                    <a:spcPts val="2550"/>
                  </a:lnSpc>
                  <a:buFont typeface="Arial" panose="020B0604020202020204" pitchFamily="34" charset="0"/>
                  <a:buChar char="•"/>
                </a:pPr>
                <a:r>
                  <a:rPr lang="zh-CN" altLang="en-US" sz="1500" b="1">
                    <a:solidFill>
                      <a:srgbClr val="C00000"/>
                    </a:solidFill>
                    <a:latin typeface="楷体" panose="02010609060101010101" pitchFamily="49" charset="-122"/>
                    <a:ea typeface="楷体" panose="02010609060101010101" pitchFamily="49" charset="-122"/>
                  </a:rPr>
                  <a:t>或从</a:t>
                </a:r>
                <a14:m>
                  <m:oMath xmlns:m="http://schemas.openxmlformats.org/officeDocument/2006/math">
                    <m:r>
                      <a:rPr lang="en-US" altLang="zh-CN" sz="1500" b="1" i="1">
                        <a:solidFill>
                          <a:srgbClr val="C00000"/>
                        </a:solidFill>
                        <a:latin typeface="Cambria Math" panose="02040503050406030204" pitchFamily="18" charset="0"/>
                      </a:rPr>
                      <m:t>𝑩</m:t>
                    </m:r>
                  </m:oMath>
                </a14:m>
                <a:r>
                  <a:rPr lang="zh-CN" altLang="en-US" sz="1500" b="1">
                    <a:solidFill>
                      <a:srgbClr val="C00000"/>
                    </a:solidFill>
                    <a:latin typeface="楷体" panose="02010609060101010101" pitchFamily="49" charset="-122"/>
                    <a:ea typeface="楷体" panose="02010609060101010101" pitchFamily="49" charset="-122"/>
                  </a:rPr>
                  <a:t>等值变换到</a:t>
                </a:r>
                <a14:m>
                  <m:oMath xmlns:m="http://schemas.openxmlformats.org/officeDocument/2006/math">
                    <m:r>
                      <a:rPr lang="en-US" altLang="zh-CN" sz="1500" b="1" i="1">
                        <a:solidFill>
                          <a:srgbClr val="C00000"/>
                        </a:solidFill>
                        <a:latin typeface="Cambria Math" panose="02040503050406030204" pitchFamily="18" charset="0"/>
                      </a:rPr>
                      <m:t>𝑨</m:t>
                    </m:r>
                  </m:oMath>
                </a14:m>
                <a:r>
                  <a:rPr lang="zh-CN" altLang="en-US" sz="1500" b="1">
                    <a:solidFill>
                      <a:srgbClr val="C00000"/>
                    </a:solidFill>
                    <a:latin typeface="楷体" panose="02010609060101010101" pitchFamily="49" charset="-122"/>
                    <a:ea typeface="楷体" panose="02010609060101010101" pitchFamily="49" charset="-122"/>
                  </a:rPr>
                  <a:t>，或将</a:t>
                </a:r>
                <a14:m>
                  <m:oMath xmlns:m="http://schemas.openxmlformats.org/officeDocument/2006/math">
                    <m:r>
                      <a:rPr lang="en-US" altLang="zh-CN" sz="1500" b="1" i="1">
                        <a:solidFill>
                          <a:srgbClr val="C00000"/>
                        </a:solidFill>
                        <a:latin typeface="Cambria Math" panose="02040503050406030204" pitchFamily="18" charset="0"/>
                      </a:rPr>
                      <m:t>𝑨</m:t>
                    </m:r>
                  </m:oMath>
                </a14:m>
                <a:r>
                  <a:rPr lang="zh-CN" altLang="en-US" sz="1500" b="1">
                    <a:solidFill>
                      <a:srgbClr val="C00000"/>
                    </a:solidFill>
                    <a:latin typeface="楷体" panose="02010609060101010101" pitchFamily="49" charset="-122"/>
                    <a:ea typeface="楷体" panose="02010609060101010101" pitchFamily="49" charset="-122"/>
                  </a:rPr>
                  <a:t>和</a:t>
                </a:r>
                <a14:m>
                  <m:oMath xmlns:m="http://schemas.openxmlformats.org/officeDocument/2006/math">
                    <m:r>
                      <a:rPr lang="en-US" altLang="zh-CN" sz="1500" b="1" i="1">
                        <a:solidFill>
                          <a:srgbClr val="C00000"/>
                        </a:solidFill>
                        <a:latin typeface="Cambria Math" panose="02040503050406030204" pitchFamily="18" charset="0"/>
                      </a:rPr>
                      <m:t>𝑩</m:t>
                    </m:r>
                  </m:oMath>
                </a14:m>
                <a:r>
                  <a:rPr lang="zh-CN" altLang="en-US" sz="1500" b="1">
                    <a:solidFill>
                      <a:srgbClr val="C00000"/>
                    </a:solidFill>
                    <a:latin typeface="楷体" panose="02010609060101010101" pitchFamily="49" charset="-122"/>
                    <a:ea typeface="楷体" panose="02010609060101010101" pitchFamily="49" charset="-122"/>
                  </a:rPr>
                  <a:t>都等值变换为</a:t>
                </a:r>
                <a14:m>
                  <m:oMath xmlns:m="http://schemas.openxmlformats.org/officeDocument/2006/math">
                    <m:r>
                      <a:rPr lang="en-US" altLang="zh-CN" sz="1500" b="1" i="1">
                        <a:solidFill>
                          <a:srgbClr val="C00000"/>
                        </a:solidFill>
                        <a:latin typeface="Cambria Math" panose="02040503050406030204" pitchFamily="18" charset="0"/>
                      </a:rPr>
                      <m:t>𝑪</m:t>
                    </m:r>
                  </m:oMath>
                </a14:m>
                <a:endParaRPr lang="zh-CN" altLang="en-US" sz="1500" b="1">
                  <a:solidFill>
                    <a:srgbClr val="C0000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36962491-9FEF-4597-AF9A-BB83E4B64559}"/>
                  </a:ext>
                </a:extLst>
              </p:cNvPr>
              <p:cNvSpPr txBox="1">
                <a:spLocks noRot="1" noChangeAspect="1" noMove="1" noResize="1" noEditPoints="1" noAdjustHandles="1" noChangeArrowheads="1" noChangeShapeType="1" noTextEdit="1"/>
              </p:cNvSpPr>
              <p:nvPr/>
            </p:nvSpPr>
            <p:spPr>
              <a:xfrm>
                <a:off x="1571088" y="805516"/>
                <a:ext cx="5921814" cy="1383584"/>
              </a:xfrm>
              <a:prstGeom prst="rect">
                <a:avLst/>
              </a:prstGeom>
              <a:blipFill>
                <a:blip r:embed="rId2"/>
                <a:stretch>
                  <a:fillRect l="-412" t="-1322" b="-39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21AAECA-D472-4C1E-AFD7-9CCBF6B3201A}"/>
                  </a:ext>
                </a:extLst>
              </p:cNvPr>
              <p:cNvSpPr txBox="1"/>
              <p:nvPr/>
            </p:nvSpPr>
            <p:spPr>
              <a:xfrm>
                <a:off x="621257" y="2394112"/>
                <a:ext cx="3877976" cy="1948995"/>
              </a:xfrm>
              <a:prstGeom prst="rect">
                <a:avLst/>
              </a:prstGeom>
              <a:solidFill>
                <a:schemeClr val="accent2">
                  <a:lumMod val="20000"/>
                  <a:lumOff val="80000"/>
                  <a:alpha val="50000"/>
                </a:schemeClr>
              </a:solidFill>
            </p:spPr>
            <p:txBody>
              <a:bodyPr wrap="square" rtlCol="0">
                <a:spAutoFit/>
              </a:bodyPr>
              <a:lstStyle/>
              <a:p>
                <a:pPr algn="ctr">
                  <a:lnSpc>
                    <a:spcPts val="2250"/>
                  </a:lnSpc>
                  <a:spcBef>
                    <a:spcPts val="450"/>
                  </a:spcBef>
                </a:pPr>
                <a:r>
                  <a:rPr lang="zh-CN" altLang="en-US" sz="1500" b="1">
                    <a:solidFill>
                      <a:srgbClr val="002060"/>
                    </a:solidFill>
                  </a:rPr>
                  <a:t>置换与替换</a:t>
                </a:r>
                <a:endParaRPr lang="en-US" altLang="zh-CN" sz="1500" b="1">
                  <a:solidFill>
                    <a:srgbClr val="002060"/>
                  </a:solidFill>
                </a:endParaRPr>
              </a:p>
              <a:p>
                <a:pPr marL="257175" indent="-257175">
                  <a:lnSpc>
                    <a:spcPts val="2250"/>
                  </a:lnSpc>
                  <a:spcBef>
                    <a:spcPts val="450"/>
                  </a:spcBef>
                  <a:buFont typeface="Arial" panose="020B0604020202020204" pitchFamily="34" charset="0"/>
                  <a:buChar char="•"/>
                </a:pPr>
                <a:r>
                  <a:rPr lang="zh-CN" altLang="en-US" sz="1500" b="1">
                    <a:solidFill>
                      <a:schemeClr val="accent2">
                        <a:lumMod val="50000"/>
                      </a:schemeClr>
                    </a:solidFill>
                    <a:latin typeface="楷体" panose="02010609060101010101" pitchFamily="49" charset="-122"/>
                    <a:ea typeface="楷体" panose="02010609060101010101" pitchFamily="49" charset="-122"/>
                  </a:rPr>
                  <a:t>使用与</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500" b="1">
                    <a:solidFill>
                      <a:schemeClr val="accent2">
                        <a:lumMod val="50000"/>
                      </a:schemeClr>
                    </a:solidFill>
                    <a:latin typeface="楷体" panose="02010609060101010101" pitchFamily="49" charset="-122"/>
                    <a:ea typeface="楷体" panose="02010609060101010101" pitchFamily="49" charset="-122"/>
                  </a:rPr>
                  <a:t>等值的公式</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𝑩</m:t>
                    </m:r>
                    <m:r>
                      <a:rPr lang="en-US" altLang="zh-CN" sz="1500" b="1" i="1">
                        <a:solidFill>
                          <a:schemeClr val="accent2">
                            <a:lumMod val="50000"/>
                          </a:schemeClr>
                        </a:solidFill>
                        <a:latin typeface="Cambria Math" panose="02040503050406030204" pitchFamily="18" charset="0"/>
                      </a:rPr>
                      <m:t>′</m:t>
                    </m:r>
                  </m:oMath>
                </a14:m>
                <a:r>
                  <a:rPr lang="zh-CN" altLang="en-US" sz="1500" b="1">
                    <a:solidFill>
                      <a:srgbClr val="C00000"/>
                    </a:solidFill>
                    <a:latin typeface="黑体" panose="02010609060101010101" pitchFamily="49" charset="-122"/>
                    <a:ea typeface="黑体" panose="02010609060101010101" pitchFamily="49" charset="-122"/>
                  </a:rPr>
                  <a:t>置换</a:t>
                </a:r>
                <a:r>
                  <a:rPr lang="en-US" altLang="zh-CN" sz="15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(replace)</a:t>
                </a:r>
                <a:r>
                  <a:rPr lang="zh-CN" altLang="en-US" sz="1500" b="1">
                    <a:solidFill>
                      <a:schemeClr val="accent2">
                        <a:lumMod val="50000"/>
                      </a:schemeClr>
                    </a:solidFill>
                    <a:latin typeface="楷体" panose="02010609060101010101" pitchFamily="49" charset="-122"/>
                    <a:ea typeface="楷体" panose="02010609060101010101" pitchFamily="49" charset="-122"/>
                  </a:rPr>
                  <a:t>公式</a:t>
                </a:r>
                <a:r>
                  <a:rPr lang="en-US" altLang="zh-CN" sz="1500" b="1">
                    <a:solidFill>
                      <a:schemeClr val="accent2">
                        <a:lumMod val="50000"/>
                      </a:schemeClr>
                    </a:solidFill>
                    <a:latin typeface="楷体" panose="02010609060101010101" pitchFamily="49" charset="-122"/>
                    <a:ea typeface="楷体" panose="02010609060101010101" pitchFamily="49" charset="-122"/>
                  </a:rPr>
                  <a:t>A</a:t>
                </a:r>
                <a:r>
                  <a:rPr lang="zh-CN" altLang="en-US" sz="1500" b="1">
                    <a:solidFill>
                      <a:schemeClr val="accent2">
                        <a:lumMod val="50000"/>
                      </a:schemeClr>
                    </a:solidFill>
                    <a:latin typeface="楷体" panose="02010609060101010101" pitchFamily="49" charset="-122"/>
                    <a:ea typeface="楷体" panose="02010609060101010101" pitchFamily="49" charset="-122"/>
                  </a:rPr>
                  <a:t>的子公式</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500" b="1">
                    <a:solidFill>
                      <a:schemeClr val="accent2">
                        <a:lumMod val="50000"/>
                      </a:schemeClr>
                    </a:solidFill>
                    <a:latin typeface="楷体" panose="02010609060101010101" pitchFamily="49" charset="-122"/>
                    <a:ea typeface="楷体" panose="02010609060101010101" pitchFamily="49" charset="-122"/>
                  </a:rPr>
                  <a:t>，可以置换</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500" b="1">
                    <a:solidFill>
                      <a:schemeClr val="accent2">
                        <a:lumMod val="50000"/>
                      </a:schemeClr>
                    </a:solidFill>
                    <a:latin typeface="楷体" panose="02010609060101010101" pitchFamily="49" charset="-122"/>
                    <a:ea typeface="楷体" panose="02010609060101010101" pitchFamily="49" charset="-122"/>
                  </a:rPr>
                  <a:t>中一处</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500" b="1">
                    <a:solidFill>
                      <a:schemeClr val="accent2">
                        <a:lumMod val="50000"/>
                      </a:schemeClr>
                    </a:solidFill>
                    <a:latin typeface="楷体" panose="02010609060101010101" pitchFamily="49" charset="-122"/>
                    <a:ea typeface="楷体" panose="02010609060101010101" pitchFamily="49" charset="-122"/>
                  </a:rPr>
                  <a:t>的出现，也可置换</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500" b="1">
                    <a:solidFill>
                      <a:schemeClr val="accent2">
                        <a:lumMod val="50000"/>
                      </a:schemeClr>
                    </a:solidFill>
                    <a:latin typeface="楷体" panose="02010609060101010101" pitchFamily="49" charset="-122"/>
                    <a:ea typeface="楷体" panose="02010609060101010101" pitchFamily="49" charset="-122"/>
                  </a:rPr>
                  <a:t>中几处</a:t>
                </a:r>
                <a14:m>
                  <m:oMath xmlns:m="http://schemas.openxmlformats.org/officeDocument/2006/math">
                    <m:r>
                      <a:rPr lang="en-US" altLang="zh-CN" sz="15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500" b="1">
                    <a:solidFill>
                      <a:schemeClr val="accent2">
                        <a:lumMod val="50000"/>
                      </a:schemeClr>
                    </a:solidFill>
                    <a:latin typeface="楷体" panose="02010609060101010101" pitchFamily="49" charset="-122"/>
                    <a:ea typeface="楷体" panose="02010609060101010101" pitchFamily="49" charset="-122"/>
                  </a:rPr>
                  <a:t>的出现</a:t>
                </a:r>
              </a:p>
              <a:p>
                <a:pPr marL="257175" indent="-257175">
                  <a:lnSpc>
                    <a:spcPts val="2250"/>
                  </a:lnSpc>
                  <a:spcBef>
                    <a:spcPts val="450"/>
                  </a:spcBef>
                  <a:buFont typeface="Arial" panose="020B0604020202020204" pitchFamily="34" charset="0"/>
                  <a:buChar char="•"/>
                </a:pPr>
                <a:r>
                  <a:rPr lang="zh-CN" altLang="en-US" sz="1500" b="1">
                    <a:solidFill>
                      <a:schemeClr val="accent2">
                        <a:lumMod val="50000"/>
                      </a:schemeClr>
                    </a:solidFill>
                    <a:latin typeface="楷体" panose="02010609060101010101" pitchFamily="49" charset="-122"/>
                    <a:ea typeface="楷体" panose="02010609060101010101" pitchFamily="49" charset="-122"/>
                  </a:rPr>
                  <a:t>用具体公式</a:t>
                </a:r>
                <a:r>
                  <a:rPr lang="zh-CN" altLang="en-US" sz="1500" b="1">
                    <a:solidFill>
                      <a:srgbClr val="C00000"/>
                    </a:solidFill>
                    <a:latin typeface="黑体" panose="02010609060101010101" pitchFamily="49" charset="-122"/>
                    <a:ea typeface="黑体" panose="02010609060101010101" pitchFamily="49" charset="-122"/>
                  </a:rPr>
                  <a:t>替换</a:t>
                </a:r>
                <a:r>
                  <a:rPr lang="en-US" altLang="zh-CN" sz="15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(substitution)</a:t>
                </a:r>
                <a:r>
                  <a:rPr lang="zh-CN" altLang="en-US" sz="1500" b="1">
                    <a:solidFill>
                      <a:schemeClr val="accent2">
                        <a:lumMod val="50000"/>
                      </a:schemeClr>
                    </a:solidFill>
                    <a:latin typeface="楷体" panose="02010609060101010101" pitchFamily="49" charset="-122"/>
                    <a:ea typeface="楷体" panose="02010609060101010101" pitchFamily="49" charset="-122"/>
                  </a:rPr>
                  <a:t>逻辑等值式模式的字母时要替换该字母的所有出现</a:t>
                </a:r>
              </a:p>
            </p:txBody>
          </p:sp>
        </mc:Choice>
        <mc:Fallback xmlns="">
          <p:sp>
            <p:nvSpPr>
              <p:cNvPr id="9" name="文本框 8">
                <a:extLst>
                  <a:ext uri="{FF2B5EF4-FFF2-40B4-BE49-F238E27FC236}">
                    <a16:creationId xmlns:a16="http://schemas.microsoft.com/office/drawing/2014/main" id="{521AAECA-D472-4C1E-AFD7-9CCBF6B3201A}"/>
                  </a:ext>
                </a:extLst>
              </p:cNvPr>
              <p:cNvSpPr txBox="1">
                <a:spLocks noRot="1" noChangeAspect="1" noMove="1" noResize="1" noEditPoints="1" noAdjustHandles="1" noChangeArrowheads="1" noChangeShapeType="1" noTextEdit="1"/>
              </p:cNvSpPr>
              <p:nvPr/>
            </p:nvSpPr>
            <p:spPr>
              <a:xfrm>
                <a:off x="621257" y="2394112"/>
                <a:ext cx="3877976" cy="1948995"/>
              </a:xfrm>
              <a:prstGeom prst="rect">
                <a:avLst/>
              </a:prstGeom>
              <a:blipFill>
                <a:blip r:embed="rId3"/>
                <a:stretch>
                  <a:fillRect l="-472" r="-5503" b="-25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269EFD5-FDE2-4FC3-A824-30D638644F03}"/>
                  </a:ext>
                </a:extLst>
              </p:cNvPr>
              <p:cNvSpPr txBox="1"/>
              <p:nvPr/>
            </p:nvSpPr>
            <p:spPr>
              <a:xfrm>
                <a:off x="4784702" y="2247645"/>
                <a:ext cx="3658031" cy="1015663"/>
              </a:xfrm>
              <a:prstGeom prst="rect">
                <a:avLst/>
              </a:prstGeom>
              <a:solidFill>
                <a:schemeClr val="accent5">
                  <a:lumMod val="20000"/>
                  <a:lumOff val="80000"/>
                </a:schemeClr>
              </a:solidFill>
            </p:spPr>
            <p:txBody>
              <a:bodyPr wrap="square" rtlCol="0">
                <a:spAutoFit/>
              </a:bodyPr>
              <a:lstStyle/>
              <a:p>
                <a:pPr algn="ctr"/>
                <a:r>
                  <a:rPr lang="zh-CN" altLang="en-US" sz="1500" b="1">
                    <a:solidFill>
                      <a:srgbClr val="002060"/>
                    </a:solidFill>
                  </a:rPr>
                  <a:t>逻辑等值的自反性、对称性和传递性</a:t>
                </a:r>
                <a:endParaRPr lang="en-US" altLang="zh-CN" sz="1500" b="1">
                  <a:solidFill>
                    <a:srgbClr val="002060"/>
                  </a:solidFill>
                </a:endParaRPr>
              </a:p>
              <a:p>
                <a:pPr marL="257175" indent="-257175">
                  <a:buFont typeface="Arial" panose="020B0604020202020204" pitchFamily="34" charset="0"/>
                  <a:buChar char="•"/>
                </a:pPr>
                <a:r>
                  <a:rPr lang="zh-CN" altLang="en-US" sz="1500" b="1">
                    <a:solidFill>
                      <a:schemeClr val="accent6">
                        <a:lumMod val="50000"/>
                      </a:schemeClr>
                    </a:solidFill>
                    <a:latin typeface="楷体" panose="02010609060101010101" pitchFamily="49" charset="-122"/>
                    <a:ea typeface="楷体" panose="02010609060101010101" pitchFamily="49" charset="-122"/>
                  </a:rPr>
                  <a:t>自反性：</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r>
                      <a:rPr lang="en-US" altLang="zh-CN" sz="1500" b="1" i="1">
                        <a:solidFill>
                          <a:schemeClr val="accent6">
                            <a:lumMod val="50000"/>
                          </a:schemeClr>
                        </a:solidFill>
                        <a:latin typeface="Cambria Math" panose="02040503050406030204" pitchFamily="18" charset="0"/>
                      </a:rPr>
                      <m:t>≡</m:t>
                    </m:r>
                    <m:r>
                      <a:rPr lang="en-US" altLang="zh-CN" sz="1500" b="1" i="1">
                        <a:solidFill>
                          <a:schemeClr val="accent6">
                            <a:lumMod val="50000"/>
                          </a:schemeClr>
                        </a:solidFill>
                        <a:latin typeface="Cambria Math" panose="02040503050406030204" pitchFamily="18" charset="0"/>
                      </a:rPr>
                      <m:t>𝑨</m:t>
                    </m:r>
                  </m:oMath>
                </a14:m>
                <a:endParaRPr lang="zh-CN" altLang="en-US" sz="1500" b="1">
                  <a:solidFill>
                    <a:schemeClr val="accent6">
                      <a:lumMod val="50000"/>
                    </a:schemeClr>
                  </a:solidFill>
                  <a:latin typeface="楷体" panose="02010609060101010101" pitchFamily="49" charset="-122"/>
                  <a:ea typeface="楷体" panose="02010609060101010101" pitchFamily="49" charset="-122"/>
                </a:endParaRPr>
              </a:p>
              <a:p>
                <a:pPr marL="257175" indent="-257175">
                  <a:buFont typeface="Arial" panose="020B0604020202020204" pitchFamily="34" charset="0"/>
                  <a:buChar char="•"/>
                </a:pPr>
                <a:r>
                  <a:rPr lang="zh-CN" altLang="en-US" sz="1500" b="1">
                    <a:solidFill>
                      <a:schemeClr val="accent6">
                        <a:lumMod val="50000"/>
                      </a:schemeClr>
                    </a:solidFill>
                    <a:latin typeface="楷体" panose="02010609060101010101" pitchFamily="49" charset="-122"/>
                    <a:ea typeface="楷体" panose="02010609060101010101" pitchFamily="49" charset="-122"/>
                  </a:rPr>
                  <a:t>对称性：若</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r>
                      <a:rPr lang="en-US" altLang="zh-CN" sz="1500" b="1" i="1">
                        <a:solidFill>
                          <a:schemeClr val="accent6">
                            <a:lumMod val="50000"/>
                          </a:schemeClr>
                        </a:solidFill>
                        <a:latin typeface="Cambria Math" panose="02040503050406030204" pitchFamily="18" charset="0"/>
                      </a:rPr>
                      <m:t> ≡</m:t>
                    </m:r>
                    <m:r>
                      <a:rPr lang="en-US" altLang="zh-CN" sz="1500" b="1" i="1">
                        <a:solidFill>
                          <a:schemeClr val="accent6">
                            <a:lumMod val="50000"/>
                          </a:schemeClr>
                        </a:solidFill>
                        <a:latin typeface="Cambria Math" panose="02040503050406030204" pitchFamily="18" charset="0"/>
                      </a:rPr>
                      <m:t>𝑩</m:t>
                    </m:r>
                  </m:oMath>
                </a14:m>
                <a:r>
                  <a:rPr lang="zh-CN" altLang="en-US" sz="1500" b="1">
                    <a:solidFill>
                      <a:schemeClr val="accent6">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500" b="1" i="1">
                        <a:solidFill>
                          <a:schemeClr val="accent6">
                            <a:lumMod val="50000"/>
                          </a:schemeClr>
                        </a:solidFill>
                        <a:latin typeface="Cambria Math" panose="02040503050406030204" pitchFamily="18" charset="0"/>
                      </a:rPr>
                      <m:t>𝑩</m:t>
                    </m:r>
                    <m:r>
                      <a:rPr lang="en-US" altLang="zh-CN" sz="1500" b="1" i="1">
                        <a:solidFill>
                          <a:schemeClr val="accent6">
                            <a:lumMod val="50000"/>
                          </a:schemeClr>
                        </a:solidFill>
                        <a:latin typeface="Cambria Math" panose="02040503050406030204" pitchFamily="18" charset="0"/>
                      </a:rPr>
                      <m:t> ≡</m:t>
                    </m:r>
                    <m:r>
                      <a:rPr lang="en-US" altLang="zh-CN" sz="1500" b="1" i="1">
                        <a:solidFill>
                          <a:schemeClr val="accent6">
                            <a:lumMod val="50000"/>
                          </a:schemeClr>
                        </a:solidFill>
                        <a:latin typeface="Cambria Math" panose="02040503050406030204" pitchFamily="18" charset="0"/>
                      </a:rPr>
                      <m:t>𝑨</m:t>
                    </m:r>
                  </m:oMath>
                </a14:m>
                <a:endParaRPr lang="en-US" altLang="zh-CN" sz="1500" b="1">
                  <a:solidFill>
                    <a:schemeClr val="accent6">
                      <a:lumMod val="50000"/>
                    </a:schemeClr>
                  </a:solidFill>
                  <a:latin typeface="楷体" panose="02010609060101010101" pitchFamily="49" charset="-122"/>
                  <a:ea typeface="楷体" panose="02010609060101010101" pitchFamily="49" charset="-122"/>
                </a:endParaRPr>
              </a:p>
              <a:p>
                <a:pPr marL="257175" indent="-257175">
                  <a:buFont typeface="Arial" panose="020B0604020202020204" pitchFamily="34" charset="0"/>
                  <a:buChar char="•"/>
                </a:pPr>
                <a:r>
                  <a:rPr lang="zh-CN" altLang="en-US" sz="1500" b="1">
                    <a:solidFill>
                      <a:schemeClr val="accent6">
                        <a:lumMod val="50000"/>
                      </a:schemeClr>
                    </a:solidFill>
                    <a:latin typeface="楷体" panose="02010609060101010101" pitchFamily="49" charset="-122"/>
                    <a:ea typeface="楷体" panose="02010609060101010101" pitchFamily="49" charset="-122"/>
                  </a:rPr>
                  <a:t>传递性：若</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r>
                      <a:rPr lang="en-US" altLang="zh-CN" sz="1500" b="1" i="1">
                        <a:solidFill>
                          <a:schemeClr val="accent6">
                            <a:lumMod val="50000"/>
                          </a:schemeClr>
                        </a:solidFill>
                        <a:latin typeface="Cambria Math" panose="02040503050406030204" pitchFamily="18" charset="0"/>
                      </a:rPr>
                      <m:t> ≡</m:t>
                    </m:r>
                    <m:r>
                      <a:rPr lang="en-US" altLang="zh-CN" sz="1500" b="1" i="1">
                        <a:solidFill>
                          <a:schemeClr val="accent6">
                            <a:lumMod val="50000"/>
                          </a:schemeClr>
                        </a:solidFill>
                        <a:latin typeface="Cambria Math" panose="02040503050406030204" pitchFamily="18" charset="0"/>
                      </a:rPr>
                      <m:t>𝑩</m:t>
                    </m:r>
                  </m:oMath>
                </a14:m>
                <a:r>
                  <a:rPr lang="zh-CN" altLang="en-US" sz="1500" b="1">
                    <a:solidFill>
                      <a:schemeClr val="accent6">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500" b="1" i="1">
                        <a:solidFill>
                          <a:schemeClr val="accent6">
                            <a:lumMod val="50000"/>
                          </a:schemeClr>
                        </a:solidFill>
                        <a:latin typeface="Cambria Math" panose="02040503050406030204" pitchFamily="18" charset="0"/>
                      </a:rPr>
                      <m:t>𝑩</m:t>
                    </m:r>
                    <m:r>
                      <a:rPr lang="en-US" altLang="zh-CN" sz="1500" b="1" i="1">
                        <a:solidFill>
                          <a:schemeClr val="accent6">
                            <a:lumMod val="50000"/>
                          </a:schemeClr>
                        </a:solidFill>
                        <a:latin typeface="Cambria Math" panose="02040503050406030204" pitchFamily="18" charset="0"/>
                      </a:rPr>
                      <m:t> ≡</m:t>
                    </m:r>
                    <m:r>
                      <a:rPr lang="en-US" altLang="zh-CN" sz="1500" b="1" i="1">
                        <a:solidFill>
                          <a:schemeClr val="accent6">
                            <a:lumMod val="50000"/>
                          </a:schemeClr>
                        </a:solidFill>
                        <a:latin typeface="Cambria Math" panose="02040503050406030204" pitchFamily="18" charset="0"/>
                      </a:rPr>
                      <m:t>𝑪</m:t>
                    </m:r>
                  </m:oMath>
                </a14:m>
                <a:r>
                  <a:rPr lang="zh-CN" altLang="en-US" sz="1500" b="1">
                    <a:solidFill>
                      <a:schemeClr val="accent6">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r>
                      <a:rPr lang="en-US" altLang="zh-CN" sz="1500" b="1" i="1">
                        <a:solidFill>
                          <a:schemeClr val="accent6">
                            <a:lumMod val="50000"/>
                          </a:schemeClr>
                        </a:solidFill>
                        <a:latin typeface="Cambria Math" panose="02040503050406030204" pitchFamily="18" charset="0"/>
                      </a:rPr>
                      <m:t> ≡</m:t>
                    </m:r>
                    <m:r>
                      <a:rPr lang="en-US" altLang="zh-CN" sz="1500" b="1" i="1">
                        <a:solidFill>
                          <a:schemeClr val="accent6">
                            <a:lumMod val="50000"/>
                          </a:schemeClr>
                        </a:solidFill>
                        <a:latin typeface="Cambria Math" panose="02040503050406030204" pitchFamily="18" charset="0"/>
                      </a:rPr>
                      <m:t>𝑪</m:t>
                    </m:r>
                  </m:oMath>
                </a14:m>
                <a:endParaRPr lang="zh-CN" altLang="en-US" sz="15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F269EFD5-FDE2-4FC3-A824-30D638644F03}"/>
                  </a:ext>
                </a:extLst>
              </p:cNvPr>
              <p:cNvSpPr txBox="1">
                <a:spLocks noRot="1" noChangeAspect="1" noMove="1" noResize="1" noEditPoints="1" noAdjustHandles="1" noChangeArrowheads="1" noChangeShapeType="1" noTextEdit="1"/>
              </p:cNvSpPr>
              <p:nvPr/>
            </p:nvSpPr>
            <p:spPr>
              <a:xfrm>
                <a:off x="4784702" y="2247645"/>
                <a:ext cx="3658031" cy="1015663"/>
              </a:xfrm>
              <a:prstGeom prst="rect">
                <a:avLst/>
              </a:prstGeom>
              <a:blipFill>
                <a:blip r:embed="rId4"/>
                <a:stretch>
                  <a:fillRect l="-500" t="-1807"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0D5F94F-8648-4382-A8F6-F05396C8AAAC}"/>
                  </a:ext>
                </a:extLst>
              </p:cNvPr>
              <p:cNvSpPr txBox="1"/>
              <p:nvPr/>
            </p:nvSpPr>
            <p:spPr>
              <a:xfrm>
                <a:off x="4864073" y="3321853"/>
                <a:ext cx="3578660" cy="1246495"/>
              </a:xfrm>
              <a:prstGeom prst="rect">
                <a:avLst/>
              </a:prstGeom>
              <a:solidFill>
                <a:schemeClr val="accent5">
                  <a:lumMod val="20000"/>
                  <a:lumOff val="80000"/>
                </a:schemeClr>
              </a:solidFill>
            </p:spPr>
            <p:txBody>
              <a:bodyPr wrap="square" rtlCol="0">
                <a:spAutoFit/>
              </a:bodyPr>
              <a:lstStyle/>
              <a:p>
                <a:pPr algn="ctr"/>
                <a:r>
                  <a:rPr lang="zh-CN" altLang="en-US" sz="1500" b="1">
                    <a:solidFill>
                      <a:srgbClr val="002060"/>
                    </a:solidFill>
                  </a:rPr>
                  <a:t>逻辑等值与逻辑运算</a:t>
                </a:r>
                <a:endParaRPr lang="en-US" altLang="zh-CN" sz="1500" b="1">
                  <a:solidFill>
                    <a:srgbClr val="002060"/>
                  </a:solidFill>
                </a:endParaRPr>
              </a:p>
              <a:p>
                <a:r>
                  <a:rPr lang="zh-CN" altLang="en-US" sz="1500" b="1">
                    <a:solidFill>
                      <a:schemeClr val="accent6">
                        <a:lumMod val="50000"/>
                      </a:schemeClr>
                    </a:solidFill>
                    <a:latin typeface="宋体" panose="02010600030101010101" pitchFamily="2" charset="-122"/>
                    <a:ea typeface="宋体" panose="02010600030101010101" pitchFamily="2" charset="-122"/>
                  </a:rPr>
                  <a:t>若</a:t>
                </a:r>
                <a14:m>
                  <m:oMath xmlns:m="http://schemas.openxmlformats.org/officeDocument/2006/math">
                    <m:r>
                      <a:rPr lang="en-US" altLang="zh-CN" sz="1500" b="1" i="1">
                        <a:solidFill>
                          <a:schemeClr val="accent6">
                            <a:lumMod val="50000"/>
                          </a:schemeClr>
                        </a:solidFill>
                        <a:latin typeface="Cambria Math" panose="02040503050406030204" pitchFamily="18" charset="0"/>
                        <a:ea typeface="宋体" panose="02010600030101010101" pitchFamily="2" charset="-122"/>
                      </a:rPr>
                      <m:t>𝑨</m:t>
                    </m:r>
                    <m:r>
                      <a:rPr lang="en-US" altLang="zh-CN" sz="1500" b="1" i="1">
                        <a:solidFill>
                          <a:schemeClr val="accent6">
                            <a:lumMod val="50000"/>
                          </a:schemeClr>
                        </a:solidFill>
                        <a:latin typeface="Cambria Math" panose="02040503050406030204" pitchFamily="18" charset="0"/>
                        <a:ea typeface="宋体" panose="02010600030101010101" pitchFamily="2" charset="-122"/>
                      </a:rPr>
                      <m:t>≡</m:t>
                    </m:r>
                    <m:r>
                      <a:rPr lang="en-US" altLang="zh-CN" sz="1500" b="1" i="1">
                        <a:solidFill>
                          <a:schemeClr val="accent6">
                            <a:lumMod val="50000"/>
                          </a:schemeClr>
                        </a:solidFill>
                        <a:latin typeface="Cambria Math" panose="02040503050406030204" pitchFamily="18" charset="0"/>
                        <a:ea typeface="宋体" panose="02010600030101010101" pitchFamily="2" charset="-122"/>
                      </a:rPr>
                      <m:t>𝑨</m:t>
                    </m:r>
                    <m:r>
                      <a:rPr lang="en-US" altLang="zh-CN" sz="15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1500" b="1">
                    <a:solidFill>
                      <a:schemeClr val="accent6">
                        <a:lumMod val="50000"/>
                      </a:schemeClr>
                    </a:solidFill>
                    <a:latin typeface="Cambria Math" panose="02040503050406030204" pitchFamily="18" charset="0"/>
                    <a:ea typeface="宋体" panose="02010600030101010101" pitchFamily="2" charset="-122"/>
                  </a:rPr>
                  <a:t>且</a:t>
                </a:r>
                <a14:m>
                  <m:oMath xmlns:m="http://schemas.openxmlformats.org/officeDocument/2006/math">
                    <m:r>
                      <a:rPr lang="en-US" altLang="zh-CN" sz="1500" b="1" i="1">
                        <a:solidFill>
                          <a:schemeClr val="accent6">
                            <a:lumMod val="50000"/>
                          </a:schemeClr>
                        </a:solidFill>
                        <a:latin typeface="Cambria Math" panose="02040503050406030204" pitchFamily="18" charset="0"/>
                        <a:ea typeface="宋体" panose="02010600030101010101" pitchFamily="2" charset="-122"/>
                      </a:rPr>
                      <m:t>𝑩</m:t>
                    </m:r>
                    <m:r>
                      <a:rPr lang="en-US" altLang="zh-CN" sz="1500" b="1" i="1">
                        <a:solidFill>
                          <a:schemeClr val="accent6">
                            <a:lumMod val="50000"/>
                          </a:schemeClr>
                        </a:solidFill>
                        <a:latin typeface="Cambria Math" panose="02040503050406030204" pitchFamily="18" charset="0"/>
                        <a:ea typeface="宋体" panose="02010600030101010101" pitchFamily="2" charset="-122"/>
                      </a:rPr>
                      <m:t>≡</m:t>
                    </m:r>
                    <m:sSup>
                      <m:sSupPr>
                        <m:ctrlPr>
                          <a:rPr lang="en-US" altLang="zh-CN" sz="1500" b="1" i="1">
                            <a:solidFill>
                              <a:schemeClr val="accent6">
                                <a:lumMod val="50000"/>
                              </a:schemeClr>
                            </a:solidFill>
                            <a:latin typeface="Cambria Math" panose="02040503050406030204" pitchFamily="18" charset="0"/>
                            <a:ea typeface="宋体" panose="02010600030101010101" pitchFamily="2" charset="-122"/>
                          </a:rPr>
                        </m:ctrlPr>
                      </m:sSupPr>
                      <m:e>
                        <m:r>
                          <a:rPr lang="en-US" altLang="zh-CN" sz="1500" b="1" i="1">
                            <a:solidFill>
                              <a:schemeClr val="accent6">
                                <a:lumMod val="50000"/>
                              </a:schemeClr>
                            </a:solidFill>
                            <a:latin typeface="Cambria Math" panose="02040503050406030204" pitchFamily="18" charset="0"/>
                            <a:ea typeface="宋体" panose="02010600030101010101" pitchFamily="2" charset="-122"/>
                          </a:rPr>
                          <m:t>𝑩</m:t>
                        </m:r>
                      </m:e>
                      <m:sup>
                        <m:r>
                          <a:rPr lang="en-US" altLang="zh-CN" sz="1500" b="1" i="1">
                            <a:solidFill>
                              <a:schemeClr val="accent6">
                                <a:lumMod val="50000"/>
                              </a:schemeClr>
                            </a:solidFill>
                            <a:latin typeface="Cambria Math" panose="02040503050406030204" pitchFamily="18" charset="0"/>
                            <a:ea typeface="宋体" panose="02010600030101010101" pitchFamily="2" charset="-122"/>
                          </a:rPr>
                          <m:t>′</m:t>
                        </m:r>
                      </m:sup>
                    </m:sSup>
                  </m:oMath>
                </a14:m>
                <a:r>
                  <a:rPr lang="zh-CN" altLang="en-US" sz="1500" b="1">
                    <a:solidFill>
                      <a:schemeClr val="accent6">
                        <a:lumMod val="50000"/>
                      </a:schemeClr>
                    </a:solidFill>
                    <a:latin typeface="Cambria Math" panose="02040503050406030204" pitchFamily="18" charset="0"/>
                    <a:ea typeface="宋体" panose="02010600030101010101" pitchFamily="2" charset="-122"/>
                  </a:rPr>
                  <a:t>，则</a:t>
                </a:r>
                <a:endParaRPr lang="en-US" altLang="zh-CN" sz="1500" b="1">
                  <a:solidFill>
                    <a:schemeClr val="accent6">
                      <a:lumMod val="50000"/>
                    </a:schemeClr>
                  </a:solidFill>
                  <a:latin typeface="Cambria Math" panose="02040503050406030204" pitchFamily="18" charset="0"/>
                  <a:ea typeface="宋体" panose="02010600030101010101" pitchFamily="2" charset="-122"/>
                </a:endParaRPr>
              </a:p>
              <a:p>
                <a:pPr marL="257175" indent="-257175">
                  <a:buFont typeface="Arial" panose="020B0604020202020204" pitchFamily="34" charset="0"/>
                  <a:buChar char="•"/>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𝑨</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𝑨</m:t>
                    </m:r>
                    <m:r>
                      <a:rPr lang="en-US" altLang="zh-CN" sz="1500" b="1" i="1">
                        <a:solidFill>
                          <a:schemeClr val="accent2">
                            <a:lumMod val="50000"/>
                          </a:schemeClr>
                        </a:solidFill>
                        <a:latin typeface="Cambria Math" panose="02040503050406030204" pitchFamily="18" charset="0"/>
                      </a:rPr>
                      <m:t>′</m:t>
                    </m:r>
                  </m:oMath>
                </a14:m>
                <a:endParaRPr lang="zh-CN" altLang="en-US" sz="1500" b="1">
                  <a:solidFill>
                    <a:schemeClr val="accent2">
                      <a:lumMod val="50000"/>
                    </a:schemeClr>
                  </a:solidFill>
                  <a:latin typeface="楷体" panose="02010609060101010101" pitchFamily="49" charset="-122"/>
                  <a:ea typeface="楷体" panose="02010609060101010101" pitchFamily="49" charset="-122"/>
                </a:endParaRPr>
              </a:p>
              <a:p>
                <a:pPr marL="257175" indent="-257175">
                  <a:buFont typeface="Arial" panose="020B0604020202020204" pitchFamily="34" charset="0"/>
                  <a:buChar char="•"/>
                </a:pPr>
                <a14:m>
                  <m:oMath xmlns:m="http://schemas.openxmlformats.org/officeDocument/2006/math">
                    <m:r>
                      <a:rPr lang="en-US" altLang="zh-CN" sz="1500" b="1" i="1">
                        <a:solidFill>
                          <a:schemeClr val="accent2">
                            <a:lumMod val="50000"/>
                          </a:schemeClr>
                        </a:solidFill>
                        <a:latin typeface="Cambria Math" panose="02040503050406030204" pitchFamily="18" charset="0"/>
                      </a:rPr>
                      <m:t>𝑨</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 ≡</m:t>
                    </m:r>
                    <m:sSup>
                      <m:sSupPr>
                        <m:ctrlPr>
                          <a:rPr lang="en-US" altLang="zh-CN" sz="1500" b="1" i="1">
                            <a:solidFill>
                              <a:schemeClr val="accent2">
                                <a:lumMod val="50000"/>
                              </a:schemeClr>
                            </a:solidFill>
                            <a:latin typeface="Cambria Math" panose="02040503050406030204" pitchFamily="18" charset="0"/>
                          </a:rPr>
                        </m:ctrlPr>
                      </m:sSupPr>
                      <m:e>
                        <m:r>
                          <a:rPr lang="en-US" altLang="zh-CN" sz="1500" b="1" i="1">
                            <a:solidFill>
                              <a:schemeClr val="accent2">
                                <a:lumMod val="50000"/>
                              </a:schemeClr>
                            </a:solidFill>
                            <a:latin typeface="Cambria Math" panose="02040503050406030204" pitchFamily="18" charset="0"/>
                          </a:rPr>
                          <m:t>𝑨</m:t>
                        </m:r>
                      </m:e>
                      <m:sup>
                        <m:r>
                          <a:rPr lang="en-US" altLang="zh-CN" sz="1500" b="1" i="1">
                            <a:solidFill>
                              <a:schemeClr val="accent2">
                                <a:lumMod val="50000"/>
                              </a:schemeClr>
                            </a:solidFill>
                            <a:latin typeface="Cambria Math" panose="02040503050406030204" pitchFamily="18" charset="0"/>
                          </a:rPr>
                          <m:t>′</m:t>
                        </m:r>
                      </m:sup>
                    </m:sSup>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m:t>
                    </m:r>
                  </m:oMath>
                </a14:m>
                <a:r>
                  <a:rPr lang="en-US" altLang="zh-CN" sz="1500" b="1">
                    <a:solidFill>
                      <a:schemeClr val="accent2">
                        <a:lumMod val="50000"/>
                      </a:schemeClr>
                    </a:solidFill>
                    <a:latin typeface="楷体" panose="02010609060101010101" pitchFamily="49" charset="-122"/>
                    <a:ea typeface="楷体" panose="02010609060101010101" pitchFamily="49" charset="-122"/>
                  </a:rPr>
                  <a:t>,</a:t>
                </a:r>
                <a:r>
                  <a:rPr lang="en-US" altLang="zh-CN" sz="1500" b="1">
                    <a:solidFill>
                      <a:schemeClr val="accent2">
                        <a:lumMod val="50000"/>
                      </a:schemeClr>
                    </a:solidFill>
                  </a:rPr>
                  <a:t> </a:t>
                </a:r>
                <a14:m>
                  <m:oMath xmlns:m="http://schemas.openxmlformats.org/officeDocument/2006/math">
                    <m:r>
                      <a:rPr lang="en-US" altLang="zh-CN" sz="1500" b="1" i="1">
                        <a:solidFill>
                          <a:schemeClr val="accent2">
                            <a:lumMod val="50000"/>
                          </a:schemeClr>
                        </a:solidFill>
                        <a:latin typeface="Cambria Math" panose="02040503050406030204" pitchFamily="18" charset="0"/>
                      </a:rPr>
                      <m:t>𝑨</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 ≡</m:t>
                    </m:r>
                    <m:sSup>
                      <m:sSupPr>
                        <m:ctrlPr>
                          <a:rPr lang="en-US" altLang="zh-CN" sz="1500" b="1" i="1">
                            <a:solidFill>
                              <a:schemeClr val="accent2">
                                <a:lumMod val="50000"/>
                              </a:schemeClr>
                            </a:solidFill>
                            <a:latin typeface="Cambria Math" panose="02040503050406030204" pitchFamily="18" charset="0"/>
                          </a:rPr>
                        </m:ctrlPr>
                      </m:sSupPr>
                      <m:e>
                        <m:r>
                          <a:rPr lang="en-US" altLang="zh-CN" sz="1500" b="1" i="1">
                            <a:solidFill>
                              <a:schemeClr val="accent2">
                                <a:lumMod val="50000"/>
                              </a:schemeClr>
                            </a:solidFill>
                            <a:latin typeface="Cambria Math" panose="02040503050406030204" pitchFamily="18" charset="0"/>
                          </a:rPr>
                          <m:t>𝑨</m:t>
                        </m:r>
                      </m:e>
                      <m:sup>
                        <m:r>
                          <a:rPr lang="en-US" altLang="zh-CN" sz="1500" b="1" i="1">
                            <a:solidFill>
                              <a:schemeClr val="accent2">
                                <a:lumMod val="50000"/>
                              </a:schemeClr>
                            </a:solidFill>
                            <a:latin typeface="Cambria Math" panose="02040503050406030204" pitchFamily="18" charset="0"/>
                          </a:rPr>
                          <m:t>′</m:t>
                        </m:r>
                      </m:sup>
                    </m:sSup>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m:t>
                    </m:r>
                  </m:oMath>
                </a14:m>
                <a:r>
                  <a:rPr lang="en-US" altLang="zh-CN" sz="1500" b="1">
                    <a:solidFill>
                      <a:schemeClr val="accent2">
                        <a:lumMod val="50000"/>
                      </a:schemeClr>
                    </a:solidFill>
                    <a:latin typeface="楷体" panose="02010609060101010101" pitchFamily="49" charset="-122"/>
                    <a:ea typeface="楷体" panose="02010609060101010101" pitchFamily="49" charset="-122"/>
                  </a:rPr>
                  <a:t> </a:t>
                </a:r>
              </a:p>
              <a:p>
                <a:pPr marL="257175" indent="-257175">
                  <a:buFont typeface="Arial" panose="020B0604020202020204" pitchFamily="34" charset="0"/>
                  <a:buChar char="•"/>
                </a:pPr>
                <a14:m>
                  <m:oMath xmlns:m="http://schemas.openxmlformats.org/officeDocument/2006/math">
                    <m:r>
                      <a:rPr lang="en-US" altLang="zh-CN" sz="1500" b="1" i="1">
                        <a:solidFill>
                          <a:schemeClr val="accent2">
                            <a:lumMod val="50000"/>
                          </a:schemeClr>
                        </a:solidFill>
                        <a:latin typeface="Cambria Math" panose="02040503050406030204" pitchFamily="18" charset="0"/>
                      </a:rPr>
                      <m:t>𝑨</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 ≡</m:t>
                    </m:r>
                    <m:sSup>
                      <m:sSupPr>
                        <m:ctrlPr>
                          <a:rPr lang="en-US" altLang="zh-CN" sz="1500" b="1" i="1">
                            <a:solidFill>
                              <a:schemeClr val="accent2">
                                <a:lumMod val="50000"/>
                              </a:schemeClr>
                            </a:solidFill>
                            <a:latin typeface="Cambria Math" panose="02040503050406030204" pitchFamily="18" charset="0"/>
                          </a:rPr>
                        </m:ctrlPr>
                      </m:sSupPr>
                      <m:e>
                        <m:r>
                          <a:rPr lang="en-US" altLang="zh-CN" sz="1500" b="1" i="1">
                            <a:solidFill>
                              <a:schemeClr val="accent2">
                                <a:lumMod val="50000"/>
                              </a:schemeClr>
                            </a:solidFill>
                            <a:latin typeface="Cambria Math" panose="02040503050406030204" pitchFamily="18" charset="0"/>
                          </a:rPr>
                          <m:t>𝑨</m:t>
                        </m:r>
                      </m:e>
                      <m:sup>
                        <m:r>
                          <a:rPr lang="en-US" altLang="zh-CN" sz="1500" b="1" i="1">
                            <a:solidFill>
                              <a:schemeClr val="accent2">
                                <a:lumMod val="50000"/>
                              </a:schemeClr>
                            </a:solidFill>
                            <a:latin typeface="Cambria Math" panose="02040503050406030204" pitchFamily="18" charset="0"/>
                          </a:rPr>
                          <m:t>′</m:t>
                        </m:r>
                      </m:sup>
                    </m:sSup>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m:t>
                    </m:r>
                  </m:oMath>
                </a14:m>
                <a:r>
                  <a:rPr lang="en-US" altLang="zh-CN" sz="1500" b="1">
                    <a:solidFill>
                      <a:schemeClr val="accent2">
                        <a:lumMod val="50000"/>
                      </a:schemeClr>
                    </a:solidFill>
                    <a:latin typeface="楷体" panose="02010609060101010101" pitchFamily="49" charset="-122"/>
                    <a:ea typeface="楷体" panose="02010609060101010101" pitchFamily="49" charset="-122"/>
                  </a:rPr>
                  <a:t>,</a:t>
                </a:r>
                <a:r>
                  <a:rPr lang="en-US" altLang="zh-CN" sz="1500" b="1">
                    <a:solidFill>
                      <a:schemeClr val="accent2">
                        <a:lumMod val="50000"/>
                      </a:schemeClr>
                    </a:solidFill>
                  </a:rPr>
                  <a:t> </a:t>
                </a:r>
                <a14:m>
                  <m:oMath xmlns:m="http://schemas.openxmlformats.org/officeDocument/2006/math">
                    <m:r>
                      <a:rPr lang="en-US" altLang="zh-CN" sz="1500" b="1" i="1">
                        <a:solidFill>
                          <a:schemeClr val="accent2">
                            <a:lumMod val="50000"/>
                          </a:schemeClr>
                        </a:solidFill>
                        <a:latin typeface="Cambria Math" panose="02040503050406030204" pitchFamily="18" charset="0"/>
                      </a:rPr>
                      <m:t>𝑨</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 ≡</m:t>
                    </m:r>
                    <m:sSup>
                      <m:sSupPr>
                        <m:ctrlPr>
                          <a:rPr lang="en-US" altLang="zh-CN" sz="1500" b="1" i="1">
                            <a:solidFill>
                              <a:schemeClr val="accent2">
                                <a:lumMod val="50000"/>
                              </a:schemeClr>
                            </a:solidFill>
                            <a:latin typeface="Cambria Math" panose="02040503050406030204" pitchFamily="18" charset="0"/>
                          </a:rPr>
                        </m:ctrlPr>
                      </m:sSupPr>
                      <m:e>
                        <m:r>
                          <a:rPr lang="en-US" altLang="zh-CN" sz="1500" b="1" i="1">
                            <a:solidFill>
                              <a:schemeClr val="accent2">
                                <a:lumMod val="50000"/>
                              </a:schemeClr>
                            </a:solidFill>
                            <a:latin typeface="Cambria Math" panose="02040503050406030204" pitchFamily="18" charset="0"/>
                          </a:rPr>
                          <m:t>𝑨</m:t>
                        </m:r>
                      </m:e>
                      <m:sup>
                        <m:r>
                          <a:rPr lang="en-US" altLang="zh-CN" sz="1500" b="1" i="1">
                            <a:solidFill>
                              <a:schemeClr val="accent2">
                                <a:lumMod val="50000"/>
                              </a:schemeClr>
                            </a:solidFill>
                            <a:latin typeface="Cambria Math" panose="02040503050406030204" pitchFamily="18" charset="0"/>
                          </a:rPr>
                          <m:t>′</m:t>
                        </m:r>
                      </m:sup>
                    </m:sSup>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𝑩</m:t>
                    </m:r>
                    <m:r>
                      <a:rPr lang="en-US" altLang="zh-CN" sz="1500" b="1" i="1">
                        <a:solidFill>
                          <a:schemeClr val="accent2">
                            <a:lumMod val="50000"/>
                          </a:schemeClr>
                        </a:solidFill>
                        <a:latin typeface="Cambria Math" panose="02040503050406030204" pitchFamily="18" charset="0"/>
                      </a:rPr>
                      <m:t>′</m:t>
                    </m:r>
                  </m:oMath>
                </a14:m>
                <a:r>
                  <a:rPr lang="en-US" altLang="zh-CN" sz="1500" b="1">
                    <a:solidFill>
                      <a:schemeClr val="accent2">
                        <a:lumMod val="50000"/>
                      </a:schemeClr>
                    </a:solidFill>
                    <a:latin typeface="楷体" panose="02010609060101010101" pitchFamily="49" charset="-122"/>
                    <a:ea typeface="楷体" panose="02010609060101010101" pitchFamily="49" charset="-122"/>
                  </a:rPr>
                  <a:t> </a:t>
                </a:r>
              </a:p>
            </p:txBody>
          </p:sp>
        </mc:Choice>
        <mc:Fallback xmlns="">
          <p:sp>
            <p:nvSpPr>
              <p:cNvPr id="17" name="文本框 16">
                <a:extLst>
                  <a:ext uri="{FF2B5EF4-FFF2-40B4-BE49-F238E27FC236}">
                    <a16:creationId xmlns:a16="http://schemas.microsoft.com/office/drawing/2014/main" id="{60D5F94F-8648-4382-A8F6-F05396C8AAAC}"/>
                  </a:ext>
                </a:extLst>
              </p:cNvPr>
              <p:cNvSpPr txBox="1">
                <a:spLocks noRot="1" noChangeAspect="1" noMove="1" noResize="1" noEditPoints="1" noAdjustHandles="1" noChangeArrowheads="1" noChangeShapeType="1" noTextEdit="1"/>
              </p:cNvSpPr>
              <p:nvPr/>
            </p:nvSpPr>
            <p:spPr>
              <a:xfrm>
                <a:off x="4864073" y="3321853"/>
                <a:ext cx="3578660" cy="1246495"/>
              </a:xfrm>
              <a:prstGeom prst="rect">
                <a:avLst/>
              </a:prstGeom>
              <a:blipFill>
                <a:blip r:embed="rId5"/>
                <a:stretch>
                  <a:fillRect l="-681" t="-980" b="-3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224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命题逻辑等值演算举例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18" name="图片 17">
            <a:extLst>
              <a:ext uri="{FF2B5EF4-FFF2-40B4-BE49-F238E27FC236}">
                <a16:creationId xmlns:a16="http://schemas.microsoft.com/office/drawing/2014/main" id="{028A9B4C-EBEF-4747-9AFA-0D7ADAD5BA73}"/>
              </a:ext>
            </a:extLst>
          </p:cNvPr>
          <p:cNvPicPr>
            <a:picLocks noChangeAspect="1"/>
          </p:cNvPicPr>
          <p:nvPr/>
        </p:nvPicPr>
        <p:blipFill>
          <a:blip r:embed="rId2"/>
          <a:stretch>
            <a:fillRect/>
          </a:stretch>
        </p:blipFill>
        <p:spPr>
          <a:xfrm>
            <a:off x="503172" y="948038"/>
            <a:ext cx="6170390" cy="3477789"/>
          </a:xfrm>
          <a:prstGeom prst="rect">
            <a:avLst/>
          </a:prstGeom>
        </p:spPr>
      </p:pic>
      <p:sp>
        <p:nvSpPr>
          <p:cNvPr id="19" name="文本框 18">
            <a:extLst>
              <a:ext uri="{FF2B5EF4-FFF2-40B4-BE49-F238E27FC236}">
                <a16:creationId xmlns:a16="http://schemas.microsoft.com/office/drawing/2014/main" id="{D71BAF0A-9261-44A1-ADC4-543AFBC8FC14}"/>
              </a:ext>
            </a:extLst>
          </p:cNvPr>
          <p:cNvSpPr txBox="1"/>
          <p:nvPr/>
        </p:nvSpPr>
        <p:spPr>
          <a:xfrm>
            <a:off x="6720367" y="1037190"/>
            <a:ext cx="1943923" cy="2868157"/>
          </a:xfrm>
          <a:prstGeom prst="rect">
            <a:avLst/>
          </a:prstGeom>
          <a:solidFill>
            <a:schemeClr val="accent2">
              <a:lumMod val="20000"/>
              <a:lumOff val="80000"/>
            </a:schemeClr>
          </a:solidFill>
        </p:spPr>
        <p:txBody>
          <a:bodyPr wrap="square" rtlCol="0">
            <a:spAutoFit/>
          </a:bodyPr>
          <a:lstStyle/>
          <a:p>
            <a:pPr>
              <a:lnSpc>
                <a:spcPts val="2100"/>
              </a:lnSpc>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在等值演算过程中使用</a:t>
            </a:r>
            <a:r>
              <a:rPr lang="zh-CN" altLang="en-US" sz="1500" b="1">
                <a:solidFill>
                  <a:srgbClr val="C00000"/>
                </a:solidFill>
                <a:latin typeface="黑体" panose="02010609060101010101" pitchFamily="49" charset="-122"/>
                <a:ea typeface="黑体" panose="02010609060101010101" pitchFamily="49" charset="-122"/>
              </a:rPr>
              <a:t>注释</a:t>
            </a:r>
            <a:r>
              <a:rPr lang="zh-CN" altLang="en-US" sz="1500" b="1">
                <a:solidFill>
                  <a:srgbClr val="002060"/>
                </a:solidFill>
                <a:latin typeface="楷体" panose="02010609060101010101" pitchFamily="49" charset="-122"/>
                <a:ea typeface="楷体" panose="02010609060101010101" pitchFamily="49" charset="-122"/>
              </a:rPr>
              <a:t>写清楚每一步用到的重要基本逻辑等值式，特别是：</a:t>
            </a:r>
            <a:endParaRPr lang="en-US" altLang="zh-CN" sz="1500" b="1">
              <a:solidFill>
                <a:srgbClr val="002060"/>
              </a:solidFill>
              <a:latin typeface="楷体" panose="02010609060101010101" pitchFamily="49" charset="-122"/>
              <a:ea typeface="楷体" panose="02010609060101010101" pitchFamily="49" charset="-122"/>
            </a:endParaRPr>
          </a:p>
          <a:p>
            <a:pPr marL="214313" indent="-214313">
              <a:lnSpc>
                <a:spcPts val="2100"/>
              </a:lnSpc>
              <a:spcBef>
                <a:spcPts val="450"/>
              </a:spcBef>
              <a:buFont typeface="Arial" panose="020B0604020202020204" pitchFamily="34" charset="0"/>
              <a:buChar char="•"/>
            </a:pPr>
            <a:r>
              <a:rPr lang="zh-CN" altLang="en-US" sz="1600" b="1">
                <a:solidFill>
                  <a:srgbClr val="C00000"/>
                </a:solidFill>
              </a:rPr>
              <a:t>分配律</a:t>
            </a:r>
            <a:endParaRPr lang="en-US" altLang="zh-CN" sz="1600" b="1">
              <a:solidFill>
                <a:srgbClr val="C00000"/>
              </a:solidFill>
            </a:endParaRPr>
          </a:p>
          <a:p>
            <a:pPr marL="214313" indent="-214313">
              <a:lnSpc>
                <a:spcPts val="2100"/>
              </a:lnSpc>
              <a:spcBef>
                <a:spcPts val="450"/>
              </a:spcBef>
              <a:buFont typeface="Arial" panose="020B0604020202020204" pitchFamily="34" charset="0"/>
              <a:buChar char="•"/>
            </a:pPr>
            <a:r>
              <a:rPr lang="zh-CN" altLang="en-US" sz="1600" b="1">
                <a:solidFill>
                  <a:srgbClr val="C00000"/>
                </a:solidFill>
              </a:rPr>
              <a:t>吸收律</a:t>
            </a:r>
            <a:endParaRPr lang="en-US" altLang="zh-CN" sz="1600" b="1">
              <a:solidFill>
                <a:srgbClr val="C00000"/>
              </a:solidFill>
            </a:endParaRPr>
          </a:p>
          <a:p>
            <a:pPr marL="214313" indent="-214313">
              <a:lnSpc>
                <a:spcPts val="2100"/>
              </a:lnSpc>
              <a:spcBef>
                <a:spcPts val="450"/>
              </a:spcBef>
              <a:buFont typeface="Arial" panose="020B0604020202020204" pitchFamily="34" charset="0"/>
              <a:buChar char="•"/>
            </a:pPr>
            <a:r>
              <a:rPr lang="zh-CN" altLang="en-US" sz="1600" b="1">
                <a:solidFill>
                  <a:srgbClr val="C00000"/>
                </a:solidFill>
              </a:rPr>
              <a:t>德摩尔根律</a:t>
            </a:r>
            <a:endParaRPr lang="en-US" altLang="zh-CN" sz="1600" b="1">
              <a:solidFill>
                <a:srgbClr val="C00000"/>
              </a:solidFill>
            </a:endParaRPr>
          </a:p>
          <a:p>
            <a:pPr marL="214313" indent="-214313">
              <a:lnSpc>
                <a:spcPts val="2100"/>
              </a:lnSpc>
              <a:spcBef>
                <a:spcPts val="450"/>
              </a:spcBef>
              <a:buFont typeface="Arial" panose="020B0604020202020204" pitchFamily="34" charset="0"/>
              <a:buChar char="•"/>
            </a:pPr>
            <a:r>
              <a:rPr lang="zh-CN" altLang="en-US" sz="1600" b="1">
                <a:solidFill>
                  <a:srgbClr val="C00000"/>
                </a:solidFill>
              </a:rPr>
              <a:t>蕴涵等值式</a:t>
            </a:r>
            <a:endParaRPr lang="en-US" altLang="zh-CN" sz="1600" b="1">
              <a:solidFill>
                <a:srgbClr val="C00000"/>
              </a:solidFill>
            </a:endParaRPr>
          </a:p>
          <a:p>
            <a:pPr marL="214313" indent="-214313">
              <a:lnSpc>
                <a:spcPts val="2100"/>
              </a:lnSpc>
              <a:spcBef>
                <a:spcPts val="450"/>
              </a:spcBef>
              <a:buFont typeface="Arial" panose="020B0604020202020204" pitchFamily="34" charset="0"/>
              <a:buChar char="•"/>
            </a:pPr>
            <a:r>
              <a:rPr lang="zh-CN" altLang="en-US" sz="1600" b="1">
                <a:solidFill>
                  <a:srgbClr val="C00000"/>
                </a:solidFill>
              </a:rPr>
              <a:t>双蕴涵等值式</a:t>
            </a:r>
          </a:p>
        </p:txBody>
      </p:sp>
    </p:spTree>
    <p:extLst>
      <p:ext uri="{BB962C8B-B14F-4D97-AF65-F5344CB8AC3E}">
        <p14:creationId xmlns:p14="http://schemas.microsoft.com/office/powerpoint/2010/main" val="33719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命题逻辑等值演算练习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283E6D5-AB20-4880-AFA3-11CBA6E12DC5}"/>
                  </a:ext>
                </a:extLst>
              </p:cNvPr>
              <p:cNvSpPr txBox="1"/>
              <p:nvPr/>
            </p:nvSpPr>
            <p:spPr>
              <a:xfrm>
                <a:off x="1201650" y="1028387"/>
                <a:ext cx="6305413" cy="819776"/>
              </a:xfrm>
              <a:prstGeom prst="rect">
                <a:avLst/>
              </a:prstGeom>
              <a:solidFill>
                <a:schemeClr val="accent2">
                  <a:lumMod val="20000"/>
                  <a:lumOff val="80000"/>
                </a:schemeClr>
              </a:solidFill>
            </p:spPr>
            <p:txBody>
              <a:bodyPr wrap="square" tIns="0" bIns="0" rtlCol="0">
                <a:spAutoFit/>
              </a:bodyPr>
              <a:lstStyle/>
              <a:p>
                <a:pPr>
                  <a:spcBef>
                    <a:spcPts val="450"/>
                  </a:spcBef>
                  <a:spcAft>
                    <a:spcPts val="450"/>
                  </a:spcAft>
                </a:pPr>
                <a:r>
                  <a:rPr lang="zh-CN" altLang="en-US" sz="1800" b="1">
                    <a:solidFill>
                      <a:srgbClr val="C00000"/>
                    </a:solidFill>
                    <a:latin typeface="楷体" panose="02010609060101010101" pitchFamily="49" charset="-122"/>
                    <a:ea typeface="楷体" panose="02010609060101010101" pitchFamily="49" charset="-122"/>
                  </a:rPr>
                  <a:t>如何使用等值演算证明下面的逻辑等值式？</a:t>
                </a:r>
                <a:endParaRPr lang="en-US" altLang="zh-CN" sz="1800" b="1">
                  <a:solidFill>
                    <a:srgbClr val="C0000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𝒔</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𝒓</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𝒑</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𝒒</m:t>
                                  </m:r>
                                </m:e>
                              </m:d>
                            </m:e>
                          </m:d>
                        </m:e>
                      </m:d>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𝒔</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𝒑</m:t>
                          </m:r>
                        </m:e>
                      </m:d>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𝒑</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𝒒</m:t>
                          </m:r>
                        </m:e>
                      </m:d>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𝒔</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𝒓</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oMath>
                  </m:oMathPara>
                </a14:m>
                <a:endParaRPr lang="zh-CN" altLang="en-US" sz="1800" b="1"/>
              </a:p>
            </p:txBody>
          </p:sp>
        </mc:Choice>
        <mc:Fallback xmlns="">
          <p:sp>
            <p:nvSpPr>
              <p:cNvPr id="8" name="文本框 7">
                <a:extLst>
                  <a:ext uri="{FF2B5EF4-FFF2-40B4-BE49-F238E27FC236}">
                    <a16:creationId xmlns:a16="http://schemas.microsoft.com/office/drawing/2014/main" id="{8283E6D5-AB20-4880-AFA3-11CBA6E12DC5}"/>
                  </a:ext>
                </a:extLst>
              </p:cNvPr>
              <p:cNvSpPr txBox="1">
                <a:spLocks noRot="1" noChangeAspect="1" noMove="1" noResize="1" noEditPoints="1" noAdjustHandles="1" noChangeArrowheads="1" noChangeShapeType="1" noTextEdit="1"/>
              </p:cNvSpPr>
              <p:nvPr/>
            </p:nvSpPr>
            <p:spPr>
              <a:xfrm>
                <a:off x="1201650" y="1028387"/>
                <a:ext cx="6305413" cy="819776"/>
              </a:xfrm>
              <a:prstGeom prst="rect">
                <a:avLst/>
              </a:prstGeom>
              <a:blipFill>
                <a:blip r:embed="rId2"/>
                <a:stretch>
                  <a:fillRect l="-774" t="-97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7632B20-740C-42E9-9CB8-C79FB08544D8}"/>
                  </a:ext>
                </a:extLst>
              </p:cNvPr>
              <p:cNvSpPr txBox="1"/>
              <p:nvPr/>
            </p:nvSpPr>
            <p:spPr>
              <a:xfrm>
                <a:off x="1201650" y="2545774"/>
                <a:ext cx="5668951" cy="1805623"/>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002060"/>
                    </a:solidFill>
                  </a:rPr>
                  <a:t>提示</a:t>
                </a:r>
                <a:endParaRPr lang="en-US" altLang="zh-CN"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sz="1500" b="1">
                    <a:solidFill>
                      <a:schemeClr val="accent4">
                        <a:lumMod val="50000"/>
                      </a:schemeClr>
                    </a:solidFill>
                  </a:rPr>
                  <a:t>可考虑使用逻辑等值式模式</a:t>
                </a:r>
                <a14:m>
                  <m:oMath xmlns:m="http://schemas.openxmlformats.org/officeDocument/2006/math">
                    <m:d>
                      <m:dPr>
                        <m:ctrlPr>
                          <a:rPr lang="en-US" altLang="zh-CN" sz="1500" b="1" i="1">
                            <a:solidFill>
                              <a:schemeClr val="accent4">
                                <a:lumMod val="50000"/>
                              </a:schemeClr>
                            </a:solidFill>
                            <a:latin typeface="Cambria Math" panose="02040503050406030204" pitchFamily="18" charset="0"/>
                          </a:rPr>
                        </m:ctrlPr>
                      </m:dPr>
                      <m:e>
                        <m:r>
                          <a:rPr lang="en-US" altLang="zh-CN" sz="1500" b="1" i="1">
                            <a:solidFill>
                              <a:schemeClr val="accent4">
                                <a:lumMod val="50000"/>
                              </a:schemeClr>
                            </a:solidFill>
                            <a:latin typeface="Cambria Math" panose="02040503050406030204" pitchFamily="18" charset="0"/>
                          </a:rPr>
                          <m:t>𝑨</m:t>
                        </m:r>
                        <m:r>
                          <a:rPr lang="en-US" altLang="zh-CN" sz="1500" b="1" i="1">
                            <a:solidFill>
                              <a:schemeClr val="accent4">
                                <a:lumMod val="50000"/>
                              </a:schemeClr>
                            </a:solidFill>
                            <a:latin typeface="Cambria Math" panose="02040503050406030204" pitchFamily="18" charset="0"/>
                          </a:rPr>
                          <m:t>∧</m:t>
                        </m:r>
                        <m:r>
                          <a:rPr lang="en-US" altLang="zh-CN" sz="1500" b="1" i="1">
                            <a:solidFill>
                              <a:schemeClr val="accent4">
                                <a:lumMod val="50000"/>
                              </a:schemeClr>
                            </a:solidFill>
                            <a:latin typeface="Cambria Math" panose="02040503050406030204" pitchFamily="18" charset="0"/>
                          </a:rPr>
                          <m:t>𝑩</m:t>
                        </m:r>
                      </m:e>
                    </m:d>
                    <m:r>
                      <a:rPr lang="en-US" altLang="zh-CN" sz="1500" b="1" i="1">
                        <a:solidFill>
                          <a:schemeClr val="accent4">
                            <a:lumMod val="50000"/>
                          </a:schemeClr>
                        </a:solidFill>
                        <a:latin typeface="Cambria Math" panose="02040503050406030204" pitchFamily="18" charset="0"/>
                      </a:rPr>
                      <m:t>→</m:t>
                    </m:r>
                    <m:r>
                      <a:rPr lang="en-US" altLang="zh-CN" sz="1500" b="1" i="1">
                        <a:solidFill>
                          <a:schemeClr val="accent4">
                            <a:lumMod val="50000"/>
                          </a:schemeClr>
                        </a:solidFill>
                        <a:latin typeface="Cambria Math" panose="02040503050406030204" pitchFamily="18" charset="0"/>
                      </a:rPr>
                      <m:t>𝑪</m:t>
                    </m:r>
                    <m:r>
                      <a:rPr lang="en-US" altLang="zh-CN" sz="1500" b="1" i="1">
                        <a:solidFill>
                          <a:schemeClr val="accent4">
                            <a:lumMod val="50000"/>
                          </a:schemeClr>
                        </a:solidFill>
                        <a:latin typeface="Cambria Math" panose="02040503050406030204" pitchFamily="18" charset="0"/>
                      </a:rPr>
                      <m:t>≡</m:t>
                    </m:r>
                    <m:d>
                      <m:dPr>
                        <m:ctrlPr>
                          <a:rPr lang="en-US" altLang="zh-CN" sz="1500" b="1" i="1">
                            <a:solidFill>
                              <a:schemeClr val="accent4">
                                <a:lumMod val="50000"/>
                              </a:schemeClr>
                            </a:solidFill>
                            <a:latin typeface="Cambria Math" panose="02040503050406030204" pitchFamily="18" charset="0"/>
                          </a:rPr>
                        </m:ctrlPr>
                      </m:dPr>
                      <m:e>
                        <m:r>
                          <a:rPr lang="en-US" altLang="zh-CN" sz="1500" b="1" i="1">
                            <a:solidFill>
                              <a:schemeClr val="accent4">
                                <a:lumMod val="50000"/>
                              </a:schemeClr>
                            </a:solidFill>
                            <a:latin typeface="Cambria Math" panose="02040503050406030204" pitchFamily="18" charset="0"/>
                          </a:rPr>
                          <m:t>𝑨</m:t>
                        </m:r>
                        <m:r>
                          <a:rPr lang="en-US" altLang="zh-CN" sz="1500" b="1" i="1">
                            <a:solidFill>
                              <a:schemeClr val="accent4">
                                <a:lumMod val="50000"/>
                              </a:schemeClr>
                            </a:solidFill>
                            <a:latin typeface="Cambria Math" panose="02040503050406030204" pitchFamily="18" charset="0"/>
                          </a:rPr>
                          <m:t>→</m:t>
                        </m:r>
                        <m:r>
                          <a:rPr lang="en-US" altLang="zh-CN" sz="1500" b="1" i="1">
                            <a:solidFill>
                              <a:schemeClr val="accent4">
                                <a:lumMod val="50000"/>
                              </a:schemeClr>
                            </a:solidFill>
                            <a:latin typeface="Cambria Math" panose="02040503050406030204" pitchFamily="18" charset="0"/>
                          </a:rPr>
                          <m:t>𝑪</m:t>
                        </m:r>
                      </m:e>
                    </m:d>
                    <m:r>
                      <a:rPr lang="en-US" altLang="zh-CN" sz="1500" b="1" i="1">
                        <a:solidFill>
                          <a:schemeClr val="accent4">
                            <a:lumMod val="50000"/>
                          </a:schemeClr>
                        </a:solidFill>
                        <a:latin typeface="Cambria Math" panose="02040503050406030204" pitchFamily="18" charset="0"/>
                      </a:rPr>
                      <m:t>∨</m:t>
                    </m:r>
                    <m:d>
                      <m:dPr>
                        <m:ctrlPr>
                          <a:rPr lang="en-US" altLang="zh-CN" sz="1500" b="1" i="1">
                            <a:solidFill>
                              <a:schemeClr val="accent4">
                                <a:lumMod val="50000"/>
                              </a:schemeClr>
                            </a:solidFill>
                            <a:latin typeface="Cambria Math" panose="02040503050406030204" pitchFamily="18" charset="0"/>
                          </a:rPr>
                        </m:ctrlPr>
                      </m:dPr>
                      <m:e>
                        <m:r>
                          <a:rPr lang="en-US" altLang="zh-CN" sz="1500" b="1" i="1">
                            <a:solidFill>
                              <a:schemeClr val="accent4">
                                <a:lumMod val="50000"/>
                              </a:schemeClr>
                            </a:solidFill>
                            <a:latin typeface="Cambria Math" panose="02040503050406030204" pitchFamily="18" charset="0"/>
                          </a:rPr>
                          <m:t>𝑩</m:t>
                        </m:r>
                        <m:r>
                          <a:rPr lang="en-US" altLang="zh-CN" sz="1500" b="1" i="1">
                            <a:solidFill>
                              <a:schemeClr val="accent4">
                                <a:lumMod val="50000"/>
                              </a:schemeClr>
                            </a:solidFill>
                            <a:latin typeface="Cambria Math" panose="02040503050406030204" pitchFamily="18" charset="0"/>
                          </a:rPr>
                          <m:t>→</m:t>
                        </m:r>
                        <m:r>
                          <a:rPr lang="en-US" altLang="zh-CN" sz="1500" b="1" i="1">
                            <a:solidFill>
                              <a:schemeClr val="accent4">
                                <a:lumMod val="50000"/>
                              </a:schemeClr>
                            </a:solidFill>
                            <a:latin typeface="Cambria Math" panose="02040503050406030204" pitchFamily="18" charset="0"/>
                          </a:rPr>
                          <m:t>𝑪</m:t>
                        </m:r>
                      </m:e>
                    </m:d>
                  </m:oMath>
                </a14:m>
                <a:endParaRPr lang="en-US" altLang="zh-CN" sz="1500" b="1">
                  <a:solidFill>
                    <a:schemeClr val="accent4">
                      <a:lumMod val="50000"/>
                    </a:schemeClr>
                  </a:solidFill>
                </a:endParaRPr>
              </a:p>
              <a:p>
                <a:pPr marL="257175" indent="-257175">
                  <a:spcBef>
                    <a:spcPts val="450"/>
                  </a:spcBef>
                  <a:spcAft>
                    <a:spcPts val="450"/>
                  </a:spcAft>
                  <a:buFont typeface="Arial" panose="020B0604020202020204" pitchFamily="34" charset="0"/>
                  <a:buChar char="•"/>
                </a:pPr>
                <a:r>
                  <a:rPr lang="zh-CN" altLang="en-US" sz="1500" b="1">
                    <a:solidFill>
                      <a:schemeClr val="accent4">
                        <a:lumMod val="50000"/>
                      </a:schemeClr>
                    </a:solidFill>
                  </a:rPr>
                  <a:t>证明过程中可能会发现有下面的逻辑等值式模式</a:t>
                </a:r>
                <a:endParaRPr lang="en-US" altLang="zh-CN" sz="1500" b="1">
                  <a:solidFill>
                    <a:schemeClr val="accent4">
                      <a:lumMod val="50000"/>
                    </a:schemeClr>
                  </a:solidFill>
                </a:endParaRPr>
              </a:p>
              <a:p>
                <a:pPr marL="600075" lvl="1" indent="-257175">
                  <a:spcBef>
                    <a:spcPts val="450"/>
                  </a:spcBef>
                  <a:spcAft>
                    <a:spcPts val="450"/>
                  </a:spcAft>
                  <a:buFont typeface="Arial" panose="020B0604020202020204" pitchFamily="34" charset="0"/>
                  <a:buChar char="•"/>
                </a:pPr>
                <a14:m>
                  <m:oMath xmlns:m="http://schemas.openxmlformats.org/officeDocument/2006/math">
                    <m:d>
                      <m:dPr>
                        <m:ctrlPr>
                          <a:rPr lang="en-US" altLang="zh-CN" sz="1500" b="1" i="1">
                            <a:solidFill>
                              <a:srgbClr val="C00000"/>
                            </a:solidFill>
                            <a:latin typeface="Cambria Math" panose="02040503050406030204" pitchFamily="18" charset="0"/>
                          </a:rPr>
                        </m:ctrlPr>
                      </m:dPr>
                      <m:e>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𝑩</m:t>
                        </m:r>
                      </m:e>
                    </m:d>
                    <m:r>
                      <a:rPr lang="en-US" altLang="zh-CN" sz="1500" b="1" i="1">
                        <a:solidFill>
                          <a:srgbClr val="C00000"/>
                        </a:solidFill>
                        <a:latin typeface="Cambria Math" panose="02040503050406030204" pitchFamily="18" charset="0"/>
                      </a:rPr>
                      <m:t>→</m:t>
                    </m:r>
                    <m:d>
                      <m:dPr>
                        <m:ctrlPr>
                          <a:rPr lang="en-US" altLang="zh-CN" sz="1500" b="1" i="1">
                            <a:solidFill>
                              <a:srgbClr val="C00000"/>
                            </a:solidFill>
                            <a:latin typeface="Cambria Math" panose="02040503050406030204" pitchFamily="18" charset="0"/>
                          </a:rPr>
                        </m:ctrlPr>
                      </m:dPr>
                      <m:e>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𝑪</m:t>
                        </m:r>
                      </m:e>
                    </m:d>
                    <m:r>
                      <a:rPr lang="en-US" altLang="zh-CN" sz="1500" b="1" i="1">
                        <a:solidFill>
                          <a:srgbClr val="C00000"/>
                        </a:solidFill>
                        <a:latin typeface="Cambria Math" panose="02040503050406030204" pitchFamily="18" charset="0"/>
                      </a:rPr>
                      <m:t>≡</m:t>
                    </m:r>
                    <m:d>
                      <m:dPr>
                        <m:ctrlPr>
                          <a:rPr lang="en-US" altLang="zh-CN" sz="1500" b="1" i="1">
                            <a:solidFill>
                              <a:srgbClr val="C00000"/>
                            </a:solidFill>
                            <a:latin typeface="Cambria Math" panose="02040503050406030204" pitchFamily="18" charset="0"/>
                          </a:rPr>
                        </m:ctrlPr>
                      </m:dPr>
                      <m:e>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𝑪</m:t>
                        </m:r>
                      </m:e>
                    </m:d>
                  </m:oMath>
                </a14:m>
                <a:endParaRPr lang="en-US" altLang="zh-CN" sz="1500" b="1">
                  <a:solidFill>
                    <a:srgbClr val="C00000"/>
                  </a:solidFill>
                </a:endParaRPr>
              </a:p>
              <a:p>
                <a:pPr marL="600075" lvl="1" indent="-257175">
                  <a:spcBef>
                    <a:spcPts val="450"/>
                  </a:spcBef>
                  <a:spcAft>
                    <a:spcPts val="450"/>
                  </a:spcAft>
                  <a:buFont typeface="Arial" panose="020B0604020202020204" pitchFamily="34" charset="0"/>
                  <a:buChar char="•"/>
                </a:pPr>
                <a14:m>
                  <m:oMath xmlns:m="http://schemas.openxmlformats.org/officeDocument/2006/math">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d>
                      <m:dPr>
                        <m:ctrlPr>
                          <a:rPr lang="en-US" altLang="zh-CN" sz="1500" b="1" i="1">
                            <a:solidFill>
                              <a:srgbClr val="C00000"/>
                            </a:solidFill>
                            <a:latin typeface="Cambria Math" panose="02040503050406030204" pitchFamily="18" charset="0"/>
                          </a:rPr>
                        </m:ctrlPr>
                      </m:dPr>
                      <m:e>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𝑩</m:t>
                        </m:r>
                      </m:e>
                    </m:d>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𝑨</m:t>
                    </m:r>
                    <m:r>
                      <a:rPr lang="en-US" altLang="zh-CN" sz="1500" b="1" i="1">
                        <a:solidFill>
                          <a:srgbClr val="C00000"/>
                        </a:solidFill>
                        <a:latin typeface="Cambria Math" panose="02040503050406030204" pitchFamily="18" charset="0"/>
                      </a:rPr>
                      <m:t>∨</m:t>
                    </m:r>
                    <m:r>
                      <a:rPr lang="en-US" altLang="zh-CN" sz="1500" b="1" i="1">
                        <a:solidFill>
                          <a:srgbClr val="C00000"/>
                        </a:solidFill>
                        <a:latin typeface="Cambria Math" panose="02040503050406030204" pitchFamily="18" charset="0"/>
                      </a:rPr>
                      <m:t>𝑩</m:t>
                    </m:r>
                  </m:oMath>
                </a14:m>
                <a:endParaRPr lang="zh-CN" altLang="en-US" sz="1500" b="1">
                  <a:solidFill>
                    <a:srgbClr val="C00000"/>
                  </a:solidFill>
                </a:endParaRPr>
              </a:p>
            </p:txBody>
          </p:sp>
        </mc:Choice>
        <mc:Fallback xmlns="">
          <p:sp>
            <p:nvSpPr>
              <p:cNvPr id="9" name="文本框 8">
                <a:extLst>
                  <a:ext uri="{FF2B5EF4-FFF2-40B4-BE49-F238E27FC236}">
                    <a16:creationId xmlns:a16="http://schemas.microsoft.com/office/drawing/2014/main" id="{B7632B20-740C-42E9-9CB8-C79FB08544D8}"/>
                  </a:ext>
                </a:extLst>
              </p:cNvPr>
              <p:cNvSpPr txBox="1">
                <a:spLocks noRot="1" noChangeAspect="1" noMove="1" noResize="1" noEditPoints="1" noAdjustHandles="1" noChangeArrowheads="1" noChangeShapeType="1" noTextEdit="1"/>
              </p:cNvSpPr>
              <p:nvPr/>
            </p:nvSpPr>
            <p:spPr>
              <a:xfrm>
                <a:off x="1201650" y="2545774"/>
                <a:ext cx="5668951" cy="1805623"/>
              </a:xfrm>
              <a:prstGeom prst="rect">
                <a:avLst/>
              </a:prstGeom>
              <a:blipFill>
                <a:blip r:embed="rId3"/>
                <a:stretch>
                  <a:fillRect l="-323" t="-2027" b="-2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387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96834" y="851669"/>
            <a:ext cx="3550298" cy="3191258"/>
          </a:xfrm>
          <a:prstGeom prst="rect">
            <a:avLst/>
          </a:prstGeom>
          <a:noFill/>
        </p:spPr>
        <p:txBody>
          <a:bodyPr wrap="square" rtlCol="0">
            <a:spAutoFit/>
          </a:bodyPr>
          <a:lstStyle/>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命题逻辑等值演算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析取范式与合取范式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命题逻辑消解原理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39459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范式的定义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圆角 7">
            <a:extLst>
              <a:ext uri="{FF2B5EF4-FFF2-40B4-BE49-F238E27FC236}">
                <a16:creationId xmlns:a16="http://schemas.microsoft.com/office/drawing/2014/main" id="{0FC268E1-F2E3-459F-BF9E-6C251407CDCC}"/>
              </a:ext>
            </a:extLst>
          </p:cNvPr>
          <p:cNvSpPr/>
          <p:nvPr/>
        </p:nvSpPr>
        <p:spPr>
          <a:xfrm>
            <a:off x="541963" y="738547"/>
            <a:ext cx="3885896"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a:solidFill>
                  <a:schemeClr val="accent2">
                    <a:lumMod val="50000"/>
                  </a:schemeClr>
                </a:solidFill>
              </a:rPr>
              <a:t>什么是析取范式</a:t>
            </a:r>
            <a:r>
              <a:rPr lang="en-US" altLang="zh-CN" sz="1600">
                <a:solidFill>
                  <a:schemeClr val="accent2">
                    <a:lumMod val="50000"/>
                  </a:schemeClr>
                </a:solidFill>
                <a:latin typeface="Arial" panose="020B0604020202020204" pitchFamily="34" charset="0"/>
                <a:cs typeface="Arial" panose="020B0604020202020204" pitchFamily="34" charset="0"/>
              </a:rPr>
              <a:t>(disjunctive norm form)</a:t>
            </a:r>
            <a:r>
              <a:rPr lang="zh-CN" altLang="en-US" sz="1600" b="1">
                <a:solidFill>
                  <a:schemeClr val="accent2">
                    <a:lumMod val="50000"/>
                  </a:schemeClr>
                </a:solidFill>
              </a:rPr>
              <a:t>？</a:t>
            </a:r>
            <a:endParaRPr lang="zh-CN" altLang="en-US" sz="1600" b="1" dirty="0">
              <a:solidFill>
                <a:schemeClr val="accent2">
                  <a:lumMod val="50000"/>
                </a:schemeClr>
              </a:solidFill>
            </a:endParaRPr>
          </a:p>
        </p:txBody>
      </p:sp>
      <p:sp>
        <p:nvSpPr>
          <p:cNvPr id="9" name="文本框 8">
            <a:extLst>
              <a:ext uri="{FF2B5EF4-FFF2-40B4-BE49-F238E27FC236}">
                <a16:creationId xmlns:a16="http://schemas.microsoft.com/office/drawing/2014/main" id="{15D5E923-7CF5-4B76-99D9-D205FD22D01C}"/>
              </a:ext>
            </a:extLst>
          </p:cNvPr>
          <p:cNvSpPr txBox="1"/>
          <p:nvPr/>
        </p:nvSpPr>
        <p:spPr>
          <a:xfrm>
            <a:off x="546101" y="1227131"/>
            <a:ext cx="3954494" cy="633507"/>
          </a:xfrm>
          <a:prstGeom prst="rect">
            <a:avLst/>
          </a:prstGeom>
          <a:solidFill>
            <a:schemeClr val="accent2">
              <a:lumMod val="20000"/>
              <a:lumOff val="80000"/>
            </a:schemeClr>
          </a:solidFill>
        </p:spPr>
        <p:txBody>
          <a:bodyPr wrap="square" rtlCol="0">
            <a:spAutoFit/>
          </a:bodyPr>
          <a:lstStyle/>
          <a:p>
            <a:pPr>
              <a:spcBef>
                <a:spcPts val="450"/>
              </a:spcBef>
            </a:pPr>
            <a:r>
              <a:rPr lang="zh-CN" altLang="en-US" sz="1600" b="1">
                <a:solidFill>
                  <a:srgbClr val="C00000"/>
                </a:solidFill>
                <a:latin typeface="黑体" panose="02010609060101010101" pitchFamily="49" charset="-122"/>
                <a:ea typeface="黑体" panose="02010609060101010101" pitchFamily="49" charset="-122"/>
              </a:rPr>
              <a:t>析取范式</a:t>
            </a:r>
            <a:r>
              <a:rPr lang="zh-CN" altLang="en-US" sz="1600" b="1">
                <a:solidFill>
                  <a:srgbClr val="002060"/>
                </a:solidFill>
                <a:latin typeface="楷体" panose="02010609060101010101" pitchFamily="49" charset="-122"/>
                <a:ea typeface="楷体" panose="02010609060101010101" pitchFamily="49" charset="-122"/>
              </a:rPr>
              <a:t>是一个或多个</a:t>
            </a:r>
            <a:r>
              <a:rPr lang="zh-CN" altLang="en-US" sz="1600" b="1">
                <a:solidFill>
                  <a:srgbClr val="C00000"/>
                </a:solidFill>
                <a:latin typeface="楷体" panose="02010609060101010101" pitchFamily="49" charset="-122"/>
                <a:ea typeface="楷体" panose="02010609060101010101" pitchFamily="49" charset="-122"/>
              </a:rPr>
              <a:t>简单合取式</a:t>
            </a:r>
            <a:r>
              <a:rPr lang="zh-CN" altLang="en-US" sz="1600" b="1">
                <a:solidFill>
                  <a:srgbClr val="002060"/>
                </a:solidFill>
                <a:latin typeface="楷体" panose="02010609060101010101" pitchFamily="49" charset="-122"/>
                <a:ea typeface="楷体" panose="02010609060101010101" pitchFamily="49" charset="-122"/>
              </a:rPr>
              <a:t>的析取</a:t>
            </a:r>
            <a:endParaRPr lang="en-US" altLang="zh-CN" sz="1600" b="1">
              <a:solidFill>
                <a:srgbClr val="002060"/>
              </a:solidFill>
              <a:latin typeface="楷体" panose="02010609060101010101" pitchFamily="49" charset="-122"/>
              <a:ea typeface="楷体" panose="02010609060101010101" pitchFamily="49" charset="-122"/>
            </a:endParaRPr>
          </a:p>
          <a:p>
            <a:pPr marL="257175" indent="-257175">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简单合取式</a:t>
            </a:r>
            <a:r>
              <a:rPr lang="zh-CN" altLang="en-US" sz="1500" b="1">
                <a:solidFill>
                  <a:schemeClr val="accent6">
                    <a:lumMod val="50000"/>
                  </a:schemeClr>
                </a:solidFill>
                <a:latin typeface="宋体" panose="02010600030101010101" pitchFamily="2" charset="-122"/>
                <a:ea typeface="宋体" panose="02010600030101010101" pitchFamily="2" charset="-122"/>
              </a:rPr>
              <a:t>是一个或多个</a:t>
            </a:r>
            <a:r>
              <a:rPr lang="zh-CN" altLang="en-US" sz="1500" b="1">
                <a:solidFill>
                  <a:srgbClr val="C00000"/>
                </a:solidFill>
                <a:latin typeface="宋体" panose="02010600030101010101" pitchFamily="2" charset="-122"/>
                <a:ea typeface="宋体" panose="02010600030101010101" pitchFamily="2" charset="-122"/>
              </a:rPr>
              <a:t>文字</a:t>
            </a:r>
            <a:r>
              <a:rPr lang="zh-CN" altLang="en-US" sz="1500" b="1">
                <a:solidFill>
                  <a:schemeClr val="accent6">
                    <a:lumMod val="50000"/>
                  </a:schemeClr>
                </a:solidFill>
                <a:latin typeface="宋体" panose="02010600030101010101" pitchFamily="2" charset="-122"/>
                <a:ea typeface="宋体" panose="02010600030101010101" pitchFamily="2" charset="-122"/>
              </a:rPr>
              <a:t>的合取</a:t>
            </a:r>
          </a:p>
        </p:txBody>
      </p:sp>
      <p:sp>
        <p:nvSpPr>
          <p:cNvPr id="10" name="文本框 9">
            <a:extLst>
              <a:ext uri="{FF2B5EF4-FFF2-40B4-BE49-F238E27FC236}">
                <a16:creationId xmlns:a16="http://schemas.microsoft.com/office/drawing/2014/main" id="{894D613A-7B55-4A01-893D-EB3461215BBA}"/>
              </a:ext>
            </a:extLst>
          </p:cNvPr>
          <p:cNvSpPr txBox="1"/>
          <p:nvPr/>
        </p:nvSpPr>
        <p:spPr>
          <a:xfrm>
            <a:off x="797434" y="1942771"/>
            <a:ext cx="3703160" cy="323165"/>
          </a:xfrm>
          <a:prstGeom prst="rect">
            <a:avLst/>
          </a:prstGeom>
          <a:solidFill>
            <a:schemeClr val="accent2">
              <a:lumMod val="20000"/>
              <a:lumOff val="80000"/>
            </a:schemeClr>
          </a:solidFill>
        </p:spPr>
        <p:txBody>
          <a:bodyPr wrap="square" rtlCol="0">
            <a:spAutoFit/>
          </a:bodyPr>
          <a:lstStyle/>
          <a:p>
            <a:r>
              <a:rPr lang="zh-CN" altLang="en-US" sz="1500" b="1">
                <a:solidFill>
                  <a:srgbClr val="C00000"/>
                </a:solidFill>
                <a:latin typeface="黑体" panose="02010609060101010101" pitchFamily="49" charset="-122"/>
                <a:ea typeface="黑体" panose="02010609060101010101" pitchFamily="49" charset="-122"/>
              </a:rPr>
              <a:t>文字</a:t>
            </a:r>
            <a:r>
              <a:rPr lang="en-US" altLang="zh-CN" sz="1500">
                <a:solidFill>
                  <a:srgbClr val="C00000"/>
                </a:solidFill>
                <a:latin typeface="Arial" panose="020B0604020202020204" pitchFamily="34" charset="0"/>
                <a:ea typeface="黑体" panose="02010609060101010101" pitchFamily="49" charset="-122"/>
                <a:cs typeface="Arial" panose="020B0604020202020204" pitchFamily="34" charset="0"/>
              </a:rPr>
              <a:t>(literal)</a:t>
            </a:r>
            <a:r>
              <a:rPr lang="zh-CN" altLang="en-US" sz="1500" b="1">
                <a:solidFill>
                  <a:schemeClr val="accent6">
                    <a:lumMod val="50000"/>
                  </a:schemeClr>
                </a:solidFill>
                <a:latin typeface="宋体" panose="02010600030101010101" pitchFamily="2" charset="-122"/>
                <a:ea typeface="宋体" panose="02010600030101010101" pitchFamily="2" charset="-122"/>
              </a:rPr>
              <a:t>是命题变量或命题变量的否定</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2CF588D-C042-4977-BDFF-6581891BE066}"/>
                  </a:ext>
                </a:extLst>
              </p:cNvPr>
              <p:cNvSpPr txBox="1"/>
              <p:nvPr/>
            </p:nvSpPr>
            <p:spPr>
              <a:xfrm>
                <a:off x="664772" y="2439918"/>
                <a:ext cx="3835823" cy="1069524"/>
              </a:xfrm>
              <a:prstGeom prst="rect">
                <a:avLst/>
              </a:prstGeom>
              <a:solidFill>
                <a:schemeClr val="accent6">
                  <a:lumMod val="20000"/>
                  <a:lumOff val="80000"/>
                  <a:alpha val="50000"/>
                </a:schemeClr>
              </a:solidFill>
            </p:spPr>
            <p:txBody>
              <a:bodyPr wrap="square" rtlCol="0">
                <a:spAutoFit/>
              </a:bodyPr>
              <a:lstStyle/>
              <a:p>
                <a:pPr algn="ctr">
                  <a:spcBef>
                    <a:spcPts val="450"/>
                  </a:spcBef>
                </a:pPr>
                <a:r>
                  <a:rPr lang="zh-CN" altLang="en-US" sz="1500" b="1">
                    <a:solidFill>
                      <a:srgbClr val="002060"/>
                    </a:solidFill>
                  </a:rPr>
                  <a:t>析取范式举例</a:t>
                </a:r>
                <a:endParaRPr lang="en-US" altLang="zh-CN" sz="1500" b="1">
                  <a:solidFill>
                    <a:srgbClr val="002060"/>
                  </a:solidFill>
                </a:endParaRPr>
              </a:p>
              <a:p>
                <a:pPr marL="171450" indent="-171450">
                  <a:spcBef>
                    <a:spcPts val="450"/>
                  </a:spcBef>
                  <a:buFont typeface="Arial" panose="020B0604020202020204" pitchFamily="34" charset="0"/>
                  <a:buChar char="•"/>
                </a:pPr>
                <a:r>
                  <a:rPr lang="zh-CN" altLang="en-US" sz="1200" b="1">
                    <a:latin typeface="楷体" panose="02010609060101010101" pitchFamily="49" charset="-122"/>
                    <a:ea typeface="楷体" panose="02010609060101010101" pitchFamily="49" charset="-122"/>
                  </a:rPr>
                  <a:t>单个文字既是简单合取式也是析取范式：</a:t>
                </a:r>
                <a14:m>
                  <m:oMath xmlns:m="http://schemas.openxmlformats.org/officeDocument/2006/math">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  ⋯</m:t>
                    </m:r>
                  </m:oMath>
                </a14:m>
                <a:endParaRPr lang="en-US" altLang="zh-CN" sz="1200" b="1">
                  <a:latin typeface="楷体" panose="02010609060101010101" pitchFamily="49" charset="-122"/>
                  <a:ea typeface="楷体" panose="02010609060101010101" pitchFamily="49" charset="-122"/>
                </a:endParaRPr>
              </a:p>
              <a:p>
                <a:pPr marL="171450" indent="-171450">
                  <a:spcBef>
                    <a:spcPts val="450"/>
                  </a:spcBef>
                  <a:buFont typeface="Arial" panose="020B0604020202020204" pitchFamily="34" charset="0"/>
                  <a:buChar char="•"/>
                </a:pPr>
                <a:r>
                  <a:rPr lang="zh-CN" altLang="en-US" sz="1200" b="1">
                    <a:latin typeface="楷体" panose="02010609060101010101" pitchFamily="49" charset="-122"/>
                    <a:ea typeface="楷体" panose="02010609060101010101" pitchFamily="49" charset="-122"/>
                  </a:rPr>
                  <a:t>单个简单合取式是析取范式：</a:t>
                </a:r>
                <a14:m>
                  <m:oMath xmlns:m="http://schemas.openxmlformats.org/officeDocument/2006/math">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r>
                      <a:rPr lang="en-US" altLang="zh-CN" sz="1200" b="1" i="1">
                        <a:latin typeface="Cambria Math" panose="02040503050406030204" pitchFamily="18" charset="0"/>
                        <a:ea typeface="楷体" panose="02010609060101010101" pitchFamily="49" charset="-122"/>
                      </a:rPr>
                      <m:t>,  ⋯</m:t>
                    </m:r>
                  </m:oMath>
                </a14:m>
                <a:endParaRPr lang="en-US" altLang="zh-CN" sz="1200" b="1">
                  <a:latin typeface="楷体" panose="02010609060101010101" pitchFamily="49" charset="-122"/>
                  <a:ea typeface="楷体" panose="02010609060101010101" pitchFamily="49" charset="-122"/>
                </a:endParaRPr>
              </a:p>
              <a:p>
                <a:pPr marL="171450" indent="-171450">
                  <a:spcBef>
                    <a:spcPts val="450"/>
                  </a:spcBef>
                  <a:buFont typeface="Arial" panose="020B0604020202020204" pitchFamily="34" charset="0"/>
                  <a:buChar char="•"/>
                </a:pPr>
                <a:r>
                  <a:rPr lang="zh-CN" altLang="en-US" sz="1200" b="1">
                    <a:latin typeface="楷体" panose="02010609060101010101" pitchFamily="49" charset="-122"/>
                    <a:ea typeface="楷体" panose="02010609060101010101" pitchFamily="49" charset="-122"/>
                  </a:rPr>
                  <a:t>多个简单合取式的析取范式：</a:t>
                </a:r>
                <a14:m>
                  <m:oMath xmlns:m="http://schemas.openxmlformats.org/officeDocument/2006/math">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d>
                      <m:dPr>
                        <m:ctrlPr>
                          <a:rPr lang="en-US" altLang="zh-CN" sz="1200" b="1" i="1">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e>
                    </m:d>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oMath>
                </a14:m>
                <a:endParaRPr lang="zh-CN" altLang="en-US" sz="1200" b="1">
                  <a:latin typeface="楷体" panose="02010609060101010101" pitchFamily="49" charset="-122"/>
                  <a:ea typeface="楷体" panose="02010609060101010101" pitchFamily="49" charset="-122"/>
                </a:endParaRPr>
              </a:p>
            </p:txBody>
          </p:sp>
        </mc:Choice>
        <mc:Fallback xmlns="">
          <p:sp>
            <p:nvSpPr>
              <p:cNvPr id="17" name="文本框 16">
                <a:extLst>
                  <a:ext uri="{FF2B5EF4-FFF2-40B4-BE49-F238E27FC236}">
                    <a16:creationId xmlns:a16="http://schemas.microsoft.com/office/drawing/2014/main" id="{A2CF588D-C042-4977-BDFF-6581891BE066}"/>
                  </a:ext>
                </a:extLst>
              </p:cNvPr>
              <p:cNvSpPr txBox="1">
                <a:spLocks noRot="1" noChangeAspect="1" noMove="1" noResize="1" noEditPoints="1" noAdjustHandles="1" noChangeArrowheads="1" noChangeShapeType="1" noTextEdit="1"/>
              </p:cNvSpPr>
              <p:nvPr/>
            </p:nvSpPr>
            <p:spPr>
              <a:xfrm>
                <a:off x="664772" y="2439918"/>
                <a:ext cx="3835823" cy="1069524"/>
              </a:xfrm>
              <a:prstGeom prst="rect">
                <a:avLst/>
              </a:prstGeom>
              <a:blipFill>
                <a:blip r:embed="rId2"/>
                <a:stretch>
                  <a:fillRect t="-1136" b="-28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DE928C1-3696-4411-B535-2E31E8E36BC8}"/>
                  </a:ext>
                </a:extLst>
              </p:cNvPr>
              <p:cNvSpPr txBox="1"/>
              <p:nvPr/>
            </p:nvSpPr>
            <p:spPr>
              <a:xfrm>
                <a:off x="664770" y="3646900"/>
                <a:ext cx="3835825" cy="571951"/>
              </a:xfrm>
              <a:prstGeom prst="rect">
                <a:avLst/>
              </a:prstGeom>
              <a:solidFill>
                <a:schemeClr val="accent6">
                  <a:lumMod val="20000"/>
                  <a:lumOff val="80000"/>
                  <a:alpha val="50000"/>
                </a:schemeClr>
              </a:solidFill>
            </p:spPr>
            <p:txBody>
              <a:bodyPr wrap="square" rtlCol="0">
                <a:spAutoFit/>
              </a:bodyPr>
              <a:lstStyle/>
              <a:p>
                <a:pPr algn="ctr">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下面公式</a:t>
                </a:r>
                <a:r>
                  <a:rPr lang="zh-CN" altLang="en-US" sz="1500" b="1">
                    <a:solidFill>
                      <a:srgbClr val="C00000"/>
                    </a:solidFill>
                    <a:latin typeface="楷体" panose="02010609060101010101" pitchFamily="49" charset="-122"/>
                    <a:ea typeface="楷体" panose="02010609060101010101" pitchFamily="49" charset="-122"/>
                  </a:rPr>
                  <a:t>不是</a:t>
                </a:r>
                <a:r>
                  <a:rPr lang="zh-CN" altLang="en-US" sz="1500" b="1">
                    <a:solidFill>
                      <a:srgbClr val="002060"/>
                    </a:solidFill>
                    <a:latin typeface="楷体" panose="02010609060101010101" pitchFamily="49" charset="-122"/>
                    <a:ea typeface="楷体" panose="02010609060101010101" pitchFamily="49" charset="-122"/>
                  </a:rPr>
                  <a:t>析取范式</a:t>
                </a:r>
                <a:endParaRPr lang="en-US" altLang="zh-CN" sz="1500" b="1">
                  <a:solidFill>
                    <a:srgbClr val="002060"/>
                  </a:solidFill>
                  <a:latin typeface="楷体" panose="02010609060101010101" pitchFamily="49" charset="-122"/>
                  <a:ea typeface="楷体" panose="02010609060101010101" pitchFamily="49" charset="-122"/>
                </a:endParaRPr>
              </a:p>
              <a:p>
                <a:pPr>
                  <a:spcBef>
                    <a:spcPts val="450"/>
                  </a:spcBef>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e>
                      </m:d>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d>
                        <m:dPr>
                          <m:ctrlPr>
                            <a:rPr lang="en-US" altLang="zh-CN" sz="1200" b="1" i="1">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e>
                      </m:d>
                      <m:r>
                        <a:rPr lang="en-US" altLang="zh-CN" sz="1200" b="1" i="1">
                          <a:latin typeface="Cambria Math" panose="02040503050406030204" pitchFamily="18" charset="0"/>
                          <a:ea typeface="楷体" panose="02010609060101010101" pitchFamily="49" charset="-122"/>
                        </a:rPr>
                        <m:t>, </m:t>
                      </m:r>
                      <m:d>
                        <m:dPr>
                          <m:ctrlPr>
                            <a:rPr lang="en-US" altLang="zh-CN" sz="1200" b="1" i="1">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𝒑</m:t>
                          </m:r>
                        </m:e>
                      </m:d>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r>
                        <a:rPr lang="en-US" altLang="zh-CN" sz="1200" b="1" i="1">
                          <a:latin typeface="Cambria Math" panose="02040503050406030204" pitchFamily="18" charset="0"/>
                          <a:ea typeface="楷体" panose="02010609060101010101" pitchFamily="49" charset="-122"/>
                        </a:rPr>
                        <m:t>), ⋯</m:t>
                      </m:r>
                    </m:oMath>
                  </m:oMathPara>
                </a14:m>
                <a:endParaRPr lang="en-US" altLang="zh-CN" sz="1200" b="1">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1DE928C1-3696-4411-B535-2E31E8E36BC8}"/>
                  </a:ext>
                </a:extLst>
              </p:cNvPr>
              <p:cNvSpPr txBox="1">
                <a:spLocks noRot="1" noChangeAspect="1" noMove="1" noResize="1" noEditPoints="1" noAdjustHandles="1" noChangeArrowheads="1" noChangeShapeType="1" noTextEdit="1"/>
              </p:cNvSpPr>
              <p:nvPr/>
            </p:nvSpPr>
            <p:spPr>
              <a:xfrm>
                <a:off x="664770" y="3646900"/>
                <a:ext cx="3835825" cy="571951"/>
              </a:xfrm>
              <a:prstGeom prst="rect">
                <a:avLst/>
              </a:prstGeom>
              <a:blipFill>
                <a:blip r:embed="rId3"/>
                <a:stretch>
                  <a:fillRect t="-2128" b="-5319"/>
                </a:stretch>
              </a:blipFill>
            </p:spPr>
            <p:txBody>
              <a:bodyPr/>
              <a:lstStyle/>
              <a:p>
                <a:r>
                  <a:rPr lang="zh-CN" altLang="en-US">
                    <a:noFill/>
                  </a:rPr>
                  <a:t> </a:t>
                </a:r>
              </a:p>
            </p:txBody>
          </p:sp>
        </mc:Fallback>
      </mc:AlternateContent>
      <p:sp>
        <p:nvSpPr>
          <p:cNvPr id="19" name="矩形: 圆角 18">
            <a:extLst>
              <a:ext uri="{FF2B5EF4-FFF2-40B4-BE49-F238E27FC236}">
                <a16:creationId xmlns:a16="http://schemas.microsoft.com/office/drawing/2014/main" id="{33936C5F-0750-489F-B52C-325596958011}"/>
              </a:ext>
            </a:extLst>
          </p:cNvPr>
          <p:cNvSpPr/>
          <p:nvPr/>
        </p:nvSpPr>
        <p:spPr>
          <a:xfrm>
            <a:off x="4586995" y="738547"/>
            <a:ext cx="3980137"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a:solidFill>
                  <a:schemeClr val="accent2">
                    <a:lumMod val="50000"/>
                  </a:schemeClr>
                </a:solidFill>
              </a:rPr>
              <a:t>什么是合取范式</a:t>
            </a:r>
            <a:r>
              <a:rPr lang="en-US" altLang="zh-CN" sz="1600">
                <a:solidFill>
                  <a:schemeClr val="accent2">
                    <a:lumMod val="50000"/>
                  </a:schemeClr>
                </a:solidFill>
                <a:latin typeface="Arial" panose="020B0604020202020204" pitchFamily="34" charset="0"/>
                <a:cs typeface="Arial" panose="020B0604020202020204" pitchFamily="34" charset="0"/>
              </a:rPr>
              <a:t>(conjunctive norm form) </a:t>
            </a:r>
            <a:r>
              <a:rPr lang="zh-CN" altLang="en-US" sz="1600" b="1">
                <a:solidFill>
                  <a:schemeClr val="accent2">
                    <a:lumMod val="50000"/>
                  </a:schemeClr>
                </a:solidFill>
              </a:rPr>
              <a:t>？</a:t>
            </a:r>
            <a:endParaRPr lang="zh-CN" altLang="en-US" sz="1600" b="1" dirty="0">
              <a:solidFill>
                <a:schemeClr val="accent2">
                  <a:lumMod val="50000"/>
                </a:schemeClr>
              </a:solidFill>
            </a:endParaRPr>
          </a:p>
        </p:txBody>
      </p:sp>
      <p:sp>
        <p:nvSpPr>
          <p:cNvPr id="20" name="文本框 19">
            <a:extLst>
              <a:ext uri="{FF2B5EF4-FFF2-40B4-BE49-F238E27FC236}">
                <a16:creationId xmlns:a16="http://schemas.microsoft.com/office/drawing/2014/main" id="{225C3973-96C2-43FC-9A3A-052A6FE58146}"/>
              </a:ext>
            </a:extLst>
          </p:cNvPr>
          <p:cNvSpPr txBox="1"/>
          <p:nvPr/>
        </p:nvSpPr>
        <p:spPr>
          <a:xfrm>
            <a:off x="4586995" y="1227419"/>
            <a:ext cx="3888428" cy="633507"/>
          </a:xfrm>
          <a:prstGeom prst="rect">
            <a:avLst/>
          </a:prstGeom>
          <a:solidFill>
            <a:schemeClr val="accent2">
              <a:lumMod val="20000"/>
              <a:lumOff val="80000"/>
            </a:schemeClr>
          </a:solidFill>
        </p:spPr>
        <p:txBody>
          <a:bodyPr wrap="square" rtlCol="0">
            <a:spAutoFit/>
          </a:bodyPr>
          <a:lstStyle/>
          <a:p>
            <a:pPr>
              <a:spcBef>
                <a:spcPts val="450"/>
              </a:spcBef>
            </a:pPr>
            <a:r>
              <a:rPr lang="zh-CN" altLang="en-US" sz="1600" b="1">
                <a:solidFill>
                  <a:srgbClr val="C00000"/>
                </a:solidFill>
                <a:latin typeface="黑体" panose="02010609060101010101" pitchFamily="49" charset="-122"/>
                <a:ea typeface="黑体" panose="02010609060101010101" pitchFamily="49" charset="-122"/>
              </a:rPr>
              <a:t>合取范式</a:t>
            </a:r>
            <a:r>
              <a:rPr lang="zh-CN" altLang="en-US" sz="1600" b="1">
                <a:solidFill>
                  <a:srgbClr val="002060"/>
                </a:solidFill>
                <a:latin typeface="楷体" panose="02010609060101010101" pitchFamily="49" charset="-122"/>
                <a:ea typeface="楷体" panose="02010609060101010101" pitchFamily="49" charset="-122"/>
              </a:rPr>
              <a:t>是一个或多个</a:t>
            </a:r>
            <a:r>
              <a:rPr lang="zh-CN" altLang="en-US" sz="1600" b="1">
                <a:solidFill>
                  <a:srgbClr val="C00000"/>
                </a:solidFill>
                <a:latin typeface="楷体" panose="02010609060101010101" pitchFamily="49" charset="-122"/>
                <a:ea typeface="楷体" panose="02010609060101010101" pitchFamily="49" charset="-122"/>
              </a:rPr>
              <a:t>简单析取式</a:t>
            </a:r>
            <a:r>
              <a:rPr lang="zh-CN" altLang="en-US" sz="1600" b="1">
                <a:solidFill>
                  <a:srgbClr val="002060"/>
                </a:solidFill>
                <a:latin typeface="楷体" panose="02010609060101010101" pitchFamily="49" charset="-122"/>
                <a:ea typeface="楷体" panose="02010609060101010101" pitchFamily="49" charset="-122"/>
              </a:rPr>
              <a:t>的合取</a:t>
            </a:r>
            <a:endParaRPr lang="en-US" altLang="zh-CN" sz="1600" b="1">
              <a:solidFill>
                <a:srgbClr val="002060"/>
              </a:solidFill>
              <a:latin typeface="楷体" panose="02010609060101010101" pitchFamily="49" charset="-122"/>
              <a:ea typeface="楷体" panose="02010609060101010101" pitchFamily="49" charset="-122"/>
            </a:endParaRPr>
          </a:p>
          <a:p>
            <a:pPr marL="257175" indent="-257175">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简单析取式</a:t>
            </a:r>
            <a:r>
              <a:rPr lang="zh-CN" altLang="en-US" sz="1500" b="1">
                <a:solidFill>
                  <a:schemeClr val="accent6">
                    <a:lumMod val="50000"/>
                  </a:schemeClr>
                </a:solidFill>
                <a:latin typeface="宋体" panose="02010600030101010101" pitchFamily="2" charset="-122"/>
                <a:ea typeface="宋体" panose="02010600030101010101" pitchFamily="2" charset="-122"/>
              </a:rPr>
              <a:t>是一个或多个</a:t>
            </a:r>
            <a:r>
              <a:rPr lang="zh-CN" altLang="en-US" sz="1500" b="1">
                <a:solidFill>
                  <a:srgbClr val="C00000"/>
                </a:solidFill>
                <a:latin typeface="宋体" panose="02010600030101010101" pitchFamily="2" charset="-122"/>
                <a:ea typeface="宋体" panose="02010600030101010101" pitchFamily="2" charset="-122"/>
              </a:rPr>
              <a:t>文字</a:t>
            </a:r>
            <a:r>
              <a:rPr lang="zh-CN" altLang="en-US" sz="1500" b="1">
                <a:solidFill>
                  <a:schemeClr val="accent6">
                    <a:lumMod val="50000"/>
                  </a:schemeClr>
                </a:solidFill>
                <a:latin typeface="宋体" panose="02010600030101010101" pitchFamily="2" charset="-122"/>
                <a:ea typeface="宋体" panose="02010600030101010101" pitchFamily="2" charset="-122"/>
              </a:rPr>
              <a:t>的析取</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E3F55DD-E9CE-4462-ABB1-8C6F59D3D56F}"/>
                  </a:ext>
                </a:extLst>
              </p:cNvPr>
              <p:cNvSpPr txBox="1"/>
              <p:nvPr/>
            </p:nvSpPr>
            <p:spPr>
              <a:xfrm>
                <a:off x="5374702" y="1943059"/>
                <a:ext cx="2868076" cy="323165"/>
              </a:xfrm>
              <a:prstGeom prst="rect">
                <a:avLst/>
              </a:prstGeom>
              <a:solidFill>
                <a:schemeClr val="accent6">
                  <a:lumMod val="20000"/>
                  <a:lumOff val="80000"/>
                  <a:alpha val="49000"/>
                </a:schemeClr>
              </a:solidFill>
            </p:spPr>
            <p:txBody>
              <a:bodyPr wrap="square" rtlCol="0">
                <a:spAutoFit/>
              </a:bodyPr>
              <a:lstStyle/>
              <a:p>
                <a:r>
                  <a:rPr lang="zh-CN" altLang="en-US" sz="1500" b="1">
                    <a:solidFill>
                      <a:srgbClr val="002060"/>
                    </a:solidFill>
                  </a:rPr>
                  <a:t>文字举例：</a:t>
                </a:r>
                <a14:m>
                  <m:oMath xmlns:m="http://schemas.openxmlformats.org/officeDocument/2006/math">
                    <m:r>
                      <a:rPr lang="en-US" altLang="zh-CN" sz="1500" b="1" i="1">
                        <a:latin typeface="Cambria Math" panose="02040503050406030204" pitchFamily="18" charset="0"/>
                      </a:rPr>
                      <m:t>𝒑</m:t>
                    </m:r>
                    <m:r>
                      <a:rPr lang="en-US" altLang="zh-CN" sz="1500" b="1" i="1">
                        <a:latin typeface="Cambria Math" panose="02040503050406030204" pitchFamily="18" charset="0"/>
                      </a:rPr>
                      <m:t>, ¬</m:t>
                    </m:r>
                    <m:r>
                      <a:rPr lang="en-US" altLang="zh-CN" sz="1500" b="1" i="1">
                        <a:latin typeface="Cambria Math" panose="02040503050406030204" pitchFamily="18" charset="0"/>
                      </a:rPr>
                      <m:t>𝒑</m:t>
                    </m:r>
                    <m:r>
                      <a:rPr lang="en-US" altLang="zh-CN" sz="1500" b="1" i="1">
                        <a:latin typeface="Cambria Math" panose="02040503050406030204" pitchFamily="18" charset="0"/>
                      </a:rPr>
                      <m:t>, </m:t>
                    </m:r>
                    <m:r>
                      <a:rPr lang="en-US" altLang="zh-CN" sz="1500" b="1" i="1">
                        <a:latin typeface="Cambria Math" panose="02040503050406030204" pitchFamily="18" charset="0"/>
                      </a:rPr>
                      <m:t>𝒒</m:t>
                    </m:r>
                    <m:r>
                      <a:rPr lang="en-US" altLang="zh-CN" sz="1500" b="1" i="1">
                        <a:latin typeface="Cambria Math" panose="02040503050406030204" pitchFamily="18" charset="0"/>
                      </a:rPr>
                      <m:t>, ¬</m:t>
                    </m:r>
                    <m:r>
                      <a:rPr lang="en-US" altLang="zh-CN" sz="1500" b="1" i="1">
                        <a:latin typeface="Cambria Math" panose="02040503050406030204" pitchFamily="18" charset="0"/>
                      </a:rPr>
                      <m:t>𝒒</m:t>
                    </m:r>
                    <m:r>
                      <a:rPr lang="en-US" altLang="zh-CN" sz="1500" b="1" i="1">
                        <a:latin typeface="Cambria Math" panose="02040503050406030204" pitchFamily="18" charset="0"/>
                      </a:rPr>
                      <m:t>, </m:t>
                    </m:r>
                    <m:r>
                      <a:rPr lang="en-US" altLang="zh-CN" sz="1500" b="1" i="1">
                        <a:latin typeface="Cambria Math" panose="02040503050406030204" pitchFamily="18" charset="0"/>
                      </a:rPr>
                      <m:t>𝒓</m:t>
                    </m:r>
                    <m:r>
                      <a:rPr lang="en-US" altLang="zh-CN" sz="1500" b="1" i="1">
                        <a:latin typeface="Cambria Math" panose="02040503050406030204" pitchFamily="18" charset="0"/>
                      </a:rPr>
                      <m:t>, ¬</m:t>
                    </m:r>
                    <m:r>
                      <a:rPr lang="en-US" altLang="zh-CN" sz="1500" b="1" i="1">
                        <a:latin typeface="Cambria Math" panose="02040503050406030204" pitchFamily="18" charset="0"/>
                      </a:rPr>
                      <m:t>𝒓</m:t>
                    </m:r>
                    <m:r>
                      <a:rPr lang="en-US" altLang="zh-CN" sz="1500" b="1" i="1">
                        <a:latin typeface="Cambria Math" panose="02040503050406030204" pitchFamily="18" charset="0"/>
                      </a:rPr>
                      <m:t>, ⋯</m:t>
                    </m:r>
                  </m:oMath>
                </a14:m>
                <a:endParaRPr lang="zh-CN" altLang="en-US" sz="1500" b="1"/>
              </a:p>
            </p:txBody>
          </p:sp>
        </mc:Choice>
        <mc:Fallback xmlns="">
          <p:sp>
            <p:nvSpPr>
              <p:cNvPr id="21" name="文本框 20">
                <a:extLst>
                  <a:ext uri="{FF2B5EF4-FFF2-40B4-BE49-F238E27FC236}">
                    <a16:creationId xmlns:a16="http://schemas.microsoft.com/office/drawing/2014/main" id="{7E3F55DD-E9CE-4462-ABB1-8C6F59D3D56F}"/>
                  </a:ext>
                </a:extLst>
              </p:cNvPr>
              <p:cNvSpPr txBox="1">
                <a:spLocks noRot="1" noChangeAspect="1" noMove="1" noResize="1" noEditPoints="1" noAdjustHandles="1" noChangeArrowheads="1" noChangeShapeType="1" noTextEdit="1"/>
              </p:cNvSpPr>
              <p:nvPr/>
            </p:nvSpPr>
            <p:spPr>
              <a:xfrm>
                <a:off x="5374702" y="1943059"/>
                <a:ext cx="2868076" cy="323165"/>
              </a:xfrm>
              <a:prstGeom prst="rect">
                <a:avLst/>
              </a:prstGeom>
              <a:blipFill>
                <a:blip r:embed="rId4"/>
                <a:stretch>
                  <a:fillRect l="-851" t="-5660" b="-188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590506A-E7A7-4E2B-983D-4A1FAEE42D4A}"/>
                  </a:ext>
                </a:extLst>
              </p:cNvPr>
              <p:cNvSpPr txBox="1"/>
              <p:nvPr/>
            </p:nvSpPr>
            <p:spPr>
              <a:xfrm>
                <a:off x="4753373" y="2440206"/>
                <a:ext cx="3758419" cy="1069524"/>
              </a:xfrm>
              <a:prstGeom prst="rect">
                <a:avLst/>
              </a:prstGeom>
              <a:solidFill>
                <a:schemeClr val="accent6">
                  <a:lumMod val="20000"/>
                  <a:lumOff val="80000"/>
                  <a:alpha val="50000"/>
                </a:schemeClr>
              </a:solidFill>
            </p:spPr>
            <p:txBody>
              <a:bodyPr wrap="square" rtlCol="0">
                <a:spAutoFit/>
              </a:bodyPr>
              <a:lstStyle/>
              <a:p>
                <a:pPr algn="ctr">
                  <a:spcBef>
                    <a:spcPts val="450"/>
                  </a:spcBef>
                </a:pPr>
                <a:r>
                  <a:rPr lang="zh-CN" altLang="en-US" sz="1500" b="1">
                    <a:solidFill>
                      <a:srgbClr val="002060"/>
                    </a:solidFill>
                  </a:rPr>
                  <a:t>合取范式举例</a:t>
                </a:r>
                <a:endParaRPr lang="en-US" altLang="zh-CN" sz="1500" b="1">
                  <a:solidFill>
                    <a:srgbClr val="002060"/>
                  </a:solidFill>
                </a:endParaRPr>
              </a:p>
              <a:p>
                <a:pPr marL="171450" indent="-171450">
                  <a:spcBef>
                    <a:spcPts val="450"/>
                  </a:spcBef>
                  <a:buFont typeface="Arial" panose="020B0604020202020204" pitchFamily="34" charset="0"/>
                  <a:buChar char="•"/>
                </a:pPr>
                <a:r>
                  <a:rPr lang="zh-CN" altLang="en-US" sz="1200" b="1">
                    <a:latin typeface="楷体" panose="02010609060101010101" pitchFamily="49" charset="-122"/>
                    <a:ea typeface="楷体" panose="02010609060101010101" pitchFamily="49" charset="-122"/>
                  </a:rPr>
                  <a:t>单个文字既是简单析取式也是合取范式：</a:t>
                </a:r>
                <a14:m>
                  <m:oMath xmlns:m="http://schemas.openxmlformats.org/officeDocument/2006/math">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  ⋯</m:t>
                    </m:r>
                  </m:oMath>
                </a14:m>
                <a:endParaRPr lang="en-US" altLang="zh-CN" sz="1200" b="1">
                  <a:latin typeface="楷体" panose="02010609060101010101" pitchFamily="49" charset="-122"/>
                  <a:ea typeface="楷体" panose="02010609060101010101" pitchFamily="49" charset="-122"/>
                </a:endParaRPr>
              </a:p>
              <a:p>
                <a:pPr marL="171450" indent="-171450">
                  <a:spcBef>
                    <a:spcPts val="450"/>
                  </a:spcBef>
                  <a:buFont typeface="Arial" panose="020B0604020202020204" pitchFamily="34" charset="0"/>
                  <a:buChar char="•"/>
                </a:pPr>
                <a:r>
                  <a:rPr lang="zh-CN" altLang="en-US" sz="1200" b="1">
                    <a:latin typeface="楷体" panose="02010609060101010101" pitchFamily="49" charset="-122"/>
                    <a:ea typeface="楷体" panose="02010609060101010101" pitchFamily="49" charset="-122"/>
                  </a:rPr>
                  <a:t>单个简单析取式是合取范式：</a:t>
                </a:r>
                <a14:m>
                  <m:oMath xmlns:m="http://schemas.openxmlformats.org/officeDocument/2006/math">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r>
                      <a:rPr lang="en-US" altLang="zh-CN" sz="1200" b="1" i="1">
                        <a:latin typeface="Cambria Math" panose="02040503050406030204" pitchFamily="18" charset="0"/>
                        <a:ea typeface="楷体" panose="02010609060101010101" pitchFamily="49" charset="-122"/>
                      </a:rPr>
                      <m:t>,  ⋯</m:t>
                    </m:r>
                  </m:oMath>
                </a14:m>
                <a:endParaRPr lang="en-US" altLang="zh-CN" sz="1200" b="1">
                  <a:latin typeface="楷体" panose="02010609060101010101" pitchFamily="49" charset="-122"/>
                  <a:ea typeface="楷体" panose="02010609060101010101" pitchFamily="49" charset="-122"/>
                </a:endParaRPr>
              </a:p>
              <a:p>
                <a:pPr marL="171450" indent="-171450">
                  <a:spcBef>
                    <a:spcPts val="450"/>
                  </a:spcBef>
                  <a:buFont typeface="Arial" panose="020B0604020202020204" pitchFamily="34" charset="0"/>
                  <a:buChar char="•"/>
                </a:pPr>
                <a:r>
                  <a:rPr lang="zh-CN" altLang="en-US" sz="1200" b="1">
                    <a:latin typeface="楷体" panose="02010609060101010101" pitchFamily="49" charset="-122"/>
                    <a:ea typeface="楷体" panose="02010609060101010101" pitchFamily="49" charset="-122"/>
                  </a:rPr>
                  <a:t>多个简单合取式的析取范式：</a:t>
                </a:r>
                <a14:m>
                  <m:oMath xmlns:m="http://schemas.openxmlformats.org/officeDocument/2006/math">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d>
                      <m:dPr>
                        <m:ctrlPr>
                          <a:rPr lang="en-US" altLang="zh-CN" sz="1200" b="1" i="1">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e>
                    </m:d>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oMath>
                </a14:m>
                <a:endParaRPr lang="zh-CN" altLang="en-US" sz="1200" b="1">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2590506A-E7A7-4E2B-983D-4A1FAEE42D4A}"/>
                  </a:ext>
                </a:extLst>
              </p:cNvPr>
              <p:cNvSpPr txBox="1">
                <a:spLocks noRot="1" noChangeAspect="1" noMove="1" noResize="1" noEditPoints="1" noAdjustHandles="1" noChangeArrowheads="1" noChangeShapeType="1" noTextEdit="1"/>
              </p:cNvSpPr>
              <p:nvPr/>
            </p:nvSpPr>
            <p:spPr>
              <a:xfrm>
                <a:off x="4753373" y="2440206"/>
                <a:ext cx="3758419" cy="1069524"/>
              </a:xfrm>
              <a:prstGeom prst="rect">
                <a:avLst/>
              </a:prstGeom>
              <a:blipFill>
                <a:blip r:embed="rId5"/>
                <a:stretch>
                  <a:fillRect t="-1136" b="-28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824A94C-1534-4D29-A9C3-E5139693D603}"/>
                  </a:ext>
                </a:extLst>
              </p:cNvPr>
              <p:cNvSpPr txBox="1"/>
              <p:nvPr/>
            </p:nvSpPr>
            <p:spPr>
              <a:xfrm>
                <a:off x="4753373" y="3643700"/>
                <a:ext cx="3758420" cy="571951"/>
              </a:xfrm>
              <a:prstGeom prst="rect">
                <a:avLst/>
              </a:prstGeom>
              <a:solidFill>
                <a:schemeClr val="accent6">
                  <a:lumMod val="20000"/>
                  <a:lumOff val="80000"/>
                  <a:alpha val="50000"/>
                </a:schemeClr>
              </a:solidFill>
            </p:spPr>
            <p:txBody>
              <a:bodyPr wrap="square" rtlCol="0">
                <a:spAutoFit/>
              </a:bodyPr>
              <a:lstStyle/>
              <a:p>
                <a:pPr algn="ctr">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下面公式</a:t>
                </a:r>
                <a:r>
                  <a:rPr lang="zh-CN" altLang="en-US" sz="1500" b="1">
                    <a:solidFill>
                      <a:srgbClr val="C00000"/>
                    </a:solidFill>
                    <a:latin typeface="楷体" panose="02010609060101010101" pitchFamily="49" charset="-122"/>
                    <a:ea typeface="楷体" panose="02010609060101010101" pitchFamily="49" charset="-122"/>
                  </a:rPr>
                  <a:t>不是</a:t>
                </a:r>
                <a:r>
                  <a:rPr lang="zh-CN" altLang="en-US" sz="1500" b="1">
                    <a:solidFill>
                      <a:srgbClr val="002060"/>
                    </a:solidFill>
                    <a:latin typeface="楷体" panose="02010609060101010101" pitchFamily="49" charset="-122"/>
                    <a:ea typeface="楷体" panose="02010609060101010101" pitchFamily="49" charset="-122"/>
                  </a:rPr>
                  <a:t>合取范式</a:t>
                </a:r>
                <a:endParaRPr lang="en-US" altLang="zh-CN" sz="1500" b="1">
                  <a:solidFill>
                    <a:srgbClr val="002060"/>
                  </a:solidFill>
                  <a:latin typeface="楷体" panose="02010609060101010101" pitchFamily="49" charset="-122"/>
                  <a:ea typeface="楷体" panose="02010609060101010101" pitchFamily="49" charset="-122"/>
                </a:endParaRPr>
              </a:p>
              <a:p>
                <a:pPr>
                  <a:spcBef>
                    <a:spcPts val="450"/>
                  </a:spcBef>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e>
                      </m:d>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 </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d>
                        <m:dPr>
                          <m:ctrlPr>
                            <a:rPr lang="en-US" altLang="zh-CN" sz="1200" b="1" i="1">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e>
                      </m:d>
                      <m:r>
                        <a:rPr lang="en-US" altLang="zh-CN" sz="1200" b="1" i="1">
                          <a:latin typeface="Cambria Math" panose="02040503050406030204" pitchFamily="18" charset="0"/>
                          <a:ea typeface="楷体" panose="02010609060101010101" pitchFamily="49" charset="-122"/>
                        </a:rPr>
                        <m:t>, </m:t>
                      </m:r>
                      <m:d>
                        <m:dPr>
                          <m:ctrlPr>
                            <a:rPr lang="en-US" altLang="zh-CN" sz="1200" b="1" i="1">
                              <a:latin typeface="Cambria Math" panose="02040503050406030204" pitchFamily="18" charset="0"/>
                              <a:ea typeface="楷体" panose="02010609060101010101" pitchFamily="49" charset="-122"/>
                            </a:rPr>
                          </m:ctrlPr>
                        </m:dPr>
                        <m:e>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𝒒</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𝒑</m:t>
                          </m:r>
                        </m:e>
                      </m:d>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𝒑</m:t>
                      </m:r>
                      <m:r>
                        <a:rPr lang="en-US" altLang="zh-CN" sz="1200" b="1" i="1">
                          <a:latin typeface="Cambria Math" panose="02040503050406030204" pitchFamily="18" charset="0"/>
                          <a:ea typeface="楷体" panose="02010609060101010101" pitchFamily="49" charset="-122"/>
                        </a:rPr>
                        <m:t>∧</m:t>
                      </m:r>
                      <m:r>
                        <a:rPr lang="en-US" altLang="zh-CN" sz="1200" b="1" i="1">
                          <a:latin typeface="Cambria Math" panose="02040503050406030204" pitchFamily="18" charset="0"/>
                          <a:ea typeface="楷体" panose="02010609060101010101" pitchFamily="49" charset="-122"/>
                        </a:rPr>
                        <m:t>𝒓</m:t>
                      </m:r>
                      <m:r>
                        <a:rPr lang="en-US" altLang="zh-CN" sz="1200" b="1" i="1">
                          <a:latin typeface="Cambria Math" panose="02040503050406030204" pitchFamily="18" charset="0"/>
                          <a:ea typeface="楷体" panose="02010609060101010101" pitchFamily="49" charset="-122"/>
                        </a:rPr>
                        <m:t>), ⋯</m:t>
                      </m:r>
                    </m:oMath>
                  </m:oMathPara>
                </a14:m>
                <a:endParaRPr lang="en-US" altLang="zh-CN" sz="1200" b="1">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0824A94C-1534-4D29-A9C3-E5139693D603}"/>
                  </a:ext>
                </a:extLst>
              </p:cNvPr>
              <p:cNvSpPr txBox="1">
                <a:spLocks noRot="1" noChangeAspect="1" noMove="1" noResize="1" noEditPoints="1" noAdjustHandles="1" noChangeArrowheads="1" noChangeShapeType="1" noTextEdit="1"/>
              </p:cNvSpPr>
              <p:nvPr/>
            </p:nvSpPr>
            <p:spPr>
              <a:xfrm>
                <a:off x="4753373" y="3643700"/>
                <a:ext cx="3758420" cy="571951"/>
              </a:xfrm>
              <a:prstGeom prst="rect">
                <a:avLst/>
              </a:prstGeom>
              <a:blipFill>
                <a:blip r:embed="rId6"/>
                <a:stretch>
                  <a:fillRect t="-3191" b="-5319"/>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3D27875B-AA83-49AF-B94A-02D2192D2DD6}"/>
              </a:ext>
            </a:extLst>
          </p:cNvPr>
          <p:cNvSpPr txBox="1"/>
          <p:nvPr/>
        </p:nvSpPr>
        <p:spPr>
          <a:xfrm>
            <a:off x="2098041" y="4327540"/>
            <a:ext cx="5211790" cy="307777"/>
          </a:xfrm>
          <a:prstGeom prst="rect">
            <a:avLst/>
          </a:prstGeom>
          <a:solidFill>
            <a:schemeClr val="accent4">
              <a:lumMod val="20000"/>
              <a:lumOff val="80000"/>
            </a:schemeClr>
          </a:solidFill>
        </p:spPr>
        <p:txBody>
          <a:bodyPr wrap="square" rtlCol="0">
            <a:spAutoFit/>
          </a:bodyPr>
          <a:lstStyle/>
          <a:p>
            <a:r>
              <a:rPr lang="zh-CN" altLang="en-US" sz="1400" b="1">
                <a:solidFill>
                  <a:srgbClr val="C00000"/>
                </a:solidFill>
              </a:rPr>
              <a:t>范式中只出现与、或、非运算，且否定只出现在命题变量的前面</a:t>
            </a:r>
          </a:p>
        </p:txBody>
      </p:sp>
    </p:spTree>
    <p:extLst>
      <p:ext uri="{BB962C8B-B14F-4D97-AF65-F5344CB8AC3E}">
        <p14:creationId xmlns:p14="http://schemas.microsoft.com/office/powerpoint/2010/main" val="55697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范式判断练习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62230863-8F5E-43B5-9C11-198382EED3AE}"/>
              </a:ext>
            </a:extLst>
          </p:cNvPr>
          <p:cNvPicPr>
            <a:picLocks noChangeAspect="1"/>
          </p:cNvPicPr>
          <p:nvPr/>
        </p:nvPicPr>
        <p:blipFill>
          <a:blip r:embed="rId2"/>
          <a:stretch>
            <a:fillRect/>
          </a:stretch>
        </p:blipFill>
        <p:spPr>
          <a:xfrm>
            <a:off x="980806" y="789415"/>
            <a:ext cx="5552812" cy="1354345"/>
          </a:xfrm>
          <a:prstGeom prst="rect">
            <a:avLst/>
          </a:prstGeom>
        </p:spPr>
      </p:pic>
      <p:pic>
        <p:nvPicPr>
          <p:cNvPr id="4" name="图片 3">
            <a:extLst>
              <a:ext uri="{FF2B5EF4-FFF2-40B4-BE49-F238E27FC236}">
                <a16:creationId xmlns:a16="http://schemas.microsoft.com/office/drawing/2014/main" id="{1C476B14-7A7E-493F-8EC3-5D4E0B46083A}"/>
              </a:ext>
            </a:extLst>
          </p:cNvPr>
          <p:cNvPicPr>
            <a:picLocks noChangeAspect="1"/>
          </p:cNvPicPr>
          <p:nvPr/>
        </p:nvPicPr>
        <p:blipFill>
          <a:blip r:embed="rId3"/>
          <a:stretch>
            <a:fillRect/>
          </a:stretch>
        </p:blipFill>
        <p:spPr>
          <a:xfrm>
            <a:off x="980806" y="2305040"/>
            <a:ext cx="5246307" cy="516476"/>
          </a:xfrm>
          <a:prstGeom prst="rect">
            <a:avLst/>
          </a:prstGeom>
        </p:spPr>
      </p:pic>
      <p:pic>
        <p:nvPicPr>
          <p:cNvPr id="5" name="图片 4">
            <a:extLst>
              <a:ext uri="{FF2B5EF4-FFF2-40B4-BE49-F238E27FC236}">
                <a16:creationId xmlns:a16="http://schemas.microsoft.com/office/drawing/2014/main" id="{427077B8-66C2-4F2F-8DFE-932FE90E2FB7}"/>
              </a:ext>
            </a:extLst>
          </p:cNvPr>
          <p:cNvPicPr>
            <a:picLocks noChangeAspect="1"/>
          </p:cNvPicPr>
          <p:nvPr/>
        </p:nvPicPr>
        <p:blipFill>
          <a:blip r:embed="rId4"/>
          <a:stretch>
            <a:fillRect/>
          </a:stretch>
        </p:blipFill>
        <p:spPr>
          <a:xfrm>
            <a:off x="980805" y="3038592"/>
            <a:ext cx="7539967" cy="546990"/>
          </a:xfrm>
          <a:prstGeom prst="rect">
            <a:avLst/>
          </a:prstGeom>
        </p:spPr>
      </p:pic>
      <p:pic>
        <p:nvPicPr>
          <p:cNvPr id="6" name="图片 5">
            <a:extLst>
              <a:ext uri="{FF2B5EF4-FFF2-40B4-BE49-F238E27FC236}">
                <a16:creationId xmlns:a16="http://schemas.microsoft.com/office/drawing/2014/main" id="{C5964438-8280-4B32-A64C-B4EF5B06F2BE}"/>
              </a:ext>
            </a:extLst>
          </p:cNvPr>
          <p:cNvPicPr>
            <a:picLocks noChangeAspect="1"/>
          </p:cNvPicPr>
          <p:nvPr/>
        </p:nvPicPr>
        <p:blipFill>
          <a:blip r:embed="rId5"/>
          <a:stretch>
            <a:fillRect/>
          </a:stretch>
        </p:blipFill>
        <p:spPr>
          <a:xfrm>
            <a:off x="980805" y="3859078"/>
            <a:ext cx="7539968" cy="543634"/>
          </a:xfrm>
          <a:prstGeom prst="rect">
            <a:avLst/>
          </a:prstGeom>
        </p:spPr>
      </p:pic>
      <p:sp>
        <p:nvSpPr>
          <p:cNvPr id="7" name="文本框 6">
            <a:extLst>
              <a:ext uri="{FF2B5EF4-FFF2-40B4-BE49-F238E27FC236}">
                <a16:creationId xmlns:a16="http://schemas.microsoft.com/office/drawing/2014/main" id="{4FB89D7F-74B5-4C90-96ED-A48DFD5E182C}"/>
              </a:ext>
            </a:extLst>
          </p:cNvPr>
          <p:cNvSpPr txBox="1"/>
          <p:nvPr/>
        </p:nvSpPr>
        <p:spPr>
          <a:xfrm>
            <a:off x="735607" y="804739"/>
            <a:ext cx="301389" cy="246221"/>
          </a:xfrm>
          <a:prstGeom prst="rect">
            <a:avLst/>
          </a:prstGeom>
          <a:noFill/>
        </p:spPr>
        <p:txBody>
          <a:bodyPr wrap="square" tIns="0" bIns="0" rtlCol="0">
            <a:spAutoFit/>
          </a:bodyPr>
          <a:lstStyle/>
          <a:p>
            <a:pPr algn="ctr"/>
            <a:r>
              <a:rPr lang="en-US" altLang="zh-CN" sz="1600" b="1">
                <a:solidFill>
                  <a:schemeClr val="tx2">
                    <a:lumMod val="50000"/>
                  </a:schemeClr>
                </a:solidFill>
                <a:latin typeface="Arial" panose="020B0604020202020204" pitchFamily="34" charset="0"/>
                <a:cs typeface="Arial" panose="020B0604020202020204" pitchFamily="34" charset="0"/>
              </a:rPr>
              <a:t>1.</a:t>
            </a:r>
            <a:endParaRPr lang="zh-CN" altLang="en-US" sz="1600" b="1">
              <a:solidFill>
                <a:schemeClr val="tx2">
                  <a:lumMod val="50000"/>
                </a:schemeClr>
              </a:solidFill>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174B87E1-8CE5-4D75-AD33-CBB6B20D13C6}"/>
              </a:ext>
            </a:extLst>
          </p:cNvPr>
          <p:cNvSpPr txBox="1"/>
          <p:nvPr/>
        </p:nvSpPr>
        <p:spPr>
          <a:xfrm>
            <a:off x="735608" y="2306131"/>
            <a:ext cx="301388" cy="246221"/>
          </a:xfrm>
          <a:prstGeom prst="rect">
            <a:avLst/>
          </a:prstGeom>
          <a:noFill/>
        </p:spPr>
        <p:txBody>
          <a:bodyPr wrap="square" tIns="0" bIns="0" rtlCol="0">
            <a:spAutoFit/>
          </a:bodyPr>
          <a:lstStyle/>
          <a:p>
            <a:pPr algn="ctr"/>
            <a:r>
              <a:rPr lang="en-US" altLang="zh-CN" sz="1600" b="1">
                <a:solidFill>
                  <a:schemeClr val="tx2">
                    <a:lumMod val="50000"/>
                  </a:schemeClr>
                </a:solidFill>
                <a:latin typeface="Arial" panose="020B0604020202020204" pitchFamily="34" charset="0"/>
                <a:cs typeface="Arial" panose="020B0604020202020204" pitchFamily="34" charset="0"/>
              </a:rPr>
              <a:t>2.</a:t>
            </a:r>
            <a:endParaRPr lang="zh-CN" altLang="en-US" sz="1600" b="1">
              <a:solidFill>
                <a:schemeClr val="tx2">
                  <a:lumMod val="50000"/>
                </a:schemeClr>
              </a:solidFill>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466FD9AE-8473-4A46-A249-F5E56D0149B2}"/>
              </a:ext>
            </a:extLst>
          </p:cNvPr>
          <p:cNvSpPr txBox="1"/>
          <p:nvPr/>
        </p:nvSpPr>
        <p:spPr>
          <a:xfrm>
            <a:off x="735607" y="3033176"/>
            <a:ext cx="301388" cy="246221"/>
          </a:xfrm>
          <a:prstGeom prst="rect">
            <a:avLst/>
          </a:prstGeom>
          <a:noFill/>
        </p:spPr>
        <p:txBody>
          <a:bodyPr wrap="square" tIns="0" bIns="0" rtlCol="0">
            <a:spAutoFit/>
          </a:bodyPr>
          <a:lstStyle/>
          <a:p>
            <a:pPr algn="ctr"/>
            <a:r>
              <a:rPr lang="en-US" altLang="zh-CN" sz="1600" b="1">
                <a:solidFill>
                  <a:schemeClr val="tx2">
                    <a:lumMod val="50000"/>
                  </a:schemeClr>
                </a:solidFill>
                <a:latin typeface="Arial" panose="020B0604020202020204" pitchFamily="34" charset="0"/>
                <a:cs typeface="Arial" panose="020B0604020202020204" pitchFamily="34" charset="0"/>
              </a:rPr>
              <a:t>3.</a:t>
            </a:r>
            <a:endParaRPr lang="zh-CN" altLang="en-US" sz="1600" b="1">
              <a:solidFill>
                <a:schemeClr val="tx2">
                  <a:lumMod val="50000"/>
                </a:schemeClr>
              </a:solidFill>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3C274EBA-9BF2-49B8-B458-8D8555FF9B6D}"/>
              </a:ext>
            </a:extLst>
          </p:cNvPr>
          <p:cNvSpPr txBox="1"/>
          <p:nvPr/>
        </p:nvSpPr>
        <p:spPr>
          <a:xfrm>
            <a:off x="740711" y="3855442"/>
            <a:ext cx="301388" cy="246221"/>
          </a:xfrm>
          <a:prstGeom prst="rect">
            <a:avLst/>
          </a:prstGeom>
          <a:noFill/>
        </p:spPr>
        <p:txBody>
          <a:bodyPr wrap="square" tIns="0" bIns="0" rtlCol="0">
            <a:spAutoFit/>
          </a:bodyPr>
          <a:lstStyle/>
          <a:p>
            <a:pPr algn="ctr"/>
            <a:r>
              <a:rPr lang="en-US" altLang="zh-CN" sz="1600" b="1">
                <a:solidFill>
                  <a:schemeClr val="tx2">
                    <a:lumMod val="50000"/>
                  </a:schemeClr>
                </a:solidFill>
                <a:latin typeface="Arial" panose="020B0604020202020204" pitchFamily="34" charset="0"/>
                <a:cs typeface="Arial" panose="020B0604020202020204" pitchFamily="34" charset="0"/>
              </a:rPr>
              <a:t>4.</a:t>
            </a:r>
            <a:endParaRPr lang="zh-CN" altLang="en-US" sz="1600" b="1">
              <a:solidFill>
                <a:schemeClr val="tx2">
                  <a:lumMod val="50000"/>
                </a:schemeClr>
              </a:solidFill>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0D852BAD-291F-439C-B3C6-828023786DD6}"/>
              </a:ext>
            </a:extLst>
          </p:cNvPr>
          <p:cNvSpPr txBox="1"/>
          <p:nvPr/>
        </p:nvSpPr>
        <p:spPr>
          <a:xfrm>
            <a:off x="980805" y="1934075"/>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1" name="文本框 20">
            <a:extLst>
              <a:ext uri="{FF2B5EF4-FFF2-40B4-BE49-F238E27FC236}">
                <a16:creationId xmlns:a16="http://schemas.microsoft.com/office/drawing/2014/main" id="{D1277CA7-4FE5-420B-AB38-66D6CB94805E}"/>
              </a:ext>
            </a:extLst>
          </p:cNvPr>
          <p:cNvSpPr txBox="1"/>
          <p:nvPr/>
        </p:nvSpPr>
        <p:spPr>
          <a:xfrm>
            <a:off x="933978" y="2647873"/>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2" name="文本框 21">
            <a:extLst>
              <a:ext uri="{FF2B5EF4-FFF2-40B4-BE49-F238E27FC236}">
                <a16:creationId xmlns:a16="http://schemas.microsoft.com/office/drawing/2014/main" id="{DFF6F445-7A9F-422C-B826-A172383C2CA1}"/>
              </a:ext>
            </a:extLst>
          </p:cNvPr>
          <p:cNvSpPr txBox="1"/>
          <p:nvPr/>
        </p:nvSpPr>
        <p:spPr>
          <a:xfrm>
            <a:off x="3687395" y="2622639"/>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3" name="文本框 22">
            <a:extLst>
              <a:ext uri="{FF2B5EF4-FFF2-40B4-BE49-F238E27FC236}">
                <a16:creationId xmlns:a16="http://schemas.microsoft.com/office/drawing/2014/main" id="{6036FC79-EC3D-443F-995D-27595DEAC41E}"/>
              </a:ext>
            </a:extLst>
          </p:cNvPr>
          <p:cNvSpPr txBox="1"/>
          <p:nvPr/>
        </p:nvSpPr>
        <p:spPr>
          <a:xfrm>
            <a:off x="5255668" y="2611207"/>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4" name="文本框 23">
            <a:extLst>
              <a:ext uri="{FF2B5EF4-FFF2-40B4-BE49-F238E27FC236}">
                <a16:creationId xmlns:a16="http://schemas.microsoft.com/office/drawing/2014/main" id="{232A2DCB-F0F3-4BE5-AF4D-8818DD0A8ABB}"/>
              </a:ext>
            </a:extLst>
          </p:cNvPr>
          <p:cNvSpPr txBox="1"/>
          <p:nvPr/>
        </p:nvSpPr>
        <p:spPr>
          <a:xfrm>
            <a:off x="2883951" y="3388297"/>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5" name="文本框 24">
            <a:extLst>
              <a:ext uri="{FF2B5EF4-FFF2-40B4-BE49-F238E27FC236}">
                <a16:creationId xmlns:a16="http://schemas.microsoft.com/office/drawing/2014/main" id="{C77D95C0-3240-4E5E-A92C-DB4EAFDDB746}"/>
              </a:ext>
            </a:extLst>
          </p:cNvPr>
          <p:cNvSpPr txBox="1"/>
          <p:nvPr/>
        </p:nvSpPr>
        <p:spPr>
          <a:xfrm>
            <a:off x="6777113" y="3383188"/>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6" name="文本框 25">
            <a:extLst>
              <a:ext uri="{FF2B5EF4-FFF2-40B4-BE49-F238E27FC236}">
                <a16:creationId xmlns:a16="http://schemas.microsoft.com/office/drawing/2014/main" id="{C44EE218-9F71-4060-AAC3-240DB628412F}"/>
              </a:ext>
            </a:extLst>
          </p:cNvPr>
          <p:cNvSpPr txBox="1"/>
          <p:nvPr/>
        </p:nvSpPr>
        <p:spPr>
          <a:xfrm>
            <a:off x="4830821" y="4195210"/>
            <a:ext cx="311624" cy="307777"/>
          </a:xfrm>
          <a:prstGeom prst="rect">
            <a:avLst/>
          </a:prstGeom>
          <a:noFill/>
        </p:spPr>
        <p:txBody>
          <a:bodyPr wrap="square" rtlCol="0">
            <a:spAutoFit/>
          </a:bodyPr>
          <a:lstStyle/>
          <a:p>
            <a:pPr algn="ctr"/>
            <a:r>
              <a:rPr lang="zh-CN" altLang="en-US" sz="1400">
                <a:solidFill>
                  <a:srgbClr val="C00000"/>
                </a:solidFill>
              </a:rPr>
              <a:t>✔</a:t>
            </a:r>
          </a:p>
        </p:txBody>
      </p:sp>
      <p:sp>
        <p:nvSpPr>
          <p:cNvPr id="27" name="文本框 26">
            <a:extLst>
              <a:ext uri="{FF2B5EF4-FFF2-40B4-BE49-F238E27FC236}">
                <a16:creationId xmlns:a16="http://schemas.microsoft.com/office/drawing/2014/main" id="{F1CF7530-815E-493C-B9C6-E9FACE327043}"/>
              </a:ext>
            </a:extLst>
          </p:cNvPr>
          <p:cNvSpPr txBox="1"/>
          <p:nvPr/>
        </p:nvSpPr>
        <p:spPr>
          <a:xfrm>
            <a:off x="6777113" y="4212893"/>
            <a:ext cx="311624" cy="307777"/>
          </a:xfrm>
          <a:prstGeom prst="rect">
            <a:avLst/>
          </a:prstGeom>
          <a:noFill/>
        </p:spPr>
        <p:txBody>
          <a:bodyPr wrap="square" rtlCol="0">
            <a:spAutoFit/>
          </a:bodyPr>
          <a:lstStyle/>
          <a:p>
            <a:pPr algn="ctr"/>
            <a:r>
              <a:rPr lang="zh-CN" altLang="en-US" sz="1400">
                <a:solidFill>
                  <a:srgbClr val="C00000"/>
                </a:solidFill>
              </a:rPr>
              <a:t>✔</a:t>
            </a:r>
          </a:p>
        </p:txBody>
      </p:sp>
    </p:spTree>
    <p:extLst>
      <p:ext uri="{BB962C8B-B14F-4D97-AF65-F5344CB8AC3E}">
        <p14:creationId xmlns:p14="http://schemas.microsoft.com/office/powerpoint/2010/main" val="296665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与公式等值的范式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圆角 7">
            <a:extLst>
              <a:ext uri="{FF2B5EF4-FFF2-40B4-BE49-F238E27FC236}">
                <a16:creationId xmlns:a16="http://schemas.microsoft.com/office/drawing/2014/main" id="{BD9DC50E-25EC-4417-BD0F-E9815EE6576D}"/>
              </a:ext>
            </a:extLst>
          </p:cNvPr>
          <p:cNvSpPr/>
          <p:nvPr/>
        </p:nvSpPr>
        <p:spPr>
          <a:xfrm>
            <a:off x="602789" y="742790"/>
            <a:ext cx="3571964"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为什么研究命题逻辑公式的范式？</a:t>
            </a:r>
            <a:endParaRPr lang="zh-CN" altLang="en-US" sz="1800" b="1" dirty="0">
              <a:solidFill>
                <a:schemeClr val="accent2">
                  <a:lumMod val="50000"/>
                </a:schemeClr>
              </a:solidFill>
            </a:endParaRPr>
          </a:p>
        </p:txBody>
      </p:sp>
      <p:sp>
        <p:nvSpPr>
          <p:cNvPr id="9" name="文本框 8">
            <a:extLst>
              <a:ext uri="{FF2B5EF4-FFF2-40B4-BE49-F238E27FC236}">
                <a16:creationId xmlns:a16="http://schemas.microsoft.com/office/drawing/2014/main" id="{5C5F00E0-E2FD-42FC-8B65-2D006E310522}"/>
              </a:ext>
            </a:extLst>
          </p:cNvPr>
          <p:cNvSpPr txBox="1"/>
          <p:nvPr/>
        </p:nvSpPr>
        <p:spPr>
          <a:xfrm>
            <a:off x="602789" y="1225815"/>
            <a:ext cx="4373683" cy="2418162"/>
          </a:xfrm>
          <a:prstGeom prst="rect">
            <a:avLst/>
          </a:prstGeom>
          <a:solidFill>
            <a:schemeClr val="accent5">
              <a:lumMod val="20000"/>
              <a:lumOff val="80000"/>
              <a:alpha val="25000"/>
            </a:schemeClr>
          </a:solidFill>
        </p:spPr>
        <p:txBody>
          <a:bodyPr wrap="square" rtlCol="0">
            <a:spAutoFit/>
          </a:bodyPr>
          <a:lstStyle/>
          <a:p>
            <a:pPr marL="257175" indent="-257175">
              <a:lnSpc>
                <a:spcPts val="20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每个命题逻辑公式都有与它逻辑等值的析取范式，也有与它逻辑等值的合取范式</a:t>
            </a:r>
            <a:endParaRPr lang="en-US" altLang="zh-CN" sz="1400" b="1">
              <a:solidFill>
                <a:srgbClr val="002060"/>
              </a:solidFill>
              <a:latin typeface="楷体" panose="02010609060101010101" pitchFamily="49" charset="-122"/>
              <a:ea typeface="楷体" panose="02010609060101010101" pitchFamily="49" charset="-122"/>
            </a:endParaRPr>
          </a:p>
          <a:p>
            <a:pPr marL="600075" lvl="1" indent="-257175">
              <a:lnSpc>
                <a:spcPts val="2000"/>
              </a:lnSpc>
              <a:spcBef>
                <a:spcPts val="600"/>
              </a:spcBef>
              <a:buFont typeface="Arial" panose="020B0604020202020204" pitchFamily="34" charset="0"/>
              <a:buChar char="•"/>
            </a:pPr>
            <a:r>
              <a:rPr lang="zh-CN" altLang="en-US" sz="1400" b="1">
                <a:solidFill>
                  <a:schemeClr val="accent6">
                    <a:lumMod val="50000"/>
                  </a:schemeClr>
                </a:solidFill>
                <a:latin typeface="宋体" panose="02010600030101010101" pitchFamily="2" charset="-122"/>
                <a:ea typeface="宋体" panose="02010600030101010101" pitchFamily="2" charset="-122"/>
              </a:rPr>
              <a:t>使用等值演算可求与一个公式逻辑等值的范式</a:t>
            </a:r>
            <a:endParaRPr lang="en-US" altLang="zh-CN" sz="1400" b="1">
              <a:solidFill>
                <a:schemeClr val="accent6">
                  <a:lumMod val="50000"/>
                </a:schemeClr>
              </a:solidFill>
              <a:latin typeface="宋体" panose="02010600030101010101" pitchFamily="2" charset="-122"/>
              <a:ea typeface="宋体" panose="02010600030101010101" pitchFamily="2" charset="-122"/>
            </a:endParaRPr>
          </a:p>
          <a:p>
            <a:pPr marL="257175" indent="-257175">
              <a:lnSpc>
                <a:spcPts val="20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范式是一种相对标准的形式，更容易判断和比较</a:t>
            </a:r>
            <a:endParaRPr lang="en-US" altLang="zh-CN" sz="1400" b="1">
              <a:solidFill>
                <a:srgbClr val="002060"/>
              </a:solidFill>
              <a:latin typeface="楷体" panose="02010609060101010101" pitchFamily="49" charset="-122"/>
              <a:ea typeface="楷体" panose="02010609060101010101" pitchFamily="49" charset="-122"/>
            </a:endParaRPr>
          </a:p>
          <a:p>
            <a:pPr marL="600075" lvl="1" indent="-257175">
              <a:lnSpc>
                <a:spcPts val="2000"/>
              </a:lnSpc>
              <a:spcBef>
                <a:spcPts val="600"/>
              </a:spcBef>
              <a:buFont typeface="Arial" panose="020B0604020202020204" pitchFamily="34" charset="0"/>
              <a:buChar char="•"/>
            </a:pPr>
            <a:r>
              <a:rPr lang="zh-CN" altLang="en-US" sz="1400" b="1">
                <a:solidFill>
                  <a:schemeClr val="accent6">
                    <a:lumMod val="50000"/>
                  </a:schemeClr>
                </a:solidFill>
                <a:latin typeface="宋体" panose="02010600030101010101" pitchFamily="2" charset="-122"/>
                <a:ea typeface="宋体" panose="02010600030101010101" pitchFamily="2" charset="-122"/>
              </a:rPr>
              <a:t>范式只含与、或、非运算，且否定只出现在命题变量的前面</a:t>
            </a:r>
            <a:endParaRPr lang="en-US" altLang="zh-CN" sz="1400" b="1">
              <a:solidFill>
                <a:schemeClr val="accent6">
                  <a:lumMod val="50000"/>
                </a:schemeClr>
              </a:solidFill>
              <a:latin typeface="宋体" panose="02010600030101010101" pitchFamily="2" charset="-122"/>
              <a:ea typeface="宋体" panose="02010600030101010101" pitchFamily="2" charset="-122"/>
            </a:endParaRPr>
          </a:p>
          <a:p>
            <a:pPr marL="600075" lvl="1" indent="-257175">
              <a:lnSpc>
                <a:spcPts val="2000"/>
              </a:lnSpc>
              <a:spcBef>
                <a:spcPts val="600"/>
              </a:spcBef>
              <a:buFont typeface="Arial" panose="020B0604020202020204" pitchFamily="34" charset="0"/>
              <a:buChar char="•"/>
            </a:pPr>
            <a:r>
              <a:rPr lang="zh-CN" altLang="en-US" sz="1400" b="1">
                <a:solidFill>
                  <a:schemeClr val="accent6">
                    <a:lumMod val="50000"/>
                  </a:schemeClr>
                </a:solidFill>
                <a:latin typeface="宋体" panose="02010600030101010101" pitchFamily="2" charset="-122"/>
                <a:ea typeface="宋体" panose="02010600030101010101" pitchFamily="2" charset="-122"/>
              </a:rPr>
              <a:t>等值演算的常见思路是将公式变换为逻辑等值的范式，然后再进行比较</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C6AA957-3197-4193-8F05-518C58236585}"/>
                  </a:ext>
                </a:extLst>
              </p:cNvPr>
              <p:cNvSpPr txBox="1"/>
              <p:nvPr/>
            </p:nvSpPr>
            <p:spPr>
              <a:xfrm>
                <a:off x="5072353" y="742790"/>
                <a:ext cx="3447089" cy="1868781"/>
              </a:xfrm>
              <a:prstGeom prst="rect">
                <a:avLst/>
              </a:prstGeom>
              <a:solidFill>
                <a:schemeClr val="accent4">
                  <a:lumMod val="20000"/>
                  <a:lumOff val="80000"/>
                </a:schemeClr>
              </a:solidFill>
            </p:spPr>
            <p:txBody>
              <a:bodyPr wrap="square" rtlCol="0">
                <a:spAutoFit/>
              </a:bodyPr>
              <a:lstStyle/>
              <a:p>
                <a:pPr algn="ctr">
                  <a:spcBef>
                    <a:spcPts val="450"/>
                  </a:spcBef>
                </a:pPr>
                <a:r>
                  <a:rPr lang="zh-CN" altLang="en-US" sz="1500" b="1">
                    <a:solidFill>
                      <a:srgbClr val="C00000"/>
                    </a:solidFill>
                  </a:rPr>
                  <a:t>求与公式逻辑等值的析取范式</a:t>
                </a:r>
                <a:endParaRPr lang="en-US" altLang="zh-CN" sz="1500" b="1">
                  <a:solidFill>
                    <a:srgbClr val="C00000"/>
                  </a:solidFill>
                </a:endParaRP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先通过</a:t>
                </a:r>
                <a:r>
                  <a:rPr lang="zh-CN" altLang="en-US" sz="1200" b="1">
                    <a:solidFill>
                      <a:srgbClr val="C00000"/>
                    </a:solidFill>
                    <a:latin typeface="黑体" panose="02010609060101010101" pitchFamily="49" charset="-122"/>
                    <a:ea typeface="黑体" panose="02010609060101010101" pitchFamily="49" charset="-122"/>
                  </a:rPr>
                  <a:t>蕴涵等值式</a:t>
                </a:r>
                <a:r>
                  <a:rPr lang="zh-CN" altLang="en-US" sz="1200" b="1">
                    <a:solidFill>
                      <a:srgbClr val="002060"/>
                    </a:solidFill>
                    <a:latin typeface="楷体" panose="02010609060101010101" pitchFamily="49" charset="-122"/>
                    <a:ea typeface="楷体" panose="02010609060101010101" pitchFamily="49" charset="-122"/>
                  </a:rPr>
                  <a:t>和</a:t>
                </a:r>
                <a:r>
                  <a:rPr lang="zh-CN" altLang="en-US" sz="1200" b="1">
                    <a:solidFill>
                      <a:srgbClr val="C00000"/>
                    </a:solidFill>
                    <a:latin typeface="黑体" panose="02010609060101010101" pitchFamily="49" charset="-122"/>
                    <a:ea typeface="黑体" panose="02010609060101010101" pitchFamily="49" charset="-122"/>
                  </a:rPr>
                  <a:t>双蕴涵等值式</a:t>
                </a:r>
                <a:r>
                  <a:rPr lang="zh-CN" altLang="en-US" sz="1200" b="1">
                    <a:solidFill>
                      <a:srgbClr val="002060"/>
                    </a:solidFill>
                    <a:latin typeface="楷体" panose="02010609060101010101" pitchFamily="49" charset="-122"/>
                    <a:ea typeface="楷体" panose="02010609060101010101" pitchFamily="49" charset="-122"/>
                  </a:rPr>
                  <a:t>转换为不含</a:t>
                </a:r>
                <a14:m>
                  <m:oMath xmlns:m="http://schemas.openxmlformats.org/officeDocument/2006/math">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的公式</a:t>
                </a: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然后用</a:t>
                </a:r>
                <a:r>
                  <a:rPr lang="zh-CN" altLang="en-US" sz="1200" b="1">
                    <a:solidFill>
                      <a:srgbClr val="C00000"/>
                    </a:solidFill>
                    <a:latin typeface="黑体" panose="02010609060101010101" pitchFamily="49" charset="-122"/>
                    <a:ea typeface="黑体" panose="02010609060101010101" pitchFamily="49" charset="-122"/>
                  </a:rPr>
                  <a:t>德摩尔根律</a:t>
                </a:r>
                <a:r>
                  <a:rPr lang="zh-CN" altLang="en-US" sz="1200" b="1">
                    <a:solidFill>
                      <a:srgbClr val="002060"/>
                    </a:solidFill>
                    <a:latin typeface="楷体" panose="02010609060101010101" pitchFamily="49" charset="-122"/>
                    <a:ea typeface="楷体" panose="02010609060101010101" pitchFamily="49" charset="-122"/>
                  </a:rPr>
                  <a:t>将所有否定运算符移到命题变量的前面</a:t>
                </a: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最后用</a:t>
                </a:r>
                <a:r>
                  <a:rPr lang="zh-CN" altLang="en-US" sz="1200" b="1">
                    <a:solidFill>
                      <a:srgbClr val="C00000"/>
                    </a:solidFill>
                    <a:latin typeface="黑体" panose="02010609060101010101" pitchFamily="49" charset="-122"/>
                    <a:ea typeface="黑体" panose="02010609060101010101" pitchFamily="49" charset="-122"/>
                  </a:rPr>
                  <a:t>分配律</a:t>
                </a:r>
                <a:r>
                  <a:rPr lang="zh-CN" altLang="en-US" sz="1200" b="1">
                    <a:solidFill>
                      <a:srgbClr val="002060"/>
                    </a:solidFill>
                    <a:latin typeface="楷体" panose="02010609060101010101" pitchFamily="49" charset="-122"/>
                    <a:ea typeface="楷体" panose="02010609060101010101" pitchFamily="49" charset="-122"/>
                  </a:rPr>
                  <a:t>将合取运算符放到括号里的文字之间，而析取运算符放到括号外的合取式之间</a:t>
                </a:r>
              </a:p>
            </p:txBody>
          </p:sp>
        </mc:Choice>
        <mc:Fallback xmlns="">
          <p:sp>
            <p:nvSpPr>
              <p:cNvPr id="10" name="文本框 9">
                <a:extLst>
                  <a:ext uri="{FF2B5EF4-FFF2-40B4-BE49-F238E27FC236}">
                    <a16:creationId xmlns:a16="http://schemas.microsoft.com/office/drawing/2014/main" id="{9C6AA957-3197-4193-8F05-518C58236585}"/>
                  </a:ext>
                </a:extLst>
              </p:cNvPr>
              <p:cNvSpPr txBox="1">
                <a:spLocks noRot="1" noChangeAspect="1" noMove="1" noResize="1" noEditPoints="1" noAdjustHandles="1" noChangeArrowheads="1" noChangeShapeType="1" noTextEdit="1"/>
              </p:cNvSpPr>
              <p:nvPr/>
            </p:nvSpPr>
            <p:spPr>
              <a:xfrm>
                <a:off x="5072353" y="742790"/>
                <a:ext cx="3447089" cy="1868781"/>
              </a:xfrm>
              <a:prstGeom prst="rect">
                <a:avLst/>
              </a:prstGeom>
              <a:blipFill>
                <a:blip r:embed="rId2"/>
                <a:stretch>
                  <a:fillRect t="-654" b="-196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C4DDC67-878C-408A-A3FA-B6498F5A363E}"/>
              </a:ext>
            </a:extLst>
          </p:cNvPr>
          <p:cNvSpPr txBox="1"/>
          <p:nvPr/>
        </p:nvSpPr>
        <p:spPr>
          <a:xfrm>
            <a:off x="5072353" y="2758354"/>
            <a:ext cx="3447089" cy="877291"/>
          </a:xfrm>
          <a:prstGeom prst="rect">
            <a:avLst/>
          </a:prstGeom>
          <a:solidFill>
            <a:schemeClr val="accent4">
              <a:lumMod val="20000"/>
              <a:lumOff val="80000"/>
            </a:schemeClr>
          </a:solidFill>
        </p:spPr>
        <p:txBody>
          <a:bodyPr wrap="square" rtlCol="0">
            <a:spAutoFit/>
          </a:bodyPr>
          <a:lstStyle/>
          <a:p>
            <a:pPr algn="ctr">
              <a:spcBef>
                <a:spcPts val="450"/>
              </a:spcBef>
            </a:pPr>
            <a:r>
              <a:rPr lang="zh-CN" altLang="en-US" sz="1500" b="1">
                <a:solidFill>
                  <a:srgbClr val="C00000"/>
                </a:solidFill>
              </a:rPr>
              <a:t>求与公式逻辑等值的合取范式</a:t>
            </a:r>
            <a:endParaRPr lang="en-US" altLang="zh-CN" sz="1500" b="1">
              <a:solidFill>
                <a:srgbClr val="C00000"/>
              </a:solidFill>
            </a:endParaRP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也是先消除与、或、非之外的运算符</a:t>
            </a: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然后使用德摩尔根律和分配律</a:t>
            </a:r>
          </a:p>
        </p:txBody>
      </p:sp>
      <p:grpSp>
        <p:nvGrpSpPr>
          <p:cNvPr id="18" name="组合 17">
            <a:extLst>
              <a:ext uri="{FF2B5EF4-FFF2-40B4-BE49-F238E27FC236}">
                <a16:creationId xmlns:a16="http://schemas.microsoft.com/office/drawing/2014/main" id="{D3D59B93-8E72-46F9-B472-1DA53CF8114E}"/>
              </a:ext>
            </a:extLst>
          </p:cNvPr>
          <p:cNvGrpSpPr/>
          <p:nvPr/>
        </p:nvGrpSpPr>
        <p:grpSpPr>
          <a:xfrm>
            <a:off x="602789" y="3782428"/>
            <a:ext cx="7870677" cy="848646"/>
            <a:chOff x="563913" y="5308783"/>
            <a:chExt cx="10948100" cy="1131528"/>
          </a:xfrm>
        </p:grpSpPr>
        <p:sp>
          <p:nvSpPr>
            <p:cNvPr id="19" name="矩形: 圆角 18">
              <a:extLst>
                <a:ext uri="{FF2B5EF4-FFF2-40B4-BE49-F238E27FC236}">
                  <a16:creationId xmlns:a16="http://schemas.microsoft.com/office/drawing/2014/main" id="{5EB5182F-D651-407A-89DF-59E8BE0F83E6}"/>
                </a:ext>
              </a:extLst>
            </p:cNvPr>
            <p:cNvSpPr/>
            <p:nvPr/>
          </p:nvSpPr>
          <p:spPr>
            <a:xfrm>
              <a:off x="563913" y="5308783"/>
              <a:ext cx="10948100" cy="113152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0" name="组合 19">
              <a:extLst>
                <a:ext uri="{FF2B5EF4-FFF2-40B4-BE49-F238E27FC236}">
                  <a16:creationId xmlns:a16="http://schemas.microsoft.com/office/drawing/2014/main" id="{ADD4F950-F4F2-4A9B-96B0-E5758C495E14}"/>
                </a:ext>
              </a:extLst>
            </p:cNvPr>
            <p:cNvGrpSpPr/>
            <p:nvPr/>
          </p:nvGrpSpPr>
          <p:grpSpPr>
            <a:xfrm>
              <a:off x="655641" y="5418436"/>
              <a:ext cx="10740174" cy="907171"/>
              <a:chOff x="655641" y="5439765"/>
              <a:chExt cx="10740174" cy="907171"/>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EAF771E-4EDD-41E2-85C1-21355E6EC270}"/>
                      </a:ext>
                    </a:extLst>
                  </p:cNvPr>
                  <p:cNvSpPr txBox="1"/>
                  <p:nvPr/>
                </p:nvSpPr>
                <p:spPr>
                  <a:xfrm>
                    <a:off x="655641" y="5439765"/>
                    <a:ext cx="1409983"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1200" i="1">
                                  <a:solidFill>
                                    <a:srgbClr val="002060"/>
                                  </a:solidFill>
                                  <a:latin typeface="Cambria Math" panose="02040503050406030204" pitchFamily="18" charset="0"/>
                                </a:rPr>
                              </m:ctrlPr>
                            </m:dPr>
                            <m:e>
                              <m:r>
                                <a:rPr lang="en-US" altLang="zh-CN" sz="1200" i="1">
                                  <a:solidFill>
                                    <a:srgbClr val="002060"/>
                                  </a:solidFill>
                                  <a:latin typeface="Cambria Math" panose="02040503050406030204" pitchFamily="18" charset="0"/>
                                </a:rPr>
                                <m:t>𝑝</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𝑞</m:t>
                              </m:r>
                            </m:e>
                          </m:d>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𝑟</m:t>
                          </m:r>
                        </m:oMath>
                      </m:oMathPara>
                    </a14:m>
                    <a:endParaRPr lang="zh-CN" altLang="en-US" sz="1200">
                      <a:solidFill>
                        <a:srgbClr val="002060"/>
                      </a:solidFill>
                    </a:endParaRPr>
                  </a:p>
                </p:txBody>
              </p:sp>
            </mc:Choice>
            <mc:Fallback xmlns="">
              <p:sp>
                <p:nvSpPr>
                  <p:cNvPr id="21" name="文本框 20">
                    <a:extLst>
                      <a:ext uri="{FF2B5EF4-FFF2-40B4-BE49-F238E27FC236}">
                        <a16:creationId xmlns:a16="http://schemas.microsoft.com/office/drawing/2014/main" id="{6EAF771E-4EDD-41E2-85C1-21355E6EC270}"/>
                      </a:ext>
                    </a:extLst>
                  </p:cNvPr>
                  <p:cNvSpPr txBox="1">
                    <a:spLocks noRot="1" noChangeAspect="1" noMove="1" noResize="1" noEditPoints="1" noAdjustHandles="1" noChangeArrowheads="1" noChangeShapeType="1" noTextEdit="1"/>
                  </p:cNvSpPr>
                  <p:nvPr/>
                </p:nvSpPr>
                <p:spPr>
                  <a:xfrm>
                    <a:off x="655641" y="5439765"/>
                    <a:ext cx="140998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56D13A5-A0A4-4C7A-90FF-E17D32317160}"/>
                      </a:ext>
                    </a:extLst>
                  </p:cNvPr>
                  <p:cNvSpPr txBox="1"/>
                  <p:nvPr/>
                </p:nvSpPr>
                <p:spPr>
                  <a:xfrm>
                    <a:off x="2739801" y="5452122"/>
                    <a:ext cx="1522501"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1200" i="1">
                                  <a:solidFill>
                                    <a:srgbClr val="002060"/>
                                  </a:solidFill>
                                  <a:latin typeface="Cambria Math" panose="02040503050406030204" pitchFamily="18" charset="0"/>
                                </a:rPr>
                              </m:ctrlPr>
                            </m:dPr>
                            <m:e>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𝑝</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𝑞</m:t>
                              </m:r>
                            </m:e>
                          </m:d>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𝑟</m:t>
                          </m:r>
                        </m:oMath>
                      </m:oMathPara>
                    </a14:m>
                    <a:endParaRPr lang="zh-CN" altLang="en-US" sz="1200">
                      <a:solidFill>
                        <a:srgbClr val="002060"/>
                      </a:solidFill>
                    </a:endParaRPr>
                  </a:p>
                </p:txBody>
              </p:sp>
            </mc:Choice>
            <mc:Fallback xmlns="">
              <p:sp>
                <p:nvSpPr>
                  <p:cNvPr id="22" name="文本框 21">
                    <a:extLst>
                      <a:ext uri="{FF2B5EF4-FFF2-40B4-BE49-F238E27FC236}">
                        <a16:creationId xmlns:a16="http://schemas.microsoft.com/office/drawing/2014/main" id="{B56D13A5-A0A4-4C7A-90FF-E17D32317160}"/>
                      </a:ext>
                    </a:extLst>
                  </p:cNvPr>
                  <p:cNvSpPr txBox="1">
                    <a:spLocks noRot="1" noChangeAspect="1" noMove="1" noResize="1" noEditPoints="1" noAdjustHandles="1" noChangeArrowheads="1" noChangeShapeType="1" noTextEdit="1"/>
                  </p:cNvSpPr>
                  <p:nvPr/>
                </p:nvSpPr>
                <p:spPr>
                  <a:xfrm>
                    <a:off x="2739801" y="5452122"/>
                    <a:ext cx="1522501"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D4F511B-6207-4A41-ACE8-D8966C8295A3}"/>
                      </a:ext>
                    </a:extLst>
                  </p:cNvPr>
                  <p:cNvSpPr txBox="1"/>
                  <p:nvPr/>
                </p:nvSpPr>
                <p:spPr>
                  <a:xfrm>
                    <a:off x="5044381" y="5452122"/>
                    <a:ext cx="1551968"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rgbClr val="002060"/>
                              </a:solidFill>
                              <a:latin typeface="Cambria Math" panose="02040503050406030204" pitchFamily="18" charset="0"/>
                            </a:rPr>
                            <m:t>¬</m:t>
                          </m:r>
                          <m:d>
                            <m:dPr>
                              <m:ctrlPr>
                                <a:rPr lang="en-US" altLang="zh-CN" sz="1200" i="1">
                                  <a:solidFill>
                                    <a:srgbClr val="002060"/>
                                  </a:solidFill>
                                  <a:latin typeface="Cambria Math" panose="02040503050406030204" pitchFamily="18" charset="0"/>
                                </a:rPr>
                              </m:ctrlPr>
                            </m:dPr>
                            <m:e>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𝑝</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𝑞</m:t>
                              </m:r>
                            </m:e>
                          </m:d>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𝑟</m:t>
                          </m:r>
                        </m:oMath>
                      </m:oMathPara>
                    </a14:m>
                    <a:endParaRPr lang="zh-CN" altLang="en-US" sz="1200">
                      <a:solidFill>
                        <a:srgbClr val="002060"/>
                      </a:solidFill>
                    </a:endParaRPr>
                  </a:p>
                </p:txBody>
              </p:sp>
            </mc:Choice>
            <mc:Fallback xmlns="">
              <p:sp>
                <p:nvSpPr>
                  <p:cNvPr id="23" name="文本框 22">
                    <a:extLst>
                      <a:ext uri="{FF2B5EF4-FFF2-40B4-BE49-F238E27FC236}">
                        <a16:creationId xmlns:a16="http://schemas.microsoft.com/office/drawing/2014/main" id="{7D4F511B-6207-4A41-ACE8-D8966C8295A3}"/>
                      </a:ext>
                    </a:extLst>
                  </p:cNvPr>
                  <p:cNvSpPr txBox="1">
                    <a:spLocks noRot="1" noChangeAspect="1" noMove="1" noResize="1" noEditPoints="1" noAdjustHandles="1" noChangeArrowheads="1" noChangeShapeType="1" noTextEdit="1"/>
                  </p:cNvSpPr>
                  <p:nvPr/>
                </p:nvSpPr>
                <p:spPr>
                  <a:xfrm>
                    <a:off x="5044381" y="5452122"/>
                    <a:ext cx="155196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ECABFB8-EFDF-47BF-9A88-24FE67500872}"/>
                      </a:ext>
                    </a:extLst>
                  </p:cNvPr>
                  <p:cNvSpPr txBox="1"/>
                  <p:nvPr/>
                </p:nvSpPr>
                <p:spPr>
                  <a:xfrm>
                    <a:off x="7395724" y="5452122"/>
                    <a:ext cx="1465950"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1200" i="1">
                                  <a:solidFill>
                                    <a:srgbClr val="002060"/>
                                  </a:solidFill>
                                  <a:latin typeface="Cambria Math" panose="02040503050406030204" pitchFamily="18" charset="0"/>
                                </a:rPr>
                              </m:ctrlPr>
                            </m:dPr>
                            <m:e>
                              <m:r>
                                <a:rPr lang="en-US" altLang="zh-CN" sz="1200" i="1">
                                  <a:solidFill>
                                    <a:srgbClr val="002060"/>
                                  </a:solidFill>
                                  <a:latin typeface="Cambria Math" panose="02040503050406030204" pitchFamily="18" charset="0"/>
                                </a:rPr>
                                <m:t>𝑝</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𝑞</m:t>
                              </m:r>
                            </m:e>
                          </m:d>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𝑟</m:t>
                          </m:r>
                        </m:oMath>
                      </m:oMathPara>
                    </a14:m>
                    <a:endParaRPr lang="zh-CN" altLang="en-US" sz="1200">
                      <a:solidFill>
                        <a:srgbClr val="002060"/>
                      </a:solidFill>
                    </a:endParaRPr>
                  </a:p>
                </p:txBody>
              </p:sp>
            </mc:Choice>
            <mc:Fallback xmlns="">
              <p:sp>
                <p:nvSpPr>
                  <p:cNvPr id="24" name="文本框 23">
                    <a:extLst>
                      <a:ext uri="{FF2B5EF4-FFF2-40B4-BE49-F238E27FC236}">
                        <a16:creationId xmlns:a16="http://schemas.microsoft.com/office/drawing/2014/main" id="{FECABFB8-EFDF-47BF-9A88-24FE67500872}"/>
                      </a:ext>
                    </a:extLst>
                  </p:cNvPr>
                  <p:cNvSpPr txBox="1">
                    <a:spLocks noRot="1" noChangeAspect="1" noMove="1" noResize="1" noEditPoints="1" noAdjustHandles="1" noChangeArrowheads="1" noChangeShapeType="1" noTextEdit="1"/>
                  </p:cNvSpPr>
                  <p:nvPr/>
                </p:nvSpPr>
                <p:spPr>
                  <a:xfrm>
                    <a:off x="7395724" y="5452122"/>
                    <a:ext cx="146595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FC9A82B-D667-43F8-A17B-2F4ACDCCAF8B}"/>
                      </a:ext>
                    </a:extLst>
                  </p:cNvPr>
                  <p:cNvSpPr txBox="1"/>
                  <p:nvPr/>
                </p:nvSpPr>
                <p:spPr>
                  <a:xfrm>
                    <a:off x="9470976" y="5452122"/>
                    <a:ext cx="1924839"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1200" i="1">
                                  <a:solidFill>
                                    <a:srgbClr val="002060"/>
                                  </a:solidFill>
                                  <a:latin typeface="Cambria Math" panose="02040503050406030204" pitchFamily="18" charset="0"/>
                                </a:rPr>
                              </m:ctrlPr>
                            </m:dPr>
                            <m:e>
                              <m:r>
                                <a:rPr lang="en-US" altLang="zh-CN" sz="1200" i="1">
                                  <a:solidFill>
                                    <a:srgbClr val="002060"/>
                                  </a:solidFill>
                                  <a:latin typeface="Cambria Math" panose="02040503050406030204" pitchFamily="18" charset="0"/>
                                </a:rPr>
                                <m:t>𝑝</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𝑟</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𝑞</m:t>
                              </m:r>
                              <m:r>
                                <a:rPr lang="en-US" altLang="zh-CN" sz="1200" i="1">
                                  <a:solidFill>
                                    <a:srgbClr val="002060"/>
                                  </a:solidFill>
                                  <a:latin typeface="Cambria Math" panose="02040503050406030204" pitchFamily="18" charset="0"/>
                                </a:rPr>
                                <m:t>∨</m:t>
                              </m:r>
                              <m:r>
                                <a:rPr lang="en-US" altLang="zh-CN" sz="1200" i="1">
                                  <a:solidFill>
                                    <a:srgbClr val="002060"/>
                                  </a:solidFill>
                                  <a:latin typeface="Cambria Math" panose="02040503050406030204" pitchFamily="18" charset="0"/>
                                </a:rPr>
                                <m:t>𝑟</m:t>
                              </m:r>
                            </m:e>
                          </m:d>
                        </m:oMath>
                      </m:oMathPara>
                    </a14:m>
                    <a:endParaRPr lang="zh-CN" altLang="en-US" sz="1200">
                      <a:solidFill>
                        <a:srgbClr val="002060"/>
                      </a:solidFill>
                    </a:endParaRPr>
                  </a:p>
                </p:txBody>
              </p:sp>
            </mc:Choice>
            <mc:Fallback xmlns="">
              <p:sp>
                <p:nvSpPr>
                  <p:cNvPr id="25" name="文本框 24">
                    <a:extLst>
                      <a:ext uri="{FF2B5EF4-FFF2-40B4-BE49-F238E27FC236}">
                        <a16:creationId xmlns:a16="http://schemas.microsoft.com/office/drawing/2014/main" id="{8FC9A82B-D667-43F8-A17B-2F4ACDCCAF8B}"/>
                      </a:ext>
                    </a:extLst>
                  </p:cNvPr>
                  <p:cNvSpPr txBox="1">
                    <a:spLocks noRot="1" noChangeAspect="1" noMove="1" noResize="1" noEditPoints="1" noAdjustHandles="1" noChangeArrowheads="1" noChangeShapeType="1" noTextEdit="1"/>
                  </p:cNvSpPr>
                  <p:nvPr/>
                </p:nvSpPr>
                <p:spPr>
                  <a:xfrm>
                    <a:off x="9470976" y="5452122"/>
                    <a:ext cx="1924839" cy="369332"/>
                  </a:xfrm>
                  <a:prstGeom prst="rect">
                    <a:avLst/>
                  </a:prstGeom>
                  <a:blipFill>
                    <a:blip r:embed="rId7"/>
                    <a:stretch>
                      <a:fillRect b="-6522"/>
                    </a:stretch>
                  </a:blipFill>
                </p:spPr>
                <p:txBody>
                  <a:bodyPr/>
                  <a:lstStyle/>
                  <a:p>
                    <a:r>
                      <a:rPr lang="zh-CN" altLang="en-US">
                        <a:noFill/>
                      </a:rPr>
                      <a:t> </a:t>
                    </a:r>
                  </a:p>
                </p:txBody>
              </p:sp>
            </mc:Fallback>
          </mc:AlternateContent>
          <p:sp>
            <p:nvSpPr>
              <p:cNvPr id="26" name="箭头: 右 25">
                <a:extLst>
                  <a:ext uri="{FF2B5EF4-FFF2-40B4-BE49-F238E27FC236}">
                    <a16:creationId xmlns:a16="http://schemas.microsoft.com/office/drawing/2014/main" id="{0A55F9D2-E354-4FE3-A0D3-5C5E524770B8}"/>
                  </a:ext>
                </a:extLst>
              </p:cNvPr>
              <p:cNvSpPr/>
              <p:nvPr/>
            </p:nvSpPr>
            <p:spPr>
              <a:xfrm>
                <a:off x="2065623" y="5603839"/>
                <a:ext cx="662052" cy="659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箭头: 右 26">
                <a:extLst>
                  <a:ext uri="{FF2B5EF4-FFF2-40B4-BE49-F238E27FC236}">
                    <a16:creationId xmlns:a16="http://schemas.microsoft.com/office/drawing/2014/main" id="{5B2609C4-2363-40EB-9EE1-1C06A1FCC952}"/>
                  </a:ext>
                </a:extLst>
              </p:cNvPr>
              <p:cNvSpPr/>
              <p:nvPr/>
            </p:nvSpPr>
            <p:spPr>
              <a:xfrm>
                <a:off x="4265969" y="5611098"/>
                <a:ext cx="782122" cy="659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箭头: 右 27">
                <a:extLst>
                  <a:ext uri="{FF2B5EF4-FFF2-40B4-BE49-F238E27FC236}">
                    <a16:creationId xmlns:a16="http://schemas.microsoft.com/office/drawing/2014/main" id="{3C9860A7-1C88-4AE0-989E-E3636E6074CC}"/>
                  </a:ext>
                </a:extLst>
              </p:cNvPr>
              <p:cNvSpPr/>
              <p:nvPr/>
            </p:nvSpPr>
            <p:spPr>
              <a:xfrm>
                <a:off x="6595959" y="5591481"/>
                <a:ext cx="778801" cy="78257"/>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箭头: 右 28">
                <a:extLst>
                  <a:ext uri="{FF2B5EF4-FFF2-40B4-BE49-F238E27FC236}">
                    <a16:creationId xmlns:a16="http://schemas.microsoft.com/office/drawing/2014/main" id="{A801FE12-B18A-4645-A615-B8AB04FF70EC}"/>
                  </a:ext>
                </a:extLst>
              </p:cNvPr>
              <p:cNvSpPr/>
              <p:nvPr/>
            </p:nvSpPr>
            <p:spPr>
              <a:xfrm>
                <a:off x="8866591" y="5603838"/>
                <a:ext cx="606466" cy="659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BF24A8D-E8E3-487E-BEC9-91C731137743}"/>
                  </a:ext>
                </a:extLst>
              </p:cNvPr>
              <p:cNvSpPr txBox="1"/>
              <p:nvPr/>
            </p:nvSpPr>
            <p:spPr>
              <a:xfrm>
                <a:off x="1689086" y="5862417"/>
                <a:ext cx="1358915" cy="246221"/>
              </a:xfrm>
              <a:prstGeom prst="rect">
                <a:avLst/>
              </a:prstGeom>
              <a:solidFill>
                <a:schemeClr val="accent4">
                  <a:lumMod val="20000"/>
                  <a:lumOff val="80000"/>
                </a:schemeClr>
              </a:solidFill>
            </p:spPr>
            <p:txBody>
              <a:bodyPr wrap="square" tIns="0" bIns="0" rtlCol="0">
                <a:spAutoFit/>
              </a:bodyPr>
              <a:lstStyle/>
              <a:p>
                <a:pPr algn="ctr"/>
                <a:r>
                  <a:rPr lang="zh-CN" altLang="en-US" sz="1200" b="1">
                    <a:solidFill>
                      <a:srgbClr val="C00000"/>
                    </a:solidFill>
                    <a:latin typeface="楷体" panose="02010609060101010101" pitchFamily="49" charset="-122"/>
                    <a:ea typeface="楷体" panose="02010609060101010101" pitchFamily="49" charset="-122"/>
                  </a:rPr>
                  <a:t>蕴涵等值式</a:t>
                </a:r>
              </a:p>
            </p:txBody>
          </p:sp>
          <p:sp>
            <p:nvSpPr>
              <p:cNvPr id="31" name="文本框 30">
                <a:extLst>
                  <a:ext uri="{FF2B5EF4-FFF2-40B4-BE49-F238E27FC236}">
                    <a16:creationId xmlns:a16="http://schemas.microsoft.com/office/drawing/2014/main" id="{FC93785F-27D8-4A99-8C1C-BB6158D2FF8A}"/>
                  </a:ext>
                </a:extLst>
              </p:cNvPr>
              <p:cNvSpPr txBox="1"/>
              <p:nvPr/>
            </p:nvSpPr>
            <p:spPr>
              <a:xfrm>
                <a:off x="3989276" y="5854493"/>
                <a:ext cx="1357183" cy="246221"/>
              </a:xfrm>
              <a:prstGeom prst="rect">
                <a:avLst/>
              </a:prstGeom>
              <a:solidFill>
                <a:schemeClr val="accent4">
                  <a:lumMod val="20000"/>
                  <a:lumOff val="80000"/>
                </a:schemeClr>
              </a:solidFill>
            </p:spPr>
            <p:txBody>
              <a:bodyPr wrap="square" tIns="0" bIns="0" rtlCol="0">
                <a:spAutoFit/>
              </a:bodyPr>
              <a:lstStyle/>
              <a:p>
                <a:pPr algn="ctr"/>
                <a:r>
                  <a:rPr lang="zh-CN" altLang="en-US" sz="1200" b="1">
                    <a:solidFill>
                      <a:srgbClr val="C00000"/>
                    </a:solidFill>
                    <a:latin typeface="楷体" panose="02010609060101010101" pitchFamily="49" charset="-122"/>
                    <a:ea typeface="楷体" panose="02010609060101010101" pitchFamily="49" charset="-122"/>
                  </a:rPr>
                  <a:t>蕴涵等值式</a:t>
                </a:r>
              </a:p>
            </p:txBody>
          </p:sp>
          <p:sp>
            <p:nvSpPr>
              <p:cNvPr id="32" name="文本框 31">
                <a:extLst>
                  <a:ext uri="{FF2B5EF4-FFF2-40B4-BE49-F238E27FC236}">
                    <a16:creationId xmlns:a16="http://schemas.microsoft.com/office/drawing/2014/main" id="{3CC234C5-1447-4A89-A6A0-2C7B86543AB2}"/>
                  </a:ext>
                </a:extLst>
              </p:cNvPr>
              <p:cNvSpPr txBox="1"/>
              <p:nvPr/>
            </p:nvSpPr>
            <p:spPr>
              <a:xfrm>
                <a:off x="6143111" y="5854493"/>
                <a:ext cx="1608110" cy="492443"/>
              </a:xfrm>
              <a:prstGeom prst="rect">
                <a:avLst/>
              </a:prstGeom>
              <a:solidFill>
                <a:schemeClr val="accent4">
                  <a:lumMod val="20000"/>
                  <a:lumOff val="80000"/>
                </a:schemeClr>
              </a:solidFill>
            </p:spPr>
            <p:txBody>
              <a:bodyPr wrap="square" tIns="0" bIns="0" rtlCol="0">
                <a:spAutoFit/>
              </a:bodyPr>
              <a:lstStyle/>
              <a:p>
                <a:pPr algn="ctr"/>
                <a:r>
                  <a:rPr lang="zh-CN" altLang="en-US" sz="1200" b="1">
                    <a:solidFill>
                      <a:srgbClr val="C00000"/>
                    </a:solidFill>
                    <a:latin typeface="楷体" panose="02010609060101010101" pitchFamily="49" charset="-122"/>
                    <a:ea typeface="楷体" panose="02010609060101010101" pitchFamily="49" charset="-122"/>
                  </a:rPr>
                  <a:t>蕴德摩尔根律双重否定律</a:t>
                </a:r>
              </a:p>
            </p:txBody>
          </p:sp>
          <p:sp>
            <p:nvSpPr>
              <p:cNvPr id="33" name="文本框 32">
                <a:extLst>
                  <a:ext uri="{FF2B5EF4-FFF2-40B4-BE49-F238E27FC236}">
                    <a16:creationId xmlns:a16="http://schemas.microsoft.com/office/drawing/2014/main" id="{61C17251-B55A-4CCE-99B8-EE50C9858BB9}"/>
                  </a:ext>
                </a:extLst>
              </p:cNvPr>
              <p:cNvSpPr txBox="1"/>
              <p:nvPr/>
            </p:nvSpPr>
            <p:spPr>
              <a:xfrm>
                <a:off x="8714871" y="5845182"/>
                <a:ext cx="909905" cy="246221"/>
              </a:xfrm>
              <a:prstGeom prst="rect">
                <a:avLst/>
              </a:prstGeom>
              <a:solidFill>
                <a:schemeClr val="accent4">
                  <a:lumMod val="20000"/>
                  <a:lumOff val="80000"/>
                </a:schemeClr>
              </a:solidFill>
            </p:spPr>
            <p:txBody>
              <a:bodyPr wrap="square" tIns="0" bIns="0" rtlCol="0">
                <a:spAutoFit/>
              </a:bodyPr>
              <a:lstStyle/>
              <a:p>
                <a:pPr algn="ctr"/>
                <a:r>
                  <a:rPr lang="zh-CN" altLang="en-US" sz="1200" b="1">
                    <a:solidFill>
                      <a:srgbClr val="C00000"/>
                    </a:solidFill>
                    <a:latin typeface="楷体" panose="02010609060101010101" pitchFamily="49" charset="-122"/>
                    <a:ea typeface="楷体" panose="02010609060101010101" pitchFamily="49" charset="-122"/>
                  </a:rPr>
                  <a:t>分配律</a:t>
                </a:r>
              </a:p>
            </p:txBody>
          </p:sp>
          <p:sp>
            <p:nvSpPr>
              <p:cNvPr id="34" name="文本框 33">
                <a:extLst>
                  <a:ext uri="{FF2B5EF4-FFF2-40B4-BE49-F238E27FC236}">
                    <a16:creationId xmlns:a16="http://schemas.microsoft.com/office/drawing/2014/main" id="{A1A45734-D4DD-4201-AFF4-E9FC3BD839E3}"/>
                  </a:ext>
                </a:extLst>
              </p:cNvPr>
              <p:cNvSpPr txBox="1"/>
              <p:nvPr/>
            </p:nvSpPr>
            <p:spPr>
              <a:xfrm>
                <a:off x="7788052" y="6041173"/>
                <a:ext cx="888596" cy="246221"/>
              </a:xfrm>
              <a:prstGeom prst="rect">
                <a:avLst/>
              </a:prstGeom>
              <a:solidFill>
                <a:schemeClr val="accent5">
                  <a:lumMod val="20000"/>
                  <a:lumOff val="80000"/>
                </a:schemeClr>
              </a:solidFill>
            </p:spPr>
            <p:txBody>
              <a:bodyPr wrap="square" lIns="0" tIns="0" rIns="0" bIns="0" rtlCol="0">
                <a:spAutoFit/>
              </a:bodyPr>
              <a:lstStyle/>
              <a:p>
                <a:pPr algn="ctr"/>
                <a:r>
                  <a:rPr lang="zh-CN" altLang="en-US" sz="1200"/>
                  <a:t>析取范式</a:t>
                </a:r>
              </a:p>
            </p:txBody>
          </p:sp>
          <p:sp>
            <p:nvSpPr>
              <p:cNvPr id="35" name="文本框 34">
                <a:extLst>
                  <a:ext uri="{FF2B5EF4-FFF2-40B4-BE49-F238E27FC236}">
                    <a16:creationId xmlns:a16="http://schemas.microsoft.com/office/drawing/2014/main" id="{A366DFC2-D235-4CCE-88A0-5FA6366EE8AF}"/>
                  </a:ext>
                </a:extLst>
              </p:cNvPr>
              <p:cNvSpPr txBox="1"/>
              <p:nvPr/>
            </p:nvSpPr>
            <p:spPr>
              <a:xfrm>
                <a:off x="10037061" y="6035859"/>
                <a:ext cx="888596" cy="246221"/>
              </a:xfrm>
              <a:prstGeom prst="rect">
                <a:avLst/>
              </a:prstGeom>
              <a:solidFill>
                <a:schemeClr val="accent5">
                  <a:lumMod val="20000"/>
                  <a:lumOff val="80000"/>
                </a:schemeClr>
              </a:solidFill>
            </p:spPr>
            <p:txBody>
              <a:bodyPr wrap="square" lIns="0" tIns="0" rIns="0" bIns="0" rtlCol="0">
                <a:spAutoFit/>
              </a:bodyPr>
              <a:lstStyle/>
              <a:p>
                <a:pPr algn="ctr"/>
                <a:r>
                  <a:rPr lang="zh-CN" altLang="en-US" sz="1200"/>
                  <a:t>合取范式</a:t>
                </a:r>
              </a:p>
            </p:txBody>
          </p:sp>
          <p:sp>
            <p:nvSpPr>
              <p:cNvPr id="36" name="箭头: 上 35">
                <a:extLst>
                  <a:ext uri="{FF2B5EF4-FFF2-40B4-BE49-F238E27FC236}">
                    <a16:creationId xmlns:a16="http://schemas.microsoft.com/office/drawing/2014/main" id="{1A717A38-0814-4715-8333-86B0C16CA65F}"/>
                  </a:ext>
                </a:extLst>
              </p:cNvPr>
              <p:cNvSpPr/>
              <p:nvPr/>
            </p:nvSpPr>
            <p:spPr>
              <a:xfrm>
                <a:off x="2353490" y="5686956"/>
                <a:ext cx="63595" cy="1762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箭头: 上 36">
                <a:extLst>
                  <a:ext uri="{FF2B5EF4-FFF2-40B4-BE49-F238E27FC236}">
                    <a16:creationId xmlns:a16="http://schemas.microsoft.com/office/drawing/2014/main" id="{62DA54BC-6592-4869-9045-94FAADCFCFF7}"/>
                  </a:ext>
                </a:extLst>
              </p:cNvPr>
              <p:cNvSpPr/>
              <p:nvPr/>
            </p:nvSpPr>
            <p:spPr>
              <a:xfrm>
                <a:off x="4653680" y="5682898"/>
                <a:ext cx="63595" cy="1699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 name="箭头: 上 37">
                <a:extLst>
                  <a:ext uri="{FF2B5EF4-FFF2-40B4-BE49-F238E27FC236}">
                    <a16:creationId xmlns:a16="http://schemas.microsoft.com/office/drawing/2014/main" id="{AADB9D59-86EA-4676-9885-DB82DE4C8E49}"/>
                  </a:ext>
                </a:extLst>
              </p:cNvPr>
              <p:cNvSpPr/>
              <p:nvPr/>
            </p:nvSpPr>
            <p:spPr>
              <a:xfrm>
                <a:off x="6975585" y="5684554"/>
                <a:ext cx="63595" cy="1810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9" name="箭头: 上 38">
                <a:extLst>
                  <a:ext uri="{FF2B5EF4-FFF2-40B4-BE49-F238E27FC236}">
                    <a16:creationId xmlns:a16="http://schemas.microsoft.com/office/drawing/2014/main" id="{579ECF6C-9A25-46DB-9738-463D3C32E035}"/>
                  </a:ext>
                </a:extLst>
              </p:cNvPr>
              <p:cNvSpPr/>
              <p:nvPr/>
            </p:nvSpPr>
            <p:spPr>
              <a:xfrm>
                <a:off x="9147003" y="5676280"/>
                <a:ext cx="63595" cy="1771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 name="箭头: 上 39">
                <a:extLst>
                  <a:ext uri="{FF2B5EF4-FFF2-40B4-BE49-F238E27FC236}">
                    <a16:creationId xmlns:a16="http://schemas.microsoft.com/office/drawing/2014/main" id="{A18F1C6C-5FD6-4F21-A1E0-C770759D0D9F}"/>
                  </a:ext>
                </a:extLst>
              </p:cNvPr>
              <p:cNvSpPr/>
              <p:nvPr/>
            </p:nvSpPr>
            <p:spPr>
              <a:xfrm>
                <a:off x="8199264" y="5826769"/>
                <a:ext cx="55120" cy="2090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1" name="箭头: 上 40">
                <a:extLst>
                  <a:ext uri="{FF2B5EF4-FFF2-40B4-BE49-F238E27FC236}">
                    <a16:creationId xmlns:a16="http://schemas.microsoft.com/office/drawing/2014/main" id="{11C05DF6-26E4-4A2D-8768-9EC5E8C8D5D2}"/>
                  </a:ext>
                </a:extLst>
              </p:cNvPr>
              <p:cNvSpPr/>
              <p:nvPr/>
            </p:nvSpPr>
            <p:spPr>
              <a:xfrm>
                <a:off x="10464262" y="5808228"/>
                <a:ext cx="55120" cy="2090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spTree>
    <p:extLst>
      <p:ext uri="{BB962C8B-B14F-4D97-AF65-F5344CB8AC3E}">
        <p14:creationId xmlns:p14="http://schemas.microsoft.com/office/powerpoint/2010/main" val="371981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范式的一些性质</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02D3BF9-54AF-491A-A325-DBC06696DBF0}"/>
                  </a:ext>
                </a:extLst>
              </p:cNvPr>
              <p:cNvSpPr txBox="1"/>
              <p:nvPr/>
            </p:nvSpPr>
            <p:spPr>
              <a:xfrm>
                <a:off x="586892" y="793246"/>
                <a:ext cx="7460500" cy="156966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容易判断析取范式是否矛盾式，合取范式是否是永真式</a:t>
                </a:r>
                <a:endParaRPr lang="en-US" altLang="zh-CN" sz="1600" b="1">
                  <a:solidFill>
                    <a:srgbClr val="C00000"/>
                  </a:solidFill>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一个合取范式是永真式当且仅当它的每个简单析取式都是永真式</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6">
                        <a:lumMod val="50000"/>
                      </a:schemeClr>
                    </a:solidFill>
                  </a:rPr>
                  <a:t>一个简单析取式是永真式当且仅当存在命题变量</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使得文字</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与</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都是它的析取分支</a:t>
                </a:r>
                <a:endParaRPr lang="en-US" altLang="zh-CN" sz="1400" b="1">
                  <a:solidFill>
                    <a:schemeClr val="accent6">
                      <a:lumMod val="50000"/>
                    </a:schemeClr>
                  </a:solidFill>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一个析取范式是矛盾式当且仅当它的每个简单合取式都是矛盾式</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6">
                        <a:lumMod val="50000"/>
                      </a:schemeClr>
                    </a:solidFill>
                  </a:rPr>
                  <a:t>一个简单合取式是矛盾式当且仅当存在命题变量</a:t>
                </a:r>
                <a14:m>
                  <m:oMath xmlns:m="http://schemas.openxmlformats.org/officeDocument/2006/math">
                    <m:r>
                      <a:rPr lang="en-US" altLang="zh-CN" sz="1400" b="1">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使得文字</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与</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都是它的合取分支</a:t>
                </a:r>
                <a:endParaRPr lang="en-US" altLang="zh-CN" sz="14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802D3BF9-54AF-491A-A325-DBC06696DBF0}"/>
                  </a:ext>
                </a:extLst>
              </p:cNvPr>
              <p:cNvSpPr txBox="1">
                <a:spLocks noRot="1" noChangeAspect="1" noMove="1" noResize="1" noEditPoints="1" noAdjustHandles="1" noChangeArrowheads="1" noChangeShapeType="1" noTextEdit="1"/>
              </p:cNvSpPr>
              <p:nvPr/>
            </p:nvSpPr>
            <p:spPr>
              <a:xfrm>
                <a:off x="586892" y="793246"/>
                <a:ext cx="7460500" cy="1569660"/>
              </a:xfrm>
              <a:prstGeom prst="rect">
                <a:avLst/>
              </a:prstGeom>
              <a:blipFill>
                <a:blip r:embed="rId2"/>
                <a:stretch>
                  <a:fillRect l="-408" t="-1163" b="-310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0614E5F-BB13-4147-949F-678E852306C1}"/>
              </a:ext>
            </a:extLst>
          </p:cNvPr>
          <p:cNvSpPr txBox="1"/>
          <p:nvPr/>
        </p:nvSpPr>
        <p:spPr>
          <a:xfrm>
            <a:off x="586892" y="2445770"/>
            <a:ext cx="6847494" cy="954107"/>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范式与对偶公式</a:t>
            </a:r>
            <a:endParaRPr lang="en-US" altLang="zh-CN" sz="1600" b="1">
              <a:solidFill>
                <a:srgbClr val="C00000"/>
              </a:solidFill>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析取范式的对偶公式是合取范式，合取范式的对偶公式是析取范式</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6">
                    <a:lumMod val="50000"/>
                  </a:schemeClr>
                </a:solidFill>
              </a:rPr>
              <a:t>简单析取式的对偶公式是简单合取式，简单合取式的对偶公式是简单析取式</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463463C-8DCC-457F-BDB4-5AB9B83CB629}"/>
                  </a:ext>
                </a:extLst>
              </p:cNvPr>
              <p:cNvSpPr txBox="1"/>
              <p:nvPr/>
            </p:nvSpPr>
            <p:spPr>
              <a:xfrm>
                <a:off x="586892" y="3482741"/>
                <a:ext cx="7970209" cy="66172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范式与逻辑等值</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析取范式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存在合取范式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，同样合取范式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存在析取范式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𝑩</m:t>
                    </m:r>
                  </m:oMath>
                </a14:m>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D463463C-8DCC-457F-BDB4-5AB9B83CB629}"/>
                  </a:ext>
                </a:extLst>
              </p:cNvPr>
              <p:cNvSpPr txBox="1">
                <a:spLocks noRot="1" noChangeAspect="1" noMove="1" noResize="1" noEditPoints="1" noAdjustHandles="1" noChangeArrowheads="1" noChangeShapeType="1" noTextEdit="1"/>
              </p:cNvSpPr>
              <p:nvPr/>
            </p:nvSpPr>
            <p:spPr>
              <a:xfrm>
                <a:off x="586892" y="3482741"/>
                <a:ext cx="7970209" cy="661720"/>
              </a:xfrm>
              <a:prstGeom prst="rect">
                <a:avLst/>
              </a:prstGeom>
              <a:blipFill>
                <a:blip r:embed="rId3"/>
                <a:stretch>
                  <a:fillRect l="-382" t="-2752" b="-917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0E94DB9-AA96-4910-AA32-8009DFD9A1E4}"/>
              </a:ext>
            </a:extLst>
          </p:cNvPr>
          <p:cNvSpPr txBox="1"/>
          <p:nvPr/>
        </p:nvSpPr>
        <p:spPr>
          <a:xfrm>
            <a:off x="586892" y="4227873"/>
            <a:ext cx="4186455" cy="307777"/>
          </a:xfrm>
          <a:prstGeom prst="rect">
            <a:avLst/>
          </a:prstGeom>
          <a:solidFill>
            <a:schemeClr val="accent2">
              <a:lumMod val="50000"/>
            </a:schemeClr>
          </a:solidFill>
        </p:spPr>
        <p:txBody>
          <a:bodyPr wrap="square" rtlCol="0">
            <a:spAutoFit/>
          </a:bodyPr>
          <a:lstStyle/>
          <a:p>
            <a:r>
              <a:rPr lang="zh-CN" altLang="en-US" sz="1400" b="1">
                <a:solidFill>
                  <a:schemeClr val="bg1"/>
                </a:solidFill>
              </a:rPr>
              <a:t>这些定理的证明都不难，留作课堂练习或课后作业</a:t>
            </a:r>
          </a:p>
        </p:txBody>
      </p:sp>
    </p:spTree>
    <p:extLst>
      <p:ext uri="{BB962C8B-B14F-4D97-AF65-F5344CB8AC3E}">
        <p14:creationId xmlns:p14="http://schemas.microsoft.com/office/powerpoint/2010/main" val="14278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霍恩</a:t>
            </a:r>
            <a:r>
              <a:rPr lang="en-US" altLang="zh-CN" sz="1400"/>
              <a:t>(Horn)</a:t>
            </a:r>
            <a:r>
              <a:rPr lang="zh-CN" altLang="en-US" sz="1400"/>
              <a:t>公式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623E9B73-93F5-4F5C-8B5F-95E18910CF11}"/>
              </a:ext>
            </a:extLst>
          </p:cNvPr>
          <p:cNvSpPr txBox="1"/>
          <p:nvPr/>
        </p:nvSpPr>
        <p:spPr>
          <a:xfrm>
            <a:off x="513387" y="787569"/>
            <a:ext cx="8117219"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将命题变量本身称为</a:t>
            </a:r>
            <a:r>
              <a:rPr lang="zh-CN" altLang="en-US" sz="1600" b="1">
                <a:solidFill>
                  <a:srgbClr val="C00000"/>
                </a:solidFill>
              </a:rPr>
              <a:t>正文字</a:t>
            </a:r>
            <a:r>
              <a:rPr lang="en-US" altLang="zh-CN" sz="1600" b="1">
                <a:solidFill>
                  <a:srgbClr val="C00000"/>
                </a:solidFill>
              </a:rPr>
              <a:t>(positive literal)</a:t>
            </a:r>
            <a:r>
              <a:rPr lang="zh-CN" altLang="en-US" sz="1600" b="1">
                <a:solidFill>
                  <a:schemeClr val="accent2">
                    <a:lumMod val="50000"/>
                  </a:schemeClr>
                </a:solidFill>
              </a:rPr>
              <a:t>，命题变量的否定称为</a:t>
            </a:r>
            <a:r>
              <a:rPr lang="zh-CN" altLang="en-US" sz="1600" b="1">
                <a:solidFill>
                  <a:srgbClr val="C00000"/>
                </a:solidFill>
              </a:rPr>
              <a:t>负文字</a:t>
            </a:r>
            <a:r>
              <a:rPr lang="en-US" altLang="zh-CN" sz="1600" b="1">
                <a:solidFill>
                  <a:srgbClr val="C00000"/>
                </a:solidFill>
              </a:rPr>
              <a:t>(negative literal)</a:t>
            </a:r>
            <a:endParaRPr lang="zh-CN" altLang="en-US" sz="1600" b="1">
              <a:solidFill>
                <a:srgbClr val="C00000"/>
              </a:solidFill>
            </a:endParaRPr>
          </a:p>
        </p:txBody>
      </p:sp>
      <p:sp>
        <p:nvSpPr>
          <p:cNvPr id="4" name="文本框 3">
            <a:extLst>
              <a:ext uri="{FF2B5EF4-FFF2-40B4-BE49-F238E27FC236}">
                <a16:creationId xmlns:a16="http://schemas.microsoft.com/office/drawing/2014/main" id="{DEFFC097-ADC0-4C27-8CE1-D3C4634E9F08}"/>
              </a:ext>
            </a:extLst>
          </p:cNvPr>
          <p:cNvSpPr txBox="1"/>
          <p:nvPr/>
        </p:nvSpPr>
        <p:spPr>
          <a:xfrm>
            <a:off x="513387" y="1234991"/>
            <a:ext cx="8063576" cy="692497"/>
          </a:xfrm>
          <a:prstGeom prst="rect">
            <a:avLst/>
          </a:prstGeom>
          <a:solidFill>
            <a:schemeClr val="accent2">
              <a:lumMod val="20000"/>
              <a:lumOff val="80000"/>
            </a:schemeClr>
          </a:solidFill>
        </p:spPr>
        <p:txBody>
          <a:bodyPr wrap="square" rtlCol="0">
            <a:spAutoFit/>
          </a:bodyPr>
          <a:lstStyle/>
          <a:p>
            <a:pPr>
              <a:spcBef>
                <a:spcPts val="600"/>
              </a:spcBef>
            </a:pPr>
            <a:r>
              <a:rPr lang="zh-CN" altLang="en-US" b="1">
                <a:solidFill>
                  <a:schemeClr val="accent2">
                    <a:lumMod val="50000"/>
                  </a:schemeClr>
                </a:solidFill>
              </a:rPr>
              <a:t>如果一个合取范式的每个简单析取式都</a:t>
            </a:r>
            <a:r>
              <a:rPr lang="zh-CN" altLang="en-US" b="1">
                <a:solidFill>
                  <a:srgbClr val="002060"/>
                </a:solidFill>
              </a:rPr>
              <a:t>至多包含一个正文字</a:t>
            </a:r>
            <a:r>
              <a:rPr lang="zh-CN" altLang="en-US" b="1">
                <a:solidFill>
                  <a:schemeClr val="accent2">
                    <a:lumMod val="50000"/>
                  </a:schemeClr>
                </a:solidFill>
              </a:rPr>
              <a:t>，则称为</a:t>
            </a:r>
            <a:r>
              <a:rPr lang="zh-CN" altLang="en-US" b="1">
                <a:solidFill>
                  <a:srgbClr val="C00000"/>
                </a:solidFill>
              </a:rPr>
              <a:t>霍恩公式</a:t>
            </a:r>
            <a:endParaRPr lang="en-US" altLang="zh-CN" b="1">
              <a:solidFill>
                <a:srgbClr val="C00000"/>
              </a:solidFill>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至多包含一个正文字的简单析取式称为</a:t>
            </a:r>
            <a:r>
              <a:rPr lang="zh-CN" altLang="en-US" sz="1600" b="1">
                <a:solidFill>
                  <a:srgbClr val="C00000"/>
                </a:solidFill>
                <a:latin typeface="+mn-ea"/>
              </a:rPr>
              <a:t>基本霍恩公式</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A555BEC-393F-4D96-89F8-93DA8E94570A}"/>
                  </a:ext>
                </a:extLst>
              </p:cNvPr>
              <p:cNvSpPr txBox="1"/>
              <p:nvPr/>
            </p:nvSpPr>
            <p:spPr>
              <a:xfrm>
                <a:off x="513387" y="2033957"/>
                <a:ext cx="3966662" cy="738664"/>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下面的合取范式是霍恩公式</a:t>
                </a:r>
                <a:endParaRPr lang="en-US" altLang="zh-CN" sz="16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e>
                      </m:d>
                    </m:oMath>
                  </m:oMathPara>
                </a14:m>
                <a:endParaRPr lang="en-US" altLang="zh-CN" sz="16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3A555BEC-393F-4D96-89F8-93DA8E94570A}"/>
                  </a:ext>
                </a:extLst>
              </p:cNvPr>
              <p:cNvSpPr txBox="1">
                <a:spLocks noRot="1" noChangeAspect="1" noMove="1" noResize="1" noEditPoints="1" noAdjustHandles="1" noChangeArrowheads="1" noChangeShapeType="1" noTextEdit="1"/>
              </p:cNvSpPr>
              <p:nvPr/>
            </p:nvSpPr>
            <p:spPr>
              <a:xfrm>
                <a:off x="513387" y="2033957"/>
                <a:ext cx="3966662" cy="738664"/>
              </a:xfrm>
              <a:prstGeom prst="rect">
                <a:avLst/>
              </a:prstGeom>
              <a:blipFill>
                <a:blip r:embed="rId2"/>
                <a:stretch>
                  <a:fillRect l="-768" t="-2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2C5B9AF-357E-4EA6-9613-BF9718CF50D8}"/>
                  </a:ext>
                </a:extLst>
              </p:cNvPr>
              <p:cNvSpPr txBox="1"/>
              <p:nvPr/>
            </p:nvSpPr>
            <p:spPr>
              <a:xfrm>
                <a:off x="5387922" y="2038086"/>
                <a:ext cx="2940155" cy="738664"/>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下面的合取范式不是霍恩公式</a:t>
                </a:r>
                <a:endParaRPr lang="en-US" altLang="zh-CN" sz="16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oMath>
                  </m:oMathPara>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92C5B9AF-357E-4EA6-9613-BF9718CF50D8}"/>
                  </a:ext>
                </a:extLst>
              </p:cNvPr>
              <p:cNvSpPr txBox="1">
                <a:spLocks noRot="1" noChangeAspect="1" noMove="1" noResize="1" noEditPoints="1" noAdjustHandles="1" noChangeArrowheads="1" noChangeShapeType="1" noTextEdit="1"/>
              </p:cNvSpPr>
              <p:nvPr/>
            </p:nvSpPr>
            <p:spPr>
              <a:xfrm>
                <a:off x="5387922" y="2038086"/>
                <a:ext cx="2940155" cy="738664"/>
              </a:xfrm>
              <a:prstGeom prst="rect">
                <a:avLst/>
              </a:prstGeom>
              <a:blipFill>
                <a:blip r:embed="rId3"/>
                <a:stretch>
                  <a:fillRect l="-1245" t="-2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B21EF2E-4073-488C-AEDF-0405D1AFCE9C}"/>
                  </a:ext>
                </a:extLst>
              </p:cNvPr>
              <p:cNvSpPr txBox="1"/>
              <p:nvPr/>
            </p:nvSpPr>
            <p:spPr>
              <a:xfrm>
                <a:off x="513387" y="2892034"/>
                <a:ext cx="7940982" cy="1184940"/>
              </a:xfrm>
              <a:prstGeom prst="rect">
                <a:avLst/>
              </a:prstGeom>
              <a:solidFill>
                <a:schemeClr val="accent5">
                  <a:lumMod val="20000"/>
                  <a:lumOff val="80000"/>
                </a:schemeClr>
              </a:solidFill>
            </p:spPr>
            <p:txBody>
              <a:bodyPr wrap="square" rtlCol="0">
                <a:spAutoFit/>
              </a:bodyPr>
              <a:lstStyle/>
              <a:p>
                <a:pPr>
                  <a:spcBef>
                    <a:spcPts val="600"/>
                  </a:spcBef>
                </a:pPr>
                <a:r>
                  <a:rPr lang="zh-CN" altLang="en-US" sz="1400" b="1">
                    <a:solidFill>
                      <a:srgbClr val="002060"/>
                    </a:solidFill>
                    <a:latin typeface="楷体" panose="02010609060101010101" pitchFamily="49" charset="-122"/>
                    <a:ea typeface="楷体" panose="02010609060101010101" pitchFamily="49" charset="-122"/>
                  </a:rPr>
                  <a:t>基本霍恩公式有三种形式：</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不含负文字，这时只能是单个正文字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：引入符号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表示任意永真式，则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不含正文字，例如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：引入符号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表示任意矛盾式，则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含一个正文字和多个负文字，例如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endParaRPr lang="zh-CN" altLang="en-US" sz="1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CB21EF2E-4073-488C-AEDF-0405D1AFCE9C}"/>
                  </a:ext>
                </a:extLst>
              </p:cNvPr>
              <p:cNvSpPr txBox="1">
                <a:spLocks noRot="1" noChangeAspect="1" noMove="1" noResize="1" noEditPoints="1" noAdjustHandles="1" noChangeArrowheads="1" noChangeShapeType="1" noTextEdit="1"/>
              </p:cNvSpPr>
              <p:nvPr/>
            </p:nvSpPr>
            <p:spPr>
              <a:xfrm>
                <a:off x="513387" y="2892034"/>
                <a:ext cx="7940982" cy="1184940"/>
              </a:xfrm>
              <a:prstGeom prst="rect">
                <a:avLst/>
              </a:prstGeom>
              <a:blipFill>
                <a:blip r:embed="rId4"/>
                <a:stretch>
                  <a:fillRect l="-230" t="-513"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BF78C7D-2D34-4ADE-BD03-C88EAC01E76A}"/>
                  </a:ext>
                </a:extLst>
              </p:cNvPr>
              <p:cNvSpPr txBox="1"/>
              <p:nvPr/>
            </p:nvSpPr>
            <p:spPr>
              <a:xfrm>
                <a:off x="509558" y="4194129"/>
                <a:ext cx="7940982"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每个基本霍恩公式都可写成特殊形式的蕴涵式，其前件是正文字的合取或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，后件是一个正文字或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7" name="文本框 6">
                <a:extLst>
                  <a:ext uri="{FF2B5EF4-FFF2-40B4-BE49-F238E27FC236}">
                    <a16:creationId xmlns:a16="http://schemas.microsoft.com/office/drawing/2014/main" id="{0BF78C7D-2D34-4ADE-BD03-C88EAC01E76A}"/>
                  </a:ext>
                </a:extLst>
              </p:cNvPr>
              <p:cNvSpPr txBox="1">
                <a:spLocks noRot="1" noChangeAspect="1" noMove="1" noResize="1" noEditPoints="1" noAdjustHandles="1" noChangeArrowheads="1" noChangeShapeType="1" noTextEdit="1"/>
              </p:cNvSpPr>
              <p:nvPr/>
            </p:nvSpPr>
            <p:spPr>
              <a:xfrm>
                <a:off x="509558" y="4194129"/>
                <a:ext cx="7940982" cy="307777"/>
              </a:xfrm>
              <a:prstGeom prst="rect">
                <a:avLst/>
              </a:prstGeom>
              <a:blipFill>
                <a:blip r:embed="rId5"/>
                <a:stretch>
                  <a:fillRect l="-230" t="-3922"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8774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霍恩</a:t>
            </a:r>
            <a:r>
              <a:rPr lang="en-US" altLang="zh-CN" sz="1400"/>
              <a:t>(Horn)</a:t>
            </a:r>
            <a:r>
              <a:rPr lang="zh-CN" altLang="en-US" sz="1400"/>
              <a:t>公式的可满足性判断</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A84DB-DC3E-479B-83E7-9128D2977F61}"/>
                  </a:ext>
                </a:extLst>
              </p:cNvPr>
              <p:cNvSpPr txBox="1"/>
              <p:nvPr/>
            </p:nvSpPr>
            <p:spPr>
              <a:xfrm>
                <a:off x="736240" y="870901"/>
                <a:ext cx="7671514" cy="661720"/>
              </a:xfrm>
              <a:prstGeom prst="rect">
                <a:avLst/>
              </a:prstGeom>
              <a:solidFill>
                <a:schemeClr val="accent4">
                  <a:lumMod val="20000"/>
                  <a:lumOff val="80000"/>
                </a:schemeClr>
              </a:solidFill>
            </p:spPr>
            <p:txBody>
              <a:bodyPr wrap="square" rtlCol="0">
                <a:spAutoFit/>
              </a:bodyPr>
              <a:lstStyle/>
              <a:p>
                <a:pPr>
                  <a:spcBef>
                    <a:spcPts val="600"/>
                  </a:spcBef>
                </a:pPr>
                <a:r>
                  <a:rPr lang="zh-CN" altLang="en-US" sz="1600" b="1">
                    <a:solidFill>
                      <a:srgbClr val="C00000"/>
                    </a:solidFill>
                  </a:rPr>
                  <a:t>霍恩公式</a:t>
                </a:r>
                <a:r>
                  <a:rPr lang="zh-CN" altLang="en-US" sz="1600" b="1">
                    <a:solidFill>
                      <a:srgbClr val="002060"/>
                    </a:solidFill>
                    <a:latin typeface="楷体" panose="02010609060101010101" pitchFamily="49" charset="-122"/>
                    <a:ea typeface="楷体" panose="02010609060101010101" pitchFamily="49" charset="-122"/>
                  </a:rPr>
                  <a:t>是一系列特殊形式的蕴涵式的合取</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每个蕴涵式的前件是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或是一个或多个命题变量的合取，后件是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或一个命题变量</a:t>
                </a:r>
              </a:p>
            </p:txBody>
          </p:sp>
        </mc:Choice>
        <mc:Fallback xmlns="">
          <p:sp>
            <p:nvSpPr>
              <p:cNvPr id="2" name="文本框 1">
                <a:extLst>
                  <a:ext uri="{FF2B5EF4-FFF2-40B4-BE49-F238E27FC236}">
                    <a16:creationId xmlns:a16="http://schemas.microsoft.com/office/drawing/2014/main" id="{669A84DB-DC3E-479B-83E7-9128D2977F61}"/>
                  </a:ext>
                </a:extLst>
              </p:cNvPr>
              <p:cNvSpPr txBox="1">
                <a:spLocks noRot="1" noChangeAspect="1" noMove="1" noResize="1" noEditPoints="1" noAdjustHandles="1" noChangeArrowheads="1" noChangeShapeType="1" noTextEdit="1"/>
              </p:cNvSpPr>
              <p:nvPr/>
            </p:nvSpPr>
            <p:spPr>
              <a:xfrm>
                <a:off x="736240" y="870901"/>
                <a:ext cx="7671514" cy="661720"/>
              </a:xfrm>
              <a:prstGeom prst="rect">
                <a:avLst/>
              </a:prstGeom>
              <a:blipFill>
                <a:blip r:embed="rId2"/>
                <a:stretch>
                  <a:fillRect l="-477" t="-4630" b="-120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A912795-DAD6-4DE2-8B38-BD391828266E}"/>
                  </a:ext>
                </a:extLst>
              </p:cNvPr>
              <p:cNvSpPr txBox="1"/>
              <p:nvPr/>
            </p:nvSpPr>
            <p:spPr>
              <a:xfrm>
                <a:off x="736239" y="1690641"/>
                <a:ext cx="7326380" cy="2332498"/>
              </a:xfrm>
              <a:prstGeom prst="rect">
                <a:avLst/>
              </a:prstGeom>
              <a:solidFill>
                <a:schemeClr val="accent5">
                  <a:lumMod val="20000"/>
                  <a:lumOff val="80000"/>
                </a:schemeClr>
              </a:solidFill>
            </p:spPr>
            <p:txBody>
              <a:bodyPr wrap="square" rtlCol="0">
                <a:spAutoFit/>
              </a:bodyPr>
              <a:lstStyle/>
              <a:p>
                <a:pPr algn="ctr">
                  <a:lnSpc>
                    <a:spcPts val="2000"/>
                  </a:lnSpc>
                  <a:spcBef>
                    <a:spcPts val="600"/>
                  </a:spcBef>
                  <a:spcAft>
                    <a:spcPts val="300"/>
                  </a:spcAft>
                </a:pPr>
                <a:r>
                  <a:rPr lang="zh-CN" altLang="en-US" b="1">
                    <a:solidFill>
                      <a:srgbClr val="C00000"/>
                    </a:solidFill>
                  </a:rPr>
                  <a:t>判断霍恩公式是否是可满足式的快捷算法</a:t>
                </a:r>
                <a:endParaRPr lang="en-US" altLang="zh-CN" b="1">
                  <a:solidFill>
                    <a:srgbClr val="C00000"/>
                  </a:solidFill>
                </a:endParaRPr>
              </a:p>
              <a:p>
                <a:pPr>
                  <a:lnSpc>
                    <a:spcPts val="2000"/>
                  </a:lnSpc>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𝑯</m:t>
                    </m:r>
                  </m:oMath>
                </a14:m>
                <a:r>
                  <a:rPr lang="zh-CN" altLang="en-US" sz="1600" b="1">
                    <a:solidFill>
                      <a:srgbClr val="002060"/>
                    </a:solidFill>
                    <a:latin typeface="楷体" panose="02010609060101010101" pitchFamily="49" charset="-122"/>
                    <a:ea typeface="楷体" panose="02010609060101010101" pitchFamily="49" charset="-122"/>
                  </a:rPr>
                  <a:t>是霍恩公式，列出其中出现的所有不同的命题变量</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spcAft>
                    <a:spcPts val="300"/>
                  </a:spcAft>
                  <a:buFont typeface="Arial" panose="020B0604020202020204" pitchFamily="34" charset="0"/>
                  <a:buChar char="•"/>
                </a:pPr>
                <a:r>
                  <a:rPr lang="zh-CN" altLang="en-US" sz="1400" b="1">
                    <a:solidFill>
                      <a:schemeClr val="accent6">
                        <a:lumMod val="50000"/>
                      </a:schemeClr>
                    </a:solidFill>
                  </a:rPr>
                  <a:t>标记</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𝑯</m:t>
                    </m:r>
                  </m:oMath>
                </a14:m>
                <a:r>
                  <a:rPr lang="zh-CN" altLang="en-US" sz="1400" b="1">
                    <a:solidFill>
                      <a:schemeClr val="accent6">
                        <a:lumMod val="50000"/>
                      </a:schemeClr>
                    </a:solidFill>
                  </a:rPr>
                  <a:t>中所有形式为</a:t>
                </a:r>
                <a14:m>
                  <m:oMath xmlns:m="http://schemas.openxmlformats.org/officeDocument/2006/math">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的基本霍恩式中的命题变量</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oMath>
                </a14:m>
                <a:endParaRPr lang="en-US" altLang="zh-CN" sz="1400" b="1">
                  <a:solidFill>
                    <a:schemeClr val="accent6">
                      <a:lumMod val="50000"/>
                    </a:schemeClr>
                  </a:solidFill>
                </a:endParaRPr>
              </a:p>
              <a:p>
                <a:pPr marL="285750" indent="-285750">
                  <a:lnSpc>
                    <a:spcPts val="2000"/>
                  </a:lnSpc>
                  <a:spcBef>
                    <a:spcPts val="600"/>
                  </a:spcBef>
                  <a:spcAft>
                    <a:spcPts val="300"/>
                  </a:spcAft>
                  <a:buFont typeface="Arial" panose="020B0604020202020204" pitchFamily="34" charset="0"/>
                  <a:buChar char="•"/>
                </a:pPr>
                <a:r>
                  <a:rPr lang="zh-CN" altLang="en-US" sz="1400" b="1">
                    <a:solidFill>
                      <a:schemeClr val="accent6">
                        <a:lumMod val="50000"/>
                      </a:schemeClr>
                    </a:solidFill>
                  </a:rPr>
                  <a:t>对于</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𝑯</m:t>
                    </m:r>
                  </m:oMath>
                </a14:m>
                <a:r>
                  <a:rPr lang="zh-CN" altLang="en-US" sz="1400" b="1">
                    <a:solidFill>
                      <a:schemeClr val="accent6">
                        <a:lumMod val="50000"/>
                      </a:schemeClr>
                    </a:solidFill>
                  </a:rPr>
                  <a:t>中所有形式为</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𝟏</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𝟐</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𝒎</m:t>
                        </m:r>
                      </m:sub>
                    </m:sSub>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𝒒</m:t>
                    </m:r>
                  </m:oMath>
                </a14:m>
                <a:r>
                  <a:rPr lang="zh-CN" altLang="en-US" sz="1400" b="1">
                    <a:solidFill>
                      <a:schemeClr val="accent6">
                        <a:lumMod val="50000"/>
                      </a:schemeClr>
                    </a:solidFill>
                  </a:rPr>
                  <a:t>的基本霍恩式，如果其前件的所有命题变量</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𝟏</m:t>
                        </m:r>
                      </m:sub>
                    </m:sSub>
                    <m:r>
                      <a:rPr lang="en-US" altLang="zh-CN" sz="1400" b="1" i="1" smtClean="0">
                        <a:solidFill>
                          <a:schemeClr val="accent6">
                            <a:lumMod val="50000"/>
                          </a:schemeClr>
                        </a:solidFill>
                        <a:latin typeface="Cambria Math" panose="02040503050406030204" pitchFamily="18" charset="0"/>
                      </a:rPr>
                      <m:t>, </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𝟐</m:t>
                        </m:r>
                      </m:sub>
                    </m:sSub>
                    <m:r>
                      <a:rPr lang="en-US" altLang="zh-CN" sz="1400" b="1" i="1" smtClean="0">
                        <a:solidFill>
                          <a:schemeClr val="accent6">
                            <a:lumMod val="50000"/>
                          </a:schemeClr>
                        </a:solidFill>
                        <a:latin typeface="Cambria Math" panose="02040503050406030204" pitchFamily="18" charset="0"/>
                      </a:rPr>
                      <m:t>, ⋯, </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𝒎</m:t>
                        </m:r>
                      </m:sub>
                    </m:sSub>
                  </m:oMath>
                </a14:m>
                <a:r>
                  <a:rPr lang="zh-CN" altLang="en-US" sz="1400" b="1">
                    <a:solidFill>
                      <a:schemeClr val="accent6">
                        <a:lumMod val="50000"/>
                      </a:schemeClr>
                    </a:solidFill>
                  </a:rPr>
                  <a:t>都已经标记，则标记命题变量</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𝒒</m:t>
                    </m:r>
                  </m:oMath>
                </a14:m>
                <a:r>
                  <a:rPr lang="zh-CN" altLang="en-US" sz="1400" b="1">
                    <a:solidFill>
                      <a:schemeClr val="accent6">
                        <a:lumMod val="50000"/>
                      </a:schemeClr>
                    </a:solidFill>
                  </a:rPr>
                  <a:t>。重复这一步直到不再有可标记的命题变量</a:t>
                </a:r>
                <a:endParaRPr lang="en-US" altLang="zh-CN" sz="1400" b="1">
                  <a:solidFill>
                    <a:schemeClr val="accent6">
                      <a:lumMod val="50000"/>
                    </a:schemeClr>
                  </a:solidFill>
                </a:endParaRPr>
              </a:p>
              <a:p>
                <a:pPr marL="285750" indent="-285750">
                  <a:lnSpc>
                    <a:spcPts val="2000"/>
                  </a:lnSpc>
                  <a:spcBef>
                    <a:spcPts val="600"/>
                  </a:spcBef>
                  <a:spcAft>
                    <a:spcPts val="300"/>
                  </a:spcAft>
                  <a:buFont typeface="Arial" panose="020B0604020202020204" pitchFamily="34" charset="0"/>
                  <a:buChar char="•"/>
                </a:pPr>
                <a:r>
                  <a:rPr lang="zh-CN" altLang="en-US" sz="1400" b="1">
                    <a:solidFill>
                      <a:schemeClr val="accent6">
                        <a:lumMod val="50000"/>
                      </a:schemeClr>
                    </a:solidFill>
                  </a:rPr>
                  <a:t>最后检查是否有形式为</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𝟏</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𝟐</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𝒌</m:t>
                        </m:r>
                      </m:sub>
                    </m:sSub>
                    <m:r>
                      <a:rPr lang="en-US" altLang="zh-CN" sz="1400" b="1" i="1" smtClean="0">
                        <a:solidFill>
                          <a:schemeClr val="accent6">
                            <a:lumMod val="50000"/>
                          </a:schemeClr>
                        </a:solidFill>
                        <a:latin typeface="Cambria Math" panose="02040503050406030204" pitchFamily="18" charset="0"/>
                      </a:rPr>
                      <m:t>→⊥</m:t>
                    </m:r>
                  </m:oMath>
                </a14:m>
                <a:r>
                  <a:rPr lang="zh-CN" altLang="en-US" sz="1400" b="1">
                    <a:solidFill>
                      <a:schemeClr val="accent6">
                        <a:lumMod val="50000"/>
                      </a:schemeClr>
                    </a:solidFill>
                  </a:rPr>
                  <a:t>且前件的所有命题变量</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𝟏</m:t>
                        </m:r>
                      </m:sub>
                    </m:sSub>
                    <m:r>
                      <a:rPr lang="en-US" altLang="zh-CN" sz="1400" b="1" i="1" smtClean="0">
                        <a:solidFill>
                          <a:schemeClr val="accent6">
                            <a:lumMod val="50000"/>
                          </a:schemeClr>
                        </a:solidFill>
                        <a:latin typeface="Cambria Math" panose="02040503050406030204" pitchFamily="18" charset="0"/>
                      </a:rPr>
                      <m:t>, ⋯, </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𝒌</m:t>
                        </m:r>
                      </m:sub>
                    </m:sSub>
                  </m:oMath>
                </a14:m>
                <a:r>
                  <a:rPr lang="zh-CN" altLang="en-US" sz="1400" b="1">
                    <a:solidFill>
                      <a:schemeClr val="accent6">
                        <a:lumMod val="50000"/>
                      </a:schemeClr>
                    </a:solidFill>
                  </a:rPr>
                  <a:t>都已经标记的基本霍恩式，如有则断定</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𝑯</m:t>
                    </m:r>
                  </m:oMath>
                </a14:m>
                <a:r>
                  <a:rPr lang="zh-CN" altLang="en-US" sz="1400" b="1">
                    <a:solidFill>
                      <a:schemeClr val="accent6">
                        <a:lumMod val="50000"/>
                      </a:schemeClr>
                    </a:solidFill>
                  </a:rPr>
                  <a:t>是不可满足的（即是矛盾式），否则断定</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𝑯</m:t>
                    </m:r>
                  </m:oMath>
                </a14:m>
                <a:r>
                  <a:rPr lang="zh-CN" altLang="en-US" sz="1400" b="1">
                    <a:solidFill>
                      <a:schemeClr val="accent6">
                        <a:lumMod val="50000"/>
                      </a:schemeClr>
                    </a:solidFill>
                  </a:rPr>
                  <a:t>是可满足式</a:t>
                </a:r>
              </a:p>
            </p:txBody>
          </p:sp>
        </mc:Choice>
        <mc:Fallback xmlns="">
          <p:sp>
            <p:nvSpPr>
              <p:cNvPr id="8" name="文本框 7">
                <a:extLst>
                  <a:ext uri="{FF2B5EF4-FFF2-40B4-BE49-F238E27FC236}">
                    <a16:creationId xmlns:a16="http://schemas.microsoft.com/office/drawing/2014/main" id="{1A912795-DAD6-4DE2-8B38-BD391828266E}"/>
                  </a:ext>
                </a:extLst>
              </p:cNvPr>
              <p:cNvSpPr txBox="1">
                <a:spLocks noRot="1" noChangeAspect="1" noMove="1" noResize="1" noEditPoints="1" noAdjustHandles="1" noChangeArrowheads="1" noChangeShapeType="1" noTextEdit="1"/>
              </p:cNvSpPr>
              <p:nvPr/>
            </p:nvSpPr>
            <p:spPr>
              <a:xfrm>
                <a:off x="736239" y="1690641"/>
                <a:ext cx="7326380" cy="2332498"/>
              </a:xfrm>
              <a:prstGeom prst="rect">
                <a:avLst/>
              </a:prstGeom>
              <a:blipFill>
                <a:blip r:embed="rId3"/>
                <a:stretch>
                  <a:fillRect l="-499" t="-2089" b="-1828"/>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D3415C7-989B-4D26-9B07-B6C97F0CA4CB}"/>
              </a:ext>
            </a:extLst>
          </p:cNvPr>
          <p:cNvSpPr txBox="1"/>
          <p:nvPr/>
        </p:nvSpPr>
        <p:spPr>
          <a:xfrm>
            <a:off x="736239" y="4163988"/>
            <a:ext cx="6252025" cy="307777"/>
          </a:xfrm>
          <a:prstGeom prst="rect">
            <a:avLst/>
          </a:prstGeom>
          <a:solidFill>
            <a:schemeClr val="accent2">
              <a:lumMod val="50000"/>
            </a:schemeClr>
          </a:solidFill>
        </p:spPr>
        <p:txBody>
          <a:bodyPr wrap="square" rtlCol="0">
            <a:spAutoFit/>
          </a:bodyPr>
          <a:lstStyle/>
          <a:p>
            <a:r>
              <a:rPr lang="zh-CN" altLang="en-US" sz="1400" b="1">
                <a:solidFill>
                  <a:schemeClr val="bg1"/>
                </a:solidFill>
              </a:rPr>
              <a:t>这显然是一个多项式复杂度算法，但算法是正确的吗？如何证明它的正确性？</a:t>
            </a:r>
          </a:p>
        </p:txBody>
      </p:sp>
    </p:spTree>
    <p:extLst>
      <p:ext uri="{BB962C8B-B14F-4D97-AF65-F5344CB8AC3E}">
        <p14:creationId xmlns:p14="http://schemas.microsoft.com/office/powerpoint/2010/main" val="13128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96834" y="851669"/>
            <a:ext cx="3550298" cy="3191258"/>
          </a:xfrm>
          <a:prstGeom prst="rect">
            <a:avLst/>
          </a:prstGeom>
          <a:noFill/>
        </p:spPr>
        <p:txBody>
          <a:bodyPr wrap="square" rtlCol="0">
            <a:spAutoFit/>
          </a:bodyPr>
          <a:lstStyle/>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命题逻辑等值演算</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析取范式与合取范式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命题逻辑消解原理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霍恩</a:t>
            </a:r>
            <a:r>
              <a:rPr lang="en-US" altLang="zh-CN" sz="1400"/>
              <a:t>(Horn)</a:t>
            </a:r>
            <a:r>
              <a:rPr lang="zh-CN" altLang="en-US" sz="1400"/>
              <a:t>公式可满足性判断举例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8F2A461-1494-4090-AC01-9F48B22649CA}"/>
                  </a:ext>
                </a:extLst>
              </p:cNvPr>
              <p:cNvSpPr txBox="1"/>
              <p:nvPr/>
            </p:nvSpPr>
            <p:spPr>
              <a:xfrm>
                <a:off x="655461" y="1032248"/>
                <a:ext cx="7554023" cy="1246495"/>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对霍恩公式</a:t>
                </a:r>
                <a14:m>
                  <m:oMath xmlns:m="http://schemas.openxmlformats.org/officeDocument/2006/math">
                    <m:r>
                      <a:rPr lang="en-US" altLang="zh-CN" sz="1600" b="1" i="1">
                        <a:solidFill>
                          <a:srgbClr val="002060"/>
                        </a:solidFill>
                        <a:latin typeface="Cambria Math" panose="02040503050406030204" pitchFamily="18" charset="0"/>
                      </a:rPr>
                      <m:t>𝒑</m:t>
                    </m:r>
                    <m:r>
                      <a:rPr lang="en-US" altLang="zh-CN" sz="1600" b="1" i="1">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𝒑</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𝒒</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𝒓</m:t>
                        </m:r>
                      </m:e>
                    </m:d>
                    <m:r>
                      <a:rPr lang="en-US" altLang="zh-CN" sz="1600" b="1" i="1">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𝒒</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𝒔</m:t>
                        </m:r>
                      </m:e>
                    </m:d>
                    <m:r>
                      <a:rPr lang="en-US" altLang="zh-CN" sz="1600" b="1" i="1">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𝒓</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𝒔</m:t>
                        </m:r>
                      </m:e>
                    </m:d>
                  </m:oMath>
                </a14:m>
                <a:r>
                  <a:rPr lang="zh-CN" altLang="en-US" sz="1600" b="1">
                    <a:solidFill>
                      <a:srgbClr val="002060"/>
                    </a:solidFill>
                    <a:latin typeface="楷体" panose="02010609060101010101" pitchFamily="49" charset="-122"/>
                    <a:ea typeface="楷体" panose="02010609060101010101" pitchFamily="49" charset="-122"/>
                  </a:rPr>
                  <a:t>，写成蕴涵式形式是：</a:t>
                </a:r>
                <a:endParaRPr lang="en-US" altLang="zh-CN" sz="16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𝒓</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𝒔</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𝒓</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𝒔</m:t>
                          </m:r>
                          <m:r>
                            <a:rPr lang="en-US" altLang="zh-CN" sz="1600" b="1" i="1" smtClean="0">
                              <a:solidFill>
                                <a:srgbClr val="C00000"/>
                              </a:solidFill>
                              <a:latin typeface="Cambria Math" panose="02040503050406030204" pitchFamily="18" charset="0"/>
                            </a:rPr>
                            <m:t>→⊥</m:t>
                          </m:r>
                        </m:e>
                      </m:d>
                    </m:oMath>
                  </m:oMathPara>
                </a14:m>
                <a:endParaRPr lang="en-US" altLang="zh-CN" sz="1600"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400" b="1">
                    <a:solidFill>
                      <a:schemeClr val="accent2">
                        <a:lumMod val="50000"/>
                      </a:schemeClr>
                    </a:solidFill>
                  </a:rPr>
                  <a:t>第一步标记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，然后没有前件都被标记的蕴涵式，所以不再标记任何命题变量，由于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𝒔</m:t>
                    </m:r>
                  </m:oMath>
                </a14:m>
                <a:r>
                  <a:rPr lang="zh-CN" altLang="en-US" sz="1400" b="1">
                    <a:solidFill>
                      <a:schemeClr val="accent2">
                        <a:lumMod val="50000"/>
                      </a:schemeClr>
                    </a:solidFill>
                  </a:rPr>
                  <a:t>都没有被标记，不存在前件命题变量都被标记后件是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的蕴涵式，因此这个公式是</a:t>
                </a:r>
                <a:r>
                  <a:rPr lang="zh-CN" altLang="en-US" sz="1400" b="1">
                    <a:solidFill>
                      <a:srgbClr val="C00000"/>
                    </a:solidFill>
                  </a:rPr>
                  <a:t>可满足式</a:t>
                </a:r>
                <a:endParaRPr lang="en-US" altLang="zh-CN" sz="1400" b="1">
                  <a:solidFill>
                    <a:srgbClr val="C00000"/>
                  </a:solidFill>
                </a:endParaRPr>
              </a:p>
            </p:txBody>
          </p:sp>
        </mc:Choice>
        <mc:Fallback>
          <p:sp>
            <p:nvSpPr>
              <p:cNvPr id="8" name="文本框 7">
                <a:extLst>
                  <a:ext uri="{FF2B5EF4-FFF2-40B4-BE49-F238E27FC236}">
                    <a16:creationId xmlns:a16="http://schemas.microsoft.com/office/drawing/2014/main" id="{D8F2A461-1494-4090-AC01-9F48B22649CA}"/>
                  </a:ext>
                </a:extLst>
              </p:cNvPr>
              <p:cNvSpPr txBox="1">
                <a:spLocks noRot="1" noChangeAspect="1" noMove="1" noResize="1" noEditPoints="1" noAdjustHandles="1" noChangeArrowheads="1" noChangeShapeType="1" noTextEdit="1"/>
              </p:cNvSpPr>
              <p:nvPr/>
            </p:nvSpPr>
            <p:spPr>
              <a:xfrm>
                <a:off x="655461" y="1032248"/>
                <a:ext cx="7554023" cy="1246495"/>
              </a:xfrm>
              <a:prstGeom prst="rect">
                <a:avLst/>
              </a:prstGeom>
              <a:blipFill>
                <a:blip r:embed="rId2"/>
                <a:stretch>
                  <a:fillRect l="-484" t="-1951" b="-4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CAEDD63-7EC3-4108-BA23-39B3A33D2884}"/>
                  </a:ext>
                </a:extLst>
              </p:cNvPr>
              <p:cNvSpPr txBox="1"/>
              <p:nvPr/>
            </p:nvSpPr>
            <p:spPr>
              <a:xfrm>
                <a:off x="655461" y="2627942"/>
                <a:ext cx="7833070" cy="1615827"/>
              </a:xfrm>
              <a:prstGeom prst="rect">
                <a:avLst/>
              </a:prstGeom>
              <a:solidFill>
                <a:schemeClr val="accent6">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对霍恩公式</a:t>
                </a:r>
                <a14:m>
                  <m:oMath xmlns:m="http://schemas.openxmlformats.org/officeDocument/2006/math">
                    <m:r>
                      <a:rPr lang="en-US" altLang="zh-CN" sz="1600" b="1" i="1">
                        <a:solidFill>
                          <a:srgbClr val="002060"/>
                        </a:solidFill>
                        <a:latin typeface="Cambria Math" panose="02040503050406030204" pitchFamily="18" charset="0"/>
                      </a:rPr>
                      <m:t>𝒑</m:t>
                    </m:r>
                    <m:r>
                      <a:rPr lang="en-US" altLang="zh-CN" sz="1600" b="1" i="1">
                        <a:solidFill>
                          <a:srgbClr val="002060"/>
                        </a:solidFill>
                        <a:latin typeface="Cambria Math" panose="02040503050406030204" pitchFamily="18" charset="0"/>
                      </a:rPr>
                      <m:t>∧</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𝒓</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𝒔</m:t>
                        </m:r>
                      </m:e>
                    </m:d>
                    <m:r>
                      <a:rPr lang="en-US" altLang="zh-CN" sz="1600" b="1" i="1" smtClean="0">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𝒑</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𝒒</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𝒓</m:t>
                        </m:r>
                      </m:e>
                    </m:d>
                    <m:r>
                      <a:rPr lang="en-US" altLang="zh-CN" sz="1600" b="1" i="1">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𝒓</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𝒔</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𝒒</m:t>
                    </m:r>
                  </m:oMath>
                </a14:m>
                <a:r>
                  <a:rPr lang="zh-CN" altLang="en-US" sz="1600" b="1">
                    <a:solidFill>
                      <a:srgbClr val="002060"/>
                    </a:solidFill>
                    <a:latin typeface="楷体" panose="02010609060101010101" pitchFamily="49" charset="-122"/>
                    <a:ea typeface="楷体" panose="02010609060101010101" pitchFamily="49" charset="-122"/>
                  </a:rPr>
                  <a:t>，写成蕴涵式形式是：</a:t>
                </a:r>
                <a:endParaRPr lang="en-US" altLang="zh-CN" sz="1600" b="1">
                  <a:solidFill>
                    <a:srgbClr val="002060"/>
                  </a:solidFill>
                  <a:latin typeface="楷体" panose="02010609060101010101" pitchFamily="49" charset="-122"/>
                  <a:ea typeface="楷体" panose="02010609060101010101" pitchFamily="49" charset="-122"/>
                </a:endParaRPr>
              </a:p>
              <a:p>
                <a:pPr>
                  <a:spcBef>
                    <a:spcPts val="600"/>
                  </a:spcBef>
                  <a:spcAft>
                    <a:spcPts val="300"/>
                  </a:spcAft>
                </a:pPr>
                <a14:m>
                  <m:oMathPara xmlns:m="http://schemas.openxmlformats.org/officeDocument/2006/math">
                    <m:oMathParaPr>
                      <m:jc m:val="centerGroup"/>
                    </m:oMathParaPr>
                    <m:oMath xmlns:m="http://schemas.openxmlformats.org/officeDocument/2006/math">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𝒓</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𝒔</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𝒓</m:t>
                          </m:r>
                        </m:e>
                      </m:d>
                      <m:r>
                        <a:rPr lang="en-US" altLang="zh-CN" sz="1600" b="1" i="1" smtClean="0">
                          <a:solidFill>
                            <a:srgbClr val="C00000"/>
                          </a:solidFill>
                          <a:latin typeface="Cambria Math" panose="02040503050406030204" pitchFamily="18" charset="0"/>
                        </a:rPr>
                        <m:t>∧</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𝒓</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𝒔</m:t>
                          </m:r>
                          <m:r>
                            <a:rPr lang="en-US" altLang="zh-CN" sz="1600" b="1" i="1" smtClean="0">
                              <a:solidFill>
                                <a:srgbClr val="C00000"/>
                              </a:solidFill>
                              <a:latin typeface="Cambria Math" panose="02040503050406030204" pitchFamily="18" charset="0"/>
                            </a:rPr>
                            <m:t>→⊥</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𝒒</m:t>
                      </m:r>
                      <m:r>
                        <a:rPr lang="en-US" altLang="zh-CN" sz="1600" b="1" i="1" smtClean="0">
                          <a:solidFill>
                            <a:srgbClr val="C00000"/>
                          </a:solidFill>
                          <a:latin typeface="Cambria Math" panose="02040503050406030204" pitchFamily="18" charset="0"/>
                        </a:rPr>
                        <m:t>)</m:t>
                      </m:r>
                    </m:oMath>
                  </m:oMathPara>
                </a14:m>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第一步根据</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a14:m>
                <a:r>
                  <a:rPr lang="zh-CN" altLang="en-US" sz="1400" b="1">
                    <a:solidFill>
                      <a:schemeClr val="accent2">
                        <a:lumMod val="50000"/>
                      </a:schemeClr>
                    </a:solidFill>
                  </a:rPr>
                  <a:t>和</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r>
                  <a:rPr lang="zh-CN" altLang="en-US" sz="1400" b="1">
                    <a:solidFill>
                      <a:schemeClr val="accent2">
                        <a:lumMod val="50000"/>
                      </a:schemeClr>
                    </a:solidFill>
                  </a:rPr>
                  <a:t>标记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然后根据</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r>
                  <a:rPr lang="zh-CN" altLang="en-US" sz="1400" b="1">
                    <a:solidFill>
                      <a:schemeClr val="accent2">
                        <a:lumMod val="50000"/>
                      </a:schemeClr>
                    </a:solidFill>
                  </a:rPr>
                  <a:t>标记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，再根据</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a14:m>
                <a:r>
                  <a:rPr lang="zh-CN" altLang="en-US" sz="1400" b="1">
                    <a:solidFill>
                      <a:schemeClr val="accent2">
                        <a:lumMod val="50000"/>
                      </a:schemeClr>
                    </a:solidFill>
                  </a:rPr>
                  <a:t>标记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𝒔</m:t>
                    </m:r>
                  </m:oMath>
                </a14:m>
                <a:r>
                  <a:rPr lang="zh-CN" altLang="en-US" sz="1400" b="1">
                    <a:solidFill>
                      <a:schemeClr val="accent2">
                        <a:lumMod val="50000"/>
                      </a:schemeClr>
                    </a:solidFill>
                  </a:rPr>
                  <a:t>，这样所有命题变量都被标记，进入最后一步</a:t>
                </a:r>
                <a:endParaRPr lang="en-US" altLang="zh-CN" sz="14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由于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𝒔</m:t>
                    </m:r>
                  </m:oMath>
                </a14:m>
                <a:r>
                  <a:rPr lang="zh-CN" altLang="en-US" sz="1400" b="1">
                    <a:solidFill>
                      <a:schemeClr val="accent2">
                        <a:lumMod val="50000"/>
                      </a:schemeClr>
                    </a:solidFill>
                  </a:rPr>
                  <a:t>都被标记且有蕴涵式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r>
                          <a:rPr lang="en-US" altLang="zh-CN" sz="1400" b="1" i="1" smtClean="0">
                            <a:solidFill>
                              <a:schemeClr val="accent2">
                                <a:lumMod val="50000"/>
                              </a:schemeClr>
                            </a:solidFill>
                            <a:latin typeface="Cambria Math" panose="02040503050406030204" pitchFamily="18" charset="0"/>
                          </a:rPr>
                          <m:t>→⊥</m:t>
                        </m:r>
                      </m:e>
                    </m:d>
                  </m:oMath>
                </a14:m>
                <a:r>
                  <a:rPr lang="zh-CN" altLang="en-US" sz="1400" b="1">
                    <a:solidFill>
                      <a:schemeClr val="accent2">
                        <a:lumMod val="50000"/>
                      </a:schemeClr>
                    </a:solidFill>
                  </a:rPr>
                  <a:t>，因此这个公式是</a:t>
                </a:r>
                <a:r>
                  <a:rPr lang="zh-CN" altLang="en-US" sz="1400" b="1">
                    <a:solidFill>
                      <a:srgbClr val="C00000"/>
                    </a:solidFill>
                  </a:rPr>
                  <a:t>矛盾式</a:t>
                </a:r>
                <a:endParaRPr lang="en-US" altLang="zh-CN" sz="1400" b="1">
                  <a:solidFill>
                    <a:srgbClr val="C00000"/>
                  </a:solidFill>
                </a:endParaRPr>
              </a:p>
            </p:txBody>
          </p:sp>
        </mc:Choice>
        <mc:Fallback xmlns="">
          <p:sp>
            <p:nvSpPr>
              <p:cNvPr id="9" name="文本框 8">
                <a:extLst>
                  <a:ext uri="{FF2B5EF4-FFF2-40B4-BE49-F238E27FC236}">
                    <a16:creationId xmlns:a16="http://schemas.microsoft.com/office/drawing/2014/main" id="{CCAEDD63-7EC3-4108-BA23-39B3A33D2884}"/>
                  </a:ext>
                </a:extLst>
              </p:cNvPr>
              <p:cNvSpPr txBox="1">
                <a:spLocks noRot="1" noChangeAspect="1" noMove="1" noResize="1" noEditPoints="1" noAdjustHandles="1" noChangeArrowheads="1" noChangeShapeType="1" noTextEdit="1"/>
              </p:cNvSpPr>
              <p:nvPr/>
            </p:nvSpPr>
            <p:spPr>
              <a:xfrm>
                <a:off x="655461" y="2627942"/>
                <a:ext cx="7833070" cy="1615827"/>
              </a:xfrm>
              <a:prstGeom prst="rect">
                <a:avLst/>
              </a:prstGeom>
              <a:blipFill>
                <a:blip r:embed="rId3"/>
                <a:stretch>
                  <a:fillRect l="-467" t="-1509" b="-3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10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霍恩</a:t>
            </a:r>
            <a:r>
              <a:rPr lang="en-US" altLang="zh-CN" sz="1400"/>
              <a:t>(Horn)</a:t>
            </a:r>
            <a:r>
              <a:rPr lang="zh-CN" altLang="en-US" sz="1400"/>
              <a:t>公式可满足性判断算法的正确性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FB17DEF-2E7D-4C49-BAAA-C18A02FEF8BD}"/>
                  </a:ext>
                </a:extLst>
              </p:cNvPr>
              <p:cNvSpPr txBox="1"/>
              <p:nvPr/>
            </p:nvSpPr>
            <p:spPr>
              <a:xfrm>
                <a:off x="584906" y="821253"/>
                <a:ext cx="7974181" cy="1015663"/>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上述算法的正确性要求两个方面：对任意霍恩公式</a:t>
                </a:r>
                <a14:m>
                  <m:oMath xmlns:m="http://schemas.openxmlformats.org/officeDocument/2006/math">
                    <m:r>
                      <a:rPr lang="en-US" altLang="zh-CN" b="1" i="1" smtClean="0">
                        <a:solidFill>
                          <a:srgbClr val="002060"/>
                        </a:solidFill>
                        <a:latin typeface="Cambria Math" panose="02040503050406030204" pitchFamily="18" charset="0"/>
                      </a:rPr>
                      <m:t>𝑯</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rPr>
                  <a:t>算法的</a:t>
                </a:r>
                <a:r>
                  <a:rPr lang="zh-CN" altLang="en-US" sz="1600" b="1">
                    <a:solidFill>
                      <a:srgbClr val="C00000"/>
                    </a:solidFill>
                  </a:rPr>
                  <a:t>可靠性</a:t>
                </a:r>
                <a:r>
                  <a:rPr lang="zh-CN" altLang="en-US" sz="1600" b="1">
                    <a:solidFill>
                      <a:schemeClr val="accent6">
                        <a:lumMod val="50000"/>
                      </a:schemeClr>
                    </a:solidFill>
                  </a:rPr>
                  <a:t>：如果算法断定</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𝑯</m:t>
                    </m:r>
                  </m:oMath>
                </a14:m>
                <a:r>
                  <a:rPr lang="zh-CN" altLang="en-US" sz="1600" b="1">
                    <a:solidFill>
                      <a:schemeClr val="accent6">
                        <a:lumMod val="50000"/>
                      </a:schemeClr>
                    </a:solidFill>
                  </a:rPr>
                  <a:t>是可满足式，则存在真值赋值函数</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𝝈</m:t>
                    </m:r>
                  </m:oMath>
                </a14:m>
                <a:r>
                  <a:rPr lang="zh-CN" altLang="en-US" sz="1600" b="1">
                    <a:solidFill>
                      <a:schemeClr val="accent6">
                        <a:lumMod val="50000"/>
                      </a:schemeClr>
                    </a:solidFill>
                  </a:rPr>
                  <a:t>，使得</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𝝈</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𝑯</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𝟏</m:t>
                    </m:r>
                  </m:oMath>
                </a14:m>
                <a:endParaRPr lang="en-US" altLang="zh-CN" sz="1600" b="1">
                  <a:solidFill>
                    <a:schemeClr val="accent6">
                      <a:lumMod val="50000"/>
                    </a:schemeClr>
                  </a:solidFill>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rPr>
                  <a:t>算法的</a:t>
                </a:r>
                <a:r>
                  <a:rPr lang="zh-CN" altLang="en-US" sz="1600" b="1">
                    <a:solidFill>
                      <a:srgbClr val="C00000"/>
                    </a:solidFill>
                  </a:rPr>
                  <a:t>完全性</a:t>
                </a:r>
                <a:r>
                  <a:rPr lang="zh-CN" altLang="en-US" sz="1600" b="1">
                    <a:solidFill>
                      <a:schemeClr val="accent6">
                        <a:lumMod val="50000"/>
                      </a:schemeClr>
                    </a:solidFill>
                  </a:rPr>
                  <a:t>：如果存在真值赋值函数</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𝝈</m:t>
                    </m:r>
                  </m:oMath>
                </a14:m>
                <a:r>
                  <a:rPr lang="zh-CN" altLang="en-US" sz="1600" b="1">
                    <a:solidFill>
                      <a:schemeClr val="accent6">
                        <a:lumMod val="50000"/>
                      </a:schemeClr>
                    </a:solidFill>
                  </a:rPr>
                  <a:t>使得</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𝝈</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𝑯</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𝟏</m:t>
                    </m:r>
                  </m:oMath>
                </a14:m>
                <a:r>
                  <a:rPr lang="zh-CN" altLang="en-US" sz="1600" b="1">
                    <a:solidFill>
                      <a:schemeClr val="accent6">
                        <a:lumMod val="50000"/>
                      </a:schemeClr>
                    </a:solidFill>
                  </a:rPr>
                  <a:t>，则算法必断定</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𝑯</m:t>
                    </m:r>
                  </m:oMath>
                </a14:m>
                <a:r>
                  <a:rPr lang="zh-CN" altLang="en-US" sz="1600" b="1">
                    <a:solidFill>
                      <a:schemeClr val="accent6">
                        <a:lumMod val="50000"/>
                      </a:schemeClr>
                    </a:solidFill>
                  </a:rPr>
                  <a:t>是可满足式</a:t>
                </a:r>
              </a:p>
            </p:txBody>
          </p:sp>
        </mc:Choice>
        <mc:Fallback xmlns="">
          <p:sp>
            <p:nvSpPr>
              <p:cNvPr id="2" name="文本框 1">
                <a:extLst>
                  <a:ext uri="{FF2B5EF4-FFF2-40B4-BE49-F238E27FC236}">
                    <a16:creationId xmlns:a16="http://schemas.microsoft.com/office/drawing/2014/main" id="{8FB17DEF-2E7D-4C49-BAAA-C18A02FEF8BD}"/>
                  </a:ext>
                </a:extLst>
              </p:cNvPr>
              <p:cNvSpPr txBox="1">
                <a:spLocks noRot="1" noChangeAspect="1" noMove="1" noResize="1" noEditPoints="1" noAdjustHandles="1" noChangeArrowheads="1" noChangeShapeType="1" noTextEdit="1"/>
              </p:cNvSpPr>
              <p:nvPr/>
            </p:nvSpPr>
            <p:spPr>
              <a:xfrm>
                <a:off x="584906" y="821253"/>
                <a:ext cx="7974181" cy="1015663"/>
              </a:xfrm>
              <a:prstGeom prst="rect">
                <a:avLst/>
              </a:prstGeom>
              <a:blipFill>
                <a:blip r:embed="rId2"/>
                <a:stretch>
                  <a:fillRect l="-688" t="-4819" b="-7229"/>
                </a:stretch>
              </a:blipFill>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01D05C76-1418-4440-8FDD-8DA008F213D5}"/>
              </a:ext>
            </a:extLst>
          </p:cNvPr>
          <p:cNvGrpSpPr/>
          <p:nvPr/>
        </p:nvGrpSpPr>
        <p:grpSpPr>
          <a:xfrm>
            <a:off x="584906" y="2098867"/>
            <a:ext cx="5756731" cy="2300976"/>
            <a:chOff x="1519881" y="1971158"/>
            <a:chExt cx="5756731" cy="2300976"/>
          </a:xfrm>
        </p:grpSpPr>
        <p:grpSp>
          <p:nvGrpSpPr>
            <p:cNvPr id="5" name="组合 4">
              <a:extLst>
                <a:ext uri="{FF2B5EF4-FFF2-40B4-BE49-F238E27FC236}">
                  <a16:creationId xmlns:a16="http://schemas.microsoft.com/office/drawing/2014/main" id="{8655E3F7-3D22-4970-98F3-98D88714D56A}"/>
                </a:ext>
              </a:extLst>
            </p:cNvPr>
            <p:cNvGrpSpPr/>
            <p:nvPr/>
          </p:nvGrpSpPr>
          <p:grpSpPr>
            <a:xfrm>
              <a:off x="1519881" y="2211144"/>
              <a:ext cx="2043352" cy="1552946"/>
              <a:chOff x="1784528" y="2233819"/>
              <a:chExt cx="2043352" cy="1552946"/>
            </a:xfrm>
          </p:grpSpPr>
          <p:sp>
            <p:nvSpPr>
              <p:cNvPr id="19" name="椭圆 18">
                <a:extLst>
                  <a:ext uri="{FF2B5EF4-FFF2-40B4-BE49-F238E27FC236}">
                    <a16:creationId xmlns:a16="http://schemas.microsoft.com/office/drawing/2014/main" id="{D93F20E9-FBB4-4ED4-A2AA-7E18737DBA27}"/>
                  </a:ext>
                </a:extLst>
              </p:cNvPr>
              <p:cNvSpPr/>
              <p:nvPr/>
            </p:nvSpPr>
            <p:spPr>
              <a:xfrm>
                <a:off x="1784528" y="2233819"/>
                <a:ext cx="2043352" cy="155294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3">
                <a:extLst>
                  <a:ext uri="{FF2B5EF4-FFF2-40B4-BE49-F238E27FC236}">
                    <a16:creationId xmlns:a16="http://schemas.microsoft.com/office/drawing/2014/main" id="{69F8F6DD-F1D3-4DAF-B3B9-D4C5AF958EA8}"/>
                  </a:ext>
                </a:extLst>
              </p:cNvPr>
              <p:cNvSpPr txBox="1"/>
              <p:nvPr/>
            </p:nvSpPr>
            <p:spPr>
              <a:xfrm>
                <a:off x="1951965" y="2687126"/>
                <a:ext cx="1800566" cy="646331"/>
              </a:xfrm>
              <a:prstGeom prst="rect">
                <a:avLst/>
              </a:prstGeom>
              <a:noFill/>
            </p:spPr>
            <p:txBody>
              <a:bodyPr wrap="square" rtlCol="0">
                <a:spAutoFit/>
              </a:bodyPr>
              <a:lstStyle/>
              <a:p>
                <a:r>
                  <a:rPr lang="zh-CN" altLang="en-US" b="1">
                    <a:solidFill>
                      <a:srgbClr val="002060"/>
                    </a:solidFill>
                  </a:rPr>
                  <a:t>上述算法断定的可满足式集合</a:t>
                </a:r>
              </a:p>
            </p:txBody>
          </p:sp>
        </p:grpSp>
        <p:grpSp>
          <p:nvGrpSpPr>
            <p:cNvPr id="6" name="组合 5">
              <a:extLst>
                <a:ext uri="{FF2B5EF4-FFF2-40B4-BE49-F238E27FC236}">
                  <a16:creationId xmlns:a16="http://schemas.microsoft.com/office/drawing/2014/main" id="{90D235AA-E79F-4AD9-8FD1-9A3894FA1EA6}"/>
                </a:ext>
              </a:extLst>
            </p:cNvPr>
            <p:cNvGrpSpPr/>
            <p:nvPr/>
          </p:nvGrpSpPr>
          <p:grpSpPr>
            <a:xfrm>
              <a:off x="5213101" y="2211144"/>
              <a:ext cx="2063511" cy="1552946"/>
              <a:chOff x="4814648" y="2298812"/>
              <a:chExt cx="2063511" cy="1552946"/>
            </a:xfrm>
          </p:grpSpPr>
          <p:sp>
            <p:nvSpPr>
              <p:cNvPr id="17" name="椭圆 16">
                <a:extLst>
                  <a:ext uri="{FF2B5EF4-FFF2-40B4-BE49-F238E27FC236}">
                    <a16:creationId xmlns:a16="http://schemas.microsoft.com/office/drawing/2014/main" id="{BEE6A5EB-8910-4CE0-A738-8B9C42225700}"/>
                  </a:ext>
                </a:extLst>
              </p:cNvPr>
              <p:cNvSpPr/>
              <p:nvPr/>
            </p:nvSpPr>
            <p:spPr>
              <a:xfrm>
                <a:off x="4814648" y="2298812"/>
                <a:ext cx="2043352" cy="155294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17">
                <a:extLst>
                  <a:ext uri="{FF2B5EF4-FFF2-40B4-BE49-F238E27FC236}">
                    <a16:creationId xmlns:a16="http://schemas.microsoft.com/office/drawing/2014/main" id="{8EC519DA-63A3-4417-8169-D307CE532336}"/>
                  </a:ext>
                </a:extLst>
              </p:cNvPr>
              <p:cNvSpPr txBox="1"/>
              <p:nvPr/>
            </p:nvSpPr>
            <p:spPr>
              <a:xfrm>
                <a:off x="4834808" y="2644272"/>
                <a:ext cx="2043351" cy="923330"/>
              </a:xfrm>
              <a:prstGeom prst="rect">
                <a:avLst/>
              </a:prstGeom>
              <a:noFill/>
            </p:spPr>
            <p:txBody>
              <a:bodyPr wrap="square" rtlCol="0">
                <a:spAutoFit/>
              </a:bodyPr>
              <a:lstStyle/>
              <a:p>
                <a:r>
                  <a:rPr lang="zh-CN" altLang="en-US" b="1">
                    <a:solidFill>
                      <a:schemeClr val="accent1">
                        <a:lumMod val="50000"/>
                      </a:schemeClr>
                    </a:solidFill>
                  </a:rPr>
                  <a:t>基于语义定义的可满足式（即有成真赋值的公式）集合</a:t>
                </a:r>
              </a:p>
            </p:txBody>
          </p:sp>
        </p:grpSp>
        <p:sp>
          <p:nvSpPr>
            <p:cNvPr id="7" name="箭头: 右 6">
              <a:extLst>
                <a:ext uri="{FF2B5EF4-FFF2-40B4-BE49-F238E27FC236}">
                  <a16:creationId xmlns:a16="http://schemas.microsoft.com/office/drawing/2014/main" id="{16D0F85E-D766-41ED-8492-D83F4F21645E}"/>
                </a:ext>
              </a:extLst>
            </p:cNvPr>
            <p:cNvSpPr/>
            <p:nvPr/>
          </p:nvSpPr>
          <p:spPr>
            <a:xfrm>
              <a:off x="3655250" y="2525156"/>
              <a:ext cx="1409913" cy="108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913B65B-3CC8-4D2F-98C9-664F0773FFC1}"/>
                    </a:ext>
                  </a:extLst>
                </p:cNvPr>
                <p:cNvSpPr txBox="1"/>
                <p:nvPr/>
              </p:nvSpPr>
              <p:spPr>
                <a:xfrm>
                  <a:off x="4086909" y="2474049"/>
                  <a:ext cx="5363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i="1" smtClean="0">
                            <a:solidFill>
                              <a:srgbClr val="C00000"/>
                            </a:solidFill>
                            <a:latin typeface="Cambria Math" panose="02040503050406030204" pitchFamily="18" charset="0"/>
                          </a:rPr>
                          <m:t>⊆</m:t>
                        </m:r>
                      </m:oMath>
                    </m:oMathPara>
                  </a14:m>
                  <a:endParaRPr lang="zh-CN" altLang="en-US" sz="2800">
                    <a:solidFill>
                      <a:srgbClr val="C00000"/>
                    </a:solidFill>
                  </a:endParaRPr>
                </a:p>
              </p:txBody>
            </p:sp>
          </mc:Choice>
          <mc:Fallback xmlns="">
            <p:sp>
              <p:nvSpPr>
                <p:cNvPr id="8" name="文本框 7">
                  <a:extLst>
                    <a:ext uri="{FF2B5EF4-FFF2-40B4-BE49-F238E27FC236}">
                      <a16:creationId xmlns:a16="http://schemas.microsoft.com/office/drawing/2014/main" id="{E913B65B-3CC8-4D2F-98C9-664F0773FFC1}"/>
                    </a:ext>
                  </a:extLst>
                </p:cNvPr>
                <p:cNvSpPr txBox="1">
                  <a:spLocks noRot="1" noChangeAspect="1" noMove="1" noResize="1" noEditPoints="1" noAdjustHandles="1" noChangeArrowheads="1" noChangeShapeType="1" noTextEdit="1"/>
                </p:cNvSpPr>
                <p:nvPr/>
              </p:nvSpPr>
              <p:spPr>
                <a:xfrm>
                  <a:off x="4086909" y="2474049"/>
                  <a:ext cx="536380" cy="523220"/>
                </a:xfrm>
                <a:prstGeom prst="rect">
                  <a:avLst/>
                </a:prstGeom>
                <a:blipFill>
                  <a:blip r:embed="rId3"/>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64E0775-C468-4D64-8EA0-630679C9A62E}"/>
                </a:ext>
              </a:extLst>
            </p:cNvPr>
            <p:cNvSpPr txBox="1"/>
            <p:nvPr/>
          </p:nvSpPr>
          <p:spPr>
            <a:xfrm>
              <a:off x="3758195" y="1971158"/>
              <a:ext cx="1193808" cy="553998"/>
            </a:xfrm>
            <a:prstGeom prst="rect">
              <a:avLst/>
            </a:prstGeom>
            <a:solidFill>
              <a:schemeClr val="accent6">
                <a:lumMod val="50000"/>
              </a:schemeClr>
            </a:solidFill>
          </p:spPr>
          <p:txBody>
            <a:bodyPr wrap="square" tIns="0" bIns="0" rtlCol="0">
              <a:spAutoFit/>
            </a:bodyPr>
            <a:lstStyle/>
            <a:p>
              <a:pPr algn="ctr"/>
              <a:r>
                <a:rPr lang="zh-CN" altLang="en-US" sz="2000" b="1">
                  <a:solidFill>
                    <a:schemeClr val="bg1"/>
                  </a:solidFill>
                </a:rPr>
                <a:t>可靠性</a:t>
              </a:r>
              <a:endParaRPr lang="en-US" altLang="zh-CN" sz="2000" b="1">
                <a:solidFill>
                  <a:schemeClr val="bg1"/>
                </a:solidFill>
              </a:endParaRPr>
            </a:p>
            <a:p>
              <a:pPr algn="ctr"/>
              <a:r>
                <a:rPr lang="en-US" altLang="zh-CN" sz="1600" b="1">
                  <a:solidFill>
                    <a:schemeClr val="bg1"/>
                  </a:solidFill>
                </a:rPr>
                <a:t>(soundness)</a:t>
              </a:r>
              <a:endParaRPr lang="zh-CN" altLang="en-US" sz="1600" b="1">
                <a:solidFill>
                  <a:schemeClr val="bg1"/>
                </a:solidFill>
              </a:endParaRPr>
            </a:p>
          </p:txBody>
        </p:sp>
        <p:sp>
          <p:nvSpPr>
            <p:cNvPr id="20" name="箭头: 右 19">
              <a:extLst>
                <a:ext uri="{FF2B5EF4-FFF2-40B4-BE49-F238E27FC236}">
                  <a16:creationId xmlns:a16="http://schemas.microsoft.com/office/drawing/2014/main" id="{5345849C-6035-469C-B2B4-793E07BDAF41}"/>
                </a:ext>
              </a:extLst>
            </p:cNvPr>
            <p:cNvSpPr/>
            <p:nvPr/>
          </p:nvSpPr>
          <p:spPr>
            <a:xfrm rot="10800000">
              <a:off x="3654180" y="3338327"/>
              <a:ext cx="1409913" cy="108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0681CB4-5D0B-432A-B782-2355C3DF148D}"/>
                    </a:ext>
                  </a:extLst>
                </p:cNvPr>
                <p:cNvSpPr txBox="1"/>
                <p:nvPr/>
              </p:nvSpPr>
              <p:spPr>
                <a:xfrm>
                  <a:off x="4105998" y="2966306"/>
                  <a:ext cx="5363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C00000"/>
                            </a:solidFill>
                            <a:latin typeface="Cambria Math" panose="02040503050406030204" pitchFamily="18" charset="0"/>
                          </a:rPr>
                          <m:t>⊇</m:t>
                        </m:r>
                      </m:oMath>
                    </m:oMathPara>
                  </a14:m>
                  <a:endParaRPr lang="zh-CN" altLang="en-US" sz="2800">
                    <a:solidFill>
                      <a:srgbClr val="C00000"/>
                    </a:solidFill>
                  </a:endParaRPr>
                </a:p>
              </p:txBody>
            </p:sp>
          </mc:Choice>
          <mc:Fallback xmlns="">
            <p:sp>
              <p:nvSpPr>
                <p:cNvPr id="21" name="文本框 20">
                  <a:extLst>
                    <a:ext uri="{FF2B5EF4-FFF2-40B4-BE49-F238E27FC236}">
                      <a16:creationId xmlns:a16="http://schemas.microsoft.com/office/drawing/2014/main" id="{40681CB4-5D0B-432A-B782-2355C3DF148D}"/>
                    </a:ext>
                  </a:extLst>
                </p:cNvPr>
                <p:cNvSpPr txBox="1">
                  <a:spLocks noRot="1" noChangeAspect="1" noMove="1" noResize="1" noEditPoints="1" noAdjustHandles="1" noChangeArrowheads="1" noChangeShapeType="1" noTextEdit="1"/>
                </p:cNvSpPr>
                <p:nvPr/>
              </p:nvSpPr>
              <p:spPr>
                <a:xfrm>
                  <a:off x="4105998" y="2966306"/>
                  <a:ext cx="536380" cy="523220"/>
                </a:xfrm>
                <a:prstGeom prst="rect">
                  <a:avLst/>
                </a:prstGeom>
                <a:blipFill>
                  <a:blip r:embed="rId4"/>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2F732781-D16A-411B-BEB9-93C0546876C9}"/>
                </a:ext>
              </a:extLst>
            </p:cNvPr>
            <p:cNvSpPr txBox="1"/>
            <p:nvPr/>
          </p:nvSpPr>
          <p:spPr>
            <a:xfrm>
              <a:off x="3734330" y="3455703"/>
              <a:ext cx="1279716" cy="523220"/>
            </a:xfrm>
            <a:prstGeom prst="rect">
              <a:avLst/>
            </a:prstGeom>
            <a:solidFill>
              <a:schemeClr val="accent6">
                <a:lumMod val="50000"/>
              </a:schemeClr>
            </a:solidFill>
          </p:spPr>
          <p:txBody>
            <a:bodyPr wrap="square" tIns="0" bIns="0" rtlCol="0">
              <a:spAutoFit/>
            </a:bodyPr>
            <a:lstStyle/>
            <a:p>
              <a:pPr algn="ctr"/>
              <a:r>
                <a:rPr lang="zh-CN" altLang="en-US" sz="2000" b="1">
                  <a:solidFill>
                    <a:schemeClr val="bg1"/>
                  </a:solidFill>
                </a:rPr>
                <a:t>完全性</a:t>
              </a:r>
              <a:endParaRPr lang="en-US" altLang="zh-CN" sz="2000" b="1">
                <a:solidFill>
                  <a:schemeClr val="bg1"/>
                </a:solidFill>
              </a:endParaRPr>
            </a:p>
            <a:p>
              <a:pPr algn="ctr"/>
              <a:r>
                <a:rPr lang="en-US" altLang="zh-CN" sz="1400" b="1">
                  <a:solidFill>
                    <a:schemeClr val="bg1"/>
                  </a:solidFill>
                </a:rPr>
                <a:t>(Completeness)</a:t>
              </a:r>
              <a:endParaRPr lang="zh-CN" altLang="en-US" sz="1400" b="1">
                <a:solidFill>
                  <a:schemeClr val="bg1"/>
                </a:solidFill>
              </a:endParaRPr>
            </a:p>
          </p:txBody>
        </p:sp>
        <p:sp>
          <p:nvSpPr>
            <p:cNvPr id="24" name="文本框 23">
              <a:extLst>
                <a:ext uri="{FF2B5EF4-FFF2-40B4-BE49-F238E27FC236}">
                  <a16:creationId xmlns:a16="http://schemas.microsoft.com/office/drawing/2014/main" id="{90699277-9961-4969-8F79-8EC4E048940E}"/>
                </a:ext>
              </a:extLst>
            </p:cNvPr>
            <p:cNvSpPr txBox="1"/>
            <p:nvPr/>
          </p:nvSpPr>
          <p:spPr>
            <a:xfrm>
              <a:off x="1982258" y="3902802"/>
              <a:ext cx="1118597" cy="369332"/>
            </a:xfrm>
            <a:prstGeom prst="rect">
              <a:avLst/>
            </a:prstGeom>
            <a:solidFill>
              <a:schemeClr val="accent2">
                <a:lumMod val="40000"/>
                <a:lumOff val="60000"/>
              </a:schemeClr>
            </a:solidFill>
          </p:spPr>
          <p:txBody>
            <a:bodyPr wrap="square" rtlCol="0">
              <a:spAutoFit/>
            </a:bodyPr>
            <a:lstStyle/>
            <a:p>
              <a:r>
                <a:rPr lang="zh-CN" altLang="en-US" b="1">
                  <a:solidFill>
                    <a:schemeClr val="accent2">
                      <a:lumMod val="50000"/>
                    </a:schemeClr>
                  </a:solidFill>
                </a:rPr>
                <a:t>研究对象</a:t>
              </a:r>
            </a:p>
          </p:txBody>
        </p:sp>
        <p:sp>
          <p:nvSpPr>
            <p:cNvPr id="25" name="文本框 24">
              <a:extLst>
                <a:ext uri="{FF2B5EF4-FFF2-40B4-BE49-F238E27FC236}">
                  <a16:creationId xmlns:a16="http://schemas.microsoft.com/office/drawing/2014/main" id="{2C67424D-6688-4018-A40F-20EA84D068A5}"/>
                </a:ext>
              </a:extLst>
            </p:cNvPr>
            <p:cNvSpPr txBox="1"/>
            <p:nvPr/>
          </p:nvSpPr>
          <p:spPr>
            <a:xfrm>
              <a:off x="5815615" y="3897693"/>
              <a:ext cx="878641"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参照物</a:t>
              </a:r>
            </a:p>
          </p:txBody>
        </p:sp>
      </p:grpSp>
      <p:sp>
        <p:nvSpPr>
          <p:cNvPr id="3" name="文本框 2">
            <a:extLst>
              <a:ext uri="{FF2B5EF4-FFF2-40B4-BE49-F238E27FC236}">
                <a16:creationId xmlns:a16="http://schemas.microsoft.com/office/drawing/2014/main" id="{364CDB6D-85BD-470C-B43F-4693048FBF64}"/>
              </a:ext>
            </a:extLst>
          </p:cNvPr>
          <p:cNvSpPr txBox="1"/>
          <p:nvPr/>
        </p:nvSpPr>
        <p:spPr>
          <a:xfrm>
            <a:off x="6515736" y="2414566"/>
            <a:ext cx="2043351" cy="1358898"/>
          </a:xfrm>
          <a:prstGeom prst="rect">
            <a:avLst/>
          </a:prstGeom>
          <a:solidFill>
            <a:schemeClr val="accent2">
              <a:lumMod val="50000"/>
            </a:schemeClr>
          </a:solidFill>
        </p:spPr>
        <p:txBody>
          <a:bodyPr wrap="square" rtlCol="0">
            <a:spAutoFit/>
          </a:bodyPr>
          <a:lstStyle/>
          <a:p>
            <a:pPr>
              <a:lnSpc>
                <a:spcPts val="2200"/>
              </a:lnSpc>
              <a:spcBef>
                <a:spcPts val="600"/>
              </a:spcBef>
              <a:spcAft>
                <a:spcPts val="600"/>
              </a:spcAft>
            </a:pPr>
            <a:r>
              <a:rPr lang="zh-CN" altLang="en-US" sz="1600" b="1">
                <a:solidFill>
                  <a:schemeClr val="accent4"/>
                </a:solidFill>
              </a:rPr>
              <a:t>可靠性</a:t>
            </a:r>
            <a:r>
              <a:rPr lang="zh-CN" altLang="en-US" sz="1600" b="1">
                <a:solidFill>
                  <a:schemeClr val="bg1"/>
                </a:solidFill>
              </a:rPr>
              <a:t>：算法的结果都是想要的结果</a:t>
            </a:r>
            <a:endParaRPr lang="en-US" altLang="zh-CN" sz="1600" b="1">
              <a:solidFill>
                <a:schemeClr val="bg1"/>
              </a:solidFill>
            </a:endParaRPr>
          </a:p>
          <a:p>
            <a:pPr>
              <a:lnSpc>
                <a:spcPts val="2200"/>
              </a:lnSpc>
              <a:spcBef>
                <a:spcPts val="600"/>
              </a:spcBef>
              <a:spcAft>
                <a:spcPts val="600"/>
              </a:spcAft>
            </a:pPr>
            <a:r>
              <a:rPr lang="zh-CN" altLang="en-US" sz="1600" b="1">
                <a:solidFill>
                  <a:schemeClr val="accent4"/>
                </a:solidFill>
              </a:rPr>
              <a:t>完全性</a:t>
            </a:r>
            <a:r>
              <a:rPr lang="zh-CN" altLang="en-US" sz="1600" b="1">
                <a:solidFill>
                  <a:schemeClr val="bg1"/>
                </a:solidFill>
              </a:rPr>
              <a:t>：想要的结果算法都能得到</a:t>
            </a:r>
          </a:p>
        </p:txBody>
      </p:sp>
    </p:spTree>
    <p:extLst>
      <p:ext uri="{BB962C8B-B14F-4D97-AF65-F5344CB8AC3E}">
        <p14:creationId xmlns:p14="http://schemas.microsoft.com/office/powerpoint/2010/main" val="3313060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霍恩</a:t>
            </a:r>
            <a:r>
              <a:rPr lang="en-US" altLang="zh-CN" sz="1400"/>
              <a:t>(Horn)</a:t>
            </a:r>
            <a:r>
              <a:rPr lang="zh-CN" altLang="en-US" sz="1400"/>
              <a:t>公式可满足性判断算法的可靠性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F577F1B-489A-4863-B69D-43CFFBA35548}"/>
                  </a:ext>
                </a:extLst>
              </p:cNvPr>
              <p:cNvSpPr/>
              <p:nvPr/>
            </p:nvSpPr>
            <p:spPr>
              <a:xfrm>
                <a:off x="432930" y="984048"/>
                <a:ext cx="8278133" cy="338554"/>
              </a:xfrm>
              <a:prstGeom prst="rect">
                <a:avLst/>
              </a:prstGeom>
              <a:solidFill>
                <a:schemeClr val="accent5">
                  <a:lumMod val="20000"/>
                  <a:lumOff val="80000"/>
                </a:schemeClr>
              </a:solidFill>
            </p:spPr>
            <p:txBody>
              <a:bodyPr wrap="square">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算法的</a:t>
                </a:r>
                <a:r>
                  <a:rPr lang="zh-CN" altLang="en-US" sz="1600" b="1">
                    <a:solidFill>
                      <a:srgbClr val="C00000"/>
                    </a:solidFill>
                  </a:rPr>
                  <a:t>可靠性</a:t>
                </a:r>
                <a:r>
                  <a:rPr lang="zh-CN" altLang="en-US" sz="1600" b="1">
                    <a:solidFill>
                      <a:schemeClr val="accent2">
                        <a:lumMod val="50000"/>
                      </a:schemeClr>
                    </a:solidFill>
                  </a:rPr>
                  <a:t>：若算法断定</a:t>
                </a:r>
                <a14:m>
                  <m:oMath xmlns:m="http://schemas.openxmlformats.org/officeDocument/2006/math">
                    <m:r>
                      <a:rPr lang="en-US" altLang="zh-CN" sz="1600" b="1" i="1">
                        <a:solidFill>
                          <a:schemeClr val="accent2">
                            <a:lumMod val="50000"/>
                          </a:schemeClr>
                        </a:solidFill>
                        <a:latin typeface="Cambria Math" panose="02040503050406030204" pitchFamily="18" charset="0"/>
                      </a:rPr>
                      <m:t>𝑯</m:t>
                    </m:r>
                  </m:oMath>
                </a14:m>
                <a:r>
                  <a:rPr lang="zh-CN" altLang="en-US" sz="1600" b="1">
                    <a:solidFill>
                      <a:schemeClr val="accent2">
                        <a:lumMod val="50000"/>
                      </a:schemeClr>
                    </a:solidFill>
                  </a:rPr>
                  <a:t>是可满足式，则存在真值赋值函数</a:t>
                </a:r>
                <a14:m>
                  <m:oMath xmlns:m="http://schemas.openxmlformats.org/officeDocument/2006/math">
                    <m:r>
                      <a:rPr lang="en-US" altLang="zh-CN" sz="1600" b="1" i="1">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，使得</a:t>
                </a:r>
                <a14:m>
                  <m:oMath xmlns:m="http://schemas.openxmlformats.org/officeDocument/2006/math">
                    <m:r>
                      <a:rPr lang="en-US" altLang="zh-CN" sz="1600" b="1" i="1">
                        <a:solidFill>
                          <a:schemeClr val="accent2">
                            <a:lumMod val="50000"/>
                          </a:schemeClr>
                        </a:solidFill>
                        <a:latin typeface="Cambria Math" panose="02040503050406030204" pitchFamily="18" charset="0"/>
                      </a:rPr>
                      <m:t>𝝈</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𝟏</m:t>
                    </m:r>
                  </m:oMath>
                </a14:m>
                <a:endParaRPr lang="en-US" altLang="zh-CN" sz="1600" b="1">
                  <a:solidFill>
                    <a:schemeClr val="accent2">
                      <a:lumMod val="50000"/>
                    </a:schemeClr>
                  </a:solidFill>
                </a:endParaRPr>
              </a:p>
            </p:txBody>
          </p:sp>
        </mc:Choice>
        <mc:Fallback xmlns="">
          <p:sp>
            <p:nvSpPr>
              <p:cNvPr id="2" name="矩形 1">
                <a:extLst>
                  <a:ext uri="{FF2B5EF4-FFF2-40B4-BE49-F238E27FC236}">
                    <a16:creationId xmlns:a16="http://schemas.microsoft.com/office/drawing/2014/main" id="{5F577F1B-489A-4863-B69D-43CFFBA35548}"/>
                  </a:ext>
                </a:extLst>
              </p:cNvPr>
              <p:cNvSpPr>
                <a:spLocks noRot="1" noChangeAspect="1" noMove="1" noResize="1" noEditPoints="1" noAdjustHandles="1" noChangeArrowheads="1" noChangeShapeType="1" noTextEdit="1"/>
              </p:cNvSpPr>
              <p:nvPr/>
            </p:nvSpPr>
            <p:spPr>
              <a:xfrm>
                <a:off x="432930" y="984048"/>
                <a:ext cx="8278133" cy="338554"/>
              </a:xfrm>
              <a:prstGeom prst="rect">
                <a:avLst/>
              </a:prstGeom>
              <a:blipFill>
                <a:blip r:embed="rId2"/>
                <a:stretch>
                  <a:fillRect l="-36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876D2-BC95-437A-AC3A-B8AE84F4C1D4}"/>
                  </a:ext>
                </a:extLst>
              </p:cNvPr>
              <p:cNvSpPr txBox="1"/>
              <p:nvPr/>
            </p:nvSpPr>
            <p:spPr>
              <a:xfrm>
                <a:off x="432930" y="1728090"/>
                <a:ext cx="7985680" cy="2444323"/>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mn-ea"/>
                  </a:rPr>
                  <a:t>证明</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rgbClr val="002060"/>
                    </a:solidFill>
                    <a:latin typeface="楷体" panose="02010609060101010101" pitchFamily="49" charset="-122"/>
                    <a:ea typeface="楷体" panose="02010609060101010101" pitchFamily="49" charset="-122"/>
                  </a:rPr>
                  <a:t>定义真值赋值函数</a:t>
                </a:r>
                <a14:m>
                  <m:oMath xmlns:m="http://schemas.openxmlformats.org/officeDocument/2006/math">
                    <m:r>
                      <a:rPr lang="en-US" altLang="zh-CN" sz="1600" b="1" i="1" smtClean="0">
                        <a:solidFill>
                          <a:srgbClr val="002060"/>
                        </a:solidFill>
                        <a:latin typeface="Cambria Math" panose="02040503050406030204" pitchFamily="18" charset="0"/>
                      </a:rPr>
                      <m:t>𝝈</m:t>
                    </m:r>
                  </m:oMath>
                </a14:m>
                <a:r>
                  <a:rPr lang="zh-CN" altLang="en-US" sz="1600" b="1">
                    <a:solidFill>
                      <a:srgbClr val="002060"/>
                    </a:solidFill>
                    <a:latin typeface="楷体" panose="02010609060101010101" pitchFamily="49" charset="-122"/>
                    <a:ea typeface="楷体" panose="02010609060101010101" pitchFamily="49" charset="-122"/>
                  </a:rPr>
                  <a:t>：若命题变量</a:t>
                </a:r>
                <a14:m>
                  <m:oMath xmlns:m="http://schemas.openxmlformats.org/officeDocument/2006/math">
                    <m:r>
                      <a:rPr lang="en-US" altLang="zh-CN" sz="1600" b="1" i="1" smtClean="0">
                        <a:solidFill>
                          <a:srgbClr val="002060"/>
                        </a:solidFill>
                        <a:latin typeface="Cambria Math" panose="02040503050406030204" pitchFamily="18" charset="0"/>
                      </a:rPr>
                      <m:t>𝒑</m:t>
                    </m:r>
                  </m:oMath>
                </a14:m>
                <a:r>
                  <a:rPr lang="zh-CN" altLang="en-US" sz="1600" b="1">
                    <a:solidFill>
                      <a:srgbClr val="002060"/>
                    </a:solidFill>
                    <a:latin typeface="楷体" panose="02010609060101010101" pitchFamily="49" charset="-122"/>
                    <a:ea typeface="楷体" panose="02010609060101010101" pitchFamily="49" charset="-122"/>
                  </a:rPr>
                  <a:t>在算法中被标记则</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𝒑</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oMath>
                </a14:m>
                <a:r>
                  <a:rPr lang="zh-CN" altLang="en-US" sz="1600" b="1">
                    <a:solidFill>
                      <a:srgbClr val="002060"/>
                    </a:solidFill>
                    <a:latin typeface="楷体" panose="02010609060101010101" pitchFamily="49" charset="-122"/>
                    <a:ea typeface="楷体" panose="02010609060101010101" pitchFamily="49" charset="-122"/>
                  </a:rPr>
                  <a:t>，否则</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𝒑</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𝟎</m:t>
                    </m:r>
                  </m:oMath>
                </a14:m>
                <a:r>
                  <a:rPr lang="zh-CN" altLang="en-US" sz="1600" b="1">
                    <a:solidFill>
                      <a:srgbClr val="002060"/>
                    </a:solidFill>
                    <a:latin typeface="楷体" panose="02010609060101010101" pitchFamily="49" charset="-122"/>
                    <a:ea typeface="楷体" panose="02010609060101010101" pitchFamily="49" charset="-122"/>
                  </a:rPr>
                  <a:t>，我们证明</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𝑯</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oMath>
                </a14:m>
                <a:r>
                  <a:rPr lang="zh-CN" altLang="en-US" sz="16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1600" b="1" i="1" smtClean="0">
                        <a:solidFill>
                          <a:srgbClr val="002060"/>
                        </a:solidFill>
                        <a:latin typeface="Cambria Math" panose="02040503050406030204" pitchFamily="18" charset="0"/>
                      </a:rPr>
                      <m:t>𝑯</m:t>
                    </m:r>
                  </m:oMath>
                </a14:m>
                <a:r>
                  <a:rPr lang="zh-CN" altLang="en-US" sz="1600" b="1">
                    <a:solidFill>
                      <a:srgbClr val="002060"/>
                    </a:solidFill>
                    <a:latin typeface="楷体" panose="02010609060101010101" pitchFamily="49" charset="-122"/>
                    <a:ea typeface="楷体" panose="02010609060101010101" pitchFamily="49" charset="-122"/>
                  </a:rPr>
                  <a:t>中的每个蕴涵式</a:t>
                </a:r>
                <a14:m>
                  <m:oMath xmlns:m="http://schemas.openxmlformats.org/officeDocument/2006/math">
                    <m:r>
                      <a:rPr lang="en-US" altLang="zh-CN" sz="1600" b="1" i="1" smtClean="0">
                        <a:solidFill>
                          <a:srgbClr val="002060"/>
                        </a:solidFill>
                        <a:latin typeface="Cambria Math" panose="02040503050406030204" pitchFamily="18" charset="0"/>
                      </a:rPr>
                      <m:t>𝑪</m:t>
                    </m:r>
                  </m:oMath>
                </a14:m>
                <a:r>
                  <a:rPr lang="zh-CN" altLang="en-US" sz="1600" b="1">
                    <a:solidFill>
                      <a:srgbClr val="002060"/>
                    </a:solidFill>
                    <a:latin typeface="楷体" panose="02010609060101010101" pitchFamily="49" charset="-122"/>
                    <a:ea typeface="楷体" panose="02010609060101010101" pitchFamily="49" charset="-122"/>
                  </a:rPr>
                  <a:t>（即</a:t>
                </a:r>
                <a14:m>
                  <m:oMath xmlns:m="http://schemas.openxmlformats.org/officeDocument/2006/math">
                    <m:r>
                      <a:rPr lang="en-US" altLang="zh-CN" sz="1600" b="1" i="1" smtClean="0">
                        <a:solidFill>
                          <a:srgbClr val="002060"/>
                        </a:solidFill>
                        <a:latin typeface="Cambria Math" panose="02040503050406030204" pitchFamily="18" charset="0"/>
                      </a:rPr>
                      <m:t>𝑯</m:t>
                    </m:r>
                  </m:oMath>
                </a14:m>
                <a:r>
                  <a:rPr lang="zh-CN" altLang="en-US" sz="1600" b="1">
                    <a:solidFill>
                      <a:srgbClr val="002060"/>
                    </a:solidFill>
                    <a:latin typeface="楷体" panose="02010609060101010101" pitchFamily="49" charset="-122"/>
                    <a:ea typeface="楷体" panose="02010609060101010101" pitchFamily="49" charset="-122"/>
                  </a:rPr>
                  <a:t>的每个合取分支）</a:t>
                </a:r>
                <a:r>
                  <a:rPr lang="zh-CN" altLang="en-US" sz="1600" b="1">
                    <a:solidFill>
                      <a:schemeClr val="accent2">
                        <a:lumMod val="50000"/>
                      </a:schemeClr>
                    </a:solidFill>
                    <a:latin typeface="楷体" panose="02010609060101010101" pitchFamily="49" charset="-122"/>
                    <a:ea typeface="楷体" panose="02010609060101010101" pitchFamily="49" charset="-122"/>
                  </a:rPr>
                  <a:t>，</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被标记，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，从而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（注意总有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是</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，则若存在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𝒊</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没有标记，则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，从而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，从而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𝑪</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，否则由于算法断定</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𝑯</m:t>
                    </m:r>
                  </m:oMath>
                </a14:m>
                <a:r>
                  <a:rPr lang="zh-CN" altLang="en-US" sz="1600" b="1">
                    <a:solidFill>
                      <a:schemeClr val="accent2">
                        <a:lumMod val="50000"/>
                      </a:schemeClr>
                    </a:solidFill>
                  </a:rPr>
                  <a:t>是可满足式，因此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不是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，且因为</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𝒊</m:t>
                        </m:r>
                      </m:sub>
                    </m:sSub>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都被标记，所以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也被标记，所以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，所以也有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𝑪</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endParaRPr lang="en-US" altLang="zh-CN" sz="1600" b="1">
                  <a:solidFill>
                    <a:schemeClr val="accent2">
                      <a:lumMod val="50000"/>
                    </a:schemeClr>
                  </a:solidFill>
                </a:endParaRPr>
              </a:p>
              <a:p>
                <a:pPr>
                  <a:lnSpc>
                    <a:spcPts val="2400"/>
                  </a:lnSpc>
                  <a:spcBef>
                    <a:spcPts val="600"/>
                  </a:spcBef>
                </a:pPr>
                <a:r>
                  <a:rPr lang="zh-CN" altLang="en-US" sz="1600" b="1">
                    <a:solidFill>
                      <a:srgbClr val="002060"/>
                    </a:solidFill>
                    <a:latin typeface="楷体" panose="02010609060101010101" pitchFamily="49" charset="-122"/>
                    <a:ea typeface="楷体" panose="02010609060101010101" pitchFamily="49" charset="-122"/>
                  </a:rPr>
                  <a:t>因此对</a:t>
                </a:r>
                <a14:m>
                  <m:oMath xmlns:m="http://schemas.openxmlformats.org/officeDocument/2006/math">
                    <m:r>
                      <a:rPr lang="en-US" altLang="zh-CN" sz="1600" b="1" i="1" smtClean="0">
                        <a:solidFill>
                          <a:srgbClr val="002060"/>
                        </a:solidFill>
                        <a:latin typeface="Cambria Math" panose="02040503050406030204" pitchFamily="18" charset="0"/>
                      </a:rPr>
                      <m:t>𝑯</m:t>
                    </m:r>
                  </m:oMath>
                </a14:m>
                <a:r>
                  <a:rPr lang="zh-CN" altLang="en-US" sz="1600" b="1">
                    <a:solidFill>
                      <a:srgbClr val="002060"/>
                    </a:solidFill>
                    <a:latin typeface="楷体" panose="02010609060101010101" pitchFamily="49" charset="-122"/>
                    <a:ea typeface="楷体" panose="02010609060101010101" pitchFamily="49" charset="-122"/>
                  </a:rPr>
                  <a:t>的每个合取分支</a:t>
                </a:r>
                <a14:m>
                  <m:oMath xmlns:m="http://schemas.openxmlformats.org/officeDocument/2006/math">
                    <m:r>
                      <a:rPr lang="en-US" altLang="zh-CN" sz="1600" b="1" i="1" smtClean="0">
                        <a:solidFill>
                          <a:srgbClr val="002060"/>
                        </a:solidFill>
                        <a:latin typeface="Cambria Math" panose="02040503050406030204" pitchFamily="18" charset="0"/>
                      </a:rPr>
                      <m:t>𝑪</m:t>
                    </m:r>
                  </m:oMath>
                </a14:m>
                <a:r>
                  <a:rPr lang="zh-CN" altLang="en-US" sz="1600" b="1">
                    <a:solidFill>
                      <a:srgbClr val="002060"/>
                    </a:solidFill>
                    <a:latin typeface="楷体" panose="02010609060101010101" pitchFamily="49" charset="-122"/>
                    <a:ea typeface="楷体" panose="02010609060101010101" pitchFamily="49" charset="-122"/>
                  </a:rPr>
                  <a:t>都有</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𝑪</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oMath>
                </a14:m>
                <a:r>
                  <a:rPr lang="zh-CN" altLang="en-US" sz="1600" b="1">
                    <a:solidFill>
                      <a:srgbClr val="002060"/>
                    </a:solidFill>
                    <a:latin typeface="楷体" panose="02010609060101010101" pitchFamily="49" charset="-122"/>
                    <a:ea typeface="楷体" panose="02010609060101010101" pitchFamily="49" charset="-122"/>
                  </a:rPr>
                  <a:t>，从而也有</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𝑯</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oMath>
                </a14:m>
                <a:endParaRPr lang="zh-CN" altLang="en-US" sz="16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13876D2-BC95-437A-AC3A-B8AE84F4C1D4}"/>
                  </a:ext>
                </a:extLst>
              </p:cNvPr>
              <p:cNvSpPr txBox="1">
                <a:spLocks noRot="1" noChangeAspect="1" noMove="1" noResize="1" noEditPoints="1" noAdjustHandles="1" noChangeArrowheads="1" noChangeShapeType="1" noTextEdit="1"/>
              </p:cNvSpPr>
              <p:nvPr/>
            </p:nvSpPr>
            <p:spPr>
              <a:xfrm>
                <a:off x="432930" y="1728090"/>
                <a:ext cx="7985680" cy="2444323"/>
              </a:xfrm>
              <a:prstGeom prst="rect">
                <a:avLst/>
              </a:prstGeom>
              <a:blipFill>
                <a:blip r:embed="rId3"/>
                <a:stretch>
                  <a:fillRect l="-382" r="-2977" b="-19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468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析取范式与合取范式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霍恩</a:t>
            </a:r>
            <a:r>
              <a:rPr lang="en-US" altLang="zh-CN" sz="1400"/>
              <a:t>(Horn)</a:t>
            </a:r>
            <a:r>
              <a:rPr lang="zh-CN" altLang="en-US" sz="1400"/>
              <a:t>公式可满足性判断算法的完全性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F577F1B-489A-4863-B69D-43CFFBA35548}"/>
                  </a:ext>
                </a:extLst>
              </p:cNvPr>
              <p:cNvSpPr/>
              <p:nvPr/>
            </p:nvSpPr>
            <p:spPr>
              <a:xfrm>
                <a:off x="400682" y="898862"/>
                <a:ext cx="8278133" cy="338554"/>
              </a:xfrm>
              <a:prstGeom prst="rect">
                <a:avLst/>
              </a:prstGeom>
              <a:solidFill>
                <a:schemeClr val="accent5">
                  <a:lumMod val="20000"/>
                  <a:lumOff val="80000"/>
                </a:schemeClr>
              </a:solidFill>
            </p:spPr>
            <p:txBody>
              <a:bodyPr wrap="square">
                <a:spAutoFit/>
              </a:bodyPr>
              <a:lstStyle/>
              <a:p>
                <a:pPr>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算法的</a:t>
                </a:r>
                <a:r>
                  <a:rPr lang="zh-CN" altLang="en-US" sz="1600" b="1">
                    <a:solidFill>
                      <a:srgbClr val="C00000"/>
                    </a:solidFill>
                  </a:rPr>
                  <a:t>完全性</a:t>
                </a:r>
                <a:r>
                  <a:rPr lang="zh-CN" altLang="en-US" sz="1600" b="1">
                    <a:solidFill>
                      <a:schemeClr val="accent2">
                        <a:lumMod val="50000"/>
                      </a:schemeClr>
                    </a:solidFill>
                  </a:rPr>
                  <a:t>：</a:t>
                </a:r>
                <a:r>
                  <a:rPr lang="zh-CN" altLang="en-US" sz="1600" b="1">
                    <a:solidFill>
                      <a:schemeClr val="accent6">
                        <a:lumMod val="50000"/>
                      </a:schemeClr>
                    </a:solidFill>
                  </a:rPr>
                  <a:t>若存在真值赋值函数</a:t>
                </a:r>
                <a14:m>
                  <m:oMath xmlns:m="http://schemas.openxmlformats.org/officeDocument/2006/math">
                    <m:r>
                      <a:rPr lang="en-US" altLang="zh-CN" sz="1600" b="1" i="1">
                        <a:solidFill>
                          <a:schemeClr val="accent6">
                            <a:lumMod val="50000"/>
                          </a:schemeClr>
                        </a:solidFill>
                        <a:latin typeface="Cambria Math" panose="02040503050406030204" pitchFamily="18" charset="0"/>
                      </a:rPr>
                      <m:t>𝝈</m:t>
                    </m:r>
                  </m:oMath>
                </a14:m>
                <a:r>
                  <a:rPr lang="zh-CN" altLang="en-US" sz="1600" b="1">
                    <a:solidFill>
                      <a:schemeClr val="accent6">
                        <a:lumMod val="50000"/>
                      </a:schemeClr>
                    </a:solidFill>
                  </a:rPr>
                  <a:t>使得</a:t>
                </a:r>
                <a14:m>
                  <m:oMath xmlns:m="http://schemas.openxmlformats.org/officeDocument/2006/math">
                    <m:r>
                      <a:rPr lang="en-US" altLang="zh-CN" sz="1600" b="1" i="1">
                        <a:solidFill>
                          <a:schemeClr val="accent6">
                            <a:lumMod val="50000"/>
                          </a:schemeClr>
                        </a:solidFill>
                        <a:latin typeface="Cambria Math" panose="02040503050406030204" pitchFamily="18" charset="0"/>
                      </a:rPr>
                      <m:t>𝝈</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𝑯</m:t>
                        </m:r>
                      </m:e>
                    </m:d>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𝟏</m:t>
                    </m:r>
                  </m:oMath>
                </a14:m>
                <a:r>
                  <a:rPr lang="zh-CN" altLang="en-US" sz="1600" b="1">
                    <a:solidFill>
                      <a:schemeClr val="accent6">
                        <a:lumMod val="50000"/>
                      </a:schemeClr>
                    </a:solidFill>
                  </a:rPr>
                  <a:t>，则算法必断定</a:t>
                </a:r>
                <a14:m>
                  <m:oMath xmlns:m="http://schemas.openxmlformats.org/officeDocument/2006/math">
                    <m:r>
                      <a:rPr lang="en-US" altLang="zh-CN" sz="1600" b="1" i="1">
                        <a:solidFill>
                          <a:schemeClr val="accent6">
                            <a:lumMod val="50000"/>
                          </a:schemeClr>
                        </a:solidFill>
                        <a:latin typeface="Cambria Math" panose="02040503050406030204" pitchFamily="18" charset="0"/>
                      </a:rPr>
                      <m:t>𝑯</m:t>
                    </m:r>
                  </m:oMath>
                </a14:m>
                <a:r>
                  <a:rPr lang="zh-CN" altLang="en-US" sz="1600" b="1">
                    <a:solidFill>
                      <a:schemeClr val="accent6">
                        <a:lumMod val="50000"/>
                      </a:schemeClr>
                    </a:solidFill>
                  </a:rPr>
                  <a:t>是可满足式</a:t>
                </a:r>
                <a:endParaRPr lang="en-US" altLang="zh-CN" sz="1600" b="1">
                  <a:solidFill>
                    <a:schemeClr val="accent2">
                      <a:lumMod val="50000"/>
                    </a:schemeClr>
                  </a:solidFill>
                </a:endParaRPr>
              </a:p>
            </p:txBody>
          </p:sp>
        </mc:Choice>
        <mc:Fallback xmlns="">
          <p:sp>
            <p:nvSpPr>
              <p:cNvPr id="2" name="矩形 1">
                <a:extLst>
                  <a:ext uri="{FF2B5EF4-FFF2-40B4-BE49-F238E27FC236}">
                    <a16:creationId xmlns:a16="http://schemas.microsoft.com/office/drawing/2014/main" id="{5F577F1B-489A-4863-B69D-43CFFBA35548}"/>
                  </a:ext>
                </a:extLst>
              </p:cNvPr>
              <p:cNvSpPr>
                <a:spLocks noRot="1" noChangeAspect="1" noMove="1" noResize="1" noEditPoints="1" noAdjustHandles="1" noChangeArrowheads="1" noChangeShapeType="1" noTextEdit="1"/>
              </p:cNvSpPr>
              <p:nvPr/>
            </p:nvSpPr>
            <p:spPr>
              <a:xfrm>
                <a:off x="400682" y="898862"/>
                <a:ext cx="8278133" cy="338554"/>
              </a:xfrm>
              <a:prstGeom prst="rect">
                <a:avLst/>
              </a:prstGeom>
              <a:blipFill>
                <a:blip r:embed="rId2"/>
                <a:stretch>
                  <a:fillRect l="-442"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876D2-BC95-437A-AC3A-B8AE84F4C1D4}"/>
                  </a:ext>
                </a:extLst>
              </p:cNvPr>
              <p:cNvSpPr txBox="1"/>
              <p:nvPr/>
            </p:nvSpPr>
            <p:spPr>
              <a:xfrm>
                <a:off x="400682" y="1424302"/>
                <a:ext cx="8342630" cy="3054426"/>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mn-ea"/>
                  </a:rPr>
                  <a:t>证明</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rgbClr val="002060"/>
                    </a:solidFill>
                    <a:latin typeface="楷体" panose="02010609060101010101" pitchFamily="49" charset="-122"/>
                    <a:ea typeface="楷体" panose="02010609060101010101" pitchFamily="49" charset="-122"/>
                  </a:rPr>
                  <a:t>若有真值赋值函数</a:t>
                </a:r>
                <a14:m>
                  <m:oMath xmlns:m="http://schemas.openxmlformats.org/officeDocument/2006/math">
                    <m:r>
                      <a:rPr lang="en-US" altLang="zh-CN" sz="1400" b="1" i="1" smtClean="0">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𝑯</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oMath>
                </a14:m>
                <a:r>
                  <a:rPr lang="zh-CN" altLang="en-US" sz="1400" b="1">
                    <a:solidFill>
                      <a:srgbClr val="002060"/>
                    </a:solidFill>
                    <a:latin typeface="楷体" panose="02010609060101010101" pitchFamily="49" charset="-122"/>
                    <a:ea typeface="楷体" panose="02010609060101010101" pitchFamily="49" charset="-122"/>
                  </a:rPr>
                  <a:t>。先证明这时对算法中每个被标记的命题变量</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𝒑</m:t>
                    </m:r>
                  </m:oMath>
                </a14:m>
                <a:r>
                  <a:rPr lang="zh-CN" altLang="en-US" sz="14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𝝈</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𝒑</m:t>
                        </m:r>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oMath>
                </a14:m>
                <a:r>
                  <a:rPr lang="zh-CN" altLang="en-US" sz="1400" b="1">
                    <a:solidFill>
                      <a:srgbClr val="002060"/>
                    </a:solidFill>
                    <a:latin typeface="楷体" panose="02010609060101010101" pitchFamily="49" charset="-122"/>
                    <a:ea typeface="楷体" panose="02010609060101010101" pitchFamily="49" charset="-122"/>
                  </a:rPr>
                  <a:t>。</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是因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𝑯</m:t>
                    </m:r>
                  </m:oMath>
                </a14:m>
                <a:r>
                  <a:rPr lang="zh-CN" altLang="en-US" sz="1400" b="1">
                    <a:solidFill>
                      <a:schemeClr val="accent2">
                        <a:lumMod val="50000"/>
                      </a:schemeClr>
                    </a:solidFill>
                  </a:rPr>
                  <a:t>某个形式为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的合取分支而被标记，则因为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𝑯</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，而总有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，因此也必有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是因</a:t>
                </a:r>
                <a14:m>
                  <m:oMath xmlns:m="http://schemas.openxmlformats.org/officeDocument/2006/math">
                    <m:r>
                      <a:rPr lang="en-US" altLang="zh-CN" sz="1400" b="1" i="1">
                        <a:solidFill>
                          <a:schemeClr val="accent2">
                            <a:lumMod val="50000"/>
                          </a:schemeClr>
                        </a:solidFill>
                        <a:latin typeface="Cambria Math" panose="02040503050406030204" pitchFamily="18" charset="0"/>
                      </a:rPr>
                      <m:t>𝑯</m:t>
                    </m:r>
                  </m:oMath>
                </a14:m>
                <a:r>
                  <a:rPr lang="zh-CN" altLang="en-US" sz="1400" b="1">
                    <a:solidFill>
                      <a:schemeClr val="accent2">
                        <a:lumMod val="50000"/>
                      </a:schemeClr>
                    </a:solidFill>
                  </a:rPr>
                  <a:t>某个形式为</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𝟐</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的合取分支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而被标记，则根据算法，这时对任意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𝒊</m:t>
                    </m:r>
                  </m:oMath>
                </a14:m>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𝒊</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被标记，则有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𝒊</m:t>
                            </m:r>
                          </m:sub>
                        </m:sSub>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e>
                    </m:d>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1</a:t>
                </a:r>
                <a:r>
                  <a:rPr lang="zh-CN" altLang="en-US" sz="1400" b="1">
                    <a:solidFill>
                      <a:schemeClr val="accent2">
                        <a:lumMod val="50000"/>
                      </a:schemeClr>
                    </a:solidFill>
                  </a:rPr>
                  <a:t>，又</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𝑯</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，从而也有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400"/>
                  </a:lnSpc>
                  <a:spcBef>
                    <a:spcPts val="600"/>
                  </a:spcBef>
                </a:pPr>
                <a:r>
                  <a:rPr lang="zh-CN" altLang="en-US" sz="1400" b="1">
                    <a:solidFill>
                      <a:srgbClr val="002060"/>
                    </a:solidFill>
                    <a:latin typeface="楷体" panose="02010609060101010101" pitchFamily="49" charset="-122"/>
                    <a:ea typeface="楷体" panose="02010609060101010101" pitchFamily="49" charset="-122"/>
                  </a:rPr>
                  <a:t>从而，若这时算法没有断定</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𝑯</m:t>
                    </m:r>
                  </m:oMath>
                </a14:m>
                <a:r>
                  <a:rPr lang="zh-CN" altLang="en-US" sz="1400" b="1">
                    <a:solidFill>
                      <a:srgbClr val="002060"/>
                    </a:solidFill>
                    <a:latin typeface="楷体" panose="02010609060101010101" pitchFamily="49" charset="-122"/>
                    <a:ea typeface="楷体" panose="02010609060101010101" pitchFamily="49" charset="-122"/>
                  </a:rPr>
                  <a:t>是可满足式，即存在</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𝑯</m:t>
                    </m:r>
                  </m:oMath>
                </a14:m>
                <a:r>
                  <a:rPr lang="zh-CN" altLang="en-US" sz="1400" b="1">
                    <a:solidFill>
                      <a:srgbClr val="002060"/>
                    </a:solidFill>
                    <a:latin typeface="楷体" panose="02010609060101010101" pitchFamily="49" charset="-122"/>
                    <a:ea typeface="楷体" panose="02010609060101010101" pitchFamily="49" charset="-122"/>
                  </a:rPr>
                  <a:t>的合取分支</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𝑪</m:t>
                    </m:r>
                    <m:r>
                      <a:rPr lang="en-US" altLang="zh-CN" sz="1400" b="1" i="1" smtClean="0">
                        <a:solidFill>
                          <a:srgbClr val="002060"/>
                        </a:solidFill>
                        <a:latin typeface="Cambria Math" panose="02040503050406030204" pitchFamily="18" charset="0"/>
                        <a:ea typeface="楷体" panose="02010609060101010101" pitchFamily="49" charset="-122"/>
                      </a:rPr>
                      <m:t>=</m:t>
                    </m:r>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𝟏</m:t>
                        </m:r>
                      </m:sub>
                    </m:sSub>
                    <m:r>
                      <a:rPr lang="en-US" altLang="zh-CN" sz="1400" b="1" i="1" smtClean="0">
                        <a:solidFill>
                          <a:srgbClr val="002060"/>
                        </a:solidFill>
                        <a:latin typeface="Cambria Math" panose="02040503050406030204" pitchFamily="18" charset="0"/>
                        <a:ea typeface="楷体" panose="02010609060101010101" pitchFamily="49" charset="-122"/>
                      </a:rPr>
                      <m:t>∧⋯∧</m:t>
                    </m:r>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𝒏</m:t>
                        </m:r>
                      </m:sub>
                    </m:sSub>
                    <m:r>
                      <a:rPr lang="en-US" altLang="zh-CN" sz="1400" b="1" i="1" smtClean="0">
                        <a:solidFill>
                          <a:srgbClr val="002060"/>
                        </a:solidFill>
                        <a:latin typeface="Cambria Math" panose="02040503050406030204" pitchFamily="18" charset="0"/>
                        <a:ea typeface="楷体" panose="02010609060101010101" pitchFamily="49" charset="-122"/>
                      </a:rPr>
                      <m:t>→⊥</m:t>
                    </m:r>
                  </m:oMath>
                </a14:m>
                <a:r>
                  <a:rPr lang="zh-CN" altLang="en-US" sz="1400" b="1">
                    <a:solidFill>
                      <a:srgbClr val="002060"/>
                    </a:solidFill>
                    <a:latin typeface="楷体" panose="02010609060101010101" pitchFamily="49" charset="-122"/>
                    <a:ea typeface="楷体" panose="02010609060101010101" pitchFamily="49" charset="-122"/>
                  </a:rPr>
                  <a:t>使得对任意</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𝒊</m:t>
                    </m:r>
                  </m:oMath>
                </a14:m>
                <a:r>
                  <a:rPr lang="en-US" altLang="zh-CN" sz="1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𝟏</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𝒊</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𝒏</m:t>
                    </m:r>
                    <m:r>
                      <a:rPr lang="en-US" altLang="zh-CN" sz="1400" b="1" i="1" smtClean="0">
                        <a:solidFill>
                          <a:srgbClr val="002060"/>
                        </a:solidFill>
                        <a:latin typeface="Cambria Math" panose="02040503050406030204" pitchFamily="18" charset="0"/>
                        <a:ea typeface="楷体" panose="02010609060101010101" pitchFamily="49" charset="-122"/>
                      </a:rPr>
                      <m:t>, </m:t>
                    </m:r>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𝒊</m:t>
                        </m:r>
                      </m:sub>
                    </m:sSub>
                  </m:oMath>
                </a14:m>
                <a:r>
                  <a:rPr lang="zh-CN" altLang="en-US" sz="1400" b="1">
                    <a:solidFill>
                      <a:srgbClr val="002060"/>
                    </a:solidFill>
                    <a:latin typeface="楷体" panose="02010609060101010101" pitchFamily="49" charset="-122"/>
                    <a:ea typeface="楷体" panose="02010609060101010101" pitchFamily="49" charset="-122"/>
                  </a:rPr>
                  <a:t>都被标记，但这不可能，因为</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𝒊</m:t>
                        </m:r>
                      </m:sub>
                    </m:sSub>
                  </m:oMath>
                </a14:m>
                <a:r>
                  <a:rPr lang="zh-CN" altLang="en-US" sz="1400" b="1">
                    <a:solidFill>
                      <a:srgbClr val="002060"/>
                    </a:solidFill>
                    <a:latin typeface="楷体" panose="02010609060101010101" pitchFamily="49" charset="-122"/>
                    <a:ea typeface="楷体" panose="02010609060101010101" pitchFamily="49" charset="-122"/>
                  </a:rPr>
                  <a:t>都被标记则有</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𝝈</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𝒊</m:t>
                            </m:r>
                          </m:sub>
                        </m:sSub>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oMath>
                </a14:m>
                <a:r>
                  <a:rPr lang="zh-CN" altLang="en-US" sz="14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𝝈</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𝟏</m:t>
                            </m:r>
                          </m:sub>
                        </m:sSub>
                        <m:r>
                          <a:rPr lang="en-US" altLang="zh-CN" sz="1400" b="1" i="1" smtClean="0">
                            <a:solidFill>
                              <a:srgbClr val="002060"/>
                            </a:solidFill>
                            <a:latin typeface="Cambria Math" panose="02040503050406030204" pitchFamily="18" charset="0"/>
                            <a:ea typeface="楷体" panose="02010609060101010101" pitchFamily="49" charset="-122"/>
                          </a:rPr>
                          <m:t>∧⋯∧</m:t>
                        </m:r>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𝒏</m:t>
                            </m:r>
                          </m:sub>
                        </m:sSub>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oMath>
                </a14:m>
                <a:r>
                  <a:rPr lang="zh-CN" altLang="en-US" sz="14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𝝈</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𝑪</m:t>
                        </m:r>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𝟎</m:t>
                    </m:r>
                  </m:oMath>
                </a14:m>
                <a:r>
                  <a:rPr lang="en-US" altLang="zh-CN" sz="1400" b="1">
                    <a:solidFill>
                      <a:srgbClr val="002060"/>
                    </a:solidFill>
                    <a:latin typeface="楷体" panose="02010609060101010101" pitchFamily="49" charset="-122"/>
                    <a:ea typeface="楷体" panose="02010609060101010101" pitchFamily="49" charset="-122"/>
                  </a:rPr>
                  <a:t>,</a:t>
                </a:r>
                <a:r>
                  <a:rPr lang="zh-CN" altLang="en-US" sz="1400" b="1">
                    <a:solidFill>
                      <a:srgbClr val="002060"/>
                    </a:solidFill>
                    <a:latin typeface="楷体" panose="02010609060101010101" pitchFamily="49" charset="-122"/>
                    <a:ea typeface="楷体" panose="02010609060101010101" pitchFamily="49" charset="-122"/>
                  </a:rPr>
                  <a:t>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𝝈</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𝑯</m:t>
                        </m:r>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oMath>
                </a14:m>
                <a:r>
                  <a:rPr lang="zh-CN" altLang="en-US" sz="1400" b="1">
                    <a:solidFill>
                      <a:srgbClr val="002060"/>
                    </a:solidFill>
                    <a:latin typeface="楷体" panose="02010609060101010101" pitchFamily="49" charset="-122"/>
                    <a:ea typeface="楷体" panose="02010609060101010101" pitchFamily="49" charset="-122"/>
                  </a:rPr>
                  <a:t>矛盾，因此这时算法必断定</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𝑯</m:t>
                    </m:r>
                  </m:oMath>
                </a14:m>
                <a:r>
                  <a:rPr lang="zh-CN" altLang="en-US" sz="1400" b="1">
                    <a:solidFill>
                      <a:srgbClr val="002060"/>
                    </a:solidFill>
                    <a:latin typeface="楷体" panose="02010609060101010101" pitchFamily="49" charset="-122"/>
                    <a:ea typeface="楷体" panose="02010609060101010101" pitchFamily="49" charset="-122"/>
                  </a:rPr>
                  <a:t>是可满足式。</a:t>
                </a:r>
                <a:r>
                  <a:rPr lang="en-US" altLang="zh-CN" sz="1400" b="1">
                    <a:solidFill>
                      <a:srgbClr val="002060"/>
                    </a:solidFill>
                    <a:latin typeface="楷体" panose="02010609060101010101" pitchFamily="49" charset="-122"/>
                    <a:ea typeface="楷体" panose="02010609060101010101" pitchFamily="49" charset="-122"/>
                  </a:rPr>
                  <a:t> </a:t>
                </a:r>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13876D2-BC95-437A-AC3A-B8AE84F4C1D4}"/>
                  </a:ext>
                </a:extLst>
              </p:cNvPr>
              <p:cNvSpPr txBox="1">
                <a:spLocks noRot="1" noChangeAspect="1" noMove="1" noResize="1" noEditPoints="1" noAdjustHandles="1" noChangeArrowheads="1" noChangeShapeType="1" noTextEdit="1"/>
              </p:cNvSpPr>
              <p:nvPr/>
            </p:nvSpPr>
            <p:spPr>
              <a:xfrm>
                <a:off x="400682" y="1424302"/>
                <a:ext cx="8342630" cy="3054426"/>
              </a:xfrm>
              <a:prstGeom prst="rect">
                <a:avLst/>
              </a:prstGeom>
              <a:blipFill>
                <a:blip r:embed="rId3"/>
                <a:stretch>
                  <a:fillRect l="-439" r="-2485" b="-7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635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96834" y="851669"/>
            <a:ext cx="3550298" cy="3191258"/>
          </a:xfrm>
          <a:prstGeom prst="rect">
            <a:avLst/>
          </a:prstGeom>
          <a:noFill/>
        </p:spPr>
        <p:txBody>
          <a:bodyPr wrap="square" rtlCol="0">
            <a:spAutoFit/>
          </a:bodyPr>
          <a:lstStyle/>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命题逻辑等值演算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析取范式与合取范式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命题逻辑消解原理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61416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a:t>
            </a:r>
            <a:r>
              <a:rPr lang="en-US" altLang="zh-CN" sz="1400"/>
              <a:t>(Resolution)</a:t>
            </a:r>
            <a:r>
              <a:rPr lang="zh-CN" altLang="en-US" sz="1400"/>
              <a:t>原理概述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C0A870A5-8FE9-40B0-AFB2-9EDE61F468FC}"/>
              </a:ext>
            </a:extLst>
          </p:cNvPr>
          <p:cNvSpPr txBox="1"/>
          <p:nvPr/>
        </p:nvSpPr>
        <p:spPr>
          <a:xfrm>
            <a:off x="587458" y="876473"/>
            <a:ext cx="7969078" cy="600164"/>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400" b="1">
                <a:solidFill>
                  <a:schemeClr val="accent2">
                    <a:lumMod val="50000"/>
                  </a:schemeClr>
                </a:solidFill>
              </a:rPr>
              <a:t>霍恩公式的可满足性判断有快捷算法，但它是一类特殊形式的公式</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en-US" altLang="zh-CN" sz="1400" b="1">
                <a:solidFill>
                  <a:schemeClr val="accent2">
                    <a:lumMod val="50000"/>
                  </a:schemeClr>
                </a:solidFill>
              </a:rPr>
              <a:t>1965</a:t>
            </a:r>
            <a:r>
              <a:rPr lang="zh-CN" altLang="en-US" sz="1400" b="1">
                <a:solidFill>
                  <a:schemeClr val="accent2">
                    <a:lumMod val="50000"/>
                  </a:schemeClr>
                </a:solidFill>
              </a:rPr>
              <a:t>年</a:t>
            </a:r>
            <a:r>
              <a:rPr lang="en-US" altLang="zh-CN" sz="1400" b="1">
                <a:solidFill>
                  <a:schemeClr val="accent2">
                    <a:lumMod val="50000"/>
                  </a:schemeClr>
                </a:solidFill>
              </a:rPr>
              <a:t>Robinson</a:t>
            </a:r>
            <a:r>
              <a:rPr lang="zh-CN" altLang="en-US" sz="1400" b="1">
                <a:solidFill>
                  <a:schemeClr val="accent2">
                    <a:lumMod val="50000"/>
                  </a:schemeClr>
                </a:solidFill>
              </a:rPr>
              <a:t>提出的</a:t>
            </a:r>
            <a:r>
              <a:rPr lang="zh-CN" altLang="en-US" sz="1400" b="1">
                <a:solidFill>
                  <a:srgbClr val="C00000"/>
                </a:solidFill>
              </a:rPr>
              <a:t>消解原理</a:t>
            </a:r>
            <a:r>
              <a:rPr lang="zh-CN" altLang="en-US" sz="1400" b="1">
                <a:solidFill>
                  <a:schemeClr val="accent2">
                    <a:lumMod val="50000"/>
                  </a:schemeClr>
                </a:solidFill>
              </a:rPr>
              <a:t>（又称为</a:t>
            </a:r>
            <a:r>
              <a:rPr lang="zh-CN" altLang="en-US" sz="1400" b="1">
                <a:solidFill>
                  <a:srgbClr val="C00000"/>
                </a:solidFill>
              </a:rPr>
              <a:t>归结原理</a:t>
            </a:r>
            <a:r>
              <a:rPr lang="zh-CN" altLang="en-US" sz="1400" b="1">
                <a:solidFill>
                  <a:schemeClr val="accent2">
                    <a:lumMod val="50000"/>
                  </a:schemeClr>
                </a:solidFill>
              </a:rPr>
              <a:t>）可用于判断任意形式的合取范式的可满足性</a:t>
            </a:r>
          </a:p>
        </p:txBody>
      </p:sp>
      <p:sp>
        <p:nvSpPr>
          <p:cNvPr id="3" name="文本框 2">
            <a:extLst>
              <a:ext uri="{FF2B5EF4-FFF2-40B4-BE49-F238E27FC236}">
                <a16:creationId xmlns:a16="http://schemas.microsoft.com/office/drawing/2014/main" id="{1E233F0E-C00D-4A56-99DE-C77195DB2D50}"/>
              </a:ext>
            </a:extLst>
          </p:cNvPr>
          <p:cNvSpPr txBox="1"/>
          <p:nvPr/>
        </p:nvSpPr>
        <p:spPr>
          <a:xfrm>
            <a:off x="587458" y="1655826"/>
            <a:ext cx="7774954" cy="1926361"/>
          </a:xfrm>
          <a:prstGeom prst="rect">
            <a:avLst/>
          </a:prstGeom>
          <a:solidFill>
            <a:schemeClr val="accent4">
              <a:lumMod val="20000"/>
              <a:lumOff val="80000"/>
            </a:schemeClr>
          </a:solidFill>
        </p:spPr>
        <p:txBody>
          <a:bodyPr wrap="square" rtlCol="0">
            <a:spAutoFit/>
          </a:bodyPr>
          <a:lstStyle/>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rPr>
              <a:t>通常也称简单析取式为</a:t>
            </a:r>
            <a:r>
              <a:rPr lang="zh-CN" altLang="en-US" sz="1600" b="1">
                <a:solidFill>
                  <a:srgbClr val="C00000"/>
                </a:solidFill>
              </a:rPr>
              <a:t>子句</a:t>
            </a:r>
            <a:r>
              <a:rPr lang="en-US" altLang="zh-CN" sz="1600" b="1">
                <a:solidFill>
                  <a:schemeClr val="accent2">
                    <a:lumMod val="50000"/>
                  </a:schemeClr>
                </a:solidFill>
              </a:rPr>
              <a:t>(clause)</a:t>
            </a: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rPr>
              <a:t>合取范式是子句的合取，在逻辑等值意义下，合取满足结合律、交换律，因此可用子句的集合表示合取范式</a:t>
            </a:r>
            <a:endParaRPr lang="en-US" altLang="zh-CN" sz="1600" b="1">
              <a:solidFill>
                <a:schemeClr val="accent2">
                  <a:lumMod val="50000"/>
                </a:schemeClr>
              </a:solidFill>
            </a:endParaRPr>
          </a:p>
          <a:p>
            <a:pPr marL="742950" lvl="1"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每个子句是文字的析取，在逻辑等值意义下，析取也满足结合律、交换律，因此可用文字的集合表示子句</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rPr>
              <a:t>从而在逻辑等值意义下，合取范式可表示为文字集合的集合，也即</a:t>
            </a:r>
            <a:r>
              <a:rPr lang="zh-CN" altLang="en-US" sz="1600" b="1">
                <a:solidFill>
                  <a:srgbClr val="C00000"/>
                </a:solidFill>
              </a:rPr>
              <a:t>子句的集合</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A3A1071-DB34-4691-938C-361D2D996944}"/>
                  </a:ext>
                </a:extLst>
              </p:cNvPr>
              <p:cNvSpPr txBox="1"/>
              <p:nvPr/>
            </p:nvSpPr>
            <p:spPr>
              <a:xfrm>
                <a:off x="587458" y="3761376"/>
                <a:ext cx="6794148" cy="769185"/>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例如，合取范式</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e>
                    </m:d>
                  </m:oMath>
                </a14:m>
                <a:r>
                  <a:rPr lang="zh-CN" altLang="en-US" sz="1600" b="1">
                    <a:solidFill>
                      <a:schemeClr val="accent2">
                        <a:lumMod val="50000"/>
                      </a:schemeClr>
                    </a:solidFill>
                  </a:rPr>
                  <a:t>可看做子句集合：</a:t>
                </a:r>
                <a:endParaRPr lang="en-US" altLang="zh-CN" sz="16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e>
                      </m:d>
                    </m:oMath>
                  </m:oMathPara>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CA3A1071-DB34-4691-938C-361D2D996944}"/>
                  </a:ext>
                </a:extLst>
              </p:cNvPr>
              <p:cNvSpPr txBox="1">
                <a:spLocks noRot="1" noChangeAspect="1" noMove="1" noResize="1" noEditPoints="1" noAdjustHandles="1" noChangeArrowheads="1" noChangeShapeType="1" noTextEdit="1"/>
              </p:cNvSpPr>
              <p:nvPr/>
            </p:nvSpPr>
            <p:spPr>
              <a:xfrm>
                <a:off x="587458" y="3761376"/>
                <a:ext cx="6794148" cy="769185"/>
              </a:xfrm>
              <a:prstGeom prst="rect">
                <a:avLst/>
              </a:prstGeom>
              <a:blipFill>
                <a:blip r:embed="rId2"/>
                <a:stretch>
                  <a:fillRect l="-448"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269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a:t>
            </a:r>
            <a:r>
              <a:rPr lang="en-US" altLang="zh-CN" sz="1400"/>
              <a:t>(Resolution)</a:t>
            </a:r>
            <a:r>
              <a:rPr lang="zh-CN" altLang="en-US" sz="1400"/>
              <a:t>原理概述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AD4B02A-FC46-4B7B-AEC9-969A2B2BB30C}"/>
                  </a:ext>
                </a:extLst>
              </p:cNvPr>
              <p:cNvSpPr txBox="1"/>
              <p:nvPr/>
            </p:nvSpPr>
            <p:spPr>
              <a:xfrm>
                <a:off x="727941" y="785303"/>
                <a:ext cx="7688112" cy="1358257"/>
              </a:xfrm>
              <a:prstGeom prst="rect">
                <a:avLst/>
              </a:prstGeom>
              <a:solidFill>
                <a:schemeClr val="accent2">
                  <a:lumMod val="20000"/>
                  <a:lumOff val="80000"/>
                </a:schemeClr>
              </a:solidFill>
            </p:spPr>
            <p:txBody>
              <a:bodyPr wrap="square" rtlCol="0">
                <a:spAutoFit/>
              </a:bodyPr>
              <a:lstStyle/>
              <a:p>
                <a:pPr algn="ctr">
                  <a:lnSpc>
                    <a:spcPts val="2200"/>
                  </a:lnSpc>
                  <a:spcBef>
                    <a:spcPts val="600"/>
                  </a:spcBef>
                </a:pPr>
                <a:r>
                  <a:rPr lang="zh-CN" altLang="en-US" b="1">
                    <a:solidFill>
                      <a:srgbClr val="C00000"/>
                    </a:solidFill>
                  </a:rPr>
                  <a:t>消解规则</a:t>
                </a:r>
                <a:endParaRPr lang="en-US" altLang="zh-CN" b="1">
                  <a:solidFill>
                    <a:srgbClr val="C00000"/>
                  </a:solidFill>
                </a:endParaRPr>
              </a:p>
              <a:p>
                <a:pPr>
                  <a:lnSpc>
                    <a:spcPts val="2200"/>
                  </a:lnSpc>
                  <a:spcBef>
                    <a:spcPts val="600"/>
                  </a:spcBef>
                </a:pPr>
                <a:r>
                  <a:rPr lang="zh-CN" altLang="en-US" sz="1600" b="1">
                    <a:solidFill>
                      <a:schemeClr val="accent2">
                        <a:lumMod val="50000"/>
                      </a:schemeClr>
                    </a:solidFill>
                  </a:rPr>
                  <a:t>设</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是两个用集合形式表示的子句，如果存在命题变量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，则称子句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m:t>
                    </m:r>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为子句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的</a:t>
                </a:r>
                <a:r>
                  <a:rPr lang="zh-CN" altLang="en-US" sz="1600" b="1">
                    <a:solidFill>
                      <a:srgbClr val="C00000"/>
                    </a:solidFill>
                  </a:rPr>
                  <a:t>消解式</a:t>
                </a:r>
                <a:r>
                  <a:rPr lang="en-US" altLang="zh-CN" sz="1600" b="1">
                    <a:solidFill>
                      <a:schemeClr val="accent2">
                        <a:lumMod val="50000"/>
                      </a:schemeClr>
                    </a:solidFill>
                  </a:rPr>
                  <a:t>(resolvent)</a:t>
                </a: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从</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𝟏</m:t>
                        </m:r>
                      </m:sub>
                    </m:sSub>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𝟐</m:t>
                        </m:r>
                      </m:sub>
                    </m:sSub>
                  </m:oMath>
                </a14:m>
                <a:r>
                  <a:rPr lang="zh-CN" altLang="en-US" sz="1600" b="1">
                    <a:solidFill>
                      <a:srgbClr val="002060"/>
                    </a:solidFill>
                    <a:latin typeface="楷体" panose="02010609060101010101" pitchFamily="49" charset="-122"/>
                    <a:ea typeface="楷体" panose="02010609060101010101" pitchFamily="49" charset="-122"/>
                  </a:rPr>
                  <a:t>得到它们的消解式</a:t>
                </a:r>
                <a14:m>
                  <m:oMath xmlns:m="http://schemas.openxmlformats.org/officeDocument/2006/math">
                    <m:r>
                      <a:rPr lang="en-US" altLang="zh-CN" sz="1600" b="1" i="1" smtClean="0">
                        <a:solidFill>
                          <a:srgbClr val="002060"/>
                        </a:solidFill>
                        <a:latin typeface="Cambria Math" panose="02040503050406030204" pitchFamily="18" charset="0"/>
                      </a:rPr>
                      <m:t>𝑹</m:t>
                    </m:r>
                  </m:oMath>
                </a14:m>
                <a:r>
                  <a:rPr lang="zh-CN" altLang="en-US" sz="1600" b="1">
                    <a:solidFill>
                      <a:srgbClr val="002060"/>
                    </a:solidFill>
                    <a:latin typeface="楷体" panose="02010609060101010101" pitchFamily="49" charset="-122"/>
                    <a:ea typeface="楷体" panose="02010609060101010101" pitchFamily="49" charset="-122"/>
                  </a:rPr>
                  <a:t>的方法称为</a:t>
                </a:r>
                <a:r>
                  <a:rPr lang="zh-CN" altLang="en-US" sz="1600" b="1">
                    <a:solidFill>
                      <a:srgbClr val="C00000"/>
                    </a:solidFill>
                  </a:rPr>
                  <a:t>消解规则</a:t>
                </a:r>
              </a:p>
            </p:txBody>
          </p:sp>
        </mc:Choice>
        <mc:Fallback xmlns="">
          <p:sp>
            <p:nvSpPr>
              <p:cNvPr id="2" name="文本框 1">
                <a:extLst>
                  <a:ext uri="{FF2B5EF4-FFF2-40B4-BE49-F238E27FC236}">
                    <a16:creationId xmlns:a16="http://schemas.microsoft.com/office/drawing/2014/main" id="{8AD4B02A-FC46-4B7B-AEC9-969A2B2BB30C}"/>
                  </a:ext>
                </a:extLst>
              </p:cNvPr>
              <p:cNvSpPr txBox="1">
                <a:spLocks noRot="1" noChangeAspect="1" noMove="1" noResize="1" noEditPoints="1" noAdjustHandles="1" noChangeArrowheads="1" noChangeShapeType="1" noTextEdit="1"/>
              </p:cNvSpPr>
              <p:nvPr/>
            </p:nvSpPr>
            <p:spPr>
              <a:xfrm>
                <a:off x="727941" y="785303"/>
                <a:ext cx="7688112" cy="1358257"/>
              </a:xfrm>
              <a:prstGeom prst="rect">
                <a:avLst/>
              </a:prstGeom>
              <a:blipFill>
                <a:blip r:embed="rId2"/>
                <a:stretch>
                  <a:fillRect l="-396" t="-3139" r="-3011" b="-49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1630B16-640D-46D1-B8CF-CF32B57C849A}"/>
                  </a:ext>
                </a:extLst>
              </p:cNvPr>
              <p:cNvSpPr txBox="1"/>
              <p:nvPr/>
            </p:nvSpPr>
            <p:spPr>
              <a:xfrm>
                <a:off x="727941" y="2387084"/>
                <a:ext cx="52361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𝑪</m:t>
                          </m:r>
                        </m:e>
                        <m:sub>
                          <m:r>
                            <a:rPr lang="en-US" altLang="zh-CN" b="1" i="1" smtClean="0">
                              <a:solidFill>
                                <a:srgbClr val="002060"/>
                              </a:solidFill>
                              <a:latin typeface="Cambria Math" panose="02040503050406030204" pitchFamily="18" charset="0"/>
                            </a:rPr>
                            <m:t>𝟏</m:t>
                          </m:r>
                        </m:sub>
                      </m:sSub>
                    </m:oMath>
                  </m:oMathPara>
                </a14:m>
                <a:endParaRPr lang="zh-CN" altLang="en-US" b="1">
                  <a:solidFill>
                    <a:srgbClr val="002060"/>
                  </a:solidFill>
                </a:endParaRPr>
              </a:p>
            </p:txBody>
          </p:sp>
        </mc:Choice>
        <mc:Fallback xmlns="">
          <p:sp>
            <p:nvSpPr>
              <p:cNvPr id="3" name="文本框 2">
                <a:extLst>
                  <a:ext uri="{FF2B5EF4-FFF2-40B4-BE49-F238E27FC236}">
                    <a16:creationId xmlns:a16="http://schemas.microsoft.com/office/drawing/2014/main" id="{E1630B16-640D-46D1-B8CF-CF32B57C849A}"/>
                  </a:ext>
                </a:extLst>
              </p:cNvPr>
              <p:cNvSpPr txBox="1">
                <a:spLocks noRot="1" noChangeAspect="1" noMove="1" noResize="1" noEditPoints="1" noAdjustHandles="1" noChangeArrowheads="1" noChangeShapeType="1" noTextEdit="1"/>
              </p:cNvSpPr>
              <p:nvPr/>
            </p:nvSpPr>
            <p:spPr>
              <a:xfrm>
                <a:off x="727941" y="2387084"/>
                <a:ext cx="52361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71AE72F-8916-4B09-8E0D-A0FCAA45A7C3}"/>
                  </a:ext>
                </a:extLst>
              </p:cNvPr>
              <p:cNvSpPr txBox="1"/>
              <p:nvPr/>
            </p:nvSpPr>
            <p:spPr>
              <a:xfrm>
                <a:off x="1762388" y="2394427"/>
                <a:ext cx="52361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𝑪</m:t>
                          </m:r>
                        </m:e>
                        <m:sub>
                          <m:r>
                            <a:rPr lang="en-US" altLang="zh-CN" b="1" i="1" smtClean="0">
                              <a:solidFill>
                                <a:srgbClr val="002060"/>
                              </a:solidFill>
                              <a:latin typeface="Cambria Math" panose="02040503050406030204" pitchFamily="18" charset="0"/>
                            </a:rPr>
                            <m:t>𝟐</m:t>
                          </m:r>
                        </m:sub>
                      </m:sSub>
                    </m:oMath>
                  </m:oMathPara>
                </a14:m>
                <a:endParaRPr lang="zh-CN" altLang="en-US" b="1">
                  <a:solidFill>
                    <a:srgbClr val="002060"/>
                  </a:solidFill>
                </a:endParaRPr>
              </a:p>
            </p:txBody>
          </p:sp>
        </mc:Choice>
        <mc:Fallback xmlns="">
          <p:sp>
            <p:nvSpPr>
              <p:cNvPr id="10" name="文本框 9">
                <a:extLst>
                  <a:ext uri="{FF2B5EF4-FFF2-40B4-BE49-F238E27FC236}">
                    <a16:creationId xmlns:a16="http://schemas.microsoft.com/office/drawing/2014/main" id="{171AE72F-8916-4B09-8E0D-A0FCAA45A7C3}"/>
                  </a:ext>
                </a:extLst>
              </p:cNvPr>
              <p:cNvSpPr txBox="1">
                <a:spLocks noRot="1" noChangeAspect="1" noMove="1" noResize="1" noEditPoints="1" noAdjustHandles="1" noChangeArrowheads="1" noChangeShapeType="1" noTextEdit="1"/>
              </p:cNvSpPr>
              <p:nvPr/>
            </p:nvSpPr>
            <p:spPr>
              <a:xfrm>
                <a:off x="1762388" y="2394427"/>
                <a:ext cx="523612"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FF68C9E-4257-4D8E-8EE7-CF138A6468FE}"/>
                  </a:ext>
                </a:extLst>
              </p:cNvPr>
              <p:cNvSpPr txBox="1"/>
              <p:nvPr/>
            </p:nvSpPr>
            <p:spPr>
              <a:xfrm>
                <a:off x="1252821" y="3257579"/>
                <a:ext cx="52361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𝑹</m:t>
                      </m:r>
                    </m:oMath>
                  </m:oMathPara>
                </a14:m>
                <a:endParaRPr lang="zh-CN" altLang="en-US" b="1">
                  <a:solidFill>
                    <a:srgbClr val="002060"/>
                  </a:solidFill>
                </a:endParaRPr>
              </a:p>
            </p:txBody>
          </p:sp>
        </mc:Choice>
        <mc:Fallback xmlns="">
          <p:sp>
            <p:nvSpPr>
              <p:cNvPr id="17" name="文本框 16">
                <a:extLst>
                  <a:ext uri="{FF2B5EF4-FFF2-40B4-BE49-F238E27FC236}">
                    <a16:creationId xmlns:a16="http://schemas.microsoft.com/office/drawing/2014/main" id="{9FF68C9E-4257-4D8E-8EE7-CF138A6468FE}"/>
                  </a:ext>
                </a:extLst>
              </p:cNvPr>
              <p:cNvSpPr txBox="1">
                <a:spLocks noRot="1" noChangeAspect="1" noMove="1" noResize="1" noEditPoints="1" noAdjustHandles="1" noChangeArrowheads="1" noChangeShapeType="1" noTextEdit="1"/>
              </p:cNvSpPr>
              <p:nvPr/>
            </p:nvSpPr>
            <p:spPr>
              <a:xfrm>
                <a:off x="1252821" y="3257579"/>
                <a:ext cx="523612" cy="369332"/>
              </a:xfrm>
              <a:prstGeom prst="rect">
                <a:avLst/>
              </a:prstGeom>
              <a:blipFill>
                <a:blip r:embed="rId5"/>
                <a:stretch>
                  <a:fillRect/>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BD575220-DDF9-4BCF-A375-70CB1F95E167}"/>
              </a:ext>
            </a:extLst>
          </p:cNvPr>
          <p:cNvCxnSpPr>
            <a:stCxn id="3" idx="2"/>
            <a:endCxn id="17" idx="0"/>
          </p:cNvCxnSpPr>
          <p:nvPr/>
        </p:nvCxnSpPr>
        <p:spPr>
          <a:xfrm>
            <a:off x="989747" y="2756416"/>
            <a:ext cx="524880" cy="50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1A87869-9CCB-4F05-9A49-3817BEBF34D7}"/>
              </a:ext>
            </a:extLst>
          </p:cNvPr>
          <p:cNvCxnSpPr>
            <a:stCxn id="10" idx="2"/>
            <a:endCxn id="17" idx="0"/>
          </p:cNvCxnSpPr>
          <p:nvPr/>
        </p:nvCxnSpPr>
        <p:spPr>
          <a:xfrm flipH="1">
            <a:off x="1514627" y="2763759"/>
            <a:ext cx="509567" cy="49382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A0EAB60-6569-4F23-AA6D-3D0530B96705}"/>
              </a:ext>
            </a:extLst>
          </p:cNvPr>
          <p:cNvSpPr txBox="1"/>
          <p:nvPr/>
        </p:nvSpPr>
        <p:spPr>
          <a:xfrm>
            <a:off x="812224" y="3870435"/>
            <a:ext cx="1404805"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消解规则使用的图形表示</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37D2DF6-99F5-4F25-A8A4-2837C13D386C}"/>
                  </a:ext>
                </a:extLst>
              </p:cNvPr>
              <p:cNvSpPr txBox="1"/>
              <p:nvPr/>
            </p:nvSpPr>
            <p:spPr>
              <a:xfrm>
                <a:off x="2620243" y="2394427"/>
                <a:ext cx="1287780"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e>
                      </m:d>
                    </m:oMath>
                  </m:oMathPara>
                </a14:m>
                <a:endParaRPr lang="zh-CN" altLang="en-US" b="1"/>
              </a:p>
            </p:txBody>
          </p:sp>
        </mc:Choice>
        <mc:Fallback xmlns="">
          <p:sp>
            <p:nvSpPr>
              <p:cNvPr id="9" name="文本框 8">
                <a:extLst>
                  <a:ext uri="{FF2B5EF4-FFF2-40B4-BE49-F238E27FC236}">
                    <a16:creationId xmlns:a16="http://schemas.microsoft.com/office/drawing/2014/main" id="{A37D2DF6-99F5-4F25-A8A4-2837C13D386C}"/>
                  </a:ext>
                </a:extLst>
              </p:cNvPr>
              <p:cNvSpPr txBox="1">
                <a:spLocks noRot="1" noChangeAspect="1" noMove="1" noResize="1" noEditPoints="1" noAdjustHandles="1" noChangeArrowheads="1" noChangeShapeType="1" noTextEdit="1"/>
              </p:cNvSpPr>
              <p:nvPr/>
            </p:nvSpPr>
            <p:spPr>
              <a:xfrm>
                <a:off x="2620243" y="2394427"/>
                <a:ext cx="1287780" cy="369332"/>
              </a:xfrm>
              <a:prstGeom prst="rect">
                <a:avLst/>
              </a:prstGeom>
              <a:blipFill>
                <a:blip r:embed="rId6"/>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1DBDFC8-6FEB-48F5-870A-ABCB4C9E98C7}"/>
                  </a:ext>
                </a:extLst>
              </p:cNvPr>
              <p:cNvSpPr txBox="1"/>
              <p:nvPr/>
            </p:nvSpPr>
            <p:spPr>
              <a:xfrm>
                <a:off x="4075660" y="2401061"/>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xmlns="">
          <p:sp>
            <p:nvSpPr>
              <p:cNvPr id="18" name="文本框 17">
                <a:extLst>
                  <a:ext uri="{FF2B5EF4-FFF2-40B4-BE49-F238E27FC236}">
                    <a16:creationId xmlns:a16="http://schemas.microsoft.com/office/drawing/2014/main" id="{A1DBDFC8-6FEB-48F5-870A-ABCB4C9E98C7}"/>
                  </a:ext>
                </a:extLst>
              </p:cNvPr>
              <p:cNvSpPr txBox="1">
                <a:spLocks noRot="1" noChangeAspect="1" noMove="1" noResize="1" noEditPoints="1" noAdjustHandles="1" noChangeArrowheads="1" noChangeShapeType="1" noTextEdit="1"/>
              </p:cNvSpPr>
              <p:nvPr/>
            </p:nvSpPr>
            <p:spPr>
              <a:xfrm>
                <a:off x="4075660" y="2401061"/>
                <a:ext cx="1203342" cy="369332"/>
              </a:xfrm>
              <a:prstGeom prst="rect">
                <a:avLst/>
              </a:prstGeom>
              <a:blipFill>
                <a:blip r:embed="rId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5D92753-6E1D-40C2-A04C-6D35AEF72F95}"/>
                  </a:ext>
                </a:extLst>
              </p:cNvPr>
              <p:cNvSpPr txBox="1"/>
              <p:nvPr/>
            </p:nvSpPr>
            <p:spPr>
              <a:xfrm>
                <a:off x="3359995" y="3251983"/>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xmlns="">
          <p:sp>
            <p:nvSpPr>
              <p:cNvPr id="19" name="文本框 18">
                <a:extLst>
                  <a:ext uri="{FF2B5EF4-FFF2-40B4-BE49-F238E27FC236}">
                    <a16:creationId xmlns:a16="http://schemas.microsoft.com/office/drawing/2014/main" id="{35D92753-6E1D-40C2-A04C-6D35AEF72F95}"/>
                  </a:ext>
                </a:extLst>
              </p:cNvPr>
              <p:cNvSpPr txBox="1">
                <a:spLocks noRot="1" noChangeAspect="1" noMove="1" noResize="1" noEditPoints="1" noAdjustHandles="1" noChangeArrowheads="1" noChangeShapeType="1" noTextEdit="1"/>
              </p:cNvSpPr>
              <p:nvPr/>
            </p:nvSpPr>
            <p:spPr>
              <a:xfrm>
                <a:off x="3359995" y="3251983"/>
                <a:ext cx="1203342" cy="369332"/>
              </a:xfrm>
              <a:prstGeom prst="rect">
                <a:avLst/>
              </a:prstGeom>
              <a:blipFill>
                <a:blip r:embed="rId8"/>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7A6D156-67F9-49E0-AF82-3D4B96B5848D}"/>
                  </a:ext>
                </a:extLst>
              </p:cNvPr>
              <p:cNvSpPr txBox="1"/>
              <p:nvPr/>
            </p:nvSpPr>
            <p:spPr>
              <a:xfrm>
                <a:off x="5697683" y="2394427"/>
                <a:ext cx="1287780"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e>
                      </m:d>
                    </m:oMath>
                  </m:oMathPara>
                </a14:m>
                <a:endParaRPr lang="zh-CN" altLang="en-US" b="1"/>
              </a:p>
            </p:txBody>
          </p:sp>
        </mc:Choice>
        <mc:Fallback xmlns="">
          <p:sp>
            <p:nvSpPr>
              <p:cNvPr id="20" name="文本框 19">
                <a:extLst>
                  <a:ext uri="{FF2B5EF4-FFF2-40B4-BE49-F238E27FC236}">
                    <a16:creationId xmlns:a16="http://schemas.microsoft.com/office/drawing/2014/main" id="{57A6D156-67F9-49E0-AF82-3D4B96B5848D}"/>
                  </a:ext>
                </a:extLst>
              </p:cNvPr>
              <p:cNvSpPr txBox="1">
                <a:spLocks noRot="1" noChangeAspect="1" noMove="1" noResize="1" noEditPoints="1" noAdjustHandles="1" noChangeArrowheads="1" noChangeShapeType="1" noTextEdit="1"/>
              </p:cNvSpPr>
              <p:nvPr/>
            </p:nvSpPr>
            <p:spPr>
              <a:xfrm>
                <a:off x="5697683" y="2394427"/>
                <a:ext cx="1287780" cy="369332"/>
              </a:xfrm>
              <a:prstGeom prst="rect">
                <a:avLst/>
              </a:prstGeom>
              <a:blipFill>
                <a:blip r:embed="rId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BD9CCFD-FA26-4E4C-9CE8-691D4B8C72F3}"/>
                  </a:ext>
                </a:extLst>
              </p:cNvPr>
              <p:cNvSpPr txBox="1"/>
              <p:nvPr/>
            </p:nvSpPr>
            <p:spPr>
              <a:xfrm>
                <a:off x="7212711" y="2387084"/>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xmlns="">
          <p:sp>
            <p:nvSpPr>
              <p:cNvPr id="21" name="文本框 20">
                <a:extLst>
                  <a:ext uri="{FF2B5EF4-FFF2-40B4-BE49-F238E27FC236}">
                    <a16:creationId xmlns:a16="http://schemas.microsoft.com/office/drawing/2014/main" id="{9BD9CCFD-FA26-4E4C-9CE8-691D4B8C72F3}"/>
                  </a:ext>
                </a:extLst>
              </p:cNvPr>
              <p:cNvSpPr txBox="1">
                <a:spLocks noRot="1" noChangeAspect="1" noMove="1" noResize="1" noEditPoints="1" noAdjustHandles="1" noChangeArrowheads="1" noChangeShapeType="1" noTextEdit="1"/>
              </p:cNvSpPr>
              <p:nvPr/>
            </p:nvSpPr>
            <p:spPr>
              <a:xfrm>
                <a:off x="7212711" y="2387084"/>
                <a:ext cx="1203342" cy="369332"/>
              </a:xfrm>
              <a:prstGeom prst="rect">
                <a:avLst/>
              </a:prstGeom>
              <a:blipFill>
                <a:blip r:embed="rId10"/>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BF4DC66-D70C-4227-BFE9-1B08DE815A65}"/>
                  </a:ext>
                </a:extLst>
              </p:cNvPr>
              <p:cNvSpPr txBox="1"/>
              <p:nvPr/>
            </p:nvSpPr>
            <p:spPr>
              <a:xfrm>
                <a:off x="6488502" y="3251983"/>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xmlns="">
          <p:sp>
            <p:nvSpPr>
              <p:cNvPr id="22" name="文本框 21">
                <a:extLst>
                  <a:ext uri="{FF2B5EF4-FFF2-40B4-BE49-F238E27FC236}">
                    <a16:creationId xmlns:a16="http://schemas.microsoft.com/office/drawing/2014/main" id="{3BF4DC66-D70C-4227-BFE9-1B08DE815A65}"/>
                  </a:ext>
                </a:extLst>
              </p:cNvPr>
              <p:cNvSpPr txBox="1">
                <a:spLocks noRot="1" noChangeAspect="1" noMove="1" noResize="1" noEditPoints="1" noAdjustHandles="1" noChangeArrowheads="1" noChangeShapeType="1" noTextEdit="1"/>
              </p:cNvSpPr>
              <p:nvPr/>
            </p:nvSpPr>
            <p:spPr>
              <a:xfrm>
                <a:off x="6488502" y="3251983"/>
                <a:ext cx="1203342" cy="369332"/>
              </a:xfrm>
              <a:prstGeom prst="rect">
                <a:avLst/>
              </a:prstGeom>
              <a:blipFill>
                <a:blip r:embed="rId11"/>
                <a:stretch>
                  <a:fillRect r="-1515" b="-6557"/>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B4015FF3-BAEE-4E25-8227-F31658D8AD1E}"/>
              </a:ext>
            </a:extLst>
          </p:cNvPr>
          <p:cNvCxnSpPr>
            <a:stCxn id="9" idx="2"/>
            <a:endCxn id="19" idx="0"/>
          </p:cNvCxnSpPr>
          <p:nvPr/>
        </p:nvCxnSpPr>
        <p:spPr>
          <a:xfrm>
            <a:off x="3264133" y="2763759"/>
            <a:ext cx="697533" cy="488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A360E4D-9E1B-4234-AD04-476C7C350588}"/>
              </a:ext>
            </a:extLst>
          </p:cNvPr>
          <p:cNvCxnSpPr>
            <a:stCxn id="18" idx="2"/>
            <a:endCxn id="19" idx="0"/>
          </p:cNvCxnSpPr>
          <p:nvPr/>
        </p:nvCxnSpPr>
        <p:spPr>
          <a:xfrm flipH="1">
            <a:off x="3961666" y="2770393"/>
            <a:ext cx="715665" cy="48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10EC021-30AC-4A82-BAFB-D804A00181BE}"/>
              </a:ext>
            </a:extLst>
          </p:cNvPr>
          <p:cNvCxnSpPr>
            <a:stCxn id="20" idx="2"/>
            <a:endCxn id="22" idx="0"/>
          </p:cNvCxnSpPr>
          <p:nvPr/>
        </p:nvCxnSpPr>
        <p:spPr>
          <a:xfrm>
            <a:off x="6341573" y="2763759"/>
            <a:ext cx="748600" cy="488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E59BB4C-D363-4E4C-A05F-F8E5462DDCDC}"/>
              </a:ext>
            </a:extLst>
          </p:cNvPr>
          <p:cNvCxnSpPr>
            <a:stCxn id="21" idx="2"/>
            <a:endCxn id="22" idx="0"/>
          </p:cNvCxnSpPr>
          <p:nvPr/>
        </p:nvCxnSpPr>
        <p:spPr>
          <a:xfrm flipH="1">
            <a:off x="7090173" y="2756416"/>
            <a:ext cx="724209" cy="495567"/>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A8F9C834-C837-4DFB-8D52-C735AD330E2B}"/>
              </a:ext>
            </a:extLst>
          </p:cNvPr>
          <p:cNvSpPr txBox="1"/>
          <p:nvPr/>
        </p:nvSpPr>
        <p:spPr>
          <a:xfrm>
            <a:off x="3840365" y="3978156"/>
            <a:ext cx="3372346" cy="369332"/>
          </a:xfrm>
          <a:prstGeom prst="rect">
            <a:avLst/>
          </a:prstGeom>
          <a:solidFill>
            <a:schemeClr val="accent2">
              <a:lumMod val="40000"/>
              <a:lumOff val="60000"/>
            </a:schemeClr>
          </a:solidFill>
        </p:spPr>
        <p:txBody>
          <a:bodyPr wrap="square" rtlCol="0">
            <a:spAutoFit/>
          </a:bodyPr>
          <a:lstStyle/>
          <a:p>
            <a:r>
              <a:rPr lang="zh-CN" altLang="en-US" b="1">
                <a:solidFill>
                  <a:schemeClr val="accent2">
                    <a:lumMod val="50000"/>
                  </a:schemeClr>
                </a:solidFill>
              </a:rPr>
              <a:t>两个子句的消解式可能有多个！</a:t>
            </a:r>
          </a:p>
        </p:txBody>
      </p:sp>
    </p:spTree>
    <p:extLst>
      <p:ext uri="{BB962C8B-B14F-4D97-AF65-F5344CB8AC3E}">
        <p14:creationId xmlns:p14="http://schemas.microsoft.com/office/powerpoint/2010/main" val="2614278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a:t>
            </a:r>
            <a:r>
              <a:rPr lang="en-US" altLang="zh-CN" sz="1400"/>
              <a:t>(Resolution)</a:t>
            </a:r>
            <a:r>
              <a:rPr lang="zh-CN" altLang="en-US" sz="1400"/>
              <a:t>原理概述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F7B05A9-E2DE-40A5-8724-808FA8A570F3}"/>
                  </a:ext>
                </a:extLst>
              </p:cNvPr>
              <p:cNvSpPr txBox="1"/>
              <p:nvPr/>
            </p:nvSpPr>
            <p:spPr>
              <a:xfrm>
                <a:off x="890545" y="1036063"/>
                <a:ext cx="7362903" cy="3301738"/>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r>
                  <a:rPr lang="zh-CN" altLang="en-US" b="1">
                    <a:solidFill>
                      <a:srgbClr val="C00000"/>
                    </a:solidFill>
                  </a:rPr>
                  <a:t>消解原理</a:t>
                </a:r>
                <a:endParaRPr lang="en-US" altLang="zh-CN" b="1">
                  <a:solidFill>
                    <a:srgbClr val="C00000"/>
                  </a:solidFill>
                </a:endParaRPr>
              </a:p>
              <a:p>
                <a:pPr>
                  <a:lnSpc>
                    <a:spcPts val="2400"/>
                  </a:lnSpc>
                  <a:spcBef>
                    <a:spcPts val="600"/>
                  </a:spcBef>
                </a:pPr>
                <a:r>
                  <a:rPr lang="zh-CN" altLang="en-US" sz="1600" b="1">
                    <a:solidFill>
                      <a:srgbClr val="002060"/>
                    </a:solidFill>
                    <a:latin typeface="楷体" panose="02010609060101010101" pitchFamily="49" charset="-122"/>
                    <a:ea typeface="楷体" panose="02010609060101010101" pitchFamily="49" charset="-122"/>
                  </a:rPr>
                  <a:t>设公式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是合取范式，记</a:t>
                </a:r>
                <a:endParaRPr lang="en-US" altLang="zh-CN" sz="1600" b="1">
                  <a:solidFill>
                    <a:srgbClr val="002060"/>
                  </a:solidFill>
                  <a:latin typeface="楷体" panose="02010609060101010101" pitchFamily="49" charset="-122"/>
                  <a:ea typeface="楷体" panose="02010609060101010101" pitchFamily="49" charset="-122"/>
                </a:endParaRPr>
              </a:p>
              <a:p>
                <a:pPr lvl="2">
                  <a:lnSpc>
                    <a:spcPts val="2400"/>
                  </a:lnSpc>
                  <a:spcBef>
                    <a:spcPts val="600"/>
                  </a:spcBef>
                </a:pPr>
                <a14:m>
                  <m:oMath xmlns:m="http://schemas.openxmlformats.org/officeDocument/2006/math">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𝟎</m:t>
                        </m:r>
                      </m:sup>
                    </m:sSup>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𝑪</m:t>
                    </m:r>
                  </m:oMath>
                </a14:m>
                <a:r>
                  <a:rPr lang="zh-CN" altLang="en-US" sz="1600" b="1">
                    <a:solidFill>
                      <a:srgbClr val="C00000"/>
                    </a:solidFill>
                  </a:rPr>
                  <a:t>是</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的子句</a:t>
                </a:r>
                <a14:m>
                  <m:oMath xmlns:m="http://schemas.openxmlformats.org/officeDocument/2006/math">
                    <m:r>
                      <a:rPr lang="en-US" altLang="zh-CN" sz="1600" b="1" i="1" smtClean="0">
                        <a:solidFill>
                          <a:srgbClr val="C00000"/>
                        </a:solidFill>
                        <a:latin typeface="Cambria Math" panose="02040503050406030204" pitchFamily="18" charset="0"/>
                      </a:rPr>
                      <m:t>}</m:t>
                    </m:r>
                  </m:oMath>
                </a14:m>
                <a:endParaRPr lang="en-US" altLang="zh-CN" sz="1600" b="1">
                  <a:solidFill>
                    <a:srgbClr val="C00000"/>
                  </a:solidFill>
                </a:endParaRPr>
              </a:p>
              <a:p>
                <a:pPr lvl="2">
                  <a:lnSpc>
                    <a:spcPts val="2400"/>
                  </a:lnSpc>
                  <a:spcBef>
                    <a:spcPts val="600"/>
                  </a:spcBef>
                </a:pPr>
                <a14:m>
                  <m:oMath xmlns:m="http://schemas.openxmlformats.org/officeDocument/2006/math">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𝒏</m:t>
                        </m:r>
                      </m:sup>
                    </m:sSup>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𝒏</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𝟏</m:t>
                        </m:r>
                      </m:sup>
                    </m:sSup>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𝑹</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𝑹</m:t>
                    </m:r>
                  </m:oMath>
                </a14:m>
                <a:r>
                  <a:rPr lang="zh-CN" altLang="en-US" sz="1600" b="1">
                    <a:solidFill>
                      <a:srgbClr val="C00000"/>
                    </a:solidFill>
                  </a:rPr>
                  <a:t>是</a:t>
                </a:r>
                <a14:m>
                  <m:oMath xmlns:m="http://schemas.openxmlformats.org/officeDocument/2006/math">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𝒏</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𝟏</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C00000"/>
                    </a:solidFill>
                  </a:rPr>
                  <a:t>中某两个子句的消解式</a:t>
                </a:r>
                <a14:m>
                  <m:oMath xmlns:m="http://schemas.openxmlformats.org/officeDocument/2006/math">
                    <m:r>
                      <a:rPr lang="en-US" altLang="zh-CN" sz="1600" b="1" i="1" smtClean="0">
                        <a:solidFill>
                          <a:srgbClr val="C00000"/>
                        </a:solidFill>
                        <a:latin typeface="Cambria Math" panose="02040503050406030204" pitchFamily="18" charset="0"/>
                      </a:rPr>
                      <m:t>}</m:t>
                    </m:r>
                  </m:oMath>
                </a14:m>
                <a:endParaRPr lang="en-US" altLang="zh-CN" sz="1600" b="1">
                  <a:solidFill>
                    <a:srgbClr val="C00000"/>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6">
                        <a:lumMod val="50000"/>
                      </a:schemeClr>
                    </a:solidFill>
                  </a:rPr>
                  <a:t>由于使用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中出现的命题变量能构造的子句是有限的</a:t>
                </a:r>
                <a:r>
                  <a:rPr lang="en-US" altLang="zh-CN" sz="1600" b="1">
                    <a:solidFill>
                      <a:schemeClr val="accent6">
                        <a:lumMod val="50000"/>
                      </a:schemeClr>
                    </a:solidFill>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𝒏</m:t>
                    </m:r>
                  </m:oMath>
                </a14:m>
                <a:r>
                  <a:rPr lang="zh-CN" altLang="en-US" sz="1600" b="1">
                    <a:solidFill>
                      <a:schemeClr val="accent6">
                        <a:lumMod val="50000"/>
                      </a:schemeClr>
                    </a:solidFill>
                  </a:rPr>
                  <a:t>个命题变量至多</a:t>
                </a:r>
                <a14:m>
                  <m:oMath xmlns:m="http://schemas.openxmlformats.org/officeDocument/2006/math">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𝟐</m:t>
                        </m:r>
                      </m:e>
                      <m:sup>
                        <m:r>
                          <a:rPr lang="en-US" altLang="zh-CN" sz="1600" b="1" i="1" smtClean="0">
                            <a:solidFill>
                              <a:schemeClr val="accent6">
                                <a:lumMod val="50000"/>
                              </a:schemeClr>
                            </a:solidFill>
                            <a:latin typeface="Cambria Math" panose="02040503050406030204" pitchFamily="18" charset="0"/>
                          </a:rPr>
                          <m:t>𝒏</m:t>
                        </m:r>
                      </m:sup>
                    </m:sSup>
                  </m:oMath>
                </a14:m>
                <a:r>
                  <a:rPr lang="zh-CN" altLang="en-US" sz="1600" b="1">
                    <a:solidFill>
                      <a:schemeClr val="accent6">
                        <a:lumMod val="50000"/>
                      </a:schemeClr>
                    </a:solidFill>
                  </a:rPr>
                  <a:t>个子句</a:t>
                </a:r>
                <a:r>
                  <a:rPr lang="en-US" altLang="zh-CN" sz="1600" b="1">
                    <a:solidFill>
                      <a:schemeClr val="accent6">
                        <a:lumMod val="50000"/>
                      </a:schemeClr>
                    </a:solidFill>
                  </a:rPr>
                  <a:t>)</a:t>
                </a:r>
                <a:r>
                  <a:rPr lang="zh-CN" altLang="en-US" sz="1600" b="1">
                    <a:solidFill>
                      <a:schemeClr val="accent6">
                        <a:lumMod val="50000"/>
                      </a:schemeClr>
                    </a:solidFill>
                  </a:rPr>
                  <a:t>，因此存在</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𝒎</m:t>
                    </m:r>
                  </m:oMath>
                </a14:m>
                <a:r>
                  <a:rPr lang="zh-CN" altLang="en-US" sz="1600" b="1">
                    <a:solidFill>
                      <a:schemeClr val="accent6">
                        <a:lumMod val="50000"/>
                      </a:schemeClr>
                    </a:solidFill>
                  </a:rPr>
                  <a:t>使得</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𝑹𝒆</m:t>
                    </m:r>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𝒔</m:t>
                        </m:r>
                      </m:e>
                      <m:sup>
                        <m:r>
                          <a:rPr lang="en-US" altLang="zh-CN" sz="1600" b="1" i="1" smtClean="0">
                            <a:solidFill>
                              <a:schemeClr val="accent6">
                                <a:lumMod val="50000"/>
                              </a:schemeClr>
                            </a:solidFill>
                            <a:latin typeface="Cambria Math" panose="02040503050406030204" pitchFamily="18" charset="0"/>
                          </a:rPr>
                          <m:t>𝒎</m:t>
                        </m:r>
                      </m:sup>
                    </m:sSup>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r>
                      <a:rPr lang="en-US" altLang="zh-CN" sz="1600" b="1" i="1" smtClean="0">
                        <a:solidFill>
                          <a:schemeClr val="accent6">
                            <a:lumMod val="50000"/>
                          </a:schemeClr>
                        </a:solidFill>
                        <a:latin typeface="Cambria Math" panose="02040503050406030204" pitchFamily="18" charset="0"/>
                      </a:rPr>
                      <m:t>= </m:t>
                    </m:r>
                    <m:r>
                      <a:rPr lang="en-US" altLang="zh-CN" sz="1600" b="1" i="1" smtClean="0">
                        <a:solidFill>
                          <a:schemeClr val="accent6">
                            <a:lumMod val="50000"/>
                          </a:schemeClr>
                        </a:solidFill>
                        <a:latin typeface="Cambria Math" panose="02040503050406030204" pitchFamily="18" charset="0"/>
                      </a:rPr>
                      <m:t>𝑹𝒆</m:t>
                    </m:r>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𝒔</m:t>
                        </m:r>
                      </m:e>
                      <m:sup>
                        <m:r>
                          <a:rPr lang="en-US" altLang="zh-CN" sz="1600" b="1" i="1" smtClean="0">
                            <a:solidFill>
                              <a:schemeClr val="accent6">
                                <a:lumMod val="50000"/>
                              </a:schemeClr>
                            </a:solidFill>
                            <a:latin typeface="Cambria Math" panose="02040503050406030204" pitchFamily="18" charset="0"/>
                          </a:rPr>
                          <m:t>𝒎</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𝟏</m:t>
                        </m:r>
                      </m:sup>
                    </m:sSup>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oMath>
                </a14:m>
                <a:r>
                  <a:rPr lang="zh-CN" altLang="en-US" sz="1600" b="1">
                    <a:solidFill>
                      <a:schemeClr val="accent6">
                        <a:lumMod val="50000"/>
                      </a:schemeClr>
                    </a:solidFill>
                  </a:rPr>
                  <a:t>，使用</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𝑹𝒆</m:t>
                    </m:r>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𝒔</m:t>
                        </m:r>
                      </m:e>
                      <m:sup>
                        <m:r>
                          <a:rPr lang="en-US" altLang="zh-CN" sz="1600" b="1" i="1" smtClean="0">
                            <a:solidFill>
                              <a:schemeClr val="accent6">
                                <a:lumMod val="50000"/>
                              </a:schemeClr>
                            </a:solidFill>
                            <a:latin typeface="Cambria Math" panose="02040503050406030204" pitchFamily="18" charset="0"/>
                          </a:rPr>
                          <m:t>∗</m:t>
                        </m:r>
                      </m:sup>
                    </m:sSup>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oMath>
                </a14:m>
                <a:r>
                  <a:rPr lang="zh-CN" altLang="en-US" sz="1600" b="1">
                    <a:solidFill>
                      <a:schemeClr val="accent6">
                        <a:lumMod val="50000"/>
                      </a:schemeClr>
                    </a:solidFill>
                  </a:rPr>
                  <a:t>表示满足此条件的</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𝑹𝒆</m:t>
                    </m:r>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𝒔</m:t>
                        </m:r>
                      </m:e>
                      <m:sup>
                        <m:r>
                          <a:rPr lang="en-US" altLang="zh-CN" sz="1600" b="1" i="1" smtClean="0">
                            <a:solidFill>
                              <a:schemeClr val="accent6">
                                <a:lumMod val="50000"/>
                              </a:schemeClr>
                            </a:solidFill>
                            <a:latin typeface="Cambria Math" panose="02040503050406030204" pitchFamily="18" charset="0"/>
                          </a:rPr>
                          <m:t>𝒎</m:t>
                        </m:r>
                      </m:sup>
                    </m:sSup>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oMath>
                </a14:m>
                <a:r>
                  <a:rPr lang="zh-CN" altLang="en-US" sz="1600" b="1">
                    <a:solidFill>
                      <a:schemeClr val="accent6">
                        <a:lumMod val="50000"/>
                      </a:schemeClr>
                    </a:solidFill>
                  </a:rPr>
                  <a:t>，即</a:t>
                </a:r>
                <a14:m>
                  <m:oMath xmlns:m="http://schemas.openxmlformats.org/officeDocument/2006/math">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C00000"/>
                    </a:solidFill>
                  </a:rPr>
                  <a:t>是使用消解规则从</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的子句能得到的所有子句的集合</a:t>
                </a:r>
                <a:endParaRPr lang="en-US" altLang="zh-CN" sz="1600" b="1">
                  <a:solidFill>
                    <a:schemeClr val="accent6">
                      <a:lumMod val="50000"/>
                    </a:schemeClr>
                  </a:solidFill>
                </a:endParaRPr>
              </a:p>
              <a:p>
                <a:pPr marL="285750" indent="-285750">
                  <a:lnSpc>
                    <a:spcPts val="2400"/>
                  </a:lnSpc>
                  <a:spcBef>
                    <a:spcPts val="1200"/>
                  </a:spcBef>
                  <a:buFont typeface="Arial" panose="020B0604020202020204" pitchFamily="34" charset="0"/>
                  <a:buChar char="•"/>
                </a:pPr>
                <a:r>
                  <a:rPr lang="zh-CN" altLang="en-US" sz="1600" b="1">
                    <a:solidFill>
                      <a:schemeClr val="accent6">
                        <a:lumMod val="50000"/>
                      </a:schemeClr>
                    </a:solidFill>
                  </a:rPr>
                  <a:t>最后判断</a:t>
                </a:r>
                <a:r>
                  <a:rPr lang="zh-CN" altLang="en-US" sz="1600" b="1">
                    <a:solidFill>
                      <a:srgbClr val="C00000"/>
                    </a:solidFill>
                  </a:rPr>
                  <a:t>空集</a:t>
                </a:r>
                <a14:m>
                  <m:oMath xmlns:m="http://schemas.openxmlformats.org/officeDocument/2006/math">
                    <m:r>
                      <a:rPr lang="en-US" altLang="zh-CN" sz="1600" b="1" i="1" smtClean="0">
                        <a:solidFill>
                          <a:srgbClr val="C00000"/>
                        </a:solidFill>
                        <a:latin typeface="Cambria Math" panose="02040503050406030204" pitchFamily="18" charset="0"/>
                        <a:ea typeface="Cambria Math" panose="02040503050406030204" pitchFamily="18" charset="0"/>
                      </a:rPr>
                      <m:t>∅</m:t>
                    </m:r>
                  </m:oMath>
                </a14:m>
                <a:r>
                  <a:rPr lang="zh-CN" altLang="en-US" sz="1600" b="1">
                    <a:solidFill>
                      <a:srgbClr val="C00000"/>
                    </a:solidFill>
                  </a:rPr>
                  <a:t>是否属于</a:t>
                </a:r>
                <a14:m>
                  <m:oMath xmlns:m="http://schemas.openxmlformats.org/officeDocument/2006/math">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chemeClr val="accent6">
                        <a:lumMod val="50000"/>
                      </a:schemeClr>
                    </a:solidFill>
                  </a:rPr>
                  <a:t>，如果属于则</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是不可满足的（即是</a:t>
                </a:r>
                <a:r>
                  <a:rPr lang="zh-CN" altLang="en-US" sz="1600" b="1">
                    <a:solidFill>
                      <a:srgbClr val="C00000"/>
                    </a:solidFill>
                  </a:rPr>
                  <a:t>矛盾式</a:t>
                </a:r>
                <a:r>
                  <a:rPr lang="zh-CN" altLang="en-US" sz="1600" b="1">
                    <a:solidFill>
                      <a:schemeClr val="accent6">
                        <a:lumMod val="50000"/>
                      </a:schemeClr>
                    </a:solidFill>
                  </a:rPr>
                  <a:t>），否则是</a:t>
                </a:r>
                <a:r>
                  <a:rPr lang="zh-CN" altLang="en-US" sz="1600" b="1">
                    <a:solidFill>
                      <a:srgbClr val="C00000"/>
                    </a:solidFill>
                  </a:rPr>
                  <a:t>可满足式</a:t>
                </a:r>
              </a:p>
            </p:txBody>
          </p:sp>
        </mc:Choice>
        <mc:Fallback xmlns="">
          <p:sp>
            <p:nvSpPr>
              <p:cNvPr id="2" name="文本框 1">
                <a:extLst>
                  <a:ext uri="{FF2B5EF4-FFF2-40B4-BE49-F238E27FC236}">
                    <a16:creationId xmlns:a16="http://schemas.microsoft.com/office/drawing/2014/main" id="{9F7B05A9-E2DE-40A5-8724-808FA8A570F3}"/>
                  </a:ext>
                </a:extLst>
              </p:cNvPr>
              <p:cNvSpPr txBox="1">
                <a:spLocks noRot="1" noChangeAspect="1" noMove="1" noResize="1" noEditPoints="1" noAdjustHandles="1" noChangeArrowheads="1" noChangeShapeType="1" noTextEdit="1"/>
              </p:cNvSpPr>
              <p:nvPr/>
            </p:nvSpPr>
            <p:spPr>
              <a:xfrm>
                <a:off x="890545" y="1036063"/>
                <a:ext cx="7362903" cy="3301738"/>
              </a:xfrm>
              <a:prstGeom prst="rect">
                <a:avLst/>
              </a:prstGeom>
              <a:blipFill>
                <a:blip r:embed="rId2"/>
                <a:stretch>
                  <a:fillRect l="-414" t="-554" r="-3311" b="-1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9783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消解原理应用举例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E40CCF-CDEB-4619-BEB3-960315BA4CA7}"/>
                  </a:ext>
                </a:extLst>
              </p:cNvPr>
              <p:cNvSpPr txBox="1"/>
              <p:nvPr/>
            </p:nvSpPr>
            <p:spPr>
              <a:xfrm>
                <a:off x="697291" y="781723"/>
                <a:ext cx="3325556" cy="252120"/>
              </a:xfrm>
              <a:prstGeom prst="rect">
                <a:avLst/>
              </a:prstGeom>
              <a:solidFill>
                <a:schemeClr val="accent6">
                  <a:lumMod val="20000"/>
                  <a:lumOff val="80000"/>
                </a:schemeClr>
              </a:solidFill>
            </p:spPr>
            <p:txBody>
              <a:bodyPr wrap="square" tIns="0" bIns="0"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𝟎</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a:t>
                </a:r>
                <a14:m>
                  <m:oMath xmlns:m="http://schemas.openxmlformats.org/officeDocument/2006/math">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9E40CCF-CDEB-4619-BEB3-960315BA4CA7}"/>
                  </a:ext>
                </a:extLst>
              </p:cNvPr>
              <p:cNvSpPr txBox="1">
                <a:spLocks noRot="1" noChangeAspect="1" noMove="1" noResize="1" noEditPoints="1" noAdjustHandles="1" noChangeArrowheads="1" noChangeShapeType="1" noTextEdit="1"/>
              </p:cNvSpPr>
              <p:nvPr/>
            </p:nvSpPr>
            <p:spPr>
              <a:xfrm>
                <a:off x="697291" y="781723"/>
                <a:ext cx="3325556" cy="252120"/>
              </a:xfrm>
              <a:prstGeom prst="rect">
                <a:avLst/>
              </a:prstGeom>
              <a:blipFill>
                <a:blip r:embed="rId2"/>
                <a:stretch>
                  <a:fillRect l="-916" t="-21429" b="-47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E144821-3154-4517-AD2C-8E8AADB15707}"/>
                  </a:ext>
                </a:extLst>
              </p:cNvPr>
              <p:cNvSpPr txBox="1"/>
              <p:nvPr/>
            </p:nvSpPr>
            <p:spPr>
              <a:xfrm>
                <a:off x="697291" y="1166666"/>
                <a:ext cx="5609001" cy="252120"/>
              </a:xfrm>
              <a:prstGeom prst="rect">
                <a:avLst/>
              </a:prstGeom>
              <a:solidFill>
                <a:schemeClr val="accent6">
                  <a:lumMod val="20000"/>
                  <a:lumOff val="80000"/>
                </a:schemeClr>
              </a:solidFill>
            </p:spPr>
            <p:txBody>
              <a:bodyPr wrap="square" tIns="0" bIns="0"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𝟏</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a:t>
                </a:r>
                <a14:m>
                  <m:oMath xmlns:m="http://schemas.openxmlformats.org/officeDocument/2006/math">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 </m:t>
                    </m:r>
                  </m:oMath>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4E144821-3154-4517-AD2C-8E8AADB15707}"/>
                  </a:ext>
                </a:extLst>
              </p:cNvPr>
              <p:cNvSpPr txBox="1">
                <a:spLocks noRot="1" noChangeAspect="1" noMove="1" noResize="1" noEditPoints="1" noAdjustHandles="1" noChangeArrowheads="1" noChangeShapeType="1" noTextEdit="1"/>
              </p:cNvSpPr>
              <p:nvPr/>
            </p:nvSpPr>
            <p:spPr>
              <a:xfrm>
                <a:off x="697291" y="1166666"/>
                <a:ext cx="5609001" cy="252120"/>
              </a:xfrm>
              <a:prstGeom prst="rect">
                <a:avLst/>
              </a:prstGeom>
              <a:blipFill>
                <a:blip r:embed="rId3"/>
                <a:stretch>
                  <a:fillRect t="-21429" b="-47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DE7D39-CDAE-4665-8D37-0ABB975E5BBC}"/>
                  </a:ext>
                </a:extLst>
              </p:cNvPr>
              <p:cNvSpPr txBox="1"/>
              <p:nvPr/>
            </p:nvSpPr>
            <p:spPr>
              <a:xfrm>
                <a:off x="697291" y="2257004"/>
                <a:ext cx="7749412" cy="252120"/>
              </a:xfrm>
              <a:prstGeom prst="rect">
                <a:avLst/>
              </a:prstGeom>
              <a:solidFill>
                <a:schemeClr val="accent6">
                  <a:lumMod val="20000"/>
                  <a:lumOff val="80000"/>
                </a:schemeClr>
              </a:solidFill>
            </p:spPr>
            <p:txBody>
              <a:bodyPr wrap="square" tIns="0" bIns="0"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𝟐</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a:t>
                </a:r>
                <a14:m>
                  <m:oMath xmlns:m="http://schemas.openxmlformats.org/officeDocument/2006/math">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r>
                      <a:rPr lang="en-US" altLang="zh-CN" sz="1600" b="1" i="1" smtClean="0">
                        <a:solidFill>
                          <a:schemeClr val="accent2">
                            <a:lumMod val="50000"/>
                          </a:schemeClr>
                        </a:solidFill>
                        <a:latin typeface="Cambria Math" panose="02040503050406030204" pitchFamily="18" charset="0"/>
                      </a:rPr>
                      <m:t>}} </m:t>
                    </m:r>
                  </m:oMath>
                </a14:m>
                <a:endParaRPr lang="zh-CN" altLang="en-US"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73DE7D39-CDAE-4665-8D37-0ABB975E5BBC}"/>
                  </a:ext>
                </a:extLst>
              </p:cNvPr>
              <p:cNvSpPr txBox="1">
                <a:spLocks noRot="1" noChangeAspect="1" noMove="1" noResize="1" noEditPoints="1" noAdjustHandles="1" noChangeArrowheads="1" noChangeShapeType="1" noTextEdit="1"/>
              </p:cNvSpPr>
              <p:nvPr/>
            </p:nvSpPr>
            <p:spPr>
              <a:xfrm>
                <a:off x="697291" y="2257004"/>
                <a:ext cx="7749412" cy="252120"/>
              </a:xfrm>
              <a:prstGeom prst="rect">
                <a:avLst/>
              </a:prstGeom>
              <a:blipFill>
                <a:blip r:embed="rId4"/>
                <a:stretch>
                  <a:fillRect t="-21429" b="-47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B0D10FC-6FF3-48EB-BF1A-02E86A69E9CC}"/>
                  </a:ext>
                </a:extLst>
              </p:cNvPr>
              <p:cNvSpPr txBox="1"/>
              <p:nvPr/>
            </p:nvSpPr>
            <p:spPr>
              <a:xfrm>
                <a:off x="3205307" y="1506199"/>
                <a:ext cx="74217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7" name="文本框 16">
                <a:extLst>
                  <a:ext uri="{FF2B5EF4-FFF2-40B4-BE49-F238E27FC236}">
                    <a16:creationId xmlns:a16="http://schemas.microsoft.com/office/drawing/2014/main" id="{DB0D10FC-6FF3-48EB-BF1A-02E86A69E9CC}"/>
                  </a:ext>
                </a:extLst>
              </p:cNvPr>
              <p:cNvSpPr txBox="1">
                <a:spLocks noRot="1" noChangeAspect="1" noMove="1" noResize="1" noEditPoints="1" noAdjustHandles="1" noChangeArrowheads="1" noChangeShapeType="1" noTextEdit="1"/>
              </p:cNvSpPr>
              <p:nvPr/>
            </p:nvSpPr>
            <p:spPr>
              <a:xfrm>
                <a:off x="3205307" y="1506199"/>
                <a:ext cx="742170" cy="215444"/>
              </a:xfrm>
              <a:prstGeom prst="rect">
                <a:avLst/>
              </a:prstGeom>
              <a:blipFill>
                <a:blip r:embed="rId5"/>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B61DAF-13DC-406C-9B8E-D23ACE3A4765}"/>
                  </a:ext>
                </a:extLst>
              </p:cNvPr>
              <p:cNvSpPr txBox="1"/>
              <p:nvPr/>
            </p:nvSpPr>
            <p:spPr>
              <a:xfrm>
                <a:off x="4012191" y="1505424"/>
                <a:ext cx="88463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8" name="文本框 17">
                <a:extLst>
                  <a:ext uri="{FF2B5EF4-FFF2-40B4-BE49-F238E27FC236}">
                    <a16:creationId xmlns:a16="http://schemas.microsoft.com/office/drawing/2014/main" id="{F1B61DAF-13DC-406C-9B8E-D23ACE3A4765}"/>
                  </a:ext>
                </a:extLst>
              </p:cNvPr>
              <p:cNvSpPr txBox="1">
                <a:spLocks noRot="1" noChangeAspect="1" noMove="1" noResize="1" noEditPoints="1" noAdjustHandles="1" noChangeArrowheads="1" noChangeShapeType="1" noTextEdit="1"/>
              </p:cNvSpPr>
              <p:nvPr/>
            </p:nvSpPr>
            <p:spPr>
              <a:xfrm>
                <a:off x="4012191" y="1505424"/>
                <a:ext cx="884632" cy="215444"/>
              </a:xfrm>
              <a:prstGeom prst="rect">
                <a:avLst/>
              </a:prstGeom>
              <a:blipFill>
                <a:blip r:embed="rId6"/>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DC0C573-7F03-408E-A940-BD1E96B28FBF}"/>
                  </a:ext>
                </a:extLst>
              </p:cNvPr>
              <p:cNvSpPr txBox="1"/>
              <p:nvPr/>
            </p:nvSpPr>
            <p:spPr>
              <a:xfrm>
                <a:off x="3576392" y="191487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9" name="文本框 18">
                <a:extLst>
                  <a:ext uri="{FF2B5EF4-FFF2-40B4-BE49-F238E27FC236}">
                    <a16:creationId xmlns:a16="http://schemas.microsoft.com/office/drawing/2014/main" id="{7DC0C573-7F03-408E-A940-BD1E96B28FBF}"/>
                  </a:ext>
                </a:extLst>
              </p:cNvPr>
              <p:cNvSpPr txBox="1">
                <a:spLocks noRot="1" noChangeAspect="1" noMove="1" noResize="1" noEditPoints="1" noAdjustHandles="1" noChangeArrowheads="1" noChangeShapeType="1" noTextEdit="1"/>
              </p:cNvSpPr>
              <p:nvPr/>
            </p:nvSpPr>
            <p:spPr>
              <a:xfrm>
                <a:off x="3576392" y="1914878"/>
                <a:ext cx="903743" cy="215444"/>
              </a:xfrm>
              <a:prstGeom prst="rect">
                <a:avLst/>
              </a:prstGeom>
              <a:blipFill>
                <a:blip r:embed="rId7"/>
                <a:stretch>
                  <a:fillRect b="-25714"/>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467E639D-52E1-462A-BC2E-2FE1D1AFC141}"/>
              </a:ext>
            </a:extLst>
          </p:cNvPr>
          <p:cNvCxnSpPr>
            <a:cxnSpLocks/>
            <a:stCxn id="17" idx="2"/>
            <a:endCxn id="19" idx="0"/>
          </p:cNvCxnSpPr>
          <p:nvPr/>
        </p:nvCxnSpPr>
        <p:spPr>
          <a:xfrm>
            <a:off x="3576392" y="1721643"/>
            <a:ext cx="451872" cy="19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581FB8B-E445-40E2-BB59-00D7BBF795FE}"/>
              </a:ext>
            </a:extLst>
          </p:cNvPr>
          <p:cNvCxnSpPr>
            <a:cxnSpLocks/>
            <a:stCxn id="18" idx="2"/>
            <a:endCxn id="19" idx="0"/>
          </p:cNvCxnSpPr>
          <p:nvPr/>
        </p:nvCxnSpPr>
        <p:spPr>
          <a:xfrm flipH="1">
            <a:off x="4028264" y="1720868"/>
            <a:ext cx="426243" cy="19401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1AA5512-8F63-486C-A257-A95F3BB85E46}"/>
                  </a:ext>
                </a:extLst>
              </p:cNvPr>
              <p:cNvSpPr txBox="1"/>
              <p:nvPr/>
            </p:nvSpPr>
            <p:spPr>
              <a:xfrm>
                <a:off x="1394588" y="1508642"/>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4" name="文本框 23">
                <a:extLst>
                  <a:ext uri="{FF2B5EF4-FFF2-40B4-BE49-F238E27FC236}">
                    <a16:creationId xmlns:a16="http://schemas.microsoft.com/office/drawing/2014/main" id="{81AA5512-8F63-486C-A257-A95F3BB85E46}"/>
                  </a:ext>
                </a:extLst>
              </p:cNvPr>
              <p:cNvSpPr txBox="1">
                <a:spLocks noRot="1" noChangeAspect="1" noMove="1" noResize="1" noEditPoints="1" noAdjustHandles="1" noChangeArrowheads="1" noChangeShapeType="1" noTextEdit="1"/>
              </p:cNvSpPr>
              <p:nvPr/>
            </p:nvSpPr>
            <p:spPr>
              <a:xfrm>
                <a:off x="1394588" y="1508642"/>
                <a:ext cx="756040" cy="215444"/>
              </a:xfrm>
              <a:prstGeom prst="rect">
                <a:avLst/>
              </a:prstGeom>
              <a:blipFill>
                <a:blip r:embed="rId8"/>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04CB991-CE5B-4CDE-9A25-E432E1ACC0B7}"/>
                  </a:ext>
                </a:extLst>
              </p:cNvPr>
              <p:cNvSpPr txBox="1"/>
              <p:nvPr/>
            </p:nvSpPr>
            <p:spPr>
              <a:xfrm>
                <a:off x="2221418" y="1508642"/>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25" name="文本框 24">
                <a:extLst>
                  <a:ext uri="{FF2B5EF4-FFF2-40B4-BE49-F238E27FC236}">
                    <a16:creationId xmlns:a16="http://schemas.microsoft.com/office/drawing/2014/main" id="{204CB991-CE5B-4CDE-9A25-E432E1ACC0B7}"/>
                  </a:ext>
                </a:extLst>
              </p:cNvPr>
              <p:cNvSpPr txBox="1">
                <a:spLocks noRot="1" noChangeAspect="1" noMove="1" noResize="1" noEditPoints="1" noAdjustHandles="1" noChangeArrowheads="1" noChangeShapeType="1" noTextEdit="1"/>
              </p:cNvSpPr>
              <p:nvPr/>
            </p:nvSpPr>
            <p:spPr>
              <a:xfrm>
                <a:off x="2221418" y="1508642"/>
                <a:ext cx="903743" cy="215444"/>
              </a:xfrm>
              <a:prstGeom prst="rect">
                <a:avLst/>
              </a:prstGeom>
              <a:blipFill>
                <a:blip r:embed="rId9"/>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F4630DD-FADE-400D-A414-9188EF3B60E6}"/>
                  </a:ext>
                </a:extLst>
              </p:cNvPr>
              <p:cNvSpPr txBox="1"/>
              <p:nvPr/>
            </p:nvSpPr>
            <p:spPr>
              <a:xfrm>
                <a:off x="1769546" y="1917652"/>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26" name="文本框 25">
                <a:extLst>
                  <a:ext uri="{FF2B5EF4-FFF2-40B4-BE49-F238E27FC236}">
                    <a16:creationId xmlns:a16="http://schemas.microsoft.com/office/drawing/2014/main" id="{9F4630DD-FADE-400D-A414-9188EF3B60E6}"/>
                  </a:ext>
                </a:extLst>
              </p:cNvPr>
              <p:cNvSpPr txBox="1">
                <a:spLocks noRot="1" noChangeAspect="1" noMove="1" noResize="1" noEditPoints="1" noAdjustHandles="1" noChangeArrowheads="1" noChangeShapeType="1" noTextEdit="1"/>
              </p:cNvSpPr>
              <p:nvPr/>
            </p:nvSpPr>
            <p:spPr>
              <a:xfrm>
                <a:off x="1769546" y="1917652"/>
                <a:ext cx="903743" cy="215444"/>
              </a:xfrm>
              <a:prstGeom prst="rect">
                <a:avLst/>
              </a:prstGeom>
              <a:blipFill>
                <a:blip r:embed="rId10"/>
                <a:stretch>
                  <a:fillRect b="-22857"/>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E3930382-EB72-4A64-BB40-B9370E95C97C}"/>
              </a:ext>
            </a:extLst>
          </p:cNvPr>
          <p:cNvCxnSpPr>
            <a:cxnSpLocks/>
            <a:stCxn id="24" idx="2"/>
            <a:endCxn id="26" idx="0"/>
          </p:cNvCxnSpPr>
          <p:nvPr/>
        </p:nvCxnSpPr>
        <p:spPr>
          <a:xfrm>
            <a:off x="1772608" y="1724086"/>
            <a:ext cx="448810"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AA264C4-0CC0-43FE-9816-CF03FC91BF0D}"/>
              </a:ext>
            </a:extLst>
          </p:cNvPr>
          <p:cNvCxnSpPr>
            <a:cxnSpLocks/>
            <a:stCxn id="25" idx="2"/>
            <a:endCxn id="26" idx="0"/>
          </p:cNvCxnSpPr>
          <p:nvPr/>
        </p:nvCxnSpPr>
        <p:spPr>
          <a:xfrm flipH="1">
            <a:off x="2221418" y="1724086"/>
            <a:ext cx="451872"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6705F33-DCB2-419B-A656-F71027A630A5}"/>
                  </a:ext>
                </a:extLst>
              </p:cNvPr>
              <p:cNvSpPr txBox="1"/>
              <p:nvPr/>
            </p:nvSpPr>
            <p:spPr>
              <a:xfrm>
                <a:off x="4971478" y="1509312"/>
                <a:ext cx="785675"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9" name="文本框 28">
                <a:extLst>
                  <a:ext uri="{FF2B5EF4-FFF2-40B4-BE49-F238E27FC236}">
                    <a16:creationId xmlns:a16="http://schemas.microsoft.com/office/drawing/2014/main" id="{06705F33-DCB2-419B-A656-F71027A630A5}"/>
                  </a:ext>
                </a:extLst>
              </p:cNvPr>
              <p:cNvSpPr txBox="1">
                <a:spLocks noRot="1" noChangeAspect="1" noMove="1" noResize="1" noEditPoints="1" noAdjustHandles="1" noChangeArrowheads="1" noChangeShapeType="1" noTextEdit="1"/>
              </p:cNvSpPr>
              <p:nvPr/>
            </p:nvSpPr>
            <p:spPr>
              <a:xfrm>
                <a:off x="4971478" y="1509312"/>
                <a:ext cx="785675" cy="215444"/>
              </a:xfrm>
              <a:prstGeom prst="rect">
                <a:avLst/>
              </a:prstGeom>
              <a:blipFill>
                <a:blip r:embed="rId11"/>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BA8AE47-ABB9-4E4E-87C1-5DD1946BA6EA}"/>
                  </a:ext>
                </a:extLst>
              </p:cNvPr>
              <p:cNvSpPr txBox="1"/>
              <p:nvPr/>
            </p:nvSpPr>
            <p:spPr>
              <a:xfrm>
                <a:off x="5806632" y="1513316"/>
                <a:ext cx="903646"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0" name="文本框 29">
                <a:extLst>
                  <a:ext uri="{FF2B5EF4-FFF2-40B4-BE49-F238E27FC236}">
                    <a16:creationId xmlns:a16="http://schemas.microsoft.com/office/drawing/2014/main" id="{2BA8AE47-ABB9-4E4E-87C1-5DD1946BA6EA}"/>
                  </a:ext>
                </a:extLst>
              </p:cNvPr>
              <p:cNvSpPr txBox="1">
                <a:spLocks noRot="1" noChangeAspect="1" noMove="1" noResize="1" noEditPoints="1" noAdjustHandles="1" noChangeArrowheads="1" noChangeShapeType="1" noTextEdit="1"/>
              </p:cNvSpPr>
              <p:nvPr/>
            </p:nvSpPr>
            <p:spPr>
              <a:xfrm>
                <a:off x="5806632" y="1513316"/>
                <a:ext cx="903646" cy="215444"/>
              </a:xfrm>
              <a:prstGeom prst="rect">
                <a:avLst/>
              </a:prstGeom>
              <a:blipFill>
                <a:blip r:embed="rId12"/>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74F8DA4-E649-4843-9197-382BADE2CB05}"/>
                  </a:ext>
                </a:extLst>
              </p:cNvPr>
              <p:cNvSpPr txBox="1"/>
              <p:nvPr/>
            </p:nvSpPr>
            <p:spPr>
              <a:xfrm>
                <a:off x="5335233" y="1909813"/>
                <a:ext cx="903646"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1" name="文本框 30">
                <a:extLst>
                  <a:ext uri="{FF2B5EF4-FFF2-40B4-BE49-F238E27FC236}">
                    <a16:creationId xmlns:a16="http://schemas.microsoft.com/office/drawing/2014/main" id="{974F8DA4-E649-4843-9197-382BADE2CB05}"/>
                  </a:ext>
                </a:extLst>
              </p:cNvPr>
              <p:cNvSpPr txBox="1">
                <a:spLocks noRot="1" noChangeAspect="1" noMove="1" noResize="1" noEditPoints="1" noAdjustHandles="1" noChangeArrowheads="1" noChangeShapeType="1" noTextEdit="1"/>
              </p:cNvSpPr>
              <p:nvPr/>
            </p:nvSpPr>
            <p:spPr>
              <a:xfrm>
                <a:off x="5335233" y="1909813"/>
                <a:ext cx="903646" cy="215444"/>
              </a:xfrm>
              <a:prstGeom prst="rect">
                <a:avLst/>
              </a:prstGeom>
              <a:blipFill>
                <a:blip r:embed="rId13"/>
                <a:stretch>
                  <a:fillRect b="-22222"/>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E01D4545-9F0A-4AEF-A539-9853ECB611F1}"/>
              </a:ext>
            </a:extLst>
          </p:cNvPr>
          <p:cNvCxnSpPr>
            <a:cxnSpLocks/>
            <a:stCxn id="29" idx="2"/>
            <a:endCxn id="31" idx="0"/>
          </p:cNvCxnSpPr>
          <p:nvPr/>
        </p:nvCxnSpPr>
        <p:spPr>
          <a:xfrm>
            <a:off x="5364316" y="1724756"/>
            <a:ext cx="422740" cy="18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008E192-604D-413F-BE9A-D71765623EE3}"/>
              </a:ext>
            </a:extLst>
          </p:cNvPr>
          <p:cNvCxnSpPr>
            <a:cxnSpLocks/>
            <a:stCxn id="30" idx="2"/>
            <a:endCxn id="31" idx="0"/>
          </p:cNvCxnSpPr>
          <p:nvPr/>
        </p:nvCxnSpPr>
        <p:spPr>
          <a:xfrm flipH="1">
            <a:off x="5787056" y="1728760"/>
            <a:ext cx="471399" cy="18105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BB6BF1B-5FE5-4B8D-B415-A725F59990EF}"/>
                  </a:ext>
                </a:extLst>
              </p:cNvPr>
              <p:cNvSpPr txBox="1"/>
              <p:nvPr/>
            </p:nvSpPr>
            <p:spPr>
              <a:xfrm>
                <a:off x="6778673" y="1511208"/>
                <a:ext cx="74002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4" name="文本框 33">
                <a:extLst>
                  <a:ext uri="{FF2B5EF4-FFF2-40B4-BE49-F238E27FC236}">
                    <a16:creationId xmlns:a16="http://schemas.microsoft.com/office/drawing/2014/main" id="{3BB6BF1B-5FE5-4B8D-B415-A725F59990EF}"/>
                  </a:ext>
                </a:extLst>
              </p:cNvPr>
              <p:cNvSpPr txBox="1">
                <a:spLocks noRot="1" noChangeAspect="1" noMove="1" noResize="1" noEditPoints="1" noAdjustHandles="1" noChangeArrowheads="1" noChangeShapeType="1" noTextEdit="1"/>
              </p:cNvSpPr>
              <p:nvPr/>
            </p:nvSpPr>
            <p:spPr>
              <a:xfrm>
                <a:off x="6778673" y="1511208"/>
                <a:ext cx="740029" cy="215444"/>
              </a:xfrm>
              <a:prstGeom prst="rect">
                <a:avLst/>
              </a:prstGeom>
              <a:blipFill>
                <a:blip r:embed="rId14"/>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BEDE1BD-4DF5-4E53-86DA-E13ED8F82FD3}"/>
                  </a:ext>
                </a:extLst>
              </p:cNvPr>
              <p:cNvSpPr txBox="1"/>
              <p:nvPr/>
            </p:nvSpPr>
            <p:spPr>
              <a:xfrm>
                <a:off x="7570062" y="1505424"/>
                <a:ext cx="932004"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5" name="文本框 34">
                <a:extLst>
                  <a:ext uri="{FF2B5EF4-FFF2-40B4-BE49-F238E27FC236}">
                    <a16:creationId xmlns:a16="http://schemas.microsoft.com/office/drawing/2014/main" id="{FBEDE1BD-4DF5-4E53-86DA-E13ED8F82FD3}"/>
                  </a:ext>
                </a:extLst>
              </p:cNvPr>
              <p:cNvSpPr txBox="1">
                <a:spLocks noRot="1" noChangeAspect="1" noMove="1" noResize="1" noEditPoints="1" noAdjustHandles="1" noChangeArrowheads="1" noChangeShapeType="1" noTextEdit="1"/>
              </p:cNvSpPr>
              <p:nvPr/>
            </p:nvSpPr>
            <p:spPr>
              <a:xfrm>
                <a:off x="7570062" y="1505424"/>
                <a:ext cx="932004" cy="215444"/>
              </a:xfrm>
              <a:prstGeom prst="rect">
                <a:avLst/>
              </a:prstGeom>
              <a:blipFill>
                <a:blip r:embed="rId15"/>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83B11B0B-CE75-4DFD-B46D-27FE34030C94}"/>
                  </a:ext>
                </a:extLst>
              </p:cNvPr>
              <p:cNvSpPr txBox="1"/>
              <p:nvPr/>
            </p:nvSpPr>
            <p:spPr>
              <a:xfrm>
                <a:off x="7168774" y="1912068"/>
                <a:ext cx="89437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6" name="文本框 35">
                <a:extLst>
                  <a:ext uri="{FF2B5EF4-FFF2-40B4-BE49-F238E27FC236}">
                    <a16:creationId xmlns:a16="http://schemas.microsoft.com/office/drawing/2014/main" id="{83B11B0B-CE75-4DFD-B46D-27FE34030C94}"/>
                  </a:ext>
                </a:extLst>
              </p:cNvPr>
              <p:cNvSpPr txBox="1">
                <a:spLocks noRot="1" noChangeAspect="1" noMove="1" noResize="1" noEditPoints="1" noAdjustHandles="1" noChangeArrowheads="1" noChangeShapeType="1" noTextEdit="1"/>
              </p:cNvSpPr>
              <p:nvPr/>
            </p:nvSpPr>
            <p:spPr>
              <a:xfrm>
                <a:off x="7168774" y="1912068"/>
                <a:ext cx="894379" cy="215444"/>
              </a:xfrm>
              <a:prstGeom prst="rect">
                <a:avLst/>
              </a:prstGeom>
              <a:blipFill>
                <a:blip r:embed="rId16"/>
                <a:stretch>
                  <a:fillRect b="-22857"/>
                </a:stretch>
              </a:blipFill>
            </p:spPr>
            <p:txBody>
              <a:bodyPr/>
              <a:lstStyle/>
              <a:p>
                <a:r>
                  <a:rPr lang="zh-CN" altLang="en-US">
                    <a:noFill/>
                  </a:rPr>
                  <a:t> </a:t>
                </a:r>
              </a:p>
            </p:txBody>
          </p:sp>
        </mc:Fallback>
      </mc:AlternateContent>
      <p:cxnSp>
        <p:nvCxnSpPr>
          <p:cNvPr id="37" name="直接连接符 36">
            <a:extLst>
              <a:ext uri="{FF2B5EF4-FFF2-40B4-BE49-F238E27FC236}">
                <a16:creationId xmlns:a16="http://schemas.microsoft.com/office/drawing/2014/main" id="{6165C796-C3C4-4F21-8C01-C914EC0D10DF}"/>
              </a:ext>
            </a:extLst>
          </p:cNvPr>
          <p:cNvCxnSpPr>
            <a:cxnSpLocks/>
            <a:stCxn id="34" idx="2"/>
            <a:endCxn id="36" idx="0"/>
          </p:cNvCxnSpPr>
          <p:nvPr/>
        </p:nvCxnSpPr>
        <p:spPr>
          <a:xfrm>
            <a:off x="7148688" y="1726652"/>
            <a:ext cx="467276" cy="185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EB451B2-F6B3-47DE-B763-24B1CAD77528}"/>
              </a:ext>
            </a:extLst>
          </p:cNvPr>
          <p:cNvCxnSpPr>
            <a:cxnSpLocks/>
            <a:stCxn id="35" idx="2"/>
            <a:endCxn id="36" idx="0"/>
          </p:cNvCxnSpPr>
          <p:nvPr/>
        </p:nvCxnSpPr>
        <p:spPr>
          <a:xfrm flipH="1">
            <a:off x="7615964" y="1720868"/>
            <a:ext cx="420100" cy="1912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260F6A61-B76A-4D5F-A57D-9512396B1698}"/>
                  </a:ext>
                </a:extLst>
              </p:cNvPr>
              <p:cNvSpPr txBox="1"/>
              <p:nvPr/>
            </p:nvSpPr>
            <p:spPr>
              <a:xfrm>
                <a:off x="127932" y="2608258"/>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80" name="文本框 79">
                <a:extLst>
                  <a:ext uri="{FF2B5EF4-FFF2-40B4-BE49-F238E27FC236}">
                    <a16:creationId xmlns:a16="http://schemas.microsoft.com/office/drawing/2014/main" id="{260F6A61-B76A-4D5F-A57D-9512396B1698}"/>
                  </a:ext>
                </a:extLst>
              </p:cNvPr>
              <p:cNvSpPr txBox="1">
                <a:spLocks noRot="1" noChangeAspect="1" noMove="1" noResize="1" noEditPoints="1" noAdjustHandles="1" noChangeArrowheads="1" noChangeShapeType="1" noTextEdit="1"/>
              </p:cNvSpPr>
              <p:nvPr/>
            </p:nvSpPr>
            <p:spPr>
              <a:xfrm>
                <a:off x="127932" y="2608258"/>
                <a:ext cx="756040" cy="215444"/>
              </a:xfrm>
              <a:prstGeom prst="rect">
                <a:avLst/>
              </a:prstGeom>
              <a:blipFill>
                <a:blip r:embed="rId17"/>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27B945E0-9DF4-45CF-8DB5-64A2C3623E40}"/>
                  </a:ext>
                </a:extLst>
              </p:cNvPr>
              <p:cNvSpPr txBox="1"/>
              <p:nvPr/>
            </p:nvSpPr>
            <p:spPr>
              <a:xfrm>
                <a:off x="954762" y="260825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81" name="文本框 80">
                <a:extLst>
                  <a:ext uri="{FF2B5EF4-FFF2-40B4-BE49-F238E27FC236}">
                    <a16:creationId xmlns:a16="http://schemas.microsoft.com/office/drawing/2014/main" id="{27B945E0-9DF4-45CF-8DB5-64A2C3623E40}"/>
                  </a:ext>
                </a:extLst>
              </p:cNvPr>
              <p:cNvSpPr txBox="1">
                <a:spLocks noRot="1" noChangeAspect="1" noMove="1" noResize="1" noEditPoints="1" noAdjustHandles="1" noChangeArrowheads="1" noChangeShapeType="1" noTextEdit="1"/>
              </p:cNvSpPr>
              <p:nvPr/>
            </p:nvSpPr>
            <p:spPr>
              <a:xfrm>
                <a:off x="954762" y="2608258"/>
                <a:ext cx="903743" cy="215444"/>
              </a:xfrm>
              <a:prstGeom prst="rect">
                <a:avLst/>
              </a:prstGeom>
              <a:blipFill>
                <a:blip r:embed="rId18"/>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5483DAF0-7F6A-4135-B2FE-943AF158F11B}"/>
                  </a:ext>
                </a:extLst>
              </p:cNvPr>
              <p:cNvSpPr txBox="1"/>
              <p:nvPr/>
            </p:nvSpPr>
            <p:spPr>
              <a:xfrm>
                <a:off x="502890" y="301726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82" name="文本框 81">
                <a:extLst>
                  <a:ext uri="{FF2B5EF4-FFF2-40B4-BE49-F238E27FC236}">
                    <a16:creationId xmlns:a16="http://schemas.microsoft.com/office/drawing/2014/main" id="{5483DAF0-7F6A-4135-B2FE-943AF158F11B}"/>
                  </a:ext>
                </a:extLst>
              </p:cNvPr>
              <p:cNvSpPr txBox="1">
                <a:spLocks noRot="1" noChangeAspect="1" noMove="1" noResize="1" noEditPoints="1" noAdjustHandles="1" noChangeArrowheads="1" noChangeShapeType="1" noTextEdit="1"/>
              </p:cNvSpPr>
              <p:nvPr/>
            </p:nvSpPr>
            <p:spPr>
              <a:xfrm>
                <a:off x="502890" y="3017268"/>
                <a:ext cx="903743" cy="215444"/>
              </a:xfrm>
              <a:prstGeom prst="rect">
                <a:avLst/>
              </a:prstGeom>
              <a:blipFill>
                <a:blip r:embed="rId19"/>
                <a:stretch>
                  <a:fillRect b="-22857"/>
                </a:stretch>
              </a:blipFill>
            </p:spPr>
            <p:txBody>
              <a:bodyPr/>
              <a:lstStyle/>
              <a:p>
                <a:r>
                  <a:rPr lang="zh-CN" altLang="en-US">
                    <a:noFill/>
                  </a:rPr>
                  <a:t> </a:t>
                </a:r>
              </a:p>
            </p:txBody>
          </p:sp>
        </mc:Fallback>
      </mc:AlternateContent>
      <p:cxnSp>
        <p:nvCxnSpPr>
          <p:cNvPr id="83" name="直接连接符 82">
            <a:extLst>
              <a:ext uri="{FF2B5EF4-FFF2-40B4-BE49-F238E27FC236}">
                <a16:creationId xmlns:a16="http://schemas.microsoft.com/office/drawing/2014/main" id="{13FC7542-2682-4137-86F4-5A86C91DF0F9}"/>
              </a:ext>
            </a:extLst>
          </p:cNvPr>
          <p:cNvCxnSpPr>
            <a:cxnSpLocks/>
            <a:stCxn id="80" idx="2"/>
            <a:endCxn id="82" idx="0"/>
          </p:cNvCxnSpPr>
          <p:nvPr/>
        </p:nvCxnSpPr>
        <p:spPr>
          <a:xfrm>
            <a:off x="505952" y="2823702"/>
            <a:ext cx="448810"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0DDC15D8-0E61-49F1-9693-B6EAFEACC070}"/>
              </a:ext>
            </a:extLst>
          </p:cNvPr>
          <p:cNvCxnSpPr>
            <a:cxnSpLocks/>
            <a:stCxn id="81" idx="2"/>
            <a:endCxn id="82" idx="0"/>
          </p:cNvCxnSpPr>
          <p:nvPr/>
        </p:nvCxnSpPr>
        <p:spPr>
          <a:xfrm flipH="1">
            <a:off x="954762" y="2823702"/>
            <a:ext cx="451872"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712362F7-390B-4573-A5DB-73B107690F0D}"/>
                  </a:ext>
                </a:extLst>
              </p:cNvPr>
              <p:cNvSpPr txBox="1"/>
              <p:nvPr/>
            </p:nvSpPr>
            <p:spPr>
              <a:xfrm>
                <a:off x="1924772" y="2608405"/>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85" name="文本框 84">
                <a:extLst>
                  <a:ext uri="{FF2B5EF4-FFF2-40B4-BE49-F238E27FC236}">
                    <a16:creationId xmlns:a16="http://schemas.microsoft.com/office/drawing/2014/main" id="{712362F7-390B-4573-A5DB-73B107690F0D}"/>
                  </a:ext>
                </a:extLst>
              </p:cNvPr>
              <p:cNvSpPr txBox="1">
                <a:spLocks noRot="1" noChangeAspect="1" noMove="1" noResize="1" noEditPoints="1" noAdjustHandles="1" noChangeArrowheads="1" noChangeShapeType="1" noTextEdit="1"/>
              </p:cNvSpPr>
              <p:nvPr/>
            </p:nvSpPr>
            <p:spPr>
              <a:xfrm>
                <a:off x="1924772" y="2608405"/>
                <a:ext cx="756040" cy="215444"/>
              </a:xfrm>
              <a:prstGeom prst="rect">
                <a:avLst/>
              </a:prstGeom>
              <a:blipFill>
                <a:blip r:embed="rId20"/>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76B428A-D5DC-4532-91DE-934562062041}"/>
                  </a:ext>
                </a:extLst>
              </p:cNvPr>
              <p:cNvSpPr txBox="1"/>
              <p:nvPr/>
            </p:nvSpPr>
            <p:spPr>
              <a:xfrm>
                <a:off x="2751602" y="2608405"/>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86" name="文本框 85">
                <a:extLst>
                  <a:ext uri="{FF2B5EF4-FFF2-40B4-BE49-F238E27FC236}">
                    <a16:creationId xmlns:a16="http://schemas.microsoft.com/office/drawing/2014/main" id="{076B428A-D5DC-4532-91DE-934562062041}"/>
                  </a:ext>
                </a:extLst>
              </p:cNvPr>
              <p:cNvSpPr txBox="1">
                <a:spLocks noRot="1" noChangeAspect="1" noMove="1" noResize="1" noEditPoints="1" noAdjustHandles="1" noChangeArrowheads="1" noChangeShapeType="1" noTextEdit="1"/>
              </p:cNvSpPr>
              <p:nvPr/>
            </p:nvSpPr>
            <p:spPr>
              <a:xfrm>
                <a:off x="2751602" y="2608405"/>
                <a:ext cx="903743" cy="215444"/>
              </a:xfrm>
              <a:prstGeom prst="rect">
                <a:avLst/>
              </a:prstGeom>
              <a:blipFill>
                <a:blip r:embed="rId21"/>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DCA331B9-B7FA-4A9A-B716-737F71331A0D}"/>
                  </a:ext>
                </a:extLst>
              </p:cNvPr>
              <p:cNvSpPr txBox="1"/>
              <p:nvPr/>
            </p:nvSpPr>
            <p:spPr>
              <a:xfrm>
                <a:off x="2299730" y="3017415"/>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87" name="文本框 86">
                <a:extLst>
                  <a:ext uri="{FF2B5EF4-FFF2-40B4-BE49-F238E27FC236}">
                    <a16:creationId xmlns:a16="http://schemas.microsoft.com/office/drawing/2014/main" id="{DCA331B9-B7FA-4A9A-B716-737F71331A0D}"/>
                  </a:ext>
                </a:extLst>
              </p:cNvPr>
              <p:cNvSpPr txBox="1">
                <a:spLocks noRot="1" noChangeAspect="1" noMove="1" noResize="1" noEditPoints="1" noAdjustHandles="1" noChangeArrowheads="1" noChangeShapeType="1" noTextEdit="1"/>
              </p:cNvSpPr>
              <p:nvPr/>
            </p:nvSpPr>
            <p:spPr>
              <a:xfrm>
                <a:off x="2299730" y="3017415"/>
                <a:ext cx="903743" cy="215444"/>
              </a:xfrm>
              <a:prstGeom prst="rect">
                <a:avLst/>
              </a:prstGeom>
              <a:blipFill>
                <a:blip r:embed="rId22"/>
                <a:stretch>
                  <a:fillRect b="-22857"/>
                </a:stretch>
              </a:blipFill>
            </p:spPr>
            <p:txBody>
              <a:bodyPr/>
              <a:lstStyle/>
              <a:p>
                <a:r>
                  <a:rPr lang="zh-CN" altLang="en-US">
                    <a:noFill/>
                  </a:rPr>
                  <a:t> </a:t>
                </a:r>
              </a:p>
            </p:txBody>
          </p:sp>
        </mc:Fallback>
      </mc:AlternateContent>
      <p:cxnSp>
        <p:nvCxnSpPr>
          <p:cNvPr id="88" name="直接连接符 87">
            <a:extLst>
              <a:ext uri="{FF2B5EF4-FFF2-40B4-BE49-F238E27FC236}">
                <a16:creationId xmlns:a16="http://schemas.microsoft.com/office/drawing/2014/main" id="{CF89E725-AF2B-4F27-9AA5-C29637A26806}"/>
              </a:ext>
            </a:extLst>
          </p:cNvPr>
          <p:cNvCxnSpPr>
            <a:cxnSpLocks/>
            <a:stCxn id="85" idx="2"/>
            <a:endCxn id="87" idx="0"/>
          </p:cNvCxnSpPr>
          <p:nvPr/>
        </p:nvCxnSpPr>
        <p:spPr>
          <a:xfrm>
            <a:off x="2302792" y="2823849"/>
            <a:ext cx="448810"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A440715-F871-4227-801D-34B844E5A104}"/>
              </a:ext>
            </a:extLst>
          </p:cNvPr>
          <p:cNvCxnSpPr>
            <a:cxnSpLocks/>
            <a:stCxn id="86" idx="2"/>
            <a:endCxn id="87" idx="0"/>
          </p:cNvCxnSpPr>
          <p:nvPr/>
        </p:nvCxnSpPr>
        <p:spPr>
          <a:xfrm flipH="1">
            <a:off x="2751602" y="2823849"/>
            <a:ext cx="451872"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D844A872-D83E-49F1-B5B4-15EEA1EC91C2}"/>
                  </a:ext>
                </a:extLst>
              </p:cNvPr>
              <p:cNvSpPr txBox="1"/>
              <p:nvPr/>
            </p:nvSpPr>
            <p:spPr>
              <a:xfrm>
                <a:off x="3721013" y="260825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90" name="文本框 89">
                <a:extLst>
                  <a:ext uri="{FF2B5EF4-FFF2-40B4-BE49-F238E27FC236}">
                    <a16:creationId xmlns:a16="http://schemas.microsoft.com/office/drawing/2014/main" id="{D844A872-D83E-49F1-B5B4-15EEA1EC91C2}"/>
                  </a:ext>
                </a:extLst>
              </p:cNvPr>
              <p:cNvSpPr txBox="1">
                <a:spLocks noRot="1" noChangeAspect="1" noMove="1" noResize="1" noEditPoints="1" noAdjustHandles="1" noChangeArrowheads="1" noChangeShapeType="1" noTextEdit="1"/>
              </p:cNvSpPr>
              <p:nvPr/>
            </p:nvSpPr>
            <p:spPr>
              <a:xfrm>
                <a:off x="3721013" y="2608258"/>
                <a:ext cx="903743" cy="215444"/>
              </a:xfrm>
              <a:prstGeom prst="rect">
                <a:avLst/>
              </a:prstGeom>
              <a:blipFill>
                <a:blip r:embed="rId23"/>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ABFF017A-8F88-4514-B503-2131C9426B29}"/>
                  </a:ext>
                </a:extLst>
              </p:cNvPr>
              <p:cNvSpPr txBox="1"/>
              <p:nvPr/>
            </p:nvSpPr>
            <p:spPr>
              <a:xfrm>
                <a:off x="4678171" y="260825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91" name="文本框 90">
                <a:extLst>
                  <a:ext uri="{FF2B5EF4-FFF2-40B4-BE49-F238E27FC236}">
                    <a16:creationId xmlns:a16="http://schemas.microsoft.com/office/drawing/2014/main" id="{ABFF017A-8F88-4514-B503-2131C9426B29}"/>
                  </a:ext>
                </a:extLst>
              </p:cNvPr>
              <p:cNvSpPr txBox="1">
                <a:spLocks noRot="1" noChangeAspect="1" noMove="1" noResize="1" noEditPoints="1" noAdjustHandles="1" noChangeArrowheads="1" noChangeShapeType="1" noTextEdit="1"/>
              </p:cNvSpPr>
              <p:nvPr/>
            </p:nvSpPr>
            <p:spPr>
              <a:xfrm>
                <a:off x="4678171" y="2608258"/>
                <a:ext cx="903743" cy="215444"/>
              </a:xfrm>
              <a:prstGeom prst="rect">
                <a:avLst/>
              </a:prstGeom>
              <a:blipFill>
                <a:blip r:embed="rId24"/>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AA1153C3-0AD6-4F6E-B198-55FB43B52A1E}"/>
                  </a:ext>
                </a:extLst>
              </p:cNvPr>
              <p:cNvSpPr txBox="1"/>
              <p:nvPr/>
            </p:nvSpPr>
            <p:spPr>
              <a:xfrm>
                <a:off x="4221166" y="301726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92" name="文本框 91">
                <a:extLst>
                  <a:ext uri="{FF2B5EF4-FFF2-40B4-BE49-F238E27FC236}">
                    <a16:creationId xmlns:a16="http://schemas.microsoft.com/office/drawing/2014/main" id="{AA1153C3-0AD6-4F6E-B198-55FB43B52A1E}"/>
                  </a:ext>
                </a:extLst>
              </p:cNvPr>
              <p:cNvSpPr txBox="1">
                <a:spLocks noRot="1" noChangeAspect="1" noMove="1" noResize="1" noEditPoints="1" noAdjustHandles="1" noChangeArrowheads="1" noChangeShapeType="1" noTextEdit="1"/>
              </p:cNvSpPr>
              <p:nvPr/>
            </p:nvSpPr>
            <p:spPr>
              <a:xfrm>
                <a:off x="4221166" y="3017268"/>
                <a:ext cx="903743" cy="215444"/>
              </a:xfrm>
              <a:prstGeom prst="rect">
                <a:avLst/>
              </a:prstGeom>
              <a:blipFill>
                <a:blip r:embed="rId25"/>
                <a:stretch>
                  <a:fillRect b="-22857"/>
                </a:stretch>
              </a:blipFill>
            </p:spPr>
            <p:txBody>
              <a:bodyPr/>
              <a:lstStyle/>
              <a:p>
                <a:r>
                  <a:rPr lang="zh-CN" altLang="en-US">
                    <a:noFill/>
                  </a:rPr>
                  <a:t> </a:t>
                </a:r>
              </a:p>
            </p:txBody>
          </p:sp>
        </mc:Fallback>
      </mc:AlternateContent>
      <p:cxnSp>
        <p:nvCxnSpPr>
          <p:cNvPr id="93" name="直接连接符 92">
            <a:extLst>
              <a:ext uri="{FF2B5EF4-FFF2-40B4-BE49-F238E27FC236}">
                <a16:creationId xmlns:a16="http://schemas.microsoft.com/office/drawing/2014/main" id="{75A62FE6-2CD2-49A7-9962-7B44A95C4364}"/>
              </a:ext>
            </a:extLst>
          </p:cNvPr>
          <p:cNvCxnSpPr>
            <a:cxnSpLocks/>
            <a:stCxn id="90" idx="2"/>
            <a:endCxn id="92" idx="0"/>
          </p:cNvCxnSpPr>
          <p:nvPr/>
        </p:nvCxnSpPr>
        <p:spPr>
          <a:xfrm>
            <a:off x="4172885" y="2823702"/>
            <a:ext cx="500153"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134EA94-2421-405F-84CA-9AC9D1C4C374}"/>
              </a:ext>
            </a:extLst>
          </p:cNvPr>
          <p:cNvCxnSpPr>
            <a:cxnSpLocks/>
            <a:stCxn id="91" idx="2"/>
            <a:endCxn id="92" idx="0"/>
          </p:cNvCxnSpPr>
          <p:nvPr/>
        </p:nvCxnSpPr>
        <p:spPr>
          <a:xfrm flipH="1">
            <a:off x="4673038" y="2823702"/>
            <a:ext cx="457005"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7EB8121F-908B-485B-ABCB-C61D240568B1}"/>
                  </a:ext>
                </a:extLst>
              </p:cNvPr>
              <p:cNvSpPr txBox="1"/>
              <p:nvPr/>
            </p:nvSpPr>
            <p:spPr>
              <a:xfrm>
                <a:off x="5652692" y="260825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00" name="文本框 99">
                <a:extLst>
                  <a:ext uri="{FF2B5EF4-FFF2-40B4-BE49-F238E27FC236}">
                    <a16:creationId xmlns:a16="http://schemas.microsoft.com/office/drawing/2014/main" id="{7EB8121F-908B-485B-ABCB-C61D240568B1}"/>
                  </a:ext>
                </a:extLst>
              </p:cNvPr>
              <p:cNvSpPr txBox="1">
                <a:spLocks noRot="1" noChangeAspect="1" noMove="1" noResize="1" noEditPoints="1" noAdjustHandles="1" noChangeArrowheads="1" noChangeShapeType="1" noTextEdit="1"/>
              </p:cNvSpPr>
              <p:nvPr/>
            </p:nvSpPr>
            <p:spPr>
              <a:xfrm>
                <a:off x="5652692" y="2608258"/>
                <a:ext cx="903743" cy="215444"/>
              </a:xfrm>
              <a:prstGeom prst="rect">
                <a:avLst/>
              </a:prstGeom>
              <a:blipFill>
                <a:blip r:embed="rId26"/>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5C831C33-B937-41C2-BAD7-177D9395BE23}"/>
                  </a:ext>
                </a:extLst>
              </p:cNvPr>
              <p:cNvSpPr txBox="1"/>
              <p:nvPr/>
            </p:nvSpPr>
            <p:spPr>
              <a:xfrm>
                <a:off x="6609850" y="260825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01" name="文本框 100">
                <a:extLst>
                  <a:ext uri="{FF2B5EF4-FFF2-40B4-BE49-F238E27FC236}">
                    <a16:creationId xmlns:a16="http://schemas.microsoft.com/office/drawing/2014/main" id="{5C831C33-B937-41C2-BAD7-177D9395BE23}"/>
                  </a:ext>
                </a:extLst>
              </p:cNvPr>
              <p:cNvSpPr txBox="1">
                <a:spLocks noRot="1" noChangeAspect="1" noMove="1" noResize="1" noEditPoints="1" noAdjustHandles="1" noChangeArrowheads="1" noChangeShapeType="1" noTextEdit="1"/>
              </p:cNvSpPr>
              <p:nvPr/>
            </p:nvSpPr>
            <p:spPr>
              <a:xfrm>
                <a:off x="6609850" y="2608258"/>
                <a:ext cx="903743" cy="215444"/>
              </a:xfrm>
              <a:prstGeom prst="rect">
                <a:avLst/>
              </a:prstGeom>
              <a:blipFill>
                <a:blip r:embed="rId27"/>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CAADCC7B-0C34-4F89-AC21-F42704CA4A34}"/>
                  </a:ext>
                </a:extLst>
              </p:cNvPr>
              <p:cNvSpPr txBox="1"/>
              <p:nvPr/>
            </p:nvSpPr>
            <p:spPr>
              <a:xfrm>
                <a:off x="6152845" y="301726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02" name="文本框 101">
                <a:extLst>
                  <a:ext uri="{FF2B5EF4-FFF2-40B4-BE49-F238E27FC236}">
                    <a16:creationId xmlns:a16="http://schemas.microsoft.com/office/drawing/2014/main" id="{CAADCC7B-0C34-4F89-AC21-F42704CA4A34}"/>
                  </a:ext>
                </a:extLst>
              </p:cNvPr>
              <p:cNvSpPr txBox="1">
                <a:spLocks noRot="1" noChangeAspect="1" noMove="1" noResize="1" noEditPoints="1" noAdjustHandles="1" noChangeArrowheads="1" noChangeShapeType="1" noTextEdit="1"/>
              </p:cNvSpPr>
              <p:nvPr/>
            </p:nvSpPr>
            <p:spPr>
              <a:xfrm>
                <a:off x="6152845" y="3017268"/>
                <a:ext cx="903743" cy="215444"/>
              </a:xfrm>
              <a:prstGeom prst="rect">
                <a:avLst/>
              </a:prstGeom>
              <a:blipFill>
                <a:blip r:embed="rId28"/>
                <a:stretch>
                  <a:fillRect b="-22857"/>
                </a:stretch>
              </a:blipFill>
            </p:spPr>
            <p:txBody>
              <a:bodyPr/>
              <a:lstStyle/>
              <a:p>
                <a:r>
                  <a:rPr lang="zh-CN" altLang="en-US">
                    <a:noFill/>
                  </a:rPr>
                  <a:t> </a:t>
                </a:r>
              </a:p>
            </p:txBody>
          </p:sp>
        </mc:Fallback>
      </mc:AlternateContent>
      <p:cxnSp>
        <p:nvCxnSpPr>
          <p:cNvPr id="103" name="直接连接符 102">
            <a:extLst>
              <a:ext uri="{FF2B5EF4-FFF2-40B4-BE49-F238E27FC236}">
                <a16:creationId xmlns:a16="http://schemas.microsoft.com/office/drawing/2014/main" id="{0F81946E-9C74-4D2A-816E-99EB351E115E}"/>
              </a:ext>
            </a:extLst>
          </p:cNvPr>
          <p:cNvCxnSpPr>
            <a:cxnSpLocks/>
            <a:stCxn id="100" idx="2"/>
            <a:endCxn id="102" idx="0"/>
          </p:cNvCxnSpPr>
          <p:nvPr/>
        </p:nvCxnSpPr>
        <p:spPr>
          <a:xfrm>
            <a:off x="6104564" y="2823702"/>
            <a:ext cx="500153"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5F37E36-6837-4978-A8F8-2321F28ADDB9}"/>
              </a:ext>
            </a:extLst>
          </p:cNvPr>
          <p:cNvCxnSpPr>
            <a:cxnSpLocks/>
            <a:stCxn id="101" idx="2"/>
            <a:endCxn id="102" idx="0"/>
          </p:cNvCxnSpPr>
          <p:nvPr/>
        </p:nvCxnSpPr>
        <p:spPr>
          <a:xfrm flipH="1">
            <a:off x="6604717" y="2823702"/>
            <a:ext cx="457005"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4A2DDA69-FC3F-432B-A8AE-65C36B6C49FD}"/>
                  </a:ext>
                </a:extLst>
              </p:cNvPr>
              <p:cNvSpPr txBox="1"/>
              <p:nvPr/>
            </p:nvSpPr>
            <p:spPr>
              <a:xfrm>
                <a:off x="133041" y="3395904"/>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05" name="文本框 104">
                <a:extLst>
                  <a:ext uri="{FF2B5EF4-FFF2-40B4-BE49-F238E27FC236}">
                    <a16:creationId xmlns:a16="http://schemas.microsoft.com/office/drawing/2014/main" id="{4A2DDA69-FC3F-432B-A8AE-65C36B6C49FD}"/>
                  </a:ext>
                </a:extLst>
              </p:cNvPr>
              <p:cNvSpPr txBox="1">
                <a:spLocks noRot="1" noChangeAspect="1" noMove="1" noResize="1" noEditPoints="1" noAdjustHandles="1" noChangeArrowheads="1" noChangeShapeType="1" noTextEdit="1"/>
              </p:cNvSpPr>
              <p:nvPr/>
            </p:nvSpPr>
            <p:spPr>
              <a:xfrm>
                <a:off x="133041" y="3395904"/>
                <a:ext cx="756040" cy="215444"/>
              </a:xfrm>
              <a:prstGeom prst="rect">
                <a:avLst/>
              </a:prstGeom>
              <a:blipFill>
                <a:blip r:embed="rId29"/>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8232BAFD-00F3-4546-B10F-364CD61B4227}"/>
                  </a:ext>
                </a:extLst>
              </p:cNvPr>
              <p:cNvSpPr txBox="1"/>
              <p:nvPr/>
            </p:nvSpPr>
            <p:spPr>
              <a:xfrm>
                <a:off x="959871" y="339590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06" name="文本框 105">
                <a:extLst>
                  <a:ext uri="{FF2B5EF4-FFF2-40B4-BE49-F238E27FC236}">
                    <a16:creationId xmlns:a16="http://schemas.microsoft.com/office/drawing/2014/main" id="{8232BAFD-00F3-4546-B10F-364CD61B4227}"/>
                  </a:ext>
                </a:extLst>
              </p:cNvPr>
              <p:cNvSpPr txBox="1">
                <a:spLocks noRot="1" noChangeAspect="1" noMove="1" noResize="1" noEditPoints="1" noAdjustHandles="1" noChangeArrowheads="1" noChangeShapeType="1" noTextEdit="1"/>
              </p:cNvSpPr>
              <p:nvPr/>
            </p:nvSpPr>
            <p:spPr>
              <a:xfrm>
                <a:off x="959871" y="3395904"/>
                <a:ext cx="903743" cy="215444"/>
              </a:xfrm>
              <a:prstGeom prst="rect">
                <a:avLst/>
              </a:prstGeom>
              <a:blipFill>
                <a:blip r:embed="rId30"/>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5B5D35C0-897B-427D-87A3-DA2EC3163C61}"/>
                  </a:ext>
                </a:extLst>
              </p:cNvPr>
              <p:cNvSpPr txBox="1"/>
              <p:nvPr/>
            </p:nvSpPr>
            <p:spPr>
              <a:xfrm>
                <a:off x="507999" y="380491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07" name="文本框 106">
                <a:extLst>
                  <a:ext uri="{FF2B5EF4-FFF2-40B4-BE49-F238E27FC236}">
                    <a16:creationId xmlns:a16="http://schemas.microsoft.com/office/drawing/2014/main" id="{5B5D35C0-897B-427D-87A3-DA2EC3163C61}"/>
                  </a:ext>
                </a:extLst>
              </p:cNvPr>
              <p:cNvSpPr txBox="1">
                <a:spLocks noRot="1" noChangeAspect="1" noMove="1" noResize="1" noEditPoints="1" noAdjustHandles="1" noChangeArrowheads="1" noChangeShapeType="1" noTextEdit="1"/>
              </p:cNvSpPr>
              <p:nvPr/>
            </p:nvSpPr>
            <p:spPr>
              <a:xfrm>
                <a:off x="507999" y="3804914"/>
                <a:ext cx="903743" cy="215444"/>
              </a:xfrm>
              <a:prstGeom prst="rect">
                <a:avLst/>
              </a:prstGeom>
              <a:blipFill>
                <a:blip r:embed="rId31"/>
                <a:stretch>
                  <a:fillRect b="-22222"/>
                </a:stretch>
              </a:blipFill>
            </p:spPr>
            <p:txBody>
              <a:bodyPr/>
              <a:lstStyle/>
              <a:p>
                <a:r>
                  <a:rPr lang="zh-CN" altLang="en-US">
                    <a:noFill/>
                  </a:rPr>
                  <a:t> </a:t>
                </a:r>
              </a:p>
            </p:txBody>
          </p:sp>
        </mc:Fallback>
      </mc:AlternateContent>
      <p:cxnSp>
        <p:nvCxnSpPr>
          <p:cNvPr id="108" name="直接连接符 107">
            <a:extLst>
              <a:ext uri="{FF2B5EF4-FFF2-40B4-BE49-F238E27FC236}">
                <a16:creationId xmlns:a16="http://schemas.microsoft.com/office/drawing/2014/main" id="{176B0A2D-2CC3-4984-8CA0-F1D70D6896E7}"/>
              </a:ext>
            </a:extLst>
          </p:cNvPr>
          <p:cNvCxnSpPr>
            <a:cxnSpLocks/>
            <a:stCxn id="105" idx="2"/>
            <a:endCxn id="107" idx="0"/>
          </p:cNvCxnSpPr>
          <p:nvPr/>
        </p:nvCxnSpPr>
        <p:spPr>
          <a:xfrm>
            <a:off x="511061" y="3611348"/>
            <a:ext cx="448810"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8E610D1B-9FF2-4605-AC5B-AE9333B59855}"/>
              </a:ext>
            </a:extLst>
          </p:cNvPr>
          <p:cNvCxnSpPr>
            <a:cxnSpLocks/>
            <a:stCxn id="106" idx="2"/>
            <a:endCxn id="107" idx="0"/>
          </p:cNvCxnSpPr>
          <p:nvPr/>
        </p:nvCxnSpPr>
        <p:spPr>
          <a:xfrm flipH="1">
            <a:off x="959871" y="3611348"/>
            <a:ext cx="451872"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579AC2D5-5E82-423E-8CC0-9DB6FE38021B}"/>
                  </a:ext>
                </a:extLst>
              </p:cNvPr>
              <p:cNvSpPr txBox="1"/>
              <p:nvPr/>
            </p:nvSpPr>
            <p:spPr>
              <a:xfrm>
                <a:off x="1929881" y="3396051"/>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10" name="文本框 109">
                <a:extLst>
                  <a:ext uri="{FF2B5EF4-FFF2-40B4-BE49-F238E27FC236}">
                    <a16:creationId xmlns:a16="http://schemas.microsoft.com/office/drawing/2014/main" id="{579AC2D5-5E82-423E-8CC0-9DB6FE38021B}"/>
                  </a:ext>
                </a:extLst>
              </p:cNvPr>
              <p:cNvSpPr txBox="1">
                <a:spLocks noRot="1" noChangeAspect="1" noMove="1" noResize="1" noEditPoints="1" noAdjustHandles="1" noChangeArrowheads="1" noChangeShapeType="1" noTextEdit="1"/>
              </p:cNvSpPr>
              <p:nvPr/>
            </p:nvSpPr>
            <p:spPr>
              <a:xfrm>
                <a:off x="1929881" y="3396051"/>
                <a:ext cx="756040" cy="215444"/>
              </a:xfrm>
              <a:prstGeom prst="rect">
                <a:avLst/>
              </a:prstGeom>
              <a:blipFill>
                <a:blip r:embed="rId32"/>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A74B71E2-36A5-4203-BDD7-03ECB71D8F0C}"/>
                  </a:ext>
                </a:extLst>
              </p:cNvPr>
              <p:cNvSpPr txBox="1"/>
              <p:nvPr/>
            </p:nvSpPr>
            <p:spPr>
              <a:xfrm>
                <a:off x="2756711" y="3396051"/>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11" name="文本框 110">
                <a:extLst>
                  <a:ext uri="{FF2B5EF4-FFF2-40B4-BE49-F238E27FC236}">
                    <a16:creationId xmlns:a16="http://schemas.microsoft.com/office/drawing/2014/main" id="{A74B71E2-36A5-4203-BDD7-03ECB71D8F0C}"/>
                  </a:ext>
                </a:extLst>
              </p:cNvPr>
              <p:cNvSpPr txBox="1">
                <a:spLocks noRot="1" noChangeAspect="1" noMove="1" noResize="1" noEditPoints="1" noAdjustHandles="1" noChangeArrowheads="1" noChangeShapeType="1" noTextEdit="1"/>
              </p:cNvSpPr>
              <p:nvPr/>
            </p:nvSpPr>
            <p:spPr>
              <a:xfrm>
                <a:off x="2756711" y="3396051"/>
                <a:ext cx="903743" cy="215444"/>
              </a:xfrm>
              <a:prstGeom prst="rect">
                <a:avLst/>
              </a:prstGeom>
              <a:blipFill>
                <a:blip r:embed="rId33"/>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B6D3BA82-5690-49A4-8EBF-1B574A508E4A}"/>
                  </a:ext>
                </a:extLst>
              </p:cNvPr>
              <p:cNvSpPr txBox="1"/>
              <p:nvPr/>
            </p:nvSpPr>
            <p:spPr>
              <a:xfrm>
                <a:off x="2304839" y="3805061"/>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12" name="文本框 111">
                <a:extLst>
                  <a:ext uri="{FF2B5EF4-FFF2-40B4-BE49-F238E27FC236}">
                    <a16:creationId xmlns:a16="http://schemas.microsoft.com/office/drawing/2014/main" id="{B6D3BA82-5690-49A4-8EBF-1B574A508E4A}"/>
                  </a:ext>
                </a:extLst>
              </p:cNvPr>
              <p:cNvSpPr txBox="1">
                <a:spLocks noRot="1" noChangeAspect="1" noMove="1" noResize="1" noEditPoints="1" noAdjustHandles="1" noChangeArrowheads="1" noChangeShapeType="1" noTextEdit="1"/>
              </p:cNvSpPr>
              <p:nvPr/>
            </p:nvSpPr>
            <p:spPr>
              <a:xfrm>
                <a:off x="2304839" y="3805061"/>
                <a:ext cx="903743" cy="215444"/>
              </a:xfrm>
              <a:prstGeom prst="rect">
                <a:avLst/>
              </a:prstGeom>
              <a:blipFill>
                <a:blip r:embed="rId34"/>
                <a:stretch>
                  <a:fillRect b="-22222"/>
                </a:stretch>
              </a:blipFill>
            </p:spPr>
            <p:txBody>
              <a:bodyPr/>
              <a:lstStyle/>
              <a:p>
                <a:r>
                  <a:rPr lang="zh-CN" altLang="en-US">
                    <a:noFill/>
                  </a:rPr>
                  <a:t> </a:t>
                </a:r>
              </a:p>
            </p:txBody>
          </p:sp>
        </mc:Fallback>
      </mc:AlternateContent>
      <p:cxnSp>
        <p:nvCxnSpPr>
          <p:cNvPr id="113" name="直接连接符 112">
            <a:extLst>
              <a:ext uri="{FF2B5EF4-FFF2-40B4-BE49-F238E27FC236}">
                <a16:creationId xmlns:a16="http://schemas.microsoft.com/office/drawing/2014/main" id="{39EC5B08-0DF5-454B-B837-DA630C07858C}"/>
              </a:ext>
            </a:extLst>
          </p:cNvPr>
          <p:cNvCxnSpPr>
            <a:cxnSpLocks/>
            <a:stCxn id="110" idx="2"/>
            <a:endCxn id="112" idx="0"/>
          </p:cNvCxnSpPr>
          <p:nvPr/>
        </p:nvCxnSpPr>
        <p:spPr>
          <a:xfrm>
            <a:off x="2307901" y="3611495"/>
            <a:ext cx="448810"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7578090A-A014-47FC-B09C-C31D0736E3DC}"/>
              </a:ext>
            </a:extLst>
          </p:cNvPr>
          <p:cNvCxnSpPr>
            <a:cxnSpLocks/>
            <a:stCxn id="111" idx="2"/>
            <a:endCxn id="112" idx="0"/>
          </p:cNvCxnSpPr>
          <p:nvPr/>
        </p:nvCxnSpPr>
        <p:spPr>
          <a:xfrm flipH="1">
            <a:off x="2756711" y="3611495"/>
            <a:ext cx="451872"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E250288B-A321-4C61-ABCB-04AD91795A68}"/>
                  </a:ext>
                </a:extLst>
              </p:cNvPr>
              <p:cNvSpPr txBox="1"/>
              <p:nvPr/>
            </p:nvSpPr>
            <p:spPr>
              <a:xfrm>
                <a:off x="3726122" y="339590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15" name="文本框 114">
                <a:extLst>
                  <a:ext uri="{FF2B5EF4-FFF2-40B4-BE49-F238E27FC236}">
                    <a16:creationId xmlns:a16="http://schemas.microsoft.com/office/drawing/2014/main" id="{E250288B-A321-4C61-ABCB-04AD91795A68}"/>
                  </a:ext>
                </a:extLst>
              </p:cNvPr>
              <p:cNvSpPr txBox="1">
                <a:spLocks noRot="1" noChangeAspect="1" noMove="1" noResize="1" noEditPoints="1" noAdjustHandles="1" noChangeArrowheads="1" noChangeShapeType="1" noTextEdit="1"/>
              </p:cNvSpPr>
              <p:nvPr/>
            </p:nvSpPr>
            <p:spPr>
              <a:xfrm>
                <a:off x="3726122" y="3395904"/>
                <a:ext cx="903743" cy="215444"/>
              </a:xfrm>
              <a:prstGeom prst="rect">
                <a:avLst/>
              </a:prstGeom>
              <a:blipFill>
                <a:blip r:embed="rId35"/>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5604055B-5E3D-4AB6-A215-D7FE9D7403A0}"/>
                  </a:ext>
                </a:extLst>
              </p:cNvPr>
              <p:cNvSpPr txBox="1"/>
              <p:nvPr/>
            </p:nvSpPr>
            <p:spPr>
              <a:xfrm>
                <a:off x="4683280" y="339590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16" name="文本框 115">
                <a:extLst>
                  <a:ext uri="{FF2B5EF4-FFF2-40B4-BE49-F238E27FC236}">
                    <a16:creationId xmlns:a16="http://schemas.microsoft.com/office/drawing/2014/main" id="{5604055B-5E3D-4AB6-A215-D7FE9D7403A0}"/>
                  </a:ext>
                </a:extLst>
              </p:cNvPr>
              <p:cNvSpPr txBox="1">
                <a:spLocks noRot="1" noChangeAspect="1" noMove="1" noResize="1" noEditPoints="1" noAdjustHandles="1" noChangeArrowheads="1" noChangeShapeType="1" noTextEdit="1"/>
              </p:cNvSpPr>
              <p:nvPr/>
            </p:nvSpPr>
            <p:spPr>
              <a:xfrm>
                <a:off x="4683280" y="3395904"/>
                <a:ext cx="903743" cy="215444"/>
              </a:xfrm>
              <a:prstGeom prst="rect">
                <a:avLst/>
              </a:prstGeom>
              <a:blipFill>
                <a:blip r:embed="rId36"/>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B137F4D4-FF3C-42D5-9324-6E21AFD284F7}"/>
                  </a:ext>
                </a:extLst>
              </p:cNvPr>
              <p:cNvSpPr txBox="1"/>
              <p:nvPr/>
            </p:nvSpPr>
            <p:spPr>
              <a:xfrm>
                <a:off x="4226275" y="380491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17" name="文本框 116">
                <a:extLst>
                  <a:ext uri="{FF2B5EF4-FFF2-40B4-BE49-F238E27FC236}">
                    <a16:creationId xmlns:a16="http://schemas.microsoft.com/office/drawing/2014/main" id="{B137F4D4-FF3C-42D5-9324-6E21AFD284F7}"/>
                  </a:ext>
                </a:extLst>
              </p:cNvPr>
              <p:cNvSpPr txBox="1">
                <a:spLocks noRot="1" noChangeAspect="1" noMove="1" noResize="1" noEditPoints="1" noAdjustHandles="1" noChangeArrowheads="1" noChangeShapeType="1" noTextEdit="1"/>
              </p:cNvSpPr>
              <p:nvPr/>
            </p:nvSpPr>
            <p:spPr>
              <a:xfrm>
                <a:off x="4226275" y="3804914"/>
                <a:ext cx="903743" cy="215444"/>
              </a:xfrm>
              <a:prstGeom prst="rect">
                <a:avLst/>
              </a:prstGeom>
              <a:blipFill>
                <a:blip r:embed="rId37"/>
                <a:stretch>
                  <a:fillRect b="-22222"/>
                </a:stretch>
              </a:blipFill>
            </p:spPr>
            <p:txBody>
              <a:bodyPr/>
              <a:lstStyle/>
              <a:p>
                <a:r>
                  <a:rPr lang="zh-CN" altLang="en-US">
                    <a:noFill/>
                  </a:rPr>
                  <a:t> </a:t>
                </a:r>
              </a:p>
            </p:txBody>
          </p:sp>
        </mc:Fallback>
      </mc:AlternateContent>
      <p:cxnSp>
        <p:nvCxnSpPr>
          <p:cNvPr id="118" name="直接连接符 117">
            <a:extLst>
              <a:ext uri="{FF2B5EF4-FFF2-40B4-BE49-F238E27FC236}">
                <a16:creationId xmlns:a16="http://schemas.microsoft.com/office/drawing/2014/main" id="{DFD33199-3470-41C0-9260-02CD877223AC}"/>
              </a:ext>
            </a:extLst>
          </p:cNvPr>
          <p:cNvCxnSpPr>
            <a:cxnSpLocks/>
            <a:stCxn id="115" idx="2"/>
            <a:endCxn id="117" idx="0"/>
          </p:cNvCxnSpPr>
          <p:nvPr/>
        </p:nvCxnSpPr>
        <p:spPr>
          <a:xfrm>
            <a:off x="4177994" y="3611348"/>
            <a:ext cx="500153"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EFEEE92F-F6C1-42A5-9F2A-5581732784D9}"/>
              </a:ext>
            </a:extLst>
          </p:cNvPr>
          <p:cNvCxnSpPr>
            <a:cxnSpLocks/>
            <a:stCxn id="116" idx="2"/>
            <a:endCxn id="117" idx="0"/>
          </p:cNvCxnSpPr>
          <p:nvPr/>
        </p:nvCxnSpPr>
        <p:spPr>
          <a:xfrm flipH="1">
            <a:off x="4678147" y="3611348"/>
            <a:ext cx="457005"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795DF6A8-C136-4A2F-8FF0-22A89E1CE84D}"/>
                  </a:ext>
                </a:extLst>
              </p:cNvPr>
              <p:cNvSpPr txBox="1"/>
              <p:nvPr/>
            </p:nvSpPr>
            <p:spPr>
              <a:xfrm>
                <a:off x="5657801" y="339590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20" name="文本框 119">
                <a:extLst>
                  <a:ext uri="{FF2B5EF4-FFF2-40B4-BE49-F238E27FC236}">
                    <a16:creationId xmlns:a16="http://schemas.microsoft.com/office/drawing/2014/main" id="{795DF6A8-C136-4A2F-8FF0-22A89E1CE84D}"/>
                  </a:ext>
                </a:extLst>
              </p:cNvPr>
              <p:cNvSpPr txBox="1">
                <a:spLocks noRot="1" noChangeAspect="1" noMove="1" noResize="1" noEditPoints="1" noAdjustHandles="1" noChangeArrowheads="1" noChangeShapeType="1" noTextEdit="1"/>
              </p:cNvSpPr>
              <p:nvPr/>
            </p:nvSpPr>
            <p:spPr>
              <a:xfrm>
                <a:off x="5657801" y="3395904"/>
                <a:ext cx="903743" cy="215444"/>
              </a:xfrm>
              <a:prstGeom prst="rect">
                <a:avLst/>
              </a:prstGeom>
              <a:blipFill>
                <a:blip r:embed="rId38"/>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EC33D9BB-539E-49BF-A817-8B1802144038}"/>
                  </a:ext>
                </a:extLst>
              </p:cNvPr>
              <p:cNvSpPr txBox="1"/>
              <p:nvPr/>
            </p:nvSpPr>
            <p:spPr>
              <a:xfrm>
                <a:off x="6614959" y="339590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21" name="文本框 120">
                <a:extLst>
                  <a:ext uri="{FF2B5EF4-FFF2-40B4-BE49-F238E27FC236}">
                    <a16:creationId xmlns:a16="http://schemas.microsoft.com/office/drawing/2014/main" id="{EC33D9BB-539E-49BF-A817-8B1802144038}"/>
                  </a:ext>
                </a:extLst>
              </p:cNvPr>
              <p:cNvSpPr txBox="1">
                <a:spLocks noRot="1" noChangeAspect="1" noMove="1" noResize="1" noEditPoints="1" noAdjustHandles="1" noChangeArrowheads="1" noChangeShapeType="1" noTextEdit="1"/>
              </p:cNvSpPr>
              <p:nvPr/>
            </p:nvSpPr>
            <p:spPr>
              <a:xfrm>
                <a:off x="6614959" y="3395904"/>
                <a:ext cx="903743" cy="215444"/>
              </a:xfrm>
              <a:prstGeom prst="rect">
                <a:avLst/>
              </a:prstGeom>
              <a:blipFill>
                <a:blip r:embed="rId39"/>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82B4FBC9-9D9C-4A6E-AD88-D6FC8F75A008}"/>
                  </a:ext>
                </a:extLst>
              </p:cNvPr>
              <p:cNvSpPr txBox="1"/>
              <p:nvPr/>
            </p:nvSpPr>
            <p:spPr>
              <a:xfrm>
                <a:off x="6157954" y="380491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22" name="文本框 121">
                <a:extLst>
                  <a:ext uri="{FF2B5EF4-FFF2-40B4-BE49-F238E27FC236}">
                    <a16:creationId xmlns:a16="http://schemas.microsoft.com/office/drawing/2014/main" id="{82B4FBC9-9D9C-4A6E-AD88-D6FC8F75A008}"/>
                  </a:ext>
                </a:extLst>
              </p:cNvPr>
              <p:cNvSpPr txBox="1">
                <a:spLocks noRot="1" noChangeAspect="1" noMove="1" noResize="1" noEditPoints="1" noAdjustHandles="1" noChangeArrowheads="1" noChangeShapeType="1" noTextEdit="1"/>
              </p:cNvSpPr>
              <p:nvPr/>
            </p:nvSpPr>
            <p:spPr>
              <a:xfrm>
                <a:off x="6157954" y="3804914"/>
                <a:ext cx="903743" cy="215444"/>
              </a:xfrm>
              <a:prstGeom prst="rect">
                <a:avLst/>
              </a:prstGeom>
              <a:blipFill>
                <a:blip r:embed="rId40"/>
                <a:stretch>
                  <a:fillRect b="-22222"/>
                </a:stretch>
              </a:blipFill>
            </p:spPr>
            <p:txBody>
              <a:bodyPr/>
              <a:lstStyle/>
              <a:p>
                <a:r>
                  <a:rPr lang="zh-CN" altLang="en-US">
                    <a:noFill/>
                  </a:rPr>
                  <a:t> </a:t>
                </a:r>
              </a:p>
            </p:txBody>
          </p:sp>
        </mc:Fallback>
      </mc:AlternateContent>
      <p:cxnSp>
        <p:nvCxnSpPr>
          <p:cNvPr id="123" name="直接连接符 122">
            <a:extLst>
              <a:ext uri="{FF2B5EF4-FFF2-40B4-BE49-F238E27FC236}">
                <a16:creationId xmlns:a16="http://schemas.microsoft.com/office/drawing/2014/main" id="{C8C5D7EF-8757-426E-A38C-8F18E1D26A9F}"/>
              </a:ext>
            </a:extLst>
          </p:cNvPr>
          <p:cNvCxnSpPr>
            <a:cxnSpLocks/>
            <a:stCxn id="120" idx="2"/>
            <a:endCxn id="122" idx="0"/>
          </p:cNvCxnSpPr>
          <p:nvPr/>
        </p:nvCxnSpPr>
        <p:spPr>
          <a:xfrm>
            <a:off x="6109673" y="3611348"/>
            <a:ext cx="500153"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B80147F2-585B-4D29-8709-732896218574}"/>
              </a:ext>
            </a:extLst>
          </p:cNvPr>
          <p:cNvCxnSpPr>
            <a:cxnSpLocks/>
            <a:stCxn id="121" idx="2"/>
            <a:endCxn id="122" idx="0"/>
          </p:cNvCxnSpPr>
          <p:nvPr/>
        </p:nvCxnSpPr>
        <p:spPr>
          <a:xfrm flipH="1">
            <a:off x="6609826" y="3611348"/>
            <a:ext cx="457005"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EE2C13F3-C5B9-4752-B845-A97F33305F55}"/>
                  </a:ext>
                </a:extLst>
              </p:cNvPr>
              <p:cNvSpPr txBox="1"/>
              <p:nvPr/>
            </p:nvSpPr>
            <p:spPr>
              <a:xfrm>
                <a:off x="7148688" y="301726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25" name="文本框 124">
                <a:extLst>
                  <a:ext uri="{FF2B5EF4-FFF2-40B4-BE49-F238E27FC236}">
                    <a16:creationId xmlns:a16="http://schemas.microsoft.com/office/drawing/2014/main" id="{EE2C13F3-C5B9-4752-B845-A97F33305F55}"/>
                  </a:ext>
                </a:extLst>
              </p:cNvPr>
              <p:cNvSpPr txBox="1">
                <a:spLocks noRot="1" noChangeAspect="1" noMove="1" noResize="1" noEditPoints="1" noAdjustHandles="1" noChangeArrowheads="1" noChangeShapeType="1" noTextEdit="1"/>
              </p:cNvSpPr>
              <p:nvPr/>
            </p:nvSpPr>
            <p:spPr>
              <a:xfrm>
                <a:off x="7148688" y="3017268"/>
                <a:ext cx="903743" cy="215444"/>
              </a:xfrm>
              <a:prstGeom prst="rect">
                <a:avLst/>
              </a:prstGeom>
              <a:blipFill>
                <a:blip r:embed="rId41"/>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文本框 125">
                <a:extLst>
                  <a:ext uri="{FF2B5EF4-FFF2-40B4-BE49-F238E27FC236}">
                    <a16:creationId xmlns:a16="http://schemas.microsoft.com/office/drawing/2014/main" id="{72D0EF08-5F70-4634-BF09-156152516C95}"/>
                  </a:ext>
                </a:extLst>
              </p:cNvPr>
              <p:cNvSpPr txBox="1"/>
              <p:nvPr/>
            </p:nvSpPr>
            <p:spPr>
              <a:xfrm>
                <a:off x="8105846" y="301726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26" name="文本框 125">
                <a:extLst>
                  <a:ext uri="{FF2B5EF4-FFF2-40B4-BE49-F238E27FC236}">
                    <a16:creationId xmlns:a16="http://schemas.microsoft.com/office/drawing/2014/main" id="{72D0EF08-5F70-4634-BF09-156152516C95}"/>
                  </a:ext>
                </a:extLst>
              </p:cNvPr>
              <p:cNvSpPr txBox="1">
                <a:spLocks noRot="1" noChangeAspect="1" noMove="1" noResize="1" noEditPoints="1" noAdjustHandles="1" noChangeArrowheads="1" noChangeShapeType="1" noTextEdit="1"/>
              </p:cNvSpPr>
              <p:nvPr/>
            </p:nvSpPr>
            <p:spPr>
              <a:xfrm>
                <a:off x="8105846" y="3017268"/>
                <a:ext cx="903743" cy="215444"/>
              </a:xfrm>
              <a:prstGeom prst="rect">
                <a:avLst/>
              </a:prstGeom>
              <a:blipFill>
                <a:blip r:embed="rId42"/>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1097E1D7-C94A-488E-859B-2A795B76150F}"/>
                  </a:ext>
                </a:extLst>
              </p:cNvPr>
              <p:cNvSpPr txBox="1"/>
              <p:nvPr/>
            </p:nvSpPr>
            <p:spPr>
              <a:xfrm>
                <a:off x="7648841" y="3426278"/>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27" name="文本框 126">
                <a:extLst>
                  <a:ext uri="{FF2B5EF4-FFF2-40B4-BE49-F238E27FC236}">
                    <a16:creationId xmlns:a16="http://schemas.microsoft.com/office/drawing/2014/main" id="{1097E1D7-C94A-488E-859B-2A795B76150F}"/>
                  </a:ext>
                </a:extLst>
              </p:cNvPr>
              <p:cNvSpPr txBox="1">
                <a:spLocks noRot="1" noChangeAspect="1" noMove="1" noResize="1" noEditPoints="1" noAdjustHandles="1" noChangeArrowheads="1" noChangeShapeType="1" noTextEdit="1"/>
              </p:cNvSpPr>
              <p:nvPr/>
            </p:nvSpPr>
            <p:spPr>
              <a:xfrm>
                <a:off x="7648841" y="3426278"/>
                <a:ext cx="903743" cy="215444"/>
              </a:xfrm>
              <a:prstGeom prst="rect">
                <a:avLst/>
              </a:prstGeom>
              <a:blipFill>
                <a:blip r:embed="rId43"/>
                <a:stretch>
                  <a:fillRect b="-25714"/>
                </a:stretch>
              </a:blipFill>
            </p:spPr>
            <p:txBody>
              <a:bodyPr/>
              <a:lstStyle/>
              <a:p>
                <a:r>
                  <a:rPr lang="zh-CN" altLang="en-US">
                    <a:noFill/>
                  </a:rPr>
                  <a:t> </a:t>
                </a:r>
              </a:p>
            </p:txBody>
          </p:sp>
        </mc:Fallback>
      </mc:AlternateContent>
      <p:cxnSp>
        <p:nvCxnSpPr>
          <p:cNvPr id="128" name="直接连接符 127">
            <a:extLst>
              <a:ext uri="{FF2B5EF4-FFF2-40B4-BE49-F238E27FC236}">
                <a16:creationId xmlns:a16="http://schemas.microsoft.com/office/drawing/2014/main" id="{F1571D07-BCE4-482D-B434-F2D59E2CCC2D}"/>
              </a:ext>
            </a:extLst>
          </p:cNvPr>
          <p:cNvCxnSpPr>
            <a:cxnSpLocks/>
            <a:stCxn id="125" idx="2"/>
            <a:endCxn id="127" idx="0"/>
          </p:cNvCxnSpPr>
          <p:nvPr/>
        </p:nvCxnSpPr>
        <p:spPr>
          <a:xfrm>
            <a:off x="7600560" y="3232712"/>
            <a:ext cx="500153"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E9230550-025D-455B-A5D3-B15350AAD6AA}"/>
              </a:ext>
            </a:extLst>
          </p:cNvPr>
          <p:cNvCxnSpPr>
            <a:cxnSpLocks/>
            <a:stCxn id="126" idx="2"/>
            <a:endCxn id="127" idx="0"/>
          </p:cNvCxnSpPr>
          <p:nvPr/>
        </p:nvCxnSpPr>
        <p:spPr>
          <a:xfrm flipH="1">
            <a:off x="8100713" y="3232712"/>
            <a:ext cx="457005"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43B47C01-B140-477B-8614-6920453F6BF9}"/>
                  </a:ext>
                </a:extLst>
              </p:cNvPr>
              <p:cNvSpPr txBox="1"/>
              <p:nvPr/>
            </p:nvSpPr>
            <p:spPr>
              <a:xfrm>
                <a:off x="7153797" y="380491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30" name="文本框 129">
                <a:extLst>
                  <a:ext uri="{FF2B5EF4-FFF2-40B4-BE49-F238E27FC236}">
                    <a16:creationId xmlns:a16="http://schemas.microsoft.com/office/drawing/2014/main" id="{43B47C01-B140-477B-8614-6920453F6BF9}"/>
                  </a:ext>
                </a:extLst>
              </p:cNvPr>
              <p:cNvSpPr txBox="1">
                <a:spLocks noRot="1" noChangeAspect="1" noMove="1" noResize="1" noEditPoints="1" noAdjustHandles="1" noChangeArrowheads="1" noChangeShapeType="1" noTextEdit="1"/>
              </p:cNvSpPr>
              <p:nvPr/>
            </p:nvSpPr>
            <p:spPr>
              <a:xfrm>
                <a:off x="7153797" y="3804914"/>
                <a:ext cx="903743" cy="215444"/>
              </a:xfrm>
              <a:prstGeom prst="rect">
                <a:avLst/>
              </a:prstGeom>
              <a:blipFill>
                <a:blip r:embed="rId44"/>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A8063CB-3067-4C23-B450-4189BB2DE6B6}"/>
                  </a:ext>
                </a:extLst>
              </p:cNvPr>
              <p:cNvSpPr txBox="1"/>
              <p:nvPr/>
            </p:nvSpPr>
            <p:spPr>
              <a:xfrm>
                <a:off x="8110955" y="380491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31" name="文本框 130">
                <a:extLst>
                  <a:ext uri="{FF2B5EF4-FFF2-40B4-BE49-F238E27FC236}">
                    <a16:creationId xmlns:a16="http://schemas.microsoft.com/office/drawing/2014/main" id="{FA8063CB-3067-4C23-B450-4189BB2DE6B6}"/>
                  </a:ext>
                </a:extLst>
              </p:cNvPr>
              <p:cNvSpPr txBox="1">
                <a:spLocks noRot="1" noChangeAspect="1" noMove="1" noResize="1" noEditPoints="1" noAdjustHandles="1" noChangeArrowheads="1" noChangeShapeType="1" noTextEdit="1"/>
              </p:cNvSpPr>
              <p:nvPr/>
            </p:nvSpPr>
            <p:spPr>
              <a:xfrm>
                <a:off x="8110955" y="3804914"/>
                <a:ext cx="903743" cy="215444"/>
              </a:xfrm>
              <a:prstGeom prst="rect">
                <a:avLst/>
              </a:prstGeom>
              <a:blipFill>
                <a:blip r:embed="rId45"/>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BB5422B8-2DB8-4355-9A39-D6D95F5150E4}"/>
                  </a:ext>
                </a:extLst>
              </p:cNvPr>
              <p:cNvSpPr txBox="1"/>
              <p:nvPr/>
            </p:nvSpPr>
            <p:spPr>
              <a:xfrm>
                <a:off x="7653950" y="4213924"/>
                <a:ext cx="9037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132" name="文本框 131">
                <a:extLst>
                  <a:ext uri="{FF2B5EF4-FFF2-40B4-BE49-F238E27FC236}">
                    <a16:creationId xmlns:a16="http://schemas.microsoft.com/office/drawing/2014/main" id="{BB5422B8-2DB8-4355-9A39-D6D95F5150E4}"/>
                  </a:ext>
                </a:extLst>
              </p:cNvPr>
              <p:cNvSpPr txBox="1">
                <a:spLocks noRot="1" noChangeAspect="1" noMove="1" noResize="1" noEditPoints="1" noAdjustHandles="1" noChangeArrowheads="1" noChangeShapeType="1" noTextEdit="1"/>
              </p:cNvSpPr>
              <p:nvPr/>
            </p:nvSpPr>
            <p:spPr>
              <a:xfrm>
                <a:off x="7653950" y="4213924"/>
                <a:ext cx="903743" cy="215444"/>
              </a:xfrm>
              <a:prstGeom prst="rect">
                <a:avLst/>
              </a:prstGeom>
              <a:blipFill>
                <a:blip r:embed="rId46"/>
                <a:stretch>
                  <a:fillRect b="-22222"/>
                </a:stretch>
              </a:blipFill>
            </p:spPr>
            <p:txBody>
              <a:bodyPr/>
              <a:lstStyle/>
              <a:p>
                <a:r>
                  <a:rPr lang="zh-CN" altLang="en-US">
                    <a:noFill/>
                  </a:rPr>
                  <a:t> </a:t>
                </a:r>
              </a:p>
            </p:txBody>
          </p:sp>
        </mc:Fallback>
      </mc:AlternateContent>
      <p:cxnSp>
        <p:nvCxnSpPr>
          <p:cNvPr id="133" name="直接连接符 132">
            <a:extLst>
              <a:ext uri="{FF2B5EF4-FFF2-40B4-BE49-F238E27FC236}">
                <a16:creationId xmlns:a16="http://schemas.microsoft.com/office/drawing/2014/main" id="{E6C501FB-90FE-418E-B7D1-65BA616AC1E3}"/>
              </a:ext>
            </a:extLst>
          </p:cNvPr>
          <p:cNvCxnSpPr>
            <a:cxnSpLocks/>
            <a:stCxn id="130" idx="2"/>
            <a:endCxn id="132" idx="0"/>
          </p:cNvCxnSpPr>
          <p:nvPr/>
        </p:nvCxnSpPr>
        <p:spPr>
          <a:xfrm>
            <a:off x="7605669" y="4020358"/>
            <a:ext cx="500153"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0639C50A-BCD1-49AE-ADCE-3D998C8A16C5}"/>
              </a:ext>
            </a:extLst>
          </p:cNvPr>
          <p:cNvCxnSpPr>
            <a:cxnSpLocks/>
            <a:stCxn id="131" idx="2"/>
            <a:endCxn id="132" idx="0"/>
          </p:cNvCxnSpPr>
          <p:nvPr/>
        </p:nvCxnSpPr>
        <p:spPr>
          <a:xfrm flipH="1">
            <a:off x="8105822" y="4020358"/>
            <a:ext cx="457005" cy="1935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597859CC-F2A5-4780-B45F-E4E3D5CB2BF4}"/>
                  </a:ext>
                </a:extLst>
              </p:cNvPr>
              <p:cNvSpPr txBox="1"/>
              <p:nvPr/>
            </p:nvSpPr>
            <p:spPr>
              <a:xfrm>
                <a:off x="693019" y="4150703"/>
                <a:ext cx="6703915" cy="375552"/>
              </a:xfrm>
              <a:prstGeom prst="rect">
                <a:avLst/>
              </a:prstGeom>
              <a:solidFill>
                <a:schemeClr val="accent6">
                  <a:lumMod val="50000"/>
                </a:schemeClr>
              </a:solidFill>
            </p:spPr>
            <p:txBody>
              <a:bodyPr wrap="square" rtlCol="0">
                <a:spAutoFit/>
              </a:bodyPr>
              <a:lstStyle/>
              <a:p>
                <a:r>
                  <a:rPr lang="zh-CN" altLang="en-US" b="1">
                    <a:solidFill>
                      <a:schemeClr val="bg1"/>
                    </a:solidFill>
                  </a:rPr>
                  <a:t>因此</a:t>
                </a:r>
                <a14:m>
                  <m:oMath xmlns:m="http://schemas.openxmlformats.org/officeDocument/2006/math">
                    <m:r>
                      <a:rPr lang="en-US" altLang="zh-CN" b="1" i="1" smtClean="0">
                        <a:solidFill>
                          <a:schemeClr val="bg1"/>
                        </a:solidFill>
                        <a:latin typeface="Cambria Math" panose="02040503050406030204" pitchFamily="18" charset="0"/>
                      </a:rPr>
                      <m:t>𝑹𝒆</m:t>
                    </m:r>
                    <m:sSup>
                      <m:sSupPr>
                        <m:ctrlPr>
                          <a:rPr lang="en-US" altLang="zh-CN" b="1" i="1" smtClean="0">
                            <a:solidFill>
                              <a:schemeClr val="bg1"/>
                            </a:solidFill>
                            <a:latin typeface="Cambria Math" panose="02040503050406030204" pitchFamily="18" charset="0"/>
                          </a:rPr>
                        </m:ctrlPr>
                      </m:sSupPr>
                      <m:e>
                        <m:r>
                          <a:rPr lang="en-US" altLang="zh-CN" b="1" i="1" smtClean="0">
                            <a:solidFill>
                              <a:schemeClr val="bg1"/>
                            </a:solidFill>
                            <a:latin typeface="Cambria Math" panose="02040503050406030204" pitchFamily="18" charset="0"/>
                          </a:rPr>
                          <m:t>𝒔</m:t>
                        </m:r>
                      </m:e>
                      <m:sup>
                        <m:r>
                          <a:rPr lang="en-US" altLang="zh-CN" b="1" i="1" smtClean="0">
                            <a:solidFill>
                              <a:schemeClr val="bg1"/>
                            </a:solidFill>
                            <a:latin typeface="Cambria Math" panose="02040503050406030204" pitchFamily="18" charset="0"/>
                          </a:rPr>
                          <m:t>∗</m:t>
                        </m:r>
                      </m:sup>
                    </m:sSup>
                    <m:d>
                      <m:dPr>
                        <m:ctrlPr>
                          <a:rPr lang="en-US" altLang="zh-CN" b="1" i="1" smtClean="0">
                            <a:solidFill>
                              <a:schemeClr val="bg1"/>
                            </a:solidFill>
                            <a:latin typeface="Cambria Math" panose="02040503050406030204" pitchFamily="18" charset="0"/>
                          </a:rPr>
                        </m:ctrlPr>
                      </m:dPr>
                      <m:e>
                        <m:r>
                          <a:rPr lang="en-US" altLang="zh-CN" b="1" i="1" smtClean="0">
                            <a:solidFill>
                              <a:schemeClr val="bg1"/>
                            </a:solidFill>
                            <a:latin typeface="Cambria Math" panose="02040503050406030204" pitchFamily="18" charset="0"/>
                          </a:rPr>
                          <m:t>𝑨</m:t>
                        </m:r>
                      </m:e>
                    </m:d>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𝑹𝒆</m:t>
                    </m:r>
                    <m:sSup>
                      <m:sSupPr>
                        <m:ctrlPr>
                          <a:rPr lang="en-US" altLang="zh-CN" b="1" i="1" smtClean="0">
                            <a:solidFill>
                              <a:schemeClr val="bg1"/>
                            </a:solidFill>
                            <a:latin typeface="Cambria Math" panose="02040503050406030204" pitchFamily="18" charset="0"/>
                          </a:rPr>
                        </m:ctrlPr>
                      </m:sSupPr>
                      <m:e>
                        <m:r>
                          <a:rPr lang="en-US" altLang="zh-CN" b="1" i="1" smtClean="0">
                            <a:solidFill>
                              <a:schemeClr val="bg1"/>
                            </a:solidFill>
                            <a:latin typeface="Cambria Math" panose="02040503050406030204" pitchFamily="18" charset="0"/>
                          </a:rPr>
                          <m:t>𝒔</m:t>
                        </m:r>
                      </m:e>
                      <m:sup>
                        <m:r>
                          <a:rPr lang="en-US" altLang="zh-CN" b="1" i="1" smtClean="0">
                            <a:solidFill>
                              <a:schemeClr val="bg1"/>
                            </a:solidFill>
                            <a:latin typeface="Cambria Math" panose="02040503050406030204" pitchFamily="18" charset="0"/>
                          </a:rPr>
                          <m:t>𝟐</m:t>
                        </m:r>
                      </m:sup>
                    </m:sSup>
                    <m:d>
                      <m:dPr>
                        <m:ctrlPr>
                          <a:rPr lang="en-US" altLang="zh-CN" b="1" i="1" smtClean="0">
                            <a:solidFill>
                              <a:schemeClr val="bg1"/>
                            </a:solidFill>
                            <a:latin typeface="Cambria Math" panose="02040503050406030204" pitchFamily="18" charset="0"/>
                          </a:rPr>
                        </m:ctrlPr>
                      </m:dPr>
                      <m:e>
                        <m:r>
                          <a:rPr lang="en-US" altLang="zh-CN" b="1" i="1" smtClean="0">
                            <a:solidFill>
                              <a:schemeClr val="bg1"/>
                            </a:solidFill>
                            <a:latin typeface="Cambria Math" panose="02040503050406030204" pitchFamily="18" charset="0"/>
                          </a:rPr>
                          <m:t>𝑨</m:t>
                        </m:r>
                      </m:e>
                    </m:d>
                  </m:oMath>
                </a14:m>
                <a:r>
                  <a:rPr lang="zh-CN" altLang="en-US" b="1">
                    <a:solidFill>
                      <a:schemeClr val="bg1"/>
                    </a:solidFill>
                  </a:rPr>
                  <a:t>，其中没有出现空集，因此</a:t>
                </a:r>
                <a14:m>
                  <m:oMath xmlns:m="http://schemas.openxmlformats.org/officeDocument/2006/math">
                    <m:r>
                      <a:rPr lang="en-US" altLang="zh-CN" b="1" i="1" smtClean="0">
                        <a:solidFill>
                          <a:schemeClr val="bg1"/>
                        </a:solidFill>
                        <a:latin typeface="Cambria Math" panose="02040503050406030204" pitchFamily="18" charset="0"/>
                      </a:rPr>
                      <m:t>𝑨</m:t>
                    </m:r>
                  </m:oMath>
                </a14:m>
                <a:r>
                  <a:rPr lang="zh-CN" altLang="en-US" b="1">
                    <a:solidFill>
                      <a:schemeClr val="bg1"/>
                    </a:solidFill>
                  </a:rPr>
                  <a:t>是可满足式</a:t>
                </a:r>
              </a:p>
            </p:txBody>
          </p:sp>
        </mc:Choice>
        <mc:Fallback xmlns="">
          <p:sp>
            <p:nvSpPr>
              <p:cNvPr id="142" name="文本框 141">
                <a:extLst>
                  <a:ext uri="{FF2B5EF4-FFF2-40B4-BE49-F238E27FC236}">
                    <a16:creationId xmlns:a16="http://schemas.microsoft.com/office/drawing/2014/main" id="{597859CC-F2A5-4780-B45F-E4E3D5CB2BF4}"/>
                  </a:ext>
                </a:extLst>
              </p:cNvPr>
              <p:cNvSpPr txBox="1">
                <a:spLocks noRot="1" noChangeAspect="1" noMove="1" noResize="1" noEditPoints="1" noAdjustHandles="1" noChangeArrowheads="1" noChangeShapeType="1" noTextEdit="1"/>
              </p:cNvSpPr>
              <p:nvPr/>
            </p:nvSpPr>
            <p:spPr>
              <a:xfrm>
                <a:off x="693019" y="4150703"/>
                <a:ext cx="6703915" cy="375552"/>
              </a:xfrm>
              <a:prstGeom prst="rect">
                <a:avLst/>
              </a:prstGeom>
              <a:blipFill>
                <a:blip r:embed="rId47"/>
                <a:stretch>
                  <a:fillRect l="-819" t="-8197" r="-273"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ADA277E5-D01D-4D43-9926-EADDB2304291}"/>
                  </a:ext>
                </a:extLst>
              </p:cNvPr>
              <p:cNvSpPr txBox="1"/>
              <p:nvPr/>
            </p:nvSpPr>
            <p:spPr>
              <a:xfrm>
                <a:off x="6513186" y="781723"/>
                <a:ext cx="1890100"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不难看到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的计算可能很低效！</a:t>
                </a:r>
              </a:p>
            </p:txBody>
          </p:sp>
        </mc:Choice>
        <mc:Fallback xmlns="">
          <p:sp>
            <p:nvSpPr>
              <p:cNvPr id="143" name="文本框 142">
                <a:extLst>
                  <a:ext uri="{FF2B5EF4-FFF2-40B4-BE49-F238E27FC236}">
                    <a16:creationId xmlns:a16="http://schemas.microsoft.com/office/drawing/2014/main" id="{ADA277E5-D01D-4D43-9926-EADDB2304291}"/>
                  </a:ext>
                </a:extLst>
              </p:cNvPr>
              <p:cNvSpPr txBox="1">
                <a:spLocks noRot="1" noChangeAspect="1" noMove="1" noResize="1" noEditPoints="1" noAdjustHandles="1" noChangeArrowheads="1" noChangeShapeType="1" noTextEdit="1"/>
              </p:cNvSpPr>
              <p:nvPr/>
            </p:nvSpPr>
            <p:spPr>
              <a:xfrm>
                <a:off x="6513186" y="781723"/>
                <a:ext cx="1890100" cy="584775"/>
              </a:xfrm>
              <a:prstGeom prst="rect">
                <a:avLst/>
              </a:prstGeom>
              <a:blipFill>
                <a:blip r:embed="rId48"/>
                <a:stretch>
                  <a:fillRect l="-1613" t="-3125" r="-8387"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4122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消解原理应用举例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E40CCF-CDEB-4619-BEB3-960315BA4CA7}"/>
                  </a:ext>
                </a:extLst>
              </p:cNvPr>
              <p:cNvSpPr txBox="1"/>
              <p:nvPr/>
            </p:nvSpPr>
            <p:spPr>
              <a:xfrm>
                <a:off x="293917" y="773371"/>
                <a:ext cx="4415730" cy="252120"/>
              </a:xfrm>
              <a:prstGeom prst="rect">
                <a:avLst/>
              </a:prstGeom>
              <a:solidFill>
                <a:schemeClr val="accent6">
                  <a:lumMod val="20000"/>
                  <a:lumOff val="80000"/>
                </a:schemeClr>
              </a:solidFill>
            </p:spPr>
            <p:txBody>
              <a:bodyPr wrap="square" tIns="0" bIns="0"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𝟎</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9E40CCF-CDEB-4619-BEB3-960315BA4CA7}"/>
                  </a:ext>
                </a:extLst>
              </p:cNvPr>
              <p:cNvSpPr txBox="1">
                <a:spLocks noRot="1" noChangeAspect="1" noMove="1" noResize="1" noEditPoints="1" noAdjustHandles="1" noChangeArrowheads="1" noChangeShapeType="1" noTextEdit="1"/>
              </p:cNvSpPr>
              <p:nvPr/>
            </p:nvSpPr>
            <p:spPr>
              <a:xfrm>
                <a:off x="293917" y="773371"/>
                <a:ext cx="4415730" cy="252120"/>
              </a:xfrm>
              <a:prstGeom prst="rect">
                <a:avLst/>
              </a:prstGeom>
              <a:blipFill>
                <a:blip r:embed="rId2"/>
                <a:stretch>
                  <a:fillRect l="-690" t="-24390" b="-48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E144821-3154-4517-AD2C-8E8AADB15707}"/>
                  </a:ext>
                </a:extLst>
              </p:cNvPr>
              <p:cNvSpPr txBox="1"/>
              <p:nvPr/>
            </p:nvSpPr>
            <p:spPr>
              <a:xfrm>
                <a:off x="299528" y="1866440"/>
                <a:ext cx="8058089" cy="252120"/>
              </a:xfrm>
              <a:prstGeom prst="rect">
                <a:avLst/>
              </a:prstGeom>
              <a:solidFill>
                <a:schemeClr val="accent6">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𝟏</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r>
                        <m:rPr>
                          <m:nor/>
                        </m:rPr>
                        <a:rPr lang="en-US" altLang="zh-CN" sz="1600" b="1">
                          <a:solidFill>
                            <a:schemeClr val="accent2">
                              <a:lumMod val="50000"/>
                            </a:schemeClr>
                          </a:solidFill>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4E144821-3154-4517-AD2C-8E8AADB15707}"/>
                  </a:ext>
                </a:extLst>
              </p:cNvPr>
              <p:cNvSpPr txBox="1">
                <a:spLocks noRot="1" noChangeAspect="1" noMove="1" noResize="1" noEditPoints="1" noAdjustHandles="1" noChangeArrowheads="1" noChangeShapeType="1" noTextEdit="1"/>
              </p:cNvSpPr>
              <p:nvPr/>
            </p:nvSpPr>
            <p:spPr>
              <a:xfrm>
                <a:off x="299528" y="1866440"/>
                <a:ext cx="8058089" cy="252120"/>
              </a:xfrm>
              <a:prstGeom prst="rect">
                <a:avLst/>
              </a:prstGeom>
              <a:blipFill>
                <a:blip r:embed="rId3"/>
                <a:stretch>
                  <a:fillRect b="-30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B0D10FC-6FF3-48EB-BF1A-02E86A69E9CC}"/>
                  </a:ext>
                </a:extLst>
              </p:cNvPr>
              <p:cNvSpPr txBox="1"/>
              <p:nvPr/>
            </p:nvSpPr>
            <p:spPr>
              <a:xfrm>
                <a:off x="293917" y="2206483"/>
                <a:ext cx="67188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7" name="文本框 16">
                <a:extLst>
                  <a:ext uri="{FF2B5EF4-FFF2-40B4-BE49-F238E27FC236}">
                    <a16:creationId xmlns:a16="http://schemas.microsoft.com/office/drawing/2014/main" id="{DB0D10FC-6FF3-48EB-BF1A-02E86A69E9CC}"/>
                  </a:ext>
                </a:extLst>
              </p:cNvPr>
              <p:cNvSpPr txBox="1">
                <a:spLocks noRot="1" noChangeAspect="1" noMove="1" noResize="1" noEditPoints="1" noAdjustHandles="1" noChangeArrowheads="1" noChangeShapeType="1" noTextEdit="1"/>
              </p:cNvSpPr>
              <p:nvPr/>
            </p:nvSpPr>
            <p:spPr>
              <a:xfrm>
                <a:off x="293917" y="2206483"/>
                <a:ext cx="671882" cy="215444"/>
              </a:xfrm>
              <a:prstGeom prst="rect">
                <a:avLst/>
              </a:prstGeom>
              <a:blipFill>
                <a:blip r:embed="rId4"/>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B61DAF-13DC-406C-9B8E-D23ACE3A4765}"/>
                  </a:ext>
                </a:extLst>
              </p:cNvPr>
              <p:cNvSpPr txBox="1"/>
              <p:nvPr/>
            </p:nvSpPr>
            <p:spPr>
              <a:xfrm>
                <a:off x="1014975" y="2204073"/>
                <a:ext cx="56035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8" name="文本框 17">
                <a:extLst>
                  <a:ext uri="{FF2B5EF4-FFF2-40B4-BE49-F238E27FC236}">
                    <a16:creationId xmlns:a16="http://schemas.microsoft.com/office/drawing/2014/main" id="{F1B61DAF-13DC-406C-9B8E-D23ACE3A4765}"/>
                  </a:ext>
                </a:extLst>
              </p:cNvPr>
              <p:cNvSpPr txBox="1">
                <a:spLocks noRot="1" noChangeAspect="1" noMove="1" noResize="1" noEditPoints="1" noAdjustHandles="1" noChangeArrowheads="1" noChangeShapeType="1" noTextEdit="1"/>
              </p:cNvSpPr>
              <p:nvPr/>
            </p:nvSpPr>
            <p:spPr>
              <a:xfrm>
                <a:off x="1014975" y="2204073"/>
                <a:ext cx="560350" cy="215444"/>
              </a:xfrm>
              <a:prstGeom prst="rect">
                <a:avLst/>
              </a:prstGeom>
              <a:blipFill>
                <a:blip r:embed="rId5"/>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DC0C573-7F03-408E-A940-BD1E96B28FBF}"/>
                  </a:ext>
                </a:extLst>
              </p:cNvPr>
              <p:cNvSpPr txBox="1"/>
              <p:nvPr/>
            </p:nvSpPr>
            <p:spPr>
              <a:xfrm>
                <a:off x="724518" y="2615162"/>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9" name="文本框 18">
                <a:extLst>
                  <a:ext uri="{FF2B5EF4-FFF2-40B4-BE49-F238E27FC236}">
                    <a16:creationId xmlns:a16="http://schemas.microsoft.com/office/drawing/2014/main" id="{7DC0C573-7F03-408E-A940-BD1E96B28FBF}"/>
                  </a:ext>
                </a:extLst>
              </p:cNvPr>
              <p:cNvSpPr txBox="1">
                <a:spLocks noRot="1" noChangeAspect="1" noMove="1" noResize="1" noEditPoints="1" noAdjustHandles="1" noChangeArrowheads="1" noChangeShapeType="1" noTextEdit="1"/>
              </p:cNvSpPr>
              <p:nvPr/>
            </p:nvSpPr>
            <p:spPr>
              <a:xfrm>
                <a:off x="724518" y="2615162"/>
                <a:ext cx="510162" cy="215444"/>
              </a:xfrm>
              <a:prstGeom prst="rect">
                <a:avLst/>
              </a:prstGeom>
              <a:blipFill>
                <a:blip r:embed="rId6"/>
                <a:stretch>
                  <a:fillRect b="-22857"/>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467E639D-52E1-462A-BC2E-2FE1D1AFC141}"/>
              </a:ext>
            </a:extLst>
          </p:cNvPr>
          <p:cNvCxnSpPr>
            <a:cxnSpLocks/>
            <a:stCxn id="17" idx="2"/>
            <a:endCxn id="19" idx="0"/>
          </p:cNvCxnSpPr>
          <p:nvPr/>
        </p:nvCxnSpPr>
        <p:spPr>
          <a:xfrm>
            <a:off x="629858" y="2421927"/>
            <a:ext cx="349741" cy="19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581FB8B-E445-40E2-BB59-00D7BBF795FE}"/>
              </a:ext>
            </a:extLst>
          </p:cNvPr>
          <p:cNvCxnSpPr>
            <a:cxnSpLocks/>
            <a:stCxn id="18" idx="2"/>
            <a:endCxn id="19" idx="0"/>
          </p:cNvCxnSpPr>
          <p:nvPr/>
        </p:nvCxnSpPr>
        <p:spPr>
          <a:xfrm flipH="1">
            <a:off x="979599" y="2419517"/>
            <a:ext cx="315551" cy="1956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1AA5512-8F63-486C-A257-A95F3BB85E46}"/>
                  </a:ext>
                </a:extLst>
              </p:cNvPr>
              <p:cNvSpPr txBox="1"/>
              <p:nvPr/>
            </p:nvSpPr>
            <p:spPr>
              <a:xfrm>
                <a:off x="293917" y="1102115"/>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4" name="文本框 23">
                <a:extLst>
                  <a:ext uri="{FF2B5EF4-FFF2-40B4-BE49-F238E27FC236}">
                    <a16:creationId xmlns:a16="http://schemas.microsoft.com/office/drawing/2014/main" id="{81AA5512-8F63-486C-A257-A95F3BB85E46}"/>
                  </a:ext>
                </a:extLst>
              </p:cNvPr>
              <p:cNvSpPr txBox="1">
                <a:spLocks noRot="1" noChangeAspect="1" noMove="1" noResize="1" noEditPoints="1" noAdjustHandles="1" noChangeArrowheads="1" noChangeShapeType="1" noTextEdit="1"/>
              </p:cNvSpPr>
              <p:nvPr/>
            </p:nvSpPr>
            <p:spPr>
              <a:xfrm>
                <a:off x="293917" y="1102115"/>
                <a:ext cx="756040" cy="215444"/>
              </a:xfrm>
              <a:prstGeom prst="rect">
                <a:avLst/>
              </a:prstGeom>
              <a:blipFill>
                <a:blip r:embed="rId7"/>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04CB991-CE5B-4CDE-9A25-E432E1ACC0B7}"/>
                  </a:ext>
                </a:extLst>
              </p:cNvPr>
              <p:cNvSpPr txBox="1"/>
              <p:nvPr/>
            </p:nvSpPr>
            <p:spPr>
              <a:xfrm>
                <a:off x="1108141" y="1102114"/>
                <a:ext cx="54102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25" name="文本框 24">
                <a:extLst>
                  <a:ext uri="{FF2B5EF4-FFF2-40B4-BE49-F238E27FC236}">
                    <a16:creationId xmlns:a16="http://schemas.microsoft.com/office/drawing/2014/main" id="{204CB991-CE5B-4CDE-9A25-E432E1ACC0B7}"/>
                  </a:ext>
                </a:extLst>
              </p:cNvPr>
              <p:cNvSpPr txBox="1">
                <a:spLocks noRot="1" noChangeAspect="1" noMove="1" noResize="1" noEditPoints="1" noAdjustHandles="1" noChangeArrowheads="1" noChangeShapeType="1" noTextEdit="1"/>
              </p:cNvSpPr>
              <p:nvPr/>
            </p:nvSpPr>
            <p:spPr>
              <a:xfrm>
                <a:off x="1108141" y="1102114"/>
                <a:ext cx="541020" cy="215444"/>
              </a:xfrm>
              <a:prstGeom prst="rect">
                <a:avLst/>
              </a:prstGeom>
              <a:blipFill>
                <a:blip r:embed="rId8"/>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F4630DD-FADE-400D-A414-9188EF3B60E6}"/>
                  </a:ext>
                </a:extLst>
              </p:cNvPr>
              <p:cNvSpPr txBox="1"/>
              <p:nvPr/>
            </p:nvSpPr>
            <p:spPr>
              <a:xfrm>
                <a:off x="724518" y="1511125"/>
                <a:ext cx="64719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6" name="文本框 25">
                <a:extLst>
                  <a:ext uri="{FF2B5EF4-FFF2-40B4-BE49-F238E27FC236}">
                    <a16:creationId xmlns:a16="http://schemas.microsoft.com/office/drawing/2014/main" id="{9F4630DD-FADE-400D-A414-9188EF3B60E6}"/>
                  </a:ext>
                </a:extLst>
              </p:cNvPr>
              <p:cNvSpPr txBox="1">
                <a:spLocks noRot="1" noChangeAspect="1" noMove="1" noResize="1" noEditPoints="1" noAdjustHandles="1" noChangeArrowheads="1" noChangeShapeType="1" noTextEdit="1"/>
              </p:cNvSpPr>
              <p:nvPr/>
            </p:nvSpPr>
            <p:spPr>
              <a:xfrm>
                <a:off x="724518" y="1511125"/>
                <a:ext cx="647190" cy="215444"/>
              </a:xfrm>
              <a:prstGeom prst="rect">
                <a:avLst/>
              </a:prstGeom>
              <a:blipFill>
                <a:blip r:embed="rId9"/>
                <a:stretch>
                  <a:fillRect b="-22857"/>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E3930382-EB72-4A64-BB40-B9370E95C97C}"/>
              </a:ext>
            </a:extLst>
          </p:cNvPr>
          <p:cNvCxnSpPr>
            <a:cxnSpLocks/>
            <a:stCxn id="24" idx="2"/>
            <a:endCxn id="26" idx="0"/>
          </p:cNvCxnSpPr>
          <p:nvPr/>
        </p:nvCxnSpPr>
        <p:spPr>
          <a:xfrm>
            <a:off x="671937" y="1317559"/>
            <a:ext cx="376176"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AA264C4-0CC0-43FE-9816-CF03FC91BF0D}"/>
              </a:ext>
            </a:extLst>
          </p:cNvPr>
          <p:cNvCxnSpPr>
            <a:cxnSpLocks/>
            <a:stCxn id="25" idx="2"/>
            <a:endCxn id="26" idx="0"/>
          </p:cNvCxnSpPr>
          <p:nvPr/>
        </p:nvCxnSpPr>
        <p:spPr>
          <a:xfrm flipH="1">
            <a:off x="1048113" y="1317558"/>
            <a:ext cx="330538" cy="1935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6705F33-DCB2-419B-A656-F71027A630A5}"/>
                  </a:ext>
                </a:extLst>
              </p:cNvPr>
              <p:cNvSpPr txBox="1"/>
              <p:nvPr/>
            </p:nvSpPr>
            <p:spPr>
              <a:xfrm>
                <a:off x="1631026" y="2204073"/>
                <a:ext cx="61823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9" name="文本框 28">
                <a:extLst>
                  <a:ext uri="{FF2B5EF4-FFF2-40B4-BE49-F238E27FC236}">
                    <a16:creationId xmlns:a16="http://schemas.microsoft.com/office/drawing/2014/main" id="{06705F33-DCB2-419B-A656-F71027A630A5}"/>
                  </a:ext>
                </a:extLst>
              </p:cNvPr>
              <p:cNvSpPr txBox="1">
                <a:spLocks noRot="1" noChangeAspect="1" noMove="1" noResize="1" noEditPoints="1" noAdjustHandles="1" noChangeArrowheads="1" noChangeShapeType="1" noTextEdit="1"/>
              </p:cNvSpPr>
              <p:nvPr/>
            </p:nvSpPr>
            <p:spPr>
              <a:xfrm>
                <a:off x="1631026" y="2204073"/>
                <a:ext cx="618238" cy="215444"/>
              </a:xfrm>
              <a:prstGeom prst="rect">
                <a:avLst/>
              </a:prstGeom>
              <a:blipFill>
                <a:blip r:embed="rId10"/>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BA8AE47-ABB9-4E4E-87C1-5DD1946BA6EA}"/>
                  </a:ext>
                </a:extLst>
              </p:cNvPr>
              <p:cNvSpPr txBox="1"/>
              <p:nvPr/>
            </p:nvSpPr>
            <p:spPr>
              <a:xfrm>
                <a:off x="2316561" y="2204309"/>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0" name="文本框 29">
                <a:extLst>
                  <a:ext uri="{FF2B5EF4-FFF2-40B4-BE49-F238E27FC236}">
                    <a16:creationId xmlns:a16="http://schemas.microsoft.com/office/drawing/2014/main" id="{2BA8AE47-ABB9-4E4E-87C1-5DD1946BA6EA}"/>
                  </a:ext>
                </a:extLst>
              </p:cNvPr>
              <p:cNvSpPr txBox="1">
                <a:spLocks noRot="1" noChangeAspect="1" noMove="1" noResize="1" noEditPoints="1" noAdjustHandles="1" noChangeArrowheads="1" noChangeShapeType="1" noTextEdit="1"/>
              </p:cNvSpPr>
              <p:nvPr/>
            </p:nvSpPr>
            <p:spPr>
              <a:xfrm>
                <a:off x="2316561" y="2204309"/>
                <a:ext cx="543119" cy="215444"/>
              </a:xfrm>
              <a:prstGeom prst="rect">
                <a:avLst/>
              </a:prstGeom>
              <a:blipFill>
                <a:blip r:embed="rId11"/>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74F8DA4-E649-4843-9197-382BADE2CB05}"/>
                  </a:ext>
                </a:extLst>
              </p:cNvPr>
              <p:cNvSpPr txBox="1"/>
              <p:nvPr/>
            </p:nvSpPr>
            <p:spPr>
              <a:xfrm>
                <a:off x="1968029" y="2604574"/>
                <a:ext cx="61823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1" name="文本框 30">
                <a:extLst>
                  <a:ext uri="{FF2B5EF4-FFF2-40B4-BE49-F238E27FC236}">
                    <a16:creationId xmlns:a16="http://schemas.microsoft.com/office/drawing/2014/main" id="{974F8DA4-E649-4843-9197-382BADE2CB05}"/>
                  </a:ext>
                </a:extLst>
              </p:cNvPr>
              <p:cNvSpPr txBox="1">
                <a:spLocks noRot="1" noChangeAspect="1" noMove="1" noResize="1" noEditPoints="1" noAdjustHandles="1" noChangeArrowheads="1" noChangeShapeType="1" noTextEdit="1"/>
              </p:cNvSpPr>
              <p:nvPr/>
            </p:nvSpPr>
            <p:spPr>
              <a:xfrm>
                <a:off x="1968029" y="2604574"/>
                <a:ext cx="618238" cy="215444"/>
              </a:xfrm>
              <a:prstGeom prst="rect">
                <a:avLst/>
              </a:prstGeom>
              <a:blipFill>
                <a:blip r:embed="rId12"/>
                <a:stretch>
                  <a:fillRect b="-22222"/>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E01D4545-9F0A-4AEF-A539-9853ECB611F1}"/>
              </a:ext>
            </a:extLst>
          </p:cNvPr>
          <p:cNvCxnSpPr>
            <a:cxnSpLocks/>
            <a:stCxn id="29" idx="2"/>
            <a:endCxn id="31" idx="0"/>
          </p:cNvCxnSpPr>
          <p:nvPr/>
        </p:nvCxnSpPr>
        <p:spPr>
          <a:xfrm>
            <a:off x="1940145" y="2419517"/>
            <a:ext cx="337003" cy="18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008E192-604D-413F-BE9A-D71765623EE3}"/>
              </a:ext>
            </a:extLst>
          </p:cNvPr>
          <p:cNvCxnSpPr>
            <a:cxnSpLocks/>
            <a:stCxn id="30" idx="2"/>
            <a:endCxn id="31" idx="0"/>
          </p:cNvCxnSpPr>
          <p:nvPr/>
        </p:nvCxnSpPr>
        <p:spPr>
          <a:xfrm flipH="1">
            <a:off x="2277148" y="2419753"/>
            <a:ext cx="310973" cy="1848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B4207C8F-DC19-4CC2-8EB6-50A32C82D70E}"/>
                  </a:ext>
                </a:extLst>
              </p:cNvPr>
              <p:cNvSpPr txBox="1"/>
              <p:nvPr/>
            </p:nvSpPr>
            <p:spPr>
              <a:xfrm>
                <a:off x="1713720" y="1102114"/>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95" name="文本框 94">
                <a:extLst>
                  <a:ext uri="{FF2B5EF4-FFF2-40B4-BE49-F238E27FC236}">
                    <a16:creationId xmlns:a16="http://schemas.microsoft.com/office/drawing/2014/main" id="{B4207C8F-DC19-4CC2-8EB6-50A32C82D70E}"/>
                  </a:ext>
                </a:extLst>
              </p:cNvPr>
              <p:cNvSpPr txBox="1">
                <a:spLocks noRot="1" noChangeAspect="1" noMove="1" noResize="1" noEditPoints="1" noAdjustHandles="1" noChangeArrowheads="1" noChangeShapeType="1" noTextEdit="1"/>
              </p:cNvSpPr>
              <p:nvPr/>
            </p:nvSpPr>
            <p:spPr>
              <a:xfrm>
                <a:off x="1713720" y="1102114"/>
                <a:ext cx="756040" cy="215444"/>
              </a:xfrm>
              <a:prstGeom prst="rect">
                <a:avLst/>
              </a:prstGeom>
              <a:blipFill>
                <a:blip r:embed="rId13"/>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13FF23C3-F1E1-437C-B430-080B325114D7}"/>
                  </a:ext>
                </a:extLst>
              </p:cNvPr>
              <p:cNvSpPr txBox="1"/>
              <p:nvPr/>
            </p:nvSpPr>
            <p:spPr>
              <a:xfrm>
                <a:off x="2527330" y="1109459"/>
                <a:ext cx="71189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96" name="文本框 95">
                <a:extLst>
                  <a:ext uri="{FF2B5EF4-FFF2-40B4-BE49-F238E27FC236}">
                    <a16:creationId xmlns:a16="http://schemas.microsoft.com/office/drawing/2014/main" id="{13FF23C3-F1E1-437C-B430-080B325114D7}"/>
                  </a:ext>
                </a:extLst>
              </p:cNvPr>
              <p:cNvSpPr txBox="1">
                <a:spLocks noRot="1" noChangeAspect="1" noMove="1" noResize="1" noEditPoints="1" noAdjustHandles="1" noChangeArrowheads="1" noChangeShapeType="1" noTextEdit="1"/>
              </p:cNvSpPr>
              <p:nvPr/>
            </p:nvSpPr>
            <p:spPr>
              <a:xfrm>
                <a:off x="2527330" y="1109459"/>
                <a:ext cx="711899" cy="215444"/>
              </a:xfrm>
              <a:prstGeom prst="rect">
                <a:avLst/>
              </a:prstGeom>
              <a:blipFill>
                <a:blip r:embed="rId14"/>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528ECB32-D5DE-4523-B9D3-0C71E4B48071}"/>
                  </a:ext>
                </a:extLst>
              </p:cNvPr>
              <p:cNvSpPr txBox="1"/>
              <p:nvPr/>
            </p:nvSpPr>
            <p:spPr>
              <a:xfrm>
                <a:off x="2191950" y="1511125"/>
                <a:ext cx="56889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97" name="文本框 96">
                <a:extLst>
                  <a:ext uri="{FF2B5EF4-FFF2-40B4-BE49-F238E27FC236}">
                    <a16:creationId xmlns:a16="http://schemas.microsoft.com/office/drawing/2014/main" id="{528ECB32-D5DE-4523-B9D3-0C71E4B48071}"/>
                  </a:ext>
                </a:extLst>
              </p:cNvPr>
              <p:cNvSpPr txBox="1">
                <a:spLocks noRot="1" noChangeAspect="1" noMove="1" noResize="1" noEditPoints="1" noAdjustHandles="1" noChangeArrowheads="1" noChangeShapeType="1" noTextEdit="1"/>
              </p:cNvSpPr>
              <p:nvPr/>
            </p:nvSpPr>
            <p:spPr>
              <a:xfrm>
                <a:off x="2191950" y="1511125"/>
                <a:ext cx="568897" cy="215444"/>
              </a:xfrm>
              <a:prstGeom prst="rect">
                <a:avLst/>
              </a:prstGeom>
              <a:blipFill>
                <a:blip r:embed="rId15"/>
                <a:stretch>
                  <a:fillRect b="-22857"/>
                </a:stretch>
              </a:blipFill>
            </p:spPr>
            <p:txBody>
              <a:bodyPr/>
              <a:lstStyle/>
              <a:p>
                <a:r>
                  <a:rPr lang="zh-CN" altLang="en-US">
                    <a:noFill/>
                  </a:rPr>
                  <a:t> </a:t>
                </a:r>
              </a:p>
            </p:txBody>
          </p:sp>
        </mc:Fallback>
      </mc:AlternateContent>
      <p:cxnSp>
        <p:nvCxnSpPr>
          <p:cNvPr id="98" name="直接连接符 97">
            <a:extLst>
              <a:ext uri="{FF2B5EF4-FFF2-40B4-BE49-F238E27FC236}">
                <a16:creationId xmlns:a16="http://schemas.microsoft.com/office/drawing/2014/main" id="{DA1136D5-DC18-4D9A-884D-FA0845678727}"/>
              </a:ext>
            </a:extLst>
          </p:cNvPr>
          <p:cNvCxnSpPr>
            <a:cxnSpLocks/>
            <a:stCxn id="95" idx="2"/>
            <a:endCxn id="97" idx="0"/>
          </p:cNvCxnSpPr>
          <p:nvPr/>
        </p:nvCxnSpPr>
        <p:spPr>
          <a:xfrm>
            <a:off x="2091740" y="1317558"/>
            <a:ext cx="384659" cy="193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9E8D6538-222B-47F1-B442-2DC4A974425B}"/>
              </a:ext>
            </a:extLst>
          </p:cNvPr>
          <p:cNvCxnSpPr>
            <a:cxnSpLocks/>
            <a:stCxn id="96" idx="2"/>
            <a:endCxn id="97" idx="0"/>
          </p:cNvCxnSpPr>
          <p:nvPr/>
        </p:nvCxnSpPr>
        <p:spPr>
          <a:xfrm flipH="1">
            <a:off x="2476399" y="1324903"/>
            <a:ext cx="406881" cy="18622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BC246ABE-6D12-4433-A3C2-7023ED981D6C}"/>
                  </a:ext>
                </a:extLst>
              </p:cNvPr>
              <p:cNvSpPr txBox="1"/>
              <p:nvPr/>
            </p:nvSpPr>
            <p:spPr>
              <a:xfrm>
                <a:off x="3309803" y="1099222"/>
                <a:ext cx="42804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135" name="文本框 134">
                <a:extLst>
                  <a:ext uri="{FF2B5EF4-FFF2-40B4-BE49-F238E27FC236}">
                    <a16:creationId xmlns:a16="http://schemas.microsoft.com/office/drawing/2014/main" id="{BC246ABE-6D12-4433-A3C2-7023ED981D6C}"/>
                  </a:ext>
                </a:extLst>
              </p:cNvPr>
              <p:cNvSpPr txBox="1">
                <a:spLocks noRot="1" noChangeAspect="1" noMove="1" noResize="1" noEditPoints="1" noAdjustHandles="1" noChangeArrowheads="1" noChangeShapeType="1" noTextEdit="1"/>
              </p:cNvSpPr>
              <p:nvPr/>
            </p:nvSpPr>
            <p:spPr>
              <a:xfrm>
                <a:off x="3309803" y="1099222"/>
                <a:ext cx="428043" cy="215444"/>
              </a:xfrm>
              <a:prstGeom prst="rect">
                <a:avLst/>
              </a:prstGeom>
              <a:blipFill>
                <a:blip r:embed="rId16"/>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F5BE462C-42A0-4493-B7FC-B20C0E22F3A7}"/>
                  </a:ext>
                </a:extLst>
              </p:cNvPr>
              <p:cNvSpPr txBox="1"/>
              <p:nvPr/>
            </p:nvSpPr>
            <p:spPr>
              <a:xfrm>
                <a:off x="3797677" y="1096509"/>
                <a:ext cx="71189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36" name="文本框 135">
                <a:extLst>
                  <a:ext uri="{FF2B5EF4-FFF2-40B4-BE49-F238E27FC236}">
                    <a16:creationId xmlns:a16="http://schemas.microsoft.com/office/drawing/2014/main" id="{F5BE462C-42A0-4493-B7FC-B20C0E22F3A7}"/>
                  </a:ext>
                </a:extLst>
              </p:cNvPr>
              <p:cNvSpPr txBox="1">
                <a:spLocks noRot="1" noChangeAspect="1" noMove="1" noResize="1" noEditPoints="1" noAdjustHandles="1" noChangeArrowheads="1" noChangeShapeType="1" noTextEdit="1"/>
              </p:cNvSpPr>
              <p:nvPr/>
            </p:nvSpPr>
            <p:spPr>
              <a:xfrm>
                <a:off x="3797677" y="1096509"/>
                <a:ext cx="711899" cy="215444"/>
              </a:xfrm>
              <a:prstGeom prst="rect">
                <a:avLst/>
              </a:prstGeom>
              <a:blipFill>
                <a:blip r:embed="rId17"/>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a:extLst>
                  <a:ext uri="{FF2B5EF4-FFF2-40B4-BE49-F238E27FC236}">
                    <a16:creationId xmlns:a16="http://schemas.microsoft.com/office/drawing/2014/main" id="{EA27144C-120C-436A-8EC3-49180F13427D}"/>
                  </a:ext>
                </a:extLst>
              </p:cNvPr>
              <p:cNvSpPr txBox="1"/>
              <p:nvPr/>
            </p:nvSpPr>
            <p:spPr>
              <a:xfrm>
                <a:off x="3546403" y="1488538"/>
                <a:ext cx="56889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37" name="文本框 136">
                <a:extLst>
                  <a:ext uri="{FF2B5EF4-FFF2-40B4-BE49-F238E27FC236}">
                    <a16:creationId xmlns:a16="http://schemas.microsoft.com/office/drawing/2014/main" id="{EA27144C-120C-436A-8EC3-49180F13427D}"/>
                  </a:ext>
                </a:extLst>
              </p:cNvPr>
              <p:cNvSpPr txBox="1">
                <a:spLocks noRot="1" noChangeAspect="1" noMove="1" noResize="1" noEditPoints="1" noAdjustHandles="1" noChangeArrowheads="1" noChangeShapeType="1" noTextEdit="1"/>
              </p:cNvSpPr>
              <p:nvPr/>
            </p:nvSpPr>
            <p:spPr>
              <a:xfrm>
                <a:off x="3546403" y="1488538"/>
                <a:ext cx="568897" cy="215444"/>
              </a:xfrm>
              <a:prstGeom prst="rect">
                <a:avLst/>
              </a:prstGeom>
              <a:blipFill>
                <a:blip r:embed="rId18"/>
                <a:stretch>
                  <a:fillRect b="-22222"/>
                </a:stretch>
              </a:blipFill>
            </p:spPr>
            <p:txBody>
              <a:bodyPr/>
              <a:lstStyle/>
              <a:p>
                <a:r>
                  <a:rPr lang="zh-CN" altLang="en-US">
                    <a:noFill/>
                  </a:rPr>
                  <a:t> </a:t>
                </a:r>
              </a:p>
            </p:txBody>
          </p:sp>
        </mc:Fallback>
      </mc:AlternateContent>
      <p:cxnSp>
        <p:nvCxnSpPr>
          <p:cNvPr id="138" name="直接连接符 137">
            <a:extLst>
              <a:ext uri="{FF2B5EF4-FFF2-40B4-BE49-F238E27FC236}">
                <a16:creationId xmlns:a16="http://schemas.microsoft.com/office/drawing/2014/main" id="{B6880C1A-4DCD-44CD-BCB5-E160E531AC10}"/>
              </a:ext>
            </a:extLst>
          </p:cNvPr>
          <p:cNvCxnSpPr>
            <a:cxnSpLocks/>
            <a:stCxn id="135" idx="2"/>
            <a:endCxn id="137" idx="0"/>
          </p:cNvCxnSpPr>
          <p:nvPr/>
        </p:nvCxnSpPr>
        <p:spPr>
          <a:xfrm>
            <a:off x="3523825" y="1314666"/>
            <a:ext cx="307027" cy="173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9EA42329-43E3-482B-9683-F6F14114FF81}"/>
              </a:ext>
            </a:extLst>
          </p:cNvPr>
          <p:cNvCxnSpPr>
            <a:cxnSpLocks/>
            <a:stCxn id="136" idx="2"/>
            <a:endCxn id="137" idx="0"/>
          </p:cNvCxnSpPr>
          <p:nvPr/>
        </p:nvCxnSpPr>
        <p:spPr>
          <a:xfrm flipH="1">
            <a:off x="3830852" y="1311953"/>
            <a:ext cx="322775" cy="1765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BB6824A2-1709-432D-81E6-0B197415441A}"/>
                  </a:ext>
                </a:extLst>
              </p:cNvPr>
              <p:cNvSpPr txBox="1"/>
              <p:nvPr/>
            </p:nvSpPr>
            <p:spPr>
              <a:xfrm>
                <a:off x="4565896" y="1102787"/>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40" name="文本框 139">
                <a:extLst>
                  <a:ext uri="{FF2B5EF4-FFF2-40B4-BE49-F238E27FC236}">
                    <a16:creationId xmlns:a16="http://schemas.microsoft.com/office/drawing/2014/main" id="{BB6824A2-1709-432D-81E6-0B197415441A}"/>
                  </a:ext>
                </a:extLst>
              </p:cNvPr>
              <p:cNvSpPr txBox="1">
                <a:spLocks noRot="1" noChangeAspect="1" noMove="1" noResize="1" noEditPoints="1" noAdjustHandles="1" noChangeArrowheads="1" noChangeShapeType="1" noTextEdit="1"/>
              </p:cNvSpPr>
              <p:nvPr/>
            </p:nvSpPr>
            <p:spPr>
              <a:xfrm>
                <a:off x="4565896" y="1102787"/>
                <a:ext cx="756040" cy="215444"/>
              </a:xfrm>
              <a:prstGeom prst="rect">
                <a:avLst/>
              </a:prstGeom>
              <a:blipFill>
                <a:blip r:embed="rId19"/>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3639DA70-E54F-49FB-8DEB-C5AC1BDAD313}"/>
                  </a:ext>
                </a:extLst>
              </p:cNvPr>
              <p:cNvSpPr txBox="1"/>
              <p:nvPr/>
            </p:nvSpPr>
            <p:spPr>
              <a:xfrm>
                <a:off x="5386618" y="1100803"/>
                <a:ext cx="6290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41" name="文本框 140">
                <a:extLst>
                  <a:ext uri="{FF2B5EF4-FFF2-40B4-BE49-F238E27FC236}">
                    <a16:creationId xmlns:a16="http://schemas.microsoft.com/office/drawing/2014/main" id="{3639DA70-E54F-49FB-8DEB-C5AC1BDAD313}"/>
                  </a:ext>
                </a:extLst>
              </p:cNvPr>
              <p:cNvSpPr txBox="1">
                <a:spLocks noRot="1" noChangeAspect="1" noMove="1" noResize="1" noEditPoints="1" noAdjustHandles="1" noChangeArrowheads="1" noChangeShapeType="1" noTextEdit="1"/>
              </p:cNvSpPr>
              <p:nvPr/>
            </p:nvSpPr>
            <p:spPr>
              <a:xfrm>
                <a:off x="5386618" y="1100803"/>
                <a:ext cx="629062" cy="215444"/>
              </a:xfrm>
              <a:prstGeom prst="rect">
                <a:avLst/>
              </a:prstGeom>
              <a:blipFill>
                <a:blip r:embed="rId20"/>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A421574A-0EB3-4092-8D6D-F14CE8901180}"/>
                  </a:ext>
                </a:extLst>
              </p:cNvPr>
              <p:cNvSpPr txBox="1"/>
              <p:nvPr/>
            </p:nvSpPr>
            <p:spPr>
              <a:xfrm>
                <a:off x="5030171" y="1488538"/>
                <a:ext cx="64719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43" name="文本框 142">
                <a:extLst>
                  <a:ext uri="{FF2B5EF4-FFF2-40B4-BE49-F238E27FC236}">
                    <a16:creationId xmlns:a16="http://schemas.microsoft.com/office/drawing/2014/main" id="{A421574A-0EB3-4092-8D6D-F14CE8901180}"/>
                  </a:ext>
                </a:extLst>
              </p:cNvPr>
              <p:cNvSpPr txBox="1">
                <a:spLocks noRot="1" noChangeAspect="1" noMove="1" noResize="1" noEditPoints="1" noAdjustHandles="1" noChangeArrowheads="1" noChangeShapeType="1" noTextEdit="1"/>
              </p:cNvSpPr>
              <p:nvPr/>
            </p:nvSpPr>
            <p:spPr>
              <a:xfrm>
                <a:off x="5030171" y="1488538"/>
                <a:ext cx="647190" cy="215444"/>
              </a:xfrm>
              <a:prstGeom prst="rect">
                <a:avLst/>
              </a:prstGeom>
              <a:blipFill>
                <a:blip r:embed="rId21"/>
                <a:stretch>
                  <a:fillRect b="-22222"/>
                </a:stretch>
              </a:blipFill>
            </p:spPr>
            <p:txBody>
              <a:bodyPr/>
              <a:lstStyle/>
              <a:p>
                <a:r>
                  <a:rPr lang="zh-CN" altLang="en-US">
                    <a:noFill/>
                  </a:rPr>
                  <a:t> </a:t>
                </a:r>
              </a:p>
            </p:txBody>
          </p:sp>
        </mc:Fallback>
      </mc:AlternateContent>
      <p:cxnSp>
        <p:nvCxnSpPr>
          <p:cNvPr id="144" name="直接连接符 143">
            <a:extLst>
              <a:ext uri="{FF2B5EF4-FFF2-40B4-BE49-F238E27FC236}">
                <a16:creationId xmlns:a16="http://schemas.microsoft.com/office/drawing/2014/main" id="{953123D2-9D64-4927-9C98-DDE3AF2BC6CA}"/>
              </a:ext>
            </a:extLst>
          </p:cNvPr>
          <p:cNvCxnSpPr>
            <a:cxnSpLocks/>
            <a:stCxn id="140" idx="2"/>
            <a:endCxn id="143" idx="0"/>
          </p:cNvCxnSpPr>
          <p:nvPr/>
        </p:nvCxnSpPr>
        <p:spPr>
          <a:xfrm>
            <a:off x="4943916" y="1318231"/>
            <a:ext cx="409850" cy="17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3D89E19B-88BF-4143-A278-5798651940B9}"/>
              </a:ext>
            </a:extLst>
          </p:cNvPr>
          <p:cNvCxnSpPr>
            <a:cxnSpLocks/>
            <a:stCxn id="141" idx="2"/>
            <a:endCxn id="143" idx="0"/>
          </p:cNvCxnSpPr>
          <p:nvPr/>
        </p:nvCxnSpPr>
        <p:spPr>
          <a:xfrm flipH="1">
            <a:off x="5353766" y="1316247"/>
            <a:ext cx="347383" cy="17229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23BA3C7E-501C-47B1-942E-64E65BB2CDDD}"/>
                  </a:ext>
                </a:extLst>
              </p:cNvPr>
              <p:cNvSpPr txBox="1"/>
              <p:nvPr/>
            </p:nvSpPr>
            <p:spPr>
              <a:xfrm>
                <a:off x="7431196" y="1099222"/>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46" name="文本框 145">
                <a:extLst>
                  <a:ext uri="{FF2B5EF4-FFF2-40B4-BE49-F238E27FC236}">
                    <a16:creationId xmlns:a16="http://schemas.microsoft.com/office/drawing/2014/main" id="{23BA3C7E-501C-47B1-942E-64E65BB2CDDD}"/>
                  </a:ext>
                </a:extLst>
              </p:cNvPr>
              <p:cNvSpPr txBox="1">
                <a:spLocks noRot="1" noChangeAspect="1" noMove="1" noResize="1" noEditPoints="1" noAdjustHandles="1" noChangeArrowheads="1" noChangeShapeType="1" noTextEdit="1"/>
              </p:cNvSpPr>
              <p:nvPr/>
            </p:nvSpPr>
            <p:spPr>
              <a:xfrm>
                <a:off x="7431196" y="1099222"/>
                <a:ext cx="756040" cy="215444"/>
              </a:xfrm>
              <a:prstGeom prst="rect">
                <a:avLst/>
              </a:prstGeom>
              <a:blipFill>
                <a:blip r:embed="rId22"/>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7E557D01-5088-4140-9161-1133BE4A664D}"/>
                  </a:ext>
                </a:extLst>
              </p:cNvPr>
              <p:cNvSpPr txBox="1"/>
              <p:nvPr/>
            </p:nvSpPr>
            <p:spPr>
              <a:xfrm>
                <a:off x="8270280" y="1102787"/>
                <a:ext cx="6290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47" name="文本框 146">
                <a:extLst>
                  <a:ext uri="{FF2B5EF4-FFF2-40B4-BE49-F238E27FC236}">
                    <a16:creationId xmlns:a16="http://schemas.microsoft.com/office/drawing/2014/main" id="{7E557D01-5088-4140-9161-1133BE4A664D}"/>
                  </a:ext>
                </a:extLst>
              </p:cNvPr>
              <p:cNvSpPr txBox="1">
                <a:spLocks noRot="1" noChangeAspect="1" noMove="1" noResize="1" noEditPoints="1" noAdjustHandles="1" noChangeArrowheads="1" noChangeShapeType="1" noTextEdit="1"/>
              </p:cNvSpPr>
              <p:nvPr/>
            </p:nvSpPr>
            <p:spPr>
              <a:xfrm>
                <a:off x="8270280" y="1102787"/>
                <a:ext cx="629062" cy="215444"/>
              </a:xfrm>
              <a:prstGeom prst="rect">
                <a:avLst/>
              </a:prstGeom>
              <a:blipFill>
                <a:blip r:embed="rId23"/>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8F30E35D-7542-4857-8881-25B2F0837D2C}"/>
                  </a:ext>
                </a:extLst>
              </p:cNvPr>
              <p:cNvSpPr txBox="1"/>
              <p:nvPr/>
            </p:nvSpPr>
            <p:spPr>
              <a:xfrm>
                <a:off x="7894212" y="1511124"/>
                <a:ext cx="64719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148" name="文本框 147">
                <a:extLst>
                  <a:ext uri="{FF2B5EF4-FFF2-40B4-BE49-F238E27FC236}">
                    <a16:creationId xmlns:a16="http://schemas.microsoft.com/office/drawing/2014/main" id="{8F30E35D-7542-4857-8881-25B2F0837D2C}"/>
                  </a:ext>
                </a:extLst>
              </p:cNvPr>
              <p:cNvSpPr txBox="1">
                <a:spLocks noRot="1" noChangeAspect="1" noMove="1" noResize="1" noEditPoints="1" noAdjustHandles="1" noChangeArrowheads="1" noChangeShapeType="1" noTextEdit="1"/>
              </p:cNvSpPr>
              <p:nvPr/>
            </p:nvSpPr>
            <p:spPr>
              <a:xfrm>
                <a:off x="7894212" y="1511124"/>
                <a:ext cx="647190" cy="215444"/>
              </a:xfrm>
              <a:prstGeom prst="rect">
                <a:avLst/>
              </a:prstGeom>
              <a:blipFill>
                <a:blip r:embed="rId24"/>
                <a:stretch>
                  <a:fillRect b="-22857"/>
                </a:stretch>
              </a:blipFill>
            </p:spPr>
            <p:txBody>
              <a:bodyPr/>
              <a:lstStyle/>
              <a:p>
                <a:r>
                  <a:rPr lang="zh-CN" altLang="en-US">
                    <a:noFill/>
                  </a:rPr>
                  <a:t> </a:t>
                </a:r>
              </a:p>
            </p:txBody>
          </p:sp>
        </mc:Fallback>
      </mc:AlternateContent>
      <p:cxnSp>
        <p:nvCxnSpPr>
          <p:cNvPr id="149" name="直接连接符 148">
            <a:extLst>
              <a:ext uri="{FF2B5EF4-FFF2-40B4-BE49-F238E27FC236}">
                <a16:creationId xmlns:a16="http://schemas.microsoft.com/office/drawing/2014/main" id="{0FB6C9A0-5ACB-463A-80D0-194D2F9B48A8}"/>
              </a:ext>
            </a:extLst>
          </p:cNvPr>
          <p:cNvCxnSpPr>
            <a:cxnSpLocks/>
            <a:stCxn id="146" idx="2"/>
            <a:endCxn id="148" idx="0"/>
          </p:cNvCxnSpPr>
          <p:nvPr/>
        </p:nvCxnSpPr>
        <p:spPr>
          <a:xfrm>
            <a:off x="7809216" y="1314666"/>
            <a:ext cx="408591" cy="196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646FC21F-973D-43B3-AD93-FE124A15FE44}"/>
              </a:ext>
            </a:extLst>
          </p:cNvPr>
          <p:cNvCxnSpPr>
            <a:cxnSpLocks/>
            <a:stCxn id="147" idx="2"/>
            <a:endCxn id="148" idx="0"/>
          </p:cNvCxnSpPr>
          <p:nvPr/>
        </p:nvCxnSpPr>
        <p:spPr>
          <a:xfrm flipH="1">
            <a:off x="8217807" y="1318231"/>
            <a:ext cx="367004" cy="19289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12EC97E3-CA76-411C-9319-915AA5888EA6}"/>
                  </a:ext>
                </a:extLst>
              </p:cNvPr>
              <p:cNvSpPr txBox="1"/>
              <p:nvPr/>
            </p:nvSpPr>
            <p:spPr>
              <a:xfrm>
                <a:off x="2909880" y="2210643"/>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153" name="文本框 152">
                <a:extLst>
                  <a:ext uri="{FF2B5EF4-FFF2-40B4-BE49-F238E27FC236}">
                    <a16:creationId xmlns:a16="http://schemas.microsoft.com/office/drawing/2014/main" id="{12EC97E3-CA76-411C-9319-915AA5888EA6}"/>
                  </a:ext>
                </a:extLst>
              </p:cNvPr>
              <p:cNvSpPr txBox="1">
                <a:spLocks noRot="1" noChangeAspect="1" noMove="1" noResize="1" noEditPoints="1" noAdjustHandles="1" noChangeArrowheads="1" noChangeShapeType="1" noTextEdit="1"/>
              </p:cNvSpPr>
              <p:nvPr/>
            </p:nvSpPr>
            <p:spPr>
              <a:xfrm>
                <a:off x="2909880" y="2210643"/>
                <a:ext cx="490457" cy="215444"/>
              </a:xfrm>
              <a:prstGeom prst="rect">
                <a:avLst/>
              </a:prstGeom>
              <a:blipFill>
                <a:blip r:embed="rId25"/>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1DBFEF96-9A5B-4234-B2B9-74E35ED175A4}"/>
                  </a:ext>
                </a:extLst>
              </p:cNvPr>
              <p:cNvSpPr txBox="1"/>
              <p:nvPr/>
            </p:nvSpPr>
            <p:spPr>
              <a:xfrm>
                <a:off x="3458224" y="2204073"/>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54" name="文本框 153">
                <a:extLst>
                  <a:ext uri="{FF2B5EF4-FFF2-40B4-BE49-F238E27FC236}">
                    <a16:creationId xmlns:a16="http://schemas.microsoft.com/office/drawing/2014/main" id="{1DBFEF96-9A5B-4234-B2B9-74E35ED175A4}"/>
                  </a:ext>
                </a:extLst>
              </p:cNvPr>
              <p:cNvSpPr txBox="1">
                <a:spLocks noRot="1" noChangeAspect="1" noMove="1" noResize="1" noEditPoints="1" noAdjustHandles="1" noChangeArrowheads="1" noChangeShapeType="1" noTextEdit="1"/>
              </p:cNvSpPr>
              <p:nvPr/>
            </p:nvSpPr>
            <p:spPr>
              <a:xfrm>
                <a:off x="3458224" y="2204073"/>
                <a:ext cx="543119" cy="215444"/>
              </a:xfrm>
              <a:prstGeom prst="rect">
                <a:avLst/>
              </a:prstGeom>
              <a:blipFill>
                <a:blip r:embed="rId26"/>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419BA096-0874-4696-A820-4EACAE8B7AD9}"/>
                  </a:ext>
                </a:extLst>
              </p:cNvPr>
              <p:cNvSpPr txBox="1"/>
              <p:nvPr/>
            </p:nvSpPr>
            <p:spPr>
              <a:xfrm>
                <a:off x="3231587" y="2607759"/>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55" name="文本框 154">
                <a:extLst>
                  <a:ext uri="{FF2B5EF4-FFF2-40B4-BE49-F238E27FC236}">
                    <a16:creationId xmlns:a16="http://schemas.microsoft.com/office/drawing/2014/main" id="{419BA096-0874-4696-A820-4EACAE8B7AD9}"/>
                  </a:ext>
                </a:extLst>
              </p:cNvPr>
              <p:cNvSpPr txBox="1">
                <a:spLocks noRot="1" noChangeAspect="1" noMove="1" noResize="1" noEditPoints="1" noAdjustHandles="1" noChangeArrowheads="1" noChangeShapeType="1" noTextEdit="1"/>
              </p:cNvSpPr>
              <p:nvPr/>
            </p:nvSpPr>
            <p:spPr>
              <a:xfrm>
                <a:off x="3231587" y="2607759"/>
                <a:ext cx="490457" cy="215444"/>
              </a:xfrm>
              <a:prstGeom prst="rect">
                <a:avLst/>
              </a:prstGeom>
              <a:blipFill>
                <a:blip r:embed="rId27"/>
                <a:stretch>
                  <a:fillRect b="-22857"/>
                </a:stretch>
              </a:blipFill>
            </p:spPr>
            <p:txBody>
              <a:bodyPr/>
              <a:lstStyle/>
              <a:p>
                <a:r>
                  <a:rPr lang="zh-CN" altLang="en-US">
                    <a:noFill/>
                  </a:rPr>
                  <a:t> </a:t>
                </a:r>
              </a:p>
            </p:txBody>
          </p:sp>
        </mc:Fallback>
      </mc:AlternateContent>
      <p:cxnSp>
        <p:nvCxnSpPr>
          <p:cNvPr id="156" name="直接连接符 155">
            <a:extLst>
              <a:ext uri="{FF2B5EF4-FFF2-40B4-BE49-F238E27FC236}">
                <a16:creationId xmlns:a16="http://schemas.microsoft.com/office/drawing/2014/main" id="{5194581E-EBB1-4938-9D98-31F18BB8E22A}"/>
              </a:ext>
            </a:extLst>
          </p:cNvPr>
          <p:cNvCxnSpPr>
            <a:cxnSpLocks/>
            <a:stCxn id="153" idx="2"/>
            <a:endCxn id="155" idx="0"/>
          </p:cNvCxnSpPr>
          <p:nvPr/>
        </p:nvCxnSpPr>
        <p:spPr>
          <a:xfrm>
            <a:off x="3155109" y="2426087"/>
            <a:ext cx="321707" cy="18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5276670D-62FF-40B3-894F-D6E347B53C9A}"/>
              </a:ext>
            </a:extLst>
          </p:cNvPr>
          <p:cNvCxnSpPr>
            <a:cxnSpLocks/>
            <a:stCxn id="154" idx="2"/>
            <a:endCxn id="155" idx="0"/>
          </p:cNvCxnSpPr>
          <p:nvPr/>
        </p:nvCxnSpPr>
        <p:spPr>
          <a:xfrm flipH="1">
            <a:off x="3476816" y="2419517"/>
            <a:ext cx="252968" cy="18824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2FF39A22-CBE0-41B3-A9F4-982F5B16AA97}"/>
                  </a:ext>
                </a:extLst>
              </p:cNvPr>
              <p:cNvSpPr txBox="1"/>
              <p:nvPr/>
            </p:nvSpPr>
            <p:spPr>
              <a:xfrm>
                <a:off x="6061006" y="1109459"/>
                <a:ext cx="53359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163" name="文本框 162">
                <a:extLst>
                  <a:ext uri="{FF2B5EF4-FFF2-40B4-BE49-F238E27FC236}">
                    <a16:creationId xmlns:a16="http://schemas.microsoft.com/office/drawing/2014/main" id="{2FF39A22-CBE0-41B3-A9F4-982F5B16AA97}"/>
                  </a:ext>
                </a:extLst>
              </p:cNvPr>
              <p:cNvSpPr txBox="1">
                <a:spLocks noRot="1" noChangeAspect="1" noMove="1" noResize="1" noEditPoints="1" noAdjustHandles="1" noChangeArrowheads="1" noChangeShapeType="1" noTextEdit="1"/>
              </p:cNvSpPr>
              <p:nvPr/>
            </p:nvSpPr>
            <p:spPr>
              <a:xfrm>
                <a:off x="6061006" y="1109459"/>
                <a:ext cx="533597" cy="215444"/>
              </a:xfrm>
              <a:prstGeom prst="rect">
                <a:avLst/>
              </a:prstGeom>
              <a:blipFill>
                <a:blip r:embed="rId28"/>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a:extLst>
                  <a:ext uri="{FF2B5EF4-FFF2-40B4-BE49-F238E27FC236}">
                    <a16:creationId xmlns:a16="http://schemas.microsoft.com/office/drawing/2014/main" id="{68FD5DD0-195F-42A2-AB3E-800FB0B9F2AC}"/>
                  </a:ext>
                </a:extLst>
              </p:cNvPr>
              <p:cNvSpPr txBox="1"/>
              <p:nvPr/>
            </p:nvSpPr>
            <p:spPr>
              <a:xfrm>
                <a:off x="6690715" y="1115973"/>
                <a:ext cx="6290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64" name="文本框 163">
                <a:extLst>
                  <a:ext uri="{FF2B5EF4-FFF2-40B4-BE49-F238E27FC236}">
                    <a16:creationId xmlns:a16="http://schemas.microsoft.com/office/drawing/2014/main" id="{68FD5DD0-195F-42A2-AB3E-800FB0B9F2AC}"/>
                  </a:ext>
                </a:extLst>
              </p:cNvPr>
              <p:cNvSpPr txBox="1">
                <a:spLocks noRot="1" noChangeAspect="1" noMove="1" noResize="1" noEditPoints="1" noAdjustHandles="1" noChangeArrowheads="1" noChangeShapeType="1" noTextEdit="1"/>
              </p:cNvSpPr>
              <p:nvPr/>
            </p:nvSpPr>
            <p:spPr>
              <a:xfrm>
                <a:off x="6690715" y="1115973"/>
                <a:ext cx="629062" cy="215444"/>
              </a:xfrm>
              <a:prstGeom prst="rect">
                <a:avLst/>
              </a:prstGeom>
              <a:blipFill>
                <a:blip r:embed="rId29"/>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F93A85F7-B029-4251-B97C-C1854FA95469}"/>
                  </a:ext>
                </a:extLst>
              </p:cNvPr>
              <p:cNvSpPr txBox="1"/>
              <p:nvPr/>
            </p:nvSpPr>
            <p:spPr>
              <a:xfrm>
                <a:off x="6347960" y="1492696"/>
                <a:ext cx="64719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165" name="文本框 164">
                <a:extLst>
                  <a:ext uri="{FF2B5EF4-FFF2-40B4-BE49-F238E27FC236}">
                    <a16:creationId xmlns:a16="http://schemas.microsoft.com/office/drawing/2014/main" id="{F93A85F7-B029-4251-B97C-C1854FA95469}"/>
                  </a:ext>
                </a:extLst>
              </p:cNvPr>
              <p:cNvSpPr txBox="1">
                <a:spLocks noRot="1" noChangeAspect="1" noMove="1" noResize="1" noEditPoints="1" noAdjustHandles="1" noChangeArrowheads="1" noChangeShapeType="1" noTextEdit="1"/>
              </p:cNvSpPr>
              <p:nvPr/>
            </p:nvSpPr>
            <p:spPr>
              <a:xfrm>
                <a:off x="6347960" y="1492696"/>
                <a:ext cx="647190" cy="215444"/>
              </a:xfrm>
              <a:prstGeom prst="rect">
                <a:avLst/>
              </a:prstGeom>
              <a:blipFill>
                <a:blip r:embed="rId30"/>
                <a:stretch>
                  <a:fillRect b="-22857"/>
                </a:stretch>
              </a:blipFill>
            </p:spPr>
            <p:txBody>
              <a:bodyPr/>
              <a:lstStyle/>
              <a:p>
                <a:r>
                  <a:rPr lang="zh-CN" altLang="en-US">
                    <a:noFill/>
                  </a:rPr>
                  <a:t> </a:t>
                </a:r>
              </a:p>
            </p:txBody>
          </p:sp>
        </mc:Fallback>
      </mc:AlternateContent>
      <p:cxnSp>
        <p:nvCxnSpPr>
          <p:cNvPr id="166" name="直接连接符 165">
            <a:extLst>
              <a:ext uri="{FF2B5EF4-FFF2-40B4-BE49-F238E27FC236}">
                <a16:creationId xmlns:a16="http://schemas.microsoft.com/office/drawing/2014/main" id="{D629CCEE-FA21-41C0-A0D9-DA09CCCB3AA1}"/>
              </a:ext>
            </a:extLst>
          </p:cNvPr>
          <p:cNvCxnSpPr>
            <a:cxnSpLocks/>
            <a:stCxn id="163" idx="2"/>
            <a:endCxn id="165" idx="0"/>
          </p:cNvCxnSpPr>
          <p:nvPr/>
        </p:nvCxnSpPr>
        <p:spPr>
          <a:xfrm>
            <a:off x="6327805" y="1324903"/>
            <a:ext cx="343750" cy="167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0F4A9402-191D-4BA5-B3E1-24D78E5599DE}"/>
              </a:ext>
            </a:extLst>
          </p:cNvPr>
          <p:cNvCxnSpPr>
            <a:cxnSpLocks/>
            <a:stCxn id="164" idx="2"/>
            <a:endCxn id="165" idx="0"/>
          </p:cNvCxnSpPr>
          <p:nvPr/>
        </p:nvCxnSpPr>
        <p:spPr>
          <a:xfrm flipH="1">
            <a:off x="6671555" y="1331417"/>
            <a:ext cx="333691" cy="1612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文本框 203">
                <a:extLst>
                  <a:ext uri="{FF2B5EF4-FFF2-40B4-BE49-F238E27FC236}">
                    <a16:creationId xmlns:a16="http://schemas.microsoft.com/office/drawing/2014/main" id="{F280AF2C-0B47-48C4-8E6D-EB7B2A435B0C}"/>
                  </a:ext>
                </a:extLst>
              </p:cNvPr>
              <p:cNvSpPr txBox="1"/>
              <p:nvPr/>
            </p:nvSpPr>
            <p:spPr>
              <a:xfrm>
                <a:off x="4057950" y="2207775"/>
                <a:ext cx="554093"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04" name="文本框 203">
                <a:extLst>
                  <a:ext uri="{FF2B5EF4-FFF2-40B4-BE49-F238E27FC236}">
                    <a16:creationId xmlns:a16="http://schemas.microsoft.com/office/drawing/2014/main" id="{F280AF2C-0B47-48C4-8E6D-EB7B2A435B0C}"/>
                  </a:ext>
                </a:extLst>
              </p:cNvPr>
              <p:cNvSpPr txBox="1">
                <a:spLocks noRot="1" noChangeAspect="1" noMove="1" noResize="1" noEditPoints="1" noAdjustHandles="1" noChangeArrowheads="1" noChangeShapeType="1" noTextEdit="1"/>
              </p:cNvSpPr>
              <p:nvPr/>
            </p:nvSpPr>
            <p:spPr>
              <a:xfrm>
                <a:off x="4057950" y="2207775"/>
                <a:ext cx="554093" cy="215444"/>
              </a:xfrm>
              <a:prstGeom prst="rect">
                <a:avLst/>
              </a:prstGeom>
              <a:blipFill>
                <a:blip r:embed="rId31"/>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文本框 204">
                <a:extLst>
                  <a:ext uri="{FF2B5EF4-FFF2-40B4-BE49-F238E27FC236}">
                    <a16:creationId xmlns:a16="http://schemas.microsoft.com/office/drawing/2014/main" id="{EED8CC2B-4BE3-4C87-8136-E6D4DB68C307}"/>
                  </a:ext>
                </a:extLst>
              </p:cNvPr>
              <p:cNvSpPr txBox="1"/>
              <p:nvPr/>
            </p:nvSpPr>
            <p:spPr>
              <a:xfrm>
                <a:off x="4669930" y="2201186"/>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05" name="文本框 204">
                <a:extLst>
                  <a:ext uri="{FF2B5EF4-FFF2-40B4-BE49-F238E27FC236}">
                    <a16:creationId xmlns:a16="http://schemas.microsoft.com/office/drawing/2014/main" id="{EED8CC2B-4BE3-4C87-8136-E6D4DB68C307}"/>
                  </a:ext>
                </a:extLst>
              </p:cNvPr>
              <p:cNvSpPr txBox="1">
                <a:spLocks noRot="1" noChangeAspect="1" noMove="1" noResize="1" noEditPoints="1" noAdjustHandles="1" noChangeArrowheads="1" noChangeShapeType="1" noTextEdit="1"/>
              </p:cNvSpPr>
              <p:nvPr/>
            </p:nvSpPr>
            <p:spPr>
              <a:xfrm>
                <a:off x="4669930" y="2201186"/>
                <a:ext cx="543119" cy="215444"/>
              </a:xfrm>
              <a:prstGeom prst="rect">
                <a:avLst/>
              </a:prstGeom>
              <a:blipFill>
                <a:blip r:embed="rId32"/>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文本框 205">
                <a:extLst>
                  <a:ext uri="{FF2B5EF4-FFF2-40B4-BE49-F238E27FC236}">
                    <a16:creationId xmlns:a16="http://schemas.microsoft.com/office/drawing/2014/main" id="{F29109E1-7698-43F0-A95A-5F991AD25D24}"/>
                  </a:ext>
                </a:extLst>
              </p:cNvPr>
              <p:cNvSpPr txBox="1"/>
              <p:nvPr/>
            </p:nvSpPr>
            <p:spPr>
              <a:xfrm>
                <a:off x="4395533" y="2603938"/>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206" name="文本框 205">
                <a:extLst>
                  <a:ext uri="{FF2B5EF4-FFF2-40B4-BE49-F238E27FC236}">
                    <a16:creationId xmlns:a16="http://schemas.microsoft.com/office/drawing/2014/main" id="{F29109E1-7698-43F0-A95A-5F991AD25D24}"/>
                  </a:ext>
                </a:extLst>
              </p:cNvPr>
              <p:cNvSpPr txBox="1">
                <a:spLocks noRot="1" noChangeAspect="1" noMove="1" noResize="1" noEditPoints="1" noAdjustHandles="1" noChangeArrowheads="1" noChangeShapeType="1" noTextEdit="1"/>
              </p:cNvSpPr>
              <p:nvPr/>
            </p:nvSpPr>
            <p:spPr>
              <a:xfrm>
                <a:off x="4395533" y="2603938"/>
                <a:ext cx="490457" cy="215444"/>
              </a:xfrm>
              <a:prstGeom prst="rect">
                <a:avLst/>
              </a:prstGeom>
              <a:blipFill>
                <a:blip r:embed="rId33"/>
                <a:stretch>
                  <a:fillRect b="-25714"/>
                </a:stretch>
              </a:blipFill>
            </p:spPr>
            <p:txBody>
              <a:bodyPr/>
              <a:lstStyle/>
              <a:p>
                <a:r>
                  <a:rPr lang="zh-CN" altLang="en-US">
                    <a:noFill/>
                  </a:rPr>
                  <a:t> </a:t>
                </a:r>
              </a:p>
            </p:txBody>
          </p:sp>
        </mc:Fallback>
      </mc:AlternateContent>
      <p:cxnSp>
        <p:nvCxnSpPr>
          <p:cNvPr id="207" name="直接连接符 206">
            <a:extLst>
              <a:ext uri="{FF2B5EF4-FFF2-40B4-BE49-F238E27FC236}">
                <a16:creationId xmlns:a16="http://schemas.microsoft.com/office/drawing/2014/main" id="{4E74F74D-164F-4D1E-BE03-9A5B8574EB96}"/>
              </a:ext>
            </a:extLst>
          </p:cNvPr>
          <p:cNvCxnSpPr>
            <a:cxnSpLocks/>
            <a:stCxn id="204" idx="2"/>
            <a:endCxn id="206" idx="0"/>
          </p:cNvCxnSpPr>
          <p:nvPr/>
        </p:nvCxnSpPr>
        <p:spPr>
          <a:xfrm>
            <a:off x="4334997" y="2423219"/>
            <a:ext cx="305765" cy="18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C3E73483-2457-46B3-A5AD-5D5F5D00659E}"/>
              </a:ext>
            </a:extLst>
          </p:cNvPr>
          <p:cNvCxnSpPr>
            <a:cxnSpLocks/>
            <a:stCxn id="205" idx="2"/>
            <a:endCxn id="206" idx="0"/>
          </p:cNvCxnSpPr>
          <p:nvPr/>
        </p:nvCxnSpPr>
        <p:spPr>
          <a:xfrm flipH="1">
            <a:off x="4640762" y="2416630"/>
            <a:ext cx="300728" cy="18730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3" name="文本框 212">
                <a:extLst>
                  <a:ext uri="{FF2B5EF4-FFF2-40B4-BE49-F238E27FC236}">
                    <a16:creationId xmlns:a16="http://schemas.microsoft.com/office/drawing/2014/main" id="{47301A62-A058-4144-9285-B885BF21E7A4}"/>
                  </a:ext>
                </a:extLst>
              </p:cNvPr>
              <p:cNvSpPr txBox="1"/>
              <p:nvPr/>
            </p:nvSpPr>
            <p:spPr>
              <a:xfrm>
                <a:off x="5265372" y="2207775"/>
                <a:ext cx="74118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13" name="文本框 212">
                <a:extLst>
                  <a:ext uri="{FF2B5EF4-FFF2-40B4-BE49-F238E27FC236}">
                    <a16:creationId xmlns:a16="http://schemas.microsoft.com/office/drawing/2014/main" id="{47301A62-A058-4144-9285-B885BF21E7A4}"/>
                  </a:ext>
                </a:extLst>
              </p:cNvPr>
              <p:cNvSpPr txBox="1">
                <a:spLocks noRot="1" noChangeAspect="1" noMove="1" noResize="1" noEditPoints="1" noAdjustHandles="1" noChangeArrowheads="1" noChangeShapeType="1" noTextEdit="1"/>
              </p:cNvSpPr>
              <p:nvPr/>
            </p:nvSpPr>
            <p:spPr>
              <a:xfrm>
                <a:off x="5265372" y="2207775"/>
                <a:ext cx="741182" cy="215444"/>
              </a:xfrm>
              <a:prstGeom prst="rect">
                <a:avLst/>
              </a:prstGeom>
              <a:blipFill>
                <a:blip r:embed="rId34"/>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4" name="文本框 213">
                <a:extLst>
                  <a:ext uri="{FF2B5EF4-FFF2-40B4-BE49-F238E27FC236}">
                    <a16:creationId xmlns:a16="http://schemas.microsoft.com/office/drawing/2014/main" id="{5964EB08-F307-4277-9DA8-2ABB089732F3}"/>
                  </a:ext>
                </a:extLst>
              </p:cNvPr>
              <p:cNvSpPr txBox="1"/>
              <p:nvPr/>
            </p:nvSpPr>
            <p:spPr>
              <a:xfrm>
                <a:off x="6084133" y="2204009"/>
                <a:ext cx="45919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14" name="文本框 213">
                <a:extLst>
                  <a:ext uri="{FF2B5EF4-FFF2-40B4-BE49-F238E27FC236}">
                    <a16:creationId xmlns:a16="http://schemas.microsoft.com/office/drawing/2014/main" id="{5964EB08-F307-4277-9DA8-2ABB089732F3}"/>
                  </a:ext>
                </a:extLst>
              </p:cNvPr>
              <p:cNvSpPr txBox="1">
                <a:spLocks noRot="1" noChangeAspect="1" noMove="1" noResize="1" noEditPoints="1" noAdjustHandles="1" noChangeArrowheads="1" noChangeShapeType="1" noTextEdit="1"/>
              </p:cNvSpPr>
              <p:nvPr/>
            </p:nvSpPr>
            <p:spPr>
              <a:xfrm>
                <a:off x="6084133" y="2204009"/>
                <a:ext cx="459198" cy="215444"/>
              </a:xfrm>
              <a:prstGeom prst="rect">
                <a:avLst/>
              </a:prstGeom>
              <a:blipFill>
                <a:blip r:embed="rId35"/>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 name="文本框 214">
                <a:extLst>
                  <a:ext uri="{FF2B5EF4-FFF2-40B4-BE49-F238E27FC236}">
                    <a16:creationId xmlns:a16="http://schemas.microsoft.com/office/drawing/2014/main" id="{CB6EE61C-CA23-43D8-8E23-637BAE734343}"/>
                  </a:ext>
                </a:extLst>
              </p:cNvPr>
              <p:cNvSpPr txBox="1"/>
              <p:nvPr/>
            </p:nvSpPr>
            <p:spPr>
              <a:xfrm>
                <a:off x="5741942" y="2603866"/>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15" name="文本框 214">
                <a:extLst>
                  <a:ext uri="{FF2B5EF4-FFF2-40B4-BE49-F238E27FC236}">
                    <a16:creationId xmlns:a16="http://schemas.microsoft.com/office/drawing/2014/main" id="{CB6EE61C-CA23-43D8-8E23-637BAE734343}"/>
                  </a:ext>
                </a:extLst>
              </p:cNvPr>
              <p:cNvSpPr txBox="1">
                <a:spLocks noRot="1" noChangeAspect="1" noMove="1" noResize="1" noEditPoints="1" noAdjustHandles="1" noChangeArrowheads="1" noChangeShapeType="1" noTextEdit="1"/>
              </p:cNvSpPr>
              <p:nvPr/>
            </p:nvSpPr>
            <p:spPr>
              <a:xfrm>
                <a:off x="5741942" y="2603866"/>
                <a:ext cx="510162" cy="215444"/>
              </a:xfrm>
              <a:prstGeom prst="rect">
                <a:avLst/>
              </a:prstGeom>
              <a:blipFill>
                <a:blip r:embed="rId36"/>
                <a:stretch>
                  <a:fillRect b="-25714"/>
                </a:stretch>
              </a:blipFill>
            </p:spPr>
            <p:txBody>
              <a:bodyPr/>
              <a:lstStyle/>
              <a:p>
                <a:r>
                  <a:rPr lang="zh-CN" altLang="en-US">
                    <a:noFill/>
                  </a:rPr>
                  <a:t> </a:t>
                </a:r>
              </a:p>
            </p:txBody>
          </p:sp>
        </mc:Fallback>
      </mc:AlternateContent>
      <p:cxnSp>
        <p:nvCxnSpPr>
          <p:cNvPr id="216" name="直接连接符 215">
            <a:extLst>
              <a:ext uri="{FF2B5EF4-FFF2-40B4-BE49-F238E27FC236}">
                <a16:creationId xmlns:a16="http://schemas.microsoft.com/office/drawing/2014/main" id="{AFC43963-AC9F-44FF-9E0F-F29ACFE470FC}"/>
              </a:ext>
            </a:extLst>
          </p:cNvPr>
          <p:cNvCxnSpPr>
            <a:cxnSpLocks/>
            <a:stCxn id="213" idx="2"/>
            <a:endCxn id="215" idx="0"/>
          </p:cNvCxnSpPr>
          <p:nvPr/>
        </p:nvCxnSpPr>
        <p:spPr>
          <a:xfrm>
            <a:off x="5635963" y="2423219"/>
            <a:ext cx="361060" cy="180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8A438AB6-6295-467E-83DD-E2F1FA81E8BF}"/>
              </a:ext>
            </a:extLst>
          </p:cNvPr>
          <p:cNvCxnSpPr>
            <a:cxnSpLocks/>
            <a:stCxn id="214" idx="2"/>
            <a:endCxn id="215" idx="0"/>
          </p:cNvCxnSpPr>
          <p:nvPr/>
        </p:nvCxnSpPr>
        <p:spPr>
          <a:xfrm flipH="1">
            <a:off x="5997023" y="2419453"/>
            <a:ext cx="316709" cy="1844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4" name="文本框 223">
                <a:extLst>
                  <a:ext uri="{FF2B5EF4-FFF2-40B4-BE49-F238E27FC236}">
                    <a16:creationId xmlns:a16="http://schemas.microsoft.com/office/drawing/2014/main" id="{70294761-D1B7-4E4C-9955-563FE91C1008}"/>
                  </a:ext>
                </a:extLst>
              </p:cNvPr>
              <p:cNvSpPr txBox="1"/>
              <p:nvPr/>
            </p:nvSpPr>
            <p:spPr>
              <a:xfrm>
                <a:off x="6594603" y="2205987"/>
                <a:ext cx="61823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24" name="文本框 223">
                <a:extLst>
                  <a:ext uri="{FF2B5EF4-FFF2-40B4-BE49-F238E27FC236}">
                    <a16:creationId xmlns:a16="http://schemas.microsoft.com/office/drawing/2014/main" id="{70294761-D1B7-4E4C-9955-563FE91C1008}"/>
                  </a:ext>
                </a:extLst>
              </p:cNvPr>
              <p:cNvSpPr txBox="1">
                <a:spLocks noRot="1" noChangeAspect="1" noMove="1" noResize="1" noEditPoints="1" noAdjustHandles="1" noChangeArrowheads="1" noChangeShapeType="1" noTextEdit="1"/>
              </p:cNvSpPr>
              <p:nvPr/>
            </p:nvSpPr>
            <p:spPr>
              <a:xfrm>
                <a:off x="6594603" y="2205987"/>
                <a:ext cx="618238" cy="215444"/>
              </a:xfrm>
              <a:prstGeom prst="rect">
                <a:avLst/>
              </a:prstGeom>
              <a:blipFill>
                <a:blip r:embed="rId37"/>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 name="文本框 224">
                <a:extLst>
                  <a:ext uri="{FF2B5EF4-FFF2-40B4-BE49-F238E27FC236}">
                    <a16:creationId xmlns:a16="http://schemas.microsoft.com/office/drawing/2014/main" id="{50F4806B-9FC2-47E5-8743-22A699F31007}"/>
                  </a:ext>
                </a:extLst>
              </p:cNvPr>
              <p:cNvSpPr txBox="1"/>
              <p:nvPr/>
            </p:nvSpPr>
            <p:spPr>
              <a:xfrm>
                <a:off x="7256974" y="2205987"/>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25" name="文本框 224">
                <a:extLst>
                  <a:ext uri="{FF2B5EF4-FFF2-40B4-BE49-F238E27FC236}">
                    <a16:creationId xmlns:a16="http://schemas.microsoft.com/office/drawing/2014/main" id="{50F4806B-9FC2-47E5-8743-22A699F31007}"/>
                  </a:ext>
                </a:extLst>
              </p:cNvPr>
              <p:cNvSpPr txBox="1">
                <a:spLocks noRot="1" noChangeAspect="1" noMove="1" noResize="1" noEditPoints="1" noAdjustHandles="1" noChangeArrowheads="1" noChangeShapeType="1" noTextEdit="1"/>
              </p:cNvSpPr>
              <p:nvPr/>
            </p:nvSpPr>
            <p:spPr>
              <a:xfrm>
                <a:off x="7256974" y="2205987"/>
                <a:ext cx="543119" cy="215444"/>
              </a:xfrm>
              <a:prstGeom prst="rect">
                <a:avLst/>
              </a:prstGeom>
              <a:blipFill>
                <a:blip r:embed="rId38"/>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6" name="文本框 225">
                <a:extLst>
                  <a:ext uri="{FF2B5EF4-FFF2-40B4-BE49-F238E27FC236}">
                    <a16:creationId xmlns:a16="http://schemas.microsoft.com/office/drawing/2014/main" id="{102BB7C8-CCB9-4931-8A96-C80941AA9B54}"/>
                  </a:ext>
                </a:extLst>
              </p:cNvPr>
              <p:cNvSpPr txBox="1"/>
              <p:nvPr/>
            </p:nvSpPr>
            <p:spPr>
              <a:xfrm>
                <a:off x="6910295" y="2606488"/>
                <a:ext cx="61823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26" name="文本框 225">
                <a:extLst>
                  <a:ext uri="{FF2B5EF4-FFF2-40B4-BE49-F238E27FC236}">
                    <a16:creationId xmlns:a16="http://schemas.microsoft.com/office/drawing/2014/main" id="{102BB7C8-CCB9-4931-8A96-C80941AA9B54}"/>
                  </a:ext>
                </a:extLst>
              </p:cNvPr>
              <p:cNvSpPr txBox="1">
                <a:spLocks noRot="1" noChangeAspect="1" noMove="1" noResize="1" noEditPoints="1" noAdjustHandles="1" noChangeArrowheads="1" noChangeShapeType="1" noTextEdit="1"/>
              </p:cNvSpPr>
              <p:nvPr/>
            </p:nvSpPr>
            <p:spPr>
              <a:xfrm>
                <a:off x="6910295" y="2606488"/>
                <a:ext cx="618238" cy="215444"/>
              </a:xfrm>
              <a:prstGeom prst="rect">
                <a:avLst/>
              </a:prstGeom>
              <a:blipFill>
                <a:blip r:embed="rId39"/>
                <a:stretch>
                  <a:fillRect b="-22857"/>
                </a:stretch>
              </a:blipFill>
            </p:spPr>
            <p:txBody>
              <a:bodyPr/>
              <a:lstStyle/>
              <a:p>
                <a:r>
                  <a:rPr lang="zh-CN" altLang="en-US">
                    <a:noFill/>
                  </a:rPr>
                  <a:t> </a:t>
                </a:r>
              </a:p>
            </p:txBody>
          </p:sp>
        </mc:Fallback>
      </mc:AlternateContent>
      <p:cxnSp>
        <p:nvCxnSpPr>
          <p:cNvPr id="227" name="直接连接符 226">
            <a:extLst>
              <a:ext uri="{FF2B5EF4-FFF2-40B4-BE49-F238E27FC236}">
                <a16:creationId xmlns:a16="http://schemas.microsoft.com/office/drawing/2014/main" id="{B2DAC5F0-3534-40DB-A948-E7A5AA55B5B2}"/>
              </a:ext>
            </a:extLst>
          </p:cNvPr>
          <p:cNvCxnSpPr>
            <a:cxnSpLocks/>
            <a:stCxn id="224" idx="2"/>
            <a:endCxn id="226" idx="0"/>
          </p:cNvCxnSpPr>
          <p:nvPr/>
        </p:nvCxnSpPr>
        <p:spPr>
          <a:xfrm>
            <a:off x="6903722" y="2421431"/>
            <a:ext cx="315692" cy="18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1C550593-7AE4-4FF1-A300-FAE014458A33}"/>
              </a:ext>
            </a:extLst>
          </p:cNvPr>
          <p:cNvCxnSpPr>
            <a:cxnSpLocks/>
            <a:stCxn id="225" idx="2"/>
            <a:endCxn id="226" idx="0"/>
          </p:cNvCxnSpPr>
          <p:nvPr/>
        </p:nvCxnSpPr>
        <p:spPr>
          <a:xfrm flipH="1">
            <a:off x="7219414" y="2421431"/>
            <a:ext cx="309120" cy="18505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9" name="文本框 228">
                <a:extLst>
                  <a:ext uri="{FF2B5EF4-FFF2-40B4-BE49-F238E27FC236}">
                    <a16:creationId xmlns:a16="http://schemas.microsoft.com/office/drawing/2014/main" id="{9B12FD57-9A15-435C-BEE3-BFD6C90B639E}"/>
                  </a:ext>
                </a:extLst>
              </p:cNvPr>
              <p:cNvSpPr txBox="1"/>
              <p:nvPr/>
            </p:nvSpPr>
            <p:spPr>
              <a:xfrm>
                <a:off x="1436764" y="2950928"/>
                <a:ext cx="67188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29" name="文本框 228">
                <a:extLst>
                  <a:ext uri="{FF2B5EF4-FFF2-40B4-BE49-F238E27FC236}">
                    <a16:creationId xmlns:a16="http://schemas.microsoft.com/office/drawing/2014/main" id="{9B12FD57-9A15-435C-BEE3-BFD6C90B639E}"/>
                  </a:ext>
                </a:extLst>
              </p:cNvPr>
              <p:cNvSpPr txBox="1">
                <a:spLocks noRot="1" noChangeAspect="1" noMove="1" noResize="1" noEditPoints="1" noAdjustHandles="1" noChangeArrowheads="1" noChangeShapeType="1" noTextEdit="1"/>
              </p:cNvSpPr>
              <p:nvPr/>
            </p:nvSpPr>
            <p:spPr>
              <a:xfrm>
                <a:off x="1436764" y="2950928"/>
                <a:ext cx="671882" cy="215444"/>
              </a:xfrm>
              <a:prstGeom prst="rect">
                <a:avLst/>
              </a:prstGeom>
              <a:blipFill>
                <a:blip r:embed="rId40"/>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0" name="文本框 229">
                <a:extLst>
                  <a:ext uri="{FF2B5EF4-FFF2-40B4-BE49-F238E27FC236}">
                    <a16:creationId xmlns:a16="http://schemas.microsoft.com/office/drawing/2014/main" id="{7AF9EF8C-06CA-4048-993C-8B3B28A58EEC}"/>
                  </a:ext>
                </a:extLst>
              </p:cNvPr>
              <p:cNvSpPr txBox="1"/>
              <p:nvPr/>
            </p:nvSpPr>
            <p:spPr>
              <a:xfrm>
                <a:off x="2177670" y="2954183"/>
                <a:ext cx="56035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30" name="文本框 229">
                <a:extLst>
                  <a:ext uri="{FF2B5EF4-FFF2-40B4-BE49-F238E27FC236}">
                    <a16:creationId xmlns:a16="http://schemas.microsoft.com/office/drawing/2014/main" id="{7AF9EF8C-06CA-4048-993C-8B3B28A58EEC}"/>
                  </a:ext>
                </a:extLst>
              </p:cNvPr>
              <p:cNvSpPr txBox="1">
                <a:spLocks noRot="1" noChangeAspect="1" noMove="1" noResize="1" noEditPoints="1" noAdjustHandles="1" noChangeArrowheads="1" noChangeShapeType="1" noTextEdit="1"/>
              </p:cNvSpPr>
              <p:nvPr/>
            </p:nvSpPr>
            <p:spPr>
              <a:xfrm>
                <a:off x="2177670" y="2954183"/>
                <a:ext cx="560350" cy="215444"/>
              </a:xfrm>
              <a:prstGeom prst="rect">
                <a:avLst/>
              </a:prstGeom>
              <a:blipFill>
                <a:blip r:embed="rId41"/>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1" name="文本框 230">
                <a:extLst>
                  <a:ext uri="{FF2B5EF4-FFF2-40B4-BE49-F238E27FC236}">
                    <a16:creationId xmlns:a16="http://schemas.microsoft.com/office/drawing/2014/main" id="{DD5F5D18-8AA0-4484-8CFE-5AB1CC194BC3}"/>
                  </a:ext>
                </a:extLst>
              </p:cNvPr>
              <p:cNvSpPr txBox="1"/>
              <p:nvPr/>
            </p:nvSpPr>
            <p:spPr>
              <a:xfrm>
                <a:off x="1853565" y="3339428"/>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31" name="文本框 230">
                <a:extLst>
                  <a:ext uri="{FF2B5EF4-FFF2-40B4-BE49-F238E27FC236}">
                    <a16:creationId xmlns:a16="http://schemas.microsoft.com/office/drawing/2014/main" id="{DD5F5D18-8AA0-4484-8CFE-5AB1CC194BC3}"/>
                  </a:ext>
                </a:extLst>
              </p:cNvPr>
              <p:cNvSpPr txBox="1">
                <a:spLocks noRot="1" noChangeAspect="1" noMove="1" noResize="1" noEditPoints="1" noAdjustHandles="1" noChangeArrowheads="1" noChangeShapeType="1" noTextEdit="1"/>
              </p:cNvSpPr>
              <p:nvPr/>
            </p:nvSpPr>
            <p:spPr>
              <a:xfrm>
                <a:off x="1853565" y="3339428"/>
                <a:ext cx="510162" cy="215444"/>
              </a:xfrm>
              <a:prstGeom prst="rect">
                <a:avLst/>
              </a:prstGeom>
              <a:blipFill>
                <a:blip r:embed="rId42"/>
                <a:stretch>
                  <a:fillRect b="-22857"/>
                </a:stretch>
              </a:blipFill>
            </p:spPr>
            <p:txBody>
              <a:bodyPr/>
              <a:lstStyle/>
              <a:p>
                <a:r>
                  <a:rPr lang="zh-CN" altLang="en-US">
                    <a:noFill/>
                  </a:rPr>
                  <a:t> </a:t>
                </a:r>
              </a:p>
            </p:txBody>
          </p:sp>
        </mc:Fallback>
      </mc:AlternateContent>
      <p:cxnSp>
        <p:nvCxnSpPr>
          <p:cNvPr id="232" name="直接连接符 231">
            <a:extLst>
              <a:ext uri="{FF2B5EF4-FFF2-40B4-BE49-F238E27FC236}">
                <a16:creationId xmlns:a16="http://schemas.microsoft.com/office/drawing/2014/main" id="{34851AC9-4DF7-4D8B-8308-0DB8A6194A4B}"/>
              </a:ext>
            </a:extLst>
          </p:cNvPr>
          <p:cNvCxnSpPr>
            <a:cxnSpLocks/>
            <a:stCxn id="229" idx="2"/>
            <a:endCxn id="231" idx="0"/>
          </p:cNvCxnSpPr>
          <p:nvPr/>
        </p:nvCxnSpPr>
        <p:spPr>
          <a:xfrm>
            <a:off x="1772705" y="3166372"/>
            <a:ext cx="335941" cy="173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95F99580-CCF4-4BC0-93B1-FD6435B3A682}"/>
              </a:ext>
            </a:extLst>
          </p:cNvPr>
          <p:cNvCxnSpPr>
            <a:cxnSpLocks/>
            <a:stCxn id="230" idx="2"/>
            <a:endCxn id="231" idx="0"/>
          </p:cNvCxnSpPr>
          <p:nvPr/>
        </p:nvCxnSpPr>
        <p:spPr>
          <a:xfrm flipH="1">
            <a:off x="2108646" y="3169627"/>
            <a:ext cx="349199" cy="16980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3C529C3C-4E4F-4CDC-B20F-ABE182C03811}"/>
                  </a:ext>
                </a:extLst>
              </p:cNvPr>
              <p:cNvSpPr txBox="1"/>
              <p:nvPr/>
            </p:nvSpPr>
            <p:spPr>
              <a:xfrm>
                <a:off x="293917" y="2944347"/>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234" name="文本框 233">
                <a:extLst>
                  <a:ext uri="{FF2B5EF4-FFF2-40B4-BE49-F238E27FC236}">
                    <a16:creationId xmlns:a16="http://schemas.microsoft.com/office/drawing/2014/main" id="{3C529C3C-4E4F-4CDC-B20F-ABE182C03811}"/>
                  </a:ext>
                </a:extLst>
              </p:cNvPr>
              <p:cNvSpPr txBox="1">
                <a:spLocks noRot="1" noChangeAspect="1" noMove="1" noResize="1" noEditPoints="1" noAdjustHandles="1" noChangeArrowheads="1" noChangeShapeType="1" noTextEdit="1"/>
              </p:cNvSpPr>
              <p:nvPr/>
            </p:nvSpPr>
            <p:spPr>
              <a:xfrm>
                <a:off x="293917" y="2944347"/>
                <a:ext cx="490457" cy="215444"/>
              </a:xfrm>
              <a:prstGeom prst="rect">
                <a:avLst/>
              </a:prstGeom>
              <a:blipFill>
                <a:blip r:embed="rId43"/>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 name="文本框 234">
                <a:extLst>
                  <a:ext uri="{FF2B5EF4-FFF2-40B4-BE49-F238E27FC236}">
                    <a16:creationId xmlns:a16="http://schemas.microsoft.com/office/drawing/2014/main" id="{BF860080-06D8-4AFA-ABD4-5F7F3E7BE9CF}"/>
                  </a:ext>
                </a:extLst>
              </p:cNvPr>
              <p:cNvSpPr txBox="1"/>
              <p:nvPr/>
            </p:nvSpPr>
            <p:spPr>
              <a:xfrm>
                <a:off x="825276" y="2950928"/>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35" name="文本框 234">
                <a:extLst>
                  <a:ext uri="{FF2B5EF4-FFF2-40B4-BE49-F238E27FC236}">
                    <a16:creationId xmlns:a16="http://schemas.microsoft.com/office/drawing/2014/main" id="{BF860080-06D8-4AFA-ABD4-5F7F3E7BE9CF}"/>
                  </a:ext>
                </a:extLst>
              </p:cNvPr>
              <p:cNvSpPr txBox="1">
                <a:spLocks noRot="1" noChangeAspect="1" noMove="1" noResize="1" noEditPoints="1" noAdjustHandles="1" noChangeArrowheads="1" noChangeShapeType="1" noTextEdit="1"/>
              </p:cNvSpPr>
              <p:nvPr/>
            </p:nvSpPr>
            <p:spPr>
              <a:xfrm>
                <a:off x="825276" y="2950928"/>
                <a:ext cx="543119" cy="215444"/>
              </a:xfrm>
              <a:prstGeom prst="rect">
                <a:avLst/>
              </a:prstGeom>
              <a:blipFill>
                <a:blip r:embed="rId4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6" name="文本框 235">
                <a:extLst>
                  <a:ext uri="{FF2B5EF4-FFF2-40B4-BE49-F238E27FC236}">
                    <a16:creationId xmlns:a16="http://schemas.microsoft.com/office/drawing/2014/main" id="{9A04EE3D-EB61-4136-8176-0E3E34357206}"/>
                  </a:ext>
                </a:extLst>
              </p:cNvPr>
              <p:cNvSpPr txBox="1"/>
              <p:nvPr/>
            </p:nvSpPr>
            <p:spPr>
              <a:xfrm>
                <a:off x="615624" y="3341463"/>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36" name="文本框 235">
                <a:extLst>
                  <a:ext uri="{FF2B5EF4-FFF2-40B4-BE49-F238E27FC236}">
                    <a16:creationId xmlns:a16="http://schemas.microsoft.com/office/drawing/2014/main" id="{9A04EE3D-EB61-4136-8176-0E3E34357206}"/>
                  </a:ext>
                </a:extLst>
              </p:cNvPr>
              <p:cNvSpPr txBox="1">
                <a:spLocks noRot="1" noChangeAspect="1" noMove="1" noResize="1" noEditPoints="1" noAdjustHandles="1" noChangeArrowheads="1" noChangeShapeType="1" noTextEdit="1"/>
              </p:cNvSpPr>
              <p:nvPr/>
            </p:nvSpPr>
            <p:spPr>
              <a:xfrm>
                <a:off x="615624" y="3341463"/>
                <a:ext cx="490457" cy="215444"/>
              </a:xfrm>
              <a:prstGeom prst="rect">
                <a:avLst/>
              </a:prstGeom>
              <a:blipFill>
                <a:blip r:embed="rId45"/>
                <a:stretch>
                  <a:fillRect/>
                </a:stretch>
              </a:blipFill>
            </p:spPr>
            <p:txBody>
              <a:bodyPr/>
              <a:lstStyle/>
              <a:p>
                <a:r>
                  <a:rPr lang="zh-CN" altLang="en-US">
                    <a:noFill/>
                  </a:rPr>
                  <a:t> </a:t>
                </a:r>
              </a:p>
            </p:txBody>
          </p:sp>
        </mc:Fallback>
      </mc:AlternateContent>
      <p:cxnSp>
        <p:nvCxnSpPr>
          <p:cNvPr id="237" name="直接连接符 236">
            <a:extLst>
              <a:ext uri="{FF2B5EF4-FFF2-40B4-BE49-F238E27FC236}">
                <a16:creationId xmlns:a16="http://schemas.microsoft.com/office/drawing/2014/main" id="{4D46EB4E-C733-4E68-9D81-DFBD075EFEE8}"/>
              </a:ext>
            </a:extLst>
          </p:cNvPr>
          <p:cNvCxnSpPr>
            <a:cxnSpLocks/>
            <a:stCxn id="234" idx="2"/>
            <a:endCxn id="236" idx="0"/>
          </p:cNvCxnSpPr>
          <p:nvPr/>
        </p:nvCxnSpPr>
        <p:spPr>
          <a:xfrm>
            <a:off x="539146" y="3159791"/>
            <a:ext cx="321707" cy="18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356868BF-D979-4588-AD83-1869EC7695E1}"/>
              </a:ext>
            </a:extLst>
          </p:cNvPr>
          <p:cNvCxnSpPr>
            <a:cxnSpLocks/>
            <a:stCxn id="235" idx="2"/>
            <a:endCxn id="236" idx="0"/>
          </p:cNvCxnSpPr>
          <p:nvPr/>
        </p:nvCxnSpPr>
        <p:spPr>
          <a:xfrm flipH="1">
            <a:off x="860853" y="3166372"/>
            <a:ext cx="235983" cy="17509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9" name="文本框 238">
                <a:extLst>
                  <a:ext uri="{FF2B5EF4-FFF2-40B4-BE49-F238E27FC236}">
                    <a16:creationId xmlns:a16="http://schemas.microsoft.com/office/drawing/2014/main" id="{7DBC4C15-F987-4D06-8671-CD898D03B4D4}"/>
                  </a:ext>
                </a:extLst>
              </p:cNvPr>
              <p:cNvSpPr txBox="1"/>
              <p:nvPr/>
            </p:nvSpPr>
            <p:spPr>
              <a:xfrm>
                <a:off x="7855282" y="2201186"/>
                <a:ext cx="61823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39" name="文本框 238">
                <a:extLst>
                  <a:ext uri="{FF2B5EF4-FFF2-40B4-BE49-F238E27FC236}">
                    <a16:creationId xmlns:a16="http://schemas.microsoft.com/office/drawing/2014/main" id="{7DBC4C15-F987-4D06-8671-CD898D03B4D4}"/>
                  </a:ext>
                </a:extLst>
              </p:cNvPr>
              <p:cNvSpPr txBox="1">
                <a:spLocks noRot="1" noChangeAspect="1" noMove="1" noResize="1" noEditPoints="1" noAdjustHandles="1" noChangeArrowheads="1" noChangeShapeType="1" noTextEdit="1"/>
              </p:cNvSpPr>
              <p:nvPr/>
            </p:nvSpPr>
            <p:spPr>
              <a:xfrm>
                <a:off x="7855282" y="2201186"/>
                <a:ext cx="618238" cy="215444"/>
              </a:xfrm>
              <a:prstGeom prst="rect">
                <a:avLst/>
              </a:prstGeom>
              <a:blipFill>
                <a:blip r:embed="rId46"/>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0" name="文本框 239">
                <a:extLst>
                  <a:ext uri="{FF2B5EF4-FFF2-40B4-BE49-F238E27FC236}">
                    <a16:creationId xmlns:a16="http://schemas.microsoft.com/office/drawing/2014/main" id="{6BB3922D-6B3E-4B07-A61C-168A96E3A92E}"/>
                  </a:ext>
                </a:extLst>
              </p:cNvPr>
              <p:cNvSpPr txBox="1"/>
              <p:nvPr/>
            </p:nvSpPr>
            <p:spPr>
              <a:xfrm>
                <a:off x="8498836" y="2201186"/>
                <a:ext cx="47209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40" name="文本框 239">
                <a:extLst>
                  <a:ext uri="{FF2B5EF4-FFF2-40B4-BE49-F238E27FC236}">
                    <a16:creationId xmlns:a16="http://schemas.microsoft.com/office/drawing/2014/main" id="{6BB3922D-6B3E-4B07-A61C-168A96E3A92E}"/>
                  </a:ext>
                </a:extLst>
              </p:cNvPr>
              <p:cNvSpPr txBox="1">
                <a:spLocks noRot="1" noChangeAspect="1" noMove="1" noResize="1" noEditPoints="1" noAdjustHandles="1" noChangeArrowheads="1" noChangeShapeType="1" noTextEdit="1"/>
              </p:cNvSpPr>
              <p:nvPr/>
            </p:nvSpPr>
            <p:spPr>
              <a:xfrm>
                <a:off x="8498836" y="2201186"/>
                <a:ext cx="472099" cy="215444"/>
              </a:xfrm>
              <a:prstGeom prst="rect">
                <a:avLst/>
              </a:prstGeom>
              <a:blipFill>
                <a:blip r:embed="rId47"/>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文本框 240">
                <a:extLst>
                  <a:ext uri="{FF2B5EF4-FFF2-40B4-BE49-F238E27FC236}">
                    <a16:creationId xmlns:a16="http://schemas.microsoft.com/office/drawing/2014/main" id="{D673FA6A-F185-4BC3-85EF-C04642A91B11}"/>
                  </a:ext>
                </a:extLst>
              </p:cNvPr>
              <p:cNvSpPr txBox="1"/>
              <p:nvPr/>
            </p:nvSpPr>
            <p:spPr>
              <a:xfrm>
                <a:off x="8162444" y="2601687"/>
                <a:ext cx="61823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41" name="文本框 240">
                <a:extLst>
                  <a:ext uri="{FF2B5EF4-FFF2-40B4-BE49-F238E27FC236}">
                    <a16:creationId xmlns:a16="http://schemas.microsoft.com/office/drawing/2014/main" id="{D673FA6A-F185-4BC3-85EF-C04642A91B11}"/>
                  </a:ext>
                </a:extLst>
              </p:cNvPr>
              <p:cNvSpPr txBox="1">
                <a:spLocks noRot="1" noChangeAspect="1" noMove="1" noResize="1" noEditPoints="1" noAdjustHandles="1" noChangeArrowheads="1" noChangeShapeType="1" noTextEdit="1"/>
              </p:cNvSpPr>
              <p:nvPr/>
            </p:nvSpPr>
            <p:spPr>
              <a:xfrm>
                <a:off x="8162444" y="2601687"/>
                <a:ext cx="618238" cy="215444"/>
              </a:xfrm>
              <a:prstGeom prst="rect">
                <a:avLst/>
              </a:prstGeom>
              <a:blipFill>
                <a:blip r:embed="rId48"/>
                <a:stretch>
                  <a:fillRect b="-22857"/>
                </a:stretch>
              </a:blipFill>
            </p:spPr>
            <p:txBody>
              <a:bodyPr/>
              <a:lstStyle/>
              <a:p>
                <a:r>
                  <a:rPr lang="zh-CN" altLang="en-US">
                    <a:noFill/>
                  </a:rPr>
                  <a:t> </a:t>
                </a:r>
              </a:p>
            </p:txBody>
          </p:sp>
        </mc:Fallback>
      </mc:AlternateContent>
      <p:cxnSp>
        <p:nvCxnSpPr>
          <p:cNvPr id="242" name="直接连接符 241">
            <a:extLst>
              <a:ext uri="{FF2B5EF4-FFF2-40B4-BE49-F238E27FC236}">
                <a16:creationId xmlns:a16="http://schemas.microsoft.com/office/drawing/2014/main" id="{9EBF2729-B944-4DE8-940D-EEB5F372C476}"/>
              </a:ext>
            </a:extLst>
          </p:cNvPr>
          <p:cNvCxnSpPr>
            <a:cxnSpLocks/>
            <a:stCxn id="239" idx="2"/>
            <a:endCxn id="241" idx="0"/>
          </p:cNvCxnSpPr>
          <p:nvPr/>
        </p:nvCxnSpPr>
        <p:spPr>
          <a:xfrm>
            <a:off x="8164401" y="2416630"/>
            <a:ext cx="307162" cy="18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接连接符 242">
            <a:extLst>
              <a:ext uri="{FF2B5EF4-FFF2-40B4-BE49-F238E27FC236}">
                <a16:creationId xmlns:a16="http://schemas.microsoft.com/office/drawing/2014/main" id="{17BBD4AE-6848-4598-9EB4-842350AB7DC0}"/>
              </a:ext>
            </a:extLst>
          </p:cNvPr>
          <p:cNvCxnSpPr>
            <a:cxnSpLocks/>
            <a:stCxn id="240" idx="2"/>
            <a:endCxn id="241" idx="0"/>
          </p:cNvCxnSpPr>
          <p:nvPr/>
        </p:nvCxnSpPr>
        <p:spPr>
          <a:xfrm flipH="1">
            <a:off x="8471563" y="2416630"/>
            <a:ext cx="263323" cy="18505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9" name="文本框 258">
                <a:extLst>
                  <a:ext uri="{FF2B5EF4-FFF2-40B4-BE49-F238E27FC236}">
                    <a16:creationId xmlns:a16="http://schemas.microsoft.com/office/drawing/2014/main" id="{3A9ABF78-AC0E-4885-9D17-5F77A5550E57}"/>
                  </a:ext>
                </a:extLst>
              </p:cNvPr>
              <p:cNvSpPr txBox="1"/>
              <p:nvPr/>
            </p:nvSpPr>
            <p:spPr>
              <a:xfrm>
                <a:off x="2797779" y="2954945"/>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59" name="文本框 258">
                <a:extLst>
                  <a:ext uri="{FF2B5EF4-FFF2-40B4-BE49-F238E27FC236}">
                    <a16:creationId xmlns:a16="http://schemas.microsoft.com/office/drawing/2014/main" id="{3A9ABF78-AC0E-4885-9D17-5F77A5550E57}"/>
                  </a:ext>
                </a:extLst>
              </p:cNvPr>
              <p:cNvSpPr txBox="1">
                <a:spLocks noRot="1" noChangeAspect="1" noMove="1" noResize="1" noEditPoints="1" noAdjustHandles="1" noChangeArrowheads="1" noChangeShapeType="1" noTextEdit="1"/>
              </p:cNvSpPr>
              <p:nvPr/>
            </p:nvSpPr>
            <p:spPr>
              <a:xfrm>
                <a:off x="2797779" y="2954945"/>
                <a:ext cx="490457" cy="215444"/>
              </a:xfrm>
              <a:prstGeom prst="rect">
                <a:avLst/>
              </a:prstGeom>
              <a:blipFill>
                <a:blip r:embed="rId49"/>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0" name="文本框 259">
                <a:extLst>
                  <a:ext uri="{FF2B5EF4-FFF2-40B4-BE49-F238E27FC236}">
                    <a16:creationId xmlns:a16="http://schemas.microsoft.com/office/drawing/2014/main" id="{973E5E61-5476-4372-869A-70B66DCB1777}"/>
                  </a:ext>
                </a:extLst>
              </p:cNvPr>
              <p:cNvSpPr txBox="1"/>
              <p:nvPr/>
            </p:nvSpPr>
            <p:spPr>
              <a:xfrm>
                <a:off x="3347995" y="2958329"/>
                <a:ext cx="56035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60" name="文本框 259">
                <a:extLst>
                  <a:ext uri="{FF2B5EF4-FFF2-40B4-BE49-F238E27FC236}">
                    <a16:creationId xmlns:a16="http://schemas.microsoft.com/office/drawing/2014/main" id="{973E5E61-5476-4372-869A-70B66DCB1777}"/>
                  </a:ext>
                </a:extLst>
              </p:cNvPr>
              <p:cNvSpPr txBox="1">
                <a:spLocks noRot="1" noChangeAspect="1" noMove="1" noResize="1" noEditPoints="1" noAdjustHandles="1" noChangeArrowheads="1" noChangeShapeType="1" noTextEdit="1"/>
              </p:cNvSpPr>
              <p:nvPr/>
            </p:nvSpPr>
            <p:spPr>
              <a:xfrm>
                <a:off x="3347995" y="2958329"/>
                <a:ext cx="560350" cy="215444"/>
              </a:xfrm>
              <a:prstGeom prst="rect">
                <a:avLst/>
              </a:prstGeom>
              <a:blipFill>
                <a:blip r:embed="rId50"/>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1" name="文本框 260">
                <a:extLst>
                  <a:ext uri="{FF2B5EF4-FFF2-40B4-BE49-F238E27FC236}">
                    <a16:creationId xmlns:a16="http://schemas.microsoft.com/office/drawing/2014/main" id="{046F089A-447B-4EE3-8025-6F3A3AD8C619}"/>
                  </a:ext>
                </a:extLst>
              </p:cNvPr>
              <p:cNvSpPr txBox="1"/>
              <p:nvPr/>
            </p:nvSpPr>
            <p:spPr>
              <a:xfrm>
                <a:off x="3092914" y="3338261"/>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61" name="文本框 260">
                <a:extLst>
                  <a:ext uri="{FF2B5EF4-FFF2-40B4-BE49-F238E27FC236}">
                    <a16:creationId xmlns:a16="http://schemas.microsoft.com/office/drawing/2014/main" id="{046F089A-447B-4EE3-8025-6F3A3AD8C619}"/>
                  </a:ext>
                </a:extLst>
              </p:cNvPr>
              <p:cNvSpPr txBox="1">
                <a:spLocks noRot="1" noChangeAspect="1" noMove="1" noResize="1" noEditPoints="1" noAdjustHandles="1" noChangeArrowheads="1" noChangeShapeType="1" noTextEdit="1"/>
              </p:cNvSpPr>
              <p:nvPr/>
            </p:nvSpPr>
            <p:spPr>
              <a:xfrm>
                <a:off x="3092914" y="3338261"/>
                <a:ext cx="510162" cy="215444"/>
              </a:xfrm>
              <a:prstGeom prst="rect">
                <a:avLst/>
              </a:prstGeom>
              <a:blipFill>
                <a:blip r:embed="rId51"/>
                <a:stretch>
                  <a:fillRect b="-22857"/>
                </a:stretch>
              </a:blipFill>
            </p:spPr>
            <p:txBody>
              <a:bodyPr/>
              <a:lstStyle/>
              <a:p>
                <a:r>
                  <a:rPr lang="zh-CN" altLang="en-US">
                    <a:noFill/>
                  </a:rPr>
                  <a:t> </a:t>
                </a:r>
              </a:p>
            </p:txBody>
          </p:sp>
        </mc:Fallback>
      </mc:AlternateContent>
      <p:cxnSp>
        <p:nvCxnSpPr>
          <p:cNvPr id="262" name="直接连接符 261">
            <a:extLst>
              <a:ext uri="{FF2B5EF4-FFF2-40B4-BE49-F238E27FC236}">
                <a16:creationId xmlns:a16="http://schemas.microsoft.com/office/drawing/2014/main" id="{1FD40228-A6FD-4908-A4CD-02527E929C3E}"/>
              </a:ext>
            </a:extLst>
          </p:cNvPr>
          <p:cNvCxnSpPr>
            <a:cxnSpLocks/>
            <a:stCxn id="259" idx="2"/>
            <a:endCxn id="261" idx="0"/>
          </p:cNvCxnSpPr>
          <p:nvPr/>
        </p:nvCxnSpPr>
        <p:spPr>
          <a:xfrm>
            <a:off x="3043008" y="3170389"/>
            <a:ext cx="304987" cy="167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21AC9A15-D52E-4070-B9C8-CCD320FD1F61}"/>
              </a:ext>
            </a:extLst>
          </p:cNvPr>
          <p:cNvCxnSpPr>
            <a:cxnSpLocks/>
            <a:stCxn id="260" idx="2"/>
            <a:endCxn id="261" idx="0"/>
          </p:cNvCxnSpPr>
          <p:nvPr/>
        </p:nvCxnSpPr>
        <p:spPr>
          <a:xfrm flipH="1">
            <a:off x="3347995" y="3173773"/>
            <a:ext cx="280175" cy="1644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8" name="文本框 267">
                <a:extLst>
                  <a:ext uri="{FF2B5EF4-FFF2-40B4-BE49-F238E27FC236}">
                    <a16:creationId xmlns:a16="http://schemas.microsoft.com/office/drawing/2014/main" id="{FCB7BCCA-33DF-42F3-AD40-4FD6D2455AFF}"/>
                  </a:ext>
                </a:extLst>
              </p:cNvPr>
              <p:cNvSpPr txBox="1"/>
              <p:nvPr/>
            </p:nvSpPr>
            <p:spPr>
              <a:xfrm>
                <a:off x="3977807" y="2958329"/>
                <a:ext cx="7318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68" name="文本框 267">
                <a:extLst>
                  <a:ext uri="{FF2B5EF4-FFF2-40B4-BE49-F238E27FC236}">
                    <a16:creationId xmlns:a16="http://schemas.microsoft.com/office/drawing/2014/main" id="{FCB7BCCA-33DF-42F3-AD40-4FD6D2455AFF}"/>
                  </a:ext>
                </a:extLst>
              </p:cNvPr>
              <p:cNvSpPr txBox="1">
                <a:spLocks noRot="1" noChangeAspect="1" noMove="1" noResize="1" noEditPoints="1" noAdjustHandles="1" noChangeArrowheads="1" noChangeShapeType="1" noTextEdit="1"/>
              </p:cNvSpPr>
              <p:nvPr/>
            </p:nvSpPr>
            <p:spPr>
              <a:xfrm>
                <a:off x="3977807" y="2958329"/>
                <a:ext cx="731840" cy="215444"/>
              </a:xfrm>
              <a:prstGeom prst="rect">
                <a:avLst/>
              </a:prstGeom>
              <a:blipFill>
                <a:blip r:embed="rId52"/>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9" name="文本框 268">
                <a:extLst>
                  <a:ext uri="{FF2B5EF4-FFF2-40B4-BE49-F238E27FC236}">
                    <a16:creationId xmlns:a16="http://schemas.microsoft.com/office/drawing/2014/main" id="{20C549B1-C4EA-4ECC-93E7-0AC8F7F53596}"/>
                  </a:ext>
                </a:extLst>
              </p:cNvPr>
              <p:cNvSpPr txBox="1"/>
              <p:nvPr/>
            </p:nvSpPr>
            <p:spPr>
              <a:xfrm>
                <a:off x="4751773" y="2958329"/>
                <a:ext cx="447611"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69" name="文本框 268">
                <a:extLst>
                  <a:ext uri="{FF2B5EF4-FFF2-40B4-BE49-F238E27FC236}">
                    <a16:creationId xmlns:a16="http://schemas.microsoft.com/office/drawing/2014/main" id="{20C549B1-C4EA-4ECC-93E7-0AC8F7F53596}"/>
                  </a:ext>
                </a:extLst>
              </p:cNvPr>
              <p:cNvSpPr txBox="1">
                <a:spLocks noRot="1" noChangeAspect="1" noMove="1" noResize="1" noEditPoints="1" noAdjustHandles="1" noChangeArrowheads="1" noChangeShapeType="1" noTextEdit="1"/>
              </p:cNvSpPr>
              <p:nvPr/>
            </p:nvSpPr>
            <p:spPr>
              <a:xfrm>
                <a:off x="4751773" y="2958329"/>
                <a:ext cx="447611" cy="215444"/>
              </a:xfrm>
              <a:prstGeom prst="rect">
                <a:avLst/>
              </a:prstGeom>
              <a:blipFill>
                <a:blip r:embed="rId53"/>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0" name="文本框 269">
                <a:extLst>
                  <a:ext uri="{FF2B5EF4-FFF2-40B4-BE49-F238E27FC236}">
                    <a16:creationId xmlns:a16="http://schemas.microsoft.com/office/drawing/2014/main" id="{4011B680-A269-47CF-862E-BD142F7D38FD}"/>
                  </a:ext>
                </a:extLst>
              </p:cNvPr>
              <p:cNvSpPr txBox="1"/>
              <p:nvPr/>
            </p:nvSpPr>
            <p:spPr>
              <a:xfrm>
                <a:off x="4343728" y="3335985"/>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70" name="文本框 269">
                <a:extLst>
                  <a:ext uri="{FF2B5EF4-FFF2-40B4-BE49-F238E27FC236}">
                    <a16:creationId xmlns:a16="http://schemas.microsoft.com/office/drawing/2014/main" id="{4011B680-A269-47CF-862E-BD142F7D38FD}"/>
                  </a:ext>
                </a:extLst>
              </p:cNvPr>
              <p:cNvSpPr txBox="1">
                <a:spLocks noRot="1" noChangeAspect="1" noMove="1" noResize="1" noEditPoints="1" noAdjustHandles="1" noChangeArrowheads="1" noChangeShapeType="1" noTextEdit="1"/>
              </p:cNvSpPr>
              <p:nvPr/>
            </p:nvSpPr>
            <p:spPr>
              <a:xfrm>
                <a:off x="4343728" y="3335985"/>
                <a:ext cx="636942" cy="215444"/>
              </a:xfrm>
              <a:prstGeom prst="rect">
                <a:avLst/>
              </a:prstGeom>
              <a:blipFill>
                <a:blip r:embed="rId54"/>
                <a:stretch>
                  <a:fillRect b="-22222"/>
                </a:stretch>
              </a:blipFill>
            </p:spPr>
            <p:txBody>
              <a:bodyPr/>
              <a:lstStyle/>
              <a:p>
                <a:r>
                  <a:rPr lang="zh-CN" altLang="en-US">
                    <a:noFill/>
                  </a:rPr>
                  <a:t> </a:t>
                </a:r>
              </a:p>
            </p:txBody>
          </p:sp>
        </mc:Fallback>
      </mc:AlternateContent>
      <p:cxnSp>
        <p:nvCxnSpPr>
          <p:cNvPr id="271" name="直接连接符 270">
            <a:extLst>
              <a:ext uri="{FF2B5EF4-FFF2-40B4-BE49-F238E27FC236}">
                <a16:creationId xmlns:a16="http://schemas.microsoft.com/office/drawing/2014/main" id="{5495E469-8186-412D-BD35-DB2202D86896}"/>
              </a:ext>
            </a:extLst>
          </p:cNvPr>
          <p:cNvCxnSpPr>
            <a:cxnSpLocks/>
            <a:stCxn id="268" idx="2"/>
            <a:endCxn id="270" idx="0"/>
          </p:cNvCxnSpPr>
          <p:nvPr/>
        </p:nvCxnSpPr>
        <p:spPr>
          <a:xfrm>
            <a:off x="4343727" y="3173773"/>
            <a:ext cx="318472" cy="162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直接连接符 271">
            <a:extLst>
              <a:ext uri="{FF2B5EF4-FFF2-40B4-BE49-F238E27FC236}">
                <a16:creationId xmlns:a16="http://schemas.microsoft.com/office/drawing/2014/main" id="{6CE2AE8E-B09C-4BD8-9FE0-F9993F9553D8}"/>
              </a:ext>
            </a:extLst>
          </p:cNvPr>
          <p:cNvCxnSpPr>
            <a:cxnSpLocks/>
            <a:stCxn id="269" idx="2"/>
            <a:endCxn id="270" idx="0"/>
          </p:cNvCxnSpPr>
          <p:nvPr/>
        </p:nvCxnSpPr>
        <p:spPr>
          <a:xfrm flipH="1">
            <a:off x="4662199" y="3173773"/>
            <a:ext cx="313380" cy="16221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3" name="文本框 282">
                <a:extLst>
                  <a:ext uri="{FF2B5EF4-FFF2-40B4-BE49-F238E27FC236}">
                    <a16:creationId xmlns:a16="http://schemas.microsoft.com/office/drawing/2014/main" id="{2986A575-DCEF-466A-ABDB-32305FC4F6AF}"/>
                  </a:ext>
                </a:extLst>
              </p:cNvPr>
              <p:cNvSpPr txBox="1"/>
              <p:nvPr/>
            </p:nvSpPr>
            <p:spPr>
              <a:xfrm>
                <a:off x="5254380" y="2958329"/>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83" name="文本框 282">
                <a:extLst>
                  <a:ext uri="{FF2B5EF4-FFF2-40B4-BE49-F238E27FC236}">
                    <a16:creationId xmlns:a16="http://schemas.microsoft.com/office/drawing/2014/main" id="{2986A575-DCEF-466A-ABDB-32305FC4F6AF}"/>
                  </a:ext>
                </a:extLst>
              </p:cNvPr>
              <p:cNvSpPr txBox="1">
                <a:spLocks noRot="1" noChangeAspect="1" noMove="1" noResize="1" noEditPoints="1" noAdjustHandles="1" noChangeArrowheads="1" noChangeShapeType="1" noTextEdit="1"/>
              </p:cNvSpPr>
              <p:nvPr/>
            </p:nvSpPr>
            <p:spPr>
              <a:xfrm>
                <a:off x="5254380" y="2958329"/>
                <a:ext cx="636942" cy="215444"/>
              </a:xfrm>
              <a:prstGeom prst="rect">
                <a:avLst/>
              </a:prstGeom>
              <a:blipFill>
                <a:blip r:embed="rId55"/>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4" name="文本框 283">
                <a:extLst>
                  <a:ext uri="{FF2B5EF4-FFF2-40B4-BE49-F238E27FC236}">
                    <a16:creationId xmlns:a16="http://schemas.microsoft.com/office/drawing/2014/main" id="{4FF55E31-EEF5-4DE6-A07A-70E9BC1AD47D}"/>
                  </a:ext>
                </a:extLst>
              </p:cNvPr>
              <p:cNvSpPr txBox="1"/>
              <p:nvPr/>
            </p:nvSpPr>
            <p:spPr>
              <a:xfrm>
                <a:off x="5946318" y="2958329"/>
                <a:ext cx="447611"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84" name="文本框 283">
                <a:extLst>
                  <a:ext uri="{FF2B5EF4-FFF2-40B4-BE49-F238E27FC236}">
                    <a16:creationId xmlns:a16="http://schemas.microsoft.com/office/drawing/2014/main" id="{4FF55E31-EEF5-4DE6-A07A-70E9BC1AD47D}"/>
                  </a:ext>
                </a:extLst>
              </p:cNvPr>
              <p:cNvSpPr txBox="1">
                <a:spLocks noRot="1" noChangeAspect="1" noMove="1" noResize="1" noEditPoints="1" noAdjustHandles="1" noChangeArrowheads="1" noChangeShapeType="1" noTextEdit="1"/>
              </p:cNvSpPr>
              <p:nvPr/>
            </p:nvSpPr>
            <p:spPr>
              <a:xfrm>
                <a:off x="5946318" y="2958329"/>
                <a:ext cx="447611" cy="215444"/>
              </a:xfrm>
              <a:prstGeom prst="rect">
                <a:avLst/>
              </a:prstGeom>
              <a:blipFill>
                <a:blip r:embed="rId56"/>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5" name="文本框 284">
                <a:extLst>
                  <a:ext uri="{FF2B5EF4-FFF2-40B4-BE49-F238E27FC236}">
                    <a16:creationId xmlns:a16="http://schemas.microsoft.com/office/drawing/2014/main" id="{00548365-BB7A-4E6F-A44D-429B2F9C882E}"/>
                  </a:ext>
                </a:extLst>
              </p:cNvPr>
              <p:cNvSpPr txBox="1"/>
              <p:nvPr/>
            </p:nvSpPr>
            <p:spPr>
              <a:xfrm>
                <a:off x="5540757" y="3335985"/>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85" name="文本框 284">
                <a:extLst>
                  <a:ext uri="{FF2B5EF4-FFF2-40B4-BE49-F238E27FC236}">
                    <a16:creationId xmlns:a16="http://schemas.microsoft.com/office/drawing/2014/main" id="{00548365-BB7A-4E6F-A44D-429B2F9C882E}"/>
                  </a:ext>
                </a:extLst>
              </p:cNvPr>
              <p:cNvSpPr txBox="1">
                <a:spLocks noRot="1" noChangeAspect="1" noMove="1" noResize="1" noEditPoints="1" noAdjustHandles="1" noChangeArrowheads="1" noChangeShapeType="1" noTextEdit="1"/>
              </p:cNvSpPr>
              <p:nvPr/>
            </p:nvSpPr>
            <p:spPr>
              <a:xfrm>
                <a:off x="5540757" y="3335985"/>
                <a:ext cx="636942" cy="215444"/>
              </a:xfrm>
              <a:prstGeom prst="rect">
                <a:avLst/>
              </a:prstGeom>
              <a:blipFill>
                <a:blip r:embed="rId57"/>
                <a:stretch>
                  <a:fillRect/>
                </a:stretch>
              </a:blipFill>
            </p:spPr>
            <p:txBody>
              <a:bodyPr/>
              <a:lstStyle/>
              <a:p>
                <a:r>
                  <a:rPr lang="zh-CN" altLang="en-US">
                    <a:noFill/>
                  </a:rPr>
                  <a:t> </a:t>
                </a:r>
              </a:p>
            </p:txBody>
          </p:sp>
        </mc:Fallback>
      </mc:AlternateContent>
      <p:cxnSp>
        <p:nvCxnSpPr>
          <p:cNvPr id="286" name="直接连接符 285">
            <a:extLst>
              <a:ext uri="{FF2B5EF4-FFF2-40B4-BE49-F238E27FC236}">
                <a16:creationId xmlns:a16="http://schemas.microsoft.com/office/drawing/2014/main" id="{44C26FBA-9B51-427B-BB4C-307340134AA4}"/>
              </a:ext>
            </a:extLst>
          </p:cNvPr>
          <p:cNvCxnSpPr>
            <a:cxnSpLocks/>
            <a:stCxn id="283" idx="2"/>
            <a:endCxn id="285" idx="0"/>
          </p:cNvCxnSpPr>
          <p:nvPr/>
        </p:nvCxnSpPr>
        <p:spPr>
          <a:xfrm>
            <a:off x="5572851" y="3173773"/>
            <a:ext cx="286377" cy="162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E15B5029-3266-4F29-8188-DCF8A41A5710}"/>
              </a:ext>
            </a:extLst>
          </p:cNvPr>
          <p:cNvCxnSpPr>
            <a:cxnSpLocks/>
            <a:stCxn id="284" idx="2"/>
            <a:endCxn id="285" idx="0"/>
          </p:cNvCxnSpPr>
          <p:nvPr/>
        </p:nvCxnSpPr>
        <p:spPr>
          <a:xfrm flipH="1">
            <a:off x="5859228" y="3173773"/>
            <a:ext cx="310896" cy="16221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7" name="文本框 296">
                <a:extLst>
                  <a:ext uri="{FF2B5EF4-FFF2-40B4-BE49-F238E27FC236}">
                    <a16:creationId xmlns:a16="http://schemas.microsoft.com/office/drawing/2014/main" id="{4E0118AD-D017-45A0-B20F-65FB4E190A2A}"/>
                  </a:ext>
                </a:extLst>
              </p:cNvPr>
              <p:cNvSpPr txBox="1"/>
              <p:nvPr/>
            </p:nvSpPr>
            <p:spPr>
              <a:xfrm>
                <a:off x="6496170" y="2953004"/>
                <a:ext cx="509076"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97" name="文本框 296">
                <a:extLst>
                  <a:ext uri="{FF2B5EF4-FFF2-40B4-BE49-F238E27FC236}">
                    <a16:creationId xmlns:a16="http://schemas.microsoft.com/office/drawing/2014/main" id="{4E0118AD-D017-45A0-B20F-65FB4E190A2A}"/>
                  </a:ext>
                </a:extLst>
              </p:cNvPr>
              <p:cNvSpPr txBox="1">
                <a:spLocks noRot="1" noChangeAspect="1" noMove="1" noResize="1" noEditPoints="1" noAdjustHandles="1" noChangeArrowheads="1" noChangeShapeType="1" noTextEdit="1"/>
              </p:cNvSpPr>
              <p:nvPr/>
            </p:nvSpPr>
            <p:spPr>
              <a:xfrm>
                <a:off x="6496170" y="2953004"/>
                <a:ext cx="509076" cy="215444"/>
              </a:xfrm>
              <a:prstGeom prst="rect">
                <a:avLst/>
              </a:prstGeom>
              <a:blipFill>
                <a:blip r:embed="rId58"/>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8" name="文本框 297">
                <a:extLst>
                  <a:ext uri="{FF2B5EF4-FFF2-40B4-BE49-F238E27FC236}">
                    <a16:creationId xmlns:a16="http://schemas.microsoft.com/office/drawing/2014/main" id="{551404A0-F7CD-4592-8C8D-2EF7B8BF1EE7}"/>
                  </a:ext>
                </a:extLst>
              </p:cNvPr>
              <p:cNvSpPr txBox="1"/>
              <p:nvPr/>
            </p:nvSpPr>
            <p:spPr>
              <a:xfrm>
                <a:off x="7095971" y="2950928"/>
                <a:ext cx="447611"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298" name="文本框 297">
                <a:extLst>
                  <a:ext uri="{FF2B5EF4-FFF2-40B4-BE49-F238E27FC236}">
                    <a16:creationId xmlns:a16="http://schemas.microsoft.com/office/drawing/2014/main" id="{551404A0-F7CD-4592-8C8D-2EF7B8BF1EE7}"/>
                  </a:ext>
                </a:extLst>
              </p:cNvPr>
              <p:cNvSpPr txBox="1">
                <a:spLocks noRot="1" noChangeAspect="1" noMove="1" noResize="1" noEditPoints="1" noAdjustHandles="1" noChangeArrowheads="1" noChangeShapeType="1" noTextEdit="1"/>
              </p:cNvSpPr>
              <p:nvPr/>
            </p:nvSpPr>
            <p:spPr>
              <a:xfrm>
                <a:off x="7095971" y="2950928"/>
                <a:ext cx="447611" cy="215444"/>
              </a:xfrm>
              <a:prstGeom prst="rect">
                <a:avLst/>
              </a:prstGeom>
              <a:blipFill>
                <a:blip r:embed="rId59"/>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9" name="文本框 298">
                <a:extLst>
                  <a:ext uri="{FF2B5EF4-FFF2-40B4-BE49-F238E27FC236}">
                    <a16:creationId xmlns:a16="http://schemas.microsoft.com/office/drawing/2014/main" id="{DAF1821A-34CC-4EF6-810F-8441C2DBBA58}"/>
                  </a:ext>
                </a:extLst>
              </p:cNvPr>
              <p:cNvSpPr txBox="1"/>
              <p:nvPr/>
            </p:nvSpPr>
            <p:spPr>
              <a:xfrm>
                <a:off x="6735752" y="3330660"/>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299" name="文本框 298">
                <a:extLst>
                  <a:ext uri="{FF2B5EF4-FFF2-40B4-BE49-F238E27FC236}">
                    <a16:creationId xmlns:a16="http://schemas.microsoft.com/office/drawing/2014/main" id="{DAF1821A-34CC-4EF6-810F-8441C2DBBA58}"/>
                  </a:ext>
                </a:extLst>
              </p:cNvPr>
              <p:cNvSpPr txBox="1">
                <a:spLocks noRot="1" noChangeAspect="1" noMove="1" noResize="1" noEditPoints="1" noAdjustHandles="1" noChangeArrowheads="1" noChangeShapeType="1" noTextEdit="1"/>
              </p:cNvSpPr>
              <p:nvPr/>
            </p:nvSpPr>
            <p:spPr>
              <a:xfrm>
                <a:off x="6735752" y="3330660"/>
                <a:ext cx="636942" cy="215444"/>
              </a:xfrm>
              <a:prstGeom prst="rect">
                <a:avLst/>
              </a:prstGeom>
              <a:blipFill>
                <a:blip r:embed="rId60"/>
                <a:stretch>
                  <a:fillRect b="-22222"/>
                </a:stretch>
              </a:blipFill>
            </p:spPr>
            <p:txBody>
              <a:bodyPr/>
              <a:lstStyle/>
              <a:p>
                <a:r>
                  <a:rPr lang="zh-CN" altLang="en-US">
                    <a:noFill/>
                  </a:rPr>
                  <a:t> </a:t>
                </a:r>
              </a:p>
            </p:txBody>
          </p:sp>
        </mc:Fallback>
      </mc:AlternateContent>
      <p:cxnSp>
        <p:nvCxnSpPr>
          <p:cNvPr id="300" name="直接连接符 299">
            <a:extLst>
              <a:ext uri="{FF2B5EF4-FFF2-40B4-BE49-F238E27FC236}">
                <a16:creationId xmlns:a16="http://schemas.microsoft.com/office/drawing/2014/main" id="{E1E48C59-4263-49DC-B8BE-47851D7E0F0B}"/>
              </a:ext>
            </a:extLst>
          </p:cNvPr>
          <p:cNvCxnSpPr>
            <a:cxnSpLocks/>
            <a:stCxn id="297" idx="2"/>
            <a:endCxn id="299" idx="0"/>
          </p:cNvCxnSpPr>
          <p:nvPr/>
        </p:nvCxnSpPr>
        <p:spPr>
          <a:xfrm>
            <a:off x="6750708" y="3168448"/>
            <a:ext cx="303515" cy="162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75D9EAD3-5FB9-4801-A37B-5AF284EEAE29}"/>
              </a:ext>
            </a:extLst>
          </p:cNvPr>
          <p:cNvCxnSpPr>
            <a:cxnSpLocks/>
            <a:stCxn id="298" idx="2"/>
            <a:endCxn id="299" idx="0"/>
          </p:cNvCxnSpPr>
          <p:nvPr/>
        </p:nvCxnSpPr>
        <p:spPr>
          <a:xfrm flipH="1">
            <a:off x="7054223" y="3166372"/>
            <a:ext cx="265554" cy="1642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6" name="文本框 305">
                <a:extLst>
                  <a:ext uri="{FF2B5EF4-FFF2-40B4-BE49-F238E27FC236}">
                    <a16:creationId xmlns:a16="http://schemas.microsoft.com/office/drawing/2014/main" id="{8484AA16-45C7-4B65-A68A-197C64362AAB}"/>
                  </a:ext>
                </a:extLst>
              </p:cNvPr>
              <p:cNvSpPr txBox="1"/>
              <p:nvPr/>
            </p:nvSpPr>
            <p:spPr>
              <a:xfrm>
                <a:off x="7608610" y="2950928"/>
                <a:ext cx="578626"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06" name="文本框 305">
                <a:extLst>
                  <a:ext uri="{FF2B5EF4-FFF2-40B4-BE49-F238E27FC236}">
                    <a16:creationId xmlns:a16="http://schemas.microsoft.com/office/drawing/2014/main" id="{8484AA16-45C7-4B65-A68A-197C64362AAB}"/>
                  </a:ext>
                </a:extLst>
              </p:cNvPr>
              <p:cNvSpPr txBox="1">
                <a:spLocks noRot="1" noChangeAspect="1" noMove="1" noResize="1" noEditPoints="1" noAdjustHandles="1" noChangeArrowheads="1" noChangeShapeType="1" noTextEdit="1"/>
              </p:cNvSpPr>
              <p:nvPr/>
            </p:nvSpPr>
            <p:spPr>
              <a:xfrm>
                <a:off x="7608610" y="2950928"/>
                <a:ext cx="578626" cy="215444"/>
              </a:xfrm>
              <a:prstGeom prst="rect">
                <a:avLst/>
              </a:prstGeom>
              <a:blipFill>
                <a:blip r:embed="rId61"/>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 name="文本框 306">
                <a:extLst>
                  <a:ext uri="{FF2B5EF4-FFF2-40B4-BE49-F238E27FC236}">
                    <a16:creationId xmlns:a16="http://schemas.microsoft.com/office/drawing/2014/main" id="{24FAC3D2-5B70-4F3A-A59C-CDCB60F9AEFD}"/>
                  </a:ext>
                </a:extLst>
              </p:cNvPr>
              <p:cNvSpPr txBox="1"/>
              <p:nvPr/>
            </p:nvSpPr>
            <p:spPr>
              <a:xfrm>
                <a:off x="8300548" y="2950928"/>
                <a:ext cx="447611"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307" name="文本框 306">
                <a:extLst>
                  <a:ext uri="{FF2B5EF4-FFF2-40B4-BE49-F238E27FC236}">
                    <a16:creationId xmlns:a16="http://schemas.microsoft.com/office/drawing/2014/main" id="{24FAC3D2-5B70-4F3A-A59C-CDCB60F9AEFD}"/>
                  </a:ext>
                </a:extLst>
              </p:cNvPr>
              <p:cNvSpPr txBox="1">
                <a:spLocks noRot="1" noChangeAspect="1" noMove="1" noResize="1" noEditPoints="1" noAdjustHandles="1" noChangeArrowheads="1" noChangeShapeType="1" noTextEdit="1"/>
              </p:cNvSpPr>
              <p:nvPr/>
            </p:nvSpPr>
            <p:spPr>
              <a:xfrm>
                <a:off x="8300548" y="2950928"/>
                <a:ext cx="447611" cy="215444"/>
              </a:xfrm>
              <a:prstGeom prst="rect">
                <a:avLst/>
              </a:prstGeom>
              <a:blipFill>
                <a:blip r:embed="rId62"/>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8" name="文本框 307">
                <a:extLst>
                  <a:ext uri="{FF2B5EF4-FFF2-40B4-BE49-F238E27FC236}">
                    <a16:creationId xmlns:a16="http://schemas.microsoft.com/office/drawing/2014/main" id="{E1656E1F-14A9-444D-BE2C-4609D6E943C7}"/>
                  </a:ext>
                </a:extLst>
              </p:cNvPr>
              <p:cNvSpPr txBox="1"/>
              <p:nvPr/>
            </p:nvSpPr>
            <p:spPr>
              <a:xfrm>
                <a:off x="7894987" y="3328584"/>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08" name="文本框 307">
                <a:extLst>
                  <a:ext uri="{FF2B5EF4-FFF2-40B4-BE49-F238E27FC236}">
                    <a16:creationId xmlns:a16="http://schemas.microsoft.com/office/drawing/2014/main" id="{E1656E1F-14A9-444D-BE2C-4609D6E943C7}"/>
                  </a:ext>
                </a:extLst>
              </p:cNvPr>
              <p:cNvSpPr txBox="1">
                <a:spLocks noRot="1" noChangeAspect="1" noMove="1" noResize="1" noEditPoints="1" noAdjustHandles="1" noChangeArrowheads="1" noChangeShapeType="1" noTextEdit="1"/>
              </p:cNvSpPr>
              <p:nvPr/>
            </p:nvSpPr>
            <p:spPr>
              <a:xfrm>
                <a:off x="7894987" y="3328584"/>
                <a:ext cx="636942" cy="215444"/>
              </a:xfrm>
              <a:prstGeom prst="rect">
                <a:avLst/>
              </a:prstGeom>
              <a:blipFill>
                <a:blip r:embed="rId63"/>
                <a:stretch>
                  <a:fillRect/>
                </a:stretch>
              </a:blipFill>
            </p:spPr>
            <p:txBody>
              <a:bodyPr/>
              <a:lstStyle/>
              <a:p>
                <a:r>
                  <a:rPr lang="zh-CN" altLang="en-US">
                    <a:noFill/>
                  </a:rPr>
                  <a:t> </a:t>
                </a:r>
              </a:p>
            </p:txBody>
          </p:sp>
        </mc:Fallback>
      </mc:AlternateContent>
      <p:cxnSp>
        <p:nvCxnSpPr>
          <p:cNvPr id="309" name="直接连接符 308">
            <a:extLst>
              <a:ext uri="{FF2B5EF4-FFF2-40B4-BE49-F238E27FC236}">
                <a16:creationId xmlns:a16="http://schemas.microsoft.com/office/drawing/2014/main" id="{5F85F5AF-C837-44D0-99BB-95B936FA85F8}"/>
              </a:ext>
            </a:extLst>
          </p:cNvPr>
          <p:cNvCxnSpPr>
            <a:cxnSpLocks/>
            <a:stCxn id="306" idx="2"/>
            <a:endCxn id="308" idx="0"/>
          </p:cNvCxnSpPr>
          <p:nvPr/>
        </p:nvCxnSpPr>
        <p:spPr>
          <a:xfrm>
            <a:off x="7897923" y="3166372"/>
            <a:ext cx="315535" cy="162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83F03ACA-B056-4BFA-A142-3E6076F54579}"/>
              </a:ext>
            </a:extLst>
          </p:cNvPr>
          <p:cNvCxnSpPr>
            <a:cxnSpLocks/>
            <a:stCxn id="307" idx="2"/>
            <a:endCxn id="308" idx="0"/>
          </p:cNvCxnSpPr>
          <p:nvPr/>
        </p:nvCxnSpPr>
        <p:spPr>
          <a:xfrm flipH="1">
            <a:off x="8213458" y="3166372"/>
            <a:ext cx="310896" cy="16221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2" name="文本框 311">
                <a:extLst>
                  <a:ext uri="{FF2B5EF4-FFF2-40B4-BE49-F238E27FC236}">
                    <a16:creationId xmlns:a16="http://schemas.microsoft.com/office/drawing/2014/main" id="{59964403-B39B-4387-A450-D923D93811FE}"/>
                  </a:ext>
                </a:extLst>
              </p:cNvPr>
              <p:cNvSpPr txBox="1"/>
              <p:nvPr/>
            </p:nvSpPr>
            <p:spPr>
              <a:xfrm>
                <a:off x="294645" y="3665833"/>
                <a:ext cx="72033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12" name="文本框 311">
                <a:extLst>
                  <a:ext uri="{FF2B5EF4-FFF2-40B4-BE49-F238E27FC236}">
                    <a16:creationId xmlns:a16="http://schemas.microsoft.com/office/drawing/2014/main" id="{59964403-B39B-4387-A450-D923D93811FE}"/>
                  </a:ext>
                </a:extLst>
              </p:cNvPr>
              <p:cNvSpPr txBox="1">
                <a:spLocks noRot="1" noChangeAspect="1" noMove="1" noResize="1" noEditPoints="1" noAdjustHandles="1" noChangeArrowheads="1" noChangeShapeType="1" noTextEdit="1"/>
              </p:cNvSpPr>
              <p:nvPr/>
            </p:nvSpPr>
            <p:spPr>
              <a:xfrm>
                <a:off x="294645" y="3665833"/>
                <a:ext cx="720330" cy="215444"/>
              </a:xfrm>
              <a:prstGeom prst="rect">
                <a:avLst/>
              </a:prstGeom>
              <a:blipFill>
                <a:blip r:embed="rId64"/>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3" name="文本框 312">
                <a:extLst>
                  <a:ext uri="{FF2B5EF4-FFF2-40B4-BE49-F238E27FC236}">
                    <a16:creationId xmlns:a16="http://schemas.microsoft.com/office/drawing/2014/main" id="{5BCB5386-6AF3-4C14-8057-191D8429B9F2}"/>
                  </a:ext>
                </a:extLst>
              </p:cNvPr>
              <p:cNvSpPr txBox="1"/>
              <p:nvPr/>
            </p:nvSpPr>
            <p:spPr>
              <a:xfrm>
                <a:off x="1096835" y="3669088"/>
                <a:ext cx="499065"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13" name="文本框 312">
                <a:extLst>
                  <a:ext uri="{FF2B5EF4-FFF2-40B4-BE49-F238E27FC236}">
                    <a16:creationId xmlns:a16="http://schemas.microsoft.com/office/drawing/2014/main" id="{5BCB5386-6AF3-4C14-8057-191D8429B9F2}"/>
                  </a:ext>
                </a:extLst>
              </p:cNvPr>
              <p:cNvSpPr txBox="1">
                <a:spLocks noRot="1" noChangeAspect="1" noMove="1" noResize="1" noEditPoints="1" noAdjustHandles="1" noChangeArrowheads="1" noChangeShapeType="1" noTextEdit="1"/>
              </p:cNvSpPr>
              <p:nvPr/>
            </p:nvSpPr>
            <p:spPr>
              <a:xfrm>
                <a:off x="1096835" y="3669088"/>
                <a:ext cx="499065" cy="215444"/>
              </a:xfrm>
              <a:prstGeom prst="rect">
                <a:avLst/>
              </a:prstGeom>
              <a:blipFill>
                <a:blip r:embed="rId65"/>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4" name="文本框 313">
                <a:extLst>
                  <a:ext uri="{FF2B5EF4-FFF2-40B4-BE49-F238E27FC236}">
                    <a16:creationId xmlns:a16="http://schemas.microsoft.com/office/drawing/2014/main" id="{D6A76761-5307-42A2-99E2-8AC8CEBEFDA6}"/>
                  </a:ext>
                </a:extLst>
              </p:cNvPr>
              <p:cNvSpPr txBox="1"/>
              <p:nvPr/>
            </p:nvSpPr>
            <p:spPr>
              <a:xfrm>
                <a:off x="711446" y="4054333"/>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314" name="文本框 313">
                <a:extLst>
                  <a:ext uri="{FF2B5EF4-FFF2-40B4-BE49-F238E27FC236}">
                    <a16:creationId xmlns:a16="http://schemas.microsoft.com/office/drawing/2014/main" id="{D6A76761-5307-42A2-99E2-8AC8CEBEFDA6}"/>
                  </a:ext>
                </a:extLst>
              </p:cNvPr>
              <p:cNvSpPr txBox="1">
                <a:spLocks noRot="1" noChangeAspect="1" noMove="1" noResize="1" noEditPoints="1" noAdjustHandles="1" noChangeArrowheads="1" noChangeShapeType="1" noTextEdit="1"/>
              </p:cNvSpPr>
              <p:nvPr/>
            </p:nvSpPr>
            <p:spPr>
              <a:xfrm>
                <a:off x="711446" y="4054333"/>
                <a:ext cx="510162" cy="215444"/>
              </a:xfrm>
              <a:prstGeom prst="rect">
                <a:avLst/>
              </a:prstGeom>
              <a:blipFill>
                <a:blip r:embed="rId66"/>
                <a:stretch>
                  <a:fillRect b="-25714"/>
                </a:stretch>
              </a:blipFill>
            </p:spPr>
            <p:txBody>
              <a:bodyPr/>
              <a:lstStyle/>
              <a:p>
                <a:r>
                  <a:rPr lang="zh-CN" altLang="en-US">
                    <a:noFill/>
                  </a:rPr>
                  <a:t> </a:t>
                </a:r>
              </a:p>
            </p:txBody>
          </p:sp>
        </mc:Fallback>
      </mc:AlternateContent>
      <p:cxnSp>
        <p:nvCxnSpPr>
          <p:cNvPr id="315" name="直接连接符 314">
            <a:extLst>
              <a:ext uri="{FF2B5EF4-FFF2-40B4-BE49-F238E27FC236}">
                <a16:creationId xmlns:a16="http://schemas.microsoft.com/office/drawing/2014/main" id="{F685C6CB-9F2B-4193-81EA-7085546FD44F}"/>
              </a:ext>
            </a:extLst>
          </p:cNvPr>
          <p:cNvCxnSpPr>
            <a:cxnSpLocks/>
            <a:stCxn id="312" idx="2"/>
            <a:endCxn id="314" idx="0"/>
          </p:cNvCxnSpPr>
          <p:nvPr/>
        </p:nvCxnSpPr>
        <p:spPr>
          <a:xfrm>
            <a:off x="654810" y="3881277"/>
            <a:ext cx="311717" cy="173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35B60109-15EC-4C7C-80EA-FA23EB2BA233}"/>
              </a:ext>
            </a:extLst>
          </p:cNvPr>
          <p:cNvCxnSpPr>
            <a:cxnSpLocks/>
            <a:stCxn id="313" idx="2"/>
            <a:endCxn id="314" idx="0"/>
          </p:cNvCxnSpPr>
          <p:nvPr/>
        </p:nvCxnSpPr>
        <p:spPr>
          <a:xfrm flipH="1">
            <a:off x="966527" y="3884532"/>
            <a:ext cx="379841" cy="16980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9" name="文本框 318">
                <a:extLst>
                  <a:ext uri="{FF2B5EF4-FFF2-40B4-BE49-F238E27FC236}">
                    <a16:creationId xmlns:a16="http://schemas.microsoft.com/office/drawing/2014/main" id="{5678B064-2162-4F41-8F56-0AC94FE5CB84}"/>
                  </a:ext>
                </a:extLst>
              </p:cNvPr>
              <p:cNvSpPr txBox="1"/>
              <p:nvPr/>
            </p:nvSpPr>
            <p:spPr>
              <a:xfrm>
                <a:off x="1725920" y="3680100"/>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319" name="文本框 318">
                <a:extLst>
                  <a:ext uri="{FF2B5EF4-FFF2-40B4-BE49-F238E27FC236}">
                    <a16:creationId xmlns:a16="http://schemas.microsoft.com/office/drawing/2014/main" id="{5678B064-2162-4F41-8F56-0AC94FE5CB84}"/>
                  </a:ext>
                </a:extLst>
              </p:cNvPr>
              <p:cNvSpPr txBox="1">
                <a:spLocks noRot="1" noChangeAspect="1" noMove="1" noResize="1" noEditPoints="1" noAdjustHandles="1" noChangeArrowheads="1" noChangeShapeType="1" noTextEdit="1"/>
              </p:cNvSpPr>
              <p:nvPr/>
            </p:nvSpPr>
            <p:spPr>
              <a:xfrm>
                <a:off x="1725920" y="3680100"/>
                <a:ext cx="490457" cy="215444"/>
              </a:xfrm>
              <a:prstGeom prst="rect">
                <a:avLst/>
              </a:prstGeom>
              <a:blipFill>
                <a:blip r:embed="rId67"/>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0" name="文本框 319">
                <a:extLst>
                  <a:ext uri="{FF2B5EF4-FFF2-40B4-BE49-F238E27FC236}">
                    <a16:creationId xmlns:a16="http://schemas.microsoft.com/office/drawing/2014/main" id="{A0E58C33-D394-4951-ACFA-19092FE0D69F}"/>
                  </a:ext>
                </a:extLst>
              </p:cNvPr>
              <p:cNvSpPr txBox="1"/>
              <p:nvPr/>
            </p:nvSpPr>
            <p:spPr>
              <a:xfrm>
                <a:off x="2257279" y="3686681"/>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20" name="文本框 319">
                <a:extLst>
                  <a:ext uri="{FF2B5EF4-FFF2-40B4-BE49-F238E27FC236}">
                    <a16:creationId xmlns:a16="http://schemas.microsoft.com/office/drawing/2014/main" id="{A0E58C33-D394-4951-ACFA-19092FE0D69F}"/>
                  </a:ext>
                </a:extLst>
              </p:cNvPr>
              <p:cNvSpPr txBox="1">
                <a:spLocks noRot="1" noChangeAspect="1" noMove="1" noResize="1" noEditPoints="1" noAdjustHandles="1" noChangeArrowheads="1" noChangeShapeType="1" noTextEdit="1"/>
              </p:cNvSpPr>
              <p:nvPr/>
            </p:nvSpPr>
            <p:spPr>
              <a:xfrm>
                <a:off x="2257279" y="3686681"/>
                <a:ext cx="543119" cy="215444"/>
              </a:xfrm>
              <a:prstGeom prst="rect">
                <a:avLst/>
              </a:prstGeom>
              <a:blipFill>
                <a:blip r:embed="rId68"/>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1" name="文本框 320">
                <a:extLst>
                  <a:ext uri="{FF2B5EF4-FFF2-40B4-BE49-F238E27FC236}">
                    <a16:creationId xmlns:a16="http://schemas.microsoft.com/office/drawing/2014/main" id="{14BED763-B0D8-420D-ADF1-67B65C7844F0}"/>
                  </a:ext>
                </a:extLst>
              </p:cNvPr>
              <p:cNvSpPr txBox="1"/>
              <p:nvPr/>
            </p:nvSpPr>
            <p:spPr>
              <a:xfrm>
                <a:off x="2047627" y="4077216"/>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21" name="文本框 320">
                <a:extLst>
                  <a:ext uri="{FF2B5EF4-FFF2-40B4-BE49-F238E27FC236}">
                    <a16:creationId xmlns:a16="http://schemas.microsoft.com/office/drawing/2014/main" id="{14BED763-B0D8-420D-ADF1-67B65C7844F0}"/>
                  </a:ext>
                </a:extLst>
              </p:cNvPr>
              <p:cNvSpPr txBox="1">
                <a:spLocks noRot="1" noChangeAspect="1" noMove="1" noResize="1" noEditPoints="1" noAdjustHandles="1" noChangeArrowheads="1" noChangeShapeType="1" noTextEdit="1"/>
              </p:cNvSpPr>
              <p:nvPr/>
            </p:nvSpPr>
            <p:spPr>
              <a:xfrm>
                <a:off x="2047627" y="4077216"/>
                <a:ext cx="490457" cy="215444"/>
              </a:xfrm>
              <a:prstGeom prst="rect">
                <a:avLst/>
              </a:prstGeom>
              <a:blipFill>
                <a:blip r:embed="rId69"/>
                <a:stretch>
                  <a:fillRect/>
                </a:stretch>
              </a:blipFill>
            </p:spPr>
            <p:txBody>
              <a:bodyPr/>
              <a:lstStyle/>
              <a:p>
                <a:r>
                  <a:rPr lang="zh-CN" altLang="en-US">
                    <a:noFill/>
                  </a:rPr>
                  <a:t> </a:t>
                </a:r>
              </a:p>
            </p:txBody>
          </p:sp>
        </mc:Fallback>
      </mc:AlternateContent>
      <p:cxnSp>
        <p:nvCxnSpPr>
          <p:cNvPr id="322" name="直接连接符 321">
            <a:extLst>
              <a:ext uri="{FF2B5EF4-FFF2-40B4-BE49-F238E27FC236}">
                <a16:creationId xmlns:a16="http://schemas.microsoft.com/office/drawing/2014/main" id="{22C98F49-B471-41F3-A281-0A4E01051632}"/>
              </a:ext>
            </a:extLst>
          </p:cNvPr>
          <p:cNvCxnSpPr>
            <a:cxnSpLocks/>
            <a:stCxn id="319" idx="2"/>
            <a:endCxn id="321" idx="0"/>
          </p:cNvCxnSpPr>
          <p:nvPr/>
        </p:nvCxnSpPr>
        <p:spPr>
          <a:xfrm>
            <a:off x="1971149" y="3895544"/>
            <a:ext cx="321707" cy="18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 name="直接连接符 322">
            <a:extLst>
              <a:ext uri="{FF2B5EF4-FFF2-40B4-BE49-F238E27FC236}">
                <a16:creationId xmlns:a16="http://schemas.microsoft.com/office/drawing/2014/main" id="{31AB1F5D-ADC0-4DBD-9117-846237F123B3}"/>
              </a:ext>
            </a:extLst>
          </p:cNvPr>
          <p:cNvCxnSpPr>
            <a:cxnSpLocks/>
            <a:stCxn id="320" idx="2"/>
            <a:endCxn id="321" idx="0"/>
          </p:cNvCxnSpPr>
          <p:nvPr/>
        </p:nvCxnSpPr>
        <p:spPr>
          <a:xfrm flipH="1">
            <a:off x="2292856" y="3902125"/>
            <a:ext cx="235983" cy="17509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4" name="文本框 323">
                <a:extLst>
                  <a:ext uri="{FF2B5EF4-FFF2-40B4-BE49-F238E27FC236}">
                    <a16:creationId xmlns:a16="http://schemas.microsoft.com/office/drawing/2014/main" id="{5004EB60-B696-4F27-B652-C9EE73BB0834}"/>
                  </a:ext>
                </a:extLst>
              </p:cNvPr>
              <p:cNvSpPr txBox="1"/>
              <p:nvPr/>
            </p:nvSpPr>
            <p:spPr>
              <a:xfrm>
                <a:off x="2909461" y="3678336"/>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24" name="文本框 323">
                <a:extLst>
                  <a:ext uri="{FF2B5EF4-FFF2-40B4-BE49-F238E27FC236}">
                    <a16:creationId xmlns:a16="http://schemas.microsoft.com/office/drawing/2014/main" id="{5004EB60-B696-4F27-B652-C9EE73BB0834}"/>
                  </a:ext>
                </a:extLst>
              </p:cNvPr>
              <p:cNvSpPr txBox="1">
                <a:spLocks noRot="1" noChangeAspect="1" noMove="1" noResize="1" noEditPoints="1" noAdjustHandles="1" noChangeArrowheads="1" noChangeShapeType="1" noTextEdit="1"/>
              </p:cNvSpPr>
              <p:nvPr/>
            </p:nvSpPr>
            <p:spPr>
              <a:xfrm>
                <a:off x="2909461" y="3678336"/>
                <a:ext cx="636942" cy="215444"/>
              </a:xfrm>
              <a:prstGeom prst="rect">
                <a:avLst/>
              </a:prstGeom>
              <a:blipFill>
                <a:blip r:embed="rId70"/>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5" name="文本框 324">
                <a:extLst>
                  <a:ext uri="{FF2B5EF4-FFF2-40B4-BE49-F238E27FC236}">
                    <a16:creationId xmlns:a16="http://schemas.microsoft.com/office/drawing/2014/main" id="{9DD6C346-20F4-4DDB-A52D-8CC414767C53}"/>
                  </a:ext>
                </a:extLst>
              </p:cNvPr>
              <p:cNvSpPr txBox="1"/>
              <p:nvPr/>
            </p:nvSpPr>
            <p:spPr>
              <a:xfrm>
                <a:off x="3601399" y="3678336"/>
                <a:ext cx="543119"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25" name="文本框 324">
                <a:extLst>
                  <a:ext uri="{FF2B5EF4-FFF2-40B4-BE49-F238E27FC236}">
                    <a16:creationId xmlns:a16="http://schemas.microsoft.com/office/drawing/2014/main" id="{9DD6C346-20F4-4DDB-A52D-8CC414767C53}"/>
                  </a:ext>
                </a:extLst>
              </p:cNvPr>
              <p:cNvSpPr txBox="1">
                <a:spLocks noRot="1" noChangeAspect="1" noMove="1" noResize="1" noEditPoints="1" noAdjustHandles="1" noChangeArrowheads="1" noChangeShapeType="1" noTextEdit="1"/>
              </p:cNvSpPr>
              <p:nvPr/>
            </p:nvSpPr>
            <p:spPr>
              <a:xfrm>
                <a:off x="3601399" y="3678336"/>
                <a:ext cx="543119" cy="215444"/>
              </a:xfrm>
              <a:prstGeom prst="rect">
                <a:avLst/>
              </a:prstGeom>
              <a:blipFill>
                <a:blip r:embed="rId71"/>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6" name="文本框 325">
                <a:extLst>
                  <a:ext uri="{FF2B5EF4-FFF2-40B4-BE49-F238E27FC236}">
                    <a16:creationId xmlns:a16="http://schemas.microsoft.com/office/drawing/2014/main" id="{8B12FEFE-0CA1-4FDB-82DB-519EF0B6F78F}"/>
                  </a:ext>
                </a:extLst>
              </p:cNvPr>
              <p:cNvSpPr txBox="1"/>
              <p:nvPr/>
            </p:nvSpPr>
            <p:spPr>
              <a:xfrm>
                <a:off x="3195838" y="4055992"/>
                <a:ext cx="63694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326" name="文本框 325">
                <a:extLst>
                  <a:ext uri="{FF2B5EF4-FFF2-40B4-BE49-F238E27FC236}">
                    <a16:creationId xmlns:a16="http://schemas.microsoft.com/office/drawing/2014/main" id="{8B12FEFE-0CA1-4FDB-82DB-519EF0B6F78F}"/>
                  </a:ext>
                </a:extLst>
              </p:cNvPr>
              <p:cNvSpPr txBox="1">
                <a:spLocks noRot="1" noChangeAspect="1" noMove="1" noResize="1" noEditPoints="1" noAdjustHandles="1" noChangeArrowheads="1" noChangeShapeType="1" noTextEdit="1"/>
              </p:cNvSpPr>
              <p:nvPr/>
            </p:nvSpPr>
            <p:spPr>
              <a:xfrm>
                <a:off x="3195838" y="4055992"/>
                <a:ext cx="636942" cy="215444"/>
              </a:xfrm>
              <a:prstGeom prst="rect">
                <a:avLst/>
              </a:prstGeom>
              <a:blipFill>
                <a:blip r:embed="rId72"/>
                <a:stretch>
                  <a:fillRect b="-22222"/>
                </a:stretch>
              </a:blipFill>
            </p:spPr>
            <p:txBody>
              <a:bodyPr/>
              <a:lstStyle/>
              <a:p>
                <a:r>
                  <a:rPr lang="zh-CN" altLang="en-US">
                    <a:noFill/>
                  </a:rPr>
                  <a:t> </a:t>
                </a:r>
              </a:p>
            </p:txBody>
          </p:sp>
        </mc:Fallback>
      </mc:AlternateContent>
      <p:cxnSp>
        <p:nvCxnSpPr>
          <p:cNvPr id="327" name="直接连接符 326">
            <a:extLst>
              <a:ext uri="{FF2B5EF4-FFF2-40B4-BE49-F238E27FC236}">
                <a16:creationId xmlns:a16="http://schemas.microsoft.com/office/drawing/2014/main" id="{9B7805C0-4CC1-4E40-B482-4783708F439D}"/>
              </a:ext>
            </a:extLst>
          </p:cNvPr>
          <p:cNvCxnSpPr>
            <a:cxnSpLocks/>
            <a:stCxn id="324" idx="2"/>
            <a:endCxn id="326" idx="0"/>
          </p:cNvCxnSpPr>
          <p:nvPr/>
        </p:nvCxnSpPr>
        <p:spPr>
          <a:xfrm>
            <a:off x="3227932" y="3893780"/>
            <a:ext cx="286377" cy="162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直接连接符 327">
            <a:extLst>
              <a:ext uri="{FF2B5EF4-FFF2-40B4-BE49-F238E27FC236}">
                <a16:creationId xmlns:a16="http://schemas.microsoft.com/office/drawing/2014/main" id="{60E53711-4585-4261-8058-14B0213CDE9B}"/>
              </a:ext>
            </a:extLst>
          </p:cNvPr>
          <p:cNvCxnSpPr>
            <a:cxnSpLocks/>
            <a:stCxn id="325" idx="2"/>
            <a:endCxn id="326" idx="0"/>
          </p:cNvCxnSpPr>
          <p:nvPr/>
        </p:nvCxnSpPr>
        <p:spPr>
          <a:xfrm flipH="1">
            <a:off x="3514309" y="3893780"/>
            <a:ext cx="358650" cy="16221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0" name="文本框 329">
                <a:extLst>
                  <a:ext uri="{FF2B5EF4-FFF2-40B4-BE49-F238E27FC236}">
                    <a16:creationId xmlns:a16="http://schemas.microsoft.com/office/drawing/2014/main" id="{2489E66A-020C-45E5-820D-975E535CCA65}"/>
                  </a:ext>
                </a:extLst>
              </p:cNvPr>
              <p:cNvSpPr txBox="1"/>
              <p:nvPr/>
            </p:nvSpPr>
            <p:spPr>
              <a:xfrm>
                <a:off x="4239487" y="3684257"/>
                <a:ext cx="590395"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30" name="文本框 329">
                <a:extLst>
                  <a:ext uri="{FF2B5EF4-FFF2-40B4-BE49-F238E27FC236}">
                    <a16:creationId xmlns:a16="http://schemas.microsoft.com/office/drawing/2014/main" id="{2489E66A-020C-45E5-820D-975E535CCA65}"/>
                  </a:ext>
                </a:extLst>
              </p:cNvPr>
              <p:cNvSpPr txBox="1">
                <a:spLocks noRot="1" noChangeAspect="1" noMove="1" noResize="1" noEditPoints="1" noAdjustHandles="1" noChangeArrowheads="1" noChangeShapeType="1" noTextEdit="1"/>
              </p:cNvSpPr>
              <p:nvPr/>
            </p:nvSpPr>
            <p:spPr>
              <a:xfrm>
                <a:off x="4239487" y="3684257"/>
                <a:ext cx="590395" cy="215444"/>
              </a:xfrm>
              <a:prstGeom prst="rect">
                <a:avLst/>
              </a:prstGeom>
              <a:blipFill>
                <a:blip r:embed="rId73"/>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1" name="文本框 330">
                <a:extLst>
                  <a:ext uri="{FF2B5EF4-FFF2-40B4-BE49-F238E27FC236}">
                    <a16:creationId xmlns:a16="http://schemas.microsoft.com/office/drawing/2014/main" id="{27B10A84-60BF-470B-AA7D-00A6D75AEBE3}"/>
                  </a:ext>
                </a:extLst>
              </p:cNvPr>
              <p:cNvSpPr txBox="1"/>
              <p:nvPr/>
            </p:nvSpPr>
            <p:spPr>
              <a:xfrm>
                <a:off x="4859595" y="3687641"/>
                <a:ext cx="490458"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31" name="文本框 330">
                <a:extLst>
                  <a:ext uri="{FF2B5EF4-FFF2-40B4-BE49-F238E27FC236}">
                    <a16:creationId xmlns:a16="http://schemas.microsoft.com/office/drawing/2014/main" id="{27B10A84-60BF-470B-AA7D-00A6D75AEBE3}"/>
                  </a:ext>
                </a:extLst>
              </p:cNvPr>
              <p:cNvSpPr txBox="1">
                <a:spLocks noRot="1" noChangeAspect="1" noMove="1" noResize="1" noEditPoints="1" noAdjustHandles="1" noChangeArrowheads="1" noChangeShapeType="1" noTextEdit="1"/>
              </p:cNvSpPr>
              <p:nvPr/>
            </p:nvSpPr>
            <p:spPr>
              <a:xfrm>
                <a:off x="4859595" y="3687641"/>
                <a:ext cx="490458" cy="215444"/>
              </a:xfrm>
              <a:prstGeom prst="rect">
                <a:avLst/>
              </a:prstGeom>
              <a:blipFill>
                <a:blip r:embed="rId74"/>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2" name="文本框 331">
                <a:extLst>
                  <a:ext uri="{FF2B5EF4-FFF2-40B4-BE49-F238E27FC236}">
                    <a16:creationId xmlns:a16="http://schemas.microsoft.com/office/drawing/2014/main" id="{209DC67E-FBEF-4019-9206-F0DA2649DE18}"/>
                  </a:ext>
                </a:extLst>
              </p:cNvPr>
              <p:cNvSpPr txBox="1"/>
              <p:nvPr/>
            </p:nvSpPr>
            <p:spPr>
              <a:xfrm>
                <a:off x="4534622" y="4067573"/>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332" name="文本框 331">
                <a:extLst>
                  <a:ext uri="{FF2B5EF4-FFF2-40B4-BE49-F238E27FC236}">
                    <a16:creationId xmlns:a16="http://schemas.microsoft.com/office/drawing/2014/main" id="{209DC67E-FBEF-4019-9206-F0DA2649DE18}"/>
                  </a:ext>
                </a:extLst>
              </p:cNvPr>
              <p:cNvSpPr txBox="1">
                <a:spLocks noRot="1" noChangeAspect="1" noMove="1" noResize="1" noEditPoints="1" noAdjustHandles="1" noChangeArrowheads="1" noChangeShapeType="1" noTextEdit="1"/>
              </p:cNvSpPr>
              <p:nvPr/>
            </p:nvSpPr>
            <p:spPr>
              <a:xfrm>
                <a:off x="4534622" y="4067573"/>
                <a:ext cx="510162" cy="215444"/>
              </a:xfrm>
              <a:prstGeom prst="rect">
                <a:avLst/>
              </a:prstGeom>
              <a:blipFill>
                <a:blip r:embed="rId75"/>
                <a:stretch>
                  <a:fillRect b="-22222"/>
                </a:stretch>
              </a:blipFill>
            </p:spPr>
            <p:txBody>
              <a:bodyPr/>
              <a:lstStyle/>
              <a:p>
                <a:r>
                  <a:rPr lang="zh-CN" altLang="en-US">
                    <a:noFill/>
                  </a:rPr>
                  <a:t> </a:t>
                </a:r>
              </a:p>
            </p:txBody>
          </p:sp>
        </mc:Fallback>
      </mc:AlternateContent>
      <p:cxnSp>
        <p:nvCxnSpPr>
          <p:cNvPr id="333" name="直接连接符 332">
            <a:extLst>
              <a:ext uri="{FF2B5EF4-FFF2-40B4-BE49-F238E27FC236}">
                <a16:creationId xmlns:a16="http://schemas.microsoft.com/office/drawing/2014/main" id="{33DDB0F5-2525-4580-9C7E-84B83EB24E87}"/>
              </a:ext>
            </a:extLst>
          </p:cNvPr>
          <p:cNvCxnSpPr>
            <a:cxnSpLocks/>
            <a:stCxn id="330" idx="2"/>
            <a:endCxn id="332" idx="0"/>
          </p:cNvCxnSpPr>
          <p:nvPr/>
        </p:nvCxnSpPr>
        <p:spPr>
          <a:xfrm>
            <a:off x="4534685" y="3899701"/>
            <a:ext cx="255018" cy="167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直接连接符 333">
            <a:extLst>
              <a:ext uri="{FF2B5EF4-FFF2-40B4-BE49-F238E27FC236}">
                <a16:creationId xmlns:a16="http://schemas.microsoft.com/office/drawing/2014/main" id="{428B3221-F60A-4546-A9BC-3C1F3A4F4A7E}"/>
              </a:ext>
            </a:extLst>
          </p:cNvPr>
          <p:cNvCxnSpPr>
            <a:cxnSpLocks/>
            <a:stCxn id="331" idx="2"/>
            <a:endCxn id="332" idx="0"/>
          </p:cNvCxnSpPr>
          <p:nvPr/>
        </p:nvCxnSpPr>
        <p:spPr>
          <a:xfrm flipH="1">
            <a:off x="4789703" y="3903085"/>
            <a:ext cx="315121" cy="1644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7" name="文本框 336">
                <a:extLst>
                  <a:ext uri="{FF2B5EF4-FFF2-40B4-BE49-F238E27FC236}">
                    <a16:creationId xmlns:a16="http://schemas.microsoft.com/office/drawing/2014/main" id="{2EC38443-6C3A-46EB-BB17-AB1CF7B75540}"/>
                  </a:ext>
                </a:extLst>
              </p:cNvPr>
              <p:cNvSpPr txBox="1"/>
              <p:nvPr/>
            </p:nvSpPr>
            <p:spPr>
              <a:xfrm>
                <a:off x="303448" y="4399201"/>
                <a:ext cx="3850180" cy="251800"/>
              </a:xfrm>
              <a:prstGeom prst="rect">
                <a:avLst/>
              </a:prstGeom>
              <a:solidFill>
                <a:schemeClr val="accent6">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𝟐</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𝑹𝒆</m:t>
                      </m:r>
                      <m:sSup>
                        <m:sSupPr>
                          <m:ctrlPr>
                            <a:rPr lang="en-US" altLang="zh-CN" sz="1600" b="1" i="1">
                              <a:solidFill>
                                <a:schemeClr val="accent2">
                                  <a:lumMod val="50000"/>
                                </a:schemeClr>
                              </a:solidFill>
                              <a:latin typeface="Cambria Math" panose="02040503050406030204" pitchFamily="18" charset="0"/>
                            </a:rPr>
                          </m:ctrlPr>
                        </m:sSupPr>
                        <m:e>
                          <m:r>
                            <a:rPr lang="en-US" altLang="zh-CN" sz="1600" b="1" i="1">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𝟏</m:t>
                          </m:r>
                        </m:sup>
                      </m:sSup>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337" name="文本框 336">
                <a:extLst>
                  <a:ext uri="{FF2B5EF4-FFF2-40B4-BE49-F238E27FC236}">
                    <a16:creationId xmlns:a16="http://schemas.microsoft.com/office/drawing/2014/main" id="{2EC38443-6C3A-46EB-BB17-AB1CF7B75540}"/>
                  </a:ext>
                </a:extLst>
              </p:cNvPr>
              <p:cNvSpPr txBox="1">
                <a:spLocks noRot="1" noChangeAspect="1" noMove="1" noResize="1" noEditPoints="1" noAdjustHandles="1" noChangeArrowheads="1" noChangeShapeType="1" noTextEdit="1"/>
              </p:cNvSpPr>
              <p:nvPr/>
            </p:nvSpPr>
            <p:spPr>
              <a:xfrm>
                <a:off x="303448" y="4399201"/>
                <a:ext cx="3850180" cy="251800"/>
              </a:xfrm>
              <a:prstGeom prst="rect">
                <a:avLst/>
              </a:prstGeom>
              <a:blipFill>
                <a:blip r:embed="rId76"/>
                <a:stretch>
                  <a:fillRect t="-2439"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8" name="文本框 337">
                <a:extLst>
                  <a:ext uri="{FF2B5EF4-FFF2-40B4-BE49-F238E27FC236}">
                    <a16:creationId xmlns:a16="http://schemas.microsoft.com/office/drawing/2014/main" id="{C7910432-BDDC-4EF5-B655-F2BDC571F181}"/>
                  </a:ext>
                </a:extLst>
              </p:cNvPr>
              <p:cNvSpPr txBox="1"/>
              <p:nvPr/>
            </p:nvSpPr>
            <p:spPr>
              <a:xfrm>
                <a:off x="5058635" y="4312447"/>
                <a:ext cx="3482767" cy="343492"/>
              </a:xfrm>
              <a:prstGeom prst="rect">
                <a:avLst/>
              </a:prstGeom>
              <a:solidFill>
                <a:schemeClr val="accent6">
                  <a:lumMod val="50000"/>
                </a:schemeClr>
              </a:solidFill>
            </p:spPr>
            <p:txBody>
              <a:bodyPr wrap="square" rtlCol="0">
                <a:spAutoFit/>
              </a:bodyPr>
              <a:lstStyle/>
              <a:p>
                <a:r>
                  <a:rPr lang="zh-CN" altLang="en-US" sz="1600" b="1">
                    <a:solidFill>
                      <a:schemeClr val="bg1"/>
                    </a:solidFill>
                  </a:rPr>
                  <a:t>可看到</a:t>
                </a:r>
                <a14:m>
                  <m:oMath xmlns:m="http://schemas.openxmlformats.org/officeDocument/2006/math">
                    <m:r>
                      <a:rPr lang="en-US" altLang="zh-CN" sz="1600" b="1" i="1" smtClean="0">
                        <a:solidFill>
                          <a:schemeClr val="bg1"/>
                        </a:solidFill>
                        <a:latin typeface="Cambria Math" panose="02040503050406030204" pitchFamily="18" charset="0"/>
                        <a:ea typeface="Cambria Math" panose="02040503050406030204" pitchFamily="18" charset="0"/>
                      </a:rPr>
                      <m:t>∅</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𝑹𝒆</m:t>
                    </m:r>
                    <m:sSup>
                      <m:sSupPr>
                        <m:ctrlPr>
                          <a:rPr lang="en-US" altLang="zh-CN" sz="1600" b="1" i="1" smtClean="0">
                            <a:solidFill>
                              <a:schemeClr val="bg1"/>
                            </a:solidFill>
                            <a:latin typeface="Cambria Math" panose="02040503050406030204" pitchFamily="18" charset="0"/>
                          </a:rPr>
                        </m:ctrlPr>
                      </m:sSupPr>
                      <m:e>
                        <m:r>
                          <a:rPr lang="en-US" altLang="zh-CN" sz="1600" b="1" i="1" smtClean="0">
                            <a:solidFill>
                              <a:schemeClr val="bg1"/>
                            </a:solidFill>
                            <a:latin typeface="Cambria Math" panose="02040503050406030204" pitchFamily="18" charset="0"/>
                          </a:rPr>
                          <m:t>𝒔</m:t>
                        </m:r>
                      </m:e>
                      <m:sup>
                        <m:r>
                          <a:rPr lang="en-US" altLang="zh-CN" sz="1600" b="1" i="1" smtClean="0">
                            <a:solidFill>
                              <a:schemeClr val="bg1"/>
                            </a:solidFill>
                            <a:latin typeface="Cambria Math" panose="02040503050406030204" pitchFamily="18" charset="0"/>
                          </a:rPr>
                          <m:t>𝟑</m:t>
                        </m:r>
                      </m:sup>
                    </m:sSup>
                    <m:d>
                      <m:dPr>
                        <m:ctrlPr>
                          <a:rPr lang="en-US" altLang="zh-CN" sz="1600" b="1" i="1" smtClean="0">
                            <a:solidFill>
                              <a:schemeClr val="bg1"/>
                            </a:solidFill>
                            <a:latin typeface="Cambria Math" panose="02040503050406030204" pitchFamily="18" charset="0"/>
                          </a:rPr>
                        </m:ctrlPr>
                      </m:dPr>
                      <m:e>
                        <m:r>
                          <a:rPr lang="en-US" altLang="zh-CN" sz="1600" b="1" i="1" smtClean="0">
                            <a:solidFill>
                              <a:schemeClr val="bg1"/>
                            </a:solidFill>
                            <a:latin typeface="Cambria Math" panose="02040503050406030204" pitchFamily="18" charset="0"/>
                          </a:rPr>
                          <m:t>𝑨</m:t>
                        </m:r>
                      </m:e>
                    </m:d>
                  </m:oMath>
                </a14:m>
                <a:r>
                  <a:rPr lang="zh-CN" altLang="en-US" sz="1600" b="1">
                    <a:solidFill>
                      <a:schemeClr val="bg1"/>
                    </a:solidFill>
                  </a:rPr>
                  <a:t>，因此</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是矛盾式</a:t>
                </a:r>
              </a:p>
            </p:txBody>
          </p:sp>
        </mc:Choice>
        <mc:Fallback xmlns="">
          <p:sp>
            <p:nvSpPr>
              <p:cNvPr id="338" name="文本框 337">
                <a:extLst>
                  <a:ext uri="{FF2B5EF4-FFF2-40B4-BE49-F238E27FC236}">
                    <a16:creationId xmlns:a16="http://schemas.microsoft.com/office/drawing/2014/main" id="{C7910432-BDDC-4EF5-B655-F2BDC571F181}"/>
                  </a:ext>
                </a:extLst>
              </p:cNvPr>
              <p:cNvSpPr txBox="1">
                <a:spLocks noRot="1" noChangeAspect="1" noMove="1" noResize="1" noEditPoints="1" noAdjustHandles="1" noChangeArrowheads="1" noChangeShapeType="1" noTextEdit="1"/>
              </p:cNvSpPr>
              <p:nvPr/>
            </p:nvSpPr>
            <p:spPr>
              <a:xfrm>
                <a:off x="5058635" y="4312447"/>
                <a:ext cx="3482767" cy="343492"/>
              </a:xfrm>
              <a:prstGeom prst="rect">
                <a:avLst/>
              </a:prstGeom>
              <a:blipFill>
                <a:blip r:embed="rId77"/>
                <a:stretch>
                  <a:fillRect l="-1051" t="-3509" b="-2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919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命题逻辑公式等值的定义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0426F0-B8EC-4C9B-B655-D1F735352E8E}"/>
                  </a:ext>
                </a:extLst>
              </p:cNvPr>
              <p:cNvSpPr txBox="1"/>
              <p:nvPr/>
            </p:nvSpPr>
            <p:spPr>
              <a:xfrm>
                <a:off x="569807" y="884814"/>
                <a:ext cx="8004386" cy="828497"/>
              </a:xfrm>
              <a:prstGeom prst="rect">
                <a:avLst/>
              </a:prstGeom>
              <a:solidFill>
                <a:srgbClr val="F9E5E5"/>
              </a:solidFill>
            </p:spPr>
            <p:txBody>
              <a:bodyPr wrap="square" rtlCol="0">
                <a:spAutoFit/>
              </a:bodyPr>
              <a:lstStyle/>
              <a:p>
                <a:pPr>
                  <a:lnSpc>
                    <a:spcPct val="150000"/>
                  </a:lnSpc>
                </a:pPr>
                <a:r>
                  <a:rPr lang="zh-CN" altLang="en-US" sz="1800" b="1">
                    <a:solidFill>
                      <a:srgbClr val="002060"/>
                    </a:solidFill>
                    <a:latin typeface="楷体" panose="02010609060101010101" pitchFamily="49" charset="-122"/>
                    <a:ea typeface="楷体" panose="02010609060101010101" pitchFamily="49" charset="-122"/>
                  </a:rPr>
                  <a:t>称命题逻辑公式</a:t>
                </a:r>
                <a14:m>
                  <m:oMath xmlns:m="http://schemas.openxmlformats.org/officeDocument/2006/math">
                    <m:r>
                      <a:rPr lang="en-US" altLang="zh-CN" sz="1800" b="1" i="1">
                        <a:solidFill>
                          <a:srgbClr val="002060"/>
                        </a:solidFill>
                        <a:latin typeface="Cambria Math" panose="02040503050406030204" pitchFamily="18" charset="0"/>
                        <a:ea typeface="楷体" panose="02010609060101010101" pitchFamily="49" charset="-122"/>
                      </a:rPr>
                      <m:t>𝑨</m:t>
                    </m:r>
                  </m:oMath>
                </a14:m>
                <a:r>
                  <a:rPr lang="zh-CN" altLang="en-US" sz="18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800" b="1" i="1">
                        <a:solidFill>
                          <a:srgbClr val="002060"/>
                        </a:solidFill>
                        <a:latin typeface="Cambria Math" panose="02040503050406030204" pitchFamily="18" charset="0"/>
                        <a:ea typeface="楷体" panose="02010609060101010101" pitchFamily="49" charset="-122"/>
                      </a:rPr>
                      <m:t>𝑩</m:t>
                    </m:r>
                  </m:oMath>
                </a14:m>
                <a:r>
                  <a:rPr lang="zh-CN" altLang="en-US" sz="1800" b="1">
                    <a:solidFill>
                      <a:srgbClr val="C00000"/>
                    </a:solidFill>
                    <a:latin typeface="黑体" panose="02010609060101010101" pitchFamily="49" charset="-122"/>
                    <a:ea typeface="黑体" panose="02010609060101010101" pitchFamily="49" charset="-122"/>
                  </a:rPr>
                  <a:t>逻辑等值</a:t>
                </a:r>
                <a:r>
                  <a:rPr lang="en-US" altLang="zh-CN" sz="1800">
                    <a:solidFill>
                      <a:srgbClr val="002060"/>
                    </a:solidFill>
                    <a:latin typeface="Arial" panose="020B0604020202020204" pitchFamily="34" charset="0"/>
                    <a:ea typeface="楷体" panose="02010609060101010101" pitchFamily="49" charset="-122"/>
                    <a:cs typeface="Arial" panose="020B0604020202020204" pitchFamily="34" charset="0"/>
                  </a:rPr>
                  <a:t>(logically equivalent)</a:t>
                </a:r>
                <a:r>
                  <a:rPr lang="zh-CN" altLang="en-US" sz="1800" b="1">
                    <a:solidFill>
                      <a:srgbClr val="002060"/>
                    </a:solidFill>
                    <a:latin typeface="楷体" panose="02010609060101010101" pitchFamily="49" charset="-122"/>
                    <a:ea typeface="楷体" panose="02010609060101010101" pitchFamily="49" charset="-122"/>
                  </a:rPr>
                  <a:t>，简称</a:t>
                </a:r>
                <a:r>
                  <a:rPr lang="zh-CN" altLang="en-US" sz="1800" b="1">
                    <a:solidFill>
                      <a:srgbClr val="C00000"/>
                    </a:solidFill>
                    <a:latin typeface="黑体" panose="02010609060101010101" pitchFamily="49" charset="-122"/>
                    <a:ea typeface="黑体" panose="02010609060101010101" pitchFamily="49" charset="-122"/>
                  </a:rPr>
                  <a:t>等值</a:t>
                </a:r>
                <a:r>
                  <a:rPr lang="zh-CN" altLang="en-US" sz="18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1800" b="1" i="1">
                        <a:solidFill>
                          <a:srgbClr val="C00000"/>
                        </a:solidFill>
                        <a:latin typeface="Cambria Math" panose="02040503050406030204" pitchFamily="18" charset="0"/>
                        <a:ea typeface="楷体" panose="02010609060101010101" pitchFamily="49" charset="-122"/>
                      </a:rPr>
                      <m:t>𝑨</m:t>
                    </m:r>
                    <m:r>
                      <a:rPr lang="en-US" altLang="zh-CN" sz="1800" b="1" i="1">
                        <a:solidFill>
                          <a:srgbClr val="C00000"/>
                        </a:solidFill>
                        <a:latin typeface="Cambria Math" panose="02040503050406030204" pitchFamily="18" charset="0"/>
                        <a:ea typeface="楷体" panose="02010609060101010101" pitchFamily="49" charset="-122"/>
                      </a:rPr>
                      <m:t>≡</m:t>
                    </m:r>
                    <m:r>
                      <a:rPr lang="en-US" altLang="zh-CN" sz="1800" b="1" i="1">
                        <a:solidFill>
                          <a:srgbClr val="C00000"/>
                        </a:solidFill>
                        <a:latin typeface="Cambria Math" panose="02040503050406030204" pitchFamily="18" charset="0"/>
                        <a:ea typeface="楷体" panose="02010609060101010101" pitchFamily="49" charset="-122"/>
                      </a:rPr>
                      <m:t>𝑩</m:t>
                    </m:r>
                  </m:oMath>
                </a14:m>
                <a:endParaRPr lang="en-US" altLang="zh-CN" sz="1800" b="1">
                  <a:solidFill>
                    <a:srgbClr val="002060"/>
                  </a:solidFill>
                  <a:latin typeface="楷体" panose="02010609060101010101" pitchFamily="49" charset="-122"/>
                  <a:ea typeface="楷体" panose="02010609060101010101" pitchFamily="49" charset="-122"/>
                </a:endParaRPr>
              </a:p>
              <a:p>
                <a:pPr marL="214313" indent="-214313">
                  <a:lnSpc>
                    <a:spcPct val="150000"/>
                  </a:lnSpc>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如果对任意真值赋值函数</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𝝈</m:t>
                    </m:r>
                    <m:r>
                      <a:rPr lang="en-US" altLang="zh-CN" sz="1600" b="1" i="1">
                        <a:solidFill>
                          <a:schemeClr val="accent6">
                            <a:lumMod val="50000"/>
                          </a:schemeClr>
                        </a:solidFill>
                        <a:latin typeface="Cambria Math" panose="02040503050406030204" pitchFamily="18" charset="0"/>
                        <a:ea typeface="宋体" panose="02010600030101010101" pitchFamily="2" charset="-122"/>
                      </a:rPr>
                      <m:t>:</m:t>
                    </m:r>
                    <m:r>
                      <a:rPr lang="en-US" altLang="zh-CN" sz="1600" b="1" i="1">
                        <a:solidFill>
                          <a:schemeClr val="accent6">
                            <a:lumMod val="50000"/>
                          </a:schemeClr>
                        </a:solidFill>
                        <a:latin typeface="Cambria Math" panose="02040503050406030204" pitchFamily="18" charset="0"/>
                        <a:ea typeface="宋体" panose="02010600030101010101" pitchFamily="2" charset="-122"/>
                      </a:rPr>
                      <m:t>𝑽𝒂𝒓</m:t>
                    </m:r>
                    <m:r>
                      <a:rPr lang="en-US" altLang="zh-CN" sz="1600" b="1" i="1">
                        <a:solidFill>
                          <a:schemeClr val="accent6">
                            <a:lumMod val="50000"/>
                          </a:schemeClr>
                        </a:solidFill>
                        <a:latin typeface="Cambria Math" panose="02040503050406030204" pitchFamily="18" charset="0"/>
                        <a:ea typeface="宋体" panose="02010600030101010101" pitchFamily="2" charset="-122"/>
                      </a:rPr>
                      <m:t>→</m:t>
                    </m:r>
                    <m:r>
                      <a:rPr lang="en-US" altLang="zh-CN" sz="1600" b="1" i="1">
                        <a:solidFill>
                          <a:schemeClr val="accent6">
                            <a:lumMod val="50000"/>
                          </a:schemeClr>
                        </a:solidFill>
                        <a:latin typeface="Cambria Math" panose="02040503050406030204" pitchFamily="18" charset="0"/>
                        <a:ea typeface="宋体" panose="02010600030101010101" pitchFamily="2" charset="-122"/>
                      </a:rPr>
                      <m:t>𝟐</m:t>
                    </m:r>
                  </m:oMath>
                </a14:m>
                <a:r>
                  <a:rPr lang="zh-CN" altLang="en-US" sz="1600" b="1">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1600" b="1">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𝑩</m:t>
                    </m:r>
                  </m:oMath>
                </a14:m>
                <a:r>
                  <a:rPr lang="zh-CN" altLang="en-US" sz="1600" b="1">
                    <a:solidFill>
                      <a:schemeClr val="accent6">
                        <a:lumMod val="50000"/>
                      </a:schemeClr>
                    </a:solidFill>
                    <a:latin typeface="宋体" panose="02010600030101010101" pitchFamily="2" charset="-122"/>
                    <a:ea typeface="宋体" panose="02010600030101010101" pitchFamily="2" charset="-122"/>
                  </a:rPr>
                  <a:t>在</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𝝈</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下的真值相同，即有</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sz="16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600" b="1" i="1">
                            <a:solidFill>
                              <a:schemeClr val="accent6">
                                <a:lumMod val="50000"/>
                              </a:schemeClr>
                            </a:solidFill>
                            <a:latin typeface="Cambria Math" panose="02040503050406030204" pitchFamily="18" charset="0"/>
                            <a:ea typeface="宋体" panose="02010600030101010101" pitchFamily="2" charset="-122"/>
                          </a:rPr>
                          <m:t>𝑨</m:t>
                        </m:r>
                      </m:e>
                    </m:d>
                    <m:r>
                      <a:rPr lang="en-US" altLang="zh-CN" sz="1600" b="1" i="1">
                        <a:solidFill>
                          <a:schemeClr val="accent6">
                            <a:lumMod val="50000"/>
                          </a:schemeClr>
                        </a:solidFill>
                        <a:latin typeface="Cambria Math" panose="02040503050406030204" pitchFamily="18" charset="0"/>
                        <a:ea typeface="宋体" panose="02010600030101010101" pitchFamily="2" charset="-122"/>
                      </a:rPr>
                      <m:t>= </m:t>
                    </m:r>
                    <m:r>
                      <a:rPr lang="en-US" altLang="zh-CN" sz="1600" b="1" i="1">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sz="16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600" b="1" i="1">
                            <a:solidFill>
                              <a:schemeClr val="accent6">
                                <a:lumMod val="50000"/>
                              </a:schemeClr>
                            </a:solidFill>
                            <a:latin typeface="Cambria Math" panose="02040503050406030204" pitchFamily="18" charset="0"/>
                            <a:ea typeface="宋体" panose="02010600030101010101" pitchFamily="2" charset="-122"/>
                          </a:rPr>
                          <m:t>𝑩</m:t>
                        </m:r>
                      </m:e>
                    </m:d>
                  </m:oMath>
                </a14:m>
                <a:endParaRPr lang="zh-CN" altLang="en-US" sz="1600"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880426F0-B8EC-4C9B-B655-D1F735352E8E}"/>
                  </a:ext>
                </a:extLst>
              </p:cNvPr>
              <p:cNvSpPr txBox="1">
                <a:spLocks noRot="1" noChangeAspect="1" noMove="1" noResize="1" noEditPoints="1" noAdjustHandles="1" noChangeArrowheads="1" noChangeShapeType="1" noTextEdit="1"/>
              </p:cNvSpPr>
              <p:nvPr/>
            </p:nvSpPr>
            <p:spPr>
              <a:xfrm>
                <a:off x="569807" y="884814"/>
                <a:ext cx="8004386" cy="828497"/>
              </a:xfrm>
              <a:prstGeom prst="rect">
                <a:avLst/>
              </a:prstGeom>
              <a:blipFill>
                <a:blip r:embed="rId2"/>
                <a:stretch>
                  <a:fillRect l="-609" b="-80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6BBC8CF-6835-44BA-9BFE-AA9A5E549775}"/>
                  </a:ext>
                </a:extLst>
              </p:cNvPr>
              <p:cNvSpPr txBox="1"/>
              <p:nvPr/>
            </p:nvSpPr>
            <p:spPr>
              <a:xfrm>
                <a:off x="4762374" y="1954341"/>
                <a:ext cx="3624782" cy="793359"/>
              </a:xfrm>
              <a:prstGeom prst="rect">
                <a:avLst/>
              </a:prstGeom>
              <a:solidFill>
                <a:schemeClr val="accent2">
                  <a:lumMod val="40000"/>
                  <a:lumOff val="60000"/>
                  <a:alpha val="50000"/>
                </a:schemeClr>
              </a:solidFill>
            </p:spPr>
            <p:txBody>
              <a:bodyPr wrap="square" rtlCol="0">
                <a:spAutoFit/>
              </a:bodyPr>
              <a:lstStyle/>
              <a:p>
                <a:pPr>
                  <a:lnSpc>
                    <a:spcPct val="150000"/>
                  </a:lnSpc>
                </a:pPr>
                <a:r>
                  <a:rPr lang="zh-CN" altLang="en-US" sz="1600" b="1">
                    <a:solidFill>
                      <a:srgbClr val="002060"/>
                    </a:solidFill>
                    <a:latin typeface="楷体" panose="02010609060101010101" pitchFamily="49" charset="-122"/>
                    <a:ea typeface="楷体" panose="02010609060101010101" pitchFamily="49" charset="-122"/>
                  </a:rPr>
                  <a:t>称</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r>
                      <a:rPr lang="en-US" altLang="zh-CN" sz="1600" b="1" i="1">
                        <a:solidFill>
                          <a:srgbClr val="002060"/>
                        </a:solidFill>
                        <a:latin typeface="Cambria Math" panose="02040503050406030204" pitchFamily="18" charset="0"/>
                        <a:ea typeface="楷体" panose="02010609060101010101" pitchFamily="49" charset="-122"/>
                      </a:rPr>
                      <m:t>≡</m:t>
                    </m:r>
                    <m:r>
                      <a:rPr lang="en-US" altLang="zh-CN" sz="1600" b="1" i="1">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为逻辑等值式</a:t>
                </a:r>
                <a:endParaRPr lang="en-US" altLang="zh-CN" sz="1600" b="1">
                  <a:solidFill>
                    <a:srgbClr val="002060"/>
                  </a:solidFill>
                  <a:latin typeface="楷体" panose="02010609060101010101" pitchFamily="49" charset="-122"/>
                  <a:ea typeface="楷体" panose="02010609060101010101" pitchFamily="49" charset="-122"/>
                </a:endParaRPr>
              </a:p>
              <a:p>
                <a:pPr marL="214313" indent="-214313">
                  <a:lnSpc>
                    <a:spcPct val="150000"/>
                  </a:lnSpc>
                  <a:buFont typeface="Arial" panose="020B0604020202020204" pitchFamily="34" charset="0"/>
                  <a:buChar char="•"/>
                </a:pPr>
                <a:r>
                  <a:rPr lang="zh-CN" altLang="en-US" sz="1600" b="1">
                    <a:solidFill>
                      <a:schemeClr val="accent2">
                        <a:lumMod val="50000"/>
                      </a:schemeClr>
                    </a:solidFill>
                  </a:rPr>
                  <a:t>逻辑等值式本身不是命题逻辑公式！</a:t>
                </a:r>
              </a:p>
            </p:txBody>
          </p:sp>
        </mc:Choice>
        <mc:Fallback xmlns="">
          <p:sp>
            <p:nvSpPr>
              <p:cNvPr id="9" name="文本框 8">
                <a:extLst>
                  <a:ext uri="{FF2B5EF4-FFF2-40B4-BE49-F238E27FC236}">
                    <a16:creationId xmlns:a16="http://schemas.microsoft.com/office/drawing/2014/main" id="{86BBC8CF-6835-44BA-9BFE-AA9A5E549775}"/>
                  </a:ext>
                </a:extLst>
              </p:cNvPr>
              <p:cNvSpPr txBox="1">
                <a:spLocks noRot="1" noChangeAspect="1" noMove="1" noResize="1" noEditPoints="1" noAdjustHandles="1" noChangeArrowheads="1" noChangeShapeType="1" noTextEdit="1"/>
              </p:cNvSpPr>
              <p:nvPr/>
            </p:nvSpPr>
            <p:spPr>
              <a:xfrm>
                <a:off x="4762374" y="1954341"/>
                <a:ext cx="3624782" cy="793359"/>
              </a:xfrm>
              <a:prstGeom prst="rect">
                <a:avLst/>
              </a:prstGeom>
              <a:blipFill>
                <a:blip r:embed="rId3"/>
                <a:stretch>
                  <a:fillRect l="-840" r="-1513"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CD20C5C-6903-43F8-88F0-D26DFB4F02AC}"/>
                  </a:ext>
                </a:extLst>
              </p:cNvPr>
              <p:cNvSpPr txBox="1"/>
              <p:nvPr/>
            </p:nvSpPr>
            <p:spPr>
              <a:xfrm>
                <a:off x="569807" y="1954341"/>
                <a:ext cx="3947050" cy="799321"/>
              </a:xfrm>
              <a:prstGeom prst="rect">
                <a:avLst/>
              </a:prstGeom>
              <a:solidFill>
                <a:schemeClr val="accent5">
                  <a:lumMod val="20000"/>
                  <a:lumOff val="80000"/>
                </a:schemeClr>
              </a:solidFill>
            </p:spPr>
            <p:txBody>
              <a:bodyPr wrap="square" rtlCol="0">
                <a:spAutoFit/>
              </a:bodyPr>
              <a:lstStyle/>
              <a:p>
                <a:pPr algn="ctr">
                  <a:lnSpc>
                    <a:spcPct val="150000"/>
                  </a:lnSpc>
                </a:pPr>
                <a:r>
                  <a:rPr lang="zh-CN" altLang="en-US" sz="1500" b="1">
                    <a:solidFill>
                      <a:srgbClr val="C00000"/>
                    </a:solidFill>
                  </a:rPr>
                  <a:t>逻辑等值式与永真式</a:t>
                </a:r>
                <a:endParaRPr lang="en-US" altLang="zh-CN" sz="1500" b="1">
                  <a:solidFill>
                    <a:srgbClr val="C00000"/>
                  </a:solidFill>
                </a:endParaRPr>
              </a:p>
              <a:p>
                <a:pPr>
                  <a:lnSpc>
                    <a:spcPct val="150000"/>
                  </a:lnSpc>
                </a:pPr>
                <a14:m>
                  <m:oMath xmlns:m="http://schemas.openxmlformats.org/officeDocument/2006/math">
                    <m:r>
                      <a:rPr lang="en-US" altLang="zh-CN" sz="1800" b="1" i="1">
                        <a:solidFill>
                          <a:srgbClr val="002060"/>
                        </a:solidFill>
                        <a:latin typeface="Cambria Math" panose="02040503050406030204" pitchFamily="18" charset="0"/>
                      </a:rPr>
                      <m:t>𝑨</m:t>
                    </m:r>
                    <m:r>
                      <a:rPr lang="en-US" altLang="zh-CN" sz="1800" b="1" i="1">
                        <a:solidFill>
                          <a:srgbClr val="002060"/>
                        </a:solidFill>
                        <a:latin typeface="Cambria Math" panose="02040503050406030204" pitchFamily="18" charset="0"/>
                      </a:rPr>
                      <m:t>≡</m:t>
                    </m:r>
                    <m:r>
                      <a:rPr lang="en-US" altLang="zh-CN" sz="1800" b="1" i="1">
                        <a:solidFill>
                          <a:srgbClr val="002060"/>
                        </a:solidFill>
                        <a:latin typeface="Cambria Math" panose="02040503050406030204" pitchFamily="18" charset="0"/>
                      </a:rPr>
                      <m:t>𝑩</m:t>
                    </m:r>
                  </m:oMath>
                </a14:m>
                <a:r>
                  <a:rPr lang="zh-CN" altLang="en-US" sz="1800" b="1">
                    <a:solidFill>
                      <a:srgbClr val="002060"/>
                    </a:solidFill>
                    <a:latin typeface="楷体" panose="02010609060101010101" pitchFamily="49" charset="-122"/>
                    <a:ea typeface="楷体" panose="02010609060101010101" pitchFamily="49" charset="-122"/>
                  </a:rPr>
                  <a:t>当且仅当公式</a:t>
                </a:r>
                <a14:m>
                  <m:oMath xmlns:m="http://schemas.openxmlformats.org/officeDocument/2006/math">
                    <m:d>
                      <m:dPr>
                        <m:ctrlPr>
                          <a:rPr lang="en-US" altLang="zh-CN" sz="1800" b="1" i="1">
                            <a:solidFill>
                              <a:srgbClr val="002060"/>
                            </a:solidFill>
                            <a:latin typeface="Cambria Math" panose="02040503050406030204" pitchFamily="18" charset="0"/>
                          </a:rPr>
                        </m:ctrlPr>
                      </m:dPr>
                      <m:e>
                        <m:r>
                          <a:rPr lang="en-US" altLang="zh-CN" sz="1800" b="1" i="1">
                            <a:solidFill>
                              <a:srgbClr val="002060"/>
                            </a:solidFill>
                            <a:latin typeface="Cambria Math" panose="02040503050406030204" pitchFamily="18" charset="0"/>
                          </a:rPr>
                          <m:t>𝑨</m:t>
                        </m:r>
                        <m:r>
                          <a:rPr lang="en-US" altLang="zh-CN" sz="1800" b="1" i="1">
                            <a:solidFill>
                              <a:srgbClr val="002060"/>
                            </a:solidFill>
                            <a:latin typeface="Cambria Math" panose="02040503050406030204" pitchFamily="18" charset="0"/>
                          </a:rPr>
                          <m:t>↔</m:t>
                        </m:r>
                        <m:r>
                          <a:rPr lang="en-US" altLang="zh-CN" sz="1800" b="1" i="1">
                            <a:solidFill>
                              <a:srgbClr val="002060"/>
                            </a:solidFill>
                            <a:latin typeface="Cambria Math" panose="02040503050406030204" pitchFamily="18" charset="0"/>
                          </a:rPr>
                          <m:t>𝑩</m:t>
                        </m:r>
                      </m:e>
                    </m:d>
                  </m:oMath>
                </a14:m>
                <a:r>
                  <a:rPr lang="zh-CN" altLang="en-US" sz="1800" b="1">
                    <a:solidFill>
                      <a:srgbClr val="002060"/>
                    </a:solidFill>
                    <a:latin typeface="楷体" panose="02010609060101010101" pitchFamily="49" charset="-122"/>
                    <a:ea typeface="楷体" panose="02010609060101010101" pitchFamily="49" charset="-122"/>
                  </a:rPr>
                  <a:t>是永真式</a:t>
                </a:r>
              </a:p>
            </p:txBody>
          </p:sp>
        </mc:Choice>
        <mc:Fallback xmlns="">
          <p:sp>
            <p:nvSpPr>
              <p:cNvPr id="10" name="文本框 9">
                <a:extLst>
                  <a:ext uri="{FF2B5EF4-FFF2-40B4-BE49-F238E27FC236}">
                    <a16:creationId xmlns:a16="http://schemas.microsoft.com/office/drawing/2014/main" id="{0CD20C5C-6903-43F8-88F0-D26DFB4F02AC}"/>
                  </a:ext>
                </a:extLst>
              </p:cNvPr>
              <p:cNvSpPr txBox="1">
                <a:spLocks noRot="1" noChangeAspect="1" noMove="1" noResize="1" noEditPoints="1" noAdjustHandles="1" noChangeArrowheads="1" noChangeShapeType="1" noTextEdit="1"/>
              </p:cNvSpPr>
              <p:nvPr/>
            </p:nvSpPr>
            <p:spPr>
              <a:xfrm>
                <a:off x="569807" y="1954341"/>
                <a:ext cx="3947050" cy="799321"/>
              </a:xfrm>
              <a:prstGeom prst="rect">
                <a:avLst/>
              </a:prstGeom>
              <a:blipFill>
                <a:blip r:embed="rId4"/>
                <a:stretch>
                  <a:fillRect r="-1235" b="-99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DD1241C-4E75-47F1-AC5E-66FB02DF5C70}"/>
                  </a:ext>
                </a:extLst>
              </p:cNvPr>
              <p:cNvSpPr txBox="1"/>
              <p:nvPr/>
            </p:nvSpPr>
            <p:spPr>
              <a:xfrm>
                <a:off x="569807" y="3003528"/>
                <a:ext cx="3780481" cy="1269578"/>
              </a:xfrm>
              <a:prstGeom prst="rect">
                <a:avLst/>
              </a:prstGeom>
              <a:solidFill>
                <a:schemeClr val="accent4">
                  <a:lumMod val="20000"/>
                  <a:lumOff val="80000"/>
                  <a:alpha val="49000"/>
                </a:schemeClr>
              </a:solidFill>
            </p:spPr>
            <p:txBody>
              <a:bodyPr wrap="square" rtlCol="0">
                <a:spAutoFit/>
              </a:bodyPr>
              <a:lstStyle/>
              <a:p>
                <a:pPr algn="ctr">
                  <a:spcBef>
                    <a:spcPts val="450"/>
                  </a:spcBef>
                </a:pPr>
                <a:r>
                  <a:rPr lang="zh-CN" altLang="en-US" sz="1600" b="1">
                    <a:solidFill>
                      <a:srgbClr val="C00000"/>
                    </a:solidFill>
                  </a:rPr>
                  <a:t>证明逻辑等值式</a:t>
                </a:r>
                <a14:m>
                  <m:oMath xmlns:m="http://schemas.openxmlformats.org/officeDocument/2006/math">
                    <m:r>
                      <a:rPr lang="en-US" altLang="zh-CN" sz="1600" b="1" i="1">
                        <a:solidFill>
                          <a:srgbClr val="C00000"/>
                        </a:solidFill>
                        <a:latin typeface="Cambria Math" panose="02040503050406030204" pitchFamily="18" charset="0"/>
                        <a:ea typeface="楷体" panose="02010609060101010101" pitchFamily="49" charset="-122"/>
                      </a:rPr>
                      <m:t>𝑨</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𝑩</m:t>
                    </m:r>
                  </m:oMath>
                </a14:m>
                <a:r>
                  <a:rPr lang="zh-CN" altLang="en-US" sz="1600" b="1">
                    <a:solidFill>
                      <a:srgbClr val="C00000"/>
                    </a:solidFill>
                  </a:rPr>
                  <a:t>的方法</a:t>
                </a:r>
                <a:endParaRPr lang="en-US" altLang="zh-CN" sz="1600" b="1"/>
              </a:p>
              <a:p>
                <a:pPr marL="214313" indent="-214313">
                  <a:spcBef>
                    <a:spcPts val="45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基于逻辑等值定义的非形式证明方法</a:t>
                </a:r>
              </a:p>
              <a:p>
                <a:pPr marL="214313" indent="-214313">
                  <a:spcBef>
                    <a:spcPts val="45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𝑨</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𝑩</m:t>
                        </m:r>
                      </m:e>
                    </m:d>
                  </m:oMath>
                </a14:m>
                <a:r>
                  <a:rPr lang="zh-CN" altLang="en-US" sz="1600" b="1">
                    <a:solidFill>
                      <a:srgbClr val="002060"/>
                    </a:solidFill>
                    <a:latin typeface="楷体" panose="02010609060101010101" pitchFamily="49" charset="-122"/>
                    <a:ea typeface="楷体" panose="02010609060101010101" pitchFamily="49" charset="-122"/>
                  </a:rPr>
                  <a:t>的真值表</a:t>
                </a:r>
              </a:p>
              <a:p>
                <a:pPr marL="214313" indent="-214313">
                  <a:spcBef>
                    <a:spcPts val="45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从基本等值式出发进行等值演算</a:t>
                </a:r>
              </a:p>
            </p:txBody>
          </p:sp>
        </mc:Choice>
        <mc:Fallback xmlns="">
          <p:sp>
            <p:nvSpPr>
              <p:cNvPr id="17" name="文本框 16">
                <a:extLst>
                  <a:ext uri="{FF2B5EF4-FFF2-40B4-BE49-F238E27FC236}">
                    <a16:creationId xmlns:a16="http://schemas.microsoft.com/office/drawing/2014/main" id="{4DD1241C-4E75-47F1-AC5E-66FB02DF5C70}"/>
                  </a:ext>
                </a:extLst>
              </p:cNvPr>
              <p:cNvSpPr txBox="1">
                <a:spLocks noRot="1" noChangeAspect="1" noMove="1" noResize="1" noEditPoints="1" noAdjustHandles="1" noChangeArrowheads="1" noChangeShapeType="1" noTextEdit="1"/>
              </p:cNvSpPr>
              <p:nvPr/>
            </p:nvSpPr>
            <p:spPr>
              <a:xfrm>
                <a:off x="569807" y="3003528"/>
                <a:ext cx="3780481" cy="1269578"/>
              </a:xfrm>
              <a:prstGeom prst="rect">
                <a:avLst/>
              </a:prstGeom>
              <a:blipFill>
                <a:blip r:embed="rId5"/>
                <a:stretch>
                  <a:fillRect l="-644" t="-1442" b="-5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4685FC6-6C9B-4AC5-82C3-143E2356FBCE}"/>
                  </a:ext>
                </a:extLst>
              </p:cNvPr>
              <p:cNvSpPr txBox="1"/>
              <p:nvPr/>
            </p:nvSpPr>
            <p:spPr>
              <a:xfrm>
                <a:off x="4674471" y="2829558"/>
                <a:ext cx="3899722" cy="1659493"/>
              </a:xfrm>
              <a:prstGeom prst="rect">
                <a:avLst/>
              </a:prstGeom>
              <a:solidFill>
                <a:srgbClr val="E5EFE5"/>
              </a:solidFill>
            </p:spPr>
            <p:txBody>
              <a:bodyPr wrap="square" rtlCol="0">
                <a:spAutoFit/>
              </a:bodyPr>
              <a:lstStyle/>
              <a:p>
                <a:pPr algn="ctr">
                  <a:lnSpc>
                    <a:spcPts val="2500"/>
                  </a:lnSpc>
                </a:pPr>
                <a:r>
                  <a:rPr lang="zh-CN" altLang="en-US" sz="1600" b="1">
                    <a:solidFill>
                      <a:srgbClr val="C00000"/>
                    </a:solidFill>
                  </a:rPr>
                  <a:t>基于定义的非形式证明</a:t>
                </a:r>
                <a:endParaRPr lang="en-US" altLang="zh-CN" sz="1600" b="1">
                  <a:solidFill>
                    <a:srgbClr val="C00000"/>
                  </a:solidFill>
                </a:endParaRPr>
              </a:p>
              <a:p>
                <a:pPr>
                  <a:lnSpc>
                    <a:spcPts val="2500"/>
                  </a:lnSpc>
                </a:pPr>
                <a:r>
                  <a:rPr lang="zh-CN" altLang="en-US" sz="1400" b="1">
                    <a:solidFill>
                      <a:schemeClr val="accent6">
                        <a:lumMod val="50000"/>
                      </a:schemeClr>
                    </a:solidFill>
                    <a:latin typeface="+mn-ea"/>
                  </a:rPr>
                  <a:t>对任意真值赋值函数</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oMath>
                </a14:m>
                <a:r>
                  <a:rPr lang="zh-CN" altLang="en-US" sz="1400" b="1">
                    <a:solidFill>
                      <a:schemeClr val="accent6">
                        <a:lumMod val="50000"/>
                      </a:schemeClr>
                    </a:solidFill>
                    <a:latin typeface="+mn-ea"/>
                  </a:rPr>
                  <a:t>，</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𝒑</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𝒒</m:t>
                            </m:r>
                          </m:e>
                        </m:d>
                      </m:e>
                    </m:d>
                  </m:oMath>
                </a14:m>
                <a:r>
                  <a:rPr lang="zh-CN" altLang="en-US" sz="1400" b="1">
                    <a:solidFill>
                      <a:schemeClr val="accent6">
                        <a:lumMod val="50000"/>
                      </a:schemeClr>
                    </a:solidFill>
                    <a:latin typeface="+mn-ea"/>
                  </a:rPr>
                  <a:t>为真，当且仅当</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𝒑</m:t>
                        </m:r>
                        <m:r>
                          <a:rPr lang="en-US" altLang="zh-CN" sz="1400" b="1" i="1">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𝒒</m:t>
                        </m:r>
                      </m:e>
                    </m:d>
                  </m:oMath>
                </a14:m>
                <a:r>
                  <a:rPr lang="zh-CN" altLang="en-US" sz="1400" b="1">
                    <a:solidFill>
                      <a:schemeClr val="accent6">
                        <a:lumMod val="50000"/>
                      </a:schemeClr>
                    </a:solidFill>
                    <a:latin typeface="+mn-ea"/>
                  </a:rPr>
                  <a:t>的真值为假，当且仅当</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𝒑</m:t>
                        </m:r>
                      </m:e>
                    </m:d>
                  </m:oMath>
                </a14:m>
                <a:r>
                  <a:rPr lang="zh-CN" altLang="en-US" sz="1400" b="1">
                    <a:solidFill>
                      <a:schemeClr val="accent6">
                        <a:lumMod val="50000"/>
                      </a:schemeClr>
                    </a:solidFill>
                    <a:latin typeface="+mn-ea"/>
                  </a:rPr>
                  <a:t>和</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𝒒</m:t>
                        </m:r>
                      </m:e>
                    </m:d>
                  </m:oMath>
                </a14:m>
                <a:r>
                  <a:rPr lang="zh-CN" altLang="en-US" sz="1400" b="1">
                    <a:solidFill>
                      <a:schemeClr val="accent6">
                        <a:lumMod val="50000"/>
                      </a:schemeClr>
                    </a:solidFill>
                    <a:latin typeface="+mn-ea"/>
                  </a:rPr>
                  <a:t>的真值都为假，当且仅当</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𝒑</m:t>
                        </m:r>
                      </m:e>
                    </m:d>
                  </m:oMath>
                </a14:m>
                <a:r>
                  <a:rPr lang="zh-CN" altLang="en-US" sz="1400" b="1">
                    <a:solidFill>
                      <a:schemeClr val="accent6">
                        <a:lumMod val="50000"/>
                      </a:schemeClr>
                    </a:solidFill>
                    <a:latin typeface="+mn-ea"/>
                  </a:rPr>
                  <a:t>和</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𝒒</m:t>
                        </m:r>
                      </m:e>
                    </m:d>
                  </m:oMath>
                </a14:m>
                <a:r>
                  <a:rPr lang="zh-CN" altLang="en-US" sz="1400" b="1">
                    <a:solidFill>
                      <a:schemeClr val="accent6">
                        <a:lumMod val="50000"/>
                      </a:schemeClr>
                    </a:solidFill>
                    <a:latin typeface="+mn-ea"/>
                  </a:rPr>
                  <a:t>的真值都为真，当且仅当</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𝒑</m:t>
                        </m:r>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𝒒</m:t>
                        </m:r>
                      </m:e>
                    </m:d>
                  </m:oMath>
                </a14:m>
                <a:r>
                  <a:rPr lang="zh-CN" altLang="en-US" sz="1400" b="1">
                    <a:solidFill>
                      <a:schemeClr val="accent6">
                        <a:lumMod val="50000"/>
                      </a:schemeClr>
                    </a:solidFill>
                    <a:latin typeface="+mn-ea"/>
                  </a:rPr>
                  <a:t>的真值为真</a:t>
                </a:r>
                <a:r>
                  <a:rPr lang="zh-CN" altLang="en-US" sz="1400" b="1">
                    <a:solidFill>
                      <a:schemeClr val="accent6">
                        <a:lumMod val="50000"/>
                      </a:schemeClr>
                    </a:solidFill>
                    <a:latin typeface="楷体" panose="02010609060101010101" pitchFamily="49" charset="-122"/>
                    <a:ea typeface="楷体" panose="02010609060101010101" pitchFamily="49" charset="-122"/>
                  </a:rPr>
                  <a:t>。</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84685FC6-6C9B-4AC5-82C3-143E2356FBCE}"/>
                  </a:ext>
                </a:extLst>
              </p:cNvPr>
              <p:cNvSpPr txBox="1">
                <a:spLocks noRot="1" noChangeAspect="1" noMove="1" noResize="1" noEditPoints="1" noAdjustHandles="1" noChangeArrowheads="1" noChangeShapeType="1" noTextEdit="1"/>
              </p:cNvSpPr>
              <p:nvPr/>
            </p:nvSpPr>
            <p:spPr>
              <a:xfrm>
                <a:off x="4674471" y="2829558"/>
                <a:ext cx="3899722" cy="1659493"/>
              </a:xfrm>
              <a:prstGeom prst="rect">
                <a:avLst/>
              </a:prstGeom>
              <a:blipFill>
                <a:blip r:embed="rId6"/>
                <a:stretch>
                  <a:fillRect l="-469" r="-5156" b="-3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消解原理应用举例</a:t>
            </a:r>
            <a:r>
              <a:rPr lang="en-US" altLang="zh-CN" sz="1400"/>
              <a:t>-</a:t>
            </a:r>
            <a:r>
              <a:rPr lang="zh-CN" altLang="en-US" sz="1400"/>
              <a:t>简化版</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E40CCF-CDEB-4619-BEB3-960315BA4CA7}"/>
                  </a:ext>
                </a:extLst>
              </p:cNvPr>
              <p:cNvSpPr txBox="1"/>
              <p:nvPr/>
            </p:nvSpPr>
            <p:spPr>
              <a:xfrm>
                <a:off x="831898" y="1051729"/>
                <a:ext cx="4415730" cy="252120"/>
              </a:xfrm>
              <a:prstGeom prst="rect">
                <a:avLst/>
              </a:prstGeom>
              <a:solidFill>
                <a:schemeClr val="accent6">
                  <a:lumMod val="20000"/>
                  <a:lumOff val="80000"/>
                </a:schemeClr>
              </a:solidFill>
            </p:spPr>
            <p:txBody>
              <a:bodyPr wrap="square" tIns="0" bIns="0"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𝟎</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9E40CCF-CDEB-4619-BEB3-960315BA4CA7}"/>
                  </a:ext>
                </a:extLst>
              </p:cNvPr>
              <p:cNvSpPr txBox="1">
                <a:spLocks noRot="1" noChangeAspect="1" noMove="1" noResize="1" noEditPoints="1" noAdjustHandles="1" noChangeArrowheads="1" noChangeShapeType="1" noTextEdit="1"/>
              </p:cNvSpPr>
              <p:nvPr/>
            </p:nvSpPr>
            <p:spPr>
              <a:xfrm>
                <a:off x="831898" y="1051729"/>
                <a:ext cx="4415730" cy="252120"/>
              </a:xfrm>
              <a:prstGeom prst="rect">
                <a:avLst/>
              </a:prstGeom>
              <a:blipFill>
                <a:blip r:embed="rId2"/>
                <a:stretch>
                  <a:fillRect l="-690" t="-24390" b="-48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2" name="文本框 311">
                <a:extLst>
                  <a:ext uri="{FF2B5EF4-FFF2-40B4-BE49-F238E27FC236}">
                    <a16:creationId xmlns:a16="http://schemas.microsoft.com/office/drawing/2014/main" id="{59964403-B39B-4387-A450-D923D93811FE}"/>
                  </a:ext>
                </a:extLst>
              </p:cNvPr>
              <p:cNvSpPr txBox="1"/>
              <p:nvPr/>
            </p:nvSpPr>
            <p:spPr>
              <a:xfrm>
                <a:off x="832293" y="1543375"/>
                <a:ext cx="72033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12" name="文本框 311">
                <a:extLst>
                  <a:ext uri="{FF2B5EF4-FFF2-40B4-BE49-F238E27FC236}">
                    <a16:creationId xmlns:a16="http://schemas.microsoft.com/office/drawing/2014/main" id="{59964403-B39B-4387-A450-D923D93811FE}"/>
                  </a:ext>
                </a:extLst>
              </p:cNvPr>
              <p:cNvSpPr txBox="1">
                <a:spLocks noRot="1" noChangeAspect="1" noMove="1" noResize="1" noEditPoints="1" noAdjustHandles="1" noChangeArrowheads="1" noChangeShapeType="1" noTextEdit="1"/>
              </p:cNvSpPr>
              <p:nvPr/>
            </p:nvSpPr>
            <p:spPr>
              <a:xfrm>
                <a:off x="832293" y="1543375"/>
                <a:ext cx="720330" cy="215444"/>
              </a:xfrm>
              <a:prstGeom prst="rect">
                <a:avLst/>
              </a:prstGeom>
              <a:blipFill>
                <a:blip r:embed="rId3"/>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3" name="文本框 312">
                <a:extLst>
                  <a:ext uri="{FF2B5EF4-FFF2-40B4-BE49-F238E27FC236}">
                    <a16:creationId xmlns:a16="http://schemas.microsoft.com/office/drawing/2014/main" id="{5BCB5386-6AF3-4C14-8057-191D8429B9F2}"/>
                  </a:ext>
                </a:extLst>
              </p:cNvPr>
              <p:cNvSpPr txBox="1"/>
              <p:nvPr/>
            </p:nvSpPr>
            <p:spPr>
              <a:xfrm>
                <a:off x="1990569" y="1540167"/>
                <a:ext cx="72033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13" name="文本框 312">
                <a:extLst>
                  <a:ext uri="{FF2B5EF4-FFF2-40B4-BE49-F238E27FC236}">
                    <a16:creationId xmlns:a16="http://schemas.microsoft.com/office/drawing/2014/main" id="{5BCB5386-6AF3-4C14-8057-191D8429B9F2}"/>
                  </a:ext>
                </a:extLst>
              </p:cNvPr>
              <p:cNvSpPr txBox="1">
                <a:spLocks noRot="1" noChangeAspect="1" noMove="1" noResize="1" noEditPoints="1" noAdjustHandles="1" noChangeArrowheads="1" noChangeShapeType="1" noTextEdit="1"/>
              </p:cNvSpPr>
              <p:nvPr/>
            </p:nvSpPr>
            <p:spPr>
              <a:xfrm>
                <a:off x="1990569" y="1540167"/>
                <a:ext cx="720330" cy="215444"/>
              </a:xfrm>
              <a:prstGeom prst="rect">
                <a:avLst/>
              </a:prstGeom>
              <a:blipFill>
                <a:blip r:embed="rId4"/>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4" name="文本框 313">
                <a:extLst>
                  <a:ext uri="{FF2B5EF4-FFF2-40B4-BE49-F238E27FC236}">
                    <a16:creationId xmlns:a16="http://schemas.microsoft.com/office/drawing/2014/main" id="{D6A76761-5307-42A2-99E2-8AC8CEBEFDA6}"/>
                  </a:ext>
                </a:extLst>
              </p:cNvPr>
              <p:cNvSpPr txBox="1"/>
              <p:nvPr/>
            </p:nvSpPr>
            <p:spPr>
              <a:xfrm>
                <a:off x="1394935" y="2013332"/>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314" name="文本框 313">
                <a:extLst>
                  <a:ext uri="{FF2B5EF4-FFF2-40B4-BE49-F238E27FC236}">
                    <a16:creationId xmlns:a16="http://schemas.microsoft.com/office/drawing/2014/main" id="{D6A76761-5307-42A2-99E2-8AC8CEBEFDA6}"/>
                  </a:ext>
                </a:extLst>
              </p:cNvPr>
              <p:cNvSpPr txBox="1">
                <a:spLocks noRot="1" noChangeAspect="1" noMove="1" noResize="1" noEditPoints="1" noAdjustHandles="1" noChangeArrowheads="1" noChangeShapeType="1" noTextEdit="1"/>
              </p:cNvSpPr>
              <p:nvPr/>
            </p:nvSpPr>
            <p:spPr>
              <a:xfrm>
                <a:off x="1394935" y="2013332"/>
                <a:ext cx="510162" cy="215444"/>
              </a:xfrm>
              <a:prstGeom prst="rect">
                <a:avLst/>
              </a:prstGeom>
              <a:blipFill>
                <a:blip r:embed="rId5"/>
                <a:stretch>
                  <a:fillRect b="-22222"/>
                </a:stretch>
              </a:blipFill>
            </p:spPr>
            <p:txBody>
              <a:bodyPr/>
              <a:lstStyle/>
              <a:p>
                <a:r>
                  <a:rPr lang="zh-CN" altLang="en-US">
                    <a:noFill/>
                  </a:rPr>
                  <a:t> </a:t>
                </a:r>
              </a:p>
            </p:txBody>
          </p:sp>
        </mc:Fallback>
      </mc:AlternateContent>
      <p:cxnSp>
        <p:nvCxnSpPr>
          <p:cNvPr id="315" name="直接连接符 314">
            <a:extLst>
              <a:ext uri="{FF2B5EF4-FFF2-40B4-BE49-F238E27FC236}">
                <a16:creationId xmlns:a16="http://schemas.microsoft.com/office/drawing/2014/main" id="{F685C6CB-9F2B-4193-81EA-7085546FD44F}"/>
              </a:ext>
            </a:extLst>
          </p:cNvPr>
          <p:cNvCxnSpPr>
            <a:cxnSpLocks/>
            <a:stCxn id="312" idx="2"/>
            <a:endCxn id="314" idx="0"/>
          </p:cNvCxnSpPr>
          <p:nvPr/>
        </p:nvCxnSpPr>
        <p:spPr>
          <a:xfrm>
            <a:off x="1192458" y="1758819"/>
            <a:ext cx="457558" cy="254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35B60109-15EC-4C7C-80EA-FA23EB2BA233}"/>
              </a:ext>
            </a:extLst>
          </p:cNvPr>
          <p:cNvCxnSpPr>
            <a:cxnSpLocks/>
            <a:stCxn id="313" idx="2"/>
            <a:endCxn id="314" idx="0"/>
          </p:cNvCxnSpPr>
          <p:nvPr/>
        </p:nvCxnSpPr>
        <p:spPr>
          <a:xfrm flipH="1">
            <a:off x="1650016" y="1755611"/>
            <a:ext cx="700718" cy="2577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0" name="文本框 329">
                <a:extLst>
                  <a:ext uri="{FF2B5EF4-FFF2-40B4-BE49-F238E27FC236}">
                    <a16:creationId xmlns:a16="http://schemas.microsoft.com/office/drawing/2014/main" id="{2489E66A-020C-45E5-820D-975E535CCA65}"/>
                  </a:ext>
                </a:extLst>
              </p:cNvPr>
              <p:cNvSpPr txBox="1"/>
              <p:nvPr/>
            </p:nvSpPr>
            <p:spPr>
              <a:xfrm>
                <a:off x="2217897" y="2003015"/>
                <a:ext cx="590395"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330" name="文本框 329">
                <a:extLst>
                  <a:ext uri="{FF2B5EF4-FFF2-40B4-BE49-F238E27FC236}">
                    <a16:creationId xmlns:a16="http://schemas.microsoft.com/office/drawing/2014/main" id="{2489E66A-020C-45E5-820D-975E535CCA65}"/>
                  </a:ext>
                </a:extLst>
              </p:cNvPr>
              <p:cNvSpPr txBox="1">
                <a:spLocks noRot="1" noChangeAspect="1" noMove="1" noResize="1" noEditPoints="1" noAdjustHandles="1" noChangeArrowheads="1" noChangeShapeType="1" noTextEdit="1"/>
              </p:cNvSpPr>
              <p:nvPr/>
            </p:nvSpPr>
            <p:spPr>
              <a:xfrm>
                <a:off x="2217897" y="2003015"/>
                <a:ext cx="590395" cy="215444"/>
              </a:xfrm>
              <a:prstGeom prst="rect">
                <a:avLst/>
              </a:prstGeom>
              <a:blipFill>
                <a:blip r:embed="rId6"/>
                <a:stretch>
                  <a:fillRect b="-22857"/>
                </a:stretch>
              </a:blipFill>
            </p:spPr>
            <p:txBody>
              <a:bodyPr/>
              <a:lstStyle/>
              <a:p>
                <a:r>
                  <a:rPr lang="zh-CN" altLang="en-US">
                    <a:noFill/>
                  </a:rPr>
                  <a:t> </a:t>
                </a:r>
              </a:p>
            </p:txBody>
          </p:sp>
        </mc:Fallback>
      </mc:AlternateContent>
      <p:cxnSp>
        <p:nvCxnSpPr>
          <p:cNvPr id="333" name="直接连接符 332">
            <a:extLst>
              <a:ext uri="{FF2B5EF4-FFF2-40B4-BE49-F238E27FC236}">
                <a16:creationId xmlns:a16="http://schemas.microsoft.com/office/drawing/2014/main" id="{33DDB0F5-2525-4580-9C7E-84B83EB24E87}"/>
              </a:ext>
            </a:extLst>
          </p:cNvPr>
          <p:cNvCxnSpPr>
            <a:cxnSpLocks/>
            <a:stCxn id="330" idx="2"/>
            <a:endCxn id="151" idx="0"/>
          </p:cNvCxnSpPr>
          <p:nvPr/>
        </p:nvCxnSpPr>
        <p:spPr>
          <a:xfrm flipH="1">
            <a:off x="2039143" y="2218459"/>
            <a:ext cx="473952" cy="27250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8" name="文本框 337">
                <a:extLst>
                  <a:ext uri="{FF2B5EF4-FFF2-40B4-BE49-F238E27FC236}">
                    <a16:creationId xmlns:a16="http://schemas.microsoft.com/office/drawing/2014/main" id="{C7910432-BDDC-4EF5-B655-F2BDC571F181}"/>
                  </a:ext>
                </a:extLst>
              </p:cNvPr>
              <p:cNvSpPr txBox="1"/>
              <p:nvPr/>
            </p:nvSpPr>
            <p:spPr>
              <a:xfrm>
                <a:off x="831898" y="3429905"/>
                <a:ext cx="2924364" cy="343492"/>
              </a:xfrm>
              <a:prstGeom prst="rect">
                <a:avLst/>
              </a:prstGeom>
              <a:solidFill>
                <a:schemeClr val="accent6">
                  <a:lumMod val="50000"/>
                </a:schemeClr>
              </a:solidFill>
            </p:spPr>
            <p:txBody>
              <a:bodyPr wrap="square" rtlCol="0">
                <a:spAutoFit/>
              </a:bodyPr>
              <a:lstStyle/>
              <a:p>
                <a:r>
                  <a:rPr lang="zh-CN" altLang="en-US" sz="1600" b="1">
                    <a:solidFill>
                      <a:schemeClr val="bg1"/>
                    </a:solidFill>
                  </a:rPr>
                  <a:t>因此</a:t>
                </a:r>
                <a14:m>
                  <m:oMath xmlns:m="http://schemas.openxmlformats.org/officeDocument/2006/math">
                    <m:r>
                      <a:rPr lang="en-US" altLang="zh-CN" sz="1600" b="1" i="1" smtClean="0">
                        <a:solidFill>
                          <a:schemeClr val="bg1"/>
                        </a:solidFill>
                        <a:latin typeface="Cambria Math" panose="02040503050406030204" pitchFamily="18" charset="0"/>
                        <a:ea typeface="Cambria Math" panose="02040503050406030204" pitchFamily="18" charset="0"/>
                      </a:rPr>
                      <m:t>∅</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𝑹𝒆</m:t>
                    </m:r>
                    <m:sSup>
                      <m:sSupPr>
                        <m:ctrlPr>
                          <a:rPr lang="en-US" altLang="zh-CN" sz="1600" b="1" i="1" smtClean="0">
                            <a:solidFill>
                              <a:schemeClr val="bg1"/>
                            </a:solidFill>
                            <a:latin typeface="Cambria Math" panose="02040503050406030204" pitchFamily="18" charset="0"/>
                          </a:rPr>
                        </m:ctrlPr>
                      </m:sSupPr>
                      <m:e>
                        <m:r>
                          <a:rPr lang="en-US" altLang="zh-CN" sz="1600" b="1" i="1" smtClean="0">
                            <a:solidFill>
                              <a:schemeClr val="bg1"/>
                            </a:solidFill>
                            <a:latin typeface="Cambria Math" panose="02040503050406030204" pitchFamily="18" charset="0"/>
                          </a:rPr>
                          <m:t>𝒔</m:t>
                        </m:r>
                      </m:e>
                      <m:sup>
                        <m:r>
                          <a:rPr lang="en-US" altLang="zh-CN" sz="1600" b="1" i="1" smtClean="0">
                            <a:solidFill>
                              <a:schemeClr val="bg1"/>
                            </a:solidFill>
                            <a:latin typeface="Cambria Math" panose="02040503050406030204" pitchFamily="18" charset="0"/>
                          </a:rPr>
                          <m:t>∗</m:t>
                        </m:r>
                      </m:sup>
                    </m:sSup>
                    <m:d>
                      <m:dPr>
                        <m:ctrlPr>
                          <a:rPr lang="en-US" altLang="zh-CN" sz="1600" b="1" i="1" smtClean="0">
                            <a:solidFill>
                              <a:schemeClr val="bg1"/>
                            </a:solidFill>
                            <a:latin typeface="Cambria Math" panose="02040503050406030204" pitchFamily="18" charset="0"/>
                          </a:rPr>
                        </m:ctrlPr>
                      </m:dPr>
                      <m:e>
                        <m:r>
                          <a:rPr lang="en-US" altLang="zh-CN" sz="1600" b="1" i="1" smtClean="0">
                            <a:solidFill>
                              <a:schemeClr val="bg1"/>
                            </a:solidFill>
                            <a:latin typeface="Cambria Math" panose="02040503050406030204" pitchFamily="18" charset="0"/>
                          </a:rPr>
                          <m:t>𝑨</m:t>
                        </m:r>
                      </m:e>
                    </m:d>
                  </m:oMath>
                </a14:m>
                <a:r>
                  <a:rPr lang="zh-CN" altLang="en-US" sz="1600" b="1">
                    <a:solidFill>
                      <a:schemeClr val="bg1"/>
                    </a:solidFill>
                  </a:rPr>
                  <a:t>，</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是矛盾式</a:t>
                </a:r>
              </a:p>
            </p:txBody>
          </p:sp>
        </mc:Choice>
        <mc:Fallback xmlns="">
          <p:sp>
            <p:nvSpPr>
              <p:cNvPr id="338" name="文本框 337">
                <a:extLst>
                  <a:ext uri="{FF2B5EF4-FFF2-40B4-BE49-F238E27FC236}">
                    <a16:creationId xmlns:a16="http://schemas.microsoft.com/office/drawing/2014/main" id="{C7910432-BDDC-4EF5-B655-F2BDC571F181}"/>
                  </a:ext>
                </a:extLst>
              </p:cNvPr>
              <p:cNvSpPr txBox="1">
                <a:spLocks noRot="1" noChangeAspect="1" noMove="1" noResize="1" noEditPoints="1" noAdjustHandles="1" noChangeArrowheads="1" noChangeShapeType="1" noTextEdit="1"/>
              </p:cNvSpPr>
              <p:nvPr/>
            </p:nvSpPr>
            <p:spPr>
              <a:xfrm>
                <a:off x="831898" y="3429905"/>
                <a:ext cx="2924364" cy="343492"/>
              </a:xfrm>
              <a:prstGeom prst="rect">
                <a:avLst/>
              </a:prstGeom>
              <a:blipFill>
                <a:blip r:embed="rId7"/>
                <a:stretch>
                  <a:fillRect l="-1042"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F0D1D92C-225E-44E9-85B0-8F0E93DAF711}"/>
                  </a:ext>
                </a:extLst>
              </p:cNvPr>
              <p:cNvSpPr txBox="1"/>
              <p:nvPr/>
            </p:nvSpPr>
            <p:spPr>
              <a:xfrm>
                <a:off x="1784062" y="2490960"/>
                <a:ext cx="510162"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151" name="文本框 150">
                <a:extLst>
                  <a:ext uri="{FF2B5EF4-FFF2-40B4-BE49-F238E27FC236}">
                    <a16:creationId xmlns:a16="http://schemas.microsoft.com/office/drawing/2014/main" id="{F0D1D92C-225E-44E9-85B0-8F0E93DAF711}"/>
                  </a:ext>
                </a:extLst>
              </p:cNvPr>
              <p:cNvSpPr txBox="1">
                <a:spLocks noRot="1" noChangeAspect="1" noMove="1" noResize="1" noEditPoints="1" noAdjustHandles="1" noChangeArrowheads="1" noChangeShapeType="1" noTextEdit="1"/>
              </p:cNvSpPr>
              <p:nvPr/>
            </p:nvSpPr>
            <p:spPr>
              <a:xfrm>
                <a:off x="1784062" y="2490960"/>
                <a:ext cx="510162" cy="215444"/>
              </a:xfrm>
              <a:prstGeom prst="rect">
                <a:avLst/>
              </a:prstGeom>
              <a:blipFill>
                <a:blip r:embed="rId8"/>
                <a:stretch>
                  <a:fillRect b="-22857"/>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79120F91-97B6-4B3C-AE73-77B77BB2B9EC}"/>
              </a:ext>
            </a:extLst>
          </p:cNvPr>
          <p:cNvCxnSpPr>
            <a:stCxn id="314" idx="2"/>
            <a:endCxn id="151" idx="0"/>
          </p:cNvCxnSpPr>
          <p:nvPr/>
        </p:nvCxnSpPr>
        <p:spPr>
          <a:xfrm>
            <a:off x="1650016" y="2228776"/>
            <a:ext cx="389127" cy="26218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D8C94319-292F-490E-8030-9BAE26CEA25C}"/>
                  </a:ext>
                </a:extLst>
              </p:cNvPr>
              <p:cNvSpPr txBox="1"/>
              <p:nvPr/>
            </p:nvSpPr>
            <p:spPr>
              <a:xfrm>
                <a:off x="2549305" y="2490102"/>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152" name="文本框 151">
                <a:extLst>
                  <a:ext uri="{FF2B5EF4-FFF2-40B4-BE49-F238E27FC236}">
                    <a16:creationId xmlns:a16="http://schemas.microsoft.com/office/drawing/2014/main" id="{D8C94319-292F-490E-8030-9BAE26CEA25C}"/>
                  </a:ext>
                </a:extLst>
              </p:cNvPr>
              <p:cNvSpPr txBox="1">
                <a:spLocks noRot="1" noChangeAspect="1" noMove="1" noResize="1" noEditPoints="1" noAdjustHandles="1" noChangeArrowheads="1" noChangeShapeType="1" noTextEdit="1"/>
              </p:cNvSpPr>
              <p:nvPr/>
            </p:nvSpPr>
            <p:spPr>
              <a:xfrm>
                <a:off x="2549305" y="2490102"/>
                <a:ext cx="490457" cy="215444"/>
              </a:xfrm>
              <a:prstGeom prst="rect">
                <a:avLst/>
              </a:prstGeom>
              <a:blipFill>
                <a:blip r:embed="rId9"/>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03A833EA-931A-46BB-B7A9-466F9B2ACEA9}"/>
                  </a:ext>
                </a:extLst>
              </p:cNvPr>
              <p:cNvSpPr txBox="1"/>
              <p:nvPr/>
            </p:nvSpPr>
            <p:spPr>
              <a:xfrm>
                <a:off x="2151422" y="2959154"/>
                <a:ext cx="490457"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zh-CN" altLang="en-US" sz="1400" b="1">
                  <a:solidFill>
                    <a:schemeClr val="accent2">
                      <a:lumMod val="50000"/>
                    </a:schemeClr>
                  </a:solidFill>
                </a:endParaRPr>
              </a:p>
            </p:txBody>
          </p:sp>
        </mc:Choice>
        <mc:Fallback xmlns="">
          <p:sp>
            <p:nvSpPr>
              <p:cNvPr id="158" name="文本框 157">
                <a:extLst>
                  <a:ext uri="{FF2B5EF4-FFF2-40B4-BE49-F238E27FC236}">
                    <a16:creationId xmlns:a16="http://schemas.microsoft.com/office/drawing/2014/main" id="{03A833EA-931A-46BB-B7A9-466F9B2ACEA9}"/>
                  </a:ext>
                </a:extLst>
              </p:cNvPr>
              <p:cNvSpPr txBox="1">
                <a:spLocks noRot="1" noChangeAspect="1" noMove="1" noResize="1" noEditPoints="1" noAdjustHandles="1" noChangeArrowheads="1" noChangeShapeType="1" noTextEdit="1"/>
              </p:cNvSpPr>
              <p:nvPr/>
            </p:nvSpPr>
            <p:spPr>
              <a:xfrm>
                <a:off x="2151422" y="2959154"/>
                <a:ext cx="490457" cy="215444"/>
              </a:xfrm>
              <a:prstGeom prst="rect">
                <a:avLst/>
              </a:prstGeom>
              <a:blipFill>
                <a:blip r:embed="rId10"/>
                <a:stretch>
                  <a:fillRect b="-13889"/>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3D4C1471-5145-407A-8A02-C9F77E9761B0}"/>
              </a:ext>
            </a:extLst>
          </p:cNvPr>
          <p:cNvCxnSpPr>
            <a:stCxn id="151" idx="2"/>
            <a:endCxn id="158" idx="0"/>
          </p:cNvCxnSpPr>
          <p:nvPr/>
        </p:nvCxnSpPr>
        <p:spPr>
          <a:xfrm>
            <a:off x="2039143" y="2706404"/>
            <a:ext cx="357508" cy="25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1FD9968-43E2-4C50-8E03-BE9425CFEB90}"/>
              </a:ext>
            </a:extLst>
          </p:cNvPr>
          <p:cNvCxnSpPr>
            <a:stCxn id="152" idx="2"/>
            <a:endCxn id="158" idx="0"/>
          </p:cNvCxnSpPr>
          <p:nvPr/>
        </p:nvCxnSpPr>
        <p:spPr>
          <a:xfrm flipH="1">
            <a:off x="2396651" y="2705546"/>
            <a:ext cx="397883" cy="25360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DCEFC509-64A0-40AD-BFE9-1F204E4CA987}"/>
                  </a:ext>
                </a:extLst>
              </p:cNvPr>
              <p:cNvSpPr txBox="1"/>
              <p:nvPr/>
            </p:nvSpPr>
            <p:spPr>
              <a:xfrm>
                <a:off x="3938561" y="1495043"/>
                <a:ext cx="4607757" cy="1281313"/>
              </a:xfrm>
              <a:prstGeom prst="rect">
                <a:avLst/>
              </a:prstGeom>
              <a:solidFill>
                <a:schemeClr val="accent4">
                  <a:lumMod val="20000"/>
                  <a:lumOff val="80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当合取范式是矛盾式，人工求解时可能可以凭观察尽快找到消解得到空集的途径</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但如果合取范式不是矛盾式，使用消解需要计算出完整的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才能判断，所以效率不高</a:t>
                </a:r>
              </a:p>
            </p:txBody>
          </p:sp>
        </mc:Choice>
        <mc:Fallback xmlns="">
          <p:sp>
            <p:nvSpPr>
              <p:cNvPr id="41" name="文本框 40">
                <a:extLst>
                  <a:ext uri="{FF2B5EF4-FFF2-40B4-BE49-F238E27FC236}">
                    <a16:creationId xmlns:a16="http://schemas.microsoft.com/office/drawing/2014/main" id="{DCEFC509-64A0-40AD-BFE9-1F204E4CA987}"/>
                  </a:ext>
                </a:extLst>
              </p:cNvPr>
              <p:cNvSpPr txBox="1">
                <a:spLocks noRot="1" noChangeAspect="1" noMove="1" noResize="1" noEditPoints="1" noAdjustHandles="1" noChangeArrowheads="1" noChangeShapeType="1" noTextEdit="1"/>
              </p:cNvSpPr>
              <p:nvPr/>
            </p:nvSpPr>
            <p:spPr>
              <a:xfrm>
                <a:off x="3938561" y="1495043"/>
                <a:ext cx="4607757" cy="1281313"/>
              </a:xfrm>
              <a:prstGeom prst="rect">
                <a:avLst/>
              </a:prstGeom>
              <a:blipFill>
                <a:blip r:embed="rId11"/>
                <a:stretch>
                  <a:fillRect l="-529" b="-5238"/>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CBB7A7AB-A367-4D1A-B7E5-369ADAA1F7CD}"/>
              </a:ext>
            </a:extLst>
          </p:cNvPr>
          <p:cNvSpPr txBox="1"/>
          <p:nvPr/>
        </p:nvSpPr>
        <p:spPr>
          <a:xfrm>
            <a:off x="3938562" y="2928098"/>
            <a:ext cx="4607756" cy="1281954"/>
          </a:xfrm>
          <a:prstGeom prst="rect">
            <a:avLst/>
          </a:prstGeom>
          <a:solidFill>
            <a:schemeClr val="accent5">
              <a:lumMod val="20000"/>
              <a:lumOff val="80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rgbClr val="002060"/>
                </a:solidFill>
              </a:rPr>
              <a:t>但消解原理也可编程实现，在多数情况下比构造永真表高效</a:t>
            </a:r>
            <a:endParaRPr lang="en-US" altLang="zh-CN" sz="1600" b="1">
              <a:solidFill>
                <a:srgbClr val="002060"/>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rPr>
              <a:t>而且消解原理可推广到一阶逻辑等，而一阶逻辑公式无法构造真值表</a:t>
            </a:r>
          </a:p>
        </p:txBody>
      </p:sp>
    </p:spTree>
    <p:extLst>
      <p:ext uri="{BB962C8B-B14F-4D97-AF65-F5344CB8AC3E}">
        <p14:creationId xmlns:p14="http://schemas.microsoft.com/office/powerpoint/2010/main" val="239399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消解原理应用练习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E40CCF-CDEB-4619-BEB3-960315BA4CA7}"/>
                  </a:ext>
                </a:extLst>
              </p:cNvPr>
              <p:cNvSpPr txBox="1"/>
              <p:nvPr/>
            </p:nvSpPr>
            <p:spPr>
              <a:xfrm>
                <a:off x="750164" y="1167891"/>
                <a:ext cx="6529277" cy="276742"/>
              </a:xfrm>
              <a:prstGeom prst="rect">
                <a:avLst/>
              </a:prstGeom>
              <a:solidFill>
                <a:schemeClr val="accent6">
                  <a:lumMod val="20000"/>
                  <a:lumOff val="80000"/>
                </a:schemeClr>
              </a:solidFill>
            </p:spPr>
            <p:txBody>
              <a:bodyPr wrap="square" tIns="0" bIns="0"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𝟎</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e>
                    </m:d>
                  </m:oMath>
                </a14:m>
                <a:r>
                  <a:rPr lang="zh-CN" altLang="en-US" sz="1600" b="1">
                    <a:solidFill>
                      <a:schemeClr val="accent2">
                        <a:lumMod val="50000"/>
                      </a:schemeClr>
                    </a:solidFill>
                  </a:rPr>
                  <a:t>，计算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𝟏</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𝟐</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9E40CCF-CDEB-4619-BEB3-960315BA4CA7}"/>
                  </a:ext>
                </a:extLst>
              </p:cNvPr>
              <p:cNvSpPr txBox="1">
                <a:spLocks noRot="1" noChangeAspect="1" noMove="1" noResize="1" noEditPoints="1" noAdjustHandles="1" noChangeArrowheads="1" noChangeShapeType="1" noTextEdit="1"/>
              </p:cNvSpPr>
              <p:nvPr/>
            </p:nvSpPr>
            <p:spPr>
              <a:xfrm>
                <a:off x="750164" y="1167891"/>
                <a:ext cx="6529277" cy="276742"/>
              </a:xfrm>
              <a:prstGeom prst="rect">
                <a:avLst/>
              </a:prstGeom>
              <a:blipFill>
                <a:blip r:embed="rId2"/>
                <a:stretch>
                  <a:fillRect l="-467" t="-17778"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2302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消解原理应用练习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E40CCF-CDEB-4619-BEB3-960315BA4CA7}"/>
                  </a:ext>
                </a:extLst>
              </p:cNvPr>
              <p:cNvSpPr txBox="1"/>
              <p:nvPr/>
            </p:nvSpPr>
            <p:spPr>
              <a:xfrm>
                <a:off x="750165" y="913406"/>
                <a:ext cx="5619986" cy="276742"/>
              </a:xfrm>
              <a:prstGeom prst="rect">
                <a:avLst/>
              </a:prstGeom>
              <a:solidFill>
                <a:schemeClr val="accent6">
                  <a:lumMod val="20000"/>
                  <a:lumOff val="80000"/>
                </a:schemeClr>
              </a:solidFill>
            </p:spPr>
            <p:txBody>
              <a:bodyPr wrap="square" tIns="0" bIns="0"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𝟎</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e>
                    </m:d>
                  </m:oMath>
                </a14:m>
                <a:r>
                  <a:rPr lang="zh-CN" altLang="en-US" sz="1600" b="1">
                    <a:solidFill>
                      <a:schemeClr val="accent2">
                        <a:lumMod val="50000"/>
                      </a:schemeClr>
                    </a:solidFill>
                  </a:rPr>
                  <a:t>，计算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𝟏</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9E40CCF-CDEB-4619-BEB3-960315BA4CA7}"/>
                  </a:ext>
                </a:extLst>
              </p:cNvPr>
              <p:cNvSpPr txBox="1">
                <a:spLocks noRot="1" noChangeAspect="1" noMove="1" noResize="1" noEditPoints="1" noAdjustHandles="1" noChangeArrowheads="1" noChangeShapeType="1" noTextEdit="1"/>
              </p:cNvSpPr>
              <p:nvPr/>
            </p:nvSpPr>
            <p:spPr>
              <a:xfrm>
                <a:off x="750165" y="913406"/>
                <a:ext cx="5619986" cy="276742"/>
              </a:xfrm>
              <a:prstGeom prst="rect">
                <a:avLst/>
              </a:prstGeom>
              <a:blipFill>
                <a:blip r:embed="rId2"/>
                <a:stretch>
                  <a:fillRect l="-542" t="-17778"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B656D68-6194-44AF-8BC1-959E1E0342A3}"/>
                  </a:ext>
                </a:extLst>
              </p:cNvPr>
              <p:cNvSpPr txBox="1"/>
              <p:nvPr/>
            </p:nvSpPr>
            <p:spPr>
              <a:xfrm>
                <a:off x="750165" y="1367799"/>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25" name="文本框 24">
                <a:extLst>
                  <a:ext uri="{FF2B5EF4-FFF2-40B4-BE49-F238E27FC236}">
                    <a16:creationId xmlns:a16="http://schemas.microsoft.com/office/drawing/2014/main" id="{DB656D68-6194-44AF-8BC1-959E1E0342A3}"/>
                  </a:ext>
                </a:extLst>
              </p:cNvPr>
              <p:cNvSpPr txBox="1">
                <a:spLocks noRot="1" noChangeAspect="1" noMove="1" noResize="1" noEditPoints="1" noAdjustHandles="1" noChangeArrowheads="1" noChangeShapeType="1" noTextEdit="1"/>
              </p:cNvSpPr>
              <p:nvPr/>
            </p:nvSpPr>
            <p:spPr>
              <a:xfrm>
                <a:off x="750165" y="1367799"/>
                <a:ext cx="756040" cy="215444"/>
              </a:xfrm>
              <a:prstGeom prst="rect">
                <a:avLst/>
              </a:prstGeom>
              <a:blipFill>
                <a:blip r:embed="rId3"/>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CA176E9-808A-48D1-A336-3DF6542E8414}"/>
                  </a:ext>
                </a:extLst>
              </p:cNvPr>
              <p:cNvSpPr txBox="1"/>
              <p:nvPr/>
            </p:nvSpPr>
            <p:spPr>
              <a:xfrm>
                <a:off x="1564389" y="1367798"/>
                <a:ext cx="54102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26" name="文本框 25">
                <a:extLst>
                  <a:ext uri="{FF2B5EF4-FFF2-40B4-BE49-F238E27FC236}">
                    <a16:creationId xmlns:a16="http://schemas.microsoft.com/office/drawing/2014/main" id="{0CA176E9-808A-48D1-A336-3DF6542E8414}"/>
                  </a:ext>
                </a:extLst>
              </p:cNvPr>
              <p:cNvSpPr txBox="1">
                <a:spLocks noRot="1" noChangeAspect="1" noMove="1" noResize="1" noEditPoints="1" noAdjustHandles="1" noChangeArrowheads="1" noChangeShapeType="1" noTextEdit="1"/>
              </p:cNvSpPr>
              <p:nvPr/>
            </p:nvSpPr>
            <p:spPr>
              <a:xfrm>
                <a:off x="1564389" y="1367798"/>
                <a:ext cx="541020" cy="21544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89A280F-F936-4031-9599-89D72BC7E977}"/>
                  </a:ext>
                </a:extLst>
              </p:cNvPr>
              <p:cNvSpPr txBox="1"/>
              <p:nvPr/>
            </p:nvSpPr>
            <p:spPr>
              <a:xfrm>
                <a:off x="1180766" y="1776809"/>
                <a:ext cx="64719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27" name="文本框 26">
                <a:extLst>
                  <a:ext uri="{FF2B5EF4-FFF2-40B4-BE49-F238E27FC236}">
                    <a16:creationId xmlns:a16="http://schemas.microsoft.com/office/drawing/2014/main" id="{089A280F-F936-4031-9599-89D72BC7E977}"/>
                  </a:ext>
                </a:extLst>
              </p:cNvPr>
              <p:cNvSpPr txBox="1">
                <a:spLocks noRot="1" noChangeAspect="1" noMove="1" noResize="1" noEditPoints="1" noAdjustHandles="1" noChangeArrowheads="1" noChangeShapeType="1" noTextEdit="1"/>
              </p:cNvSpPr>
              <p:nvPr/>
            </p:nvSpPr>
            <p:spPr>
              <a:xfrm>
                <a:off x="1180766" y="1776809"/>
                <a:ext cx="647190" cy="215444"/>
              </a:xfrm>
              <a:prstGeom prst="rect">
                <a:avLst/>
              </a:prstGeom>
              <a:blipFill>
                <a:blip r:embed="rId5"/>
                <a:stretch>
                  <a:fillRect b="-22222"/>
                </a:stretch>
              </a:blipFill>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B6122C63-FA89-42D7-9EB3-02A56B9C03B3}"/>
              </a:ext>
            </a:extLst>
          </p:cNvPr>
          <p:cNvCxnSpPr>
            <a:cxnSpLocks/>
            <a:stCxn id="25" idx="2"/>
            <a:endCxn id="27" idx="0"/>
          </p:cNvCxnSpPr>
          <p:nvPr/>
        </p:nvCxnSpPr>
        <p:spPr>
          <a:xfrm>
            <a:off x="1128185" y="1583243"/>
            <a:ext cx="376176"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BDE0F09-80C5-4A44-A464-86B2FFAE0803}"/>
              </a:ext>
            </a:extLst>
          </p:cNvPr>
          <p:cNvCxnSpPr>
            <a:cxnSpLocks/>
            <a:stCxn id="26" idx="2"/>
            <a:endCxn id="27" idx="0"/>
          </p:cNvCxnSpPr>
          <p:nvPr/>
        </p:nvCxnSpPr>
        <p:spPr>
          <a:xfrm flipH="1">
            <a:off x="1504361" y="1583242"/>
            <a:ext cx="330538" cy="1935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E299CD0-812F-436D-B09F-3CFBC4F3600C}"/>
                  </a:ext>
                </a:extLst>
              </p:cNvPr>
              <p:cNvSpPr txBox="1"/>
              <p:nvPr/>
            </p:nvSpPr>
            <p:spPr>
              <a:xfrm>
                <a:off x="2204132" y="1367798"/>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0" name="文本框 29">
                <a:extLst>
                  <a:ext uri="{FF2B5EF4-FFF2-40B4-BE49-F238E27FC236}">
                    <a16:creationId xmlns:a16="http://schemas.microsoft.com/office/drawing/2014/main" id="{AE299CD0-812F-436D-B09F-3CFBC4F3600C}"/>
                  </a:ext>
                </a:extLst>
              </p:cNvPr>
              <p:cNvSpPr txBox="1">
                <a:spLocks noRot="1" noChangeAspect="1" noMove="1" noResize="1" noEditPoints="1" noAdjustHandles="1" noChangeArrowheads="1" noChangeShapeType="1" noTextEdit="1"/>
              </p:cNvSpPr>
              <p:nvPr/>
            </p:nvSpPr>
            <p:spPr>
              <a:xfrm>
                <a:off x="2204132" y="1367798"/>
                <a:ext cx="756040" cy="215444"/>
              </a:xfrm>
              <a:prstGeom prst="rect">
                <a:avLst/>
              </a:prstGeom>
              <a:blipFill>
                <a:blip r:embed="rId6"/>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1BDBDAF-7250-4E7B-B2B8-3EC20B0A12BA}"/>
                  </a:ext>
                </a:extLst>
              </p:cNvPr>
              <p:cNvSpPr txBox="1"/>
              <p:nvPr/>
            </p:nvSpPr>
            <p:spPr>
              <a:xfrm>
                <a:off x="3018356" y="1367797"/>
                <a:ext cx="54102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oMath>
                  </m:oMathPara>
                </a14:m>
                <a:endParaRPr lang="zh-CN" altLang="en-US" sz="1400" b="1"/>
              </a:p>
            </p:txBody>
          </p:sp>
        </mc:Choice>
        <mc:Fallback xmlns="">
          <p:sp>
            <p:nvSpPr>
              <p:cNvPr id="31" name="文本框 30">
                <a:extLst>
                  <a:ext uri="{FF2B5EF4-FFF2-40B4-BE49-F238E27FC236}">
                    <a16:creationId xmlns:a16="http://schemas.microsoft.com/office/drawing/2014/main" id="{C1BDBDAF-7250-4E7B-B2B8-3EC20B0A12BA}"/>
                  </a:ext>
                </a:extLst>
              </p:cNvPr>
              <p:cNvSpPr txBox="1">
                <a:spLocks noRot="1" noChangeAspect="1" noMove="1" noResize="1" noEditPoints="1" noAdjustHandles="1" noChangeArrowheads="1" noChangeShapeType="1" noTextEdit="1"/>
              </p:cNvSpPr>
              <p:nvPr/>
            </p:nvSpPr>
            <p:spPr>
              <a:xfrm>
                <a:off x="3018356" y="1367797"/>
                <a:ext cx="541020" cy="215444"/>
              </a:xfrm>
              <a:prstGeom prst="rect">
                <a:avLst/>
              </a:prstGeom>
              <a:blipFill>
                <a:blip r:embed="rId7"/>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2524499-E0C4-411E-A0AF-77A05B446230}"/>
                  </a:ext>
                </a:extLst>
              </p:cNvPr>
              <p:cNvSpPr txBox="1"/>
              <p:nvPr/>
            </p:nvSpPr>
            <p:spPr>
              <a:xfrm>
                <a:off x="2589095" y="1776808"/>
                <a:ext cx="64719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2" name="文本框 31">
                <a:extLst>
                  <a:ext uri="{FF2B5EF4-FFF2-40B4-BE49-F238E27FC236}">
                    <a16:creationId xmlns:a16="http://schemas.microsoft.com/office/drawing/2014/main" id="{F2524499-E0C4-411E-A0AF-77A05B446230}"/>
                  </a:ext>
                </a:extLst>
              </p:cNvPr>
              <p:cNvSpPr txBox="1">
                <a:spLocks noRot="1" noChangeAspect="1" noMove="1" noResize="1" noEditPoints="1" noAdjustHandles="1" noChangeArrowheads="1" noChangeShapeType="1" noTextEdit="1"/>
              </p:cNvSpPr>
              <p:nvPr/>
            </p:nvSpPr>
            <p:spPr>
              <a:xfrm>
                <a:off x="2589095" y="1776808"/>
                <a:ext cx="647190" cy="215444"/>
              </a:xfrm>
              <a:prstGeom prst="rect">
                <a:avLst/>
              </a:prstGeom>
              <a:blipFill>
                <a:blip r:embed="rId8"/>
                <a:stretch>
                  <a:fillRect b="-22222"/>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35AEED4E-0A44-411E-BAA6-FD01A22655DA}"/>
              </a:ext>
            </a:extLst>
          </p:cNvPr>
          <p:cNvCxnSpPr>
            <a:cxnSpLocks/>
            <a:stCxn id="30" idx="2"/>
            <a:endCxn id="32" idx="0"/>
          </p:cNvCxnSpPr>
          <p:nvPr/>
        </p:nvCxnSpPr>
        <p:spPr>
          <a:xfrm>
            <a:off x="2582152" y="1583242"/>
            <a:ext cx="330538" cy="19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941CB32-9B8B-4A61-85EA-5AD7689985C8}"/>
              </a:ext>
            </a:extLst>
          </p:cNvPr>
          <p:cNvCxnSpPr>
            <a:cxnSpLocks/>
            <a:stCxn id="31" idx="2"/>
            <a:endCxn id="32" idx="0"/>
          </p:cNvCxnSpPr>
          <p:nvPr/>
        </p:nvCxnSpPr>
        <p:spPr>
          <a:xfrm flipH="1">
            <a:off x="2912690" y="1583241"/>
            <a:ext cx="376176" cy="1935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4974973-DB2A-4A47-9586-116909D667B1}"/>
                  </a:ext>
                </a:extLst>
              </p:cNvPr>
              <p:cNvSpPr txBox="1"/>
              <p:nvPr/>
            </p:nvSpPr>
            <p:spPr>
              <a:xfrm>
                <a:off x="3625425" y="1370832"/>
                <a:ext cx="75604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e>
                      </m:d>
                    </m:oMath>
                  </m:oMathPara>
                </a14:m>
                <a:endParaRPr lang="zh-CN" altLang="en-US" sz="1400" b="1"/>
              </a:p>
            </p:txBody>
          </p:sp>
        </mc:Choice>
        <mc:Fallback xmlns="">
          <p:sp>
            <p:nvSpPr>
              <p:cNvPr id="37" name="文本框 36">
                <a:extLst>
                  <a:ext uri="{FF2B5EF4-FFF2-40B4-BE49-F238E27FC236}">
                    <a16:creationId xmlns:a16="http://schemas.microsoft.com/office/drawing/2014/main" id="{44974973-DB2A-4A47-9586-116909D667B1}"/>
                  </a:ext>
                </a:extLst>
              </p:cNvPr>
              <p:cNvSpPr txBox="1">
                <a:spLocks noRot="1" noChangeAspect="1" noMove="1" noResize="1" noEditPoints="1" noAdjustHandles="1" noChangeArrowheads="1" noChangeShapeType="1" noTextEdit="1"/>
              </p:cNvSpPr>
              <p:nvPr/>
            </p:nvSpPr>
            <p:spPr>
              <a:xfrm>
                <a:off x="3625425" y="1370832"/>
                <a:ext cx="756040" cy="215444"/>
              </a:xfrm>
              <a:prstGeom prst="rect">
                <a:avLst/>
              </a:prstGeom>
              <a:blipFill>
                <a:blip r:embed="rId9"/>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127AB12B-A40A-4426-BE6C-41FF57F1ACF2}"/>
                  </a:ext>
                </a:extLst>
              </p:cNvPr>
              <p:cNvSpPr txBox="1"/>
              <p:nvPr/>
            </p:nvSpPr>
            <p:spPr>
              <a:xfrm>
                <a:off x="4439648" y="1370831"/>
                <a:ext cx="704491"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8" name="文本框 37">
                <a:extLst>
                  <a:ext uri="{FF2B5EF4-FFF2-40B4-BE49-F238E27FC236}">
                    <a16:creationId xmlns:a16="http://schemas.microsoft.com/office/drawing/2014/main" id="{127AB12B-A40A-4426-BE6C-41FF57F1ACF2}"/>
                  </a:ext>
                </a:extLst>
              </p:cNvPr>
              <p:cNvSpPr txBox="1">
                <a:spLocks noRot="1" noChangeAspect="1" noMove="1" noResize="1" noEditPoints="1" noAdjustHandles="1" noChangeArrowheads="1" noChangeShapeType="1" noTextEdit="1"/>
              </p:cNvSpPr>
              <p:nvPr/>
            </p:nvSpPr>
            <p:spPr>
              <a:xfrm>
                <a:off x="4439648" y="1370831"/>
                <a:ext cx="704491" cy="215444"/>
              </a:xfrm>
              <a:prstGeom prst="rect">
                <a:avLst/>
              </a:prstGeom>
              <a:blipFill>
                <a:blip r:embed="rId10"/>
                <a:stretch>
                  <a:fillRect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426BC48-C243-4BC3-B014-6B59742D3161}"/>
                  </a:ext>
                </a:extLst>
              </p:cNvPr>
              <p:cNvSpPr txBox="1"/>
              <p:nvPr/>
            </p:nvSpPr>
            <p:spPr>
              <a:xfrm>
                <a:off x="3950715" y="1776808"/>
                <a:ext cx="86150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39" name="文本框 38">
                <a:extLst>
                  <a:ext uri="{FF2B5EF4-FFF2-40B4-BE49-F238E27FC236}">
                    <a16:creationId xmlns:a16="http://schemas.microsoft.com/office/drawing/2014/main" id="{8426BC48-C243-4BC3-B014-6B59742D3161}"/>
                  </a:ext>
                </a:extLst>
              </p:cNvPr>
              <p:cNvSpPr txBox="1">
                <a:spLocks noRot="1" noChangeAspect="1" noMove="1" noResize="1" noEditPoints="1" noAdjustHandles="1" noChangeArrowheads="1" noChangeShapeType="1" noTextEdit="1"/>
              </p:cNvSpPr>
              <p:nvPr/>
            </p:nvSpPr>
            <p:spPr>
              <a:xfrm>
                <a:off x="3950715" y="1776808"/>
                <a:ext cx="861500" cy="215444"/>
              </a:xfrm>
              <a:prstGeom prst="rect">
                <a:avLst/>
              </a:prstGeom>
              <a:blipFill>
                <a:blip r:embed="rId11"/>
                <a:stretch>
                  <a:fillRect b="-22222"/>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D5DC1D3C-6DDB-459A-9FE1-7C4C3DCA0074}"/>
              </a:ext>
            </a:extLst>
          </p:cNvPr>
          <p:cNvCxnSpPr>
            <a:cxnSpLocks/>
            <a:stCxn id="37" idx="2"/>
            <a:endCxn id="39" idx="0"/>
          </p:cNvCxnSpPr>
          <p:nvPr/>
        </p:nvCxnSpPr>
        <p:spPr>
          <a:xfrm>
            <a:off x="4003445" y="1586276"/>
            <a:ext cx="378020" cy="19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9942873-FBB8-417B-9E1A-5AEB6EE12CF5}"/>
              </a:ext>
            </a:extLst>
          </p:cNvPr>
          <p:cNvCxnSpPr>
            <a:cxnSpLocks/>
            <a:stCxn id="38" idx="2"/>
            <a:endCxn id="39" idx="0"/>
          </p:cNvCxnSpPr>
          <p:nvPr/>
        </p:nvCxnSpPr>
        <p:spPr>
          <a:xfrm flipH="1">
            <a:off x="4381465" y="1586275"/>
            <a:ext cx="410429" cy="190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23EC8F32-68CC-4914-908A-30285F794D92}"/>
                  </a:ext>
                </a:extLst>
              </p:cNvPr>
              <p:cNvSpPr txBox="1"/>
              <p:nvPr/>
            </p:nvSpPr>
            <p:spPr>
              <a:xfrm>
                <a:off x="5225896" y="1367797"/>
                <a:ext cx="496336"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50" name="文本框 49">
                <a:extLst>
                  <a:ext uri="{FF2B5EF4-FFF2-40B4-BE49-F238E27FC236}">
                    <a16:creationId xmlns:a16="http://schemas.microsoft.com/office/drawing/2014/main" id="{23EC8F32-68CC-4914-908A-30285F794D92}"/>
                  </a:ext>
                </a:extLst>
              </p:cNvPr>
              <p:cNvSpPr txBox="1">
                <a:spLocks noRot="1" noChangeAspect="1" noMove="1" noResize="1" noEditPoints="1" noAdjustHandles="1" noChangeArrowheads="1" noChangeShapeType="1" noTextEdit="1"/>
              </p:cNvSpPr>
              <p:nvPr/>
            </p:nvSpPr>
            <p:spPr>
              <a:xfrm>
                <a:off x="5225896" y="1367797"/>
                <a:ext cx="496336" cy="21544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35B85E8F-8617-49B3-AEF1-CC89E0A2FAD2}"/>
                  </a:ext>
                </a:extLst>
              </p:cNvPr>
              <p:cNvSpPr txBox="1"/>
              <p:nvPr/>
            </p:nvSpPr>
            <p:spPr>
              <a:xfrm>
                <a:off x="5780415" y="1367796"/>
                <a:ext cx="704491"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m:t>
                          </m:r>
                        </m:e>
                      </m:d>
                    </m:oMath>
                  </m:oMathPara>
                </a14:m>
                <a:endParaRPr lang="zh-CN" altLang="en-US" sz="1400" b="1"/>
              </a:p>
            </p:txBody>
          </p:sp>
        </mc:Choice>
        <mc:Fallback xmlns="">
          <p:sp>
            <p:nvSpPr>
              <p:cNvPr id="51" name="文本框 50">
                <a:extLst>
                  <a:ext uri="{FF2B5EF4-FFF2-40B4-BE49-F238E27FC236}">
                    <a16:creationId xmlns:a16="http://schemas.microsoft.com/office/drawing/2014/main" id="{35B85E8F-8617-49B3-AEF1-CC89E0A2FAD2}"/>
                  </a:ext>
                </a:extLst>
              </p:cNvPr>
              <p:cNvSpPr txBox="1">
                <a:spLocks noRot="1" noChangeAspect="1" noMove="1" noResize="1" noEditPoints="1" noAdjustHandles="1" noChangeArrowheads="1" noChangeShapeType="1" noTextEdit="1"/>
              </p:cNvSpPr>
              <p:nvPr/>
            </p:nvSpPr>
            <p:spPr>
              <a:xfrm>
                <a:off x="5780415" y="1367796"/>
                <a:ext cx="704491" cy="215444"/>
              </a:xfrm>
              <a:prstGeom prst="rect">
                <a:avLst/>
              </a:prstGeom>
              <a:blipFill>
                <a:blip r:embed="rId13"/>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9A67E29-F37D-4E00-B73A-730967E3D1F0}"/>
                  </a:ext>
                </a:extLst>
              </p:cNvPr>
              <p:cNvSpPr txBox="1"/>
              <p:nvPr/>
            </p:nvSpPr>
            <p:spPr>
              <a:xfrm>
                <a:off x="5349665" y="1773773"/>
                <a:ext cx="861500" cy="215444"/>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m:oMathPara>
                </a14:m>
                <a:endParaRPr lang="zh-CN" altLang="en-US" sz="1400" b="1"/>
              </a:p>
            </p:txBody>
          </p:sp>
        </mc:Choice>
        <mc:Fallback xmlns="">
          <p:sp>
            <p:nvSpPr>
              <p:cNvPr id="52" name="文本框 51">
                <a:extLst>
                  <a:ext uri="{FF2B5EF4-FFF2-40B4-BE49-F238E27FC236}">
                    <a16:creationId xmlns:a16="http://schemas.microsoft.com/office/drawing/2014/main" id="{69A67E29-F37D-4E00-B73A-730967E3D1F0}"/>
                  </a:ext>
                </a:extLst>
              </p:cNvPr>
              <p:cNvSpPr txBox="1">
                <a:spLocks noRot="1" noChangeAspect="1" noMove="1" noResize="1" noEditPoints="1" noAdjustHandles="1" noChangeArrowheads="1" noChangeShapeType="1" noTextEdit="1"/>
              </p:cNvSpPr>
              <p:nvPr/>
            </p:nvSpPr>
            <p:spPr>
              <a:xfrm>
                <a:off x="5349665" y="1773773"/>
                <a:ext cx="861500" cy="215444"/>
              </a:xfrm>
              <a:prstGeom prst="rect">
                <a:avLst/>
              </a:prstGeom>
              <a:blipFill>
                <a:blip r:embed="rId14"/>
                <a:stretch>
                  <a:fillRect b="-22857"/>
                </a:stretch>
              </a:blipFill>
            </p:spPr>
            <p:txBody>
              <a:bodyPr/>
              <a:lstStyle/>
              <a:p>
                <a:r>
                  <a:rPr lang="zh-CN" altLang="en-US">
                    <a:noFill/>
                  </a:rPr>
                  <a:t> </a:t>
                </a:r>
              </a:p>
            </p:txBody>
          </p:sp>
        </mc:Fallback>
      </mc:AlternateContent>
      <p:cxnSp>
        <p:nvCxnSpPr>
          <p:cNvPr id="53" name="直接连接符 52">
            <a:extLst>
              <a:ext uri="{FF2B5EF4-FFF2-40B4-BE49-F238E27FC236}">
                <a16:creationId xmlns:a16="http://schemas.microsoft.com/office/drawing/2014/main" id="{27E64C64-16E1-407C-9912-6D069248D1B5}"/>
              </a:ext>
            </a:extLst>
          </p:cNvPr>
          <p:cNvCxnSpPr>
            <a:cxnSpLocks/>
            <a:stCxn id="50" idx="2"/>
            <a:endCxn id="52" idx="0"/>
          </p:cNvCxnSpPr>
          <p:nvPr/>
        </p:nvCxnSpPr>
        <p:spPr>
          <a:xfrm>
            <a:off x="5474064" y="1583241"/>
            <a:ext cx="306351" cy="19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99AC046-D7DB-4AB6-B1B0-58DF547DA7AF}"/>
              </a:ext>
            </a:extLst>
          </p:cNvPr>
          <p:cNvCxnSpPr>
            <a:cxnSpLocks/>
            <a:stCxn id="51" idx="2"/>
            <a:endCxn id="52" idx="0"/>
          </p:cNvCxnSpPr>
          <p:nvPr/>
        </p:nvCxnSpPr>
        <p:spPr>
          <a:xfrm flipH="1">
            <a:off x="5780415" y="1583240"/>
            <a:ext cx="352246" cy="190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A9598982-9641-41A7-AFB8-F9938DCF6996}"/>
                  </a:ext>
                </a:extLst>
              </p:cNvPr>
              <p:cNvSpPr txBox="1"/>
              <p:nvPr/>
            </p:nvSpPr>
            <p:spPr>
              <a:xfrm>
                <a:off x="750165" y="2179749"/>
                <a:ext cx="7596928" cy="276742"/>
              </a:xfrm>
              <a:prstGeom prst="rect">
                <a:avLst/>
              </a:prstGeom>
              <a:solidFill>
                <a:schemeClr val="accent6">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𝟏</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a:solidFill>
                                <a:schemeClr val="accent2">
                                  <a:lumMod val="50000"/>
                                </a:schemeClr>
                              </a:solidFill>
                              <a:latin typeface="Cambria Math" panose="02040503050406030204" pitchFamily="18" charset="0"/>
                            </a:rPr>
                          </m:ctrlPr>
                        </m:dPr>
                        <m:e>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𝒓</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 </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𝒔</m:t>
                              </m:r>
                            </m:e>
                          </m:d>
                        </m:e>
                      </m:d>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 </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 </m:t>
                      </m:r>
                    </m:oMath>
                  </m:oMathPara>
                </a14:m>
                <a:endParaRPr lang="zh-CN" altLang="en-US" sz="1600" b="1">
                  <a:solidFill>
                    <a:schemeClr val="accent2">
                      <a:lumMod val="50000"/>
                    </a:schemeClr>
                  </a:solidFill>
                </a:endParaRPr>
              </a:p>
            </p:txBody>
          </p:sp>
        </mc:Choice>
        <mc:Fallback xmlns="">
          <p:sp>
            <p:nvSpPr>
              <p:cNvPr id="58" name="文本框 57">
                <a:extLst>
                  <a:ext uri="{FF2B5EF4-FFF2-40B4-BE49-F238E27FC236}">
                    <a16:creationId xmlns:a16="http://schemas.microsoft.com/office/drawing/2014/main" id="{A9598982-9641-41A7-AFB8-F9938DCF6996}"/>
                  </a:ext>
                </a:extLst>
              </p:cNvPr>
              <p:cNvSpPr txBox="1">
                <a:spLocks noRot="1" noChangeAspect="1" noMove="1" noResize="1" noEditPoints="1" noAdjustHandles="1" noChangeArrowheads="1" noChangeShapeType="1" noTextEdit="1"/>
              </p:cNvSpPr>
              <p:nvPr/>
            </p:nvSpPr>
            <p:spPr>
              <a:xfrm>
                <a:off x="750165" y="2179749"/>
                <a:ext cx="7596928" cy="276742"/>
              </a:xfrm>
              <a:prstGeom prst="rect">
                <a:avLst/>
              </a:prstGeom>
              <a:blipFill>
                <a:blip r:embed="rId15"/>
                <a:stretch>
                  <a:fillRect b="-2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B1DF6E4-8870-40D9-9F1E-3B32D449762C}"/>
                  </a:ext>
                </a:extLst>
              </p:cNvPr>
              <p:cNvSpPr txBox="1"/>
              <p:nvPr/>
            </p:nvSpPr>
            <p:spPr>
              <a:xfrm>
                <a:off x="754131" y="2613981"/>
                <a:ext cx="7254667" cy="37555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显然</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𝑹𝒆</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𝒔</m:t>
                        </m:r>
                      </m:e>
                      <m:sup>
                        <m:r>
                          <a:rPr lang="en-US" altLang="zh-CN" b="1" i="1" smtClean="0">
                            <a:solidFill>
                              <a:schemeClr val="accent2">
                                <a:lumMod val="50000"/>
                              </a:schemeClr>
                            </a:solidFill>
                            <a:latin typeface="Cambria Math" panose="02040503050406030204" pitchFamily="18" charset="0"/>
                          </a:rPr>
                          <m:t>𝟐</m:t>
                        </m:r>
                      </m:sup>
                    </m:sSup>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rPr>
                  <a:t>的计算已经颇为复杂，需要编写程序帮助我们得到结果</a:t>
                </a:r>
              </a:p>
            </p:txBody>
          </p:sp>
        </mc:Choice>
        <mc:Fallback xmlns="">
          <p:sp>
            <p:nvSpPr>
              <p:cNvPr id="23" name="文本框 22">
                <a:extLst>
                  <a:ext uri="{FF2B5EF4-FFF2-40B4-BE49-F238E27FC236}">
                    <a16:creationId xmlns:a16="http://schemas.microsoft.com/office/drawing/2014/main" id="{DB1DF6E4-8870-40D9-9F1E-3B32D449762C}"/>
                  </a:ext>
                </a:extLst>
              </p:cNvPr>
              <p:cNvSpPr txBox="1">
                <a:spLocks noRot="1" noChangeAspect="1" noMove="1" noResize="1" noEditPoints="1" noAdjustHandles="1" noChangeArrowheads="1" noChangeShapeType="1" noTextEdit="1"/>
              </p:cNvSpPr>
              <p:nvPr/>
            </p:nvSpPr>
            <p:spPr>
              <a:xfrm>
                <a:off x="754131" y="2613981"/>
                <a:ext cx="7254667" cy="375552"/>
              </a:xfrm>
              <a:prstGeom prst="rect">
                <a:avLst/>
              </a:prstGeom>
              <a:blipFill>
                <a:blip r:embed="rId16"/>
                <a:stretch>
                  <a:fillRect l="-756" t="-8197"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4711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消解原理的正确性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FB17DEF-2E7D-4C49-BAAA-C18A02FEF8BD}"/>
                  </a:ext>
                </a:extLst>
              </p:cNvPr>
              <p:cNvSpPr txBox="1"/>
              <p:nvPr/>
            </p:nvSpPr>
            <p:spPr>
              <a:xfrm>
                <a:off x="463581" y="866591"/>
                <a:ext cx="6352273" cy="1015663"/>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消解原理的正确性同样可从两方面考察：对任意合取范式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rgbClr val="C00000"/>
                    </a:solidFill>
                  </a:rPr>
                  <a:t>可靠性</a:t>
                </a:r>
                <a:r>
                  <a:rPr lang="zh-CN" altLang="en-US" sz="1600" b="1">
                    <a:solidFill>
                      <a:schemeClr val="accent6">
                        <a:lumMod val="50000"/>
                      </a:schemeClr>
                    </a:solidFill>
                  </a:rPr>
                  <a:t>：如果空集属于</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𝑹𝒆</m:t>
                    </m:r>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𝒔</m:t>
                        </m:r>
                      </m:e>
                      <m:sup>
                        <m:r>
                          <a:rPr lang="en-US" altLang="zh-CN" sz="1600" b="1" i="1" smtClean="0">
                            <a:solidFill>
                              <a:schemeClr val="accent6">
                                <a:lumMod val="50000"/>
                              </a:schemeClr>
                            </a:solidFill>
                            <a:latin typeface="Cambria Math" panose="02040503050406030204" pitchFamily="18" charset="0"/>
                          </a:rPr>
                          <m:t>∗</m:t>
                        </m:r>
                      </m:sup>
                    </m:sSup>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oMath>
                </a14:m>
                <a:r>
                  <a:rPr lang="zh-CN" altLang="en-US" sz="1600" b="1">
                    <a:solidFill>
                      <a:schemeClr val="accent6">
                        <a:lumMod val="50000"/>
                      </a:schemeClr>
                    </a:solidFill>
                  </a:rPr>
                  <a:t>，则</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是矛盾式</a:t>
                </a:r>
                <a:endParaRPr lang="en-US" altLang="zh-CN" sz="1600" b="1">
                  <a:solidFill>
                    <a:schemeClr val="accent6">
                      <a:lumMod val="50000"/>
                    </a:schemeClr>
                  </a:solidFill>
                </a:endParaRPr>
              </a:p>
              <a:p>
                <a:pPr marL="285750" indent="-285750">
                  <a:spcBef>
                    <a:spcPts val="600"/>
                  </a:spcBef>
                  <a:buFont typeface="Arial" panose="020B0604020202020204" pitchFamily="34" charset="0"/>
                  <a:buChar char="•"/>
                </a:pPr>
                <a:r>
                  <a:rPr lang="zh-CN" altLang="en-US" sz="1600" b="1">
                    <a:solidFill>
                      <a:srgbClr val="C00000"/>
                    </a:solidFill>
                  </a:rPr>
                  <a:t>完全性</a:t>
                </a:r>
                <a:r>
                  <a:rPr lang="zh-CN" altLang="en-US" sz="1600" b="1">
                    <a:solidFill>
                      <a:schemeClr val="accent6">
                        <a:lumMod val="50000"/>
                      </a:schemeClr>
                    </a:solidFill>
                  </a:rPr>
                  <a:t>：如果</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是矛盾式，则必有</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𝑹𝒆</m:t>
                    </m:r>
                    <m:sSup>
                      <m:sSupPr>
                        <m:ctrlPr>
                          <a:rPr lang="en-US" altLang="zh-CN" sz="1600" b="1" i="1" smtClean="0">
                            <a:solidFill>
                              <a:schemeClr val="accent6">
                                <a:lumMod val="50000"/>
                              </a:schemeClr>
                            </a:solidFill>
                            <a:latin typeface="Cambria Math" panose="02040503050406030204" pitchFamily="18" charset="0"/>
                          </a:rPr>
                        </m:ctrlPr>
                      </m:sSupPr>
                      <m:e>
                        <m:r>
                          <a:rPr lang="en-US" altLang="zh-CN" sz="1600" b="1" i="1" smtClean="0">
                            <a:solidFill>
                              <a:schemeClr val="accent6">
                                <a:lumMod val="50000"/>
                              </a:schemeClr>
                            </a:solidFill>
                            <a:latin typeface="Cambria Math" panose="02040503050406030204" pitchFamily="18" charset="0"/>
                          </a:rPr>
                          <m:t>𝒔</m:t>
                        </m:r>
                      </m:e>
                      <m:sup>
                        <m:r>
                          <a:rPr lang="en-US" altLang="zh-CN" sz="1600" b="1" i="1" smtClean="0">
                            <a:solidFill>
                              <a:schemeClr val="accent6">
                                <a:lumMod val="50000"/>
                              </a:schemeClr>
                            </a:solidFill>
                            <a:latin typeface="Cambria Math" panose="02040503050406030204" pitchFamily="18" charset="0"/>
                          </a:rPr>
                          <m:t>∗</m:t>
                        </m:r>
                      </m:sup>
                    </m:sSup>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oMath>
                </a14:m>
                <a:endParaRPr lang="zh-CN" altLang="en-US" sz="16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8FB17DEF-2E7D-4C49-BAAA-C18A02FEF8BD}"/>
                  </a:ext>
                </a:extLst>
              </p:cNvPr>
              <p:cNvSpPr txBox="1">
                <a:spLocks noRot="1" noChangeAspect="1" noMove="1" noResize="1" noEditPoints="1" noAdjustHandles="1" noChangeArrowheads="1" noChangeShapeType="1" noTextEdit="1"/>
              </p:cNvSpPr>
              <p:nvPr/>
            </p:nvSpPr>
            <p:spPr>
              <a:xfrm>
                <a:off x="463581" y="866591"/>
                <a:ext cx="6352273" cy="1015663"/>
              </a:xfrm>
              <a:prstGeom prst="rect">
                <a:avLst/>
              </a:prstGeom>
              <a:blipFill>
                <a:blip r:embed="rId2"/>
                <a:stretch>
                  <a:fillRect l="-768" t="-4192" r="-384" b="-6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4AEDF99-BDA7-4CE3-9E3E-713510E5DABF}"/>
                  </a:ext>
                </a:extLst>
              </p:cNvPr>
              <p:cNvSpPr txBox="1"/>
              <p:nvPr/>
            </p:nvSpPr>
            <p:spPr>
              <a:xfrm>
                <a:off x="463581" y="1977232"/>
                <a:ext cx="7347132"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可靠性比较容易证明，直观上来说，空集属于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𝑹𝒆</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𝒔</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，意味着</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的消解式中存在</a:t>
                </a:r>
                <a14:m>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oMath>
                </a14:m>
                <a:r>
                  <a:rPr lang="zh-CN" altLang="en-US" sz="1400" b="1">
                    <a:solidFill>
                      <a:schemeClr val="accent2">
                        <a:lumMod val="50000"/>
                      </a:schemeClr>
                    </a:solidFill>
                  </a:rPr>
                  <a:t>和</a:t>
                </a:r>
                <a14:m>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e>
                    </m:d>
                  </m:oMath>
                </a14:m>
                <a:r>
                  <a:rPr lang="zh-CN" altLang="en-US" sz="1400" b="1">
                    <a:solidFill>
                      <a:schemeClr val="accent2">
                        <a:lumMod val="50000"/>
                      </a:schemeClr>
                    </a:solidFill>
                  </a:rPr>
                  <a:t>，这里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是命题变量。注意到子句之间是合取关系，这意味着</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得到了矛盾，所以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是矛盾式。</a:t>
                </a:r>
              </a:p>
            </p:txBody>
          </p:sp>
        </mc:Choice>
        <mc:Fallback xmlns="">
          <p:sp>
            <p:nvSpPr>
              <p:cNvPr id="3" name="文本框 2">
                <a:extLst>
                  <a:ext uri="{FF2B5EF4-FFF2-40B4-BE49-F238E27FC236}">
                    <a16:creationId xmlns:a16="http://schemas.microsoft.com/office/drawing/2014/main" id="{C4AEDF99-BDA7-4CE3-9E3E-713510E5DABF}"/>
                  </a:ext>
                </a:extLst>
              </p:cNvPr>
              <p:cNvSpPr txBox="1">
                <a:spLocks noRot="1" noChangeAspect="1" noMove="1" noResize="1" noEditPoints="1" noAdjustHandles="1" noChangeArrowheads="1" noChangeShapeType="1" noTextEdit="1"/>
              </p:cNvSpPr>
              <p:nvPr/>
            </p:nvSpPr>
            <p:spPr>
              <a:xfrm>
                <a:off x="463581" y="1977232"/>
                <a:ext cx="7347132" cy="523220"/>
              </a:xfrm>
              <a:prstGeom prst="rect">
                <a:avLst/>
              </a:prstGeom>
              <a:blipFill>
                <a:blip r:embed="rId3"/>
                <a:stretch>
                  <a:fillRect l="-249" t="-1163" r="-265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3DE4D88-4A01-4A6D-B7BA-2E123EEAB608}"/>
                  </a:ext>
                </a:extLst>
              </p:cNvPr>
              <p:cNvSpPr txBox="1"/>
              <p:nvPr/>
            </p:nvSpPr>
            <p:spPr>
              <a:xfrm>
                <a:off x="463581" y="2589684"/>
                <a:ext cx="7714935" cy="684996"/>
              </a:xfrm>
              <a:prstGeom prst="rect">
                <a:avLst/>
              </a:prstGeom>
              <a:solidFill>
                <a:schemeClr val="accent5">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是子句，如果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m:t>
                    </m:r>
                  </m:oMath>
                </a14:m>
                <a:r>
                  <a:rPr lang="zh-CN" altLang="en-US" sz="1600" b="1">
                    <a:solidFill>
                      <a:schemeClr val="accent2">
                        <a:lumMod val="50000"/>
                      </a:schemeClr>
                    </a:solidFill>
                  </a:rPr>
                  <a:t>是</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的消解式，则对任意真值赋值函数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时，也有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𝑹</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a:t>
                </a:r>
              </a:p>
            </p:txBody>
          </p:sp>
        </mc:Choice>
        <mc:Fallback xmlns="">
          <p:sp>
            <p:nvSpPr>
              <p:cNvPr id="10" name="文本框 9">
                <a:extLst>
                  <a:ext uri="{FF2B5EF4-FFF2-40B4-BE49-F238E27FC236}">
                    <a16:creationId xmlns:a16="http://schemas.microsoft.com/office/drawing/2014/main" id="{F3DE4D88-4A01-4A6D-B7BA-2E123EEAB608}"/>
                  </a:ext>
                </a:extLst>
              </p:cNvPr>
              <p:cNvSpPr txBox="1">
                <a:spLocks noRot="1" noChangeAspect="1" noMove="1" noResize="1" noEditPoints="1" noAdjustHandles="1" noChangeArrowheads="1" noChangeShapeType="1" noTextEdit="1"/>
              </p:cNvSpPr>
              <p:nvPr/>
            </p:nvSpPr>
            <p:spPr>
              <a:xfrm>
                <a:off x="463581" y="2589684"/>
                <a:ext cx="7714935" cy="684996"/>
              </a:xfrm>
              <a:prstGeom prst="rect">
                <a:avLst/>
              </a:prstGeom>
              <a:blipFill>
                <a:blip r:embed="rId4"/>
                <a:stretch>
                  <a:fillRect l="-395"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6EA6BD2-84F6-4795-B948-48439191A9D9}"/>
                  </a:ext>
                </a:extLst>
              </p:cNvPr>
              <p:cNvSpPr txBox="1"/>
              <p:nvPr/>
            </p:nvSpPr>
            <p:spPr>
              <a:xfrm>
                <a:off x="463581" y="3347670"/>
                <a:ext cx="8216832" cy="1086836"/>
              </a:xfrm>
              <a:prstGeom prst="rect">
                <a:avLst/>
              </a:prstGeom>
              <a:solidFill>
                <a:schemeClr val="accent6">
                  <a:lumMod val="20000"/>
                  <a:lumOff val="80000"/>
                </a:schemeClr>
              </a:solidFill>
            </p:spPr>
            <p:txBody>
              <a:bodyPr wrap="square" rtlCol="0">
                <a:spAutoFit/>
              </a:bodyPr>
              <a:lstStyle/>
              <a:p>
                <a:pPr>
                  <a:lnSpc>
                    <a:spcPts val="2000"/>
                  </a:lnSpc>
                </a:pPr>
                <a:r>
                  <a:rPr lang="en-US" altLang="zh-CN" sz="1200" b="1">
                    <a:solidFill>
                      <a:schemeClr val="accent2">
                        <a:lumMod val="50000"/>
                      </a:schemeClr>
                    </a:solidFill>
                    <a:latin typeface="楷体" panose="02010609060101010101" pitchFamily="49" charset="-122"/>
                    <a:ea typeface="楷体" panose="02010609060101010101" pitchFamily="49" charset="-122"/>
                  </a:rPr>
                  <a:t>【</a:t>
                </a:r>
                <a:r>
                  <a:rPr lang="zh-CN" altLang="en-US" sz="1200" b="1">
                    <a:solidFill>
                      <a:schemeClr val="accent2">
                        <a:lumMod val="50000"/>
                      </a:schemeClr>
                    </a:solidFill>
                    <a:latin typeface="楷体" panose="02010609060101010101" pitchFamily="49" charset="-122"/>
                    <a:ea typeface="楷体" panose="02010609060101010101" pitchFamily="49" charset="-122"/>
                  </a:rPr>
                  <a:t>证明</a:t>
                </a:r>
                <a:r>
                  <a:rPr lang="en-US" altLang="zh-CN" sz="1200" b="1">
                    <a:solidFill>
                      <a:schemeClr val="accent2">
                        <a:lumMod val="50000"/>
                      </a:schemeClr>
                    </a:solidFill>
                    <a:latin typeface="楷体" panose="02010609060101010101" pitchFamily="49" charset="-122"/>
                    <a:ea typeface="楷体" panose="02010609060101010101" pitchFamily="49" charset="-122"/>
                  </a:rPr>
                  <a:t>】</a:t>
                </a:r>
                <a:r>
                  <a:rPr lang="zh-CN" altLang="en-US" sz="1200" b="1">
                    <a:solidFill>
                      <a:schemeClr val="accent2">
                        <a:lumMod val="50000"/>
                      </a:schemeClr>
                    </a:solidFill>
                    <a:latin typeface="楷体" panose="02010609060101010101" pitchFamily="49" charset="-122"/>
                    <a:ea typeface="楷体" panose="02010609060101010101" pitchFamily="49" charset="-122"/>
                  </a:rPr>
                  <a:t>因为</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的消解式，这意味着存在命题变量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𝑪</m:t>
                        </m:r>
                      </m:e>
                      <m:sub>
                        <m:r>
                          <a:rPr lang="en-US" altLang="zh-CN" sz="1200" b="1" i="1">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𝑪</m:t>
                        </m:r>
                      </m:e>
                      <m:sub>
                        <m:r>
                          <a:rPr lang="en-US" altLang="zh-CN" sz="1200" b="1" i="1">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200" b="1" i="1">
                        <a:solidFill>
                          <a:schemeClr val="accent2">
                            <a:lumMod val="50000"/>
                          </a:schemeClr>
                        </a:solidFill>
                        <a:latin typeface="Cambria Math" panose="02040503050406030204" pitchFamily="18" charset="0"/>
                      </a:rPr>
                      <m:t>𝑹</m:t>
                    </m:r>
                    <m:r>
                      <a:rPr lang="en-US" altLang="zh-CN" sz="1200" b="1" i="1">
                        <a:solidFill>
                          <a:schemeClr val="accent2">
                            <a:lumMod val="50000"/>
                          </a:schemeClr>
                        </a:solidFill>
                        <a:latin typeface="Cambria Math" panose="02040503050406030204" pitchFamily="18" charset="0"/>
                      </a:rPr>
                      <m:t> =(</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𝑪</m:t>
                        </m:r>
                      </m:e>
                      <m:sub>
                        <m:r>
                          <a:rPr lang="en-US" altLang="zh-CN" sz="1200" b="1" i="1">
                            <a:solidFill>
                              <a:schemeClr val="accent2">
                                <a:lumMod val="50000"/>
                              </a:schemeClr>
                            </a:solidFill>
                            <a:latin typeface="Cambria Math" panose="02040503050406030204" pitchFamily="18" charset="0"/>
                          </a:rPr>
                          <m:t>𝟏</m:t>
                        </m:r>
                      </m:sub>
                    </m:sSub>
                    <m:r>
                      <a:rPr lang="en-US" altLang="zh-CN" sz="1200" b="1" i="1">
                        <a:solidFill>
                          <a:schemeClr val="accent2">
                            <a:lumMod val="50000"/>
                          </a:schemeClr>
                        </a:solidFill>
                        <a:latin typeface="Cambria Math" panose="02040503050406030204" pitchFamily="18" charset="0"/>
                      </a:rPr>
                      <m:t>−</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e>
                    </m:d>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𝑪</m:t>
                        </m:r>
                      </m:e>
                      <m:sub>
                        <m:r>
                          <a:rPr lang="en-US" altLang="zh-CN" sz="1200" b="1" i="1">
                            <a:solidFill>
                              <a:schemeClr val="accent2">
                                <a:lumMod val="50000"/>
                              </a:schemeClr>
                            </a:solidFill>
                            <a:latin typeface="Cambria Math" panose="02040503050406030204" pitchFamily="18" charset="0"/>
                          </a:rPr>
                          <m:t>𝟐</m:t>
                        </m:r>
                      </m:sub>
                    </m:sSub>
                    <m:r>
                      <a:rPr lang="en-US" altLang="zh-CN" sz="1200" b="1" i="1">
                        <a:solidFill>
                          <a:schemeClr val="accent2">
                            <a:lumMod val="50000"/>
                          </a:schemeClr>
                        </a:solidFill>
                        <a:latin typeface="Cambria Math" panose="02040503050406030204" pitchFamily="18" charset="0"/>
                      </a:rPr>
                      <m:t>−</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e>
                    </m:d>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，从而对任意真值赋值函数，当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时，如果存在文字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𝑳</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𝑳</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𝑳</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，则显然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𝑹</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（注意</a:t>
                </a:r>
                <a:r>
                  <a:rPr lang="zh-CN" altLang="en-US" sz="1200" b="1">
                    <a:solidFill>
                      <a:srgbClr val="C00000"/>
                    </a:solidFill>
                    <a:latin typeface="楷体" panose="02010609060101010101" pitchFamily="49" charset="-122"/>
                    <a:ea typeface="楷体" panose="02010609060101010101" pitchFamily="49" charset="-122"/>
                  </a:rPr>
                  <a:t>子句中的文字是析取关系</a:t>
                </a:r>
                <a:r>
                  <a:rPr lang="zh-CN" altLang="en-US" sz="1200" b="1">
                    <a:solidFill>
                      <a:schemeClr val="accent2">
                        <a:lumMod val="50000"/>
                      </a:schemeClr>
                    </a:solidFill>
                    <a:latin typeface="楷体" panose="02010609060101010101" pitchFamily="49" charset="-122"/>
                    <a:ea typeface="楷体" panose="02010609060101010101" pitchFamily="49" charset="-122"/>
                  </a:rPr>
                  <a:t>），而若</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的其他文字在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下真值都为</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，则必有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，从而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，从而由于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latin typeface="楷体" panose="02010609060101010101" pitchFamily="49" charset="-122"/>
                    <a:ea typeface="楷体" panose="02010609060101010101" pitchFamily="49" charset="-122"/>
                  </a:rPr>
                  <a:t>中必定存在不是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的文字</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𝑳</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𝑳</m:t>
                            </m:r>
                          </m:e>
                          <m:sup>
                            <m:r>
                              <a:rPr lang="en-US" altLang="zh-CN" sz="1200" b="1" i="1" smtClean="0">
                                <a:solidFill>
                                  <a:schemeClr val="accent2">
                                    <a:lumMod val="50000"/>
                                  </a:schemeClr>
                                </a:solidFill>
                                <a:latin typeface="Cambria Math" panose="02040503050406030204" pitchFamily="18" charset="0"/>
                              </a:rPr>
                              <m:t>′</m:t>
                            </m:r>
                          </m:sup>
                        </m:sSup>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，这样根据</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的定义，也有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𝑹</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a:t>
                </a:r>
              </a:p>
            </p:txBody>
          </p:sp>
        </mc:Choice>
        <mc:Fallback xmlns="">
          <p:sp>
            <p:nvSpPr>
              <p:cNvPr id="23" name="文本框 22">
                <a:extLst>
                  <a:ext uri="{FF2B5EF4-FFF2-40B4-BE49-F238E27FC236}">
                    <a16:creationId xmlns:a16="http://schemas.microsoft.com/office/drawing/2014/main" id="{46EA6BD2-84F6-4795-B948-48439191A9D9}"/>
                  </a:ext>
                </a:extLst>
              </p:cNvPr>
              <p:cNvSpPr txBox="1">
                <a:spLocks noRot="1" noChangeAspect="1" noMove="1" noResize="1" noEditPoints="1" noAdjustHandles="1" noChangeArrowheads="1" noChangeShapeType="1" noTextEdit="1"/>
              </p:cNvSpPr>
              <p:nvPr/>
            </p:nvSpPr>
            <p:spPr>
              <a:xfrm>
                <a:off x="463581" y="3347670"/>
                <a:ext cx="8216832" cy="1086836"/>
              </a:xfrm>
              <a:prstGeom prst="rect">
                <a:avLst/>
              </a:prstGeom>
              <a:blipFill>
                <a:blip r:embed="rId5"/>
                <a:stretch>
                  <a:fillRect r="-1929" b="-3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0986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消解原理的可靠性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23F7020-1228-494D-A03D-5C51003684FD}"/>
                  </a:ext>
                </a:extLst>
              </p:cNvPr>
              <p:cNvSpPr txBox="1"/>
              <p:nvPr/>
            </p:nvSpPr>
            <p:spPr>
              <a:xfrm>
                <a:off x="463584" y="883522"/>
                <a:ext cx="8216832" cy="334835"/>
              </a:xfrm>
              <a:prstGeom prst="rect">
                <a:avLst/>
              </a:prstGeom>
              <a:solidFill>
                <a:schemeClr val="accent5">
                  <a:lumMod val="20000"/>
                  <a:lumOff val="80000"/>
                </a:schemeClr>
              </a:solidFill>
            </p:spPr>
            <p:txBody>
              <a:bodyPr wrap="square" rtlCol="0">
                <a:spAutoFit/>
              </a:bodyPr>
              <a:lstStyle/>
              <a:p>
                <a:pPr>
                  <a:lnSpc>
                    <a:spcPts val="2100"/>
                  </a:lnSpc>
                </a:pPr>
                <a:r>
                  <a:rPr lang="en-US" altLang="zh-CN" sz="1200" b="1">
                    <a:solidFill>
                      <a:schemeClr val="accent2">
                        <a:lumMod val="50000"/>
                      </a:schemeClr>
                    </a:solidFill>
                  </a:rPr>
                  <a:t>【</a:t>
                </a:r>
                <a:r>
                  <a:rPr lang="zh-CN" altLang="en-US" sz="1200" b="1">
                    <a:solidFill>
                      <a:schemeClr val="accent2">
                        <a:lumMod val="50000"/>
                      </a:schemeClr>
                    </a:solidFill>
                  </a:rPr>
                  <a:t>引理</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是子句，如果</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m:t>
                    </m:r>
                  </m:oMath>
                </a14:m>
                <a:r>
                  <a:rPr lang="zh-CN" altLang="en-US" sz="1200" b="1">
                    <a:solidFill>
                      <a:schemeClr val="accent2">
                        <a:lumMod val="50000"/>
                      </a:schemeClr>
                    </a:solidFill>
                  </a:rPr>
                  <a:t>是</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的消解式，则对任意真值赋值函数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𝟏</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𝑪</m:t>
                            </m:r>
                          </m:e>
                          <m:sub>
                            <m:r>
                              <a:rPr lang="en-US" altLang="zh-CN" sz="1200" b="1" i="1" smtClean="0">
                                <a:solidFill>
                                  <a:schemeClr val="accent2">
                                    <a:lumMod val="50000"/>
                                  </a:schemeClr>
                                </a:solidFill>
                                <a:latin typeface="Cambria Math" panose="02040503050406030204" pitchFamily="18" charset="0"/>
                              </a:rPr>
                              <m:t>𝟐</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蕴涵</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𝑹</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p>
            </p:txBody>
          </p:sp>
        </mc:Choice>
        <mc:Fallback xmlns="">
          <p:sp>
            <p:nvSpPr>
              <p:cNvPr id="8" name="文本框 7">
                <a:extLst>
                  <a:ext uri="{FF2B5EF4-FFF2-40B4-BE49-F238E27FC236}">
                    <a16:creationId xmlns:a16="http://schemas.microsoft.com/office/drawing/2014/main" id="{523F7020-1228-494D-A03D-5C51003684FD}"/>
                  </a:ext>
                </a:extLst>
              </p:cNvPr>
              <p:cNvSpPr txBox="1">
                <a:spLocks noRot="1" noChangeAspect="1" noMove="1" noResize="1" noEditPoints="1" noAdjustHandles="1" noChangeArrowheads="1" noChangeShapeType="1" noTextEdit="1"/>
              </p:cNvSpPr>
              <p:nvPr/>
            </p:nvSpPr>
            <p:spPr>
              <a:xfrm>
                <a:off x="463584" y="883522"/>
                <a:ext cx="8216832" cy="334835"/>
              </a:xfrm>
              <a:prstGeom prst="rect">
                <a:avLst/>
              </a:prstGeom>
              <a:blipFill>
                <a:blip r:embed="rId2"/>
                <a:stretch>
                  <a:fillRect r="-1929" b="-1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062E9F-9B12-4287-B48C-97E7FA33C390}"/>
                  </a:ext>
                </a:extLst>
              </p:cNvPr>
              <p:cNvSpPr txBox="1"/>
              <p:nvPr/>
            </p:nvSpPr>
            <p:spPr>
              <a:xfrm>
                <a:off x="468374" y="1409603"/>
                <a:ext cx="8020157"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𝑺</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是子句集合，说真值赋值函数满足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𝑺</m:t>
                    </m:r>
                  </m:oMath>
                </a14:m>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𝒊</m:t>
                        </m:r>
                      </m:sub>
                    </m:sSub>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𝒊</m:t>
                            </m:r>
                          </m:sub>
                        </m:sSub>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C1062E9F-9B12-4287-B48C-97E7FA33C390}"/>
                  </a:ext>
                </a:extLst>
              </p:cNvPr>
              <p:cNvSpPr txBox="1">
                <a:spLocks noRot="1" noChangeAspect="1" noMove="1" noResize="1" noEditPoints="1" noAdjustHandles="1" noChangeArrowheads="1" noChangeShapeType="1" noTextEdit="1"/>
              </p:cNvSpPr>
              <p:nvPr/>
            </p:nvSpPr>
            <p:spPr>
              <a:xfrm>
                <a:off x="468374" y="1409603"/>
                <a:ext cx="8020157" cy="338554"/>
              </a:xfrm>
              <a:prstGeom prst="rect">
                <a:avLst/>
              </a:prstGeom>
              <a:blipFill>
                <a:blip r:embed="rId3"/>
                <a:stretch>
                  <a:fillRect l="-456" t="-5357" r="-2890"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B8047CD-3CD2-4A9D-8127-735540110A16}"/>
                  </a:ext>
                </a:extLst>
              </p:cNvPr>
              <p:cNvSpPr txBox="1"/>
              <p:nvPr/>
            </p:nvSpPr>
            <p:spPr>
              <a:xfrm>
                <a:off x="463584" y="1939403"/>
                <a:ext cx="8113389"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是合取范式，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是真值赋值函数。若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满足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𝒏</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5B8047CD-3CD2-4A9D-8127-735540110A16}"/>
                  </a:ext>
                </a:extLst>
              </p:cNvPr>
              <p:cNvSpPr txBox="1">
                <a:spLocks noRot="1" noChangeAspect="1" noMove="1" noResize="1" noEditPoints="1" noAdjustHandles="1" noChangeArrowheads="1" noChangeShapeType="1" noTextEdit="1"/>
              </p:cNvSpPr>
              <p:nvPr/>
            </p:nvSpPr>
            <p:spPr>
              <a:xfrm>
                <a:off x="463584" y="1939403"/>
                <a:ext cx="8113389" cy="338554"/>
              </a:xfrm>
              <a:prstGeom prst="rect">
                <a:avLst/>
              </a:prstGeom>
              <a:blipFill>
                <a:blip r:embed="rId4"/>
                <a:stretch>
                  <a:fillRect l="-37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874D41-4CA8-43AB-81F3-3447C89B9BB8}"/>
                  </a:ext>
                </a:extLst>
              </p:cNvPr>
              <p:cNvSpPr txBox="1"/>
              <p:nvPr/>
            </p:nvSpPr>
            <p:spPr>
              <a:xfrm>
                <a:off x="463584" y="2392577"/>
                <a:ext cx="8072522" cy="1483098"/>
              </a:xfrm>
              <a:prstGeom prst="rect">
                <a:avLst/>
              </a:prstGeom>
              <a:solidFill>
                <a:schemeClr val="accent6">
                  <a:lumMod val="20000"/>
                  <a:lumOff val="80000"/>
                </a:schemeClr>
              </a:solidFill>
            </p:spPr>
            <p:txBody>
              <a:bodyPr wrap="square" rtlCol="0">
                <a:spAutoFit/>
              </a:bodyPr>
              <a:lstStyle/>
              <a:p>
                <a:pPr>
                  <a:spcBef>
                    <a:spcPts val="300"/>
                  </a:spcBef>
                </a:pPr>
                <a:r>
                  <a:rPr lang="en-US" altLang="zh-CN" sz="1200" b="1">
                    <a:solidFill>
                      <a:schemeClr val="accent2">
                        <a:lumMod val="50000"/>
                      </a:schemeClr>
                    </a:solidFill>
                    <a:latin typeface="楷体" panose="02010609060101010101" pitchFamily="49" charset="-122"/>
                    <a:ea typeface="楷体" panose="02010609060101010101" pitchFamily="49" charset="-122"/>
                  </a:rPr>
                  <a:t>【</a:t>
                </a:r>
                <a:r>
                  <a:rPr lang="zh-CN" altLang="en-US" sz="1200" b="1">
                    <a:solidFill>
                      <a:schemeClr val="accent2">
                        <a:lumMod val="50000"/>
                      </a:schemeClr>
                    </a:solidFill>
                    <a:latin typeface="楷体" panose="02010609060101010101" pitchFamily="49" charset="-122"/>
                    <a:ea typeface="楷体" panose="02010609060101010101" pitchFamily="49" charset="-122"/>
                  </a:rPr>
                  <a:t>证明</a:t>
                </a:r>
                <a:r>
                  <a:rPr lang="en-US" altLang="zh-CN" sz="1200" b="1">
                    <a:solidFill>
                      <a:schemeClr val="accent2">
                        <a:lumMod val="50000"/>
                      </a:schemeClr>
                    </a:solidFill>
                    <a:latin typeface="楷体" panose="02010609060101010101" pitchFamily="49" charset="-122"/>
                    <a:ea typeface="楷体" panose="02010609060101010101" pitchFamily="49" charset="-122"/>
                  </a:rPr>
                  <a:t>】</a:t>
                </a:r>
                <a:r>
                  <a:rPr lang="zh-CN" altLang="en-US" sz="1200" b="1">
                    <a:solidFill>
                      <a:schemeClr val="accent2">
                        <a:lumMod val="50000"/>
                      </a:schemeClr>
                    </a:solidFill>
                    <a:latin typeface="楷体" panose="02010609060101010101" pitchFamily="49" charset="-122"/>
                    <a:ea typeface="楷体" panose="02010609060101010101" pitchFamily="49" charset="-122"/>
                  </a:rPr>
                  <a:t>针对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使用数学归纳法。</a:t>
                </a:r>
                <a:endParaRPr lang="en-US" altLang="zh-CN" sz="12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3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归纳基：当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时，由于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𝟎</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的每个合取分支的集合，因此当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𝟎</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中的每个子句在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下的真值都为</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，定理成立</a:t>
                </a:r>
                <a:endParaRPr lang="en-US" altLang="zh-CN" sz="12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3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归纳步：当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𝒌</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时，假设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满足</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𝒌</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𝒌</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的每个子句在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下的真值为</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。而对于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𝒌</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𝒌</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的子句要么是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𝒌</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的子句，要么是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𝒌</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的两个子句的消解式，因此由上面引理，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𝑹𝒆</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𝒔</m:t>
                        </m:r>
                      </m:e>
                      <m:sup>
                        <m:r>
                          <a:rPr lang="en-US" altLang="zh-CN" sz="1200" b="1" i="1" smtClean="0">
                            <a:solidFill>
                              <a:schemeClr val="accent2">
                                <a:lumMod val="50000"/>
                              </a:schemeClr>
                            </a:solidFill>
                            <a:latin typeface="Cambria Math" panose="02040503050406030204" pitchFamily="18" charset="0"/>
                          </a:rPr>
                          <m:t>𝒌</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sup>
                    </m:sSup>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latin typeface="楷体" panose="02010609060101010101" pitchFamily="49" charset="-122"/>
                    <a:ea typeface="楷体" panose="02010609060101010101" pitchFamily="49" charset="-122"/>
                  </a:rPr>
                  <a:t>的每个子句在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下的真值也为</a:t>
                </a:r>
                <a:r>
                  <a:rPr lang="en-US" altLang="zh-CN" sz="1200" b="1">
                    <a:solidFill>
                      <a:schemeClr val="accent2">
                        <a:lumMod val="50000"/>
                      </a:schemeClr>
                    </a:solidFill>
                    <a:latin typeface="楷体" panose="02010609060101010101" pitchFamily="49" charset="-122"/>
                    <a:ea typeface="楷体" panose="02010609060101010101" pitchFamily="49" charset="-122"/>
                  </a:rPr>
                  <a:t>1</a:t>
                </a:r>
                <a:endParaRPr lang="zh-CN" altLang="en-US" sz="12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F4874D41-4CA8-43AB-81F3-3447C89B9BB8}"/>
                  </a:ext>
                </a:extLst>
              </p:cNvPr>
              <p:cNvSpPr txBox="1">
                <a:spLocks noRot="1" noChangeAspect="1" noMove="1" noResize="1" noEditPoints="1" noAdjustHandles="1" noChangeArrowheads="1" noChangeShapeType="1" noTextEdit="1"/>
              </p:cNvSpPr>
              <p:nvPr/>
            </p:nvSpPr>
            <p:spPr>
              <a:xfrm>
                <a:off x="463584" y="2392577"/>
                <a:ext cx="8072522" cy="1483098"/>
              </a:xfrm>
              <a:prstGeom prst="rect">
                <a:avLst/>
              </a:prstGeom>
              <a:blipFill>
                <a:blip r:embed="rId5"/>
                <a:stretch>
                  <a:fillRect r="-76" b="-20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03AE987-4648-49DE-BC87-72C62C823484}"/>
                  </a:ext>
                </a:extLst>
              </p:cNvPr>
              <p:cNvSpPr txBox="1"/>
              <p:nvPr/>
            </p:nvSpPr>
            <p:spPr>
              <a:xfrm>
                <a:off x="463584" y="3990295"/>
                <a:ext cx="6494031"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rgbClr val="C00000"/>
                    </a:solidFill>
                  </a:rPr>
                  <a:t>可靠性</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是合取范式，若空集属于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是矛盾式</a:t>
                </a:r>
              </a:p>
            </p:txBody>
          </p:sp>
        </mc:Choice>
        <mc:Fallback xmlns="">
          <p:sp>
            <p:nvSpPr>
              <p:cNvPr id="17" name="文本框 16">
                <a:extLst>
                  <a:ext uri="{FF2B5EF4-FFF2-40B4-BE49-F238E27FC236}">
                    <a16:creationId xmlns:a16="http://schemas.microsoft.com/office/drawing/2014/main" id="{403AE987-4648-49DE-BC87-72C62C823484}"/>
                  </a:ext>
                </a:extLst>
              </p:cNvPr>
              <p:cNvSpPr txBox="1">
                <a:spLocks noRot="1" noChangeAspect="1" noMove="1" noResize="1" noEditPoints="1" noAdjustHandles="1" noChangeArrowheads="1" noChangeShapeType="1" noTextEdit="1"/>
              </p:cNvSpPr>
              <p:nvPr/>
            </p:nvSpPr>
            <p:spPr>
              <a:xfrm>
                <a:off x="463584" y="3990295"/>
                <a:ext cx="6494031" cy="338554"/>
              </a:xfrm>
              <a:prstGeom prst="rect">
                <a:avLst/>
              </a:prstGeom>
              <a:blipFill>
                <a:blip r:embed="rId6"/>
                <a:stretch>
                  <a:fillRect l="-469" t="-5455" b="-2363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9D88FD4-DF18-4F32-8BB4-09BB2A1124C2}"/>
              </a:ext>
            </a:extLst>
          </p:cNvPr>
          <p:cNvSpPr txBox="1"/>
          <p:nvPr/>
        </p:nvSpPr>
        <p:spPr>
          <a:xfrm>
            <a:off x="7110868" y="3967122"/>
            <a:ext cx="1466105"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利用上述定理给出推论的证明？</a:t>
            </a:r>
          </a:p>
        </p:txBody>
      </p:sp>
    </p:spTree>
    <p:extLst>
      <p:ext uri="{BB962C8B-B14F-4D97-AF65-F5344CB8AC3E}">
        <p14:creationId xmlns:p14="http://schemas.microsoft.com/office/powerpoint/2010/main" val="4188992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消解原理的完全性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40E3AD-CB97-4EE1-8BC7-AD38DDED6B93}"/>
                  </a:ext>
                </a:extLst>
              </p:cNvPr>
              <p:cNvSpPr txBox="1"/>
              <p:nvPr/>
            </p:nvSpPr>
            <p:spPr>
              <a:xfrm>
                <a:off x="687786" y="740376"/>
                <a:ext cx="7702452" cy="2486386"/>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消解原理的</a:t>
                </a:r>
                <a:r>
                  <a:rPr lang="zh-CN" altLang="en-US" sz="1600" b="1">
                    <a:solidFill>
                      <a:srgbClr val="C00000"/>
                    </a:solidFill>
                  </a:rPr>
                  <a:t>完全性</a:t>
                </a:r>
                <a:r>
                  <a:rPr lang="zh-CN" altLang="en-US" sz="1600" b="1">
                    <a:solidFill>
                      <a:schemeClr val="accent2">
                        <a:lumMod val="50000"/>
                      </a:schemeClr>
                    </a:solidFill>
                  </a:rPr>
                  <a:t>：如果合取范式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是矛盾式，则空集属于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𝑹𝒆</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𝒔</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证明完全性的关键点在于要对公式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所含</a:t>
                </a:r>
                <a:r>
                  <a:rPr lang="zh-CN" altLang="en-US" sz="1600" b="1">
                    <a:solidFill>
                      <a:srgbClr val="C00000"/>
                    </a:solidFill>
                    <a:latin typeface="楷体" panose="02010609060101010101" pitchFamily="49" charset="-122"/>
                    <a:ea typeface="楷体" panose="02010609060101010101" pitchFamily="49" charset="-122"/>
                  </a:rPr>
                  <a:t>命题变量个数</a:t>
                </a:r>
                <a:r>
                  <a:rPr lang="zh-CN" altLang="en-US" sz="1600" b="1">
                    <a:solidFill>
                      <a:srgbClr val="002060"/>
                    </a:solidFill>
                    <a:latin typeface="楷体" panose="02010609060101010101" pitchFamily="49" charset="-122"/>
                    <a:ea typeface="楷体" panose="02010609060101010101" pitchFamily="49" charset="-122"/>
                  </a:rPr>
                  <a:t>进行数学归纳法证明</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rgbClr val="C00000"/>
                    </a:solidFill>
                  </a:rPr>
                  <a:t>归纳基</a:t>
                </a: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只含一个命题变量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时，如果</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是矛盾式，则只能是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，含有两个子句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，空集正是这两个子句的消解式</a:t>
                </a:r>
                <a:endParaRPr lang="en-US" altLang="zh-CN" sz="1400" b="1">
                  <a:solidFill>
                    <a:schemeClr val="accent2">
                      <a:lumMod val="50000"/>
                    </a:schemeClr>
                  </a:solidFill>
                </a:endParaRPr>
              </a:p>
              <a:p>
                <a:pPr marL="742950" lvl="1" indent="-285750">
                  <a:lnSpc>
                    <a:spcPts val="2000"/>
                  </a:lnSpc>
                  <a:spcBef>
                    <a:spcPts val="600"/>
                  </a:spcBef>
                  <a:buFont typeface="Arial" panose="020B0604020202020204" pitchFamily="34" charset="0"/>
                  <a:buChar char="•"/>
                </a:pPr>
                <a:r>
                  <a:rPr lang="zh-CN" altLang="en-US" sz="1400" b="1">
                    <a:solidFill>
                      <a:srgbClr val="C00000"/>
                    </a:solidFill>
                  </a:rPr>
                  <a:t>归纳步</a:t>
                </a: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含有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个命题变量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时，我们需要将对公式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的子句消解过程归结为对只含有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个命题变量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的公式的子句消解过程</a:t>
                </a:r>
                <a:endParaRPr lang="en-US" altLang="zh-CN" sz="1400" b="1">
                  <a:solidFill>
                    <a:schemeClr val="accent2">
                      <a:lumMod val="50000"/>
                    </a:schemeClr>
                  </a:solidFill>
                </a:endParaRPr>
              </a:p>
              <a:p>
                <a:pPr marL="1200150" lvl="2" indent="-285750">
                  <a:lnSpc>
                    <a:spcPts val="2000"/>
                  </a:lnSpc>
                  <a:spcBef>
                    <a:spcPts val="600"/>
                  </a:spcBef>
                  <a:buFont typeface="Arial" panose="020B0604020202020204" pitchFamily="34" charset="0"/>
                  <a:buChar char="•"/>
                </a:pPr>
                <a:r>
                  <a:rPr lang="zh-CN" altLang="en-US" sz="1400" b="1">
                    <a:solidFill>
                      <a:schemeClr val="accent6">
                        <a:lumMod val="50000"/>
                      </a:schemeClr>
                    </a:solidFill>
                    <a:latin typeface="楷体" panose="02010609060101010101" pitchFamily="49" charset="-122"/>
                    <a:ea typeface="楷体" panose="02010609060101010101" pitchFamily="49" charset="-122"/>
                  </a:rPr>
                  <a:t>所以我们设法找两个公式</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𝟎</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，使得当</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被赋值</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𝟎</m:t>
                    </m:r>
                  </m:oMath>
                </a14:m>
                <a:r>
                  <a:rPr lang="zh-CN" altLang="en-US" sz="1400" b="1">
                    <a:solidFill>
                      <a:schemeClr val="accent6">
                        <a:lumMod val="50000"/>
                      </a:schemeClr>
                    </a:solidFill>
                    <a:latin typeface="楷体" panose="02010609060101010101" pitchFamily="49" charset="-122"/>
                    <a:ea typeface="楷体" panose="02010609060101010101" pitchFamily="49" charset="-122"/>
                  </a:rPr>
                  <a:t>时，</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latin typeface="楷体" panose="02010609060101010101" pitchFamily="49" charset="-122"/>
                    <a:ea typeface="楷体" panose="02010609060101010101" pitchFamily="49" charset="-122"/>
                  </a:rPr>
                  <a:t>与</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𝟎</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逻辑等值，而当</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𝒑</m:t>
                        </m:r>
                      </m:e>
                      <m:sub>
                        <m:r>
                          <a:rPr lang="en-US" altLang="zh-CN" sz="1400" b="1" i="1" smtClean="0">
                            <a:solidFill>
                              <a:schemeClr val="accent6">
                                <a:lumMod val="50000"/>
                              </a:schemeClr>
                            </a:solidFill>
                            <a:latin typeface="Cambria Math" panose="02040503050406030204" pitchFamily="18" charset="0"/>
                          </a:rPr>
                          <m:t>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被赋值</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𝟏</m:t>
                    </m:r>
                  </m:oMath>
                </a14:m>
                <a:r>
                  <a:rPr lang="zh-CN" altLang="en-US" sz="1400" b="1">
                    <a:solidFill>
                      <a:schemeClr val="accent6">
                        <a:lumMod val="50000"/>
                      </a:schemeClr>
                    </a:solidFill>
                    <a:latin typeface="楷体" panose="02010609060101010101" pitchFamily="49" charset="-122"/>
                    <a:ea typeface="楷体" panose="02010609060101010101" pitchFamily="49" charset="-122"/>
                  </a:rPr>
                  <a:t>时，</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latin typeface="楷体" panose="02010609060101010101" pitchFamily="49" charset="-122"/>
                    <a:ea typeface="楷体" panose="02010609060101010101" pitchFamily="49" charset="-122"/>
                  </a:rPr>
                  <a:t>与</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逻辑等值，从而当</a:t>
                </a:r>
                <a14:m>
                  <m:oMath xmlns:m="http://schemas.openxmlformats.org/officeDocument/2006/math">
                    <m:r>
                      <a:rPr lang="en-US" altLang="zh-CN" sz="1400" b="1" i="1" smtClean="0">
                        <a:solidFill>
                          <a:schemeClr val="accent6">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6">
                        <a:lumMod val="50000"/>
                      </a:schemeClr>
                    </a:solidFill>
                    <a:latin typeface="楷体" panose="02010609060101010101" pitchFamily="49" charset="-122"/>
                    <a:ea typeface="楷体" panose="02010609060101010101" pitchFamily="49" charset="-122"/>
                  </a:rPr>
                  <a:t>是矛盾式时，</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1400" b="1" i="1" smtClean="0">
                            <a:solidFill>
                              <a:schemeClr val="accent6">
                                <a:lumMod val="50000"/>
                              </a:schemeClr>
                            </a:solidFill>
                            <a:latin typeface="Cambria Math" panose="02040503050406030204" pitchFamily="18" charset="0"/>
                            <a:ea typeface="楷体" panose="02010609060101010101" pitchFamily="49" charset="-122"/>
                          </a:rPr>
                          <m:t>𝟎</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1400" b="1" i="1" smtClean="0">
                            <a:solidFill>
                              <a:schemeClr val="accent6">
                                <a:lumMod val="50000"/>
                              </a:schemeClr>
                            </a:solidFill>
                            <a:latin typeface="Cambria Math" panose="02040503050406030204" pitchFamily="18" charset="0"/>
                            <a:ea typeface="楷体" panose="02010609060101010101" pitchFamily="49" charset="-122"/>
                          </a:rPr>
                          <m:t>𝟏</m:t>
                        </m:r>
                      </m:sub>
                    </m:sSub>
                  </m:oMath>
                </a14:m>
                <a:r>
                  <a:rPr lang="zh-CN" altLang="en-US" sz="1400" b="1">
                    <a:solidFill>
                      <a:schemeClr val="accent6">
                        <a:lumMod val="50000"/>
                      </a:schemeClr>
                    </a:solidFill>
                    <a:latin typeface="楷体" panose="02010609060101010101" pitchFamily="49" charset="-122"/>
                    <a:ea typeface="楷体" panose="02010609060101010101" pitchFamily="49" charset="-122"/>
                  </a:rPr>
                  <a:t>都是矛盾式</a:t>
                </a:r>
                <a:endParaRPr lang="zh-CN" altLang="en-US"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740E3AD-CB97-4EE1-8BC7-AD38DDED6B93}"/>
                  </a:ext>
                </a:extLst>
              </p:cNvPr>
              <p:cNvSpPr txBox="1">
                <a:spLocks noRot="1" noChangeAspect="1" noMove="1" noResize="1" noEditPoints="1" noAdjustHandles="1" noChangeArrowheads="1" noChangeShapeType="1" noTextEdit="1"/>
              </p:cNvSpPr>
              <p:nvPr/>
            </p:nvSpPr>
            <p:spPr>
              <a:xfrm>
                <a:off x="687786" y="740376"/>
                <a:ext cx="7702452" cy="2486386"/>
              </a:xfrm>
              <a:prstGeom prst="rect">
                <a:avLst/>
              </a:prstGeom>
              <a:blipFill>
                <a:blip r:embed="rId2"/>
                <a:stretch>
                  <a:fillRect l="-475" b="-9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AAA6717-2F71-4EC5-8BD1-86BF6ECFBE43}"/>
                  </a:ext>
                </a:extLst>
              </p:cNvPr>
              <p:cNvSpPr txBox="1"/>
              <p:nvPr/>
            </p:nvSpPr>
            <p:spPr>
              <a:xfrm>
                <a:off x="687786" y="3510572"/>
                <a:ext cx="4354185" cy="892552"/>
              </a:xfrm>
              <a:prstGeom prst="rect">
                <a:avLst/>
              </a:prstGeom>
              <a:solidFill>
                <a:schemeClr val="accent6">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例如，设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被赋值</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，则</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oMath>
                </a14:m>
                <a:r>
                  <a:rPr lang="zh-CN" altLang="en-US" sz="1400" b="1">
                    <a:solidFill>
                      <a:schemeClr val="accent2">
                        <a:lumMod val="50000"/>
                      </a:schemeClr>
                    </a:solidFill>
                  </a:rPr>
                  <a:t>应是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被赋值</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应是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endParaRPr lang="zh-CN" altLang="en-US"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6AAA6717-2F71-4EC5-8BD1-86BF6ECFBE43}"/>
                  </a:ext>
                </a:extLst>
              </p:cNvPr>
              <p:cNvSpPr txBox="1">
                <a:spLocks noRot="1" noChangeAspect="1" noMove="1" noResize="1" noEditPoints="1" noAdjustHandles="1" noChangeArrowheads="1" noChangeShapeType="1" noTextEdit="1"/>
              </p:cNvSpPr>
              <p:nvPr/>
            </p:nvSpPr>
            <p:spPr>
              <a:xfrm>
                <a:off x="687786" y="3510572"/>
                <a:ext cx="4354185" cy="892552"/>
              </a:xfrm>
              <a:prstGeom prst="rect">
                <a:avLst/>
              </a:prstGeom>
              <a:blipFill>
                <a:blip r:embed="rId3"/>
                <a:stretch>
                  <a:fillRect l="-420" t="-1370" b="-61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35EAEFE-2569-4323-91A8-22653359F6D9}"/>
                  </a:ext>
                </a:extLst>
              </p:cNvPr>
              <p:cNvSpPr txBox="1"/>
              <p:nvPr/>
            </p:nvSpPr>
            <p:spPr>
              <a:xfrm>
                <a:off x="5325762" y="3530037"/>
                <a:ext cx="3064476" cy="844911"/>
              </a:xfrm>
              <a:prstGeom prst="rect">
                <a:avLst/>
              </a:prstGeom>
              <a:solidFill>
                <a:schemeClr val="accent6">
                  <a:lumMod val="50000"/>
                </a:schemeClr>
              </a:solidFill>
            </p:spPr>
            <p:txBody>
              <a:bodyPr wrap="square" rtlCol="0">
                <a:spAutoFit/>
              </a:bodyPr>
              <a:lstStyle/>
              <a:p>
                <a:pPr>
                  <a:lnSpc>
                    <a:spcPts val="2000"/>
                  </a:lnSpc>
                </a:pPr>
                <a:r>
                  <a:rPr lang="zh-CN" altLang="en-US" sz="1400" b="1">
                    <a:solidFill>
                      <a:schemeClr val="bg1"/>
                    </a:solidFill>
                  </a:rPr>
                  <a:t>可看到</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𝟎</m:t>
                        </m:r>
                      </m:sub>
                    </m:sSub>
                  </m:oMath>
                </a14:m>
                <a:r>
                  <a:rPr lang="zh-CN" altLang="en-US" sz="1400" b="1">
                    <a:solidFill>
                      <a:schemeClr val="bg1"/>
                    </a:solidFill>
                  </a:rPr>
                  <a:t>是</a:t>
                </a:r>
                <a14:m>
                  <m:oMath xmlns:m="http://schemas.openxmlformats.org/officeDocument/2006/math">
                    <m:r>
                      <a:rPr lang="en-US" altLang="zh-CN" sz="1400" b="1" i="1" smtClean="0">
                        <a:solidFill>
                          <a:schemeClr val="bg1"/>
                        </a:solidFill>
                        <a:latin typeface="Cambria Math" panose="02040503050406030204" pitchFamily="18" charset="0"/>
                      </a:rPr>
                      <m:t>𝑨</m:t>
                    </m:r>
                  </m:oMath>
                </a14:m>
                <a:r>
                  <a:rPr lang="zh-CN" altLang="en-US" sz="1400" b="1">
                    <a:solidFill>
                      <a:schemeClr val="bg1"/>
                    </a:solidFill>
                  </a:rPr>
                  <a:t>中那些不含</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𝒓</m:t>
                    </m:r>
                  </m:oMath>
                </a14:m>
                <a:r>
                  <a:rPr lang="zh-CN" altLang="en-US" sz="1400" b="1">
                    <a:solidFill>
                      <a:schemeClr val="bg1"/>
                    </a:solidFill>
                  </a:rPr>
                  <a:t>的子句再删除</a:t>
                </a:r>
                <a14:m>
                  <m:oMath xmlns:m="http://schemas.openxmlformats.org/officeDocument/2006/math">
                    <m:r>
                      <a:rPr lang="en-US" altLang="zh-CN" sz="1400" b="1" i="1" smtClean="0">
                        <a:solidFill>
                          <a:schemeClr val="bg1"/>
                        </a:solidFill>
                        <a:latin typeface="Cambria Math" panose="02040503050406030204" pitchFamily="18" charset="0"/>
                      </a:rPr>
                      <m:t>𝒓</m:t>
                    </m:r>
                  </m:oMath>
                </a14:m>
                <a:r>
                  <a:rPr lang="zh-CN" altLang="en-US" sz="1400" b="1">
                    <a:solidFill>
                      <a:schemeClr val="bg1"/>
                    </a:solidFill>
                  </a:rPr>
                  <a:t>后得到的公式，</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𝟏</m:t>
                        </m:r>
                      </m:sub>
                    </m:sSub>
                  </m:oMath>
                </a14:m>
                <a:r>
                  <a:rPr lang="zh-CN" altLang="en-US" sz="1400" b="1">
                    <a:solidFill>
                      <a:schemeClr val="bg1"/>
                    </a:solidFill>
                  </a:rPr>
                  <a:t>是</a:t>
                </a:r>
                <a14:m>
                  <m:oMath xmlns:m="http://schemas.openxmlformats.org/officeDocument/2006/math">
                    <m:r>
                      <a:rPr lang="en-US" altLang="zh-CN" sz="1400" b="1" i="1" smtClean="0">
                        <a:solidFill>
                          <a:schemeClr val="bg1"/>
                        </a:solidFill>
                        <a:latin typeface="Cambria Math" panose="02040503050406030204" pitchFamily="18" charset="0"/>
                      </a:rPr>
                      <m:t>𝑨</m:t>
                    </m:r>
                  </m:oMath>
                </a14:m>
                <a:r>
                  <a:rPr lang="zh-CN" altLang="en-US" sz="1400" b="1">
                    <a:solidFill>
                      <a:schemeClr val="bg1"/>
                    </a:solidFill>
                  </a:rPr>
                  <a:t>中那些不含</a:t>
                </a:r>
                <a14:m>
                  <m:oMath xmlns:m="http://schemas.openxmlformats.org/officeDocument/2006/math">
                    <m:r>
                      <a:rPr lang="en-US" altLang="zh-CN" sz="1400" b="1" i="1" smtClean="0">
                        <a:solidFill>
                          <a:schemeClr val="bg1"/>
                        </a:solidFill>
                        <a:latin typeface="Cambria Math" panose="02040503050406030204" pitchFamily="18" charset="0"/>
                      </a:rPr>
                      <m:t>𝒓</m:t>
                    </m:r>
                  </m:oMath>
                </a14:m>
                <a:r>
                  <a:rPr lang="zh-CN" altLang="en-US" sz="1400" b="1">
                    <a:solidFill>
                      <a:schemeClr val="bg1"/>
                    </a:solidFill>
                  </a:rPr>
                  <a:t>的子句再删除</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𝒓</m:t>
                    </m:r>
                  </m:oMath>
                </a14:m>
                <a:r>
                  <a:rPr lang="zh-CN" altLang="en-US" sz="1400" b="1">
                    <a:solidFill>
                      <a:schemeClr val="bg1"/>
                    </a:solidFill>
                  </a:rPr>
                  <a:t>后得到的公式</a:t>
                </a:r>
              </a:p>
            </p:txBody>
          </p:sp>
        </mc:Choice>
        <mc:Fallback xmlns="">
          <p:sp>
            <p:nvSpPr>
              <p:cNvPr id="4" name="文本框 3">
                <a:extLst>
                  <a:ext uri="{FF2B5EF4-FFF2-40B4-BE49-F238E27FC236}">
                    <a16:creationId xmlns:a16="http://schemas.microsoft.com/office/drawing/2014/main" id="{F35EAEFE-2569-4323-91A8-22653359F6D9}"/>
                  </a:ext>
                </a:extLst>
              </p:cNvPr>
              <p:cNvSpPr txBox="1">
                <a:spLocks noRot="1" noChangeAspect="1" noMove="1" noResize="1" noEditPoints="1" noAdjustHandles="1" noChangeArrowheads="1" noChangeShapeType="1" noTextEdit="1"/>
              </p:cNvSpPr>
              <p:nvPr/>
            </p:nvSpPr>
            <p:spPr>
              <a:xfrm>
                <a:off x="5325762" y="3530037"/>
                <a:ext cx="3064476" cy="844911"/>
              </a:xfrm>
              <a:prstGeom prst="rect">
                <a:avLst/>
              </a:prstGeom>
              <a:blipFill>
                <a:blip r:embed="rId4"/>
                <a:stretch>
                  <a:fillRect l="-598" b="-7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0380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证明消解原理完全性的一些准备</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3309F8B-0B02-476D-BCB6-C40E2DE6A7CC}"/>
                  </a:ext>
                </a:extLst>
              </p:cNvPr>
              <p:cNvSpPr txBox="1"/>
              <p:nvPr/>
            </p:nvSpPr>
            <p:spPr>
              <a:xfrm>
                <a:off x="540202" y="794920"/>
                <a:ext cx="8063583" cy="1989071"/>
              </a:xfrm>
              <a:prstGeom prst="rect">
                <a:avLst/>
              </a:prstGeom>
              <a:solidFill>
                <a:schemeClr val="accent4">
                  <a:lumMod val="20000"/>
                  <a:lumOff val="80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对于合取范式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，既将其看做子句的集合，也看做是子句的合取式</a:t>
                </a:r>
                <a:endParaRPr lang="en-US" altLang="zh-CN" sz="16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每个子句既看做是文字的集合，也看做是简单析取式</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 </m:t>
                        </m:r>
                        <m:r>
                          <a:rPr lang="en-US" altLang="zh-CN" sz="1600" b="1" i="1" smtClean="0">
                            <a:solidFill>
                              <a:schemeClr val="accent2">
                                <a:lumMod val="50000"/>
                              </a:schemeClr>
                            </a:solidFill>
                            <a:latin typeface="Cambria Math" panose="02040503050406030204" pitchFamily="18" charset="0"/>
                          </a:rPr>
                          <m:t>𝒏</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𝑪</m:t>
                            </m:r>
                          </m:e>
                          <m:sub>
                            <m:r>
                              <a:rPr lang="en-US" altLang="zh-CN" sz="1600" b="1" i="1">
                                <a:solidFill>
                                  <a:schemeClr val="accent2">
                                    <a:lumMod val="50000"/>
                                  </a:schemeClr>
                                </a:solidFill>
                                <a:latin typeface="Cambria Math" panose="02040503050406030204" pitchFamily="18" charset="0"/>
                              </a:rPr>
                              <m:t>𝒊</m:t>
                            </m:r>
                          </m:sub>
                        </m:sSub>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𝟏</m:t>
                    </m:r>
                    <m:r>
                      <a:rPr lang="zh-CN" altLang="en-US"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注意当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是空集时，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是永真式；而当存在</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是空集时，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是矛盾式。</a:t>
                </a:r>
                <a:endParaRPr lang="en-US" altLang="zh-CN" sz="16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a:solidFill>
                          <a:schemeClr val="accent6">
                            <a:lumMod val="50000"/>
                          </a:schemeClr>
                        </a:solidFill>
                        <a:latin typeface="Cambria Math" panose="02040503050406030204" pitchFamily="18" charset="0"/>
                        <a:ea typeface="楷体" panose="02010609060101010101" pitchFamily="49" charset="-122"/>
                      </a:rPr>
                      <m:t>𝑪</m:t>
                    </m:r>
                    <m:r>
                      <a:rPr lang="en-US" altLang="zh-CN" sz="1600" b="1">
                        <a:solidFill>
                          <a:schemeClr val="accent6">
                            <a:lumMod val="50000"/>
                          </a:schemeClr>
                        </a:solidFill>
                        <a:latin typeface="Cambria Math" panose="02040503050406030204" pitchFamily="18" charset="0"/>
                        <a:ea typeface="楷体" panose="02010609060101010101" pitchFamily="49" charset="-122"/>
                      </a:rPr>
                      <m:t>=</m:t>
                    </m:r>
                    <m:d>
                      <m:dPr>
                        <m:begChr m:val="{"/>
                        <m:endChr m:val="}"/>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dPr>
                      <m:e>
                        <m:sSub>
                          <m:sSubPr>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1600" b="1">
                                <a:solidFill>
                                  <a:schemeClr val="accent6">
                                    <a:lumMod val="50000"/>
                                  </a:schemeClr>
                                </a:solidFill>
                                <a:latin typeface="Cambria Math" panose="02040503050406030204" pitchFamily="18" charset="0"/>
                                <a:ea typeface="楷体" panose="02010609060101010101" pitchFamily="49" charset="-122"/>
                              </a:rPr>
                              <m:t>𝑳</m:t>
                            </m:r>
                          </m:e>
                          <m:sub>
                            <m:r>
                              <a:rPr lang="en-US" altLang="zh-CN" sz="1600" b="1">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1600" b="1">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1600" b="1">
                                <a:solidFill>
                                  <a:schemeClr val="accent6">
                                    <a:lumMod val="50000"/>
                                  </a:schemeClr>
                                </a:solidFill>
                                <a:latin typeface="Cambria Math" panose="02040503050406030204" pitchFamily="18" charset="0"/>
                                <a:ea typeface="楷体" panose="02010609060101010101" pitchFamily="49" charset="-122"/>
                              </a:rPr>
                              <m:t>𝑳</m:t>
                            </m:r>
                          </m:e>
                          <m:sub>
                            <m:r>
                              <a:rPr lang="en-US" altLang="zh-CN" sz="1600" b="1">
                                <a:solidFill>
                                  <a:schemeClr val="accent6">
                                    <a:lumMod val="50000"/>
                                  </a:schemeClr>
                                </a:solidFill>
                                <a:latin typeface="Cambria Math" panose="02040503050406030204" pitchFamily="18" charset="0"/>
                                <a:ea typeface="楷体" panose="02010609060101010101" pitchFamily="49" charset="-122"/>
                              </a:rPr>
                              <m:t>𝒎</m:t>
                            </m:r>
                          </m:sub>
                        </m:sSub>
                      </m:e>
                    </m:d>
                  </m:oMath>
                </a14:m>
                <a:r>
                  <a:rPr lang="zh-CN" altLang="en-US" sz="1600" b="1">
                    <a:solidFill>
                      <a:schemeClr val="accent6">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600" b="1">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600" b="1">
                            <a:solidFill>
                              <a:schemeClr val="accent6">
                                <a:lumMod val="50000"/>
                              </a:schemeClr>
                            </a:solidFill>
                            <a:latin typeface="Cambria Math" panose="02040503050406030204" pitchFamily="18" charset="0"/>
                            <a:ea typeface="楷体" panose="02010609060101010101" pitchFamily="49" charset="-122"/>
                          </a:rPr>
                          <m:t>𝑪</m:t>
                        </m:r>
                      </m:e>
                    </m:d>
                    <m:r>
                      <a:rPr lang="en-US" altLang="zh-CN" sz="1600" b="1">
                        <a:solidFill>
                          <a:schemeClr val="accent6">
                            <a:lumMod val="50000"/>
                          </a:schemeClr>
                        </a:solidFill>
                        <a:latin typeface="Cambria Math" panose="02040503050406030204" pitchFamily="18" charset="0"/>
                        <a:ea typeface="楷体" panose="02010609060101010101" pitchFamily="49" charset="-122"/>
                      </a:rPr>
                      <m:t>=</m:t>
                    </m:r>
                    <m:r>
                      <a:rPr lang="en-US" altLang="zh-CN" sz="1600" b="1">
                        <a:solidFill>
                          <a:schemeClr val="accent6">
                            <a:lumMod val="50000"/>
                          </a:schemeClr>
                        </a:solidFill>
                        <a:latin typeface="Cambria Math" panose="02040503050406030204" pitchFamily="18" charset="0"/>
                        <a:ea typeface="楷体" panose="02010609060101010101" pitchFamily="49" charset="-122"/>
                      </a:rPr>
                      <m:t>𝟏</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600" b="1">
                        <a:solidFill>
                          <a:schemeClr val="accent6">
                            <a:lumMod val="50000"/>
                          </a:schemeClr>
                        </a:solidFill>
                        <a:latin typeface="Cambria Math" panose="02040503050406030204" pitchFamily="18" charset="0"/>
                        <a:ea typeface="楷体" panose="02010609060101010101" pitchFamily="49" charset="-122"/>
                      </a:rPr>
                      <m:t>∃</m:t>
                    </m:r>
                    <m:r>
                      <a:rPr lang="en-US" altLang="zh-CN" sz="1600" b="1">
                        <a:solidFill>
                          <a:schemeClr val="accent6">
                            <a:lumMod val="50000"/>
                          </a:schemeClr>
                        </a:solidFill>
                        <a:latin typeface="Cambria Math" panose="02040503050406030204" pitchFamily="18" charset="0"/>
                        <a:ea typeface="楷体" panose="02010609060101010101" pitchFamily="49" charset="-122"/>
                      </a:rPr>
                      <m:t>𝒊</m:t>
                    </m:r>
                    <m:r>
                      <a:rPr lang="en-US" altLang="zh-CN" sz="1600" b="1">
                        <a:solidFill>
                          <a:schemeClr val="accent6">
                            <a:lumMod val="50000"/>
                          </a:schemeClr>
                        </a:solidFill>
                        <a:latin typeface="Cambria Math" panose="02040503050406030204" pitchFamily="18" charset="0"/>
                        <a:ea typeface="楷体" panose="02010609060101010101" pitchFamily="49" charset="-122"/>
                      </a:rPr>
                      <m:t>∈</m:t>
                    </m:r>
                    <m:d>
                      <m:dPr>
                        <m:begChr m:val="{"/>
                        <m:endChr m:val="}"/>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600" b="1">
                            <a:solidFill>
                              <a:schemeClr val="accent6">
                                <a:lumMod val="50000"/>
                              </a:schemeClr>
                            </a:solidFill>
                            <a:latin typeface="Cambria Math" panose="02040503050406030204" pitchFamily="18" charset="0"/>
                            <a:ea typeface="楷体" panose="02010609060101010101" pitchFamily="49" charset="-122"/>
                          </a:rPr>
                          <m:t>𝟏</m:t>
                        </m:r>
                        <m:r>
                          <a:rPr lang="en-US" altLang="zh-CN" sz="1600" b="1">
                            <a:solidFill>
                              <a:schemeClr val="accent6">
                                <a:lumMod val="50000"/>
                              </a:schemeClr>
                            </a:solidFill>
                            <a:latin typeface="Cambria Math" panose="02040503050406030204" pitchFamily="18" charset="0"/>
                            <a:ea typeface="楷体" panose="02010609060101010101" pitchFamily="49" charset="-122"/>
                          </a:rPr>
                          <m:t>, ⋯, </m:t>
                        </m:r>
                        <m:r>
                          <a:rPr lang="en-US" altLang="zh-CN" sz="1600" b="1">
                            <a:solidFill>
                              <a:schemeClr val="accent6">
                                <a:lumMod val="50000"/>
                              </a:schemeClr>
                            </a:solidFill>
                            <a:latin typeface="Cambria Math" panose="02040503050406030204" pitchFamily="18" charset="0"/>
                            <a:ea typeface="楷体" panose="02010609060101010101" pitchFamily="49" charset="-122"/>
                          </a:rPr>
                          <m:t>𝒏</m:t>
                        </m:r>
                      </m:e>
                    </m:d>
                    <m:r>
                      <a:rPr lang="en-US" altLang="zh-CN" sz="1600" b="1">
                        <a:solidFill>
                          <a:schemeClr val="accent6">
                            <a:lumMod val="50000"/>
                          </a:schemeClr>
                        </a:solidFill>
                        <a:latin typeface="Cambria Math" panose="02040503050406030204" pitchFamily="18" charset="0"/>
                        <a:ea typeface="楷体" panose="02010609060101010101" pitchFamily="49" charset="-122"/>
                      </a:rPr>
                      <m:t>, </m:t>
                    </m:r>
                    <m:r>
                      <a:rPr lang="en-US" altLang="zh-CN" sz="1600" b="1">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dPr>
                      <m:e>
                        <m:sSub>
                          <m:sSubPr>
                            <m:ctrlPr>
                              <a:rPr lang="en-US" altLang="zh-CN" sz="16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1600" b="1">
                                <a:solidFill>
                                  <a:schemeClr val="accent6">
                                    <a:lumMod val="50000"/>
                                  </a:schemeClr>
                                </a:solidFill>
                                <a:latin typeface="Cambria Math" panose="02040503050406030204" pitchFamily="18" charset="0"/>
                                <a:ea typeface="楷体" panose="02010609060101010101" pitchFamily="49" charset="-122"/>
                              </a:rPr>
                              <m:t>𝑳</m:t>
                            </m:r>
                          </m:e>
                          <m:sub>
                            <m:r>
                              <a:rPr lang="en-US" altLang="zh-CN" sz="1600" b="1">
                                <a:solidFill>
                                  <a:schemeClr val="accent6">
                                    <a:lumMod val="50000"/>
                                  </a:schemeClr>
                                </a:solidFill>
                                <a:latin typeface="Cambria Math" panose="02040503050406030204" pitchFamily="18" charset="0"/>
                                <a:ea typeface="楷体" panose="02010609060101010101" pitchFamily="49" charset="-122"/>
                              </a:rPr>
                              <m:t>𝒊</m:t>
                            </m:r>
                          </m:sub>
                        </m:sSub>
                      </m:e>
                    </m:d>
                    <m:r>
                      <a:rPr lang="en-US" altLang="zh-CN" sz="1600" b="1">
                        <a:solidFill>
                          <a:schemeClr val="accent6">
                            <a:lumMod val="50000"/>
                          </a:schemeClr>
                        </a:solidFill>
                        <a:latin typeface="Cambria Math" panose="02040503050406030204" pitchFamily="18" charset="0"/>
                        <a:ea typeface="楷体" panose="02010609060101010101" pitchFamily="49" charset="-122"/>
                      </a:rPr>
                      <m:t>=</m:t>
                    </m:r>
                    <m:r>
                      <a:rPr lang="en-US" altLang="zh-CN" sz="1600" b="1">
                        <a:solidFill>
                          <a:schemeClr val="accent6">
                            <a:lumMod val="50000"/>
                          </a:schemeClr>
                        </a:solidFill>
                        <a:latin typeface="Cambria Math" panose="02040503050406030204" pitchFamily="18" charset="0"/>
                        <a:ea typeface="楷体" panose="02010609060101010101" pitchFamily="49" charset="-122"/>
                      </a:rPr>
                      <m:t>𝟏</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。注意当</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𝑪</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是空集时，</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𝑪</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是矛盾式；而当存在命题变量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𝑪</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𝑪</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时，</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𝑪</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2" name="文本框 1">
                <a:extLst>
                  <a:ext uri="{FF2B5EF4-FFF2-40B4-BE49-F238E27FC236}">
                    <a16:creationId xmlns:a16="http://schemas.microsoft.com/office/drawing/2014/main" id="{F3309F8B-0B02-476D-BCB6-C40E2DE6A7CC}"/>
                  </a:ext>
                </a:extLst>
              </p:cNvPr>
              <p:cNvSpPr txBox="1">
                <a:spLocks noRot="1" noChangeAspect="1" noMove="1" noResize="1" noEditPoints="1" noAdjustHandles="1" noChangeArrowheads="1" noChangeShapeType="1" noTextEdit="1"/>
              </p:cNvSpPr>
              <p:nvPr/>
            </p:nvSpPr>
            <p:spPr>
              <a:xfrm>
                <a:off x="540202" y="794920"/>
                <a:ext cx="8063583" cy="1989071"/>
              </a:xfrm>
              <a:prstGeom prst="rect">
                <a:avLst/>
              </a:prstGeom>
              <a:blipFill>
                <a:blip r:embed="rId2"/>
                <a:stretch>
                  <a:fillRect l="-303" r="-378" b="-2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A43816E-337D-415B-8AE7-6EC19CA9E18E}"/>
                  </a:ext>
                </a:extLst>
              </p:cNvPr>
              <p:cNvSpPr txBox="1"/>
              <p:nvPr/>
            </p:nvSpPr>
            <p:spPr>
              <a:xfrm>
                <a:off x="540202" y="2968675"/>
                <a:ext cx="8063583" cy="1543821"/>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引理</a:t>
                </a:r>
                <a:r>
                  <a:rPr lang="en-US" altLang="zh-CN" sz="1400" b="1">
                    <a:solidFill>
                      <a:schemeClr val="accent2">
                        <a:lumMod val="50000"/>
                      </a:schemeClr>
                    </a:solidFill>
                  </a:rPr>
                  <a:t>】</a:t>
                </a:r>
                <a:r>
                  <a:rPr lang="zh-CN" altLang="en-US" sz="1400" b="1">
                    <a:solidFill>
                      <a:schemeClr val="accent2">
                        <a:lumMod val="50000"/>
                      </a:schemeClr>
                    </a:solidFill>
                  </a:rPr>
                  <a:t>设合取范式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𝒎</m:t>
                            </m:r>
                          </m:sub>
                        </m:sSub>
                      </m:e>
                    </m:d>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包含命题变量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，定义：</a:t>
                </a:r>
                <a:endParaRPr lang="en-US" altLang="zh-CN" sz="1400" b="1">
                  <a:solidFill>
                    <a:schemeClr val="accent2">
                      <a:lumMod val="50000"/>
                    </a:schemeClr>
                  </a:solidFill>
                </a:endParaRPr>
              </a:p>
              <a:p>
                <a:pPr algn="ctr">
                  <a:lnSpc>
                    <a:spcPts val="1800"/>
                  </a:lnSpc>
                  <a:spcBef>
                    <a:spcPts val="600"/>
                  </a:spcBef>
                </a:pP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𝟎</m:t>
                        </m:r>
                      </m:sub>
                    </m:sSub>
                    <m:r>
                      <a:rPr lang="en-US" altLang="zh-CN" sz="1400" b="1" i="1" smtClean="0">
                        <a:solidFill>
                          <a:srgbClr val="C00000"/>
                        </a:solidFill>
                        <a:latin typeface="Cambria Math" panose="02040503050406030204" pitchFamily="18" charset="0"/>
                      </a:rPr>
                      <m:t>=</m:t>
                    </m:r>
                    <m:d>
                      <m:dPr>
                        <m:begChr m:val="{"/>
                        <m:endChr m:val="}"/>
                        <m:sep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e>
                        </m:d>
                      </m:e>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zh-CN" altLang="en-US" sz="1400" b="1" i="1" smtClean="0">
                            <a:solidFill>
                              <a:srgbClr val="C00000"/>
                            </a:solidFill>
                            <a:latin typeface="Cambria Math" panose="02040503050406030204" pitchFamily="18" charset="0"/>
                          </a:rPr>
                          <m:t>且</m:t>
                        </m:r>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e>
                    </m:d>
                  </m:oMath>
                </a14:m>
                <a:r>
                  <a:rPr lang="en-US" altLang="zh-CN" sz="1400" b="1">
                    <a:solidFill>
                      <a:schemeClr val="accent2">
                        <a:lumMod val="50000"/>
                      </a:schemeClr>
                    </a:solidFill>
                  </a:rPr>
                  <a:t>          </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d>
                      <m:dPr>
                        <m:begChr m:val="{"/>
                        <m:endChr m:val="}"/>
                        <m:sep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e>
                        </m:d>
                      </m:e>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zh-CN" altLang="en-US" sz="1400" b="1" i="1" smtClean="0">
                            <a:solidFill>
                              <a:srgbClr val="C00000"/>
                            </a:solidFill>
                            <a:latin typeface="Cambria Math" panose="02040503050406030204" pitchFamily="18" charset="0"/>
                          </a:rPr>
                          <m:t>且</m:t>
                        </m:r>
                        <m:r>
                          <a:rPr lang="zh-CN" altLang="en-US" sz="1400" b="1" i="1" smtClean="0">
                            <a:solidFill>
                              <a:srgbClr val="C00000"/>
                            </a:solidFill>
                            <a:latin typeface="Cambria Math" panose="02040503050406030204" pitchFamily="18" charset="0"/>
                          </a:rPr>
                          <m:t> </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e>
                    </m:d>
                  </m:oMath>
                </a14:m>
                <a:endParaRPr lang="en-US" altLang="zh-CN" sz="1400" b="1">
                  <a:solidFill>
                    <a:schemeClr val="accent2">
                      <a:lumMod val="50000"/>
                    </a:schemeClr>
                  </a:solidFill>
                </a:endParaRPr>
              </a:p>
              <a:p>
                <a:pPr>
                  <a:lnSpc>
                    <a:spcPts val="1800"/>
                  </a:lnSpc>
                  <a:spcBef>
                    <a:spcPts val="600"/>
                  </a:spcBef>
                </a:pPr>
                <a:r>
                  <a:rPr lang="zh-CN" altLang="en-US" sz="1400" b="1">
                    <a:solidFill>
                      <a:schemeClr val="accent2">
                        <a:lumMod val="50000"/>
                      </a:schemeClr>
                    </a:solidFill>
                  </a:rPr>
                  <a:t>则对任意真值赋值函数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有：</a:t>
                </a:r>
                <a:endParaRPr lang="en-US" altLang="zh-CN" sz="1400" b="1">
                  <a:solidFill>
                    <a:schemeClr val="accent2">
                      <a:lumMod val="50000"/>
                    </a:schemeClr>
                  </a:solidFill>
                </a:endParaRPr>
              </a:p>
              <a:p>
                <a:pPr algn="ctr">
                  <a:lnSpc>
                    <a:spcPts val="1800"/>
                  </a:lnSpc>
                  <a:spcBef>
                    <a:spcPts val="600"/>
                  </a:spcBef>
                </a:pP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𝟎</m:t>
                            </m:r>
                          </m:sub>
                        </m:sSub>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oMath>
                </a14:m>
                <a:r>
                  <a:rPr lang="en-US" altLang="zh-CN"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𝟏</m:t>
                            </m:r>
                          </m:sub>
                        </m:sSub>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oMath>
                </a14:m>
                <a:endParaRPr lang="en-US" altLang="zh-CN" sz="1400" b="1">
                  <a:solidFill>
                    <a:schemeClr val="accent2">
                      <a:lumMod val="50000"/>
                    </a:schemeClr>
                  </a:solidFill>
                </a:endParaRPr>
              </a:p>
              <a:p>
                <a:pPr>
                  <a:lnSpc>
                    <a:spcPts val="1800"/>
                  </a:lnSpc>
                  <a:spcBef>
                    <a:spcPts val="600"/>
                  </a:spcBef>
                </a:pPr>
                <a:r>
                  <a:rPr lang="zh-CN" altLang="en-US" sz="1400" b="1">
                    <a:solidFill>
                      <a:schemeClr val="accent2">
                        <a:lumMod val="50000"/>
                      </a:schemeClr>
                    </a:solidFill>
                  </a:rPr>
                  <a:t>这样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是矛盾式时</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𝟎</m:t>
                        </m:r>
                      </m:sub>
                    </m:sSub>
                  </m:oMath>
                </a14:m>
                <a:r>
                  <a:rPr lang="zh-CN" altLang="en-US" sz="1400" b="1">
                    <a:solidFill>
                      <a:srgbClr val="C00000"/>
                    </a:solidFill>
                  </a:rPr>
                  <a:t>和</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𝟏</m:t>
                        </m:r>
                      </m:sub>
                    </m:sSub>
                  </m:oMath>
                </a14:m>
                <a:r>
                  <a:rPr lang="zh-CN" altLang="en-US" sz="1400" b="1">
                    <a:solidFill>
                      <a:srgbClr val="C00000"/>
                    </a:solidFill>
                  </a:rPr>
                  <a:t>都是矛盾式</a:t>
                </a:r>
                <a:r>
                  <a:rPr lang="zh-CN" altLang="en-US" sz="14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CA43816E-337D-415B-8AE7-6EC19CA9E18E}"/>
                  </a:ext>
                </a:extLst>
              </p:cNvPr>
              <p:cNvSpPr txBox="1">
                <a:spLocks noRot="1" noChangeAspect="1" noMove="1" noResize="1" noEditPoints="1" noAdjustHandles="1" noChangeArrowheads="1" noChangeShapeType="1" noTextEdit="1"/>
              </p:cNvSpPr>
              <p:nvPr/>
            </p:nvSpPr>
            <p:spPr>
              <a:xfrm>
                <a:off x="540202" y="2968675"/>
                <a:ext cx="8063583" cy="1543821"/>
              </a:xfrm>
              <a:prstGeom prst="rect">
                <a:avLst/>
              </a:prstGeom>
              <a:blipFill>
                <a:blip r:embed="rId3"/>
                <a:stretch>
                  <a:fillRect l="-227" t="-395" b="-31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023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证明消解原理完全性的一些准备</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A43816E-337D-415B-8AE7-6EC19CA9E18E}"/>
                  </a:ext>
                </a:extLst>
              </p:cNvPr>
              <p:cNvSpPr txBox="1"/>
              <p:nvPr/>
            </p:nvSpPr>
            <p:spPr>
              <a:xfrm>
                <a:off x="377378" y="903475"/>
                <a:ext cx="8389236" cy="1543821"/>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引理</a:t>
                </a:r>
                <a:r>
                  <a:rPr lang="en-US" altLang="zh-CN" sz="1400" b="1">
                    <a:solidFill>
                      <a:schemeClr val="accent2">
                        <a:lumMod val="50000"/>
                      </a:schemeClr>
                    </a:solidFill>
                  </a:rPr>
                  <a:t>】</a:t>
                </a:r>
                <a:r>
                  <a:rPr lang="zh-CN" altLang="en-US" sz="1400" b="1">
                    <a:solidFill>
                      <a:schemeClr val="accent2">
                        <a:lumMod val="50000"/>
                      </a:schemeClr>
                    </a:solidFill>
                  </a:rPr>
                  <a:t>设合取范式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𝒎</m:t>
                            </m:r>
                          </m:sub>
                        </m:sSub>
                      </m:e>
                    </m:d>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包含命题变量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，定义：</a:t>
                </a:r>
                <a:endParaRPr lang="en-US" altLang="zh-CN" sz="1400" b="1">
                  <a:solidFill>
                    <a:schemeClr val="accent2">
                      <a:lumMod val="50000"/>
                    </a:schemeClr>
                  </a:solidFill>
                </a:endParaRPr>
              </a:p>
              <a:p>
                <a:pPr algn="ctr">
                  <a:lnSpc>
                    <a:spcPts val="1800"/>
                  </a:lnSpc>
                  <a:spcBef>
                    <a:spcPts val="600"/>
                  </a:spcBef>
                </a:pP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𝟎</m:t>
                        </m:r>
                      </m:sub>
                    </m:sSub>
                    <m:r>
                      <a:rPr lang="en-US" altLang="zh-CN" sz="1400" b="1" i="1" smtClean="0">
                        <a:solidFill>
                          <a:srgbClr val="C00000"/>
                        </a:solidFill>
                        <a:latin typeface="Cambria Math" panose="02040503050406030204" pitchFamily="18" charset="0"/>
                      </a:rPr>
                      <m:t>=</m:t>
                    </m:r>
                    <m:d>
                      <m:dPr>
                        <m:begChr m:val="{"/>
                        <m:endChr m:val="}"/>
                        <m:sep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e>
                        </m:d>
                      </m:e>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zh-CN" altLang="en-US" sz="1400" b="1" i="1" smtClean="0">
                            <a:solidFill>
                              <a:srgbClr val="C00000"/>
                            </a:solidFill>
                            <a:latin typeface="Cambria Math" panose="02040503050406030204" pitchFamily="18" charset="0"/>
                          </a:rPr>
                          <m:t>且</m:t>
                        </m:r>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e>
                    </m:d>
                  </m:oMath>
                </a14:m>
                <a:r>
                  <a:rPr lang="en-US" altLang="zh-CN" sz="1400" b="1">
                    <a:solidFill>
                      <a:schemeClr val="accent2">
                        <a:lumMod val="50000"/>
                      </a:schemeClr>
                    </a:solidFill>
                  </a:rPr>
                  <a:t>          </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d>
                      <m:dPr>
                        <m:begChr m:val="{"/>
                        <m:endChr m:val="}"/>
                        <m:sep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e>
                        </m:d>
                      </m:e>
                      <m:e>
                        <m:r>
                          <a:rPr lang="en-US" altLang="zh-CN" sz="1400" b="1" i="1" smtClean="0">
                            <a:solidFill>
                              <a:srgbClr val="C00000"/>
                            </a:solidFill>
                            <a:latin typeface="Cambria Math" panose="02040503050406030204" pitchFamily="18" charset="0"/>
                          </a:rPr>
                          <m:t>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zh-CN" altLang="en-US" sz="1400" b="1" i="1" smtClean="0">
                            <a:solidFill>
                              <a:srgbClr val="C00000"/>
                            </a:solidFill>
                            <a:latin typeface="Cambria Math" panose="02040503050406030204" pitchFamily="18" charset="0"/>
                          </a:rPr>
                          <m:t>且</m:t>
                        </m:r>
                        <m:r>
                          <a:rPr lang="zh-CN" altLang="en-US" sz="1400" b="1" i="1" smtClean="0">
                            <a:solidFill>
                              <a:srgbClr val="C00000"/>
                            </a:solidFill>
                            <a:latin typeface="Cambria Math" panose="02040503050406030204" pitchFamily="18" charset="0"/>
                          </a:rPr>
                          <m:t> </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e>
                    </m:d>
                  </m:oMath>
                </a14:m>
                <a:endParaRPr lang="en-US" altLang="zh-CN" sz="1400" b="1">
                  <a:solidFill>
                    <a:schemeClr val="accent2">
                      <a:lumMod val="50000"/>
                    </a:schemeClr>
                  </a:solidFill>
                </a:endParaRPr>
              </a:p>
              <a:p>
                <a:pPr>
                  <a:lnSpc>
                    <a:spcPts val="1800"/>
                  </a:lnSpc>
                  <a:spcBef>
                    <a:spcPts val="600"/>
                  </a:spcBef>
                </a:pPr>
                <a:r>
                  <a:rPr lang="zh-CN" altLang="en-US" sz="1400" b="1">
                    <a:solidFill>
                      <a:schemeClr val="accent2">
                        <a:lumMod val="50000"/>
                      </a:schemeClr>
                    </a:solidFill>
                  </a:rPr>
                  <a:t>则对任意真值赋值函数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有：</a:t>
                </a:r>
                <a:endParaRPr lang="en-US" altLang="zh-CN" sz="1400" b="1">
                  <a:solidFill>
                    <a:schemeClr val="accent2">
                      <a:lumMod val="50000"/>
                    </a:schemeClr>
                  </a:solidFill>
                </a:endParaRPr>
              </a:p>
              <a:p>
                <a:pPr algn="ctr">
                  <a:lnSpc>
                    <a:spcPts val="1800"/>
                  </a:lnSpc>
                  <a:spcBef>
                    <a:spcPts val="600"/>
                  </a:spcBef>
                </a:pP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𝟎</m:t>
                            </m:r>
                          </m:sub>
                        </m:sSub>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𝟎</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oMath>
                </a14:m>
                <a:r>
                  <a:rPr lang="en-US" altLang="zh-CN"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𝟏</m:t>
                            </m:r>
                          </m:sub>
                        </m:sSub>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𝒑</m:t>
                            </m:r>
                          </m:e>
                          <m:sub>
                            <m:r>
                              <a:rPr lang="en-US" altLang="zh-CN" sz="1400" b="1" i="1" smtClean="0">
                                <a:solidFill>
                                  <a:srgbClr val="C00000"/>
                                </a:solidFill>
                                <a:latin typeface="Cambria Math" panose="02040503050406030204" pitchFamily="18" charset="0"/>
                              </a:rPr>
                              <m:t>𝒏</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𝟏</m:t>
                        </m:r>
                      </m:e>
                    </m:d>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oMath>
                </a14:m>
                <a:endParaRPr lang="en-US" altLang="zh-CN" sz="1400" b="1">
                  <a:solidFill>
                    <a:schemeClr val="accent2">
                      <a:lumMod val="50000"/>
                    </a:schemeClr>
                  </a:solidFill>
                </a:endParaRPr>
              </a:p>
              <a:p>
                <a:pPr>
                  <a:lnSpc>
                    <a:spcPts val="1800"/>
                  </a:lnSpc>
                  <a:spcBef>
                    <a:spcPts val="600"/>
                  </a:spcBef>
                </a:pPr>
                <a:r>
                  <a:rPr lang="zh-CN" altLang="en-US" sz="1400" b="1">
                    <a:solidFill>
                      <a:schemeClr val="accent2">
                        <a:lumMod val="50000"/>
                      </a:schemeClr>
                    </a:solidFill>
                  </a:rPr>
                  <a:t>这样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，从而</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是矛盾式时</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𝟎</m:t>
                        </m:r>
                      </m:sub>
                    </m:sSub>
                  </m:oMath>
                </a14:m>
                <a:r>
                  <a:rPr lang="zh-CN" altLang="en-US" sz="1400" b="1">
                    <a:solidFill>
                      <a:srgbClr val="C00000"/>
                    </a:solidFill>
                  </a:rPr>
                  <a:t>和</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𝑨</m:t>
                        </m:r>
                      </m:e>
                      <m:sub>
                        <m:r>
                          <a:rPr lang="en-US" altLang="zh-CN" sz="1400" b="1" i="1" smtClean="0">
                            <a:solidFill>
                              <a:srgbClr val="C00000"/>
                            </a:solidFill>
                            <a:latin typeface="Cambria Math" panose="02040503050406030204" pitchFamily="18" charset="0"/>
                          </a:rPr>
                          <m:t>𝟏</m:t>
                        </m:r>
                      </m:sub>
                    </m:sSub>
                  </m:oMath>
                </a14:m>
                <a:r>
                  <a:rPr lang="zh-CN" altLang="en-US" sz="1400" b="1">
                    <a:solidFill>
                      <a:srgbClr val="C00000"/>
                    </a:solidFill>
                  </a:rPr>
                  <a:t>都是矛盾式</a:t>
                </a:r>
                <a:r>
                  <a:rPr lang="zh-CN" altLang="en-US" sz="14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CA43816E-337D-415B-8AE7-6EC19CA9E18E}"/>
                  </a:ext>
                </a:extLst>
              </p:cNvPr>
              <p:cNvSpPr txBox="1">
                <a:spLocks noRot="1" noChangeAspect="1" noMove="1" noResize="1" noEditPoints="1" noAdjustHandles="1" noChangeArrowheads="1" noChangeShapeType="1" noTextEdit="1"/>
              </p:cNvSpPr>
              <p:nvPr/>
            </p:nvSpPr>
            <p:spPr>
              <a:xfrm>
                <a:off x="377378" y="903475"/>
                <a:ext cx="8389236" cy="1543821"/>
              </a:xfrm>
              <a:prstGeom prst="rect">
                <a:avLst/>
              </a:prstGeom>
              <a:blipFill>
                <a:blip r:embed="rId2"/>
                <a:stretch>
                  <a:fillRect l="-218" t="-395" b="-3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2407514-2BA5-4437-8529-C43619C18BA6}"/>
                  </a:ext>
                </a:extLst>
              </p:cNvPr>
              <p:cNvSpPr txBox="1"/>
              <p:nvPr/>
            </p:nvSpPr>
            <p:spPr>
              <a:xfrm>
                <a:off x="377382" y="2571750"/>
                <a:ext cx="8389236" cy="1928541"/>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400" b="1">
                    <a:solidFill>
                      <a:srgbClr val="002060"/>
                    </a:solidFill>
                  </a:rPr>
                  <a:t>【</a:t>
                </a:r>
                <a:r>
                  <a:rPr lang="zh-CN" altLang="en-US" sz="1400" b="1">
                    <a:solidFill>
                      <a:srgbClr val="002060"/>
                    </a:solidFill>
                  </a:rPr>
                  <a:t>证明</a:t>
                </a:r>
                <a:r>
                  <a:rPr lang="en-US" altLang="zh-CN" sz="1400" b="1">
                    <a:solidFill>
                      <a:srgbClr val="002060"/>
                    </a:solidFill>
                  </a:rPr>
                  <a:t>】</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是空集时，</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𝟏</m:t>
                        </m:r>
                      </m:sub>
                    </m:sSub>
                  </m:oMath>
                </a14:m>
                <a:r>
                  <a:rPr lang="zh-CN" altLang="en-US" sz="1400" b="1">
                    <a:solidFill>
                      <a:srgbClr val="002060"/>
                    </a:solidFill>
                    <a:latin typeface="楷体" panose="02010609060101010101" pitchFamily="49" charset="-122"/>
                    <a:ea typeface="楷体" panose="02010609060101010101" pitchFamily="49" charset="-122"/>
                  </a:rPr>
                  <a:t>都是空集，引理平凡成立。下面假设</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不是空集。对任意真值赋值函数</a:t>
                </a:r>
                <a14:m>
                  <m:oMath xmlns:m="http://schemas.openxmlformats.org/officeDocument/2006/math">
                    <m:r>
                      <a:rPr lang="en-US" altLang="zh-CN" sz="1400" b="1" i="1" smtClean="0">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假设</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a:solidFill>
                                  <a:srgbClr val="002060"/>
                                </a:solidFill>
                                <a:latin typeface="Cambria Math" panose="02040503050406030204" pitchFamily="18" charset="0"/>
                              </a:rPr>
                              <m:t>𝑨</m:t>
                            </m:r>
                          </m:e>
                          <m:sub>
                            <m:r>
                              <a:rPr lang="en-US" altLang="zh-CN" sz="1400" b="1" i="1">
                                <a:solidFill>
                                  <a:srgbClr val="002060"/>
                                </a:solidFill>
                                <a:latin typeface="Cambria Math" panose="02040503050406030204" pitchFamily="18" charset="0"/>
                              </a:rPr>
                              <m:t>𝟎</m:t>
                            </m:r>
                          </m:sub>
                        </m:sSub>
                      </m:e>
                    </m:d>
                    <m:r>
                      <a:rPr lang="en-US" altLang="zh-CN" sz="1400" b="1" i="1">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oMath>
                </a14:m>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oMath>
                </a14:m>
                <a:r>
                  <a:rPr lang="zh-CN" altLang="en-US" sz="1400" b="1">
                    <a:solidFill>
                      <a:srgbClr val="002060"/>
                    </a:solidFill>
                    <a:latin typeface="楷体" panose="02010609060101010101" pitchFamily="49" charset="-122"/>
                    <a:ea typeface="楷体" panose="02010609060101010101" pitchFamily="49" charset="-122"/>
                  </a:rPr>
                  <a:t>是空集，即</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oMath>
                </a14:m>
                <a:r>
                  <a:rPr lang="zh-CN" altLang="en-US" sz="1400" b="1">
                    <a:solidFill>
                      <a:srgbClr val="002060"/>
                    </a:solidFill>
                    <a:latin typeface="楷体" panose="02010609060101010101" pitchFamily="49" charset="-122"/>
                    <a:ea typeface="楷体" panose="02010609060101010101" pitchFamily="49" charset="-122"/>
                  </a:rPr>
                  <a:t>是永真式，则</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的每个子句</a:t>
                </a:r>
                <a14:m>
                  <m:oMath xmlns:m="http://schemas.openxmlformats.org/officeDocument/2006/math">
                    <m:r>
                      <a:rPr lang="en-US" altLang="zh-CN" sz="1400" b="1" i="1" smtClean="0">
                        <a:solidFill>
                          <a:srgbClr val="002060"/>
                        </a:solidFill>
                        <a:latin typeface="Cambria Math" panose="02040503050406030204" pitchFamily="18" charset="0"/>
                      </a:rPr>
                      <m:t>𝑪</m:t>
                    </m:r>
                  </m:oMath>
                </a14:m>
                <a:r>
                  <a:rPr lang="zh-CN" altLang="en-US" sz="1400" b="1">
                    <a:solidFill>
                      <a:srgbClr val="002060"/>
                    </a:solidFill>
                    <a:latin typeface="楷体" panose="02010609060101010101" pitchFamily="49" charset="-122"/>
                    <a:ea typeface="楷体" panose="02010609060101010101" pitchFamily="49" charset="-122"/>
                  </a:rPr>
                  <a:t>都包含</a:t>
                </a:r>
                <a14:m>
                  <m:oMath xmlns:m="http://schemas.openxmlformats.org/officeDocument/2006/math">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oMath>
                </a14:m>
                <a:r>
                  <a:rPr lang="zh-CN" altLang="en-US" sz="1400" b="1">
                    <a:solidFill>
                      <a:srgbClr val="002060"/>
                    </a:solidFill>
                    <a:latin typeface="楷体" panose="02010609060101010101" pitchFamily="49" charset="-122"/>
                    <a:ea typeface="楷体" panose="02010609060101010101" pitchFamily="49" charset="-122"/>
                  </a:rPr>
                  <a:t>，从而每个子句在</a:t>
                </a:r>
                <a14:m>
                  <m:oMath xmlns:m="http://schemas.openxmlformats.org/officeDocument/2006/math">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oMath>
                </a14:m>
                <a:r>
                  <a:rPr lang="zh-CN" altLang="en-US" sz="1400" b="1">
                    <a:solidFill>
                      <a:srgbClr val="002060"/>
                    </a:solidFill>
                    <a:latin typeface="楷体" panose="02010609060101010101" pitchFamily="49" charset="-122"/>
                    <a:ea typeface="楷体" panose="02010609060101010101" pitchFamily="49" charset="-122"/>
                  </a:rPr>
                  <a:t>下的真值都为</a:t>
                </a:r>
                <a14:m>
                  <m:oMath xmlns:m="http://schemas.openxmlformats.org/officeDocument/2006/math">
                    <m:r>
                      <a:rPr lang="en-US" altLang="zh-CN" sz="1400" b="1" i="1" smtClean="0">
                        <a:solidFill>
                          <a:srgbClr val="002060"/>
                        </a:solidFill>
                        <a:latin typeface="Cambria Math" panose="02040503050406030204" pitchFamily="18" charset="0"/>
                      </a:rPr>
                      <m:t>𝟏</m:t>
                    </m:r>
                  </m:oMath>
                </a14:m>
                <a:r>
                  <a:rPr lang="zh-CN" altLang="en-US" sz="14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oMath>
                </a14:m>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oMath>
                </a14:m>
                <a:r>
                  <a:rPr lang="zh-CN" altLang="en-US" sz="1400" b="1">
                    <a:solidFill>
                      <a:srgbClr val="002060"/>
                    </a:solidFill>
                    <a:latin typeface="楷体" panose="02010609060101010101" pitchFamily="49" charset="-122"/>
                    <a:ea typeface="楷体" panose="02010609060101010101" pitchFamily="49" charset="-122"/>
                  </a:rPr>
                  <a:t>不是空集，则存在</a:t>
                </a:r>
                <a14:m>
                  <m:oMath xmlns:m="http://schemas.openxmlformats.org/officeDocument/2006/math">
                    <m:r>
                      <a:rPr lang="en-US" altLang="zh-CN" sz="1400" b="1" i="1" smtClean="0">
                        <a:solidFill>
                          <a:srgbClr val="002060"/>
                        </a:solidFill>
                        <a:latin typeface="Cambria Math" panose="02040503050406030204" pitchFamily="18" charset="0"/>
                      </a:rPr>
                      <m:t>𝑪</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rgbClr val="002060"/>
                        </a:solidFill>
                        <a:latin typeface="Cambria Math" panose="02040503050406030204" pitchFamily="18" charset="0"/>
                      </a:rPr>
                      <m:t>𝑪</m:t>
                    </m:r>
                    <m:r>
                      <a:rPr lang="en-US" altLang="zh-CN" sz="1400" b="1" i="1" smtClean="0">
                        <a:solidFill>
                          <a:srgbClr val="002060"/>
                        </a:solidFill>
                        <a:latin typeface="Cambria Math" panose="02040503050406030204" pitchFamily="18" charset="0"/>
                      </a:rPr>
                      <m:t>−</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e>
                    </m:d>
                  </m:oMath>
                </a14:m>
                <a:r>
                  <a:rPr lang="zh-CN" altLang="en-US" sz="1400" b="1">
                    <a:solidFill>
                      <a:srgbClr val="002060"/>
                    </a:solidFill>
                    <a:latin typeface="楷体" panose="02010609060101010101" pitchFamily="49" charset="-122"/>
                    <a:ea typeface="楷体" panose="02010609060101010101" pitchFamily="49" charset="-122"/>
                  </a:rPr>
                  <a:t>在</a:t>
                </a:r>
                <a14:m>
                  <m:oMath xmlns:m="http://schemas.openxmlformats.org/officeDocument/2006/math">
                    <m:r>
                      <a:rPr lang="en-US" altLang="zh-CN" sz="1400" b="1" i="1" smtClean="0">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下的真值为</a:t>
                </a:r>
                <a:r>
                  <a:rPr lang="en-US" altLang="zh-CN" sz="1400" b="1">
                    <a:solidFill>
                      <a:srgbClr val="002060"/>
                    </a:solidFill>
                    <a:latin typeface="楷体" panose="02010609060101010101" pitchFamily="49" charset="-122"/>
                    <a:ea typeface="楷体" panose="02010609060101010101" pitchFamily="49" charset="-122"/>
                  </a:rPr>
                  <a:t>1</a:t>
                </a:r>
                <a:r>
                  <a:rPr lang="zh-CN" altLang="en-US" sz="1400" b="1">
                    <a:solidFill>
                      <a:srgbClr val="002060"/>
                    </a:solidFill>
                    <a:latin typeface="楷体" panose="02010609060101010101" pitchFamily="49" charset="-122"/>
                    <a:ea typeface="楷体" panose="02010609060101010101" pitchFamily="49" charset="-122"/>
                  </a:rPr>
                  <a:t>，这时当然</a:t>
                </a:r>
                <a14:m>
                  <m:oMath xmlns:m="http://schemas.openxmlformats.org/officeDocument/2006/math">
                    <m:r>
                      <a:rPr lang="en-US" altLang="zh-CN" sz="1400" b="1" i="1" smtClean="0">
                        <a:solidFill>
                          <a:srgbClr val="002060"/>
                        </a:solidFill>
                        <a:latin typeface="Cambria Math" panose="02040503050406030204" pitchFamily="18" charset="0"/>
                      </a:rPr>
                      <m:t>𝑪</m:t>
                    </m:r>
                  </m:oMath>
                </a14:m>
                <a:r>
                  <a:rPr lang="zh-CN" altLang="en-US" sz="1400" b="1">
                    <a:solidFill>
                      <a:srgbClr val="002060"/>
                    </a:solidFill>
                    <a:latin typeface="楷体" panose="02010609060101010101" pitchFamily="49" charset="-122"/>
                    <a:ea typeface="楷体" panose="02010609060101010101" pitchFamily="49" charset="-122"/>
                  </a:rPr>
                  <a:t>在</a:t>
                </a:r>
                <a14:m>
                  <m:oMath xmlns:m="http://schemas.openxmlformats.org/officeDocument/2006/math">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oMath>
                </a14:m>
                <a:r>
                  <a:rPr lang="zh-CN" altLang="en-US" sz="1400" b="1">
                    <a:solidFill>
                      <a:srgbClr val="002060"/>
                    </a:solidFill>
                    <a:latin typeface="楷体" panose="02010609060101010101" pitchFamily="49" charset="-122"/>
                    <a:ea typeface="楷体" panose="02010609060101010101" pitchFamily="49" charset="-122"/>
                  </a:rPr>
                  <a:t>下的真值为</a:t>
                </a:r>
                <a:r>
                  <a:rPr lang="en-US" altLang="zh-CN" sz="1400" b="1">
                    <a:solidFill>
                      <a:srgbClr val="002060"/>
                    </a:solidFill>
                    <a:latin typeface="楷体" panose="02010609060101010101" pitchFamily="49" charset="-122"/>
                    <a:ea typeface="楷体" panose="02010609060101010101" pitchFamily="49" charset="-122"/>
                  </a:rPr>
                  <a:t>1</a:t>
                </a:r>
                <a:r>
                  <a:rPr lang="zh-CN" altLang="en-US" sz="14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oMath>
                </a14:m>
                <a:r>
                  <a:rPr lang="zh-CN" altLang="en-US" sz="1400" b="1">
                    <a:solidFill>
                      <a:srgbClr val="002060"/>
                    </a:solidFill>
                    <a:latin typeface="楷体" panose="02010609060101010101" pitchFamily="49" charset="-122"/>
                    <a:ea typeface="楷体" panose="02010609060101010101" pitchFamily="49" charset="-122"/>
                  </a:rPr>
                  <a:t>。</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反之，假设</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oMath>
                </a14:m>
                <a:r>
                  <a:rPr lang="zh-CN" altLang="en-US" sz="1400" b="1">
                    <a:solidFill>
                      <a:srgbClr val="002060"/>
                    </a:solidFill>
                    <a:latin typeface="楷体" panose="02010609060101010101" pitchFamily="49" charset="-122"/>
                    <a:ea typeface="楷体" panose="02010609060101010101" pitchFamily="49" charset="-122"/>
                  </a:rPr>
                  <a:t>，则对任意的</a:t>
                </a:r>
                <a14:m>
                  <m:oMath xmlns:m="http://schemas.openxmlformats.org/officeDocument/2006/math">
                    <m:r>
                      <a:rPr lang="en-US" altLang="zh-CN" sz="1400" b="1" i="1" smtClean="0">
                        <a:solidFill>
                          <a:srgbClr val="002060"/>
                        </a:solidFill>
                        <a:latin typeface="Cambria Math" panose="02040503050406030204" pitchFamily="18" charset="0"/>
                      </a:rPr>
                      <m:t>𝑪</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smtClean="0">
                        <a:solidFill>
                          <a:srgbClr val="002060"/>
                        </a:solidFill>
                        <a:latin typeface="Cambria Math" panose="02040503050406030204" pitchFamily="18" charset="0"/>
                      </a:rPr>
                      <m:t>𝑪</m:t>
                    </m:r>
                    <m:r>
                      <a:rPr lang="en-US" altLang="zh-CN" sz="1400" b="1" i="1" smtClean="0">
                        <a:solidFill>
                          <a:srgbClr val="002060"/>
                        </a:solidFill>
                        <a:latin typeface="Cambria Math" panose="02040503050406030204" pitchFamily="18" charset="0"/>
                      </a:rPr>
                      <m:t>−</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e>
                    </m:d>
                  </m:oMath>
                </a14:m>
                <a:r>
                  <a:rPr lang="zh-CN" altLang="en-US" sz="1400" b="1">
                    <a:solidFill>
                      <a:srgbClr val="002060"/>
                    </a:solidFill>
                    <a:latin typeface="楷体" panose="02010609060101010101" pitchFamily="49" charset="-122"/>
                    <a:ea typeface="楷体" panose="02010609060101010101" pitchFamily="49" charset="-122"/>
                  </a:rPr>
                  <a:t>在</a:t>
                </a:r>
                <a14:m>
                  <m:oMath xmlns:m="http://schemas.openxmlformats.org/officeDocument/2006/math">
                    <m:r>
                      <a:rPr lang="en-US" altLang="zh-CN" sz="1400" b="1" i="1" smtClean="0">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下的真值都为</a:t>
                </a:r>
                <a14:m>
                  <m:oMath xmlns:m="http://schemas.openxmlformats.org/officeDocument/2006/math">
                    <m:r>
                      <a:rPr lang="en-US" altLang="zh-CN" sz="1400" b="1" i="1" smtClean="0">
                        <a:solidFill>
                          <a:srgbClr val="002060"/>
                        </a:solidFill>
                        <a:latin typeface="Cambria Math" panose="02040503050406030204" pitchFamily="18" charset="0"/>
                      </a:rPr>
                      <m:t>𝟎</m:t>
                    </m:r>
                  </m:oMath>
                </a14:m>
                <a:r>
                  <a:rPr lang="zh-CN" altLang="en-US" sz="1400" b="1">
                    <a:solidFill>
                      <a:srgbClr val="002060"/>
                    </a:solidFill>
                    <a:latin typeface="楷体" panose="02010609060101010101" pitchFamily="49" charset="-122"/>
                    <a:ea typeface="楷体" panose="02010609060101010101" pitchFamily="49" charset="-122"/>
                  </a:rPr>
                  <a:t>，当然</a:t>
                </a:r>
                <a14:m>
                  <m:oMath xmlns:m="http://schemas.openxmlformats.org/officeDocument/2006/math">
                    <m:r>
                      <a:rPr lang="en-US" altLang="zh-CN" sz="1400" b="1" i="1" smtClean="0">
                        <a:solidFill>
                          <a:srgbClr val="002060"/>
                        </a:solidFill>
                        <a:latin typeface="Cambria Math" panose="02040503050406030204" pitchFamily="18" charset="0"/>
                      </a:rPr>
                      <m:t>𝑪</m:t>
                    </m:r>
                  </m:oMath>
                </a14:m>
                <a:r>
                  <a:rPr lang="zh-CN" altLang="en-US" sz="1400" b="1">
                    <a:solidFill>
                      <a:srgbClr val="002060"/>
                    </a:solidFill>
                    <a:latin typeface="楷体" panose="02010609060101010101" pitchFamily="49" charset="-122"/>
                    <a:ea typeface="楷体" panose="02010609060101010101" pitchFamily="49" charset="-122"/>
                  </a:rPr>
                  <a:t>在</a:t>
                </a:r>
                <a14:m>
                  <m:oMath xmlns:m="http://schemas.openxmlformats.org/officeDocument/2006/math">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oMath>
                </a14:m>
                <a:r>
                  <a:rPr lang="zh-CN" altLang="en-US" sz="1400" b="1">
                    <a:solidFill>
                      <a:srgbClr val="002060"/>
                    </a:solidFill>
                    <a:latin typeface="楷体" panose="02010609060101010101" pitchFamily="49" charset="-122"/>
                    <a:ea typeface="楷体" panose="02010609060101010101" pitchFamily="49" charset="-122"/>
                  </a:rPr>
                  <a:t>下的真值也为</a:t>
                </a:r>
                <a14:m>
                  <m:oMath xmlns:m="http://schemas.openxmlformats.org/officeDocument/2006/math">
                    <m:r>
                      <a:rPr lang="en-US" altLang="zh-CN" sz="1400" b="1" i="1" smtClean="0">
                        <a:solidFill>
                          <a:srgbClr val="002060"/>
                        </a:solidFill>
                        <a:latin typeface="Cambria Math" panose="02040503050406030204" pitchFamily="18" charset="0"/>
                      </a:rPr>
                      <m:t>𝟎</m:t>
                    </m:r>
                  </m:oMath>
                </a14:m>
                <a:r>
                  <a:rPr lang="zh-CN" altLang="en-US" sz="1400"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oMath>
                </a14:m>
                <a:r>
                  <a:rPr lang="zh-CN" altLang="en-US" sz="1400" b="1">
                    <a:solidFill>
                      <a:srgbClr val="002060"/>
                    </a:solidFill>
                    <a:latin typeface="楷体" panose="02010609060101010101" pitchFamily="49" charset="-122"/>
                    <a:ea typeface="楷体" panose="02010609060101010101" pitchFamily="49" charset="-122"/>
                  </a:rPr>
                  <a:t>。</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综上有</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e>
                    </m:d>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oMath>
                </a14:m>
                <a:r>
                  <a:rPr lang="zh-CN" altLang="en-US" sz="1400" b="1">
                    <a:solidFill>
                      <a:srgbClr val="002060"/>
                    </a:solidFill>
                    <a:latin typeface="楷体" panose="02010609060101010101" pitchFamily="49" charset="-122"/>
                    <a:ea typeface="楷体" panose="02010609060101010101" pitchFamily="49" charset="-122"/>
                  </a:rPr>
                  <a:t>，类似可证明</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𝟏</m:t>
                            </m:r>
                          </m:sub>
                        </m:sSub>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𝝈</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e>
                    </m:d>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oMath>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E2407514-2BA5-4437-8529-C43619C18BA6}"/>
                  </a:ext>
                </a:extLst>
              </p:cNvPr>
              <p:cNvSpPr txBox="1">
                <a:spLocks noRot="1" noChangeAspect="1" noMove="1" noResize="1" noEditPoints="1" noAdjustHandles="1" noChangeArrowheads="1" noChangeShapeType="1" noTextEdit="1"/>
              </p:cNvSpPr>
              <p:nvPr/>
            </p:nvSpPr>
            <p:spPr>
              <a:xfrm>
                <a:off x="377382" y="2571750"/>
                <a:ext cx="8389236" cy="1928541"/>
              </a:xfrm>
              <a:prstGeom prst="rect">
                <a:avLst/>
              </a:prstGeom>
              <a:blipFill>
                <a:blip r:embed="rId3"/>
                <a:stretch>
                  <a:fillRect l="-218" t="-1266" b="-15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0AB234E-8082-430B-9282-78877D9763FC}"/>
                  </a:ext>
                </a:extLst>
              </p:cNvPr>
              <p:cNvSpPr txBox="1"/>
              <p:nvPr/>
            </p:nvSpPr>
            <p:spPr>
              <a:xfrm>
                <a:off x="7305617" y="1708633"/>
                <a:ext cx="1460997" cy="738664"/>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注意，这时当</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𝟎</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是永真式时，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也是永真式</a:t>
                </a:r>
              </a:p>
            </p:txBody>
          </p:sp>
        </mc:Choice>
        <mc:Fallback xmlns="">
          <p:sp>
            <p:nvSpPr>
              <p:cNvPr id="5" name="文本框 4">
                <a:extLst>
                  <a:ext uri="{FF2B5EF4-FFF2-40B4-BE49-F238E27FC236}">
                    <a16:creationId xmlns:a16="http://schemas.microsoft.com/office/drawing/2014/main" id="{F0AB234E-8082-430B-9282-78877D9763FC}"/>
                  </a:ext>
                </a:extLst>
              </p:cNvPr>
              <p:cNvSpPr txBox="1">
                <a:spLocks noRot="1" noChangeAspect="1" noMove="1" noResize="1" noEditPoints="1" noAdjustHandles="1" noChangeArrowheads="1" noChangeShapeType="1" noTextEdit="1"/>
              </p:cNvSpPr>
              <p:nvPr/>
            </p:nvSpPr>
            <p:spPr>
              <a:xfrm>
                <a:off x="7305617" y="1708633"/>
                <a:ext cx="1460997" cy="738664"/>
              </a:xfrm>
              <a:prstGeom prst="rect">
                <a:avLst/>
              </a:prstGeom>
              <a:blipFill>
                <a:blip r:embed="rId4"/>
                <a:stretch>
                  <a:fillRect l="-1250" t="-826" r="-13750"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6215C7D-7328-4EB8-ACC6-A2C782242FF3}"/>
                  </a:ext>
                </a:extLst>
              </p:cNvPr>
              <p:cNvSpPr txBox="1"/>
              <p:nvPr/>
            </p:nvSpPr>
            <p:spPr>
              <a:xfrm>
                <a:off x="6380370" y="4038626"/>
                <a:ext cx="2386248" cy="461665"/>
              </a:xfrm>
              <a:prstGeom prst="rect">
                <a:avLst/>
              </a:prstGeom>
              <a:solidFill>
                <a:schemeClr val="accent6">
                  <a:lumMod val="50000"/>
                </a:schemeClr>
              </a:solidFill>
            </p:spPr>
            <p:txBody>
              <a:bodyPr wrap="square" rtlCol="0">
                <a:spAutoFit/>
              </a:bodyPr>
              <a:lstStyle/>
              <a:p>
                <a:r>
                  <a:rPr lang="zh-CN" altLang="en-US" sz="1200" b="1">
                    <a:solidFill>
                      <a:schemeClr val="bg1"/>
                    </a:solidFill>
                  </a:rPr>
                  <a:t>为什么</a:t>
                </a:r>
                <a14:m>
                  <m:oMath xmlns:m="http://schemas.openxmlformats.org/officeDocument/2006/math">
                    <m:r>
                      <a:rPr lang="en-US" altLang="zh-CN" sz="1200" b="1" i="1" smtClean="0">
                        <a:solidFill>
                          <a:schemeClr val="bg1"/>
                        </a:solidFill>
                        <a:latin typeface="Cambria Math" panose="02040503050406030204" pitchFamily="18" charset="0"/>
                      </a:rPr>
                      <m:t>𝑨</m:t>
                    </m:r>
                  </m:oMath>
                </a14:m>
                <a:r>
                  <a:rPr lang="zh-CN" altLang="en-US" sz="1200" b="1">
                    <a:solidFill>
                      <a:schemeClr val="bg1"/>
                    </a:solidFill>
                  </a:rPr>
                  <a:t>逻辑等值那个公式，且</a:t>
                </a:r>
                <a14:m>
                  <m:oMath xmlns:m="http://schemas.openxmlformats.org/officeDocument/2006/math">
                    <m:r>
                      <a:rPr lang="en-US" altLang="zh-CN" sz="1200" b="1" i="1" smtClean="0">
                        <a:solidFill>
                          <a:schemeClr val="bg1"/>
                        </a:solidFill>
                        <a:latin typeface="Cambria Math" panose="02040503050406030204" pitchFamily="18" charset="0"/>
                      </a:rPr>
                      <m:t>𝑨</m:t>
                    </m:r>
                  </m:oMath>
                </a14:m>
                <a:r>
                  <a:rPr lang="zh-CN" altLang="en-US" sz="1200" b="1">
                    <a:solidFill>
                      <a:schemeClr val="bg1"/>
                    </a:solidFill>
                  </a:rPr>
                  <a:t>是矛盾式蕴涵</a:t>
                </a:r>
                <a14:m>
                  <m:oMath xmlns:m="http://schemas.openxmlformats.org/officeDocument/2006/math">
                    <m:sSub>
                      <m:sSubPr>
                        <m:ctrlPr>
                          <a:rPr lang="en-US" altLang="zh-CN" sz="1200" b="1" i="1" smtClean="0">
                            <a:solidFill>
                              <a:schemeClr val="bg1"/>
                            </a:solidFill>
                            <a:latin typeface="Cambria Math" panose="02040503050406030204" pitchFamily="18" charset="0"/>
                          </a:rPr>
                        </m:ctrlPr>
                      </m:sSubPr>
                      <m:e>
                        <m:r>
                          <a:rPr lang="en-US" altLang="zh-CN" sz="1200" b="1" i="1" smtClean="0">
                            <a:solidFill>
                              <a:schemeClr val="bg1"/>
                            </a:solidFill>
                            <a:latin typeface="Cambria Math" panose="02040503050406030204" pitchFamily="18" charset="0"/>
                          </a:rPr>
                          <m:t>𝑨</m:t>
                        </m:r>
                      </m:e>
                      <m:sub>
                        <m:r>
                          <a:rPr lang="en-US" altLang="zh-CN" sz="1200" b="1" i="1" smtClean="0">
                            <a:solidFill>
                              <a:schemeClr val="bg1"/>
                            </a:solidFill>
                            <a:latin typeface="Cambria Math" panose="02040503050406030204" pitchFamily="18" charset="0"/>
                          </a:rPr>
                          <m:t>𝟎</m:t>
                        </m:r>
                      </m:sub>
                    </m:sSub>
                  </m:oMath>
                </a14:m>
                <a:r>
                  <a:rPr lang="zh-CN" altLang="en-US" sz="1200" b="1">
                    <a:solidFill>
                      <a:schemeClr val="bg1"/>
                    </a:solidFill>
                  </a:rPr>
                  <a:t>和</a:t>
                </a:r>
                <a14:m>
                  <m:oMath xmlns:m="http://schemas.openxmlformats.org/officeDocument/2006/math">
                    <m:sSub>
                      <m:sSubPr>
                        <m:ctrlPr>
                          <a:rPr lang="en-US" altLang="zh-CN" sz="1200" b="1" i="1" smtClean="0">
                            <a:solidFill>
                              <a:schemeClr val="bg1"/>
                            </a:solidFill>
                            <a:latin typeface="Cambria Math" panose="02040503050406030204" pitchFamily="18" charset="0"/>
                          </a:rPr>
                        </m:ctrlPr>
                      </m:sSubPr>
                      <m:e>
                        <m:r>
                          <a:rPr lang="en-US" altLang="zh-CN" sz="1200" b="1" i="1" smtClean="0">
                            <a:solidFill>
                              <a:schemeClr val="bg1"/>
                            </a:solidFill>
                            <a:latin typeface="Cambria Math" panose="02040503050406030204" pitchFamily="18" charset="0"/>
                          </a:rPr>
                          <m:t>𝑨</m:t>
                        </m:r>
                      </m:e>
                      <m:sub>
                        <m:r>
                          <a:rPr lang="en-US" altLang="zh-CN" sz="1200" b="1" i="1" smtClean="0">
                            <a:solidFill>
                              <a:schemeClr val="bg1"/>
                            </a:solidFill>
                            <a:latin typeface="Cambria Math" panose="02040503050406030204" pitchFamily="18" charset="0"/>
                          </a:rPr>
                          <m:t>𝟏</m:t>
                        </m:r>
                      </m:sub>
                    </m:sSub>
                  </m:oMath>
                </a14:m>
                <a:r>
                  <a:rPr lang="zh-CN" altLang="en-US" sz="1200" b="1">
                    <a:solidFill>
                      <a:schemeClr val="bg1"/>
                    </a:solidFill>
                  </a:rPr>
                  <a:t>都是矛盾式？</a:t>
                </a:r>
              </a:p>
            </p:txBody>
          </p:sp>
        </mc:Choice>
        <mc:Fallback xmlns="">
          <p:sp>
            <p:nvSpPr>
              <p:cNvPr id="6" name="文本框 5">
                <a:extLst>
                  <a:ext uri="{FF2B5EF4-FFF2-40B4-BE49-F238E27FC236}">
                    <a16:creationId xmlns:a16="http://schemas.microsoft.com/office/drawing/2014/main" id="{16215C7D-7328-4EB8-ACC6-A2C782242FF3}"/>
                  </a:ext>
                </a:extLst>
              </p:cNvPr>
              <p:cNvSpPr txBox="1">
                <a:spLocks noRot="1" noChangeAspect="1" noMove="1" noResize="1" noEditPoints="1" noAdjustHandles="1" noChangeArrowheads="1" noChangeShapeType="1" noTextEdit="1"/>
              </p:cNvSpPr>
              <p:nvPr/>
            </p:nvSpPr>
            <p:spPr>
              <a:xfrm>
                <a:off x="6380370" y="4038626"/>
                <a:ext cx="2386248" cy="461665"/>
              </a:xfrm>
              <a:prstGeom prst="rect">
                <a:avLst/>
              </a:prstGeom>
              <a:blipFill>
                <a:blip r:embed="rId5"/>
                <a:stretch>
                  <a:fillRect l="-256" t="-1333" r="-6394" b="-1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32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命题逻辑消解原理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消解原理完全性的证明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1DC9C77-3E32-45A2-95EE-69099921BFB4}"/>
                  </a:ext>
                </a:extLst>
              </p:cNvPr>
              <p:cNvSpPr txBox="1"/>
              <p:nvPr/>
            </p:nvSpPr>
            <p:spPr>
              <a:xfrm>
                <a:off x="576922" y="909532"/>
                <a:ext cx="6212432" cy="312714"/>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定理</a:t>
                </a:r>
                <a:r>
                  <a:rPr lang="en-US" altLang="zh-CN" sz="1400" b="1">
                    <a:solidFill>
                      <a:schemeClr val="accent2">
                        <a:lumMod val="50000"/>
                      </a:schemeClr>
                    </a:solidFill>
                  </a:rPr>
                  <a:t>】</a:t>
                </a:r>
                <a:r>
                  <a:rPr lang="zh-CN" altLang="en-US" sz="1400" b="1">
                    <a:solidFill>
                      <a:schemeClr val="accent2">
                        <a:lumMod val="50000"/>
                      </a:schemeClr>
                    </a:solidFill>
                  </a:rPr>
                  <a:t>消解原理的</a:t>
                </a:r>
                <a:r>
                  <a:rPr lang="zh-CN" altLang="en-US" sz="1400" b="1">
                    <a:solidFill>
                      <a:srgbClr val="C00000"/>
                    </a:solidFill>
                  </a:rPr>
                  <a:t>完全性</a:t>
                </a:r>
                <a:r>
                  <a:rPr lang="zh-CN" altLang="en-US" sz="1400" b="1">
                    <a:solidFill>
                      <a:schemeClr val="accent2">
                        <a:lumMod val="50000"/>
                      </a:schemeClr>
                    </a:solidFill>
                  </a:rPr>
                  <a:t>：如果合取范式</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是矛盾式，则空集属于</a:t>
                </a:r>
                <a14:m>
                  <m:oMath xmlns:m="http://schemas.openxmlformats.org/officeDocument/2006/math">
                    <m:r>
                      <a:rPr lang="en-US" altLang="zh-CN" sz="1400" b="1" i="1">
                        <a:solidFill>
                          <a:schemeClr val="accent2">
                            <a:lumMod val="50000"/>
                          </a:schemeClr>
                        </a:solidFill>
                        <a:latin typeface="Cambria Math" panose="02040503050406030204" pitchFamily="18" charset="0"/>
                      </a:rPr>
                      <m:t>𝑹𝒆</m:t>
                    </m:r>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𝒔</m:t>
                        </m:r>
                      </m:e>
                      <m:sup>
                        <m:r>
                          <a:rPr lang="en-US" altLang="zh-CN" sz="1400" b="1" i="1">
                            <a:solidFill>
                              <a:schemeClr val="accent2">
                                <a:lumMod val="50000"/>
                              </a:schemeClr>
                            </a:solidFill>
                            <a:latin typeface="Cambria Math" panose="02040503050406030204" pitchFamily="18" charset="0"/>
                          </a:rPr>
                          <m:t>∗</m:t>
                        </m:r>
                      </m:sup>
                    </m:sSup>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oMath>
                </a14:m>
                <a:endParaRPr lang="en-US" altLang="zh-CN" sz="14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F1DC9C77-3E32-45A2-95EE-69099921BFB4}"/>
                  </a:ext>
                </a:extLst>
              </p:cNvPr>
              <p:cNvSpPr txBox="1">
                <a:spLocks noRot="1" noChangeAspect="1" noMove="1" noResize="1" noEditPoints="1" noAdjustHandles="1" noChangeArrowheads="1" noChangeShapeType="1" noTextEdit="1"/>
              </p:cNvSpPr>
              <p:nvPr/>
            </p:nvSpPr>
            <p:spPr>
              <a:xfrm>
                <a:off x="576922" y="909532"/>
                <a:ext cx="6212432" cy="312714"/>
              </a:xfrm>
              <a:prstGeom prst="rect">
                <a:avLst/>
              </a:prstGeom>
              <a:blipFill>
                <a:blip r:embed="rId2"/>
                <a:stretch>
                  <a:fillRect l="-294" t="-1961"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B8DA4DF-3DD7-4071-A487-1878F1068575}"/>
                  </a:ext>
                </a:extLst>
              </p:cNvPr>
              <p:cNvSpPr txBox="1"/>
              <p:nvPr/>
            </p:nvSpPr>
            <p:spPr>
              <a:xfrm>
                <a:off x="576922" y="1483026"/>
                <a:ext cx="7990149" cy="2939010"/>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rgbClr val="002060"/>
                    </a:solidFill>
                  </a:rPr>
                  <a:t>【</a:t>
                </a:r>
                <a:r>
                  <a:rPr lang="zh-CN" altLang="en-US" sz="1400" b="1">
                    <a:solidFill>
                      <a:srgbClr val="002060"/>
                    </a:solidFill>
                  </a:rPr>
                  <a:t>证明</a:t>
                </a:r>
                <a:r>
                  <a:rPr lang="en-US" altLang="zh-CN" sz="1400" b="1">
                    <a:solidFill>
                      <a:srgbClr val="002060"/>
                    </a:solidFill>
                  </a:rPr>
                  <a:t>】</a:t>
                </a:r>
                <a:r>
                  <a:rPr lang="zh-CN" altLang="en-US" sz="1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𝒎</m:t>
                            </m:r>
                          </m:sub>
                        </m:sSub>
                      </m:e>
                    </m:d>
                  </m:oMath>
                </a14:m>
                <a:r>
                  <a:rPr lang="zh-CN" altLang="en-US" sz="1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非空，且没有子句</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𝒊</m:t>
                        </m:r>
                      </m:sub>
                    </m:sSub>
                  </m:oMath>
                </a14:m>
                <a:r>
                  <a:rPr lang="zh-CN" altLang="en-US" sz="1400" b="1">
                    <a:solidFill>
                      <a:srgbClr val="002060"/>
                    </a:solidFill>
                    <a:latin typeface="楷体" panose="02010609060101010101" pitchFamily="49" charset="-122"/>
                    <a:ea typeface="楷体" panose="02010609060101010101" pitchFamily="49" charset="-122"/>
                  </a:rPr>
                  <a:t>是永真式（即没有子句同时含有一个命题变量及其否定，如果</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有这样的子句，则考虑去掉这样的子句之后的子句集是否能消解得到空集即可）。对</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包含的命题变量个数</a:t>
                </a:r>
                <a14:m>
                  <m:oMath xmlns:m="http://schemas.openxmlformats.org/officeDocument/2006/math">
                    <m:r>
                      <a:rPr lang="en-US" altLang="zh-CN" sz="1400" b="1" i="1" smtClean="0">
                        <a:solidFill>
                          <a:srgbClr val="002060"/>
                        </a:solidFill>
                        <a:latin typeface="Cambria Math" panose="02040503050406030204" pitchFamily="18" charset="0"/>
                      </a:rPr>
                      <m:t>𝒏</m:t>
                    </m:r>
                  </m:oMath>
                </a14:m>
                <a:r>
                  <a:rPr lang="zh-CN" altLang="en-US" sz="1400" b="1">
                    <a:solidFill>
                      <a:srgbClr val="002060"/>
                    </a:solidFill>
                    <a:latin typeface="楷体" panose="02010609060101010101" pitchFamily="49" charset="-122"/>
                    <a:ea typeface="楷体" panose="02010609060101010101" pitchFamily="49" charset="-122"/>
                  </a:rPr>
                  <a:t>进行数学归纳证明。前面提到当</a:t>
                </a:r>
                <a14:m>
                  <m:oMath xmlns:m="http://schemas.openxmlformats.org/officeDocument/2006/math">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oMath>
                </a14:m>
                <a:r>
                  <a:rPr lang="zh-CN" altLang="en-US" sz="1400" b="1">
                    <a:solidFill>
                      <a:srgbClr val="002060"/>
                    </a:solidFill>
                    <a:latin typeface="楷体" panose="02010609060101010101" pitchFamily="49" charset="-122"/>
                    <a:ea typeface="楷体" panose="02010609060101010101" pitchFamily="49" charset="-122"/>
                  </a:rPr>
                  <a:t>时定理成立。</a:t>
                </a:r>
                <a:endParaRPr lang="en-US" altLang="zh-CN" sz="1400" b="1">
                  <a:solidFill>
                    <a:srgbClr val="002060"/>
                  </a:solidFill>
                  <a:latin typeface="楷体" panose="02010609060101010101" pitchFamily="49" charset="-122"/>
                  <a:ea typeface="楷体" panose="02010609060101010101" pitchFamily="49" charset="-122"/>
                </a:endParaRPr>
              </a:p>
              <a:p>
                <a:pPr>
                  <a:lnSpc>
                    <a:spcPts val="2000"/>
                  </a:lnSpc>
                  <a:spcBef>
                    <a:spcPts val="600"/>
                  </a:spcBef>
                </a:pPr>
                <a:r>
                  <a:rPr lang="zh-CN" altLang="en-US" sz="1400" b="1">
                    <a:solidFill>
                      <a:srgbClr val="002060"/>
                    </a:solidFill>
                    <a:latin typeface="楷体" panose="02010609060101010101" pitchFamily="49" charset="-122"/>
                    <a:ea typeface="楷体" panose="02010609060101010101" pitchFamily="49" charset="-122"/>
                  </a:rPr>
                  <a:t>当</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包含</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sub>
                    </m:sSub>
                    <m:r>
                      <a:rPr lang="en-US" altLang="zh-CN" sz="1400" b="1" i="1" smtClean="0">
                        <a:solidFill>
                          <a:srgbClr val="002060"/>
                        </a:solidFill>
                        <a:latin typeface="Cambria Math" panose="02040503050406030204" pitchFamily="18" charset="0"/>
                      </a:rPr>
                      <m:t>,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𝒑</m:t>
                        </m:r>
                      </m:e>
                      <m:sub>
                        <m:r>
                          <a:rPr lang="en-US" altLang="zh-CN" sz="1400" b="1" i="1" smtClean="0">
                            <a:solidFill>
                              <a:srgbClr val="002060"/>
                            </a:solidFill>
                            <a:latin typeface="Cambria Math" panose="02040503050406030204" pitchFamily="18" charset="0"/>
                          </a:rPr>
                          <m:t>𝒏</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sub>
                    </m:sSub>
                  </m:oMath>
                </a14:m>
                <a:r>
                  <a:rPr lang="zh-CN" altLang="en-US" sz="1400" b="1">
                    <a:solidFill>
                      <a:srgbClr val="002060"/>
                    </a:solidFill>
                    <a:latin typeface="楷体" panose="02010609060101010101" pitchFamily="49" charset="-122"/>
                    <a:ea typeface="楷体" panose="02010609060101010101" pitchFamily="49" charset="-122"/>
                  </a:rPr>
                  <a:t>个命题变量时，定义</a:t>
                </a:r>
                <a:endParaRPr lang="en-US" altLang="zh-CN" sz="1400" b="1">
                  <a:solidFill>
                    <a:srgbClr val="002060"/>
                  </a:solidFill>
                  <a:latin typeface="楷体" panose="02010609060101010101" pitchFamily="49" charset="-122"/>
                  <a:ea typeface="楷体" panose="02010609060101010101" pitchFamily="49" charset="-122"/>
                </a:endParaRPr>
              </a:p>
              <a:p>
                <a:pPr algn="ctr">
                  <a:lnSpc>
                    <a:spcPts val="2000"/>
                  </a:lnSpc>
                  <a:spcBef>
                    <a:spcPts val="600"/>
                  </a:spcBef>
                </a:pPr>
                <a14:m>
                  <m:oMath xmlns:m="http://schemas.openxmlformats.org/officeDocument/2006/math">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𝑨</m:t>
                        </m:r>
                      </m:e>
                      <m:sub>
                        <m:r>
                          <a:rPr lang="en-US" altLang="zh-CN" sz="1400" b="1" i="1">
                            <a:solidFill>
                              <a:srgbClr val="C00000"/>
                            </a:solidFill>
                            <a:latin typeface="Cambria Math" panose="02040503050406030204" pitchFamily="18" charset="0"/>
                          </a:rPr>
                          <m:t>𝟎</m:t>
                        </m:r>
                      </m:sub>
                    </m:sSub>
                    <m:r>
                      <a:rPr lang="en-US" altLang="zh-CN" sz="1400" b="1" i="1">
                        <a:solidFill>
                          <a:srgbClr val="C00000"/>
                        </a:solidFill>
                        <a:latin typeface="Cambria Math" panose="02040503050406030204" pitchFamily="18" charset="0"/>
                      </a:rPr>
                      <m:t>=</m:t>
                    </m:r>
                    <m:d>
                      <m:dPr>
                        <m:begChr m:val="{"/>
                        <m:endChr m:val="}"/>
                        <m:sep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𝑪</m:t>
                        </m:r>
                        <m:r>
                          <a:rPr lang="en-US" altLang="zh-CN" sz="1400" b="1" i="1">
                            <a:solidFill>
                              <a:srgbClr val="C00000"/>
                            </a:solidFill>
                            <a:latin typeface="Cambria Math" panose="02040503050406030204" pitchFamily="18" charset="0"/>
                          </a:rPr>
                          <m:t>−</m:t>
                        </m:r>
                        <m:d>
                          <m:dPr>
                            <m:begChr m:val="{"/>
                            <m:endChr m:val="}"/>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𝒏</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sub>
                            </m:sSub>
                          </m:e>
                        </m:d>
                      </m:e>
                      <m:e>
                        <m:r>
                          <a:rPr lang="en-US" altLang="zh-CN" sz="1400" b="1" i="1">
                            <a:solidFill>
                              <a:srgbClr val="C00000"/>
                            </a:solidFill>
                            <a:latin typeface="Cambria Math" panose="02040503050406030204" pitchFamily="18" charset="0"/>
                          </a:rPr>
                          <m:t>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r>
                          <a:rPr lang="zh-CN" altLang="en-US" sz="1400" b="1" i="1">
                            <a:solidFill>
                              <a:srgbClr val="C00000"/>
                            </a:solidFill>
                            <a:latin typeface="Cambria Math" panose="02040503050406030204" pitchFamily="18" charset="0"/>
                          </a:rPr>
                          <m:t>且</m:t>
                        </m:r>
                        <m:r>
                          <a:rPr lang="en-US" altLang="zh-CN" sz="1400" b="1" i="1">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𝒏</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𝑪</m:t>
                        </m:r>
                      </m:e>
                    </m:d>
                  </m:oMath>
                </a14:m>
                <a:r>
                  <a:rPr lang="en-US" altLang="zh-CN" sz="1400" b="1">
                    <a:solidFill>
                      <a:schemeClr val="accent2">
                        <a:lumMod val="50000"/>
                      </a:schemeClr>
                    </a:solidFill>
                  </a:rPr>
                  <a:t>          </a:t>
                </a:r>
                <a14:m>
                  <m:oMath xmlns:m="http://schemas.openxmlformats.org/officeDocument/2006/math">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𝑨</m:t>
                        </m:r>
                      </m:e>
                      <m:sub>
                        <m:r>
                          <a:rPr lang="en-US" altLang="zh-CN" sz="1400" b="1" i="1">
                            <a:solidFill>
                              <a:srgbClr val="C00000"/>
                            </a:solidFill>
                            <a:latin typeface="Cambria Math" panose="02040503050406030204" pitchFamily="18" charset="0"/>
                          </a:rPr>
                          <m:t>𝟏</m:t>
                        </m:r>
                      </m:sub>
                    </m:sSub>
                    <m:r>
                      <a:rPr lang="en-US" altLang="zh-CN" sz="1400" b="1" i="1">
                        <a:solidFill>
                          <a:srgbClr val="C00000"/>
                        </a:solidFill>
                        <a:latin typeface="Cambria Math" panose="02040503050406030204" pitchFamily="18" charset="0"/>
                      </a:rPr>
                      <m:t>=</m:t>
                    </m:r>
                    <m:d>
                      <m:dPr>
                        <m:begChr m:val="{"/>
                        <m:endChr m:val="}"/>
                        <m:sep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𝑪</m:t>
                        </m:r>
                        <m:r>
                          <a:rPr lang="en-US" altLang="zh-CN" sz="1400" b="1" i="1">
                            <a:solidFill>
                              <a:srgbClr val="C00000"/>
                            </a:solidFill>
                            <a:latin typeface="Cambria Math" panose="02040503050406030204" pitchFamily="18" charset="0"/>
                          </a:rPr>
                          <m:t>−</m:t>
                        </m:r>
                        <m:d>
                          <m:dPr>
                            <m:begChr m:val="{"/>
                            <m:endChr m:val="}"/>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𝒏</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sub>
                            </m:sSub>
                          </m:e>
                        </m:d>
                      </m:e>
                      <m:e>
                        <m:r>
                          <a:rPr lang="en-US" altLang="zh-CN" sz="1400" b="1" i="1">
                            <a:solidFill>
                              <a:srgbClr val="C00000"/>
                            </a:solidFill>
                            <a:latin typeface="Cambria Math" panose="02040503050406030204" pitchFamily="18" charset="0"/>
                          </a:rPr>
                          <m:t>𝑪</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r>
                          <a:rPr lang="zh-CN" altLang="en-US" sz="1400" b="1" i="1">
                            <a:solidFill>
                              <a:srgbClr val="C00000"/>
                            </a:solidFill>
                            <a:latin typeface="Cambria Math" panose="02040503050406030204" pitchFamily="18" charset="0"/>
                          </a:rPr>
                          <m:t>且</m:t>
                        </m:r>
                        <m:r>
                          <a:rPr lang="zh-CN" altLang="en-US" sz="1400" b="1" i="1">
                            <a:solidFill>
                              <a:srgbClr val="C00000"/>
                            </a:solidFill>
                            <a:latin typeface="Cambria Math" panose="02040503050406030204" pitchFamily="18" charset="0"/>
                          </a:rPr>
                          <m:t> </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𝒏</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𝟏</m:t>
                            </m:r>
                          </m:sub>
                        </m:sSub>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𝑪</m:t>
                        </m:r>
                      </m:e>
                    </m:d>
                  </m:oMath>
                </a14:m>
                <a:endParaRPr lang="en-US" altLang="zh-CN" sz="1400" b="1">
                  <a:solidFill>
                    <a:srgbClr val="002060"/>
                  </a:solidFill>
                  <a:latin typeface="楷体" panose="02010609060101010101" pitchFamily="49" charset="-122"/>
                  <a:ea typeface="楷体" panose="02010609060101010101" pitchFamily="49" charset="-122"/>
                </a:endParaRPr>
              </a:p>
              <a:p>
                <a:pPr>
                  <a:lnSpc>
                    <a:spcPts val="2000"/>
                  </a:lnSpc>
                  <a:spcBef>
                    <a:spcPts val="600"/>
                  </a:spcBef>
                </a:pPr>
                <a:r>
                  <a:rPr lang="zh-CN" altLang="en-US" sz="1400" b="1">
                    <a:solidFill>
                      <a:srgbClr val="002060"/>
                    </a:solidFill>
                    <a:latin typeface="楷体" panose="02010609060101010101" pitchFamily="49" charset="-122"/>
                    <a:ea typeface="楷体" panose="02010609060101010101" pitchFamily="49" charset="-122"/>
                  </a:rPr>
                  <a:t>当</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是矛盾式时，根据上述引理</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𝟎</m:t>
                        </m:r>
                      </m:sub>
                    </m:sSub>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𝟏</m:t>
                        </m:r>
                      </m:sub>
                    </m:sSub>
                  </m:oMath>
                </a14:m>
                <a:r>
                  <a:rPr lang="zh-CN" altLang="en-US" sz="1400" b="1">
                    <a:solidFill>
                      <a:srgbClr val="002060"/>
                    </a:solidFill>
                    <a:latin typeface="楷体" panose="02010609060101010101" pitchFamily="49" charset="-122"/>
                    <a:ea typeface="楷体" panose="02010609060101010101" pitchFamily="49" charset="-122"/>
                  </a:rPr>
                  <a:t>也都是矛盾式，从而根据归纳假设有空集属于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𝑹𝒆</m:t>
                    </m:r>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𝒔</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d>
                      <m:dPr>
                        <m:ctrlPr>
                          <a:rPr lang="en-US" altLang="zh-CN" sz="1400" b="1" i="1" smtClean="0">
                            <a:solidFill>
                              <a:srgbClr val="002060"/>
                            </a:solidFill>
                            <a:latin typeface="Cambria Math" panose="02040503050406030204" pitchFamily="18" charset="0"/>
                            <a:ea typeface="楷体" panose="02010609060101010101" pitchFamily="49" charset="-122"/>
                          </a:rPr>
                        </m:ctrlPr>
                      </m:dPr>
                      <m:e>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𝟎</m:t>
                            </m:r>
                          </m:sub>
                        </m:sSub>
                      </m:e>
                    </m:d>
                  </m:oMath>
                </a14:m>
                <a:r>
                  <a:rPr lang="zh-CN" altLang="en-US" sz="1400" b="1">
                    <a:solidFill>
                      <a:srgbClr val="002060"/>
                    </a:solidFill>
                    <a:latin typeface="楷体" panose="02010609060101010101" pitchFamily="49" charset="-122"/>
                    <a:ea typeface="楷体" panose="02010609060101010101" pitchFamily="49" charset="-122"/>
                  </a:rPr>
                  <a:t>且空集属于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𝑹𝒆</m:t>
                    </m:r>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𝒔</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d>
                      <m:dPr>
                        <m:ctrlPr>
                          <a:rPr lang="en-US" altLang="zh-CN" sz="1400" b="1" i="1" smtClean="0">
                            <a:solidFill>
                              <a:srgbClr val="002060"/>
                            </a:solidFill>
                            <a:latin typeface="Cambria Math" panose="02040503050406030204" pitchFamily="18" charset="0"/>
                            <a:ea typeface="楷体" panose="02010609060101010101" pitchFamily="49" charset="-122"/>
                          </a:rPr>
                        </m:ctrlPr>
                      </m:dPr>
                      <m:e>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𝟏</m:t>
                            </m:r>
                          </m:sub>
                        </m:sSub>
                      </m:e>
                    </m:d>
                  </m:oMath>
                </a14:m>
                <a:r>
                  <a:rPr lang="zh-CN" altLang="en-US" sz="1400" b="1">
                    <a:solidFill>
                      <a:srgbClr val="002060"/>
                    </a:solidFill>
                    <a:latin typeface="楷体" panose="02010609060101010101" pitchFamily="49" charset="-122"/>
                    <a:ea typeface="楷体" panose="02010609060101010101" pitchFamily="49" charset="-122"/>
                  </a:rPr>
                  <a:t>，对于</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𝟎</m:t>
                        </m:r>
                      </m:sub>
                    </m:sSub>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𝟏</m:t>
                        </m:r>
                      </m:sub>
                    </m:sSub>
                  </m:oMath>
                </a14:m>
                <a:r>
                  <a:rPr lang="zh-CN" altLang="en-US" sz="1400" b="1">
                    <a:solidFill>
                      <a:srgbClr val="002060"/>
                    </a:solidFill>
                    <a:latin typeface="楷体" panose="02010609060101010101" pitchFamily="49" charset="-122"/>
                    <a:ea typeface="楷体" panose="02010609060101010101" pitchFamily="49" charset="-122"/>
                  </a:rPr>
                  <a:t>的消解过程也完全可用于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的消解（每个子句分别可能加上文字</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𝒏</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sub>
                    </m:sSub>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𝒏</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sub>
                    </m:sSub>
                  </m:oMath>
                </a14:m>
                <a:r>
                  <a:rPr lang="zh-CN" altLang="en-US" sz="1400" b="1">
                    <a:solidFill>
                      <a:srgbClr val="002060"/>
                    </a:solidFill>
                    <a:latin typeface="楷体" panose="02010609060101010101" pitchFamily="49" charset="-122"/>
                    <a:ea typeface="楷体" panose="02010609060101010101" pitchFamily="49" charset="-122"/>
                  </a:rPr>
                  <a:t>）。这样对于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的消解而言，要么按照</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𝟎</m:t>
                        </m:r>
                      </m:sub>
                    </m:sSub>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𝑨</m:t>
                        </m:r>
                      </m:e>
                      <m:sub>
                        <m:r>
                          <a:rPr lang="en-US" altLang="zh-CN" sz="1400" b="1" i="1" smtClean="0">
                            <a:solidFill>
                              <a:srgbClr val="002060"/>
                            </a:solidFill>
                            <a:latin typeface="Cambria Math" panose="02040503050406030204" pitchFamily="18" charset="0"/>
                            <a:ea typeface="楷体" panose="02010609060101010101" pitchFamily="49" charset="-122"/>
                          </a:rPr>
                          <m:t>𝟏</m:t>
                        </m:r>
                      </m:sub>
                    </m:sSub>
                  </m:oMath>
                </a14:m>
                <a:r>
                  <a:rPr lang="zh-CN" altLang="en-US" sz="1400" b="1">
                    <a:solidFill>
                      <a:srgbClr val="002060"/>
                    </a:solidFill>
                    <a:latin typeface="楷体" panose="02010609060101010101" pitchFamily="49" charset="-122"/>
                    <a:ea typeface="楷体" panose="02010609060101010101" pitchFamily="49" charset="-122"/>
                  </a:rPr>
                  <a:t>的消解过程至少有一个得到空集，这样空集也属于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𝑹𝒆</m:t>
                    </m:r>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𝒔</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𝑨</m:t>
                        </m:r>
                      </m:e>
                    </m:d>
                  </m:oMath>
                </a14:m>
                <a:r>
                  <a:rPr lang="zh-CN" altLang="en-US" sz="1400" b="1">
                    <a:solidFill>
                      <a:srgbClr val="002060"/>
                    </a:solidFill>
                    <a:latin typeface="楷体" panose="02010609060101010101" pitchFamily="49" charset="-122"/>
                    <a:ea typeface="楷体" panose="02010609060101010101" pitchFamily="49" charset="-122"/>
                  </a:rPr>
                  <a:t>，要么两个分别得到</a:t>
                </a:r>
                <a14:m>
                  <m:oMath xmlns:m="http://schemas.openxmlformats.org/officeDocument/2006/math">
                    <m:d>
                      <m:dPr>
                        <m:begChr m:val="{"/>
                        <m:endChr m:val="}"/>
                        <m:ctrlPr>
                          <a:rPr lang="en-US" altLang="zh-CN" sz="1400" b="1" i="1" smtClean="0">
                            <a:solidFill>
                              <a:srgbClr val="002060"/>
                            </a:solidFill>
                            <a:latin typeface="Cambria Math" panose="02040503050406030204" pitchFamily="18" charset="0"/>
                            <a:ea typeface="楷体" panose="02010609060101010101" pitchFamily="49" charset="-122"/>
                          </a:rPr>
                        </m:ctrlPr>
                      </m:dPr>
                      <m:e>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𝒏</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sub>
                        </m:sSub>
                      </m:e>
                    </m:d>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d>
                      <m:dPr>
                        <m:begChr m:val="{"/>
                        <m:endChr m:val="}"/>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m:t>
                        </m:r>
                        <m:sSub>
                          <m:sSubPr>
                            <m:ctrlPr>
                              <a:rPr lang="en-US" altLang="zh-CN" sz="1400" b="1" i="1" smtClean="0">
                                <a:solidFill>
                                  <a:srgbClr val="002060"/>
                                </a:solidFill>
                                <a:latin typeface="Cambria Math" panose="02040503050406030204" pitchFamily="18" charset="0"/>
                                <a:ea typeface="楷体" panose="02010609060101010101" pitchFamily="49" charset="-122"/>
                              </a:rPr>
                            </m:ctrlPr>
                          </m:sSubPr>
                          <m:e>
                            <m:r>
                              <a:rPr lang="en-US" altLang="zh-CN" sz="1400" b="1" i="1" smtClean="0">
                                <a:solidFill>
                                  <a:srgbClr val="002060"/>
                                </a:solidFill>
                                <a:latin typeface="Cambria Math" panose="02040503050406030204" pitchFamily="18" charset="0"/>
                                <a:ea typeface="楷体" panose="02010609060101010101" pitchFamily="49" charset="-122"/>
                              </a:rPr>
                              <m:t>𝒑</m:t>
                            </m:r>
                          </m:e>
                          <m:sub>
                            <m:r>
                              <a:rPr lang="en-US" altLang="zh-CN" sz="1400" b="1" i="1" smtClean="0">
                                <a:solidFill>
                                  <a:srgbClr val="002060"/>
                                </a:solidFill>
                                <a:latin typeface="Cambria Math" panose="02040503050406030204" pitchFamily="18" charset="0"/>
                                <a:ea typeface="楷体" panose="02010609060101010101" pitchFamily="49" charset="-122"/>
                              </a:rPr>
                              <m:t>𝒏</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𝟏</m:t>
                            </m:r>
                          </m:sub>
                        </m:sSub>
                      </m:e>
                    </m:d>
                  </m:oMath>
                </a14:m>
                <a:r>
                  <a:rPr lang="zh-CN" altLang="en-US" sz="1400" b="1">
                    <a:solidFill>
                      <a:srgbClr val="002060"/>
                    </a:solidFill>
                    <a:latin typeface="楷体" panose="02010609060101010101" pitchFamily="49" charset="-122"/>
                    <a:ea typeface="楷体" panose="02010609060101010101" pitchFamily="49" charset="-122"/>
                  </a:rPr>
                  <a:t>，而这两个子句再做一次消解则也得到空集。</a:t>
                </a:r>
                <a:endParaRPr lang="en-US" altLang="zh-CN" sz="1400" b="1">
                  <a:solidFill>
                    <a:srgbClr val="002060"/>
                  </a:solidFill>
                  <a:latin typeface="楷体" panose="02010609060101010101" pitchFamily="49" charset="-122"/>
                  <a:ea typeface="楷体" panose="02010609060101010101" pitchFamily="49" charset="-122"/>
                </a:endParaRPr>
              </a:p>
              <a:p>
                <a:pPr>
                  <a:lnSpc>
                    <a:spcPts val="2000"/>
                  </a:lnSpc>
                  <a:spcBef>
                    <a:spcPts val="600"/>
                  </a:spcBef>
                </a:pPr>
                <a:r>
                  <a:rPr lang="zh-CN" altLang="en-US" sz="1400" b="1">
                    <a:solidFill>
                      <a:srgbClr val="002060"/>
                    </a:solidFill>
                    <a:latin typeface="楷体" panose="02010609060101010101" pitchFamily="49" charset="-122"/>
                    <a:ea typeface="楷体" panose="02010609060101010101" pitchFamily="49" charset="-122"/>
                  </a:rPr>
                  <a:t>综上当</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是矛盾式时总有空集属于</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𝑹𝒆</m:t>
                    </m:r>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𝒔</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𝑨</m:t>
                        </m:r>
                      </m:e>
                    </m:d>
                  </m:oMath>
                </a14:m>
                <a:r>
                  <a:rPr lang="zh-CN" altLang="en-US" sz="1400" b="1">
                    <a:solidFill>
                      <a:srgbClr val="002060"/>
                    </a:solidFill>
                    <a:latin typeface="楷体" panose="02010609060101010101" pitchFamily="49" charset="-122"/>
                    <a:ea typeface="楷体" panose="02010609060101010101" pitchFamily="49" charset="-122"/>
                  </a:rPr>
                  <a:t>。</a:t>
                </a:r>
              </a:p>
            </p:txBody>
          </p:sp>
        </mc:Choice>
        <mc:Fallback xmlns="">
          <p:sp>
            <p:nvSpPr>
              <p:cNvPr id="9" name="文本框 8">
                <a:extLst>
                  <a:ext uri="{FF2B5EF4-FFF2-40B4-BE49-F238E27FC236}">
                    <a16:creationId xmlns:a16="http://schemas.microsoft.com/office/drawing/2014/main" id="{6B8DA4DF-3DD7-4071-A487-1878F1068575}"/>
                  </a:ext>
                </a:extLst>
              </p:cNvPr>
              <p:cNvSpPr txBox="1">
                <a:spLocks noRot="1" noChangeAspect="1" noMove="1" noResize="1" noEditPoints="1" noAdjustHandles="1" noChangeArrowheads="1" noChangeShapeType="1" noTextEdit="1"/>
              </p:cNvSpPr>
              <p:nvPr/>
            </p:nvSpPr>
            <p:spPr>
              <a:xfrm>
                <a:off x="576922" y="1483026"/>
                <a:ext cx="7990149" cy="2939010"/>
              </a:xfrm>
              <a:prstGeom prst="rect">
                <a:avLst/>
              </a:prstGeom>
              <a:blipFill>
                <a:blip r:embed="rId3"/>
                <a:stretch>
                  <a:fillRect l="-229" b="-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8596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1145511" y="750451"/>
            <a:ext cx="6852968" cy="108747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600" b="1">
                <a:solidFill>
                  <a:srgbClr val="002060"/>
                </a:solidFill>
              </a:rPr>
              <a:t>命题逻辑等值演算</a:t>
            </a: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两个公式是否逻辑等值是命题逻辑研究的重要内容之一</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可通过构造真值表、等值演算和非形式证明验证两个公式是否逻辑等值</a:t>
            </a:r>
          </a:p>
        </p:txBody>
      </p:sp>
      <p:sp>
        <p:nvSpPr>
          <p:cNvPr id="3" name="文本框 2">
            <a:extLst>
              <a:ext uri="{FF2B5EF4-FFF2-40B4-BE49-F238E27FC236}">
                <a16:creationId xmlns:a16="http://schemas.microsoft.com/office/drawing/2014/main" id="{CB454D62-D95A-49D5-9CE8-5DF2CFBD3372}"/>
              </a:ext>
            </a:extLst>
          </p:cNvPr>
          <p:cNvSpPr txBox="1"/>
          <p:nvPr/>
        </p:nvSpPr>
        <p:spPr>
          <a:xfrm>
            <a:off x="531266" y="1926802"/>
            <a:ext cx="8081457" cy="1461939"/>
          </a:xfrm>
          <a:prstGeom prst="rect">
            <a:avLst/>
          </a:prstGeom>
          <a:solidFill>
            <a:schemeClr val="accent5">
              <a:lumMod val="20000"/>
              <a:lumOff val="80000"/>
            </a:schemeClr>
          </a:solidFill>
        </p:spPr>
        <p:txBody>
          <a:bodyPr wrap="square" rtlCol="0">
            <a:spAutoFit/>
          </a:bodyPr>
          <a:lstStyle/>
          <a:p>
            <a:pPr algn="ctr">
              <a:spcAft>
                <a:spcPts val="450"/>
              </a:spcAft>
            </a:pPr>
            <a:r>
              <a:rPr lang="zh-CN" altLang="en-US" sz="1600" b="1">
                <a:solidFill>
                  <a:srgbClr val="002060"/>
                </a:solidFill>
              </a:rPr>
              <a:t>范式、霍恩公式与消解原理</a:t>
            </a: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合取范式与析取范式是一类特殊形式的命题逻辑公式</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霍恩公式是一类特殊的合取范式，有快捷算法判断霍恩公式是否是矛盾式</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消解原理可判断任意形式的合取范式是否是矛盾式，是形式定理证明的重要方法之一</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206810" y="3477615"/>
            <a:ext cx="6730367"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能使用等值演算证明两个公式等值和求与一个公式等值的范式</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理解判断霍恩公式可满足性和消解原理的可靠性和完全性证明</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命题逻辑等值演算的含义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圆角 7">
            <a:extLst>
              <a:ext uri="{FF2B5EF4-FFF2-40B4-BE49-F238E27FC236}">
                <a16:creationId xmlns:a16="http://schemas.microsoft.com/office/drawing/2014/main" id="{B523EA58-EBD4-4D1A-9181-D58625E2F617}"/>
              </a:ext>
            </a:extLst>
          </p:cNvPr>
          <p:cNvSpPr/>
          <p:nvPr/>
        </p:nvSpPr>
        <p:spPr>
          <a:xfrm>
            <a:off x="588895" y="960780"/>
            <a:ext cx="3039762"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什么是命题逻辑的等值演算？</a:t>
            </a:r>
            <a:endParaRPr lang="zh-CN" altLang="en-US" sz="1800" b="1" dirty="0">
              <a:solidFill>
                <a:schemeClr val="accent2">
                  <a:lumMod val="50000"/>
                </a:schemeClr>
              </a:solidFill>
            </a:endParaRPr>
          </a:p>
        </p:txBody>
      </p:sp>
      <p:sp>
        <p:nvSpPr>
          <p:cNvPr id="9" name="文本框 8">
            <a:extLst>
              <a:ext uri="{FF2B5EF4-FFF2-40B4-BE49-F238E27FC236}">
                <a16:creationId xmlns:a16="http://schemas.microsoft.com/office/drawing/2014/main" id="{623E7200-0337-4779-9550-1932115A702F}"/>
              </a:ext>
            </a:extLst>
          </p:cNvPr>
          <p:cNvSpPr txBox="1"/>
          <p:nvPr/>
        </p:nvSpPr>
        <p:spPr>
          <a:xfrm>
            <a:off x="588895" y="1395900"/>
            <a:ext cx="7657810" cy="714747"/>
          </a:xfrm>
          <a:prstGeom prst="rect">
            <a:avLst/>
          </a:prstGeom>
          <a:solidFill>
            <a:srgbClr val="F9E5E5"/>
          </a:solidFill>
        </p:spPr>
        <p:txBody>
          <a:bodyPr wrap="square" rtlCol="0">
            <a:spAutoFit/>
          </a:bodyPr>
          <a:lstStyle/>
          <a:p>
            <a:pPr>
              <a:lnSpc>
                <a:spcPts val="2550"/>
              </a:lnSpc>
            </a:pPr>
            <a:r>
              <a:rPr lang="zh-CN" altLang="en-US" sz="1600" b="1">
                <a:solidFill>
                  <a:srgbClr val="002060"/>
                </a:solidFill>
                <a:latin typeface="楷体" panose="02010609060101010101" pitchFamily="49" charset="-122"/>
                <a:ea typeface="楷体" panose="02010609060101010101" pitchFamily="49" charset="-122"/>
              </a:rPr>
              <a:t>根据</a:t>
            </a:r>
            <a:r>
              <a:rPr lang="zh-CN" altLang="en-US" sz="1600" b="1">
                <a:solidFill>
                  <a:srgbClr val="C00000"/>
                </a:solidFill>
                <a:latin typeface="黑体" panose="02010609060101010101" pitchFamily="49" charset="-122"/>
                <a:ea typeface="黑体" panose="02010609060101010101" pitchFamily="49" charset="-122"/>
              </a:rPr>
              <a:t>基本逻辑等值式模式</a:t>
            </a:r>
            <a:r>
              <a:rPr lang="zh-CN" altLang="en-US" sz="1600" b="1">
                <a:solidFill>
                  <a:srgbClr val="002060"/>
                </a:solidFill>
                <a:latin typeface="楷体" panose="02010609060101010101" pitchFamily="49" charset="-122"/>
                <a:ea typeface="楷体" panose="02010609060101010101" pitchFamily="49" charset="-122"/>
              </a:rPr>
              <a:t>，从基本逻辑等值式出发，通过</a:t>
            </a:r>
            <a:r>
              <a:rPr lang="zh-CN" altLang="en-US" sz="1600" b="1">
                <a:solidFill>
                  <a:srgbClr val="C00000"/>
                </a:solidFill>
                <a:latin typeface="黑体" panose="02010609060101010101" pitchFamily="49" charset="-122"/>
                <a:ea typeface="黑体" panose="02010609060101010101" pitchFamily="49" charset="-122"/>
              </a:rPr>
              <a:t>等值子公式置换</a:t>
            </a:r>
            <a:r>
              <a:rPr lang="zh-CN" altLang="en-US" sz="1600" b="1">
                <a:solidFill>
                  <a:srgbClr val="002060"/>
                </a:solidFill>
                <a:latin typeface="楷体" panose="02010609060101010101" pitchFamily="49" charset="-122"/>
                <a:ea typeface="楷体" panose="02010609060101010101" pitchFamily="49" charset="-122"/>
              </a:rPr>
              <a:t>的方式对公式进行演算变形，从而验证两个公式逻辑等值的过程</a:t>
            </a:r>
            <a:endParaRPr lang="zh-CN" altLang="en-US" sz="1000" b="1">
              <a:solidFill>
                <a:schemeClr val="accent6">
                  <a:lumMod val="50000"/>
                </a:schemeClr>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63DFB8E7-87EA-44EB-ADE8-488A181AB63C}"/>
              </a:ext>
            </a:extLst>
          </p:cNvPr>
          <p:cNvSpPr/>
          <p:nvPr/>
        </p:nvSpPr>
        <p:spPr>
          <a:xfrm>
            <a:off x="588895" y="2394962"/>
            <a:ext cx="2660336"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什么是逻辑等值式模式？</a:t>
            </a:r>
            <a:endParaRPr lang="zh-CN" altLang="en-US" sz="1800" b="1" dirty="0">
              <a:solidFill>
                <a:schemeClr val="accent2">
                  <a:lumMod val="50000"/>
                </a:schemeClr>
              </a:solidFill>
            </a:endParaRPr>
          </a:p>
        </p:txBody>
      </p:sp>
      <p:sp>
        <p:nvSpPr>
          <p:cNvPr id="17" name="文本框 16">
            <a:extLst>
              <a:ext uri="{FF2B5EF4-FFF2-40B4-BE49-F238E27FC236}">
                <a16:creationId xmlns:a16="http://schemas.microsoft.com/office/drawing/2014/main" id="{F7C5DD25-A734-4EE2-9BFC-AFACC3F82D66}"/>
              </a:ext>
            </a:extLst>
          </p:cNvPr>
          <p:cNvSpPr txBox="1"/>
          <p:nvPr/>
        </p:nvSpPr>
        <p:spPr>
          <a:xfrm>
            <a:off x="588895" y="3095774"/>
            <a:ext cx="3824506" cy="714747"/>
          </a:xfrm>
          <a:prstGeom prst="rect">
            <a:avLst/>
          </a:prstGeom>
          <a:solidFill>
            <a:srgbClr val="F9E5E5"/>
          </a:solidFill>
        </p:spPr>
        <p:txBody>
          <a:bodyPr wrap="square" rtlCol="0">
            <a:spAutoFit/>
          </a:bodyPr>
          <a:lstStyle/>
          <a:p>
            <a:pPr>
              <a:lnSpc>
                <a:spcPts val="2550"/>
              </a:lnSpc>
            </a:pPr>
            <a:r>
              <a:rPr lang="zh-CN" altLang="en-US" sz="1600" b="1">
                <a:solidFill>
                  <a:srgbClr val="002060"/>
                </a:solidFill>
                <a:latin typeface="楷体" panose="02010609060101010101" pitchFamily="49" charset="-122"/>
                <a:ea typeface="楷体" panose="02010609060101010101" pitchFamily="49" charset="-122"/>
              </a:rPr>
              <a:t>用代表任意公式的大写字母分别替换具体逻辑等值式的命题变量得到的符号串</a:t>
            </a:r>
            <a:endParaRPr lang="zh-CN" altLang="en-US" sz="1000" b="1">
              <a:solidFill>
                <a:schemeClr val="accent6">
                  <a:lumMod val="50000"/>
                </a:schemeClr>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8C38DB8-F655-4825-AD97-C17E728D31B6}"/>
                  </a:ext>
                </a:extLst>
              </p:cNvPr>
              <p:cNvSpPr txBox="1"/>
              <p:nvPr/>
            </p:nvSpPr>
            <p:spPr>
              <a:xfrm>
                <a:off x="3628657" y="2342790"/>
                <a:ext cx="1815642" cy="682238"/>
              </a:xfrm>
              <a:prstGeom prst="rect">
                <a:avLst/>
              </a:prstGeom>
              <a:solidFill>
                <a:srgbClr val="E5EFE5"/>
              </a:solidFill>
            </p:spPr>
            <p:txBody>
              <a:bodyPr wrap="square" rtlCol="0">
                <a:spAutoFit/>
              </a:bodyPr>
              <a:lstStyle/>
              <a:p>
                <a:pPr algn="ctr">
                  <a:lnSpc>
                    <a:spcPts val="2250"/>
                  </a:lnSpc>
                </a:pPr>
                <a:r>
                  <a:rPr lang="zh-CN" altLang="en-US" sz="1200" b="1">
                    <a:solidFill>
                      <a:srgbClr val="C00000"/>
                    </a:solidFill>
                  </a:rPr>
                  <a:t>具体逻辑等值式</a:t>
                </a:r>
                <a:endParaRPr lang="en-US" altLang="zh-CN" sz="1200" b="1">
                  <a:solidFill>
                    <a:srgbClr val="C00000"/>
                  </a:solidFill>
                </a:endParaRPr>
              </a:p>
              <a:p>
                <a:pPr>
                  <a:lnSpc>
                    <a:spcPts val="2250"/>
                  </a:lnSpc>
                </a:pPr>
                <a14:m>
                  <m:oMathPara xmlns:m="http://schemas.openxmlformats.org/officeDocument/2006/math">
                    <m:oMathParaPr>
                      <m:jc m:val="centerGroup"/>
                    </m:oMathParaPr>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2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e>
                      </m:d>
                      <m:r>
                        <a:rPr lang="en-US" altLang="zh-CN" sz="1200"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2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e>
                      </m:d>
                    </m:oMath>
                  </m:oMathPara>
                </a14:m>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68C38DB8-F655-4825-AD97-C17E728D31B6}"/>
                  </a:ext>
                </a:extLst>
              </p:cNvPr>
              <p:cNvSpPr txBox="1">
                <a:spLocks noRot="1" noChangeAspect="1" noMove="1" noResize="1" noEditPoints="1" noAdjustHandles="1" noChangeArrowheads="1" noChangeShapeType="1" noTextEdit="1"/>
              </p:cNvSpPr>
              <p:nvPr/>
            </p:nvSpPr>
            <p:spPr>
              <a:xfrm>
                <a:off x="3628657" y="2342790"/>
                <a:ext cx="1815642" cy="6822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6D2CB24-3630-4DCE-952A-499B862653F3}"/>
                  </a:ext>
                </a:extLst>
              </p:cNvPr>
              <p:cNvSpPr txBox="1"/>
              <p:nvPr/>
            </p:nvSpPr>
            <p:spPr>
              <a:xfrm>
                <a:off x="6381724" y="2342790"/>
                <a:ext cx="1864981" cy="682238"/>
              </a:xfrm>
              <a:prstGeom prst="rect">
                <a:avLst/>
              </a:prstGeom>
              <a:solidFill>
                <a:srgbClr val="E5EFE5"/>
              </a:solidFill>
            </p:spPr>
            <p:txBody>
              <a:bodyPr wrap="square" rtlCol="0">
                <a:spAutoFit/>
              </a:bodyPr>
              <a:lstStyle/>
              <a:p>
                <a:pPr algn="ctr">
                  <a:lnSpc>
                    <a:spcPts val="2250"/>
                  </a:lnSpc>
                </a:pPr>
                <a:r>
                  <a:rPr lang="zh-CN" altLang="en-US" sz="1013" b="1">
                    <a:solidFill>
                      <a:srgbClr val="C00000"/>
                    </a:solidFill>
                  </a:rPr>
                  <a:t>逻辑等值式模式</a:t>
                </a:r>
                <a:endParaRPr lang="en-US" altLang="zh-CN" sz="1013" b="1">
                  <a:solidFill>
                    <a:srgbClr val="C00000"/>
                  </a:solidFill>
                </a:endParaRPr>
              </a:p>
              <a:p>
                <a:pPr>
                  <a:lnSpc>
                    <a:spcPts val="2250"/>
                  </a:lnSpc>
                </a:pPr>
                <a14:m>
                  <m:oMathPara xmlns:m="http://schemas.openxmlformats.org/officeDocument/2006/math">
                    <m:oMathParaPr>
                      <m:jc m:val="centerGroup"/>
                    </m:oMathParaPr>
                    <m:oMath xmlns:m="http://schemas.openxmlformats.org/officeDocument/2006/math">
                      <m:r>
                        <a:rPr lang="en-US" altLang="zh-CN" sz="1013"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013"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013" b="1" i="1">
                              <a:solidFill>
                                <a:schemeClr val="accent6">
                                  <a:lumMod val="50000"/>
                                </a:schemeClr>
                              </a:solidFill>
                              <a:latin typeface="Cambria Math" panose="02040503050406030204" pitchFamily="18" charset="0"/>
                              <a:ea typeface="楷体" panose="02010609060101010101" pitchFamily="49" charset="-122"/>
                            </a:rPr>
                            <m:t>𝑨</m:t>
                          </m:r>
                          <m:r>
                            <a:rPr lang="en-US" altLang="zh-CN" sz="1013" b="1" i="1">
                              <a:solidFill>
                                <a:schemeClr val="accent6">
                                  <a:lumMod val="50000"/>
                                </a:schemeClr>
                              </a:solidFill>
                              <a:latin typeface="Cambria Math" panose="02040503050406030204" pitchFamily="18" charset="0"/>
                              <a:ea typeface="楷体" panose="02010609060101010101" pitchFamily="49" charset="-122"/>
                            </a:rPr>
                            <m:t>∨</m:t>
                          </m:r>
                          <m:r>
                            <a:rPr lang="en-US" altLang="zh-CN" sz="1013" b="1" i="1">
                              <a:solidFill>
                                <a:schemeClr val="accent6">
                                  <a:lumMod val="50000"/>
                                </a:schemeClr>
                              </a:solidFill>
                              <a:latin typeface="Cambria Math" panose="02040503050406030204" pitchFamily="18" charset="0"/>
                              <a:ea typeface="楷体" panose="02010609060101010101" pitchFamily="49" charset="-122"/>
                            </a:rPr>
                            <m:t>𝑩</m:t>
                          </m:r>
                        </m:e>
                      </m:d>
                      <m:r>
                        <a:rPr lang="en-US" altLang="zh-CN" sz="1013"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013"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013" b="1" i="1">
                              <a:solidFill>
                                <a:schemeClr val="accent6">
                                  <a:lumMod val="50000"/>
                                </a:schemeClr>
                              </a:solidFill>
                              <a:latin typeface="Cambria Math" panose="02040503050406030204" pitchFamily="18" charset="0"/>
                              <a:ea typeface="楷体" panose="02010609060101010101" pitchFamily="49" charset="-122"/>
                            </a:rPr>
                            <m:t>¬</m:t>
                          </m:r>
                          <m:r>
                            <a:rPr lang="en-US" altLang="zh-CN" sz="1013" b="1" i="1">
                              <a:solidFill>
                                <a:schemeClr val="accent6">
                                  <a:lumMod val="50000"/>
                                </a:schemeClr>
                              </a:solidFill>
                              <a:latin typeface="Cambria Math" panose="02040503050406030204" pitchFamily="18" charset="0"/>
                              <a:ea typeface="楷体" panose="02010609060101010101" pitchFamily="49" charset="-122"/>
                            </a:rPr>
                            <m:t>𝑨</m:t>
                          </m:r>
                          <m:r>
                            <a:rPr lang="en-US" altLang="zh-CN" sz="1013" b="1" i="1">
                              <a:solidFill>
                                <a:schemeClr val="accent6">
                                  <a:lumMod val="50000"/>
                                </a:schemeClr>
                              </a:solidFill>
                              <a:latin typeface="Cambria Math" panose="02040503050406030204" pitchFamily="18" charset="0"/>
                              <a:ea typeface="楷体" panose="02010609060101010101" pitchFamily="49" charset="-122"/>
                            </a:rPr>
                            <m:t>∧¬</m:t>
                          </m:r>
                          <m:r>
                            <a:rPr lang="en-US" altLang="zh-CN" sz="1013" b="1" i="1">
                              <a:solidFill>
                                <a:schemeClr val="accent6">
                                  <a:lumMod val="50000"/>
                                </a:schemeClr>
                              </a:solidFill>
                              <a:latin typeface="Cambria Math" panose="02040503050406030204" pitchFamily="18" charset="0"/>
                              <a:ea typeface="楷体" panose="02010609060101010101" pitchFamily="49" charset="-122"/>
                            </a:rPr>
                            <m:t>𝑩</m:t>
                          </m:r>
                        </m:e>
                      </m:d>
                    </m:oMath>
                  </m:oMathPara>
                </a14:m>
                <a:endParaRPr lang="en-US" altLang="zh-CN" sz="1013"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9" name="文本框 18">
                <a:extLst>
                  <a:ext uri="{FF2B5EF4-FFF2-40B4-BE49-F238E27FC236}">
                    <a16:creationId xmlns:a16="http://schemas.microsoft.com/office/drawing/2014/main" id="{E6D2CB24-3630-4DCE-952A-499B862653F3}"/>
                  </a:ext>
                </a:extLst>
              </p:cNvPr>
              <p:cNvSpPr txBox="1">
                <a:spLocks noRot="1" noChangeAspect="1" noMove="1" noResize="1" noEditPoints="1" noAdjustHandles="1" noChangeArrowheads="1" noChangeShapeType="1" noTextEdit="1"/>
              </p:cNvSpPr>
              <p:nvPr/>
            </p:nvSpPr>
            <p:spPr>
              <a:xfrm>
                <a:off x="6381724" y="2342790"/>
                <a:ext cx="1864981" cy="682238"/>
              </a:xfrm>
              <a:prstGeom prst="rect">
                <a:avLst/>
              </a:prstGeom>
              <a:blipFill>
                <a:blip r:embed="rId3"/>
                <a:stretch>
                  <a:fillRect/>
                </a:stretch>
              </a:blipFill>
            </p:spPr>
            <p:txBody>
              <a:bodyPr/>
              <a:lstStyle/>
              <a:p>
                <a:r>
                  <a:rPr lang="zh-CN" altLang="en-US">
                    <a:noFill/>
                  </a:rPr>
                  <a:t> </a:t>
                </a:r>
              </a:p>
            </p:txBody>
          </p:sp>
        </mc:Fallback>
      </mc:AlternateContent>
      <p:sp>
        <p:nvSpPr>
          <p:cNvPr id="20" name="箭头: 下 19">
            <a:extLst>
              <a:ext uri="{FF2B5EF4-FFF2-40B4-BE49-F238E27FC236}">
                <a16:creationId xmlns:a16="http://schemas.microsoft.com/office/drawing/2014/main" id="{052CFF4C-28BE-44BC-8837-0A0CB6FF044A}"/>
              </a:ext>
            </a:extLst>
          </p:cNvPr>
          <p:cNvSpPr/>
          <p:nvPr/>
        </p:nvSpPr>
        <p:spPr>
          <a:xfrm rot="16200000">
            <a:off x="5880810" y="2250149"/>
            <a:ext cx="64403" cy="937425"/>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8CF8B34-1018-43C0-9C28-91E36C915F6A}"/>
                  </a:ext>
                </a:extLst>
              </p:cNvPr>
              <p:cNvSpPr txBox="1"/>
              <p:nvPr/>
            </p:nvSpPr>
            <p:spPr>
              <a:xfrm>
                <a:off x="5549976" y="2306885"/>
                <a:ext cx="726069" cy="369332"/>
              </a:xfrm>
              <a:prstGeom prst="rect">
                <a:avLst/>
              </a:prstGeom>
              <a:solidFill>
                <a:schemeClr val="accent2">
                  <a:lumMod val="20000"/>
                  <a:lumOff val="80000"/>
                </a:schemeClr>
              </a:solidFill>
            </p:spPr>
            <p:txBody>
              <a:bodyPr wrap="square" tIns="0" bIns="0" rtlCol="0">
                <a:spAutoFit/>
              </a:bodyPr>
              <a:lstStyle/>
              <a:p>
                <a:pPr algn="ctr"/>
                <a14:m>
                  <m:oMath xmlns:m="http://schemas.openxmlformats.org/officeDocument/2006/math">
                    <m:r>
                      <a:rPr lang="en-US" altLang="zh-CN" sz="1200" i="1">
                        <a:solidFill>
                          <a:srgbClr val="002060"/>
                        </a:solidFill>
                        <a:latin typeface="Cambria Math" panose="02040503050406030204" pitchFamily="18" charset="0"/>
                        <a:ea typeface="楷体" panose="02010609060101010101" pitchFamily="49" charset="-122"/>
                      </a:rPr>
                      <m:t>𝐴</m:t>
                    </m:r>
                  </m:oMath>
                </a14:m>
                <a:r>
                  <a:rPr lang="zh-CN" altLang="en-US" sz="12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200" i="1">
                        <a:solidFill>
                          <a:srgbClr val="002060"/>
                        </a:solidFill>
                        <a:latin typeface="Cambria Math" panose="02040503050406030204" pitchFamily="18" charset="0"/>
                        <a:ea typeface="楷体" panose="02010609060101010101" pitchFamily="49" charset="-122"/>
                      </a:rPr>
                      <m:t>𝑝</m:t>
                    </m:r>
                  </m:oMath>
                </a14:m>
                <a:endParaRPr lang="en-US" altLang="zh-CN" sz="12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200" i="1">
                        <a:solidFill>
                          <a:srgbClr val="002060"/>
                        </a:solidFill>
                        <a:latin typeface="Cambria Math" panose="02040503050406030204" pitchFamily="18" charset="0"/>
                        <a:ea typeface="楷体" panose="02010609060101010101" pitchFamily="49" charset="-122"/>
                      </a:rPr>
                      <m:t>𝐵</m:t>
                    </m:r>
                  </m:oMath>
                </a14:m>
                <a:r>
                  <a:rPr lang="zh-CN" altLang="en-US" sz="12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200" i="1">
                        <a:solidFill>
                          <a:srgbClr val="002060"/>
                        </a:solidFill>
                        <a:latin typeface="Cambria Math" panose="02040503050406030204" pitchFamily="18" charset="0"/>
                        <a:ea typeface="楷体" panose="02010609060101010101" pitchFamily="49" charset="-122"/>
                      </a:rPr>
                      <m:t>𝑞</m:t>
                    </m:r>
                  </m:oMath>
                </a14:m>
                <a:endParaRPr lang="zh-CN" altLang="en-US" sz="1200">
                  <a:solidFill>
                    <a:srgbClr val="002060"/>
                  </a:solidFill>
                  <a:latin typeface="楷体" panose="02010609060101010101" pitchFamily="49" charset="-122"/>
                  <a:ea typeface="楷体" panose="02010609060101010101" pitchFamily="49" charset="-122"/>
                </a:endParaRPr>
              </a:p>
            </p:txBody>
          </p:sp>
        </mc:Choice>
        <mc:Fallback xmlns="">
          <p:sp>
            <p:nvSpPr>
              <p:cNvPr id="21" name="文本框 20">
                <a:extLst>
                  <a:ext uri="{FF2B5EF4-FFF2-40B4-BE49-F238E27FC236}">
                    <a16:creationId xmlns:a16="http://schemas.microsoft.com/office/drawing/2014/main" id="{F8CF8B34-1018-43C0-9C28-91E36C915F6A}"/>
                  </a:ext>
                </a:extLst>
              </p:cNvPr>
              <p:cNvSpPr txBox="1">
                <a:spLocks noRot="1" noChangeAspect="1" noMove="1" noResize="1" noEditPoints="1" noAdjustHandles="1" noChangeArrowheads="1" noChangeShapeType="1" noTextEdit="1"/>
              </p:cNvSpPr>
              <p:nvPr/>
            </p:nvSpPr>
            <p:spPr>
              <a:xfrm>
                <a:off x="5549976" y="2306885"/>
                <a:ext cx="726069" cy="369332"/>
              </a:xfrm>
              <a:prstGeom prst="rect">
                <a:avLst/>
              </a:prstGeom>
              <a:blipFill>
                <a:blip r:embed="rId4"/>
                <a:stretch>
                  <a:fillRect t="-13115" b="-2459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0A32336D-0C54-42D1-B572-694FCF366FD4}"/>
              </a:ext>
            </a:extLst>
          </p:cNvPr>
          <p:cNvSpPr txBox="1"/>
          <p:nvPr/>
        </p:nvSpPr>
        <p:spPr>
          <a:xfrm>
            <a:off x="5638216" y="2771947"/>
            <a:ext cx="549590" cy="155877"/>
          </a:xfrm>
          <a:prstGeom prst="rect">
            <a:avLst/>
          </a:prstGeom>
          <a:solidFill>
            <a:schemeClr val="accent4">
              <a:lumMod val="20000"/>
              <a:lumOff val="80000"/>
            </a:schemeClr>
          </a:solidFill>
        </p:spPr>
        <p:txBody>
          <a:bodyPr wrap="square" tIns="0" bIns="0" rtlCol="0">
            <a:spAutoFit/>
          </a:bodyPr>
          <a:lstStyle/>
          <a:p>
            <a:r>
              <a:rPr lang="zh-CN" altLang="en-US" sz="1013">
                <a:solidFill>
                  <a:srgbClr val="C00000"/>
                </a:solidFill>
                <a:latin typeface="楷体" panose="02010609060101010101" pitchFamily="49" charset="-122"/>
                <a:ea typeface="楷体" panose="02010609060101010101" pitchFamily="49" charset="-122"/>
              </a:rPr>
              <a:t>泛化</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69B094-C7B5-4484-B251-93CD9AC033D2}"/>
                  </a:ext>
                </a:extLst>
              </p:cNvPr>
              <p:cNvSpPr txBox="1"/>
              <p:nvPr/>
            </p:nvSpPr>
            <p:spPr>
              <a:xfrm>
                <a:off x="5044784" y="3560681"/>
                <a:ext cx="1696797" cy="733534"/>
              </a:xfrm>
              <a:prstGeom prst="rect">
                <a:avLst/>
              </a:prstGeom>
              <a:solidFill>
                <a:srgbClr val="E5EFE5"/>
              </a:solidFill>
            </p:spPr>
            <p:txBody>
              <a:bodyPr wrap="square" rtlCol="0">
                <a:spAutoFit/>
              </a:bodyPr>
              <a:lstStyle/>
              <a:p>
                <a:pPr algn="ctr">
                  <a:lnSpc>
                    <a:spcPts val="2250"/>
                  </a:lnSpc>
                  <a:spcAft>
                    <a:spcPts val="225"/>
                  </a:spcAft>
                </a:pPr>
                <a:r>
                  <a:rPr lang="zh-CN" altLang="en-US" sz="1200" b="1">
                    <a:solidFill>
                      <a:srgbClr val="C00000"/>
                    </a:solidFill>
                  </a:rPr>
                  <a:t>逻辑等值式模式实例</a:t>
                </a:r>
                <a:endParaRPr lang="en-US" altLang="zh-CN" sz="1200" b="1">
                  <a:solidFill>
                    <a:srgbClr val="C00000"/>
                  </a:solidFill>
                </a:endParaRPr>
              </a:p>
              <a:p>
                <a:pPr>
                  <a:lnSpc>
                    <a:spcPts val="2250"/>
                  </a:lnSpc>
                  <a:spcAft>
                    <a:spcPts val="225"/>
                  </a:spcAft>
                </a:pPr>
                <a14:m>
                  <m:oMathPara xmlns:m="http://schemas.openxmlformats.org/officeDocument/2006/math">
                    <m:oMathParaPr>
                      <m:jc m:val="centerGroup"/>
                    </m:oMathParaPr>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2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e>
                      </m:d>
                      <m:r>
                        <a:rPr lang="en-US" altLang="zh-CN" sz="1200"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2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e>
                      </m:d>
                    </m:oMath>
                  </m:oMathPara>
                </a14:m>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2869B094-C7B5-4484-B251-93CD9AC033D2}"/>
                  </a:ext>
                </a:extLst>
              </p:cNvPr>
              <p:cNvSpPr txBox="1">
                <a:spLocks noRot="1" noChangeAspect="1" noMove="1" noResize="1" noEditPoints="1" noAdjustHandles="1" noChangeArrowheads="1" noChangeShapeType="1" noTextEdit="1"/>
              </p:cNvSpPr>
              <p:nvPr/>
            </p:nvSpPr>
            <p:spPr>
              <a:xfrm>
                <a:off x="5044784" y="3560681"/>
                <a:ext cx="1696797" cy="73353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2FF6C3E-F3CC-4FBD-8E0E-67AA306ACEF3}"/>
                  </a:ext>
                </a:extLst>
              </p:cNvPr>
              <p:cNvSpPr txBox="1"/>
              <p:nvPr/>
            </p:nvSpPr>
            <p:spPr>
              <a:xfrm>
                <a:off x="6907820" y="3488545"/>
                <a:ext cx="1690786" cy="874599"/>
              </a:xfrm>
              <a:prstGeom prst="rect">
                <a:avLst/>
              </a:prstGeom>
              <a:solidFill>
                <a:srgbClr val="E5EFE5"/>
              </a:solidFill>
            </p:spPr>
            <p:txBody>
              <a:bodyPr wrap="square" rtlCol="0">
                <a:spAutoFit/>
              </a:bodyPr>
              <a:lstStyle/>
              <a:p>
                <a:pPr algn="ctr">
                  <a:lnSpc>
                    <a:spcPts val="2250"/>
                  </a:lnSpc>
                  <a:spcAft>
                    <a:spcPts val="225"/>
                  </a:spcAft>
                </a:pPr>
                <a:r>
                  <a:rPr lang="zh-CN" altLang="en-US" sz="1200" b="1">
                    <a:solidFill>
                      <a:srgbClr val="C00000"/>
                    </a:solidFill>
                  </a:rPr>
                  <a:t>逻辑等值式模式实例</a:t>
                </a:r>
                <a:endParaRPr lang="en-US" altLang="zh-CN" sz="1200" b="1">
                  <a:solidFill>
                    <a:srgbClr val="C00000"/>
                  </a:solidFill>
                </a:endParaRPr>
              </a:p>
              <a:p>
                <a:pPr>
                  <a:lnSpc>
                    <a:spcPts val="1800"/>
                  </a:lnSpc>
                  <a:spcAft>
                    <a:spcPts val="225"/>
                  </a:spcAft>
                </a:pPr>
                <a14:m>
                  <m:oMathPara xmlns:m="http://schemas.openxmlformats.org/officeDocument/2006/math">
                    <m:oMathParaPr>
                      <m:jc m:val="centerGroup"/>
                    </m:oMathParaPr>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     ¬</m:t>
                      </m:r>
                      <m:d>
                        <m:dPr>
                          <m:ctrlPr>
                            <a:rPr lang="en-US" altLang="zh-CN" sz="12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𝒓</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e>
                      </m:d>
                      <m:r>
                        <a:rPr lang="en-US" altLang="zh-CN" sz="1200"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200" b="1" i="1">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𝒑</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𝒓</m:t>
                          </m:r>
                          <m:r>
                            <a:rPr lang="en-US" altLang="zh-CN" sz="1200" b="1" i="1">
                              <a:solidFill>
                                <a:schemeClr val="accent6">
                                  <a:lumMod val="50000"/>
                                </a:schemeClr>
                              </a:solidFill>
                              <a:latin typeface="Cambria Math" panose="02040503050406030204" pitchFamily="18" charset="0"/>
                              <a:ea typeface="楷体" panose="02010609060101010101" pitchFamily="49" charset="-122"/>
                            </a:rPr>
                            <m:t>)∧¬</m:t>
                          </m:r>
                          <m:r>
                            <a:rPr lang="en-US" altLang="zh-CN" sz="1200" b="1" i="1">
                              <a:solidFill>
                                <a:schemeClr val="accent6">
                                  <a:lumMod val="50000"/>
                                </a:schemeClr>
                              </a:solidFill>
                              <a:latin typeface="Cambria Math" panose="02040503050406030204" pitchFamily="18" charset="0"/>
                              <a:ea typeface="楷体" panose="02010609060101010101" pitchFamily="49" charset="-122"/>
                            </a:rPr>
                            <m:t>𝒒</m:t>
                          </m:r>
                        </m:e>
                      </m:d>
                    </m:oMath>
                  </m:oMathPara>
                </a14:m>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4" name="文本框 23">
                <a:extLst>
                  <a:ext uri="{FF2B5EF4-FFF2-40B4-BE49-F238E27FC236}">
                    <a16:creationId xmlns:a16="http://schemas.microsoft.com/office/drawing/2014/main" id="{F2FF6C3E-F3CC-4FBD-8E0E-67AA306ACEF3}"/>
                  </a:ext>
                </a:extLst>
              </p:cNvPr>
              <p:cNvSpPr txBox="1">
                <a:spLocks noRot="1" noChangeAspect="1" noMove="1" noResize="1" noEditPoints="1" noAdjustHandles="1" noChangeArrowheads="1" noChangeShapeType="1" noTextEdit="1"/>
              </p:cNvSpPr>
              <p:nvPr/>
            </p:nvSpPr>
            <p:spPr>
              <a:xfrm>
                <a:off x="6907820" y="3488545"/>
                <a:ext cx="1690786" cy="874599"/>
              </a:xfrm>
              <a:prstGeom prst="rect">
                <a:avLst/>
              </a:prstGeom>
              <a:blipFill>
                <a:blip r:embed="rId6"/>
                <a:stretch>
                  <a:fillRect/>
                </a:stretch>
              </a:blipFill>
            </p:spPr>
            <p:txBody>
              <a:bodyPr/>
              <a:lstStyle/>
              <a:p>
                <a:r>
                  <a:rPr lang="zh-CN" altLang="en-US">
                    <a:noFill/>
                  </a:rPr>
                  <a:t> </a:t>
                </a:r>
              </a:p>
            </p:txBody>
          </p:sp>
        </mc:Fallback>
      </mc:AlternateContent>
      <p:sp>
        <p:nvSpPr>
          <p:cNvPr id="25" name="箭头: 下 24">
            <a:extLst>
              <a:ext uri="{FF2B5EF4-FFF2-40B4-BE49-F238E27FC236}">
                <a16:creationId xmlns:a16="http://schemas.microsoft.com/office/drawing/2014/main" id="{98006A2A-9B8F-42A5-8623-A4FE973364CF}"/>
              </a:ext>
            </a:extLst>
          </p:cNvPr>
          <p:cNvSpPr/>
          <p:nvPr/>
        </p:nvSpPr>
        <p:spPr>
          <a:xfrm rot="3986762" flipH="1">
            <a:off x="6418998" y="2845835"/>
            <a:ext cx="68873" cy="961343"/>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 name="文本框 25">
            <a:extLst>
              <a:ext uri="{FF2B5EF4-FFF2-40B4-BE49-F238E27FC236}">
                <a16:creationId xmlns:a16="http://schemas.microsoft.com/office/drawing/2014/main" id="{6AAE73A6-9C23-4E58-B551-7C86B9BEAE39}"/>
              </a:ext>
            </a:extLst>
          </p:cNvPr>
          <p:cNvSpPr txBox="1"/>
          <p:nvPr/>
        </p:nvSpPr>
        <p:spPr>
          <a:xfrm>
            <a:off x="6895882" y="3222631"/>
            <a:ext cx="549590" cy="155877"/>
          </a:xfrm>
          <a:prstGeom prst="rect">
            <a:avLst/>
          </a:prstGeom>
          <a:solidFill>
            <a:schemeClr val="accent4">
              <a:lumMod val="20000"/>
              <a:lumOff val="80000"/>
            </a:schemeClr>
          </a:solidFill>
        </p:spPr>
        <p:txBody>
          <a:bodyPr wrap="square" tIns="0" bIns="0" rtlCol="0">
            <a:spAutoFit/>
          </a:bodyPr>
          <a:lstStyle/>
          <a:p>
            <a:r>
              <a:rPr lang="zh-CN" altLang="en-US" sz="1013">
                <a:solidFill>
                  <a:srgbClr val="C00000"/>
                </a:solidFill>
                <a:latin typeface="楷体" panose="02010609060101010101" pitchFamily="49" charset="-122"/>
                <a:ea typeface="楷体" panose="02010609060101010101" pitchFamily="49" charset="-122"/>
              </a:rPr>
              <a:t>例化</a:t>
            </a:r>
          </a:p>
        </p:txBody>
      </p:sp>
      <p:sp>
        <p:nvSpPr>
          <p:cNvPr id="27" name="箭头: 下 26">
            <a:extLst>
              <a:ext uri="{FF2B5EF4-FFF2-40B4-BE49-F238E27FC236}">
                <a16:creationId xmlns:a16="http://schemas.microsoft.com/office/drawing/2014/main" id="{FEC888F7-5F00-4D4B-ABF1-6389F1D155E7}"/>
              </a:ext>
            </a:extLst>
          </p:cNvPr>
          <p:cNvSpPr/>
          <p:nvPr/>
        </p:nvSpPr>
        <p:spPr>
          <a:xfrm rot="18551516">
            <a:off x="7580772" y="3023582"/>
            <a:ext cx="61875" cy="56102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09A7CD5-7316-4855-907A-7E90334D9A3B}"/>
                  </a:ext>
                </a:extLst>
              </p:cNvPr>
              <p:cNvSpPr txBox="1"/>
              <p:nvPr/>
            </p:nvSpPr>
            <p:spPr>
              <a:xfrm>
                <a:off x="5507861" y="3095774"/>
                <a:ext cx="667144" cy="323165"/>
              </a:xfrm>
              <a:prstGeom prst="rect">
                <a:avLst/>
              </a:prstGeom>
              <a:solidFill>
                <a:schemeClr val="accent2">
                  <a:lumMod val="20000"/>
                  <a:lumOff val="80000"/>
                  <a:alpha val="50000"/>
                </a:schemeClr>
              </a:solidFill>
            </p:spPr>
            <p:txBody>
              <a:bodyPr wrap="square" tIns="0" bIns="0" rtlCol="0">
                <a:spAutoFit/>
              </a:bodyPr>
              <a:lstStyle/>
              <a:p>
                <a:pPr algn="ct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𝑝</m:t>
                    </m:r>
                  </m:oMath>
                </a14:m>
                <a:r>
                  <a:rPr lang="zh-CN" altLang="en-US" sz="105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𝐴</m:t>
                    </m:r>
                  </m:oMath>
                </a14:m>
                <a:endParaRPr lang="en-US" altLang="zh-CN" sz="105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𝑞</m:t>
                    </m:r>
                  </m:oMath>
                </a14:m>
                <a:r>
                  <a:rPr lang="zh-CN" altLang="en-US" sz="105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𝐵</m:t>
                    </m:r>
                  </m:oMath>
                </a14:m>
                <a:endParaRPr lang="zh-CN" altLang="en-US" sz="1050">
                  <a:solidFill>
                    <a:srgbClr val="002060"/>
                  </a:solidFill>
                  <a:latin typeface="楷体" panose="02010609060101010101" pitchFamily="49" charset="-122"/>
                  <a:ea typeface="楷体" panose="02010609060101010101" pitchFamily="49" charset="-122"/>
                </a:endParaRPr>
              </a:p>
            </p:txBody>
          </p:sp>
        </mc:Choice>
        <mc:Fallback xmlns="">
          <p:sp>
            <p:nvSpPr>
              <p:cNvPr id="28" name="文本框 27">
                <a:extLst>
                  <a:ext uri="{FF2B5EF4-FFF2-40B4-BE49-F238E27FC236}">
                    <a16:creationId xmlns:a16="http://schemas.microsoft.com/office/drawing/2014/main" id="{D09A7CD5-7316-4855-907A-7E90334D9A3B}"/>
                  </a:ext>
                </a:extLst>
              </p:cNvPr>
              <p:cNvSpPr txBox="1">
                <a:spLocks noRot="1" noChangeAspect="1" noMove="1" noResize="1" noEditPoints="1" noAdjustHandles="1" noChangeArrowheads="1" noChangeShapeType="1" noTextEdit="1"/>
              </p:cNvSpPr>
              <p:nvPr/>
            </p:nvSpPr>
            <p:spPr>
              <a:xfrm>
                <a:off x="5507861" y="3095774"/>
                <a:ext cx="667144" cy="323165"/>
              </a:xfrm>
              <a:prstGeom prst="rect">
                <a:avLst/>
              </a:prstGeom>
              <a:blipFill>
                <a:blip r:embed="rId7"/>
                <a:stretch>
                  <a:fillRect t="-13208" b="-226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064029-93FF-4D69-8DF6-B958370CBF67}"/>
                  </a:ext>
                </a:extLst>
              </p:cNvPr>
              <p:cNvSpPr txBox="1"/>
              <p:nvPr/>
            </p:nvSpPr>
            <p:spPr>
              <a:xfrm>
                <a:off x="7753270" y="3102856"/>
                <a:ext cx="845335" cy="323165"/>
              </a:xfrm>
              <a:prstGeom prst="rect">
                <a:avLst/>
              </a:prstGeom>
              <a:solidFill>
                <a:schemeClr val="accent2">
                  <a:lumMod val="20000"/>
                  <a:lumOff val="80000"/>
                  <a:alpha val="50000"/>
                </a:schemeClr>
              </a:solidFill>
            </p:spPr>
            <p:txBody>
              <a:bodyPr wrap="square" tIns="0" bIns="0" rtlCol="0">
                <a:spAutoFit/>
              </a:bodyPr>
              <a:lstStyle/>
              <a:p>
                <a:pPr algn="ct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𝑝</m:t>
                    </m:r>
                    <m:r>
                      <a:rPr lang="en-US" altLang="zh-CN" sz="1050" i="1">
                        <a:solidFill>
                          <a:srgbClr val="002060"/>
                        </a:solidFill>
                        <a:latin typeface="Cambria Math" panose="02040503050406030204" pitchFamily="18" charset="0"/>
                        <a:ea typeface="楷体" panose="02010609060101010101" pitchFamily="49" charset="-122"/>
                      </a:rPr>
                      <m:t>∧</m:t>
                    </m:r>
                    <m:r>
                      <a:rPr lang="en-US" altLang="zh-CN" sz="1050" i="1">
                        <a:solidFill>
                          <a:srgbClr val="002060"/>
                        </a:solidFill>
                        <a:latin typeface="Cambria Math" panose="02040503050406030204" pitchFamily="18" charset="0"/>
                        <a:ea typeface="楷体" panose="02010609060101010101" pitchFamily="49" charset="-122"/>
                      </a:rPr>
                      <m:t>𝑟</m:t>
                    </m:r>
                  </m:oMath>
                </a14:m>
                <a:r>
                  <a:rPr lang="zh-CN" altLang="en-US" sz="105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𝐴</m:t>
                    </m:r>
                  </m:oMath>
                </a14:m>
                <a:endParaRPr lang="en-US" altLang="zh-CN" sz="105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𝑞</m:t>
                    </m:r>
                  </m:oMath>
                </a14:m>
                <a:r>
                  <a:rPr lang="zh-CN" altLang="en-US" sz="105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050" i="1">
                        <a:solidFill>
                          <a:srgbClr val="002060"/>
                        </a:solidFill>
                        <a:latin typeface="Cambria Math" panose="02040503050406030204" pitchFamily="18" charset="0"/>
                        <a:ea typeface="楷体" panose="02010609060101010101" pitchFamily="49" charset="-122"/>
                      </a:rPr>
                      <m:t>𝐵</m:t>
                    </m:r>
                  </m:oMath>
                </a14:m>
                <a:endParaRPr lang="zh-CN" altLang="en-US" sz="1050">
                  <a:solidFill>
                    <a:srgbClr val="002060"/>
                  </a:solidFill>
                  <a:latin typeface="楷体" panose="02010609060101010101" pitchFamily="49" charset="-122"/>
                  <a:ea typeface="楷体" panose="02010609060101010101" pitchFamily="49" charset="-122"/>
                </a:endParaRPr>
              </a:p>
            </p:txBody>
          </p:sp>
        </mc:Choice>
        <mc:Fallback xmlns="">
          <p:sp>
            <p:nvSpPr>
              <p:cNvPr id="29" name="文本框 28">
                <a:extLst>
                  <a:ext uri="{FF2B5EF4-FFF2-40B4-BE49-F238E27FC236}">
                    <a16:creationId xmlns:a16="http://schemas.microsoft.com/office/drawing/2014/main" id="{7D064029-93FF-4D69-8DF6-B958370CBF67}"/>
                  </a:ext>
                </a:extLst>
              </p:cNvPr>
              <p:cNvSpPr txBox="1">
                <a:spLocks noRot="1" noChangeAspect="1" noMove="1" noResize="1" noEditPoints="1" noAdjustHandles="1" noChangeArrowheads="1" noChangeShapeType="1" noTextEdit="1"/>
              </p:cNvSpPr>
              <p:nvPr/>
            </p:nvSpPr>
            <p:spPr>
              <a:xfrm>
                <a:off x="7753270" y="3102856"/>
                <a:ext cx="845335" cy="323165"/>
              </a:xfrm>
              <a:prstGeom prst="rect">
                <a:avLst/>
              </a:prstGeom>
              <a:blipFill>
                <a:blip r:embed="rId8"/>
                <a:stretch>
                  <a:fillRect t="-13208" b="-22642"/>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E8E2D53F-0D07-4F5C-B90C-92B302C0E33D}"/>
              </a:ext>
            </a:extLst>
          </p:cNvPr>
          <p:cNvSpPr txBox="1"/>
          <p:nvPr/>
        </p:nvSpPr>
        <p:spPr>
          <a:xfrm>
            <a:off x="588895" y="4043753"/>
            <a:ext cx="3554301" cy="369332"/>
          </a:xfrm>
          <a:prstGeom prst="rect">
            <a:avLst/>
          </a:prstGeom>
          <a:solidFill>
            <a:schemeClr val="accent4"/>
          </a:solidFill>
        </p:spPr>
        <p:txBody>
          <a:bodyPr wrap="square" rtlCol="0">
            <a:spAutoFit/>
          </a:bodyPr>
          <a:lstStyle/>
          <a:p>
            <a:r>
              <a:rPr lang="zh-CN" altLang="en-US" sz="1800" b="1">
                <a:solidFill>
                  <a:srgbClr val="C00000"/>
                </a:solidFill>
                <a:latin typeface="黑体" panose="02010609060101010101" pitchFamily="49" charset="-122"/>
                <a:ea typeface="黑体" panose="02010609060101010101" pitchFamily="49" charset="-122"/>
              </a:rPr>
              <a:t>永真式的替换实例仍然是永真式！</a:t>
            </a:r>
            <a:endParaRPr lang="zh-CN" altLang="en-US" sz="1800">
              <a:solidFill>
                <a:srgbClr val="C00000"/>
              </a:solidFill>
            </a:endParaRPr>
          </a:p>
        </p:txBody>
      </p:sp>
    </p:spTree>
    <p:extLst>
      <p:ext uri="{BB962C8B-B14F-4D97-AF65-F5344CB8AC3E}">
        <p14:creationId xmlns:p14="http://schemas.microsoft.com/office/powerpoint/2010/main" val="3458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3" name="图片 2">
            <a:extLst>
              <a:ext uri="{FF2B5EF4-FFF2-40B4-BE49-F238E27FC236}">
                <a16:creationId xmlns:a16="http://schemas.microsoft.com/office/drawing/2014/main" id="{483CCC7C-3B23-4BED-AE28-8C0DF49EFA04}"/>
              </a:ext>
            </a:extLst>
          </p:cNvPr>
          <p:cNvPicPr>
            <a:picLocks noChangeAspect="1"/>
          </p:cNvPicPr>
          <p:nvPr/>
        </p:nvPicPr>
        <p:blipFill>
          <a:blip r:embed="rId2"/>
          <a:stretch>
            <a:fillRect/>
          </a:stretch>
        </p:blipFill>
        <p:spPr>
          <a:xfrm>
            <a:off x="1287309" y="955721"/>
            <a:ext cx="6256091" cy="1226068"/>
          </a:xfrm>
          <a:prstGeom prst="rect">
            <a:avLst/>
          </a:prstGeom>
        </p:spPr>
      </p:pic>
      <p:pic>
        <p:nvPicPr>
          <p:cNvPr id="4" name="图片 3">
            <a:extLst>
              <a:ext uri="{FF2B5EF4-FFF2-40B4-BE49-F238E27FC236}">
                <a16:creationId xmlns:a16="http://schemas.microsoft.com/office/drawing/2014/main" id="{6B42BB8B-A15E-4F00-B62B-5EA8DFA21FA3}"/>
              </a:ext>
            </a:extLst>
          </p:cNvPr>
          <p:cNvPicPr>
            <a:picLocks noChangeAspect="1"/>
          </p:cNvPicPr>
          <p:nvPr/>
        </p:nvPicPr>
        <p:blipFill>
          <a:blip r:embed="rId3"/>
          <a:stretch>
            <a:fillRect/>
          </a:stretch>
        </p:blipFill>
        <p:spPr>
          <a:xfrm>
            <a:off x="1014519" y="2417930"/>
            <a:ext cx="6801670" cy="706597"/>
          </a:xfrm>
          <a:prstGeom prst="rect">
            <a:avLst/>
          </a:prstGeom>
        </p:spPr>
      </p:pic>
      <p:pic>
        <p:nvPicPr>
          <p:cNvPr id="2" name="图片 1">
            <a:extLst>
              <a:ext uri="{FF2B5EF4-FFF2-40B4-BE49-F238E27FC236}">
                <a16:creationId xmlns:a16="http://schemas.microsoft.com/office/drawing/2014/main" id="{1F92EC24-970A-4575-8355-0F50111606E7}"/>
              </a:ext>
            </a:extLst>
          </p:cNvPr>
          <p:cNvPicPr>
            <a:picLocks noChangeAspect="1"/>
          </p:cNvPicPr>
          <p:nvPr/>
        </p:nvPicPr>
        <p:blipFill>
          <a:blip r:embed="rId4"/>
          <a:stretch>
            <a:fillRect/>
          </a:stretch>
        </p:blipFill>
        <p:spPr>
          <a:xfrm>
            <a:off x="1036645" y="3360668"/>
            <a:ext cx="6779544" cy="899272"/>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基本逻辑等值式模式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91E98C74-A3FC-4626-8909-DDEF5E33EE2A}"/>
              </a:ext>
            </a:extLst>
          </p:cNvPr>
          <p:cNvPicPr>
            <a:picLocks noChangeAspect="1"/>
          </p:cNvPicPr>
          <p:nvPr/>
        </p:nvPicPr>
        <p:blipFill>
          <a:blip r:embed="rId2"/>
          <a:stretch>
            <a:fillRect/>
          </a:stretch>
        </p:blipFill>
        <p:spPr>
          <a:xfrm>
            <a:off x="537461" y="738419"/>
            <a:ext cx="5276628" cy="3839414"/>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E3F0C44-2053-40E0-98E6-6AFBF45A8D7E}"/>
                  </a:ext>
                </a:extLst>
              </p:cNvPr>
              <p:cNvSpPr txBox="1"/>
              <p:nvPr/>
            </p:nvSpPr>
            <p:spPr>
              <a:xfrm>
                <a:off x="5876398" y="652292"/>
                <a:ext cx="2751797" cy="1313180"/>
              </a:xfrm>
              <a:prstGeom prst="rect">
                <a:avLst/>
              </a:prstGeom>
              <a:solidFill>
                <a:schemeClr val="accent5">
                  <a:lumMod val="20000"/>
                  <a:lumOff val="80000"/>
                </a:schemeClr>
              </a:solidFill>
            </p:spPr>
            <p:txBody>
              <a:bodyPr wrap="square" rtlCol="0">
                <a:spAutoFit/>
              </a:bodyPr>
              <a:lstStyle/>
              <a:p>
                <a:pPr>
                  <a:lnSpc>
                    <a:spcPts val="1950"/>
                  </a:lnSpc>
                  <a:spcBef>
                    <a:spcPts val="450"/>
                  </a:spcBef>
                </a:pPr>
                <a:r>
                  <a:rPr lang="zh-CN" altLang="en-US" sz="1200" b="1">
                    <a:solidFill>
                      <a:srgbClr val="002060"/>
                    </a:solidFill>
                    <a:latin typeface="楷体" panose="02010609060101010101" pitchFamily="49" charset="-122"/>
                    <a:ea typeface="楷体" panose="02010609060101010101" pitchFamily="49" charset="-122"/>
                  </a:rPr>
                  <a:t>基本逻辑等值式模式都是用字母</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𝑨</m:t>
                    </m:r>
                    <m:r>
                      <a:rPr lang="en-US" altLang="zh-CN" sz="1200" b="1" i="1">
                        <a:solidFill>
                          <a:srgbClr val="002060"/>
                        </a:solidFill>
                        <a:latin typeface="Cambria Math" panose="02040503050406030204" pitchFamily="18" charset="0"/>
                        <a:ea typeface="楷体" panose="02010609060101010101" pitchFamily="49" charset="-122"/>
                      </a:rPr>
                      <m:t>, </m:t>
                    </m:r>
                    <m:r>
                      <a:rPr lang="en-US" altLang="zh-CN" sz="1200" b="1" i="1">
                        <a:solidFill>
                          <a:srgbClr val="002060"/>
                        </a:solidFill>
                        <a:latin typeface="Cambria Math" panose="02040503050406030204" pitchFamily="18" charset="0"/>
                        <a:ea typeface="楷体" panose="02010609060101010101" pitchFamily="49" charset="-122"/>
                      </a:rPr>
                      <m:t>𝑩</m:t>
                    </m:r>
                    <m:r>
                      <a:rPr lang="en-US" altLang="zh-CN" sz="1200" b="1" i="1">
                        <a:solidFill>
                          <a:srgbClr val="002060"/>
                        </a:solidFill>
                        <a:latin typeface="Cambria Math" panose="02040503050406030204" pitchFamily="18" charset="0"/>
                        <a:ea typeface="楷体" panose="02010609060101010101" pitchFamily="49" charset="-122"/>
                      </a:rPr>
                      <m:t>, </m:t>
                    </m:r>
                    <m:r>
                      <a:rPr lang="en-US" altLang="zh-CN" sz="1200" b="1" i="1">
                        <a:solidFill>
                          <a:srgbClr val="002060"/>
                        </a:solidFill>
                        <a:latin typeface="Cambria Math" panose="02040503050406030204" pitchFamily="18" charset="0"/>
                        <a:ea typeface="楷体" panose="02010609060101010101" pitchFamily="49" charset="-122"/>
                      </a:rPr>
                      <m:t>𝑪</m:t>
                    </m:r>
                  </m:oMath>
                </a14:m>
                <a:r>
                  <a:rPr lang="zh-CN" altLang="en-US" sz="1200" b="1">
                    <a:solidFill>
                      <a:srgbClr val="002060"/>
                    </a:solidFill>
                    <a:latin typeface="楷体" panose="02010609060101010101" pitchFamily="49" charset="-122"/>
                    <a:ea typeface="楷体" panose="02010609060101010101" pitchFamily="49" charset="-122"/>
                  </a:rPr>
                  <a:t>代表的任意公式替换简单的逻辑等值式的命题变量而得到</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buFont typeface="Arial" panose="020B0604020202020204" pitchFamily="34" charset="0"/>
                  <a:buChar char="•"/>
                </a:pPr>
                <a:r>
                  <a:rPr lang="en-US" altLang="zh-CN" sz="1050" b="1">
                    <a:solidFill>
                      <a:schemeClr val="accent2">
                        <a:lumMod val="50000"/>
                      </a:schemeClr>
                    </a:solidFill>
                    <a:latin typeface="Cambria" panose="02040503050406030204" pitchFamily="18" charset="0"/>
                    <a:ea typeface="Cambria" panose="02040503050406030204" pitchFamily="18" charset="0"/>
                    <a:cs typeface="Arial" panose="020B0604020202020204" pitchFamily="34" charset="0"/>
                  </a:rPr>
                  <a:t>0</a:t>
                </a:r>
                <a:r>
                  <a:rPr lang="zh-CN" altLang="en-US" sz="1050" b="1">
                    <a:solidFill>
                      <a:schemeClr val="accent2">
                        <a:lumMod val="50000"/>
                      </a:schemeClr>
                    </a:solidFill>
                    <a:latin typeface="宋体" panose="02010600030101010101" pitchFamily="2" charset="-122"/>
                    <a:ea typeface="宋体" panose="02010600030101010101" pitchFamily="2" charset="-122"/>
                  </a:rPr>
                  <a:t>代表任意的矛盾式，例如</a:t>
                </a:r>
                <a14:m>
                  <m:oMath xmlns:m="http://schemas.openxmlformats.org/officeDocument/2006/math">
                    <m:d>
                      <m:dPr>
                        <m:ctrlPr>
                          <a:rPr lang="en-US" altLang="zh-CN" sz="105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050" b="1" i="1">
                            <a:solidFill>
                              <a:schemeClr val="accent2">
                                <a:lumMod val="50000"/>
                              </a:schemeClr>
                            </a:solidFill>
                            <a:latin typeface="Cambria Math" panose="02040503050406030204" pitchFamily="18" charset="0"/>
                            <a:ea typeface="楷体" panose="02010609060101010101" pitchFamily="49" charset="-122"/>
                          </a:rPr>
                          <m:t>𝒑</m:t>
                        </m:r>
                        <m:r>
                          <a:rPr lang="en-US" altLang="zh-CN" sz="1050" b="1" i="1">
                            <a:solidFill>
                              <a:schemeClr val="accent2">
                                <a:lumMod val="50000"/>
                              </a:schemeClr>
                            </a:solidFill>
                            <a:latin typeface="Cambria Math" panose="02040503050406030204" pitchFamily="18" charset="0"/>
                            <a:ea typeface="楷体" panose="02010609060101010101" pitchFamily="49" charset="-122"/>
                          </a:rPr>
                          <m:t>∧¬</m:t>
                        </m:r>
                        <m:r>
                          <a:rPr lang="en-US" altLang="zh-CN" sz="1050" b="1" i="1">
                            <a:solidFill>
                              <a:schemeClr val="accent2">
                                <a:lumMod val="50000"/>
                              </a:schemeClr>
                            </a:solidFill>
                            <a:latin typeface="Cambria Math" panose="02040503050406030204" pitchFamily="18" charset="0"/>
                            <a:ea typeface="楷体" panose="02010609060101010101" pitchFamily="49" charset="-122"/>
                          </a:rPr>
                          <m:t>𝒑</m:t>
                        </m:r>
                      </m:e>
                    </m:d>
                  </m:oMath>
                </a14:m>
                <a:endParaRPr lang="en-US" altLang="zh-CN" sz="1050" b="1">
                  <a:solidFill>
                    <a:schemeClr val="accent2">
                      <a:lumMod val="50000"/>
                    </a:schemeClr>
                  </a:solidFill>
                  <a:latin typeface="宋体" panose="02010600030101010101" pitchFamily="2" charset="-122"/>
                  <a:ea typeface="宋体" panose="02010600030101010101" pitchFamily="2" charset="-122"/>
                </a:endParaRPr>
              </a:p>
              <a:p>
                <a:pPr marL="214313" indent="-214313">
                  <a:spcBef>
                    <a:spcPts val="450"/>
                  </a:spcBef>
                  <a:buFont typeface="Arial" panose="020B0604020202020204" pitchFamily="34" charset="0"/>
                  <a:buChar char="•"/>
                </a:pPr>
                <a:r>
                  <a:rPr lang="en-US" altLang="zh-CN" sz="1050" b="1">
                    <a:solidFill>
                      <a:schemeClr val="accent2">
                        <a:lumMod val="50000"/>
                      </a:schemeClr>
                    </a:solidFill>
                    <a:latin typeface="Cambria" panose="02040503050406030204" pitchFamily="18" charset="0"/>
                    <a:ea typeface="Cambria" panose="02040503050406030204" pitchFamily="18" charset="0"/>
                  </a:rPr>
                  <a:t>1</a:t>
                </a:r>
                <a:r>
                  <a:rPr lang="zh-CN" altLang="en-US" sz="1050" b="1">
                    <a:solidFill>
                      <a:schemeClr val="accent2">
                        <a:lumMod val="50000"/>
                      </a:schemeClr>
                    </a:solidFill>
                    <a:latin typeface="宋体" panose="02010600030101010101" pitchFamily="2" charset="-122"/>
                    <a:ea typeface="宋体" panose="02010600030101010101" pitchFamily="2" charset="-122"/>
                  </a:rPr>
                  <a:t>代表任意的永真式，例如</a:t>
                </a:r>
                <a14:m>
                  <m:oMath xmlns:m="http://schemas.openxmlformats.org/officeDocument/2006/math">
                    <m:d>
                      <m:dPr>
                        <m:ctrlPr>
                          <a:rPr lang="en-US" altLang="zh-CN" sz="105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050" b="1" i="1">
                            <a:solidFill>
                              <a:schemeClr val="accent2">
                                <a:lumMod val="50000"/>
                              </a:schemeClr>
                            </a:solidFill>
                            <a:latin typeface="Cambria Math" panose="02040503050406030204" pitchFamily="18" charset="0"/>
                            <a:ea typeface="楷体" panose="02010609060101010101" pitchFamily="49" charset="-122"/>
                          </a:rPr>
                          <m:t>𝒑</m:t>
                        </m:r>
                        <m:r>
                          <a:rPr lang="en-US" altLang="zh-CN" sz="1050" b="1" i="1">
                            <a:solidFill>
                              <a:schemeClr val="accent2">
                                <a:lumMod val="50000"/>
                              </a:schemeClr>
                            </a:solidFill>
                            <a:latin typeface="Cambria Math" panose="02040503050406030204" pitchFamily="18" charset="0"/>
                            <a:ea typeface="楷体" panose="02010609060101010101" pitchFamily="49" charset="-122"/>
                          </a:rPr>
                          <m:t>∨¬</m:t>
                        </m:r>
                        <m:r>
                          <a:rPr lang="en-US" altLang="zh-CN" sz="1050" b="1" i="1">
                            <a:solidFill>
                              <a:schemeClr val="accent2">
                                <a:lumMod val="50000"/>
                              </a:schemeClr>
                            </a:solidFill>
                            <a:latin typeface="Cambria Math" panose="02040503050406030204" pitchFamily="18" charset="0"/>
                            <a:ea typeface="楷体" panose="02010609060101010101" pitchFamily="49" charset="-122"/>
                          </a:rPr>
                          <m:t>𝒑</m:t>
                        </m:r>
                      </m:e>
                    </m:d>
                  </m:oMath>
                </a14:m>
                <a:endParaRPr lang="zh-CN" altLang="en-US" sz="1050" b="1">
                  <a:solidFill>
                    <a:schemeClr val="accent2">
                      <a:lumMod val="50000"/>
                    </a:schemeClr>
                  </a:solidFill>
                  <a:latin typeface="宋体" panose="02010600030101010101" pitchFamily="2" charset="-122"/>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FE3F0C44-2053-40E0-98E6-6AFBF45A8D7E}"/>
                  </a:ext>
                </a:extLst>
              </p:cNvPr>
              <p:cNvSpPr txBox="1">
                <a:spLocks noRot="1" noChangeAspect="1" noMove="1" noResize="1" noEditPoints="1" noAdjustHandles="1" noChangeArrowheads="1" noChangeShapeType="1" noTextEdit="1"/>
              </p:cNvSpPr>
              <p:nvPr/>
            </p:nvSpPr>
            <p:spPr>
              <a:xfrm>
                <a:off x="5876398" y="652292"/>
                <a:ext cx="2751797" cy="1313180"/>
              </a:xfrm>
              <a:prstGeom prst="rect">
                <a:avLst/>
              </a:prstGeom>
              <a:blipFill>
                <a:blip r:embed="rId3"/>
                <a:stretch>
                  <a:fillRect l="-222" b="-2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9CE0FC8-3408-4D06-9D77-A96A02220B45}"/>
                  </a:ext>
                </a:extLst>
              </p:cNvPr>
              <p:cNvSpPr txBox="1"/>
              <p:nvPr/>
            </p:nvSpPr>
            <p:spPr>
              <a:xfrm>
                <a:off x="5876398" y="2020754"/>
                <a:ext cx="2831844" cy="2695866"/>
              </a:xfrm>
              <a:prstGeom prst="rect">
                <a:avLst/>
              </a:prstGeom>
              <a:solidFill>
                <a:schemeClr val="accent2">
                  <a:lumMod val="20000"/>
                  <a:lumOff val="80000"/>
                  <a:alpha val="50000"/>
                </a:schemeClr>
              </a:solidFill>
            </p:spPr>
            <p:txBody>
              <a:bodyPr wrap="square" rtlCol="0">
                <a:spAutoFit/>
              </a:bodyPr>
              <a:lstStyle/>
              <a:p>
                <a:pPr>
                  <a:lnSpc>
                    <a:spcPts val="1500"/>
                  </a:lnSpc>
                  <a:spcBef>
                    <a:spcPts val="450"/>
                  </a:spcBef>
                </a:pPr>
                <a:r>
                  <a:rPr lang="zh-CN" altLang="en-US" sz="1200" b="1">
                    <a:solidFill>
                      <a:srgbClr val="002060"/>
                    </a:solidFill>
                    <a:latin typeface="楷体" panose="02010609060101010101" pitchFamily="49" charset="-122"/>
                    <a:ea typeface="楷体" panose="02010609060101010101" pitchFamily="49" charset="-122"/>
                  </a:rPr>
                  <a:t>基本逻辑等值式模式主要与合取和析取运算的运算性质有关</a:t>
                </a:r>
              </a:p>
              <a:p>
                <a:pPr marL="214313" indent="-214313">
                  <a:lnSpc>
                    <a:spcPts val="1500"/>
                  </a:lnSpc>
                  <a:spcBef>
                    <a:spcPts val="450"/>
                  </a:spcBef>
                  <a:buFont typeface="Arial" panose="020B0604020202020204" pitchFamily="34" charset="0"/>
                  <a:buChar char="•"/>
                </a:pPr>
                <a:r>
                  <a:rPr lang="zh-CN" altLang="en-US" sz="105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同一律</a:t>
                </a:r>
                <a:r>
                  <a:rPr lang="en-US" altLang="zh-CN" sz="105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(identity law)</a:t>
                </a:r>
                <a:r>
                  <a:rPr lang="zh-CN" altLang="en-US" sz="105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表明永真式是合取的单位元，矛盾式是析取的单位元</a:t>
                </a:r>
              </a:p>
              <a:p>
                <a:pPr marL="214313" indent="-214313">
                  <a:lnSpc>
                    <a:spcPts val="1500"/>
                  </a:lnSpc>
                  <a:spcBef>
                    <a:spcPts val="450"/>
                  </a:spcBef>
                  <a:buFont typeface="Arial" panose="020B0604020202020204" pitchFamily="34" charset="0"/>
                  <a:buChar char="•"/>
                </a:pPr>
                <a:r>
                  <a:rPr lang="zh-CN" altLang="en-US" sz="105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零律</a:t>
                </a:r>
                <a:r>
                  <a:rPr lang="en-US" altLang="zh-CN" sz="105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(zero law)</a:t>
                </a:r>
                <a:r>
                  <a:rPr lang="zh-CN" altLang="en-US" sz="105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表明矛盾式是合取的零元，而永真式是析取的零元</a:t>
                </a:r>
              </a:p>
              <a:p>
                <a:pPr marL="214313" indent="-214313">
                  <a:lnSpc>
                    <a:spcPts val="1500"/>
                  </a:lnSpc>
                  <a:spcBef>
                    <a:spcPts val="450"/>
                  </a:spcBef>
                  <a:buFont typeface="Arial" panose="020B0604020202020204" pitchFamily="34" charset="0"/>
                  <a:buChar char="•"/>
                </a:pPr>
                <a:r>
                  <a:rPr lang="zh-CN" altLang="en-US" sz="105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吸收律</a:t>
                </a:r>
                <a:r>
                  <a:rPr lang="en-US" altLang="zh-CN" sz="105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(absorption law)</a:t>
                </a:r>
                <a:r>
                  <a:rPr lang="zh-CN" altLang="en-US" sz="105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是数集运算不具备的性质，需特别留意吸收律的使用</a:t>
                </a:r>
              </a:p>
              <a:p>
                <a:pPr marL="214313" indent="-214313">
                  <a:lnSpc>
                    <a:spcPts val="1500"/>
                  </a:lnSpc>
                  <a:spcBef>
                    <a:spcPts val="450"/>
                  </a:spcBef>
                  <a:buFont typeface="Arial" panose="020B0604020202020204" pitchFamily="34" charset="0"/>
                  <a:buChar char="•"/>
                </a:pPr>
                <a:r>
                  <a:rPr lang="zh-CN" altLang="en-US" sz="1050" b="1">
                    <a:solidFill>
                      <a:schemeClr val="accent6">
                        <a:lumMod val="50000"/>
                      </a:schemeClr>
                    </a:solidFill>
                    <a:latin typeface="宋体" panose="02010600030101010101" pitchFamily="2" charset="-122"/>
                    <a:ea typeface="宋体" panose="02010600030101010101" pitchFamily="2" charset="-122"/>
                  </a:rPr>
                  <a:t>有些学生在碰到</a:t>
                </a:r>
                <a14:m>
                  <m:oMath xmlns:m="http://schemas.openxmlformats.org/officeDocument/2006/math">
                    <m:r>
                      <a:rPr lang="en-US" altLang="zh-CN" sz="1050" b="1" i="1">
                        <a:solidFill>
                          <a:schemeClr val="accent6">
                            <a:lumMod val="50000"/>
                          </a:schemeClr>
                        </a:solidFill>
                        <a:latin typeface="Cambria Math" panose="02040503050406030204" pitchFamily="18" charset="0"/>
                      </a:rPr>
                      <m:t>𝑨</m:t>
                    </m:r>
                    <m:r>
                      <a:rPr lang="en-US" altLang="zh-CN" sz="1050" b="1" i="1">
                        <a:solidFill>
                          <a:schemeClr val="accent6">
                            <a:lumMod val="50000"/>
                          </a:schemeClr>
                        </a:solidFill>
                        <a:latin typeface="Cambria Math" panose="02040503050406030204" pitchFamily="18" charset="0"/>
                      </a:rPr>
                      <m:t>∧</m:t>
                    </m:r>
                    <m:d>
                      <m:dPr>
                        <m:ctrlPr>
                          <a:rPr lang="en-US" altLang="zh-CN" sz="1050" b="1" i="1">
                            <a:solidFill>
                              <a:schemeClr val="accent6">
                                <a:lumMod val="50000"/>
                              </a:schemeClr>
                            </a:solidFill>
                            <a:latin typeface="Cambria Math" panose="02040503050406030204" pitchFamily="18" charset="0"/>
                          </a:rPr>
                        </m:ctrlPr>
                      </m:dPr>
                      <m:e>
                        <m:r>
                          <a:rPr lang="en-US" altLang="zh-CN" sz="1050" b="1" i="1">
                            <a:solidFill>
                              <a:schemeClr val="accent6">
                                <a:lumMod val="50000"/>
                              </a:schemeClr>
                            </a:solidFill>
                            <a:latin typeface="Cambria Math" panose="02040503050406030204" pitchFamily="18" charset="0"/>
                          </a:rPr>
                          <m:t>𝑨</m:t>
                        </m:r>
                        <m:r>
                          <a:rPr lang="en-US" altLang="zh-CN" sz="1050" b="1" i="1">
                            <a:solidFill>
                              <a:schemeClr val="accent6">
                                <a:lumMod val="50000"/>
                              </a:schemeClr>
                            </a:solidFill>
                            <a:latin typeface="Cambria Math" panose="02040503050406030204" pitchFamily="18" charset="0"/>
                          </a:rPr>
                          <m:t>∨</m:t>
                        </m:r>
                        <m:r>
                          <a:rPr lang="en-US" altLang="zh-CN" sz="1050" b="1" i="1">
                            <a:solidFill>
                              <a:schemeClr val="accent6">
                                <a:lumMod val="50000"/>
                              </a:schemeClr>
                            </a:solidFill>
                            <a:latin typeface="Cambria Math" panose="02040503050406030204" pitchFamily="18" charset="0"/>
                          </a:rPr>
                          <m:t>𝑩</m:t>
                        </m:r>
                      </m:e>
                    </m:d>
                  </m:oMath>
                </a14:m>
                <a:r>
                  <a:rPr lang="zh-CN" altLang="en-US" sz="1050" b="1">
                    <a:solidFill>
                      <a:schemeClr val="accent6">
                        <a:lumMod val="50000"/>
                      </a:schemeClr>
                    </a:solidFill>
                    <a:latin typeface="宋体" panose="02010600030101010101" pitchFamily="2" charset="-122"/>
                    <a:ea typeface="宋体" panose="02010600030101010101" pitchFamily="2" charset="-122"/>
                  </a:rPr>
                  <a:t>这种形式的公式时更容易想到分配律而不是吸收律</a:t>
                </a:r>
                <a:endParaRPr lang="en-US" altLang="zh-CN" sz="1050" b="1">
                  <a:solidFill>
                    <a:schemeClr val="accent6">
                      <a:lumMod val="50000"/>
                    </a:schemeClr>
                  </a:solidFill>
                  <a:latin typeface="宋体" panose="02010600030101010101" pitchFamily="2" charset="-122"/>
                  <a:ea typeface="宋体" panose="02010600030101010101" pitchFamily="2" charset="-122"/>
                </a:endParaRPr>
              </a:p>
              <a:p>
                <a:pPr marL="214313" indent="-214313">
                  <a:lnSpc>
                    <a:spcPts val="1500"/>
                  </a:lnSpc>
                  <a:spcBef>
                    <a:spcPts val="450"/>
                  </a:spcBef>
                  <a:buFont typeface="Arial" panose="020B0604020202020204" pitchFamily="34" charset="0"/>
                  <a:buChar char="•"/>
                </a:pPr>
                <a:r>
                  <a:rPr lang="zh-CN" altLang="en-US" sz="105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蕴涵等值式</a:t>
                </a:r>
                <a:r>
                  <a:rPr lang="zh-CN" altLang="en-US" sz="1050" b="1">
                    <a:solidFill>
                      <a:schemeClr val="accent6">
                        <a:lumMod val="50000"/>
                      </a:schemeClr>
                    </a:solidFill>
                    <a:latin typeface="宋体" panose="02010600030101010101" pitchFamily="2" charset="-122"/>
                    <a:ea typeface="宋体" panose="02010600030101010101" pitchFamily="2" charset="-122"/>
                  </a:rPr>
                  <a:t>和</a:t>
                </a:r>
                <a:r>
                  <a:rPr lang="zh-CN" altLang="en-US" sz="105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双蕴涵等值式</a:t>
                </a:r>
                <a:r>
                  <a:rPr lang="zh-CN" altLang="en-US" sz="1050" b="1">
                    <a:solidFill>
                      <a:schemeClr val="accent6">
                        <a:lumMod val="50000"/>
                      </a:schemeClr>
                    </a:solidFill>
                    <a:latin typeface="宋体" panose="02010600030101010101" pitchFamily="2" charset="-122"/>
                    <a:ea typeface="宋体" panose="02010600030101010101" pitchFamily="2" charset="-122"/>
                  </a:rPr>
                  <a:t>将含有蕴涵和双蕴涵的公式变为只含与、或、非的公式</a:t>
                </a:r>
              </a:p>
            </p:txBody>
          </p:sp>
        </mc:Choice>
        <mc:Fallback xmlns="">
          <p:sp>
            <p:nvSpPr>
              <p:cNvPr id="10" name="文本框 9">
                <a:extLst>
                  <a:ext uri="{FF2B5EF4-FFF2-40B4-BE49-F238E27FC236}">
                    <a16:creationId xmlns:a16="http://schemas.microsoft.com/office/drawing/2014/main" id="{39CE0FC8-3408-4D06-9D77-A96A02220B45}"/>
                  </a:ext>
                </a:extLst>
              </p:cNvPr>
              <p:cNvSpPr txBox="1">
                <a:spLocks noRot="1" noChangeAspect="1" noMove="1" noResize="1" noEditPoints="1" noAdjustHandles="1" noChangeArrowheads="1" noChangeShapeType="1" noTextEdit="1"/>
              </p:cNvSpPr>
              <p:nvPr/>
            </p:nvSpPr>
            <p:spPr>
              <a:xfrm>
                <a:off x="5876398" y="2020754"/>
                <a:ext cx="2831844" cy="2695866"/>
              </a:xfrm>
              <a:prstGeom prst="rect">
                <a:avLst/>
              </a:prstGeom>
              <a:blipFill>
                <a:blip r:embed="rId4"/>
                <a:stretch>
                  <a:fillRect l="-215" t="-451" r="-215" b="-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24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基本逻辑等值式与对偶式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27D991F-488B-4290-AAB7-FA50A812D4B6}"/>
                  </a:ext>
                </a:extLst>
              </p:cNvPr>
              <p:cNvSpPr txBox="1"/>
              <p:nvPr/>
            </p:nvSpPr>
            <p:spPr>
              <a:xfrm>
                <a:off x="550640" y="898729"/>
                <a:ext cx="8042719" cy="1070358"/>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基本等值式模式从幂等律到德摩尔根律都是成对出现，而且都是互为</a:t>
                </a:r>
                <a:r>
                  <a:rPr lang="zh-CN" altLang="en-US" b="1">
                    <a:solidFill>
                      <a:srgbClr val="C00000"/>
                    </a:solidFill>
                    <a:latin typeface="+mn-ea"/>
                  </a:rPr>
                  <a:t>对偶公式</a:t>
                </a:r>
                <a:endParaRPr lang="en-US" altLang="zh-CN" b="1">
                  <a:solidFill>
                    <a:srgbClr val="C00000"/>
                  </a:solidFill>
                  <a:latin typeface="+mn-ea"/>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实际上，代表矛盾式</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和代表永真式</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也是对偶式，因此同一律和零律也两个互为对偶公式的等值式模式，而矛盾律则与排中律互为对偶</a:t>
                </a:r>
              </a:p>
            </p:txBody>
          </p:sp>
        </mc:Choice>
        <mc:Fallback xmlns="">
          <p:sp>
            <p:nvSpPr>
              <p:cNvPr id="2" name="文本框 1">
                <a:extLst>
                  <a:ext uri="{FF2B5EF4-FFF2-40B4-BE49-F238E27FC236}">
                    <a16:creationId xmlns:a16="http://schemas.microsoft.com/office/drawing/2014/main" id="{727D991F-488B-4290-AAB7-FA50A812D4B6}"/>
                  </a:ext>
                </a:extLst>
              </p:cNvPr>
              <p:cNvSpPr txBox="1">
                <a:spLocks noRot="1" noChangeAspect="1" noMove="1" noResize="1" noEditPoints="1" noAdjustHandles="1" noChangeArrowheads="1" noChangeShapeType="1" noTextEdit="1"/>
              </p:cNvSpPr>
              <p:nvPr/>
            </p:nvSpPr>
            <p:spPr>
              <a:xfrm>
                <a:off x="550640" y="898729"/>
                <a:ext cx="8042719" cy="1070358"/>
              </a:xfrm>
              <a:prstGeom prst="rect">
                <a:avLst/>
              </a:prstGeom>
              <a:blipFill>
                <a:blip r:embed="rId2"/>
                <a:stretch>
                  <a:fillRect l="-606" t="-3409" r="-379"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68D470B-B162-4217-9A68-6CBB4031ED70}"/>
                  </a:ext>
                </a:extLst>
              </p:cNvPr>
              <p:cNvSpPr txBox="1"/>
              <p:nvPr/>
            </p:nvSpPr>
            <p:spPr>
              <a:xfrm>
                <a:off x="550640" y="3562663"/>
                <a:ext cx="8169533"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对偶定理：若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都是只含</a:t>
                </a:r>
                <a14:m>
                  <m:oMath xmlns:m="http://schemas.openxmlformats.org/officeDocument/2006/math">
                    <m:r>
                      <a:rPr lang="en-US" altLang="zh-CN" b="1" i="1" smtClean="0">
                        <a:solidFill>
                          <a:schemeClr val="accent2">
                            <a:lumMod val="50000"/>
                          </a:schemeClr>
                        </a:solidFill>
                        <a:latin typeface="Cambria Math" panose="02040503050406030204" pitchFamily="18" charset="0"/>
                      </a:rPr>
                      <m:t>¬, ∧</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的公式，则</a:t>
                </a:r>
                <a14:m>
                  <m:oMath xmlns:m="http://schemas.openxmlformats.org/officeDocument/2006/math">
                    <m:r>
                      <a:rPr lang="en-US" altLang="zh-CN" b="1" i="1" smtClean="0">
                        <a:solidFill>
                          <a:srgbClr val="C00000"/>
                        </a:solidFill>
                        <a:latin typeface="Cambria Math" panose="02040503050406030204" pitchFamily="18" charset="0"/>
                      </a:rPr>
                      <m:t>𝑨</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𝑩</m:t>
                    </m:r>
                  </m:oMath>
                </a14:m>
                <a:r>
                  <a:rPr lang="zh-CN" altLang="en-US" b="1">
                    <a:solidFill>
                      <a:srgbClr val="C00000"/>
                    </a:solidFill>
                  </a:rPr>
                  <a:t>当且仅当</a:t>
                </a:r>
                <a14:m>
                  <m:oMath xmlns:m="http://schemas.openxmlformats.org/officeDocument/2006/math">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𝑨</m:t>
                        </m:r>
                      </m:e>
                      <m:sup>
                        <m:r>
                          <a:rPr lang="en-US" altLang="zh-CN" b="1" i="1" smtClean="0">
                            <a:solidFill>
                              <a:srgbClr val="C00000"/>
                            </a:solidFill>
                            <a:latin typeface="Cambria Math" panose="02040503050406030204" pitchFamily="18" charset="0"/>
                          </a:rPr>
                          <m:t>∗</m:t>
                        </m:r>
                      </m:sup>
                    </m:sSup>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𝑩</m:t>
                        </m:r>
                      </m:e>
                      <m:sup>
                        <m:r>
                          <a:rPr lang="en-US" altLang="zh-CN" b="1" i="1" smtClean="0">
                            <a:solidFill>
                              <a:srgbClr val="C00000"/>
                            </a:solidFill>
                            <a:latin typeface="Cambria Math" panose="02040503050406030204" pitchFamily="18" charset="0"/>
                          </a:rPr>
                          <m:t>∗</m:t>
                        </m:r>
                      </m:sup>
                    </m:sSup>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368D470B-B162-4217-9A68-6CBB4031ED70}"/>
                  </a:ext>
                </a:extLst>
              </p:cNvPr>
              <p:cNvSpPr txBox="1">
                <a:spLocks noRot="1" noChangeAspect="1" noMove="1" noResize="1" noEditPoints="1" noAdjustHandles="1" noChangeArrowheads="1" noChangeShapeType="1" noTextEdit="1"/>
              </p:cNvSpPr>
              <p:nvPr/>
            </p:nvSpPr>
            <p:spPr>
              <a:xfrm>
                <a:off x="550640" y="3562663"/>
                <a:ext cx="8169533" cy="369332"/>
              </a:xfrm>
              <a:prstGeom prst="rect">
                <a:avLst/>
              </a:prstGeom>
              <a:blipFill>
                <a:blip r:embed="rId3"/>
                <a:stretch>
                  <a:fillRect l="-59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399A023-52B1-40A4-A533-6B511BEF2ED8}"/>
                  </a:ext>
                </a:extLst>
              </p:cNvPr>
              <p:cNvSpPr txBox="1"/>
              <p:nvPr/>
            </p:nvSpPr>
            <p:spPr>
              <a:xfrm>
                <a:off x="550640" y="2188794"/>
                <a:ext cx="3357255" cy="1154162"/>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b="1">
                    <a:solidFill>
                      <a:srgbClr val="C00000"/>
                    </a:solidFill>
                  </a:rPr>
                  <a:t>分配律</a:t>
                </a:r>
                <a:endParaRPr lang="en-US" altLang="zh-CN" b="1">
                  <a:solidFill>
                    <a:srgbClr val="C00000"/>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oMath>
                  </m:oMathPara>
                </a14:m>
                <a:endParaRPr lang="en-US" altLang="zh-CN" b="1">
                  <a:solidFill>
                    <a:schemeClr val="accent2">
                      <a:lumMod val="50000"/>
                    </a:schemeClr>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oMath>
                  </m:oMathPara>
                </a14:m>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7399A023-52B1-40A4-A533-6B511BEF2ED8}"/>
                  </a:ext>
                </a:extLst>
              </p:cNvPr>
              <p:cNvSpPr txBox="1">
                <a:spLocks noRot="1" noChangeAspect="1" noMove="1" noResize="1" noEditPoints="1" noAdjustHandles="1" noChangeArrowheads="1" noChangeShapeType="1" noTextEdit="1"/>
              </p:cNvSpPr>
              <p:nvPr/>
            </p:nvSpPr>
            <p:spPr>
              <a:xfrm>
                <a:off x="550640" y="2188794"/>
                <a:ext cx="3357255" cy="1154162"/>
              </a:xfrm>
              <a:prstGeom prst="rect">
                <a:avLst/>
              </a:prstGeom>
              <a:blipFill>
                <a:blip r:embed="rId4"/>
                <a:stretch>
                  <a:fillRect l="-363" t="-26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9B0D106-39EE-476B-A1B7-11C2DA40C344}"/>
                  </a:ext>
                </a:extLst>
              </p:cNvPr>
              <p:cNvSpPr txBox="1"/>
              <p:nvPr/>
            </p:nvSpPr>
            <p:spPr>
              <a:xfrm>
                <a:off x="4080312" y="2188794"/>
                <a:ext cx="1816569" cy="1154162"/>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b="1">
                    <a:solidFill>
                      <a:srgbClr val="C00000"/>
                    </a:solidFill>
                  </a:rPr>
                  <a:t>吸收律</a:t>
                </a:r>
                <a:endParaRPr lang="en-US" altLang="zh-CN" b="1">
                  <a:solidFill>
                    <a:srgbClr val="C00000"/>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en-US" altLang="zh-CN" b="1">
                  <a:solidFill>
                    <a:schemeClr val="accent2">
                      <a:lumMod val="50000"/>
                    </a:schemeClr>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19B0D106-39EE-476B-A1B7-11C2DA40C344}"/>
                  </a:ext>
                </a:extLst>
              </p:cNvPr>
              <p:cNvSpPr txBox="1">
                <a:spLocks noRot="1" noChangeAspect="1" noMove="1" noResize="1" noEditPoints="1" noAdjustHandles="1" noChangeArrowheads="1" noChangeShapeType="1" noTextEdit="1"/>
              </p:cNvSpPr>
              <p:nvPr/>
            </p:nvSpPr>
            <p:spPr>
              <a:xfrm>
                <a:off x="4080312" y="2188794"/>
                <a:ext cx="1816569" cy="1154162"/>
              </a:xfrm>
              <a:prstGeom prst="rect">
                <a:avLst/>
              </a:prstGeom>
              <a:blipFill>
                <a:blip r:embed="rId5"/>
                <a:stretch>
                  <a:fillRect l="-671" t="-26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A9FBC8D-2885-41E5-B793-F429D29938AB}"/>
                  </a:ext>
                </a:extLst>
              </p:cNvPr>
              <p:cNvSpPr txBox="1"/>
              <p:nvPr/>
            </p:nvSpPr>
            <p:spPr>
              <a:xfrm>
                <a:off x="6069298" y="2188794"/>
                <a:ext cx="2524061" cy="1154162"/>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b="1">
                    <a:solidFill>
                      <a:srgbClr val="C00000"/>
                    </a:solidFill>
                  </a:rPr>
                  <a:t>德摩尔根律</a:t>
                </a:r>
                <a:endParaRPr lang="en-US" altLang="zh-CN" b="1">
                  <a:solidFill>
                    <a:srgbClr val="C00000"/>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m:oMathPara>
                </a14:m>
                <a:endParaRPr lang="en-US" altLang="zh-CN" b="1">
                  <a:solidFill>
                    <a:schemeClr val="accent2">
                      <a:lumMod val="50000"/>
                    </a:schemeClr>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𝑩</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𝑩</m:t>
                      </m:r>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DA9FBC8D-2885-41E5-B793-F429D29938AB}"/>
                  </a:ext>
                </a:extLst>
              </p:cNvPr>
              <p:cNvSpPr txBox="1">
                <a:spLocks noRot="1" noChangeAspect="1" noMove="1" noResize="1" noEditPoints="1" noAdjustHandles="1" noChangeArrowheads="1" noChangeShapeType="1" noTextEdit="1"/>
              </p:cNvSpPr>
              <p:nvPr/>
            </p:nvSpPr>
            <p:spPr>
              <a:xfrm>
                <a:off x="6069298" y="2188794"/>
                <a:ext cx="2524061" cy="1154162"/>
              </a:xfrm>
              <a:prstGeom prst="rect">
                <a:avLst/>
              </a:prstGeom>
              <a:blipFill>
                <a:blip r:embed="rId6"/>
                <a:stretch>
                  <a:fillRect t="-264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62042F8-7E3E-4E38-9B47-7A79494AB59E}"/>
              </a:ext>
            </a:extLst>
          </p:cNvPr>
          <p:cNvSpPr txBox="1"/>
          <p:nvPr/>
        </p:nvSpPr>
        <p:spPr>
          <a:xfrm>
            <a:off x="550640" y="4081664"/>
            <a:ext cx="2269319" cy="367095"/>
          </a:xfrm>
          <a:prstGeom prst="rect">
            <a:avLst/>
          </a:prstGeom>
          <a:solidFill>
            <a:schemeClr val="accent6">
              <a:lumMod val="50000"/>
            </a:schemeClr>
          </a:solidFill>
        </p:spPr>
        <p:txBody>
          <a:bodyPr wrap="square" rtlCol="0">
            <a:spAutoFit/>
          </a:bodyPr>
          <a:lstStyle/>
          <a:p>
            <a:r>
              <a:rPr lang="zh-CN" altLang="en-US" b="1">
                <a:solidFill>
                  <a:schemeClr val="bg1"/>
                </a:solidFill>
              </a:rPr>
              <a:t>怎样证明对偶定理？</a:t>
            </a:r>
          </a:p>
        </p:txBody>
      </p:sp>
    </p:spTree>
    <p:extLst>
      <p:ext uri="{BB962C8B-B14F-4D97-AF65-F5344CB8AC3E}">
        <p14:creationId xmlns:p14="http://schemas.microsoft.com/office/powerpoint/2010/main" val="314481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对偶定理的证明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68D470B-B162-4217-9A68-6CBB4031ED70}"/>
                  </a:ext>
                </a:extLst>
              </p:cNvPr>
              <p:cNvSpPr txBox="1"/>
              <p:nvPr/>
            </p:nvSpPr>
            <p:spPr>
              <a:xfrm>
                <a:off x="513305" y="2160234"/>
                <a:ext cx="7485194"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对偶定理：若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都是只含</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的公式，则</a:t>
                </a:r>
                <a14:m>
                  <m:oMath xmlns:m="http://schemas.openxmlformats.org/officeDocument/2006/math">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当且仅当</a:t>
                </a:r>
                <a14:m>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𝑩</m:t>
                        </m:r>
                      </m:e>
                      <m:sup>
                        <m:r>
                          <a:rPr lang="en-US" altLang="zh-CN" sz="1600" b="1" i="1" smtClean="0">
                            <a:solidFill>
                              <a:srgbClr val="C00000"/>
                            </a:solidFill>
                            <a:latin typeface="Cambria Math" panose="02040503050406030204" pitchFamily="18" charset="0"/>
                          </a:rPr>
                          <m:t>∗</m:t>
                        </m:r>
                      </m:sup>
                    </m:sSup>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368D470B-B162-4217-9A68-6CBB4031ED70}"/>
                  </a:ext>
                </a:extLst>
              </p:cNvPr>
              <p:cNvSpPr txBox="1">
                <a:spLocks noRot="1" noChangeAspect="1" noMove="1" noResize="1" noEditPoints="1" noAdjustHandles="1" noChangeArrowheads="1" noChangeShapeType="1" noTextEdit="1"/>
              </p:cNvSpPr>
              <p:nvPr/>
            </p:nvSpPr>
            <p:spPr>
              <a:xfrm>
                <a:off x="513305" y="2160234"/>
                <a:ext cx="7485194" cy="338554"/>
              </a:xfrm>
              <a:prstGeom prst="rect">
                <a:avLst/>
              </a:prstGeom>
              <a:blipFill>
                <a:blip r:embed="rId2"/>
                <a:stretch>
                  <a:fillRect l="-407"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69E218D-B7BD-4850-9A1D-1490BA9943ED}"/>
                  </a:ext>
                </a:extLst>
              </p:cNvPr>
              <p:cNvSpPr txBox="1"/>
              <p:nvPr/>
            </p:nvSpPr>
            <p:spPr>
              <a:xfrm>
                <a:off x="513306" y="829088"/>
                <a:ext cx="8117378" cy="303096"/>
              </a:xfrm>
              <a:prstGeom prst="rect">
                <a:avLst/>
              </a:prstGeom>
              <a:solidFill>
                <a:schemeClr val="accent2">
                  <a:lumMod val="20000"/>
                  <a:lumOff val="80000"/>
                </a:schemeClr>
              </a:solidFill>
            </p:spPr>
            <p:txBody>
              <a:bodyPr wrap="square" rtlCol="0">
                <a:spAutoFit/>
              </a:bodyPr>
              <a:lstStyle/>
              <a:p>
                <a:pPr>
                  <a:lnSpc>
                    <a:spcPts val="1700"/>
                  </a:lnSpc>
                </a:pPr>
                <a:r>
                  <a:rPr lang="zh-CN" altLang="en-US" sz="1400" b="1">
                    <a:solidFill>
                      <a:schemeClr val="accent2">
                        <a:lumMod val="50000"/>
                      </a:schemeClr>
                    </a:solidFill>
                  </a:rPr>
                  <a:t>设公式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只出现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 ∧</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换为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，并将其中的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换为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，得到的公式称为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a:t>
                </a:r>
                <a:r>
                  <a:rPr lang="zh-CN" altLang="en-US" sz="1400" b="1">
                    <a:solidFill>
                      <a:srgbClr val="C00000"/>
                    </a:solidFill>
                  </a:rPr>
                  <a:t>对偶公式</a:t>
                </a:r>
                <a:r>
                  <a:rPr lang="zh-CN" altLang="en-US" sz="1400" b="1">
                    <a:solidFill>
                      <a:schemeClr val="accent2">
                        <a:lumMod val="50000"/>
                      </a:schemeClr>
                    </a:solidFill>
                  </a:rPr>
                  <a:t>，记为</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a:solidFill>
                              <a:schemeClr val="accent2">
                                <a:lumMod val="50000"/>
                              </a:schemeClr>
                            </a:solidFill>
                            <a:latin typeface="Cambria Math" panose="02040503050406030204" pitchFamily="18" charset="0"/>
                          </a:rPr>
                          <m:t>∗</m:t>
                        </m:r>
                      </m:sup>
                    </m:sSup>
                  </m:oMath>
                </a14:m>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669E218D-B7BD-4850-9A1D-1490BA9943ED}"/>
                  </a:ext>
                </a:extLst>
              </p:cNvPr>
              <p:cNvSpPr txBox="1">
                <a:spLocks noRot="1" noChangeAspect="1" noMove="1" noResize="1" noEditPoints="1" noAdjustHandles="1" noChangeArrowheads="1" noChangeShapeType="1" noTextEdit="1"/>
              </p:cNvSpPr>
              <p:nvPr/>
            </p:nvSpPr>
            <p:spPr>
              <a:xfrm>
                <a:off x="513306" y="829088"/>
                <a:ext cx="8117378" cy="303096"/>
              </a:xfrm>
              <a:prstGeom prst="rect">
                <a:avLst/>
              </a:prstGeom>
              <a:blipFill>
                <a:blip r:embed="rId3"/>
                <a:stretch>
                  <a:fillRect l="-225" t="-4000" b="-2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982FEE3-491D-401B-83B7-5EBB3EC9B984}"/>
                  </a:ext>
                </a:extLst>
              </p:cNvPr>
              <p:cNvSpPr txBox="1"/>
              <p:nvPr/>
            </p:nvSpPr>
            <p:spPr>
              <a:xfrm>
                <a:off x="513306" y="1256997"/>
                <a:ext cx="7201563"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对真值赋值函数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，定义真值赋值函数</a:t>
                </a:r>
                <a14:m>
                  <m:oMath xmlns:m="http://schemas.openxmlformats.org/officeDocument/2006/math">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𝐕𝐚𝐫</m:t>
                    </m:r>
                    <m:r>
                      <a:rPr lang="en-US" altLang="zh-CN" sz="1400" b="1" i="1" smtClean="0">
                        <a:solidFill>
                          <a:schemeClr val="accent2">
                            <a:lumMod val="50000"/>
                          </a:schemeClr>
                        </a:solidFill>
                        <a:latin typeface="Cambria Math" panose="02040503050406030204" pitchFamily="18" charset="0"/>
                      </a:rPr>
                      <m:t>, </m:t>
                    </m:r>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𝝈</m:t>
                        </m:r>
                      </m:e>
                      <m:sup>
                        <m:r>
                          <a:rPr lang="en-US" altLang="zh-CN" sz="1400" b="1" i="1" smtClean="0">
                            <a:solidFill>
                              <a:srgbClr val="C00000"/>
                            </a:solidFill>
                            <a:latin typeface="Cambria Math" panose="02040503050406030204" pitchFamily="18" charset="0"/>
                          </a:rPr>
                          <m:t>−</m:t>
                        </m:r>
                      </m:sup>
                    </m:sSup>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𝒑</m:t>
                        </m:r>
                      </m:e>
                    </m:d>
                  </m:oMath>
                </a14:m>
                <a:endParaRPr lang="zh-CN" altLang="en-US"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A982FEE3-491D-401B-83B7-5EBB3EC9B984}"/>
                  </a:ext>
                </a:extLst>
              </p:cNvPr>
              <p:cNvSpPr txBox="1">
                <a:spLocks noRot="1" noChangeAspect="1" noMove="1" noResize="1" noEditPoints="1" noAdjustHandles="1" noChangeArrowheads="1" noChangeShapeType="1" noTextEdit="1"/>
              </p:cNvSpPr>
              <p:nvPr/>
            </p:nvSpPr>
            <p:spPr>
              <a:xfrm>
                <a:off x="513306" y="1256997"/>
                <a:ext cx="7201563" cy="307777"/>
              </a:xfrm>
              <a:prstGeom prst="rect">
                <a:avLst/>
              </a:prstGeom>
              <a:blipFill>
                <a:blip r:embed="rId4"/>
                <a:stretch>
                  <a:fillRect l="-254" t="-392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2015B7B-C368-430C-935E-36B97BF7C719}"/>
                  </a:ext>
                </a:extLst>
              </p:cNvPr>
              <p:cNvSpPr txBox="1"/>
              <p:nvPr/>
            </p:nvSpPr>
            <p:spPr>
              <a:xfrm>
                <a:off x="513304" y="1684378"/>
                <a:ext cx="7485195" cy="356251"/>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ea typeface="Cambria Math" panose="02040503050406030204" pitchFamily="18" charset="0"/>
                          </a:rPr>
                          <m:t>𝓕</m:t>
                        </m:r>
                      </m:e>
                      <m:sub>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 ∧, ∨</m:t>
                            </m:r>
                          </m:e>
                        </m:d>
                      </m:sub>
                    </m:sSub>
                  </m:oMath>
                </a14:m>
                <a:r>
                  <a:rPr lang="zh-CN" altLang="en-US" sz="1600" b="1">
                    <a:solidFill>
                      <a:schemeClr val="accent2">
                        <a:lumMod val="50000"/>
                      </a:schemeClr>
                    </a:solidFill>
                  </a:rPr>
                  <a:t>，则对任意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𝐕𝐚𝐫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有：</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r>
                      <a:rPr lang="en-US" altLang="zh-CN" sz="1600" b="1" i="1">
                        <a:solidFill>
                          <a:srgbClr val="C00000"/>
                        </a:solidFill>
                        <a:latin typeface="Cambria Math" panose="02040503050406030204" pitchFamily="18" charset="0"/>
                      </a:rPr>
                      <m:t>=</m:t>
                    </m:r>
                    <m:sSup>
                      <m:sSupPr>
                        <m:ctrlPr>
                          <a:rPr lang="en-US" altLang="zh-CN" sz="1600" b="1" i="1">
                            <a:solidFill>
                              <a:srgbClr val="C00000"/>
                            </a:solidFill>
                            <a:latin typeface="Cambria Math" panose="02040503050406030204" pitchFamily="18" charset="0"/>
                          </a:rPr>
                        </m:ctrlPr>
                      </m:sSupPr>
                      <m:e>
                        <m:r>
                          <a:rPr lang="en-US" altLang="zh-CN" sz="1600" b="1" i="1">
                            <a:solidFill>
                              <a:srgbClr val="C00000"/>
                            </a:solidFill>
                            <a:latin typeface="Cambria Math" panose="02040503050406030204" pitchFamily="18" charset="0"/>
                          </a:rPr>
                          <m:t>𝝈</m:t>
                        </m:r>
                      </m:e>
                      <m:sup>
                        <m:r>
                          <a:rPr lang="en-US" altLang="zh-CN" sz="1600" b="1" i="1">
                            <a:solidFill>
                              <a:srgbClr val="C00000"/>
                            </a:solidFill>
                            <a:latin typeface="Cambria Math" panose="02040503050406030204" pitchFamily="18" charset="0"/>
                          </a:rPr>
                          <m:t>−</m:t>
                        </m:r>
                      </m:sup>
                    </m:sSup>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2015B7B-C368-430C-935E-36B97BF7C719}"/>
                  </a:ext>
                </a:extLst>
              </p:cNvPr>
              <p:cNvSpPr txBox="1">
                <a:spLocks noRot="1" noChangeAspect="1" noMove="1" noResize="1" noEditPoints="1" noAdjustHandles="1" noChangeArrowheads="1" noChangeShapeType="1" noTextEdit="1"/>
              </p:cNvSpPr>
              <p:nvPr/>
            </p:nvSpPr>
            <p:spPr>
              <a:xfrm>
                <a:off x="513304" y="1684378"/>
                <a:ext cx="7485195" cy="356251"/>
              </a:xfrm>
              <a:prstGeom prst="rect">
                <a:avLst/>
              </a:prstGeom>
              <a:blipFill>
                <a:blip r:embed="rId5"/>
                <a:stretch>
                  <a:fillRect l="-407" t="-3390" b="-16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4EF305D-BB8E-459A-82E7-5089E7E0CDD7}"/>
                  </a:ext>
                </a:extLst>
              </p:cNvPr>
              <p:cNvSpPr txBox="1"/>
              <p:nvPr/>
            </p:nvSpPr>
            <p:spPr>
              <a:xfrm>
                <a:off x="513304" y="2598273"/>
                <a:ext cx="7485195" cy="915443"/>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时，对任意真值赋值函数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，从而有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，从而有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，即有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e>
                    </m:d>
                  </m:oMath>
                </a14:m>
                <a:r>
                  <a:rPr lang="zh-CN" altLang="en-US" sz="1400" b="1">
                    <a:solidFill>
                      <a:schemeClr val="accent2">
                        <a:lumMod val="50000"/>
                      </a:schemeClr>
                    </a:solidFill>
                  </a:rPr>
                  <a:t>，因此也有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e>
                        </m:d>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且</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e>
                        </m:d>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，因此当</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𝑩</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rPr>
                  <a:t>时也有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F4EF305D-BB8E-459A-82E7-5089E7E0CDD7}"/>
                  </a:ext>
                </a:extLst>
              </p:cNvPr>
              <p:cNvSpPr txBox="1">
                <a:spLocks noRot="1" noChangeAspect="1" noMove="1" noResize="1" noEditPoints="1" noAdjustHandles="1" noChangeArrowheads="1" noChangeShapeType="1" noTextEdit="1"/>
              </p:cNvSpPr>
              <p:nvPr/>
            </p:nvSpPr>
            <p:spPr>
              <a:xfrm>
                <a:off x="513304" y="2598273"/>
                <a:ext cx="7485195" cy="915443"/>
              </a:xfrm>
              <a:prstGeom prst="rect">
                <a:avLst/>
              </a:prstGeom>
              <a:blipFill>
                <a:blip r:embed="rId6"/>
                <a:stretch>
                  <a:fillRect l="-24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CBB397B-1F1F-4587-B5EE-1C1CAA9F99A2}"/>
                  </a:ext>
                </a:extLst>
              </p:cNvPr>
              <p:cNvSpPr txBox="1"/>
              <p:nvPr/>
            </p:nvSpPr>
            <p:spPr>
              <a:xfrm>
                <a:off x="513304" y="3659474"/>
                <a:ext cx="8117378" cy="844911"/>
              </a:xfrm>
              <a:prstGeom prst="rect">
                <a:avLst/>
              </a:prstGeom>
              <a:solidFill>
                <a:schemeClr val="accent4">
                  <a:lumMod val="20000"/>
                  <a:lumOff val="80000"/>
                </a:schemeClr>
              </a:solidFill>
            </p:spPr>
            <p:txBody>
              <a:bodyPr wrap="square" rtlCol="0">
                <a:spAutoFit/>
              </a:bodyPr>
              <a:lstStyle/>
              <a:p>
                <a:pPr>
                  <a:lnSpc>
                    <a:spcPts val="2000"/>
                  </a:lnSpc>
                </a:pPr>
                <a:r>
                  <a:rPr lang="zh-CN" altLang="en-US" sz="1400" b="1">
                    <a:solidFill>
                      <a:schemeClr val="accent2">
                        <a:lumMod val="50000"/>
                      </a:schemeClr>
                    </a:solidFill>
                  </a:rPr>
                  <a:t>设公式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含命题变量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，实际上有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e>
                        </m:d>
                      </m:e>
                    </m:d>
                  </m:oMath>
                </a14:m>
                <a:r>
                  <a:rPr lang="zh-CN" altLang="en-US" sz="1400" b="1">
                    <a:solidFill>
                      <a:schemeClr val="accent2">
                        <a:lumMod val="50000"/>
                      </a:schemeClr>
                    </a:solidFill>
                  </a:rPr>
                  <a:t>，而由</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可得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𝝈</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m:t>
                            </m:r>
                          </m:sup>
                        </m:sSup>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e>
                        </m:d>
                      </m:e>
                    </m:d>
                  </m:oMath>
                </a14:m>
                <a:r>
                  <a:rPr lang="zh-CN" altLang="en-US" sz="1400" b="1">
                    <a:solidFill>
                      <a:schemeClr val="accent2">
                        <a:lumMod val="50000"/>
                      </a:schemeClr>
                    </a:solidFill>
                  </a:rPr>
                  <a:t>，因此</a:t>
                </a:r>
                <a14:m>
                  <m:oMath xmlns:m="http://schemas.openxmlformats.org/officeDocument/2006/math">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𝑨</m:t>
                        </m:r>
                      </m:e>
                      <m:sup>
                        <m:r>
                          <a:rPr lang="en-US" altLang="zh-CN" sz="1400" b="1" i="1" smtClean="0">
                            <a:solidFill>
                              <a:srgbClr val="C00000"/>
                            </a:solidFill>
                            <a:latin typeface="Cambria Math" panose="02040503050406030204" pitchFamily="18" charset="0"/>
                          </a:rPr>
                          <m:t>∗</m:t>
                        </m:r>
                      </m:sup>
                    </m:sSup>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m:t>
                        </m:r>
                        <m:sSub>
                          <m:sSubPr>
                            <m:ctrlPr>
                              <a:rPr lang="en-US" altLang="zh-CN" sz="1400" b="1" i="1" smtClean="0">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𝟏</m:t>
                            </m:r>
                          </m:sub>
                        </m:sSub>
                        <m:r>
                          <a:rPr lang="en-US" altLang="zh-CN" sz="1400" b="1" i="1">
                            <a:solidFill>
                              <a:srgbClr val="C00000"/>
                            </a:solidFill>
                            <a:latin typeface="Cambria Math" panose="02040503050406030204" pitchFamily="18" charset="0"/>
                          </a:rPr>
                          <m:t> , ⋯, ¬</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𝒏</m:t>
                            </m:r>
                          </m:sub>
                        </m:sSub>
                        <m:r>
                          <a:rPr lang="en-US" altLang="zh-CN" sz="1400" b="1" i="1">
                            <a:solidFill>
                              <a:srgbClr val="C00000"/>
                            </a:solidFill>
                            <a:latin typeface="Cambria Math" panose="02040503050406030204" pitchFamily="18" charset="0"/>
                          </a:rPr>
                          <m:t>/</m:t>
                        </m:r>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𝒑</m:t>
                            </m:r>
                          </m:e>
                          <m:sub>
                            <m:r>
                              <a:rPr lang="en-US" altLang="zh-CN" sz="1400" b="1" i="1">
                                <a:solidFill>
                                  <a:srgbClr val="C00000"/>
                                </a:solidFill>
                                <a:latin typeface="Cambria Math" panose="02040503050406030204" pitchFamily="18" charset="0"/>
                              </a:rPr>
                              <m:t>𝒏</m:t>
                            </m:r>
                          </m:sub>
                        </m:sSub>
                        <m:r>
                          <a:rPr lang="en-US" altLang="zh-CN" sz="1400" b="1" i="1">
                            <a:solidFill>
                              <a:srgbClr val="C00000"/>
                            </a:solidFill>
                            <a:latin typeface="Cambria Math" panose="02040503050406030204" pitchFamily="18" charset="0"/>
                          </a:rPr>
                          <m:t> </m:t>
                        </m:r>
                      </m:e>
                    </m:d>
                  </m:oMath>
                </a14:m>
                <a:r>
                  <a:rPr lang="zh-CN" altLang="en-US" sz="1400" b="1">
                    <a:solidFill>
                      <a:schemeClr val="accent2">
                        <a:lumMod val="50000"/>
                      </a:schemeClr>
                    </a:solidFill>
                  </a:rPr>
                  <a:t>。故有文献称</a:t>
                </a:r>
                <a14:m>
                  <m:oMath xmlns:m="http://schemas.openxmlformats.org/officeDocument/2006/math">
                    <m:sSup>
                      <m:sSupPr>
                        <m:ctrlPr>
                          <a:rPr lang="en-US" altLang="zh-CN" sz="1400" b="1" i="1">
                            <a:solidFill>
                              <a:schemeClr val="accent2">
                                <a:lumMod val="50000"/>
                              </a:schemeClr>
                            </a:solidFill>
                            <a:latin typeface="Cambria Math" panose="02040503050406030204" pitchFamily="18" charset="0"/>
                          </a:rPr>
                        </m:ctrlPr>
                      </m:sSupPr>
                      <m:e>
                        <m:r>
                          <a:rPr lang="en-US" altLang="zh-CN" sz="1400" b="1" i="1">
                            <a:solidFill>
                              <a:schemeClr val="accent2">
                                <a:lumMod val="50000"/>
                              </a:schemeClr>
                            </a:solidFill>
                            <a:latin typeface="Cambria Math" panose="02040503050406030204" pitchFamily="18" charset="0"/>
                          </a:rPr>
                          <m:t>𝑨</m:t>
                        </m:r>
                      </m:e>
                      <m:sup>
                        <m:r>
                          <a:rPr lang="en-US" altLang="zh-CN" sz="1400" b="1" i="1">
                            <a:solidFill>
                              <a:schemeClr val="accent2">
                                <a:lumMod val="50000"/>
                              </a:schemeClr>
                            </a:solidFill>
                            <a:latin typeface="Cambria Math" panose="02040503050406030204" pitchFamily="18" charset="0"/>
                          </a:rPr>
                          <m:t>∗</m:t>
                        </m:r>
                      </m:sup>
                    </m:sSup>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𝟏</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𝟏</m:t>
                            </m:r>
                          </m:sub>
                        </m:sSub>
                        <m:r>
                          <a:rPr lang="en-US" altLang="zh-CN" sz="1400" b="1" i="1">
                            <a:solidFill>
                              <a:schemeClr val="accent2">
                                <a:lumMod val="50000"/>
                              </a:schemeClr>
                            </a:solidFill>
                            <a:latin typeface="Cambria Math" panose="02040503050406030204" pitchFamily="18" charset="0"/>
                          </a:rPr>
                          <m:t> , ⋯, ¬</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𝒏</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𝒑</m:t>
                            </m:r>
                          </m:e>
                          <m:sub>
                            <m:r>
                              <a:rPr lang="en-US" altLang="zh-CN" sz="1400" b="1" i="1">
                                <a:solidFill>
                                  <a:schemeClr val="accent2">
                                    <a:lumMod val="50000"/>
                                  </a:schemeClr>
                                </a:solidFill>
                                <a:latin typeface="Cambria Math" panose="02040503050406030204" pitchFamily="18" charset="0"/>
                              </a:rPr>
                              <m:t>𝒏</m:t>
                            </m:r>
                          </m:sub>
                        </m:sSub>
                        <m:r>
                          <a:rPr lang="en-US" altLang="zh-CN" sz="1400" b="1" i="1">
                            <a:solidFill>
                              <a:schemeClr val="accent2">
                                <a:lumMod val="50000"/>
                              </a:schemeClr>
                            </a:solidFill>
                            <a:latin typeface="Cambria Math" panose="02040503050406030204" pitchFamily="18" charset="0"/>
                          </a:rPr>
                          <m:t> </m:t>
                        </m:r>
                      </m:e>
                    </m:d>
                  </m:oMath>
                </a14:m>
                <a:r>
                  <a:rPr lang="zh-CN" altLang="en-US" sz="1400" b="1">
                    <a:solidFill>
                      <a:schemeClr val="accent2">
                        <a:lumMod val="50000"/>
                      </a:schemeClr>
                    </a:solidFill>
                  </a:rPr>
                  <a:t>为公式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a:t>
                </a:r>
                <a:r>
                  <a:rPr lang="zh-CN" altLang="en-US" sz="1400" b="1">
                    <a:solidFill>
                      <a:srgbClr val="C00000"/>
                    </a:solidFill>
                  </a:rPr>
                  <a:t>内否式</a:t>
                </a:r>
                <a:r>
                  <a:rPr lang="zh-CN" altLang="en-US" sz="1400" b="1">
                    <a:solidFill>
                      <a:schemeClr val="accent2">
                        <a:lumMod val="50000"/>
                      </a:schemeClr>
                    </a:solidFill>
                  </a:rPr>
                  <a:t>（或直接称否定式），记为</a:t>
                </a:r>
                <a14:m>
                  <m:oMath xmlns:m="http://schemas.openxmlformats.org/officeDocument/2006/math">
                    <m:sSup>
                      <m:sSupPr>
                        <m:ctrlPr>
                          <a:rPr lang="en-US" altLang="zh-CN" sz="1400" b="1" i="1" smtClean="0">
                            <a:solidFill>
                              <a:srgbClr val="C00000"/>
                            </a:solidFill>
                            <a:latin typeface="Cambria Math" panose="02040503050406030204" pitchFamily="18" charset="0"/>
                          </a:rPr>
                        </m:ctrlPr>
                      </m:sSupPr>
                      <m:e>
                        <m:r>
                          <a:rPr lang="en-US" altLang="zh-CN" sz="1400" b="1" i="1" smtClean="0">
                            <a:solidFill>
                              <a:srgbClr val="C00000"/>
                            </a:solidFill>
                            <a:latin typeface="Cambria Math" panose="02040503050406030204" pitchFamily="18" charset="0"/>
                          </a:rPr>
                          <m:t>𝑨</m:t>
                        </m:r>
                      </m:e>
                      <m:sup>
                        <m:r>
                          <a:rPr lang="en-US" altLang="zh-CN" sz="1400" b="1" i="1" smtClean="0">
                            <a:solidFill>
                              <a:srgbClr val="C00000"/>
                            </a:solidFill>
                            <a:latin typeface="Cambria Math" panose="02040503050406030204" pitchFamily="18" charset="0"/>
                          </a:rPr>
                          <m:t>−</m:t>
                        </m:r>
                      </m:sup>
                    </m:sSup>
                  </m:oMath>
                </a14:m>
                <a:r>
                  <a:rPr lang="zh-CN" altLang="en-US" sz="1400" b="1">
                    <a:solidFill>
                      <a:schemeClr val="accent2">
                        <a:lumMod val="50000"/>
                      </a:schemeClr>
                    </a:solidFill>
                  </a:rPr>
                  <a:t>。</a:t>
                </a:r>
              </a:p>
            </p:txBody>
          </p:sp>
        </mc:Choice>
        <mc:Fallback xmlns="">
          <p:sp>
            <p:nvSpPr>
              <p:cNvPr id="4" name="文本框 3">
                <a:extLst>
                  <a:ext uri="{FF2B5EF4-FFF2-40B4-BE49-F238E27FC236}">
                    <a16:creationId xmlns:a16="http://schemas.microsoft.com/office/drawing/2014/main" id="{BCBB397B-1F1F-4587-B5EE-1C1CAA9F99A2}"/>
                  </a:ext>
                </a:extLst>
              </p:cNvPr>
              <p:cNvSpPr txBox="1">
                <a:spLocks noRot="1" noChangeAspect="1" noMove="1" noResize="1" noEditPoints="1" noAdjustHandles="1" noChangeArrowheads="1" noChangeShapeType="1" noTextEdit="1"/>
              </p:cNvSpPr>
              <p:nvPr/>
            </p:nvSpPr>
            <p:spPr>
              <a:xfrm>
                <a:off x="513304" y="3659474"/>
                <a:ext cx="8117378" cy="844911"/>
              </a:xfrm>
              <a:prstGeom prst="rect">
                <a:avLst/>
              </a:prstGeom>
              <a:blipFill>
                <a:blip r:embed="rId7"/>
                <a:stretch>
                  <a:fillRect l="-225" r="-75" b="-7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232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等值子公式置换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圆角 7">
            <a:extLst>
              <a:ext uri="{FF2B5EF4-FFF2-40B4-BE49-F238E27FC236}">
                <a16:creationId xmlns:a16="http://schemas.microsoft.com/office/drawing/2014/main" id="{813EE1D1-5BE9-4A49-B07B-E0C988B20793}"/>
              </a:ext>
            </a:extLst>
          </p:cNvPr>
          <p:cNvSpPr/>
          <p:nvPr/>
        </p:nvSpPr>
        <p:spPr>
          <a:xfrm>
            <a:off x="571793" y="750495"/>
            <a:ext cx="3039762"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什么是命题逻辑的等值演算？</a:t>
            </a:r>
            <a:endParaRPr lang="zh-CN" altLang="en-US" sz="1800" b="1" dirty="0">
              <a:solidFill>
                <a:schemeClr val="accent2">
                  <a:lumMod val="50000"/>
                </a:schemeClr>
              </a:solidFill>
            </a:endParaRPr>
          </a:p>
        </p:txBody>
      </p:sp>
      <p:sp>
        <p:nvSpPr>
          <p:cNvPr id="9" name="文本框 8">
            <a:extLst>
              <a:ext uri="{FF2B5EF4-FFF2-40B4-BE49-F238E27FC236}">
                <a16:creationId xmlns:a16="http://schemas.microsoft.com/office/drawing/2014/main" id="{85E2E331-40D9-4020-9465-96E50BD7A175}"/>
              </a:ext>
            </a:extLst>
          </p:cNvPr>
          <p:cNvSpPr txBox="1"/>
          <p:nvPr/>
        </p:nvSpPr>
        <p:spPr>
          <a:xfrm>
            <a:off x="571793" y="1192993"/>
            <a:ext cx="7905672" cy="714747"/>
          </a:xfrm>
          <a:prstGeom prst="rect">
            <a:avLst/>
          </a:prstGeom>
          <a:solidFill>
            <a:srgbClr val="F9E5E5"/>
          </a:solidFill>
        </p:spPr>
        <p:txBody>
          <a:bodyPr wrap="square" rtlCol="0">
            <a:spAutoFit/>
          </a:bodyPr>
          <a:lstStyle/>
          <a:p>
            <a:pPr>
              <a:lnSpc>
                <a:spcPts val="2550"/>
              </a:lnSpc>
            </a:pPr>
            <a:r>
              <a:rPr lang="zh-CN" altLang="en-US" sz="1600" b="1">
                <a:solidFill>
                  <a:srgbClr val="002060"/>
                </a:solidFill>
                <a:latin typeface="楷体" panose="02010609060101010101" pitchFamily="49" charset="-122"/>
                <a:ea typeface="楷体" panose="02010609060101010101" pitchFamily="49" charset="-122"/>
              </a:rPr>
              <a:t>根据</a:t>
            </a:r>
            <a:r>
              <a:rPr lang="zh-CN" altLang="en-US" sz="1600" b="1">
                <a:solidFill>
                  <a:srgbClr val="C00000"/>
                </a:solidFill>
                <a:latin typeface="黑体" panose="02010609060101010101" pitchFamily="49" charset="-122"/>
                <a:ea typeface="黑体" panose="02010609060101010101" pitchFamily="49" charset="-122"/>
              </a:rPr>
              <a:t>基本逻辑等值式模式</a:t>
            </a:r>
            <a:r>
              <a:rPr lang="zh-CN" altLang="en-US" sz="1600" b="1">
                <a:solidFill>
                  <a:srgbClr val="002060"/>
                </a:solidFill>
                <a:latin typeface="楷体" panose="02010609060101010101" pitchFamily="49" charset="-122"/>
                <a:ea typeface="楷体" panose="02010609060101010101" pitchFamily="49" charset="-122"/>
              </a:rPr>
              <a:t>，从基本逻辑等值式出发，通过</a:t>
            </a:r>
            <a:r>
              <a:rPr lang="zh-CN" altLang="en-US" sz="1600" b="1">
                <a:solidFill>
                  <a:srgbClr val="C00000"/>
                </a:solidFill>
                <a:latin typeface="黑体" panose="02010609060101010101" pitchFamily="49" charset="-122"/>
                <a:ea typeface="黑体" panose="02010609060101010101" pitchFamily="49" charset="-122"/>
              </a:rPr>
              <a:t>等值子公式置换</a:t>
            </a:r>
            <a:r>
              <a:rPr lang="zh-CN" altLang="en-US" sz="1600" b="1">
                <a:solidFill>
                  <a:srgbClr val="002060"/>
                </a:solidFill>
                <a:latin typeface="楷体" panose="02010609060101010101" pitchFamily="49" charset="-122"/>
                <a:ea typeface="楷体" panose="02010609060101010101" pitchFamily="49" charset="-122"/>
              </a:rPr>
              <a:t>的方式对公式进行演算变形，从而验证两个公式逻辑等值的过程</a:t>
            </a:r>
            <a:endParaRPr lang="zh-CN" altLang="en-US" sz="1000" b="1">
              <a:solidFill>
                <a:schemeClr val="accent6">
                  <a:lumMod val="50000"/>
                </a:schemeClr>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2946A4AA-DA72-43AF-B022-432E53A9E99D}"/>
              </a:ext>
            </a:extLst>
          </p:cNvPr>
          <p:cNvSpPr/>
          <p:nvPr/>
        </p:nvSpPr>
        <p:spPr>
          <a:xfrm>
            <a:off x="571793" y="2152848"/>
            <a:ext cx="2605529"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什么是等值子公式置换？</a:t>
            </a:r>
            <a:endParaRPr lang="zh-CN" altLang="en-US" sz="18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A8BF06B-EC26-4AF8-8D26-4B94B1B541E4}"/>
                  </a:ext>
                </a:extLst>
              </p:cNvPr>
              <p:cNvSpPr txBox="1"/>
              <p:nvPr/>
            </p:nvSpPr>
            <p:spPr>
              <a:xfrm>
                <a:off x="559991" y="2589325"/>
                <a:ext cx="4043603" cy="1679049"/>
              </a:xfrm>
              <a:prstGeom prst="rect">
                <a:avLst/>
              </a:prstGeom>
              <a:solidFill>
                <a:schemeClr val="accent5">
                  <a:lumMod val="20000"/>
                  <a:lumOff val="80000"/>
                </a:schemeClr>
              </a:solidFill>
            </p:spPr>
            <p:txBody>
              <a:bodyPr wrap="square" rtlCol="0">
                <a:spAutoFit/>
              </a:bodyPr>
              <a:lstStyle/>
              <a:p>
                <a:pPr algn="ctr">
                  <a:spcBef>
                    <a:spcPts val="450"/>
                  </a:spcBef>
                  <a:spcAft>
                    <a:spcPts val="450"/>
                  </a:spcAft>
                </a:pPr>
                <a:r>
                  <a:rPr lang="zh-CN" altLang="en-US" sz="1500" b="1">
                    <a:solidFill>
                      <a:srgbClr val="C00000"/>
                    </a:solidFill>
                    <a:latin typeface="黑体" panose="02010609060101010101" pitchFamily="49" charset="-122"/>
                    <a:ea typeface="黑体" panose="02010609060101010101" pitchFamily="49" charset="-122"/>
                  </a:rPr>
                  <a:t>等值置换定理</a:t>
                </a:r>
                <a:endParaRPr lang="en-US" altLang="zh-CN" sz="1500" b="1">
                  <a:solidFill>
                    <a:srgbClr val="C00000"/>
                  </a:solidFill>
                  <a:latin typeface="黑体" panose="02010609060101010101" pitchFamily="49" charset="-122"/>
                  <a:ea typeface="黑体" panose="02010609060101010101" pitchFamily="49" charset="-122"/>
                </a:endParaRPr>
              </a:p>
              <a:p>
                <a:pPr>
                  <a:lnSpc>
                    <a:spcPts val="2250"/>
                  </a:lnSpc>
                  <a:spcBef>
                    <a:spcPts val="450"/>
                  </a:spcBef>
                  <a:spcAft>
                    <a:spcPts val="450"/>
                  </a:spcAft>
                </a:pPr>
                <a:r>
                  <a:rPr lang="zh-CN" altLang="en-US" sz="1600" b="1">
                    <a:solidFill>
                      <a:srgbClr val="002060"/>
                    </a:solidFill>
                    <a:latin typeface="+mn-ea"/>
                  </a:rPr>
                  <a:t>设命题逻辑公式</a:t>
                </a:r>
                <a14:m>
                  <m:oMath xmlns:m="http://schemas.openxmlformats.org/officeDocument/2006/math">
                    <m:r>
                      <a:rPr lang="en-US" altLang="zh-CN" sz="1600" b="1" i="1">
                        <a:solidFill>
                          <a:srgbClr val="002060"/>
                        </a:solidFill>
                        <a:latin typeface="Cambria Math" panose="02040503050406030204" pitchFamily="18" charset="0"/>
                      </a:rPr>
                      <m:t>𝑩</m:t>
                    </m:r>
                  </m:oMath>
                </a14:m>
                <a:r>
                  <a:rPr lang="zh-CN" altLang="en-US" sz="1600" b="1">
                    <a:solidFill>
                      <a:srgbClr val="002060"/>
                    </a:solidFill>
                    <a:latin typeface="+mn-ea"/>
                  </a:rPr>
                  <a:t>是公式</a:t>
                </a:r>
                <a14:m>
                  <m:oMath xmlns:m="http://schemas.openxmlformats.org/officeDocument/2006/math">
                    <m:r>
                      <a:rPr lang="en-US" altLang="zh-CN" sz="1600" b="1" i="1">
                        <a:solidFill>
                          <a:srgbClr val="002060"/>
                        </a:solidFill>
                        <a:latin typeface="Cambria Math" panose="02040503050406030204" pitchFamily="18" charset="0"/>
                      </a:rPr>
                      <m:t>𝑨</m:t>
                    </m:r>
                  </m:oMath>
                </a14:m>
                <a:r>
                  <a:rPr lang="zh-CN" altLang="en-US" sz="1600" b="1">
                    <a:solidFill>
                      <a:srgbClr val="002060"/>
                    </a:solidFill>
                    <a:latin typeface="+mn-ea"/>
                  </a:rPr>
                  <a:t>的子公式，且公式</a:t>
                </a:r>
                <a14:m>
                  <m:oMath xmlns:m="http://schemas.openxmlformats.org/officeDocument/2006/math">
                    <m:r>
                      <a:rPr lang="en-US" altLang="zh-CN" sz="1600" b="1" i="1">
                        <a:solidFill>
                          <a:srgbClr val="002060"/>
                        </a:solidFill>
                        <a:latin typeface="Cambria Math" panose="02040503050406030204" pitchFamily="18" charset="0"/>
                      </a:rPr>
                      <m:t>𝑩</m:t>
                    </m:r>
                  </m:oMath>
                </a14:m>
                <a:r>
                  <a:rPr lang="zh-CN" altLang="en-US" sz="1600" b="1">
                    <a:solidFill>
                      <a:srgbClr val="002060"/>
                    </a:solidFill>
                    <a:latin typeface="+mn-ea"/>
                  </a:rPr>
                  <a:t>与公式</a:t>
                </a:r>
                <a14:m>
                  <m:oMath xmlns:m="http://schemas.openxmlformats.org/officeDocument/2006/math">
                    <m:r>
                      <a:rPr lang="en-US" altLang="zh-CN" sz="1600" b="1" i="1">
                        <a:solidFill>
                          <a:srgbClr val="002060"/>
                        </a:solidFill>
                        <a:latin typeface="Cambria Math" panose="02040503050406030204" pitchFamily="18" charset="0"/>
                      </a:rPr>
                      <m:t>𝑩</m:t>
                    </m:r>
                    <m:r>
                      <a:rPr lang="en-US" altLang="zh-CN" sz="1600" b="1" i="1">
                        <a:solidFill>
                          <a:srgbClr val="002060"/>
                        </a:solidFill>
                        <a:latin typeface="Cambria Math" panose="02040503050406030204" pitchFamily="18" charset="0"/>
                      </a:rPr>
                      <m:t>′</m:t>
                    </m:r>
                  </m:oMath>
                </a14:m>
                <a:r>
                  <a:rPr lang="zh-CN" altLang="en-US" sz="1600" b="1">
                    <a:solidFill>
                      <a:srgbClr val="002060"/>
                    </a:solidFill>
                    <a:latin typeface="+mn-ea"/>
                  </a:rPr>
                  <a:t>逻辑等值</a:t>
                </a:r>
              </a:p>
              <a:p>
                <a:pPr marL="257175" indent="-257175">
                  <a:lnSpc>
                    <a:spcPts val="2100"/>
                  </a:lnSpc>
                  <a:spcBef>
                    <a:spcPts val="450"/>
                  </a:spcBef>
                  <a:spcAft>
                    <a:spcPts val="450"/>
                  </a:spcAft>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若使用</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𝑩</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a:solidFill>
                      <a:srgbClr val="C00000"/>
                    </a:solidFill>
                    <a:latin typeface="楷体" panose="02010609060101010101" pitchFamily="49" charset="-122"/>
                    <a:ea typeface="楷体" panose="02010609060101010101" pitchFamily="49" charset="-122"/>
                  </a:rPr>
                  <a:t>置换</a:t>
                </a:r>
                <a:r>
                  <a:rPr lang="en-US" altLang="zh-CN" sz="1400" b="1">
                    <a:solidFill>
                      <a:srgbClr val="C00000"/>
                    </a:solidFill>
                    <a:latin typeface="楷体" panose="02010609060101010101" pitchFamily="49" charset="-122"/>
                    <a:ea typeface="楷体" panose="02010609060101010101" pitchFamily="49" charset="-122"/>
                  </a:rPr>
                  <a:t>(replace)</a:t>
                </a:r>
                <a:r>
                  <a:rPr lang="zh-CN" altLang="en-US" sz="1400" b="1">
                    <a:solidFill>
                      <a:srgbClr val="C00000"/>
                    </a:solidFill>
                    <a:latin typeface="楷体" panose="02010609060101010101" pitchFamily="49" charset="-122"/>
                    <a:ea typeface="楷体" panose="02010609060101010101" pitchFamily="49" charset="-122"/>
                  </a:rPr>
                  <a:t>公式</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oMath>
                </a14:m>
                <a:r>
                  <a:rPr lang="zh-CN" altLang="en-US" sz="1400" b="1">
                    <a:solidFill>
                      <a:srgbClr val="C00000"/>
                    </a:solidFill>
                    <a:latin typeface="楷体" panose="02010609060101010101" pitchFamily="49" charset="-122"/>
                    <a:ea typeface="楷体" panose="02010609060101010101" pitchFamily="49" charset="-122"/>
                  </a:rPr>
                  <a:t>的一处或多处子公式</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𝑩</m:t>
                    </m:r>
                  </m:oMath>
                </a14:m>
                <a:r>
                  <a:rPr lang="zh-CN" altLang="en-US" sz="1400" b="1">
                    <a:solidFill>
                      <a:srgbClr val="C00000"/>
                    </a:solidFill>
                    <a:latin typeface="楷体" panose="02010609060101010101" pitchFamily="49" charset="-122"/>
                    <a:ea typeface="楷体" panose="02010609060101010101" pitchFamily="49" charset="-122"/>
                  </a:rPr>
                  <a:t>得到的公式是</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a:solidFill>
                      <a:srgbClr val="C0000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a:solidFill>
                      <a:srgbClr val="C00000"/>
                    </a:solidFill>
                    <a:latin typeface="楷体" panose="02010609060101010101" pitchFamily="49" charset="-122"/>
                    <a:ea typeface="楷体" panose="02010609060101010101" pitchFamily="49" charset="-122"/>
                  </a:rPr>
                  <a:t>与</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oMath>
                </a14:m>
                <a:r>
                  <a:rPr lang="zh-CN" altLang="en-US" sz="1400" b="1">
                    <a:solidFill>
                      <a:srgbClr val="C00000"/>
                    </a:solidFill>
                    <a:latin typeface="楷体" panose="02010609060101010101" pitchFamily="49" charset="-122"/>
                    <a:ea typeface="楷体" panose="02010609060101010101" pitchFamily="49" charset="-122"/>
                  </a:rPr>
                  <a:t>也逻辑等值</a:t>
                </a:r>
              </a:p>
            </p:txBody>
          </p:sp>
        </mc:Choice>
        <mc:Fallback xmlns="">
          <p:sp>
            <p:nvSpPr>
              <p:cNvPr id="17" name="文本框 16">
                <a:extLst>
                  <a:ext uri="{FF2B5EF4-FFF2-40B4-BE49-F238E27FC236}">
                    <a16:creationId xmlns:a16="http://schemas.microsoft.com/office/drawing/2014/main" id="{8A8BF06B-EC26-4AF8-8D26-4B94B1B541E4}"/>
                  </a:ext>
                </a:extLst>
              </p:cNvPr>
              <p:cNvSpPr txBox="1">
                <a:spLocks noRot="1" noChangeAspect="1" noMove="1" noResize="1" noEditPoints="1" noAdjustHandles="1" noChangeArrowheads="1" noChangeShapeType="1" noTextEdit="1"/>
              </p:cNvSpPr>
              <p:nvPr/>
            </p:nvSpPr>
            <p:spPr>
              <a:xfrm>
                <a:off x="559991" y="2589325"/>
                <a:ext cx="4043603" cy="1679049"/>
              </a:xfrm>
              <a:prstGeom prst="rect">
                <a:avLst/>
              </a:prstGeom>
              <a:blipFill>
                <a:blip r:embed="rId2"/>
                <a:stretch>
                  <a:fillRect l="-905" t="-727" b="-2545"/>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02852BF5-FCC9-46F6-B3B4-9F968E63D101}"/>
              </a:ext>
            </a:extLst>
          </p:cNvPr>
          <p:cNvGrpSpPr/>
          <p:nvPr/>
        </p:nvGrpSpPr>
        <p:grpSpPr>
          <a:xfrm>
            <a:off x="4036437" y="1977137"/>
            <a:ext cx="4492371" cy="580736"/>
            <a:chOff x="5341675" y="3101541"/>
            <a:chExt cx="5989827" cy="774315"/>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6FAE72E-6AF0-42CE-9A9C-00FE8A8D3685}"/>
                    </a:ext>
                  </a:extLst>
                </p:cNvPr>
                <p:cNvSpPr txBox="1"/>
                <p:nvPr/>
              </p:nvSpPr>
              <p:spPr>
                <a:xfrm>
                  <a:off x="5341675" y="3101541"/>
                  <a:ext cx="5838350" cy="401051"/>
                </a:xfrm>
                <a:prstGeom prst="rect">
                  <a:avLst/>
                </a:prstGeom>
                <a:solidFill>
                  <a:schemeClr val="accent5">
                    <a:lumMod val="20000"/>
                    <a:lumOff val="80000"/>
                  </a:schemeClr>
                </a:solidFill>
              </p:spPr>
              <p:txBody>
                <a:bodyPr wrap="none" rtlCol="0">
                  <a:spAutoFit/>
                </a:bodyPr>
                <a:lstStyle/>
                <a:p>
                  <a:r>
                    <a:rPr lang="zh-CN" altLang="en-US" sz="1200" b="1">
                      <a:solidFill>
                        <a:schemeClr val="accent6">
                          <a:lumMod val="50000"/>
                        </a:schemeClr>
                      </a:solidFill>
                    </a:rPr>
                    <a:t>公式</a:t>
                  </a:r>
                  <a14:m>
                    <m:oMath xmlns:m="http://schemas.openxmlformats.org/officeDocument/2006/math">
                      <m:r>
                        <a:rPr lang="en-US" altLang="zh-CN" sz="1200" b="1" i="1">
                          <a:solidFill>
                            <a:schemeClr val="accent6">
                              <a:lumMod val="50000"/>
                            </a:schemeClr>
                          </a:solidFill>
                          <a:latin typeface="Cambria Math" panose="02040503050406030204" pitchFamily="18" charset="0"/>
                        </a:rPr>
                        <m:t>𝑩</m:t>
                      </m:r>
                      <m:r>
                        <a:rPr lang="en-US" altLang="zh-CN" sz="1200" b="1" i="1">
                          <a:solidFill>
                            <a:schemeClr val="accent6">
                              <a:lumMod val="50000"/>
                            </a:schemeClr>
                          </a:solidFill>
                          <a:latin typeface="Cambria Math" panose="02040503050406030204" pitchFamily="18" charset="0"/>
                        </a:rPr>
                        <m:t> = </m:t>
                      </m:r>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𝒒</m:t>
                      </m:r>
                    </m:oMath>
                  </a14:m>
                  <a:r>
                    <a:rPr lang="zh-CN" altLang="en-US" sz="1200" b="1">
                      <a:solidFill>
                        <a:schemeClr val="accent6">
                          <a:lumMod val="50000"/>
                        </a:schemeClr>
                      </a:solidFill>
                    </a:rPr>
                    <a:t>是公式</a:t>
                  </a:r>
                  <a14:m>
                    <m:oMath xmlns:m="http://schemas.openxmlformats.org/officeDocument/2006/math">
                      <m:r>
                        <a:rPr lang="en-US" altLang="zh-CN" sz="1200" b="1" i="1">
                          <a:solidFill>
                            <a:schemeClr val="accent6">
                              <a:lumMod val="50000"/>
                            </a:schemeClr>
                          </a:solidFill>
                          <a:latin typeface="Cambria Math" panose="02040503050406030204" pitchFamily="18" charset="0"/>
                        </a:rPr>
                        <m:t>𝑨</m:t>
                      </m:r>
                      <m:r>
                        <a:rPr lang="en-US" altLang="zh-CN" sz="1200" b="1" i="1">
                          <a:solidFill>
                            <a:schemeClr val="accent6">
                              <a:lumMod val="50000"/>
                            </a:schemeClr>
                          </a:solidFill>
                          <a:latin typeface="Cambria Math" panose="02040503050406030204" pitchFamily="18" charset="0"/>
                        </a:rPr>
                        <m:t> = </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𝒒</m:t>
                          </m:r>
                        </m:e>
                      </m:d>
                      <m:r>
                        <a:rPr lang="en-US" altLang="zh-CN" sz="1200" b="1" i="1">
                          <a:solidFill>
                            <a:schemeClr val="accent6">
                              <a:lumMod val="50000"/>
                            </a:schemeClr>
                          </a:solidFill>
                          <a:latin typeface="Cambria Math" panose="02040503050406030204" pitchFamily="18" charset="0"/>
                        </a:rPr>
                        <m:t>∧</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𝒓</m:t>
                          </m:r>
                          <m:r>
                            <a:rPr lang="en-US" altLang="zh-CN" sz="1200" b="1" i="1">
                              <a:solidFill>
                                <a:schemeClr val="accent6">
                                  <a:lumMod val="50000"/>
                                </a:schemeClr>
                              </a:solidFill>
                              <a:latin typeface="Cambria Math" panose="02040503050406030204" pitchFamily="18" charset="0"/>
                            </a:rPr>
                            <m:t>→</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𝒒</m:t>
                              </m:r>
                            </m:e>
                          </m:d>
                        </m:e>
                      </m:d>
                    </m:oMath>
                  </a14:m>
                  <a:r>
                    <a:rPr lang="zh-CN" altLang="en-US" sz="1200" b="1">
                      <a:solidFill>
                        <a:schemeClr val="accent6">
                          <a:lumMod val="50000"/>
                        </a:schemeClr>
                      </a:solidFill>
                    </a:rPr>
                    <a:t>的子公式</a:t>
                  </a:r>
                </a:p>
              </p:txBody>
            </p:sp>
          </mc:Choice>
          <mc:Fallback xmlns="">
            <p:sp>
              <p:nvSpPr>
                <p:cNvPr id="8" name="文本框 7">
                  <a:extLst>
                    <a:ext uri="{FF2B5EF4-FFF2-40B4-BE49-F238E27FC236}">
                      <a16:creationId xmlns:a16="http://schemas.microsoft.com/office/drawing/2014/main" id="{C856EB54-9C89-40C7-A4B8-72F9521C1257}"/>
                    </a:ext>
                  </a:extLst>
                </p:cNvPr>
                <p:cNvSpPr txBox="1">
                  <a:spLocks noRot="1" noChangeAspect="1" noMove="1" noResize="1" noEditPoints="1" noAdjustHandles="1" noChangeArrowheads="1" noChangeShapeType="1" noTextEdit="1"/>
                </p:cNvSpPr>
                <p:nvPr/>
              </p:nvSpPr>
              <p:spPr>
                <a:xfrm>
                  <a:off x="5341675" y="3101541"/>
                  <a:ext cx="5838350" cy="401051"/>
                </a:xfrm>
                <a:prstGeom prst="rect">
                  <a:avLst/>
                </a:prstGeom>
                <a:blipFill>
                  <a:blip r:embed="rId4"/>
                  <a:stretch>
                    <a:fillRect l="-139"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5563CD-B57C-40C8-9A46-30CAFAC4086A}"/>
                    </a:ext>
                  </a:extLst>
                </p:cNvPr>
                <p:cNvSpPr txBox="1"/>
                <p:nvPr/>
              </p:nvSpPr>
              <p:spPr>
                <a:xfrm>
                  <a:off x="5802164" y="3506524"/>
                  <a:ext cx="5529338" cy="369332"/>
                </a:xfrm>
                <a:prstGeom prst="rect">
                  <a:avLst/>
                </a:prstGeom>
                <a:solidFill>
                  <a:schemeClr val="accent5">
                    <a:lumMod val="20000"/>
                    <a:lumOff val="80000"/>
                  </a:schemeClr>
                </a:solidFill>
              </p:spPr>
              <p:txBody>
                <a:bodyPr wrap="square" rtlCol="0">
                  <a:spAutoFit/>
                </a:bodyPr>
                <a:lstStyle/>
                <a:p>
                  <a:r>
                    <a:rPr lang="zh-CN" altLang="en-US" sz="1200" b="1">
                      <a:solidFill>
                        <a:schemeClr val="accent2">
                          <a:lumMod val="50000"/>
                        </a:schemeClr>
                      </a:solidFill>
                    </a:rPr>
                    <a:t>公式</a:t>
                  </a:r>
                  <a14:m>
                    <m:oMath xmlns:m="http://schemas.openxmlformats.org/officeDocument/2006/math">
                      <m:r>
                        <a:rPr lang="en-US" altLang="zh-CN" sz="1200" b="1" i="1">
                          <a:solidFill>
                            <a:schemeClr val="accent2">
                              <a:lumMod val="50000"/>
                            </a:schemeClr>
                          </a:solidFill>
                          <a:latin typeface="Cambria Math" panose="02040503050406030204" pitchFamily="18" charset="0"/>
                        </a:rPr>
                        <m:t>𝑩</m:t>
                      </m:r>
                      <m:r>
                        <a:rPr lang="en-US" altLang="zh-CN" sz="1200" b="1" i="1">
                          <a:solidFill>
                            <a:schemeClr val="accent2">
                              <a:lumMod val="50000"/>
                            </a:schemeClr>
                          </a:solidFill>
                          <a:latin typeface="Cambria Math" panose="02040503050406030204" pitchFamily="18" charset="0"/>
                        </a:rPr>
                        <m:t> = </m:t>
                      </m:r>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与公式</a:t>
                  </a:r>
                  <a14:m>
                    <m:oMath xmlns:m="http://schemas.openxmlformats.org/officeDocument/2006/math">
                      <m:sSup>
                        <m:sSupPr>
                          <m:ctrlPr>
                            <a:rPr lang="en-US" altLang="zh-CN" sz="1200" b="1" i="1">
                              <a:solidFill>
                                <a:schemeClr val="accent2">
                                  <a:lumMod val="50000"/>
                                </a:schemeClr>
                              </a:solidFill>
                              <a:latin typeface="Cambria Math" panose="02040503050406030204" pitchFamily="18" charset="0"/>
                            </a:rPr>
                          </m:ctrlPr>
                        </m:sSupPr>
                        <m:e>
                          <m:r>
                            <a:rPr lang="en-US" altLang="zh-CN" sz="1200" b="1" i="1">
                              <a:solidFill>
                                <a:schemeClr val="accent2">
                                  <a:lumMod val="50000"/>
                                </a:schemeClr>
                              </a:solidFill>
                              <a:latin typeface="Cambria Math" panose="02040503050406030204" pitchFamily="18" charset="0"/>
                            </a:rPr>
                            <m:t>𝑩</m:t>
                          </m:r>
                        </m:e>
                        <m:sup>
                          <m:r>
                            <a:rPr lang="en-US" altLang="zh-CN" sz="1200" b="1" i="1">
                              <a:solidFill>
                                <a:schemeClr val="accent2">
                                  <a:lumMod val="50000"/>
                                </a:schemeClr>
                              </a:solidFill>
                              <a:latin typeface="Cambria Math" panose="02040503050406030204" pitchFamily="18" charset="0"/>
                            </a:rPr>
                            <m:t>′</m:t>
                          </m:r>
                        </m:sup>
                      </m:sSup>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逻辑等值</a:t>
                  </a:r>
                  <a:r>
                    <a:rPr lang="en-US" altLang="zh-CN" sz="1200" b="1">
                      <a:solidFill>
                        <a:schemeClr val="accent2">
                          <a:lumMod val="50000"/>
                        </a:schemeClr>
                      </a:solidFill>
                    </a:rPr>
                    <a:t>(</a:t>
                  </a:r>
                  <a:r>
                    <a:rPr lang="zh-CN" altLang="en-US" sz="1200" b="1">
                      <a:solidFill>
                        <a:schemeClr val="accent2">
                          <a:lumMod val="50000"/>
                        </a:schemeClr>
                      </a:solidFill>
                    </a:rPr>
                    <a:t>蕴涵等值式）</a:t>
                  </a:r>
                </a:p>
              </p:txBody>
            </p:sp>
          </mc:Choice>
          <mc:Fallback xmlns="">
            <p:sp>
              <p:nvSpPr>
                <p:cNvPr id="9" name="文本框 8">
                  <a:extLst>
                    <a:ext uri="{FF2B5EF4-FFF2-40B4-BE49-F238E27FC236}">
                      <a16:creationId xmlns:a16="http://schemas.microsoft.com/office/drawing/2014/main" id="{06A7ABE4-ED47-46CA-9B7F-89523BB3DBB9}"/>
                    </a:ext>
                  </a:extLst>
                </p:cNvPr>
                <p:cNvSpPr txBox="1">
                  <a:spLocks noRot="1" noChangeAspect="1" noMove="1" noResize="1" noEditPoints="1" noAdjustHandles="1" noChangeArrowheads="1" noChangeShapeType="1" noTextEdit="1"/>
                </p:cNvSpPr>
                <p:nvPr/>
              </p:nvSpPr>
              <p:spPr>
                <a:xfrm>
                  <a:off x="5802164" y="3506524"/>
                  <a:ext cx="5529338" cy="369332"/>
                </a:xfrm>
                <a:prstGeom prst="rect">
                  <a:avLst/>
                </a:prstGeom>
                <a:blipFill>
                  <a:blip r:embed="rId5"/>
                  <a:stretch>
                    <a:fillRect b="-15217"/>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5EFD5504-745E-4FD9-8233-8A1945E1EFA0}"/>
              </a:ext>
            </a:extLst>
          </p:cNvPr>
          <p:cNvGrpSpPr/>
          <p:nvPr/>
        </p:nvGrpSpPr>
        <p:grpSpPr>
          <a:xfrm>
            <a:off x="4753900" y="2672654"/>
            <a:ext cx="3774908" cy="905460"/>
            <a:chOff x="6242919" y="3808100"/>
            <a:chExt cx="5033210" cy="1207280"/>
          </a:xfrm>
        </p:grpSpPr>
        <p:grpSp>
          <p:nvGrpSpPr>
            <p:cNvPr id="22" name="组合 21">
              <a:extLst>
                <a:ext uri="{FF2B5EF4-FFF2-40B4-BE49-F238E27FC236}">
                  <a16:creationId xmlns:a16="http://schemas.microsoft.com/office/drawing/2014/main" id="{8249AF7E-3922-47C9-A963-7E670B5A10EC}"/>
                </a:ext>
              </a:extLst>
            </p:cNvPr>
            <p:cNvGrpSpPr/>
            <p:nvPr/>
          </p:nvGrpSpPr>
          <p:grpSpPr>
            <a:xfrm>
              <a:off x="6334382" y="3876719"/>
              <a:ext cx="4873290" cy="1037746"/>
              <a:chOff x="6310351" y="4041987"/>
              <a:chExt cx="4873290" cy="1037746"/>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010CD4-BFA6-433B-A5BC-56FCB593C3A4}"/>
                      </a:ext>
                    </a:extLst>
                  </p:cNvPr>
                  <p:cNvSpPr txBox="1"/>
                  <p:nvPr/>
                </p:nvSpPr>
                <p:spPr>
                  <a:xfrm>
                    <a:off x="6358122" y="4041987"/>
                    <a:ext cx="2927448" cy="277940"/>
                  </a:xfrm>
                  <a:prstGeom prst="rect">
                    <a:avLst/>
                  </a:prstGeom>
                  <a:solidFill>
                    <a:schemeClr val="accent6">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6">
                                  <a:lumMod val="50000"/>
                                </a:schemeClr>
                              </a:solidFill>
                              <a:latin typeface="Cambria Math" panose="02040503050406030204" pitchFamily="18" charset="0"/>
                            </a:rPr>
                            <m:t>𝐴</m:t>
                          </m:r>
                          <m:r>
                            <a:rPr lang="en-US" altLang="zh-CN" sz="1200" i="1">
                              <a:solidFill>
                                <a:schemeClr val="accent6">
                                  <a:lumMod val="50000"/>
                                </a:schemeClr>
                              </a:solidFill>
                              <a:latin typeface="Cambria Math" panose="02040503050406030204" pitchFamily="18" charset="0"/>
                            </a:rPr>
                            <m:t> = </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𝑟</m:t>
                              </m:r>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e>
                          </m:d>
                        </m:oMath>
                      </m:oMathPara>
                    </a14:m>
                    <a:endParaRPr lang="zh-CN" altLang="en-US" sz="1200"/>
                  </a:p>
                </p:txBody>
              </p:sp>
            </mc:Choice>
            <mc:Fallback xmlns="">
              <p:sp>
                <p:nvSpPr>
                  <p:cNvPr id="13" name="文本框 12">
                    <a:extLst>
                      <a:ext uri="{FF2B5EF4-FFF2-40B4-BE49-F238E27FC236}">
                        <a16:creationId xmlns:a16="http://schemas.microsoft.com/office/drawing/2014/main" id="{294E731A-388C-429E-B78B-3440D1AACA4E}"/>
                      </a:ext>
                    </a:extLst>
                  </p:cNvPr>
                  <p:cNvSpPr txBox="1">
                    <a:spLocks noRot="1" noChangeAspect="1" noMove="1" noResize="1" noEditPoints="1" noAdjustHandles="1" noChangeArrowheads="1" noChangeShapeType="1" noTextEdit="1"/>
                  </p:cNvSpPr>
                  <p:nvPr/>
                </p:nvSpPr>
                <p:spPr>
                  <a:xfrm>
                    <a:off x="6358122" y="4041987"/>
                    <a:ext cx="2927448" cy="277940"/>
                  </a:xfrm>
                  <a:prstGeom prst="rect">
                    <a:avLst/>
                  </a:prstGeom>
                  <a:blipFill>
                    <a:blip r:embed="rId6"/>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B52F01B-E328-4741-A96B-4AAFC4B5C684}"/>
                      </a:ext>
                    </a:extLst>
                  </p:cNvPr>
                  <p:cNvSpPr txBox="1"/>
                  <p:nvPr/>
                </p:nvSpPr>
                <p:spPr>
                  <a:xfrm>
                    <a:off x="6310351" y="4801793"/>
                    <a:ext cx="3038096" cy="277940"/>
                  </a:xfrm>
                  <a:prstGeom prst="rect">
                    <a:avLst/>
                  </a:prstGeom>
                  <a:solidFill>
                    <a:schemeClr val="accent6">
                      <a:lumMod val="40000"/>
                      <a:lumOff val="60000"/>
                    </a:schemeClr>
                  </a:solid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6">
                                  <a:lumMod val="50000"/>
                                </a:schemeClr>
                              </a:solidFill>
                              <a:latin typeface="Cambria Math" panose="02040503050406030204" pitchFamily="18" charset="0"/>
                            </a:rPr>
                            <m:t>𝐴</m:t>
                          </m:r>
                          <m:r>
                            <a:rPr lang="en-US" altLang="zh-CN" sz="1200" i="1">
                              <a:solidFill>
                                <a:schemeClr val="accent6">
                                  <a:lumMod val="50000"/>
                                </a:schemeClr>
                              </a:solidFill>
                              <a:latin typeface="Cambria Math" panose="02040503050406030204" pitchFamily="18" charset="0"/>
                            </a:rPr>
                            <m:t>′= </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𝑟</m:t>
                              </m:r>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e>
                          </m:d>
                        </m:oMath>
                      </m:oMathPara>
                    </a14:m>
                    <a:endParaRPr lang="zh-CN" altLang="en-US" sz="1200"/>
                  </a:p>
                </p:txBody>
              </p:sp>
            </mc:Choice>
            <mc:Fallback xmlns="">
              <p:sp>
                <p:nvSpPr>
                  <p:cNvPr id="14" name="文本框 13">
                    <a:extLst>
                      <a:ext uri="{FF2B5EF4-FFF2-40B4-BE49-F238E27FC236}">
                        <a16:creationId xmlns:a16="http://schemas.microsoft.com/office/drawing/2014/main" id="{EC782476-C465-40EE-B317-9ABE4E940852}"/>
                      </a:ext>
                    </a:extLst>
                  </p:cNvPr>
                  <p:cNvSpPr txBox="1">
                    <a:spLocks noRot="1" noChangeAspect="1" noMove="1" noResize="1" noEditPoints="1" noAdjustHandles="1" noChangeArrowheads="1" noChangeShapeType="1" noTextEdit="1"/>
                  </p:cNvSpPr>
                  <p:nvPr/>
                </p:nvSpPr>
                <p:spPr>
                  <a:xfrm>
                    <a:off x="6310351" y="4801793"/>
                    <a:ext cx="3038096" cy="277940"/>
                  </a:xfrm>
                  <a:prstGeom prst="rect">
                    <a:avLst/>
                  </a:prstGeom>
                  <a:blipFill>
                    <a:blip r:embed="rId7"/>
                    <a:stretch>
                      <a:fillRect b="-17647"/>
                    </a:stretch>
                  </a:blipFill>
                </p:spPr>
                <p:txBody>
                  <a:bodyPr/>
                  <a:lstStyle/>
                  <a:p>
                    <a:r>
                      <a:rPr lang="zh-CN" altLang="en-US">
                        <a:noFill/>
                      </a:rPr>
                      <a:t> </a:t>
                    </a:r>
                  </a:p>
                </p:txBody>
              </p:sp>
            </mc:Fallback>
          </mc:AlternateContent>
          <p:sp>
            <p:nvSpPr>
              <p:cNvPr id="26" name="箭头: 上下 25">
                <a:extLst>
                  <a:ext uri="{FF2B5EF4-FFF2-40B4-BE49-F238E27FC236}">
                    <a16:creationId xmlns:a16="http://schemas.microsoft.com/office/drawing/2014/main" id="{3E114C51-4139-4482-B91D-85E8E08B34DE}"/>
                  </a:ext>
                </a:extLst>
              </p:cNvPr>
              <p:cNvSpPr/>
              <p:nvPr/>
            </p:nvSpPr>
            <p:spPr>
              <a:xfrm>
                <a:off x="7558215" y="4381090"/>
                <a:ext cx="115583" cy="394251"/>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6B7D582-0B3F-436F-B7F5-BEA1DF61DC59}"/>
                      </a:ext>
                    </a:extLst>
                  </p:cNvPr>
                  <p:cNvSpPr txBox="1"/>
                  <p:nvPr/>
                </p:nvSpPr>
                <p:spPr>
                  <a:xfrm>
                    <a:off x="7799064" y="4419235"/>
                    <a:ext cx="3384577" cy="246221"/>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sSup>
                          <m:sSupPr>
                            <m:ctrlPr>
                              <a:rPr lang="en-US" altLang="zh-CN" sz="1200" i="1">
                                <a:solidFill>
                                  <a:srgbClr val="C00000"/>
                                </a:solidFill>
                                <a:latin typeface="Cambria Math" panose="02040503050406030204" pitchFamily="18" charset="0"/>
                              </a:rPr>
                            </m:ctrlPr>
                          </m:sSupPr>
                          <m:e>
                            <m:r>
                              <a:rPr lang="en-US" altLang="zh-CN" sz="1200" i="1">
                                <a:solidFill>
                                  <a:srgbClr val="C00000"/>
                                </a:solidFill>
                                <a:latin typeface="Cambria Math" panose="02040503050406030204" pitchFamily="18" charset="0"/>
                              </a:rPr>
                              <m:t>𝐵</m:t>
                            </m:r>
                          </m:e>
                          <m:sup>
                            <m:r>
                              <a:rPr lang="en-US" altLang="zh-CN" sz="1200" i="1">
                                <a:solidFill>
                                  <a:srgbClr val="C00000"/>
                                </a:solidFill>
                                <a:latin typeface="Cambria Math" panose="02040503050406030204" pitchFamily="18" charset="0"/>
                              </a:rPr>
                              <m:t>′</m:t>
                            </m:r>
                          </m:sup>
                        </m:sSup>
                      </m:oMath>
                    </a14:m>
                    <a:r>
                      <a:rPr lang="zh-CN" altLang="en-US" sz="1200">
                        <a:solidFill>
                          <a:srgbClr val="C00000"/>
                        </a:solidFill>
                        <a:latin typeface="楷体" panose="02010609060101010101" pitchFamily="49" charset="-122"/>
                        <a:ea typeface="楷体" panose="02010609060101010101" pitchFamily="49" charset="-122"/>
                      </a:rPr>
                      <a:t>置换公式</a:t>
                    </a:r>
                    <a14:m>
                      <m:oMath xmlns:m="http://schemas.openxmlformats.org/officeDocument/2006/math">
                        <m:r>
                          <a:rPr lang="en-US" altLang="zh-CN" sz="1200" i="1">
                            <a:solidFill>
                              <a:srgbClr val="C00000"/>
                            </a:solidFill>
                            <a:latin typeface="Cambria Math" panose="02040503050406030204" pitchFamily="18" charset="0"/>
                          </a:rPr>
                          <m:t>𝐵</m:t>
                        </m:r>
                      </m:oMath>
                    </a14:m>
                    <a:r>
                      <a:rPr lang="zh-CN" altLang="en-US" sz="1200">
                        <a:solidFill>
                          <a:srgbClr val="C0000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200" i="1">
                            <a:solidFill>
                              <a:srgbClr val="C00000"/>
                            </a:solidFill>
                            <a:latin typeface="Cambria Math" panose="02040503050406030204" pitchFamily="18" charset="0"/>
                          </a:rPr>
                          <m:t>𝐴</m:t>
                        </m:r>
                      </m:oMath>
                    </a14:m>
                    <a:r>
                      <a:rPr lang="zh-CN" altLang="en-US" sz="1200">
                        <a:solidFill>
                          <a:srgbClr val="C00000"/>
                        </a:solidFill>
                        <a:latin typeface="楷体" panose="02010609060101010101" pitchFamily="49" charset="-122"/>
                        <a:ea typeface="楷体" panose="02010609060101010101" pitchFamily="49" charset="-122"/>
                      </a:rPr>
                      <a:t>的前一处出现</a:t>
                    </a:r>
                    <a:endParaRPr lang="zh-CN" altLang="en-US" sz="1200">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5E28FD86-CDA1-4CF1-BD0A-6D69E3642D10}"/>
                      </a:ext>
                    </a:extLst>
                  </p:cNvPr>
                  <p:cNvSpPr txBox="1">
                    <a:spLocks noRot="1" noChangeAspect="1" noMove="1" noResize="1" noEditPoints="1" noAdjustHandles="1" noChangeArrowheads="1" noChangeShapeType="1" noTextEdit="1"/>
                  </p:cNvSpPr>
                  <p:nvPr/>
                </p:nvSpPr>
                <p:spPr>
                  <a:xfrm>
                    <a:off x="7799064" y="4419235"/>
                    <a:ext cx="3384577" cy="246221"/>
                  </a:xfrm>
                  <a:prstGeom prst="rect">
                    <a:avLst/>
                  </a:prstGeom>
                  <a:blipFill>
                    <a:blip r:embed="rId8"/>
                    <a:stretch>
                      <a:fillRect t="-26667" b="-50000"/>
                    </a:stretch>
                  </a:blipFill>
                </p:spPr>
                <p:txBody>
                  <a:bodyPr/>
                  <a:lstStyle/>
                  <a:p>
                    <a:r>
                      <a:rPr lang="zh-CN" altLang="en-US">
                        <a:noFill/>
                      </a:rPr>
                      <a:t> </a:t>
                    </a:r>
                  </a:p>
                </p:txBody>
              </p:sp>
            </mc:Fallback>
          </mc:AlternateContent>
        </p:grpSp>
        <p:sp>
          <p:nvSpPr>
            <p:cNvPr id="23" name="矩形: 圆角 22">
              <a:extLst>
                <a:ext uri="{FF2B5EF4-FFF2-40B4-BE49-F238E27FC236}">
                  <a16:creationId xmlns:a16="http://schemas.microsoft.com/office/drawing/2014/main" id="{7B705A27-41A8-48E7-9887-147F054BF93F}"/>
                </a:ext>
              </a:extLst>
            </p:cNvPr>
            <p:cNvSpPr/>
            <p:nvPr/>
          </p:nvSpPr>
          <p:spPr>
            <a:xfrm>
              <a:off x="6242919" y="3808100"/>
              <a:ext cx="5033210" cy="120728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8" name="组合 27">
            <a:extLst>
              <a:ext uri="{FF2B5EF4-FFF2-40B4-BE49-F238E27FC236}">
                <a16:creationId xmlns:a16="http://schemas.microsoft.com/office/drawing/2014/main" id="{ED76B025-C39D-449F-929B-6090439766A5}"/>
              </a:ext>
            </a:extLst>
          </p:cNvPr>
          <p:cNvGrpSpPr/>
          <p:nvPr/>
        </p:nvGrpSpPr>
        <p:grpSpPr>
          <a:xfrm>
            <a:off x="4655807" y="3717909"/>
            <a:ext cx="4008234" cy="905460"/>
            <a:chOff x="6178694" y="5129287"/>
            <a:chExt cx="5344311" cy="1207280"/>
          </a:xfrm>
        </p:grpSpPr>
        <p:grpSp>
          <p:nvGrpSpPr>
            <p:cNvPr id="29" name="组合 28">
              <a:extLst>
                <a:ext uri="{FF2B5EF4-FFF2-40B4-BE49-F238E27FC236}">
                  <a16:creationId xmlns:a16="http://schemas.microsoft.com/office/drawing/2014/main" id="{EF6985E2-2C86-4BA3-B7FC-5F656B7AAFCD}"/>
                </a:ext>
              </a:extLst>
            </p:cNvPr>
            <p:cNvGrpSpPr/>
            <p:nvPr/>
          </p:nvGrpSpPr>
          <p:grpSpPr>
            <a:xfrm>
              <a:off x="6285134" y="5195905"/>
              <a:ext cx="5183069" cy="1037746"/>
              <a:chOff x="6285134" y="5193123"/>
              <a:chExt cx="5183069" cy="1037746"/>
            </a:xfrm>
          </p:grpSpPr>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A093349-FDC0-4E11-94E1-C343D03150E1}"/>
                      </a:ext>
                    </a:extLst>
                  </p:cNvPr>
                  <p:cNvSpPr txBox="1"/>
                  <p:nvPr/>
                </p:nvSpPr>
                <p:spPr>
                  <a:xfrm>
                    <a:off x="6400947" y="5193123"/>
                    <a:ext cx="2975218" cy="277940"/>
                  </a:xfrm>
                  <a:prstGeom prst="rect">
                    <a:avLst/>
                  </a:prstGeom>
                  <a:solidFill>
                    <a:schemeClr val="accent6">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6">
                                  <a:lumMod val="50000"/>
                                </a:schemeClr>
                              </a:solidFill>
                              <a:latin typeface="Cambria Math" panose="02040503050406030204" pitchFamily="18" charset="0"/>
                            </a:rPr>
                            <m:t>𝐴</m:t>
                          </m:r>
                          <m:r>
                            <a:rPr lang="en-US" altLang="zh-CN" sz="1200" i="1">
                              <a:solidFill>
                                <a:schemeClr val="accent6">
                                  <a:lumMod val="50000"/>
                                </a:schemeClr>
                              </a:solidFill>
                              <a:latin typeface="Cambria Math" panose="02040503050406030204" pitchFamily="18" charset="0"/>
                            </a:rPr>
                            <m:t> = </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𝑟</m:t>
                              </m:r>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e>
                          </m:d>
                        </m:oMath>
                      </m:oMathPara>
                    </a14:m>
                    <a:endParaRPr lang="zh-CN" altLang="en-US" sz="1200"/>
                  </a:p>
                </p:txBody>
              </p:sp>
            </mc:Choice>
            <mc:Fallback xmlns="">
              <p:sp>
                <p:nvSpPr>
                  <p:cNvPr id="20" name="文本框 19">
                    <a:extLst>
                      <a:ext uri="{FF2B5EF4-FFF2-40B4-BE49-F238E27FC236}">
                        <a16:creationId xmlns:a16="http://schemas.microsoft.com/office/drawing/2014/main" id="{B40F8910-ADDE-4254-8117-FF0C7783A450}"/>
                      </a:ext>
                    </a:extLst>
                  </p:cNvPr>
                  <p:cNvSpPr txBox="1">
                    <a:spLocks noRot="1" noChangeAspect="1" noMove="1" noResize="1" noEditPoints="1" noAdjustHandles="1" noChangeArrowheads="1" noChangeShapeType="1" noTextEdit="1"/>
                  </p:cNvSpPr>
                  <p:nvPr/>
                </p:nvSpPr>
                <p:spPr>
                  <a:xfrm>
                    <a:off x="6400947" y="5193123"/>
                    <a:ext cx="2975218" cy="277940"/>
                  </a:xfrm>
                  <a:prstGeom prst="rect">
                    <a:avLst/>
                  </a:prstGeom>
                  <a:blipFill>
                    <a:blip r:embed="rId9"/>
                    <a:stretch>
                      <a:fillRect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ED7746D-2CFC-438E-9C62-C06CF93E6AAC}"/>
                      </a:ext>
                    </a:extLst>
                  </p:cNvPr>
                  <p:cNvSpPr txBox="1"/>
                  <p:nvPr/>
                </p:nvSpPr>
                <p:spPr>
                  <a:xfrm>
                    <a:off x="6285134" y="5952929"/>
                    <a:ext cx="3153909" cy="277940"/>
                  </a:xfrm>
                  <a:prstGeom prst="rect">
                    <a:avLst/>
                  </a:prstGeom>
                  <a:solidFill>
                    <a:schemeClr val="accent6">
                      <a:lumMod val="40000"/>
                      <a:lumOff val="6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6">
                                  <a:lumMod val="50000"/>
                                </a:schemeClr>
                              </a:solidFill>
                              <a:latin typeface="Cambria Math" panose="02040503050406030204" pitchFamily="18" charset="0"/>
                            </a:rPr>
                            <m:t>𝐴</m:t>
                          </m:r>
                          <m:r>
                            <a:rPr lang="en-US" altLang="zh-CN" sz="1200" i="1">
                              <a:solidFill>
                                <a:schemeClr val="accent6">
                                  <a:lumMod val="50000"/>
                                </a:schemeClr>
                              </a:solidFill>
                              <a:latin typeface="Cambria Math" panose="02040503050406030204" pitchFamily="18" charset="0"/>
                            </a:rPr>
                            <m:t>′′= </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𝑟</m:t>
                              </m:r>
                              <m:r>
                                <a:rPr lang="en-US" altLang="zh-CN" sz="1200" i="1">
                                  <a:solidFill>
                                    <a:schemeClr val="accent6">
                                      <a:lumMod val="50000"/>
                                    </a:schemeClr>
                                  </a:solidFill>
                                  <a:latin typeface="Cambria Math" panose="02040503050406030204" pitchFamily="18" charset="0"/>
                                </a:rPr>
                                <m:t>→</m:t>
                              </m:r>
                              <m:d>
                                <m:dPr>
                                  <m:ctrlPr>
                                    <a:rPr lang="en-US" altLang="zh-CN" sz="1200" i="1">
                                      <a:solidFill>
                                        <a:schemeClr val="accent6">
                                          <a:lumMod val="50000"/>
                                        </a:schemeClr>
                                      </a:solidFill>
                                      <a:latin typeface="Cambria Math" panose="02040503050406030204" pitchFamily="18" charset="0"/>
                                    </a:rPr>
                                  </m:ctrlPr>
                                </m:dPr>
                                <m:e>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𝑝</m:t>
                                  </m:r>
                                  <m:r>
                                    <a:rPr lang="en-US" altLang="zh-CN" sz="1200"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𝑞</m:t>
                                  </m:r>
                                </m:e>
                              </m:d>
                            </m:e>
                          </m:d>
                        </m:oMath>
                      </m:oMathPara>
                    </a14:m>
                    <a:endParaRPr lang="zh-CN" altLang="en-US" sz="1200"/>
                  </a:p>
                </p:txBody>
              </p:sp>
            </mc:Choice>
            <mc:Fallback xmlns="">
              <p:sp>
                <p:nvSpPr>
                  <p:cNvPr id="21" name="文本框 20">
                    <a:extLst>
                      <a:ext uri="{FF2B5EF4-FFF2-40B4-BE49-F238E27FC236}">
                        <a16:creationId xmlns:a16="http://schemas.microsoft.com/office/drawing/2014/main" id="{F45BC0F0-D860-48A1-A7BE-6F6DBFD4A2B3}"/>
                      </a:ext>
                    </a:extLst>
                  </p:cNvPr>
                  <p:cNvSpPr txBox="1">
                    <a:spLocks noRot="1" noChangeAspect="1" noMove="1" noResize="1" noEditPoints="1" noAdjustHandles="1" noChangeArrowheads="1" noChangeShapeType="1" noTextEdit="1"/>
                  </p:cNvSpPr>
                  <p:nvPr/>
                </p:nvSpPr>
                <p:spPr>
                  <a:xfrm>
                    <a:off x="6285134" y="5952929"/>
                    <a:ext cx="3153909" cy="277940"/>
                  </a:xfrm>
                  <a:prstGeom prst="rect">
                    <a:avLst/>
                  </a:prstGeom>
                  <a:blipFill>
                    <a:blip r:embed="rId10"/>
                    <a:stretch>
                      <a:fillRect b="-17647"/>
                    </a:stretch>
                  </a:blipFill>
                </p:spPr>
                <p:txBody>
                  <a:bodyPr/>
                  <a:lstStyle/>
                  <a:p>
                    <a:r>
                      <a:rPr lang="zh-CN" altLang="en-US">
                        <a:noFill/>
                      </a:rPr>
                      <a:t> </a:t>
                    </a:r>
                  </a:p>
                </p:txBody>
              </p:sp>
            </mc:Fallback>
          </mc:AlternateContent>
          <p:sp>
            <p:nvSpPr>
              <p:cNvPr id="33" name="箭头: 上下 32">
                <a:extLst>
                  <a:ext uri="{FF2B5EF4-FFF2-40B4-BE49-F238E27FC236}">
                    <a16:creationId xmlns:a16="http://schemas.microsoft.com/office/drawing/2014/main" id="{3F6FCC83-2A31-4A9F-9F54-D7AB25933451}"/>
                  </a:ext>
                </a:extLst>
              </p:cNvPr>
              <p:cNvSpPr/>
              <p:nvPr/>
            </p:nvSpPr>
            <p:spPr>
              <a:xfrm>
                <a:off x="7746583" y="5513388"/>
                <a:ext cx="121992" cy="394250"/>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48C3BCE-F723-4AF1-B5DB-79A599AE7760}"/>
                      </a:ext>
                    </a:extLst>
                  </p:cNvPr>
                  <p:cNvSpPr txBox="1"/>
                  <p:nvPr/>
                </p:nvSpPr>
                <p:spPr>
                  <a:xfrm>
                    <a:off x="7903342" y="5571708"/>
                    <a:ext cx="3564861" cy="246221"/>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sSup>
                          <m:sSupPr>
                            <m:ctrlPr>
                              <a:rPr lang="en-US" altLang="zh-CN" sz="1200" i="1">
                                <a:solidFill>
                                  <a:srgbClr val="C00000"/>
                                </a:solidFill>
                                <a:latin typeface="Cambria Math" panose="02040503050406030204" pitchFamily="18" charset="0"/>
                              </a:rPr>
                            </m:ctrlPr>
                          </m:sSupPr>
                          <m:e>
                            <m:r>
                              <a:rPr lang="en-US" altLang="zh-CN" sz="1200" i="1">
                                <a:solidFill>
                                  <a:srgbClr val="C00000"/>
                                </a:solidFill>
                                <a:latin typeface="Cambria Math" panose="02040503050406030204" pitchFamily="18" charset="0"/>
                              </a:rPr>
                              <m:t>𝐵</m:t>
                            </m:r>
                          </m:e>
                          <m:sup>
                            <m:r>
                              <a:rPr lang="en-US" altLang="zh-CN" sz="1200" i="1">
                                <a:solidFill>
                                  <a:srgbClr val="C00000"/>
                                </a:solidFill>
                                <a:latin typeface="Cambria Math" panose="02040503050406030204" pitchFamily="18" charset="0"/>
                              </a:rPr>
                              <m:t>′</m:t>
                            </m:r>
                          </m:sup>
                        </m:sSup>
                      </m:oMath>
                    </a14:m>
                    <a:r>
                      <a:rPr lang="zh-CN" altLang="en-US" sz="1200">
                        <a:solidFill>
                          <a:srgbClr val="C00000"/>
                        </a:solidFill>
                        <a:latin typeface="楷体" panose="02010609060101010101" pitchFamily="49" charset="-122"/>
                        <a:ea typeface="楷体" panose="02010609060101010101" pitchFamily="49" charset="-122"/>
                      </a:rPr>
                      <a:t>置换公式</a:t>
                    </a:r>
                    <a14:m>
                      <m:oMath xmlns:m="http://schemas.openxmlformats.org/officeDocument/2006/math">
                        <m:r>
                          <a:rPr lang="en-US" altLang="zh-CN" sz="1200" i="1">
                            <a:solidFill>
                              <a:srgbClr val="C00000"/>
                            </a:solidFill>
                            <a:latin typeface="Cambria Math" panose="02040503050406030204" pitchFamily="18" charset="0"/>
                          </a:rPr>
                          <m:t>𝐵</m:t>
                        </m:r>
                      </m:oMath>
                    </a14:m>
                    <a:r>
                      <a:rPr lang="zh-CN" altLang="en-US" sz="1200">
                        <a:solidFill>
                          <a:srgbClr val="C0000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200" i="1">
                            <a:solidFill>
                              <a:srgbClr val="C00000"/>
                            </a:solidFill>
                            <a:latin typeface="Cambria Math" panose="02040503050406030204" pitchFamily="18" charset="0"/>
                          </a:rPr>
                          <m:t>𝐴</m:t>
                        </m:r>
                      </m:oMath>
                    </a14:m>
                    <a:r>
                      <a:rPr lang="zh-CN" altLang="en-US" sz="1200">
                        <a:solidFill>
                          <a:srgbClr val="C00000"/>
                        </a:solidFill>
                        <a:latin typeface="楷体" panose="02010609060101010101" pitchFamily="49" charset="-122"/>
                        <a:ea typeface="楷体" panose="02010609060101010101" pitchFamily="49" charset="-122"/>
                      </a:rPr>
                      <a:t>的所有两处出现</a:t>
                    </a:r>
                    <a:endParaRPr lang="zh-CN" altLang="en-US" sz="1200">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656DDD73-6120-4EBC-BBAE-2AEE3DCAA991}"/>
                      </a:ext>
                    </a:extLst>
                  </p:cNvPr>
                  <p:cNvSpPr txBox="1">
                    <a:spLocks noRot="1" noChangeAspect="1" noMove="1" noResize="1" noEditPoints="1" noAdjustHandles="1" noChangeArrowheads="1" noChangeShapeType="1" noTextEdit="1"/>
                  </p:cNvSpPr>
                  <p:nvPr/>
                </p:nvSpPr>
                <p:spPr>
                  <a:xfrm>
                    <a:off x="7903342" y="5571708"/>
                    <a:ext cx="3564861" cy="246221"/>
                  </a:xfrm>
                  <a:prstGeom prst="rect">
                    <a:avLst/>
                  </a:prstGeom>
                  <a:blipFill>
                    <a:blip r:embed="rId11"/>
                    <a:stretch>
                      <a:fillRect t="-26667" b="-50000"/>
                    </a:stretch>
                  </a:blipFill>
                </p:spPr>
                <p:txBody>
                  <a:bodyPr/>
                  <a:lstStyle/>
                  <a:p>
                    <a:r>
                      <a:rPr lang="zh-CN" altLang="en-US">
                        <a:noFill/>
                      </a:rPr>
                      <a:t> </a:t>
                    </a:r>
                  </a:p>
                </p:txBody>
              </p:sp>
            </mc:Fallback>
          </mc:AlternateContent>
        </p:grpSp>
        <p:sp>
          <p:nvSpPr>
            <p:cNvPr id="30" name="矩形: 圆角 29">
              <a:extLst>
                <a:ext uri="{FF2B5EF4-FFF2-40B4-BE49-F238E27FC236}">
                  <a16:creationId xmlns:a16="http://schemas.microsoft.com/office/drawing/2014/main" id="{6342576F-3A75-4462-B0C8-DD274D8B5E49}"/>
                </a:ext>
              </a:extLst>
            </p:cNvPr>
            <p:cNvSpPr/>
            <p:nvPr/>
          </p:nvSpPr>
          <p:spPr>
            <a:xfrm>
              <a:off x="6178694" y="5129287"/>
              <a:ext cx="5344311" cy="120728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3CBFE33-3507-4E96-AAA2-C2BCBDC4AA92}"/>
                  </a:ext>
                </a:extLst>
              </p:cNvPr>
              <p:cNvSpPr txBox="1"/>
              <p:nvPr/>
            </p:nvSpPr>
            <p:spPr>
              <a:xfrm>
                <a:off x="7379156" y="3304746"/>
                <a:ext cx="731530" cy="248209"/>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13" i="1">
                          <a:latin typeface="Cambria Math" panose="02040503050406030204" pitchFamily="18" charset="0"/>
                        </a:rPr>
                        <m:t>𝐴</m:t>
                      </m:r>
                      <m:r>
                        <a:rPr lang="en-US" altLang="zh-CN" sz="1013" i="1">
                          <a:latin typeface="Cambria Math" panose="02040503050406030204" pitchFamily="18" charset="0"/>
                        </a:rPr>
                        <m:t>≡</m:t>
                      </m:r>
                      <m:r>
                        <a:rPr lang="en-US" altLang="zh-CN" sz="1013" i="1">
                          <a:latin typeface="Cambria Math" panose="02040503050406030204" pitchFamily="18" charset="0"/>
                        </a:rPr>
                        <m:t>𝐴</m:t>
                      </m:r>
                      <m:r>
                        <a:rPr lang="en-US" altLang="zh-CN" sz="1013" i="1">
                          <a:latin typeface="Cambria Math" panose="02040503050406030204" pitchFamily="18" charset="0"/>
                        </a:rPr>
                        <m:t>′</m:t>
                      </m:r>
                    </m:oMath>
                  </m:oMathPara>
                </a14:m>
                <a:endParaRPr lang="zh-CN" altLang="en-US" sz="1013"/>
              </a:p>
            </p:txBody>
          </p:sp>
        </mc:Choice>
        <mc:Fallback xmlns="">
          <p:sp>
            <p:nvSpPr>
              <p:cNvPr id="35" name="文本框 34">
                <a:extLst>
                  <a:ext uri="{FF2B5EF4-FFF2-40B4-BE49-F238E27FC236}">
                    <a16:creationId xmlns:a16="http://schemas.microsoft.com/office/drawing/2014/main" id="{F3CBFE33-3507-4E96-AAA2-C2BCBDC4AA92}"/>
                  </a:ext>
                </a:extLst>
              </p:cNvPr>
              <p:cNvSpPr txBox="1">
                <a:spLocks noRot="1" noChangeAspect="1" noMove="1" noResize="1" noEditPoints="1" noAdjustHandles="1" noChangeArrowheads="1" noChangeShapeType="1" noTextEdit="1"/>
              </p:cNvSpPr>
              <p:nvPr/>
            </p:nvSpPr>
            <p:spPr>
              <a:xfrm>
                <a:off x="7379156" y="3304746"/>
                <a:ext cx="731530" cy="24820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D50869E4-1A5A-481F-8B29-29AA5544B6FD}"/>
                  </a:ext>
                </a:extLst>
              </p:cNvPr>
              <p:cNvSpPr txBox="1"/>
              <p:nvPr/>
            </p:nvSpPr>
            <p:spPr>
              <a:xfrm>
                <a:off x="7379156" y="4314292"/>
                <a:ext cx="791280" cy="248209"/>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013" i="1">
                          <a:latin typeface="Cambria Math" panose="02040503050406030204" pitchFamily="18" charset="0"/>
                        </a:rPr>
                        <m:t>𝐴</m:t>
                      </m:r>
                      <m:r>
                        <a:rPr lang="en-US" altLang="zh-CN" sz="1013" i="1">
                          <a:latin typeface="Cambria Math" panose="02040503050406030204" pitchFamily="18" charset="0"/>
                        </a:rPr>
                        <m:t>≡</m:t>
                      </m:r>
                      <m:sSup>
                        <m:sSupPr>
                          <m:ctrlPr>
                            <a:rPr lang="en-US" altLang="zh-CN" sz="1013" i="1">
                              <a:solidFill>
                                <a:schemeClr val="accent6">
                                  <a:lumMod val="50000"/>
                                </a:schemeClr>
                              </a:solidFill>
                              <a:latin typeface="Cambria Math" panose="02040503050406030204" pitchFamily="18" charset="0"/>
                            </a:rPr>
                          </m:ctrlPr>
                        </m:sSupPr>
                        <m:e>
                          <m:r>
                            <a:rPr lang="en-US" altLang="zh-CN" sz="1013" i="1">
                              <a:latin typeface="Cambria Math" panose="02040503050406030204" pitchFamily="18" charset="0"/>
                            </a:rPr>
                            <m:t>𝐴</m:t>
                          </m:r>
                        </m:e>
                        <m:sup>
                          <m:r>
                            <a:rPr lang="en-US" altLang="zh-CN" sz="1013" i="1">
                              <a:solidFill>
                                <a:schemeClr val="accent6">
                                  <a:lumMod val="50000"/>
                                </a:schemeClr>
                              </a:solidFill>
                              <a:latin typeface="Cambria Math" panose="02040503050406030204" pitchFamily="18" charset="0"/>
                            </a:rPr>
                            <m:t>′′</m:t>
                          </m:r>
                        </m:sup>
                      </m:sSup>
                    </m:oMath>
                  </m:oMathPara>
                </a14:m>
                <a:endParaRPr lang="zh-CN" altLang="en-US" sz="1013"/>
              </a:p>
            </p:txBody>
          </p:sp>
        </mc:Choice>
        <mc:Fallback xmlns="">
          <p:sp>
            <p:nvSpPr>
              <p:cNvPr id="36" name="文本框 35">
                <a:extLst>
                  <a:ext uri="{FF2B5EF4-FFF2-40B4-BE49-F238E27FC236}">
                    <a16:creationId xmlns:a16="http://schemas.microsoft.com/office/drawing/2014/main" id="{D50869E4-1A5A-481F-8B29-29AA5544B6FD}"/>
                  </a:ext>
                </a:extLst>
              </p:cNvPr>
              <p:cNvSpPr txBox="1">
                <a:spLocks noRot="1" noChangeAspect="1" noMove="1" noResize="1" noEditPoints="1" noAdjustHandles="1" noChangeArrowheads="1" noChangeShapeType="1" noTextEdit="1"/>
              </p:cNvSpPr>
              <p:nvPr/>
            </p:nvSpPr>
            <p:spPr>
              <a:xfrm>
                <a:off x="7379156" y="4314292"/>
                <a:ext cx="791280" cy="248209"/>
              </a:xfrm>
              <a:prstGeom prst="rect">
                <a:avLst/>
              </a:prstGeom>
              <a:blipFill>
                <a:blip r:embed="rId13"/>
                <a:stretch>
                  <a:fillRect/>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59AA40A3-2355-427C-B1A6-A903DD9DE92C}"/>
              </a:ext>
            </a:extLst>
          </p:cNvPr>
          <p:cNvSpPr txBox="1"/>
          <p:nvPr/>
        </p:nvSpPr>
        <p:spPr>
          <a:xfrm>
            <a:off x="571793" y="4304639"/>
            <a:ext cx="2391664"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怎样证明等值置换定理？</a:t>
            </a:r>
          </a:p>
        </p:txBody>
      </p:sp>
    </p:spTree>
    <p:extLst>
      <p:ext uri="{BB962C8B-B14F-4D97-AF65-F5344CB8AC3E}">
        <p14:creationId xmlns:p14="http://schemas.microsoft.com/office/powerpoint/2010/main" val="359541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等值置换定理的证明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第五讲  命题逻辑公式等值与范式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493D6F3-8B27-46AD-AA67-3E7AD173D5BC}"/>
                  </a:ext>
                </a:extLst>
              </p:cNvPr>
              <p:cNvSpPr txBox="1"/>
              <p:nvPr/>
            </p:nvSpPr>
            <p:spPr>
              <a:xfrm>
                <a:off x="488960" y="901038"/>
                <a:ext cx="8166069" cy="710516"/>
              </a:xfrm>
              <a:prstGeom prst="rect">
                <a:avLst/>
              </a:prstGeom>
              <a:solidFill>
                <a:schemeClr val="accent5">
                  <a:lumMod val="20000"/>
                  <a:lumOff val="80000"/>
                </a:schemeClr>
              </a:solidFill>
            </p:spPr>
            <p:txBody>
              <a:bodyPr wrap="square" rtlCol="0">
                <a:spAutoFit/>
              </a:bodyPr>
              <a:lstStyle/>
              <a:p>
                <a:pPr>
                  <a:lnSpc>
                    <a:spcPts val="2250"/>
                  </a:lnSpc>
                  <a:spcBef>
                    <a:spcPts val="600"/>
                  </a:spcBef>
                </a:pPr>
                <a:r>
                  <a:rPr lang="en-US" altLang="zh-CN" sz="1600" b="1">
                    <a:solidFill>
                      <a:srgbClr val="002060"/>
                    </a:solidFill>
                    <a:latin typeface="+mn-ea"/>
                  </a:rPr>
                  <a:t>【</a:t>
                </a:r>
                <a:r>
                  <a:rPr lang="zh-CN" altLang="en-US" sz="1600" b="1">
                    <a:solidFill>
                      <a:srgbClr val="002060"/>
                    </a:solidFill>
                    <a:latin typeface="+mn-ea"/>
                  </a:rPr>
                  <a:t>定理</a:t>
                </a:r>
                <a:r>
                  <a:rPr lang="en-US" altLang="zh-CN" sz="1600" b="1">
                    <a:solidFill>
                      <a:srgbClr val="002060"/>
                    </a:solidFill>
                    <a:latin typeface="+mn-ea"/>
                  </a:rPr>
                  <a:t>】</a:t>
                </a:r>
                <a:r>
                  <a:rPr lang="zh-CN" altLang="en-US" sz="1600" b="1">
                    <a:solidFill>
                      <a:srgbClr val="C00000"/>
                    </a:solidFill>
                    <a:latin typeface="黑体" panose="02010609060101010101" pitchFamily="49" charset="-122"/>
                    <a:ea typeface="黑体" panose="02010609060101010101" pitchFamily="49" charset="-122"/>
                  </a:rPr>
                  <a:t>等值置换定理</a:t>
                </a:r>
                <a:r>
                  <a:rPr lang="zh-CN" altLang="en-US" sz="1600" b="1">
                    <a:solidFill>
                      <a:srgbClr val="002060"/>
                    </a:solidFill>
                    <a:latin typeface="+mn-ea"/>
                  </a:rPr>
                  <a:t>：设命题逻辑公式</a:t>
                </a:r>
                <a14:m>
                  <m:oMath xmlns:m="http://schemas.openxmlformats.org/officeDocument/2006/math">
                    <m:r>
                      <a:rPr lang="en-US" altLang="zh-CN" sz="1600" b="1" i="1">
                        <a:solidFill>
                          <a:srgbClr val="002060"/>
                        </a:solidFill>
                        <a:latin typeface="Cambria Math" panose="02040503050406030204" pitchFamily="18" charset="0"/>
                      </a:rPr>
                      <m:t>𝑩</m:t>
                    </m:r>
                  </m:oMath>
                </a14:m>
                <a:r>
                  <a:rPr lang="zh-CN" altLang="en-US" sz="1600" b="1">
                    <a:solidFill>
                      <a:srgbClr val="002060"/>
                    </a:solidFill>
                    <a:latin typeface="+mn-ea"/>
                  </a:rPr>
                  <a:t>是公式</a:t>
                </a:r>
                <a14:m>
                  <m:oMath xmlns:m="http://schemas.openxmlformats.org/officeDocument/2006/math">
                    <m:r>
                      <a:rPr lang="en-US" altLang="zh-CN" sz="1600" b="1" i="1">
                        <a:solidFill>
                          <a:srgbClr val="002060"/>
                        </a:solidFill>
                        <a:latin typeface="Cambria Math" panose="02040503050406030204" pitchFamily="18" charset="0"/>
                      </a:rPr>
                      <m:t>𝑨</m:t>
                    </m:r>
                  </m:oMath>
                </a14:m>
                <a:r>
                  <a:rPr lang="zh-CN" altLang="en-US" sz="1600" b="1">
                    <a:solidFill>
                      <a:srgbClr val="002060"/>
                    </a:solidFill>
                    <a:latin typeface="+mn-ea"/>
                  </a:rPr>
                  <a:t>的子公式，且公式</a:t>
                </a:r>
                <a14:m>
                  <m:oMath xmlns:m="http://schemas.openxmlformats.org/officeDocument/2006/math">
                    <m:r>
                      <a:rPr lang="en-US" altLang="zh-CN" sz="1600" b="1" i="1">
                        <a:solidFill>
                          <a:srgbClr val="002060"/>
                        </a:solidFill>
                        <a:latin typeface="Cambria Math" panose="02040503050406030204" pitchFamily="18" charset="0"/>
                      </a:rPr>
                      <m:t>𝑩</m:t>
                    </m:r>
                  </m:oMath>
                </a14:m>
                <a:r>
                  <a:rPr lang="zh-CN" altLang="en-US" sz="1600" b="1">
                    <a:solidFill>
                      <a:srgbClr val="002060"/>
                    </a:solidFill>
                    <a:latin typeface="+mn-ea"/>
                  </a:rPr>
                  <a:t>与公式</a:t>
                </a:r>
                <a14:m>
                  <m:oMath xmlns:m="http://schemas.openxmlformats.org/officeDocument/2006/math">
                    <m:r>
                      <a:rPr lang="en-US" altLang="zh-CN" sz="1600" b="1" i="1">
                        <a:solidFill>
                          <a:srgbClr val="002060"/>
                        </a:solidFill>
                        <a:latin typeface="Cambria Math" panose="02040503050406030204" pitchFamily="18" charset="0"/>
                      </a:rPr>
                      <m:t>𝑩</m:t>
                    </m:r>
                    <m:r>
                      <a:rPr lang="en-US" altLang="zh-CN" sz="1600" b="1" i="1">
                        <a:solidFill>
                          <a:srgbClr val="002060"/>
                        </a:solidFill>
                        <a:latin typeface="Cambria Math" panose="02040503050406030204" pitchFamily="18" charset="0"/>
                      </a:rPr>
                      <m:t>′</m:t>
                    </m:r>
                  </m:oMath>
                </a14:m>
                <a:r>
                  <a:rPr lang="zh-CN" altLang="en-US" sz="1600" b="1">
                    <a:solidFill>
                      <a:srgbClr val="002060"/>
                    </a:solidFill>
                    <a:latin typeface="+mn-ea"/>
                  </a:rPr>
                  <a:t>逻辑等值</a:t>
                </a:r>
              </a:p>
              <a:p>
                <a:pPr marL="257175" indent="-257175">
                  <a:lnSpc>
                    <a:spcPts val="21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若使用</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𝑩</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a:solidFill>
                      <a:srgbClr val="C00000"/>
                    </a:solidFill>
                    <a:latin typeface="楷体" panose="02010609060101010101" pitchFamily="49" charset="-122"/>
                    <a:ea typeface="楷体" panose="02010609060101010101" pitchFamily="49" charset="-122"/>
                  </a:rPr>
                  <a:t>置换</a:t>
                </a:r>
                <a:r>
                  <a:rPr lang="en-US" altLang="zh-CN" sz="1400" b="1">
                    <a:solidFill>
                      <a:srgbClr val="C00000"/>
                    </a:solidFill>
                    <a:latin typeface="+mn-ea"/>
                  </a:rPr>
                  <a:t>(replace)</a:t>
                </a:r>
                <a:r>
                  <a:rPr lang="zh-CN" altLang="en-US" sz="1400" b="1">
                    <a:solidFill>
                      <a:srgbClr val="C00000"/>
                    </a:solidFill>
                    <a:latin typeface="楷体" panose="02010609060101010101" pitchFamily="49" charset="-122"/>
                    <a:ea typeface="楷体" panose="02010609060101010101" pitchFamily="49" charset="-122"/>
                  </a:rPr>
                  <a:t>公式</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oMath>
                </a14:m>
                <a:r>
                  <a:rPr lang="zh-CN" altLang="en-US" sz="1400" b="1">
                    <a:solidFill>
                      <a:srgbClr val="C00000"/>
                    </a:solidFill>
                    <a:latin typeface="楷体" panose="02010609060101010101" pitchFamily="49" charset="-122"/>
                    <a:ea typeface="楷体" panose="02010609060101010101" pitchFamily="49" charset="-122"/>
                  </a:rPr>
                  <a:t>的一处或多处子公式</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𝑩</m:t>
                    </m:r>
                  </m:oMath>
                </a14:m>
                <a:r>
                  <a:rPr lang="zh-CN" altLang="en-US" sz="1400" b="1">
                    <a:solidFill>
                      <a:srgbClr val="C00000"/>
                    </a:solidFill>
                    <a:latin typeface="楷体" panose="02010609060101010101" pitchFamily="49" charset="-122"/>
                    <a:ea typeface="楷体" panose="02010609060101010101" pitchFamily="49" charset="-122"/>
                  </a:rPr>
                  <a:t>得到的公式是</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a:solidFill>
                      <a:srgbClr val="C00000"/>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a:solidFill>
                      <a:srgbClr val="C00000"/>
                    </a:solidFill>
                    <a:latin typeface="楷体" panose="02010609060101010101" pitchFamily="49" charset="-122"/>
                    <a:ea typeface="楷体" panose="02010609060101010101" pitchFamily="49" charset="-122"/>
                  </a:rPr>
                  <a:t>与</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𝑨</m:t>
                    </m:r>
                  </m:oMath>
                </a14:m>
                <a:r>
                  <a:rPr lang="zh-CN" altLang="en-US" sz="1400" b="1">
                    <a:solidFill>
                      <a:srgbClr val="C00000"/>
                    </a:solidFill>
                    <a:latin typeface="楷体" panose="02010609060101010101" pitchFamily="49" charset="-122"/>
                    <a:ea typeface="楷体" panose="02010609060101010101" pitchFamily="49" charset="-122"/>
                  </a:rPr>
                  <a:t>也逻辑等值</a:t>
                </a:r>
              </a:p>
            </p:txBody>
          </p:sp>
        </mc:Choice>
        <mc:Fallback xmlns="">
          <p:sp>
            <p:nvSpPr>
              <p:cNvPr id="18" name="文本框 17">
                <a:extLst>
                  <a:ext uri="{FF2B5EF4-FFF2-40B4-BE49-F238E27FC236}">
                    <a16:creationId xmlns:a16="http://schemas.microsoft.com/office/drawing/2014/main" id="{A493D6F3-8B27-46AD-AA67-3E7AD173D5BC}"/>
                  </a:ext>
                </a:extLst>
              </p:cNvPr>
              <p:cNvSpPr txBox="1">
                <a:spLocks noRot="1" noChangeAspect="1" noMove="1" noResize="1" noEditPoints="1" noAdjustHandles="1" noChangeArrowheads="1" noChangeShapeType="1" noTextEdit="1"/>
              </p:cNvSpPr>
              <p:nvPr/>
            </p:nvSpPr>
            <p:spPr>
              <a:xfrm>
                <a:off x="488960" y="901038"/>
                <a:ext cx="8166069" cy="710516"/>
              </a:xfrm>
              <a:prstGeom prst="rect">
                <a:avLst/>
              </a:prstGeom>
              <a:blipFill>
                <a:blip r:embed="rId2"/>
                <a:stretch>
                  <a:fillRect l="-373" t="-862" b="-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87F376D-CD1C-4913-9E6A-625475FE665F}"/>
                  </a:ext>
                </a:extLst>
              </p:cNvPr>
              <p:cNvSpPr txBox="1"/>
              <p:nvPr/>
            </p:nvSpPr>
            <p:spPr>
              <a:xfrm>
                <a:off x="488960" y="1718868"/>
                <a:ext cx="8166068" cy="2723310"/>
              </a:xfrm>
              <a:prstGeom prst="rect">
                <a:avLst/>
              </a:prstGeom>
              <a:solidFill>
                <a:schemeClr val="accent6">
                  <a:lumMod val="20000"/>
                  <a:lumOff val="80000"/>
                </a:schemeClr>
              </a:solidFill>
            </p:spPr>
            <p:txBody>
              <a:bodyPr wrap="square" rtlCol="0">
                <a:spAutoFit/>
              </a:bodyPr>
              <a:lstStyle/>
              <a:p>
                <a:pPr>
                  <a:lnSpc>
                    <a:spcPts val="16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我们对公式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的结构做归纳证明：</a:t>
                </a:r>
                <a:endParaRPr lang="en-US" altLang="zh-CN" sz="1200" b="1">
                  <a:solidFill>
                    <a:schemeClr val="accent2">
                      <a:lumMod val="50000"/>
                    </a:schemeClr>
                  </a:solidFill>
                </a:endParaRPr>
              </a:p>
              <a:p>
                <a:pPr>
                  <a:lnSpc>
                    <a:spcPts val="1600"/>
                  </a:lnSpc>
                  <a:spcBef>
                    <a:spcPts val="600"/>
                  </a:spcBef>
                </a:pPr>
                <a:r>
                  <a:rPr lang="en-US" altLang="zh-CN" sz="1200" b="1">
                    <a:solidFill>
                      <a:schemeClr val="accent2">
                        <a:lumMod val="50000"/>
                      </a:schemeClr>
                    </a:solidFill>
                  </a:rPr>
                  <a:t>(1) </a:t>
                </a:r>
                <a:r>
                  <a:rPr lang="zh-CN" altLang="en-US" sz="1200" b="1">
                    <a:solidFill>
                      <a:srgbClr val="C00000"/>
                    </a:solidFill>
                  </a:rPr>
                  <a:t>归纳基</a:t>
                </a:r>
                <a:r>
                  <a:rPr lang="zh-CN" altLang="en-US" sz="1200" b="1">
                    <a:solidFill>
                      <a:schemeClr val="accent2">
                        <a:lumMod val="50000"/>
                      </a:schemeClr>
                    </a:solidFill>
                  </a:rPr>
                  <a:t>：若公式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是命题变量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，则若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的子公式，则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只能是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，置换后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就是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，显然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𝑩</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m:t>
                        </m:r>
                      </m:sup>
                    </m:sSup>
                  </m:oMath>
                </a14:m>
                <a:endParaRPr lang="en-US" altLang="zh-CN" sz="1200" b="1">
                  <a:solidFill>
                    <a:schemeClr val="accent2">
                      <a:lumMod val="50000"/>
                    </a:schemeClr>
                  </a:solidFill>
                </a:endParaRPr>
              </a:p>
              <a:p>
                <a:pPr>
                  <a:lnSpc>
                    <a:spcPts val="1600"/>
                  </a:lnSpc>
                  <a:spcBef>
                    <a:spcPts val="600"/>
                  </a:spcBef>
                </a:pPr>
                <a:r>
                  <a:rPr lang="en-US" altLang="zh-CN" sz="1200" b="1">
                    <a:solidFill>
                      <a:schemeClr val="accent2">
                        <a:lumMod val="50000"/>
                      </a:schemeClr>
                    </a:solidFill>
                  </a:rPr>
                  <a:t>(2) </a:t>
                </a:r>
                <a:r>
                  <a:rPr lang="zh-CN" altLang="en-US" sz="1200" b="1">
                    <a:solidFill>
                      <a:srgbClr val="C00000"/>
                    </a:solidFill>
                  </a:rPr>
                  <a:t>归纳步</a:t>
                </a:r>
                <a:r>
                  <a:rPr lang="zh-CN" altLang="en-US" sz="1200" b="1">
                    <a:solidFill>
                      <a:schemeClr val="accent2">
                        <a:lumMod val="50000"/>
                      </a:schemeClr>
                    </a:solidFill>
                  </a:rPr>
                  <a:t>：</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若公式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a14:m>
                <a:r>
                  <a:rPr lang="zh-CN" altLang="en-US" sz="1200" b="1">
                    <a:solidFill>
                      <a:schemeClr val="accent2">
                        <a:lumMod val="50000"/>
                      </a:schemeClr>
                    </a:solidFill>
                  </a:rPr>
                  <a:t>，则归纳假设是定理对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成立，也即使用</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𝑩</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rPr>
                  <a:t>置换</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的一处或多处子公式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得到的公式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要么是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的子公式，要么就是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本身，当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本身时显然有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𝑩</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rPr>
                  <a:t>，而当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的子公式时，则有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rPr>
                  <a:t>，不难证明当</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时也有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若公式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e>
                    </m:d>
                  </m:oMath>
                </a14:m>
                <a:r>
                  <a:rPr lang="zh-CN" altLang="en-US" sz="1200" b="1">
                    <a:solidFill>
                      <a:schemeClr val="accent2">
                        <a:lumMod val="50000"/>
                      </a:schemeClr>
                    </a:solidFill>
                  </a:rPr>
                  <a:t>时，则归纳假设是定理对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成立，也即使用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置换</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的一处或多处子公式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得到的公式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置换</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的一处或多处子公式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得到的公式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𝑫</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的子公式要么是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的子公式，要么就是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本身，当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本身时显然有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，而当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的子公式或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的子公式，或同时是它们的子公式时，不难证明当</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和</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𝑫</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时也有</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𝑪</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𝑫</m:t>
                            </m:r>
                          </m:e>
                          <m:sup>
                            <m:r>
                              <a:rPr lang="en-US" altLang="zh-CN" sz="1200" b="1" i="1" smtClean="0">
                                <a:solidFill>
                                  <a:schemeClr val="accent2">
                                    <a:lumMod val="50000"/>
                                  </a:schemeClr>
                                </a:solidFill>
                                <a:latin typeface="Cambria Math" panose="02040503050406030204" pitchFamily="18" charset="0"/>
                              </a:rPr>
                              <m:t>′</m:t>
                            </m:r>
                          </m:sup>
                        </m:sSup>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e>
                    </m:d>
                  </m:oMath>
                </a14:m>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当公式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e>
                    </m:d>
                  </m:oMath>
                </a14:m>
                <a:r>
                  <a:rPr lang="zh-CN" altLang="en-US" sz="1200" b="1">
                    <a:solidFill>
                      <a:schemeClr val="accent2">
                        <a:lumMod val="50000"/>
                      </a:schemeClr>
                    </a:solidFill>
                  </a:rPr>
                  <a:t>，</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e>
                    </m:d>
                  </m:oMath>
                </a14:m>
                <a:r>
                  <a:rPr lang="zh-CN" altLang="en-US" sz="1200" b="1">
                    <a:solidFill>
                      <a:schemeClr val="accent2">
                        <a:lumMod val="50000"/>
                      </a:schemeClr>
                    </a:solidFill>
                  </a:rPr>
                  <a:t>或</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e>
                    </m:d>
                  </m:oMath>
                </a14:m>
                <a:r>
                  <a:rPr lang="zh-CN" altLang="en-US" sz="1200" b="1">
                    <a:solidFill>
                      <a:schemeClr val="accent2">
                        <a:lumMod val="50000"/>
                      </a:schemeClr>
                    </a:solidFill>
                  </a:rPr>
                  <a:t>时也类似可证</a:t>
                </a:r>
              </a:p>
            </p:txBody>
          </p:sp>
        </mc:Choice>
        <mc:Fallback xmlns="">
          <p:sp>
            <p:nvSpPr>
              <p:cNvPr id="4" name="文本框 3">
                <a:extLst>
                  <a:ext uri="{FF2B5EF4-FFF2-40B4-BE49-F238E27FC236}">
                    <a16:creationId xmlns:a16="http://schemas.microsoft.com/office/drawing/2014/main" id="{B87F376D-CD1C-4913-9E6A-625475FE665F}"/>
                  </a:ext>
                </a:extLst>
              </p:cNvPr>
              <p:cNvSpPr txBox="1">
                <a:spLocks noRot="1" noChangeAspect="1" noMove="1" noResize="1" noEditPoints="1" noAdjustHandles="1" noChangeArrowheads="1" noChangeShapeType="1" noTextEdit="1"/>
              </p:cNvSpPr>
              <p:nvPr/>
            </p:nvSpPr>
            <p:spPr>
              <a:xfrm>
                <a:off x="488960" y="1718868"/>
                <a:ext cx="8166068" cy="2723310"/>
              </a:xfrm>
              <a:prstGeom prst="rect">
                <a:avLst/>
              </a:prstGeom>
              <a:blipFill>
                <a:blip r:embed="rId3"/>
                <a:stretch>
                  <a:fillRect r="-1866" b="-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868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2747</TotalTime>
  <Words>7119</Words>
  <Application>Microsoft Office PowerPoint</Application>
  <PresentationFormat>全屏显示(16:9)</PresentationFormat>
  <Paragraphs>689</Paragraphs>
  <Slides>41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等线</vt:lpstr>
      <vt:lpstr>仿宋</vt:lpstr>
      <vt:lpstr>黑体</vt:lpstr>
      <vt:lpstr>华文新魏</vt:lpstr>
      <vt:lpstr>楷体</vt:lpstr>
      <vt:lpstr>宋体</vt:lpstr>
      <vt:lpstr>Arial</vt:lpstr>
      <vt:lpstr>Calibri</vt:lpstr>
      <vt:lpstr>Calibri Light</vt:lpstr>
      <vt:lpstr>Cambria</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135</cp:revision>
  <dcterms:created xsi:type="dcterms:W3CDTF">2022-01-01T06:39:40Z</dcterms:created>
  <dcterms:modified xsi:type="dcterms:W3CDTF">2023-03-23T12:47:55Z</dcterms:modified>
</cp:coreProperties>
</file>