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7" r:id="rId5"/>
    <p:sldId id="288" r:id="rId6"/>
    <p:sldId id="283" r:id="rId7"/>
    <p:sldId id="289" r:id="rId8"/>
    <p:sldId id="290" r:id="rId9"/>
    <p:sldId id="284" r:id="rId10"/>
    <p:sldId id="291" r:id="rId11"/>
    <p:sldId id="285" r:id="rId12"/>
    <p:sldId id="292" r:id="rId13"/>
    <p:sldId id="294" r:id="rId14"/>
    <p:sldId id="293" r:id="rId15"/>
    <p:sldId id="299" r:id="rId16"/>
    <p:sldId id="296" r:id="rId17"/>
    <p:sldId id="300" r:id="rId18"/>
    <p:sldId id="297" r:id="rId19"/>
    <p:sldId id="298" r:id="rId20"/>
    <p:sldId id="301" r:id="rId21"/>
    <p:sldId id="295" r:id="rId22"/>
    <p:sldId id="304" r:id="rId23"/>
    <p:sldId id="305" r:id="rId24"/>
    <p:sldId id="307" r:id="rId25"/>
    <p:sldId id="306" r:id="rId26"/>
    <p:sldId id="302" r:id="rId27"/>
    <p:sldId id="303" r:id="rId28"/>
    <p:sldId id="311" r:id="rId29"/>
    <p:sldId id="286" r:id="rId30"/>
    <p:sldId id="312" r:id="rId31"/>
    <p:sldId id="313" r:id="rId32"/>
    <p:sldId id="314" r:id="rId33"/>
    <p:sldId id="315" r:id="rId34"/>
    <p:sldId id="308" r:id="rId35"/>
    <p:sldId id="316" r:id="rId36"/>
    <p:sldId id="321" r:id="rId37"/>
    <p:sldId id="309" r:id="rId38"/>
    <p:sldId id="317" r:id="rId39"/>
    <p:sldId id="318" r:id="rId40"/>
    <p:sldId id="320" r:id="rId41"/>
    <p:sldId id="310" r:id="rId42"/>
    <p:sldId id="272" r:id="rId43"/>
    <p:sldId id="280" r:id="rId44"/>
    <p:sldId id="262"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69" autoAdjust="0"/>
  </p:normalViewPr>
  <p:slideViewPr>
    <p:cSldViewPr snapToGrid="0">
      <p:cViewPr varScale="1">
        <p:scale>
          <a:sx n="101" d="100"/>
          <a:sy n="101" d="100"/>
        </p:scale>
        <p:origin x="2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2023/05/22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30.png"/><Relationship Id="rId7" Type="http://schemas.openxmlformats.org/officeDocument/2006/relationships/image" Target="../media/image87.png"/><Relationship Id="rId2" Type="http://schemas.openxmlformats.org/officeDocument/2006/relationships/image" Target="../media/image820.png"/><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30.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41.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image" Target="../media/image100.png"/><Relationship Id="rId1" Type="http://schemas.openxmlformats.org/officeDocument/2006/relationships/slideLayout" Target="../slideLayouts/slideLayout1.xml"/><Relationship Id="rId4" Type="http://schemas.openxmlformats.org/officeDocument/2006/relationships/image" Target="../media/image10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第七讲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命题演算的公理化系统</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a:latin typeface="Cambria Math" panose="02040503050406030204" pitchFamily="18" charset="0"/>
                      </a:rPr>
                      <m:t>𝒫</m:t>
                    </m:r>
                  </m:oMath>
                </a14:m>
                <a:r>
                  <a:rPr lang="zh-CN" altLang="en-US" sz="1400"/>
                  <a:t>的公式集</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8F20D7-DD8F-4C6B-8491-AB5969657915}"/>
                  </a:ext>
                </a:extLst>
              </p:cNvPr>
              <p:cNvSpPr txBox="1"/>
              <p:nvPr/>
            </p:nvSpPr>
            <p:spPr>
              <a:xfrm>
                <a:off x="932758" y="832187"/>
                <a:ext cx="4677882" cy="2218941"/>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公式集的归纳定义</a:t>
                </a:r>
                <a:endParaRPr lang="en-US" altLang="zh-CN" b="1">
                  <a:solidFill>
                    <a:srgbClr val="C00000"/>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归纳基：</a:t>
                </a:r>
                <a:r>
                  <a:rPr lang="zh-CN" altLang="en-US" b="1">
                    <a:solidFill>
                      <a:schemeClr val="accent2">
                        <a:lumMod val="50000"/>
                      </a:schemeClr>
                    </a:solidFill>
                    <a:latin typeface="楷体" panose="02010609060101010101" pitchFamily="49" charset="-122"/>
                    <a:ea typeface="楷体" panose="02010609060101010101" pitchFamily="49" charset="-122"/>
                  </a:rPr>
                  <a:t>命题变量是公式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归纳步：</a:t>
                </a:r>
                <a:endParaRPr lang="en-US" altLang="zh-CN" b="1">
                  <a:solidFill>
                    <a:srgbClr val="002060"/>
                  </a:solidFill>
                </a:endParaRPr>
              </a:p>
              <a:p>
                <a:pPr marL="742950" lvl="1" indent="-28575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en-US" altLang="zh-CN"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是公式</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28F20D7-DD8F-4C6B-8491-AB5969657915}"/>
                  </a:ext>
                </a:extLst>
              </p:cNvPr>
              <p:cNvSpPr txBox="1">
                <a:spLocks noRot="1" noChangeAspect="1" noMove="1" noResize="1" noEditPoints="1" noAdjustHandles="1" noChangeArrowheads="1" noChangeShapeType="1" noTextEdit="1"/>
              </p:cNvSpPr>
              <p:nvPr/>
            </p:nvSpPr>
            <p:spPr>
              <a:xfrm>
                <a:off x="932758" y="832187"/>
                <a:ext cx="4677882" cy="2218941"/>
              </a:xfrm>
              <a:prstGeom prst="rect">
                <a:avLst/>
              </a:prstGeom>
              <a:blipFill>
                <a:blip r:embed="rId3"/>
                <a:stretch>
                  <a:fillRect l="-782" t="-824" b="-30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01C65F-E6E7-41D8-BAA3-5B8880956E03}"/>
                  </a:ext>
                </a:extLst>
              </p:cNvPr>
              <p:cNvSpPr txBox="1"/>
              <p:nvPr/>
            </p:nvSpPr>
            <p:spPr>
              <a:xfrm>
                <a:off x="932758" y="3229770"/>
                <a:ext cx="4896542" cy="1339790"/>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sz="1600" b="1">
                    <a:solidFill>
                      <a:schemeClr val="accent2">
                        <a:lumMod val="50000"/>
                      </a:schemeClr>
                    </a:solidFill>
                  </a:rPr>
                  <a:t>其他运算符</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是</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的简写</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的简写</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的简写</a:t>
                </a:r>
                <a:endParaRPr lang="en-US" altLang="zh-CN"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FE01C65F-E6E7-41D8-BAA3-5B8880956E03}"/>
                  </a:ext>
                </a:extLst>
              </p:cNvPr>
              <p:cNvSpPr txBox="1">
                <a:spLocks noRot="1" noChangeAspect="1" noMove="1" noResize="1" noEditPoints="1" noAdjustHandles="1" noChangeArrowheads="1" noChangeShapeType="1" noTextEdit="1"/>
              </p:cNvSpPr>
              <p:nvPr/>
            </p:nvSpPr>
            <p:spPr>
              <a:xfrm>
                <a:off x="932758" y="3229770"/>
                <a:ext cx="4896542" cy="1339790"/>
              </a:xfrm>
              <a:prstGeom prst="rect">
                <a:avLst/>
              </a:prstGeom>
              <a:blipFill>
                <a:blip r:embed="rId4"/>
                <a:stretch>
                  <a:fillRect l="-498" t="-1364" b="-500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124A49B-844D-4985-B652-EC99E838F334}"/>
              </a:ext>
            </a:extLst>
          </p:cNvPr>
          <p:cNvSpPr txBox="1"/>
          <p:nvPr/>
        </p:nvSpPr>
        <p:spPr>
          <a:xfrm>
            <a:off x="6033053" y="1171057"/>
            <a:ext cx="2178189" cy="1548052"/>
          </a:xfrm>
          <a:prstGeom prst="rect">
            <a:avLst/>
          </a:prstGeom>
          <a:solidFill>
            <a:schemeClr val="accent2">
              <a:lumMod val="50000"/>
            </a:schemeClr>
          </a:solidFill>
        </p:spPr>
        <p:txBody>
          <a:bodyPr wrap="square" rtlCol="0">
            <a:spAutoFit/>
          </a:bodyPr>
          <a:lstStyle/>
          <a:p>
            <a:pPr>
              <a:lnSpc>
                <a:spcPts val="2300"/>
              </a:lnSpc>
            </a:pPr>
            <a:r>
              <a:rPr lang="zh-CN" altLang="en-US" sz="1600" b="1">
                <a:solidFill>
                  <a:schemeClr val="bg1"/>
                </a:solidFill>
              </a:rPr>
              <a:t>演算系统内部不考虑符号的含义，也就不考虑公式的语义，其他运算符引入是因为简写，而非逻辑等值</a:t>
            </a:r>
          </a:p>
        </p:txBody>
      </p:sp>
      <p:sp>
        <p:nvSpPr>
          <p:cNvPr id="5" name="文本框 4">
            <a:extLst>
              <a:ext uri="{FF2B5EF4-FFF2-40B4-BE49-F238E27FC236}">
                <a16:creationId xmlns:a16="http://schemas.microsoft.com/office/drawing/2014/main" id="{1E67218D-644E-4181-86A5-6A3E76D79B1E}"/>
              </a:ext>
            </a:extLst>
          </p:cNvPr>
          <p:cNvSpPr txBox="1"/>
          <p:nvPr/>
        </p:nvSpPr>
        <p:spPr>
          <a:xfrm>
            <a:off x="6099268" y="3484166"/>
            <a:ext cx="2153342" cy="830997"/>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基于通常的运算符优先级和结合性而省略不必要的圆括号</a:t>
            </a:r>
          </a:p>
        </p:txBody>
      </p:sp>
    </p:spTree>
    <p:extLst>
      <p:ext uri="{BB962C8B-B14F-4D97-AF65-F5344CB8AC3E}">
        <p14:creationId xmlns:p14="http://schemas.microsoft.com/office/powerpoint/2010/main" val="333124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a:latin typeface="Cambria Math" panose="02040503050406030204" pitchFamily="18" charset="0"/>
                      </a:rPr>
                      <m:t>𝒫</m:t>
                    </m:r>
                  </m:oMath>
                </a14:m>
                <a:r>
                  <a:rPr lang="zh-CN" altLang="en-US" sz="1400"/>
                  <a:t>的公理集</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AB924EE-78F0-41D8-9044-311BC4B647DE}"/>
                  </a:ext>
                </a:extLst>
              </p:cNvPr>
              <p:cNvSpPr txBox="1"/>
              <p:nvPr/>
            </p:nvSpPr>
            <p:spPr>
              <a:xfrm>
                <a:off x="603797" y="936542"/>
                <a:ext cx="5424285" cy="1927387"/>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r>
                  <a:rPr lang="zh-CN" altLang="en-US" sz="1600" b="1">
                    <a:solidFill>
                      <a:srgbClr val="C00000"/>
                    </a:solidFill>
                  </a:rPr>
                  <a:t>三条公理（模式）</a:t>
                </a:r>
                <a:endParaRPr lang="en-US" altLang="zh-CN" sz="1600" b="1">
                  <a:solidFill>
                    <a:srgbClr val="C00000"/>
                  </a:solidFill>
                </a:endParaRPr>
              </a:p>
              <a:p>
                <a:pPr>
                  <a:lnSpc>
                    <a:spcPts val="2400"/>
                  </a:lnSpc>
                  <a:spcBef>
                    <a:spcPts val="600"/>
                  </a:spcBef>
                </a:pP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，下面三个公式（的</a:t>
                </a:r>
                <a:r>
                  <a:rPr lang="zh-CN" altLang="en-US" sz="1600" b="1">
                    <a:solidFill>
                      <a:srgbClr val="C00000"/>
                    </a:solidFill>
                  </a:rPr>
                  <a:t>代入实例</a:t>
                </a:r>
                <a:r>
                  <a:rPr lang="zh-CN" altLang="en-US" sz="1600" b="1">
                    <a:solidFill>
                      <a:schemeClr val="accent2">
                        <a:lumMod val="50000"/>
                      </a:schemeClr>
                    </a:solidFill>
                  </a:rPr>
                  <a:t>）是公理：</a:t>
                </a:r>
              </a:p>
              <a:p>
                <a:pPr lvl="1">
                  <a:lnSpc>
                    <a:spcPts val="2400"/>
                  </a:lnSpc>
                  <a:spcBef>
                    <a:spcPts val="600"/>
                  </a:spcBef>
                </a:pPr>
                <a:r>
                  <a:rPr lang="en-US" altLang="zh-CN" sz="1600" b="1">
                    <a:solidFill>
                      <a:schemeClr val="accent2">
                        <a:lumMod val="50000"/>
                      </a:schemeClr>
                    </a:solidFill>
                  </a:rPr>
                  <a:t>(A1).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e>
                        </m:d>
                      </m:e>
                    </m:d>
                  </m:oMath>
                </a14:m>
                <a:endParaRPr lang="en-US" altLang="zh-CN" sz="1600" b="1">
                  <a:solidFill>
                    <a:schemeClr val="accent2">
                      <a:lumMod val="50000"/>
                    </a:schemeClr>
                  </a:solidFill>
                </a:endParaRPr>
              </a:p>
              <a:p>
                <a:pPr lvl="1">
                  <a:lnSpc>
                    <a:spcPts val="2400"/>
                  </a:lnSpc>
                  <a:spcBef>
                    <a:spcPts val="600"/>
                  </a:spcBef>
                </a:pPr>
                <a:r>
                  <a:rPr lang="en-US" altLang="zh-CN" sz="1600" b="1">
                    <a:solidFill>
                      <a:schemeClr val="accent2">
                        <a:lumMod val="50000"/>
                      </a:schemeClr>
                    </a:solidFill>
                  </a:rPr>
                  <a:t>(A2).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𝑪</m:t>
                            </m:r>
                          </m:e>
                        </m:d>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𝑪</m:t>
                            </m:r>
                          </m:e>
                        </m:d>
                      </m:e>
                    </m:d>
                  </m:oMath>
                </a14:m>
                <a:r>
                  <a:rPr lang="en-US" altLang="zh-CN" sz="1600" b="1">
                    <a:solidFill>
                      <a:schemeClr val="accent2">
                        <a:lumMod val="50000"/>
                      </a:schemeClr>
                    </a:solidFill>
                  </a:rPr>
                  <a:t> </a:t>
                </a:r>
              </a:p>
              <a:p>
                <a:pPr lvl="1">
                  <a:lnSpc>
                    <a:spcPts val="2400"/>
                  </a:lnSpc>
                  <a:spcBef>
                    <a:spcPts val="600"/>
                  </a:spcBef>
                </a:pPr>
                <a:r>
                  <a:rPr lang="en-US" altLang="zh-CN" sz="1600" b="1">
                    <a:solidFill>
                      <a:schemeClr val="accent2">
                        <a:lumMod val="50000"/>
                      </a:schemeClr>
                    </a:solidFill>
                  </a:rPr>
                  <a:t>(A3).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e>
                        </m:d>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DAB924EE-78F0-41D8-9044-311BC4B647DE}"/>
                  </a:ext>
                </a:extLst>
              </p:cNvPr>
              <p:cNvSpPr txBox="1">
                <a:spLocks noRot="1" noChangeAspect="1" noMove="1" noResize="1" noEditPoints="1" noAdjustHandles="1" noChangeArrowheads="1" noChangeShapeType="1" noTextEdit="1"/>
              </p:cNvSpPr>
              <p:nvPr/>
            </p:nvSpPr>
            <p:spPr>
              <a:xfrm>
                <a:off x="603797" y="936542"/>
                <a:ext cx="5424285" cy="1927387"/>
              </a:xfrm>
              <a:prstGeom prst="rect">
                <a:avLst/>
              </a:prstGeom>
              <a:blipFill>
                <a:blip r:embed="rId3"/>
                <a:stretch>
                  <a:fillRect l="-562" b="-28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AA78FA9-59AF-470A-B536-38A1AE4DE192}"/>
                  </a:ext>
                </a:extLst>
              </p:cNvPr>
              <p:cNvSpPr txBox="1"/>
              <p:nvPr/>
            </p:nvSpPr>
            <p:spPr>
              <a:xfrm>
                <a:off x="603797" y="3150545"/>
                <a:ext cx="5424285" cy="1286442"/>
              </a:xfrm>
              <a:prstGeom prst="rect">
                <a:avLst/>
              </a:prstGeom>
              <a:solidFill>
                <a:schemeClr val="accent4">
                  <a:lumMod val="20000"/>
                  <a:lumOff val="80000"/>
                </a:schemeClr>
              </a:solidFill>
            </p:spPr>
            <p:txBody>
              <a:bodyPr wrap="square" rtlCol="0">
                <a:spAutoFit/>
              </a:bodyPr>
              <a:lstStyle/>
              <a:p>
                <a:pPr>
                  <a:lnSpc>
                    <a:spcPts val="2100"/>
                  </a:lnSpc>
                  <a:spcBef>
                    <a:spcPts val="600"/>
                  </a:spcBef>
                </a:pPr>
                <a:r>
                  <a:rPr lang="zh-CN" altLang="en-US" sz="1600" b="1">
                    <a:solidFill>
                      <a:srgbClr val="002060"/>
                    </a:solidFill>
                    <a:latin typeface="楷体" panose="02010609060101010101" pitchFamily="49" charset="-122"/>
                    <a:ea typeface="楷体" panose="02010609060101010101" pitchFamily="49" charset="-122"/>
                  </a:rPr>
                  <a:t>系统实际上有无数个公式是公理</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𝑨</m:t>
                        </m:r>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𝑩</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𝑨</m:t>
                            </m:r>
                          </m:e>
                        </m:d>
                      </m:e>
                    </m:d>
                  </m:oMath>
                </a14:m>
                <a:r>
                  <a:rPr lang="zh-CN" altLang="en-US" sz="1600" b="1">
                    <a:solidFill>
                      <a:schemeClr val="accent6">
                        <a:lumMod val="50000"/>
                      </a:schemeClr>
                    </a:solidFill>
                  </a:rPr>
                  <a:t>等本身不是系统的公式，其中</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r>
                      <a:rPr lang="en-US" altLang="zh-CN" sz="1600" b="1" i="1" smtClean="0">
                        <a:solidFill>
                          <a:schemeClr val="accent6">
                            <a:lumMod val="50000"/>
                          </a:schemeClr>
                        </a:solidFill>
                        <a:latin typeface="Cambria Math" panose="02040503050406030204" pitchFamily="18" charset="0"/>
                      </a:rPr>
                      <m:t>, </m:t>
                    </m:r>
                    <m:r>
                      <a:rPr lang="en-US" altLang="zh-CN" sz="1600" b="1" i="1" smtClean="0">
                        <a:solidFill>
                          <a:schemeClr val="accent6">
                            <a:lumMod val="50000"/>
                          </a:schemeClr>
                        </a:solidFill>
                        <a:latin typeface="Cambria Math" panose="02040503050406030204" pitchFamily="18" charset="0"/>
                      </a:rPr>
                      <m:t>𝑩</m:t>
                    </m:r>
                  </m:oMath>
                </a14:m>
                <a:r>
                  <a:rPr lang="zh-CN" altLang="en-US" sz="1600" b="1">
                    <a:solidFill>
                      <a:schemeClr val="accent6">
                        <a:lumMod val="50000"/>
                      </a:schemeClr>
                    </a:solidFill>
                  </a:rPr>
                  <a:t>需要用具体的公式代入才是系统的公式</a:t>
                </a:r>
                <a:endParaRPr lang="en-US" altLang="zh-CN" sz="1600" b="1">
                  <a:solidFill>
                    <a:schemeClr val="accent6">
                      <a:lumMod val="50000"/>
                    </a:schemeClr>
                  </a:solidFill>
                </a:endParaRPr>
              </a:p>
              <a:p>
                <a:pPr marL="742950" lvl="1" indent="-285750">
                  <a:lnSpc>
                    <a:spcPts val="21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代入需要用具体公式替换其中一个大写字母的所有出现</a:t>
                </a:r>
              </a:p>
            </p:txBody>
          </p:sp>
        </mc:Choice>
        <mc:Fallback xmlns="">
          <p:sp>
            <p:nvSpPr>
              <p:cNvPr id="3" name="文本框 2">
                <a:extLst>
                  <a:ext uri="{FF2B5EF4-FFF2-40B4-BE49-F238E27FC236}">
                    <a16:creationId xmlns:a16="http://schemas.microsoft.com/office/drawing/2014/main" id="{EAA78FA9-59AF-470A-B536-38A1AE4DE192}"/>
                  </a:ext>
                </a:extLst>
              </p:cNvPr>
              <p:cNvSpPr txBox="1">
                <a:spLocks noRot="1" noChangeAspect="1" noMove="1" noResize="1" noEditPoints="1" noAdjustHandles="1" noChangeArrowheads="1" noChangeShapeType="1" noTextEdit="1"/>
              </p:cNvSpPr>
              <p:nvPr/>
            </p:nvSpPr>
            <p:spPr>
              <a:xfrm>
                <a:off x="603797" y="3150545"/>
                <a:ext cx="5424285" cy="1286442"/>
              </a:xfrm>
              <a:prstGeom prst="rect">
                <a:avLst/>
              </a:prstGeom>
              <a:blipFill>
                <a:blip r:embed="rId4"/>
                <a:stretch>
                  <a:fillRect l="-562" t="-1896" b="-3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4DF6716-F7D8-4F83-A8F0-10D6F2B205C3}"/>
                  </a:ext>
                </a:extLst>
              </p:cNvPr>
              <p:cNvSpPr txBox="1"/>
              <p:nvPr/>
            </p:nvSpPr>
            <p:spPr>
              <a:xfrm>
                <a:off x="6244263" y="2726903"/>
                <a:ext cx="2295940" cy="1710084"/>
              </a:xfrm>
              <a:prstGeom prst="rect">
                <a:avLst/>
              </a:prstGeom>
              <a:solidFill>
                <a:schemeClr val="accent6">
                  <a:lumMod val="20000"/>
                  <a:lumOff val="80000"/>
                </a:schemeClr>
              </a:solidFill>
            </p:spPr>
            <p:txBody>
              <a:bodyPr wrap="square" rtlCol="0">
                <a:spAutoFit/>
              </a:bodyPr>
              <a:lstStyle/>
              <a:p>
                <a:pPr algn="ctr">
                  <a:lnSpc>
                    <a:spcPts val="2200"/>
                  </a:lnSpc>
                  <a:spcBef>
                    <a:spcPts val="600"/>
                  </a:spcBef>
                </a:pPr>
                <a:r>
                  <a:rPr lang="zh-CN" altLang="en-US" sz="1600" b="1">
                    <a:solidFill>
                      <a:schemeClr val="accent2">
                        <a:lumMod val="50000"/>
                      </a:schemeClr>
                    </a:solidFill>
                  </a:rPr>
                  <a:t>公理举例</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14DF6716-F7D8-4F83-A8F0-10D6F2B205C3}"/>
                  </a:ext>
                </a:extLst>
              </p:cNvPr>
              <p:cNvSpPr txBox="1">
                <a:spLocks noRot="1" noChangeAspect="1" noMove="1" noResize="1" noEditPoints="1" noAdjustHandles="1" noChangeArrowheads="1" noChangeShapeType="1" noTextEdit="1"/>
              </p:cNvSpPr>
              <p:nvPr/>
            </p:nvSpPr>
            <p:spPr>
              <a:xfrm>
                <a:off x="6244263" y="2726903"/>
                <a:ext cx="2295940" cy="1710084"/>
              </a:xfrm>
              <a:prstGeom prst="rect">
                <a:avLst/>
              </a:prstGeom>
              <a:blipFill>
                <a:blip r:embed="rId5"/>
                <a:stretch>
                  <a:fillRect l="-265" b="-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33C6EE6-CC03-4CEA-8FF6-70127991C459}"/>
                  </a:ext>
                </a:extLst>
              </p:cNvPr>
              <p:cNvSpPr txBox="1"/>
              <p:nvPr/>
            </p:nvSpPr>
            <p:spPr>
              <a:xfrm>
                <a:off x="6104238" y="1159802"/>
                <a:ext cx="2435965" cy="1255857"/>
              </a:xfrm>
              <a:prstGeom prst="rect">
                <a:avLst/>
              </a:prstGeom>
              <a:solidFill>
                <a:schemeClr val="accent4">
                  <a:lumMod val="40000"/>
                  <a:lumOff val="60000"/>
                </a:schemeClr>
              </a:solidFill>
            </p:spPr>
            <p:txBody>
              <a:bodyPr wrap="square" rtlCol="0">
                <a:spAutoFit/>
              </a:bodyPr>
              <a:lstStyle/>
              <a:p>
                <a:pPr>
                  <a:lnSpc>
                    <a:spcPts val="2000"/>
                  </a:lnSpc>
                  <a:spcBef>
                    <a:spcPts val="600"/>
                  </a:spcBef>
                </a:pPr>
                <a:r>
                  <a:rPr lang="en-US" altLang="zh-CN" sz="1400" b="1">
                    <a:solidFill>
                      <a:schemeClr val="accent2">
                        <a:lumMod val="50000"/>
                      </a:schemeClr>
                    </a:solidFill>
                  </a:rPr>
                  <a:t>A1: </a:t>
                </a:r>
                <a:r>
                  <a:rPr lang="zh-CN" altLang="en-US" sz="1400" b="1">
                    <a:solidFill>
                      <a:schemeClr val="accent2">
                        <a:lumMod val="50000"/>
                      </a:schemeClr>
                    </a:solidFill>
                  </a:rPr>
                  <a:t>已经得到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，则可由任意公式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A2: </a:t>
                </a:r>
                <a:r>
                  <a:rPr lang="zh-CN" altLang="en-US" sz="1400" b="1">
                    <a:solidFill>
                      <a:schemeClr val="accent2">
                        <a:lumMod val="50000"/>
                      </a:schemeClr>
                    </a:solidFill>
                  </a:rPr>
                  <a:t>推理传递性的公理化表达</a:t>
                </a:r>
                <a:endParaRPr lang="en-US" altLang="zh-CN" sz="1400" b="1">
                  <a:solidFill>
                    <a:schemeClr val="accent2">
                      <a:lumMod val="50000"/>
                    </a:schemeClr>
                  </a:solidFill>
                </a:endParaRPr>
              </a:p>
              <a:p>
                <a:pPr>
                  <a:lnSpc>
                    <a:spcPts val="2000"/>
                  </a:lnSpc>
                  <a:spcBef>
                    <a:spcPts val="600"/>
                  </a:spcBef>
                </a:pPr>
                <a:r>
                  <a:rPr lang="en-US" altLang="zh-CN" sz="1400" b="1">
                    <a:solidFill>
                      <a:schemeClr val="accent2">
                        <a:lumMod val="50000"/>
                      </a:schemeClr>
                    </a:solidFill>
                  </a:rPr>
                  <a:t>A3: </a:t>
                </a:r>
                <a:r>
                  <a:rPr lang="zh-CN" altLang="en-US" sz="1400" b="1">
                    <a:solidFill>
                      <a:schemeClr val="accent2">
                        <a:lumMod val="50000"/>
                      </a:schemeClr>
                    </a:solidFill>
                  </a:rPr>
                  <a:t>假言易位的公理化表达</a:t>
                </a:r>
              </a:p>
            </p:txBody>
          </p:sp>
        </mc:Choice>
        <mc:Fallback xmlns="">
          <p:sp>
            <p:nvSpPr>
              <p:cNvPr id="5" name="文本框 4">
                <a:extLst>
                  <a:ext uri="{FF2B5EF4-FFF2-40B4-BE49-F238E27FC236}">
                    <a16:creationId xmlns:a16="http://schemas.microsoft.com/office/drawing/2014/main" id="{733C6EE6-CC03-4CEA-8FF6-70127991C459}"/>
                  </a:ext>
                </a:extLst>
              </p:cNvPr>
              <p:cNvSpPr txBox="1">
                <a:spLocks noRot="1" noChangeAspect="1" noMove="1" noResize="1" noEditPoints="1" noAdjustHandles="1" noChangeArrowheads="1" noChangeShapeType="1" noTextEdit="1"/>
              </p:cNvSpPr>
              <p:nvPr/>
            </p:nvSpPr>
            <p:spPr>
              <a:xfrm>
                <a:off x="6104238" y="1159802"/>
                <a:ext cx="2435965" cy="1255857"/>
              </a:xfrm>
              <a:prstGeom prst="rect">
                <a:avLst/>
              </a:prstGeom>
              <a:blipFill>
                <a:blip r:embed="rId6"/>
                <a:stretch>
                  <a:fillRect l="-750" b="-43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960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a:latin typeface="Cambria Math" panose="02040503050406030204" pitchFamily="18" charset="0"/>
                      </a:rPr>
                      <m:t>𝒫</m:t>
                    </m:r>
                  </m:oMath>
                </a14:m>
                <a:r>
                  <a:rPr lang="zh-CN" altLang="en-US" sz="1400"/>
                  <a:t>的推理规则与内定理</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E13F72C-8A4E-44C3-B630-541239C2ED72}"/>
                  </a:ext>
                </a:extLst>
              </p:cNvPr>
              <p:cNvSpPr txBox="1"/>
              <p:nvPr/>
            </p:nvSpPr>
            <p:spPr>
              <a:xfrm>
                <a:off x="705675" y="1005744"/>
                <a:ext cx="7732644" cy="369332"/>
              </a:xfrm>
              <a:prstGeom prst="rect">
                <a:avLst/>
              </a:prstGeom>
              <a:solidFill>
                <a:schemeClr val="accent2">
                  <a:lumMod val="40000"/>
                  <a:lumOff val="60000"/>
                </a:schemeClr>
              </a:solidFill>
            </p:spPr>
            <p:txBody>
              <a:bodyPr wrap="square" rtlCol="0">
                <a:spAutoFit/>
              </a:bodyPr>
              <a:lstStyle/>
              <a:p>
                <a:r>
                  <a:rPr lang="zh-CN" altLang="en-US" b="1">
                    <a:solidFill>
                      <a:schemeClr val="accent2">
                        <a:lumMod val="50000"/>
                      </a:schemeClr>
                    </a:solidFill>
                  </a:rPr>
                  <a:t>推理规则只有一条，称为</a:t>
                </a:r>
                <a:r>
                  <a:rPr lang="zh-CN" altLang="en-US" b="1">
                    <a:solidFill>
                      <a:srgbClr val="C00000"/>
                    </a:solidFill>
                  </a:rPr>
                  <a:t>分离规则</a:t>
                </a:r>
                <a:r>
                  <a:rPr lang="zh-CN" altLang="en-US" b="1">
                    <a:solidFill>
                      <a:schemeClr val="accent2">
                        <a:lumMod val="50000"/>
                      </a:schemeClr>
                    </a:solidFill>
                  </a:rPr>
                  <a:t>：对任意公式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，由</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可得到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FE13F72C-8A4E-44C3-B630-541239C2ED72}"/>
                  </a:ext>
                </a:extLst>
              </p:cNvPr>
              <p:cNvSpPr txBox="1">
                <a:spLocks noRot="1" noChangeAspect="1" noMove="1" noResize="1" noEditPoints="1" noAdjustHandles="1" noChangeArrowheads="1" noChangeShapeType="1" noTextEdit="1"/>
              </p:cNvSpPr>
              <p:nvPr/>
            </p:nvSpPr>
            <p:spPr>
              <a:xfrm>
                <a:off x="705675" y="1005744"/>
                <a:ext cx="7732644" cy="369332"/>
              </a:xfrm>
              <a:prstGeom prst="rect">
                <a:avLst/>
              </a:prstGeom>
              <a:blipFill>
                <a:blip r:embed="rId3"/>
                <a:stretch>
                  <a:fillRect l="-710" t="-9836" b="-2459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3829906-38E8-4FE3-B42B-D8E0D31A96B7}"/>
              </a:ext>
            </a:extLst>
          </p:cNvPr>
          <p:cNvSpPr txBox="1"/>
          <p:nvPr/>
        </p:nvSpPr>
        <p:spPr>
          <a:xfrm>
            <a:off x="705675" y="1790861"/>
            <a:ext cx="750404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命题演算公理化系统从公理（模式的实例）出发，探讨通过分离规则能得到哪些公式，这些公式称为命题演算公理化系统的</a:t>
            </a:r>
            <a:r>
              <a:rPr lang="zh-CN" altLang="en-US" b="1">
                <a:solidFill>
                  <a:srgbClr val="C00000"/>
                </a:solidFill>
              </a:rPr>
              <a:t>内定理</a:t>
            </a:r>
            <a:r>
              <a:rPr lang="en-US" altLang="zh-CN" b="1">
                <a:solidFill>
                  <a:schemeClr val="accent2">
                    <a:lumMod val="50000"/>
                  </a:schemeClr>
                </a:solidFill>
              </a:rPr>
              <a:t>(inner theorem)</a:t>
            </a:r>
            <a:endParaRPr lang="zh-CN" altLang="en-US" b="1">
              <a:solidFill>
                <a:schemeClr val="accent2">
                  <a:lumMod val="50000"/>
                </a:schemeClr>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D1BDB3-5DD8-4D5E-A061-48644FF6638A}"/>
                  </a:ext>
                </a:extLst>
              </p:cNvPr>
              <p:cNvSpPr txBox="1"/>
              <p:nvPr/>
            </p:nvSpPr>
            <p:spPr>
              <a:xfrm>
                <a:off x="705675" y="2783248"/>
                <a:ext cx="7364899" cy="1153393"/>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命题演算公理化系统的内定理构成的集合归纳定义为：</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rgbClr val="002060"/>
                    </a:solidFill>
                  </a:rPr>
                  <a:t>归纳基</a:t>
                </a:r>
                <a:r>
                  <a:rPr lang="zh-CN" altLang="en-US" b="1">
                    <a:solidFill>
                      <a:schemeClr val="accent2">
                        <a:lumMod val="50000"/>
                      </a:schemeClr>
                    </a:solidFill>
                  </a:rPr>
                  <a:t>：如果公式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是公理</a:t>
                </a:r>
                <a:r>
                  <a:rPr lang="en-US" altLang="zh-CN" b="1">
                    <a:solidFill>
                      <a:schemeClr val="accent2">
                        <a:lumMod val="50000"/>
                      </a:schemeClr>
                    </a:solidFill>
                  </a:rPr>
                  <a:t>A1, A2</a:t>
                </a:r>
                <a:r>
                  <a:rPr lang="zh-CN" altLang="en-US" b="1">
                    <a:solidFill>
                      <a:schemeClr val="accent2">
                        <a:lumMod val="50000"/>
                      </a:schemeClr>
                    </a:solidFill>
                  </a:rPr>
                  <a:t>或</a:t>
                </a:r>
                <a:r>
                  <a:rPr lang="en-US" altLang="zh-CN" b="1">
                    <a:solidFill>
                      <a:schemeClr val="accent2">
                        <a:lumMod val="50000"/>
                      </a:schemeClr>
                    </a:solidFill>
                  </a:rPr>
                  <a:t>A3</a:t>
                </a:r>
                <a:r>
                  <a:rPr lang="zh-CN" altLang="en-US" b="1">
                    <a:solidFill>
                      <a:schemeClr val="accent2">
                        <a:lumMod val="50000"/>
                      </a:schemeClr>
                    </a:solidFill>
                  </a:rPr>
                  <a:t>的代入实例，则公式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rgbClr val="002060"/>
                    </a:solidFill>
                  </a:rPr>
                  <a:t>归纳步</a:t>
                </a:r>
                <a:r>
                  <a:rPr lang="zh-CN" altLang="en-US" b="1">
                    <a:solidFill>
                      <a:schemeClr val="accent2">
                        <a:lumMod val="50000"/>
                      </a:schemeClr>
                    </a:solidFill>
                  </a:rPr>
                  <a:t>：对任意公式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是内定理，则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也是内定理</a:t>
                </a:r>
              </a:p>
            </p:txBody>
          </p:sp>
        </mc:Choice>
        <mc:Fallback xmlns="">
          <p:sp>
            <p:nvSpPr>
              <p:cNvPr id="4" name="文本框 3">
                <a:extLst>
                  <a:ext uri="{FF2B5EF4-FFF2-40B4-BE49-F238E27FC236}">
                    <a16:creationId xmlns:a16="http://schemas.microsoft.com/office/drawing/2014/main" id="{41D1BDB3-5DD8-4D5E-A061-48644FF6638A}"/>
                  </a:ext>
                </a:extLst>
              </p:cNvPr>
              <p:cNvSpPr txBox="1">
                <a:spLocks noRot="1" noChangeAspect="1" noMove="1" noResize="1" noEditPoints="1" noAdjustHandles="1" noChangeArrowheads="1" noChangeShapeType="1" noTextEdit="1"/>
              </p:cNvSpPr>
              <p:nvPr/>
            </p:nvSpPr>
            <p:spPr>
              <a:xfrm>
                <a:off x="705675" y="2783248"/>
                <a:ext cx="7364899" cy="1153393"/>
              </a:xfrm>
              <a:prstGeom prst="rect">
                <a:avLst/>
              </a:prstGeom>
              <a:blipFill>
                <a:blip r:embed="rId4"/>
                <a:stretch>
                  <a:fillRect l="-745" t="-1587" r="-662" b="-79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90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内定理的证明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896FCE7-E57D-43F5-BF58-C75BCFF37BBA}"/>
                  </a:ext>
                </a:extLst>
              </p:cNvPr>
              <p:cNvSpPr txBox="1"/>
              <p:nvPr/>
            </p:nvSpPr>
            <p:spPr>
              <a:xfrm>
                <a:off x="578951" y="1048579"/>
                <a:ext cx="7983610" cy="2523768"/>
              </a:xfrm>
              <a:prstGeom prst="rect">
                <a:avLst/>
              </a:prstGeom>
              <a:solidFill>
                <a:schemeClr val="accent5">
                  <a:lumMod val="20000"/>
                  <a:lumOff val="80000"/>
                </a:schemeClr>
              </a:solidFill>
            </p:spPr>
            <p:txBody>
              <a:bodyPr wrap="square" rtlCol="0">
                <a:spAutoFit/>
              </a:bodyPr>
              <a:lstStyle/>
              <a:p>
                <a:pPr>
                  <a:spcBef>
                    <a:spcPts val="600"/>
                  </a:spcBef>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若公式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存在如下的有穷公式序列，则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a:t>
                </a:r>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oMath>
                  </m:oMathPara>
                </a14:m>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𝟐</m:t>
                          </m:r>
                        </m:sub>
                      </m:sSub>
                    </m:oMath>
                  </m:oMathPara>
                </a14:m>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oMath>
                  </m:oMathPara>
                </a14:m>
                <a:endParaRPr lang="en-US" altLang="zh-CN" b="1">
                  <a:solidFill>
                    <a:schemeClr val="accent2">
                      <a:lumMod val="50000"/>
                    </a:schemeClr>
                  </a:solidFill>
                </a:endParaRPr>
              </a:p>
              <a:p>
                <a:pPr>
                  <a:lnSpc>
                    <a:spcPts val="2400"/>
                  </a:lnSpc>
                  <a:spcBef>
                    <a:spcPts val="600"/>
                  </a:spcBef>
                </a:pPr>
                <a:r>
                  <a:rPr lang="zh-CN" altLang="en-US" b="1">
                    <a:solidFill>
                      <a:schemeClr val="accent2">
                        <a:lumMod val="50000"/>
                      </a:schemeClr>
                    </a:solidFill>
                  </a:rPr>
                  <a:t>其中</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，要么</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oMath>
                </a14:m>
                <a:r>
                  <a:rPr lang="zh-CN" altLang="en-US" b="1">
                    <a:solidFill>
                      <a:schemeClr val="accent2">
                        <a:lumMod val="50000"/>
                      </a:schemeClr>
                    </a:solidFill>
                  </a:rPr>
                  <a:t>是公理</a:t>
                </a:r>
                <a:r>
                  <a:rPr lang="en-US" altLang="zh-CN" b="1">
                    <a:solidFill>
                      <a:schemeClr val="accent2">
                        <a:lumMod val="50000"/>
                      </a:schemeClr>
                    </a:solidFill>
                  </a:rPr>
                  <a:t>A1, A2</a:t>
                </a:r>
                <a:r>
                  <a:rPr lang="zh-CN" altLang="en-US" b="1">
                    <a:solidFill>
                      <a:schemeClr val="accent2">
                        <a:lumMod val="50000"/>
                      </a:schemeClr>
                    </a:solidFill>
                  </a:rPr>
                  <a:t>或</a:t>
                </a:r>
                <a:r>
                  <a:rPr lang="en-US" altLang="zh-CN" b="1">
                    <a:solidFill>
                      <a:schemeClr val="accent2">
                        <a:lumMod val="50000"/>
                      </a:schemeClr>
                    </a:solidFill>
                  </a:rPr>
                  <a:t>A3</a:t>
                </a:r>
                <a:r>
                  <a:rPr lang="zh-CN" altLang="en-US" b="1">
                    <a:solidFill>
                      <a:schemeClr val="accent2">
                        <a:lumMod val="50000"/>
                      </a:schemeClr>
                    </a:solidFill>
                  </a:rPr>
                  <a:t>的代入实例，要么存在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&lt;</m:t>
                    </m:r>
                    <m:r>
                      <a:rPr lang="en-US" altLang="zh-CN" b="1" i="1" smtClean="0">
                        <a:solidFill>
                          <a:schemeClr val="accent2">
                            <a:lumMod val="50000"/>
                          </a:schemeClr>
                        </a:solidFill>
                        <a:latin typeface="Cambria Math" panose="02040503050406030204" pitchFamily="18" charset="0"/>
                      </a:rPr>
                      <m:t>𝒊</m:t>
                    </m:r>
                  </m:oMath>
                </a14:m>
                <a:r>
                  <a:rPr lang="zh-CN" altLang="en-US" b="1">
                    <a:solidFill>
                      <a:schemeClr val="accent2">
                        <a:lumMod val="50000"/>
                      </a:schemeClr>
                    </a:solidFill>
                  </a:rPr>
                  <a:t>使得</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𝒌</m:t>
                        </m:r>
                      </m:sub>
                    </m:sSub>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𝒋</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e>
                    </m:d>
                  </m:oMath>
                </a14:m>
                <a:r>
                  <a:rPr lang="zh-CN" altLang="en-US" b="1">
                    <a:solidFill>
                      <a:schemeClr val="accent2">
                        <a:lumMod val="50000"/>
                      </a:schemeClr>
                    </a:solidFill>
                  </a:rPr>
                  <a:t>，这时称</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𝒌</m:t>
                        </m:r>
                      </m:sub>
                    </m:sSub>
                  </m:oMath>
                </a14:m>
                <a:r>
                  <a:rPr lang="zh-CN" altLang="en-US" b="1">
                    <a:solidFill>
                      <a:schemeClr val="accent2">
                        <a:lumMod val="50000"/>
                      </a:schemeClr>
                    </a:solidFill>
                  </a:rPr>
                  <a:t>和</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𝒋</m:t>
                        </m:r>
                      </m:sub>
                    </m:sSub>
                  </m:oMath>
                </a14:m>
                <a:r>
                  <a:rPr lang="zh-CN" altLang="en-US" b="1">
                    <a:solidFill>
                      <a:schemeClr val="accent2">
                        <a:lumMod val="50000"/>
                      </a:schemeClr>
                    </a:solidFill>
                  </a:rPr>
                  <a:t>通过分离规则得到</a:t>
                </a:r>
                <a:endParaRPr lang="en-US" altLang="zh-CN"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这样的序列</a:t>
                </a:r>
                <a14:m>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𝑨</m:t>
                        </m:r>
                      </m:e>
                      <m:sub>
                        <m:r>
                          <a:rPr lang="en-US" altLang="zh-CN" b="1" i="1" smtClean="0">
                            <a:solidFill>
                              <a:srgbClr val="002060"/>
                            </a:solidFill>
                            <a:latin typeface="Cambria Math" panose="02040503050406030204" pitchFamily="18" charset="0"/>
                          </a:rPr>
                          <m:t>𝟏</m:t>
                        </m:r>
                      </m:sub>
                    </m:sSub>
                    <m:r>
                      <a:rPr lang="en-US" altLang="zh-CN" b="1" i="1" smtClean="0">
                        <a:solidFill>
                          <a:srgbClr val="002060"/>
                        </a:solidFill>
                        <a:latin typeface="Cambria Math" panose="02040503050406030204" pitchFamily="18" charset="0"/>
                      </a:rPr>
                      <m:t>, </m:t>
                    </m:r>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𝑨</m:t>
                        </m:r>
                      </m:e>
                      <m:sub>
                        <m:r>
                          <a:rPr lang="en-US" altLang="zh-CN" b="1" i="1" smtClean="0">
                            <a:solidFill>
                              <a:srgbClr val="002060"/>
                            </a:solidFill>
                            <a:latin typeface="Cambria Math" panose="02040503050406030204" pitchFamily="18" charset="0"/>
                          </a:rPr>
                          <m:t>𝟐</m:t>
                        </m:r>
                      </m:sub>
                    </m:sSub>
                    <m:r>
                      <a:rPr lang="en-US" altLang="zh-CN" b="1" i="1" smtClean="0">
                        <a:solidFill>
                          <a:srgbClr val="002060"/>
                        </a:solidFill>
                        <a:latin typeface="Cambria Math" panose="02040503050406030204" pitchFamily="18" charset="0"/>
                      </a:rPr>
                      <m:t>, ⋯, </m:t>
                    </m:r>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𝑨</m:t>
                        </m:r>
                      </m:e>
                      <m:sub>
                        <m:r>
                          <a:rPr lang="en-US" altLang="zh-CN" b="1" i="1" smtClean="0">
                            <a:solidFill>
                              <a:srgbClr val="002060"/>
                            </a:solidFill>
                            <a:latin typeface="Cambria Math" panose="02040503050406030204" pitchFamily="18" charset="0"/>
                          </a:rPr>
                          <m:t>𝒏</m:t>
                        </m:r>
                      </m:sub>
                    </m:sSub>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称为内定理</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a:t>
                </a:r>
                <a:r>
                  <a:rPr lang="zh-CN" altLang="en-US" b="1">
                    <a:solidFill>
                      <a:srgbClr val="C00000"/>
                    </a:solidFill>
                    <a:latin typeface="+mn-ea"/>
                  </a:rPr>
                  <a:t>证明（序列）</a:t>
                </a:r>
              </a:p>
            </p:txBody>
          </p:sp>
        </mc:Choice>
        <mc:Fallback xmlns="">
          <p:sp>
            <p:nvSpPr>
              <p:cNvPr id="2" name="文本框 1">
                <a:extLst>
                  <a:ext uri="{FF2B5EF4-FFF2-40B4-BE49-F238E27FC236}">
                    <a16:creationId xmlns:a16="http://schemas.microsoft.com/office/drawing/2014/main" id="{6896FCE7-E57D-43F5-BF58-C75BCFF37BBA}"/>
                  </a:ext>
                </a:extLst>
              </p:cNvPr>
              <p:cNvSpPr txBox="1">
                <a:spLocks noRot="1" noChangeAspect="1" noMove="1" noResize="1" noEditPoints="1" noAdjustHandles="1" noChangeArrowheads="1" noChangeShapeType="1" noTextEdit="1"/>
              </p:cNvSpPr>
              <p:nvPr/>
            </p:nvSpPr>
            <p:spPr>
              <a:xfrm>
                <a:off x="578951" y="1048579"/>
                <a:ext cx="7983610" cy="2523768"/>
              </a:xfrm>
              <a:prstGeom prst="rect">
                <a:avLst/>
              </a:prstGeom>
              <a:blipFill>
                <a:blip r:embed="rId2"/>
                <a:stretch>
                  <a:fillRect l="-687" t="-1208" b="-3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472AF53-CE8B-4159-A530-A800014C6CD9}"/>
                  </a:ext>
                </a:extLst>
              </p:cNvPr>
              <p:cNvSpPr txBox="1"/>
              <p:nvPr/>
            </p:nvSpPr>
            <p:spPr>
              <a:xfrm>
                <a:off x="578951" y="3825406"/>
                <a:ext cx="7695375" cy="338554"/>
              </a:xfrm>
              <a:prstGeom prst="rect">
                <a:avLst/>
              </a:prstGeom>
              <a:solidFill>
                <a:schemeClr val="accent5">
                  <a:lumMod val="20000"/>
                  <a:lumOff val="80000"/>
                </a:schemeClr>
              </a:solidFill>
            </p:spPr>
            <p:txBody>
              <a:bodyPr wrap="square" rtlCol="0">
                <a:spAutoFit/>
              </a:bodyPr>
              <a:lstStyle/>
              <a:p>
                <a:r>
                  <a:rPr lang="en-US" altLang="zh-CN" sz="1600" b="1">
                    <a:solidFill>
                      <a:srgbClr val="002060"/>
                    </a:solidFill>
                  </a:rPr>
                  <a:t>【</a:t>
                </a:r>
                <a:r>
                  <a:rPr lang="zh-CN" altLang="en-US" sz="1600" b="1">
                    <a:solidFill>
                      <a:srgbClr val="002060"/>
                    </a:solidFill>
                  </a:rPr>
                  <a:t>推论</a:t>
                </a:r>
                <a:r>
                  <a:rPr lang="en-US" altLang="zh-CN" sz="1600" b="1">
                    <a:solidFill>
                      <a:srgbClr val="002060"/>
                    </a:solidFill>
                  </a:rPr>
                  <a:t>】</a:t>
                </a:r>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是内定理当且仅当存在满足上述定理中条件的公式序列作为它的证明</a:t>
                </a:r>
              </a:p>
            </p:txBody>
          </p:sp>
        </mc:Choice>
        <mc:Fallback xmlns="">
          <p:sp>
            <p:nvSpPr>
              <p:cNvPr id="3" name="文本框 2">
                <a:extLst>
                  <a:ext uri="{FF2B5EF4-FFF2-40B4-BE49-F238E27FC236}">
                    <a16:creationId xmlns:a16="http://schemas.microsoft.com/office/drawing/2014/main" id="{A472AF53-CE8B-4159-A530-A800014C6CD9}"/>
                  </a:ext>
                </a:extLst>
              </p:cNvPr>
              <p:cNvSpPr txBox="1">
                <a:spLocks noRot="1" noChangeAspect="1" noMove="1" noResize="1" noEditPoints="1" noAdjustHandles="1" noChangeArrowheads="1" noChangeShapeType="1" noTextEdit="1"/>
              </p:cNvSpPr>
              <p:nvPr/>
            </p:nvSpPr>
            <p:spPr>
              <a:xfrm>
                <a:off x="578951" y="3825406"/>
                <a:ext cx="7695375" cy="338554"/>
              </a:xfrm>
              <a:prstGeom prst="rect">
                <a:avLst/>
              </a:prstGeom>
              <a:blipFill>
                <a:blip r:embed="rId3"/>
                <a:stretch>
                  <a:fillRect l="-475"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590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FB488FB-5AF1-4C85-93F7-52316E42A599}"/>
                  </a:ext>
                </a:extLst>
              </p:cNvPr>
              <p:cNvSpPr txBox="1"/>
              <p:nvPr/>
            </p:nvSpPr>
            <p:spPr>
              <a:xfrm>
                <a:off x="959125" y="944218"/>
                <a:ext cx="221642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4FB488FB-5AF1-4C85-93F7-52316E42A599}"/>
                  </a:ext>
                </a:extLst>
              </p:cNvPr>
              <p:cNvSpPr txBox="1">
                <a:spLocks noRot="1" noChangeAspect="1" noMove="1" noResize="1" noEditPoints="1" noAdjustHandles="1" noChangeArrowheads="1" noChangeShapeType="1" noTextEdit="1"/>
              </p:cNvSpPr>
              <p:nvPr/>
            </p:nvSpPr>
            <p:spPr>
              <a:xfrm>
                <a:off x="959125" y="944218"/>
                <a:ext cx="2216427" cy="369332"/>
              </a:xfrm>
              <a:prstGeom prst="rect">
                <a:avLst/>
              </a:prstGeom>
              <a:blipFill>
                <a:blip r:embed="rId2"/>
                <a:stretch>
                  <a:fillRect l="-2198" t="-10000" r="-54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9F266BEC-BB6E-438E-954C-F49B2E7B3C49}"/>
                  </a:ext>
                </a:extLst>
              </p:cNvPr>
              <p:cNvGraphicFramePr>
                <a:graphicFrameLocks noGrp="1"/>
              </p:cNvGraphicFramePr>
              <p:nvPr>
                <p:extLst>
                  <p:ext uri="{D42A27DB-BD31-4B8C-83A1-F6EECF244321}">
                    <p14:modId xmlns:p14="http://schemas.microsoft.com/office/powerpoint/2010/main" val="1474048280"/>
                  </p:ext>
                </p:extLst>
              </p:nvPr>
            </p:nvGraphicFramePr>
            <p:xfrm>
              <a:off x="959124" y="1559575"/>
              <a:ext cx="5774637" cy="1939736"/>
            </p:xfrm>
            <a:graphic>
              <a:graphicData uri="http://schemas.openxmlformats.org/drawingml/2006/table">
                <a:tbl>
                  <a:tblPr bandRow="1">
                    <a:tableStyleId>{68D230F3-CF80-4859-8CE7-A43EE81993B5}</a:tableStyleId>
                  </a:tblPr>
                  <a:tblGrid>
                    <a:gridCol w="392598">
                      <a:extLst>
                        <a:ext uri="{9D8B030D-6E8A-4147-A177-3AD203B41FA5}">
                          <a16:colId xmlns:a16="http://schemas.microsoft.com/office/drawing/2014/main" val="918762525"/>
                        </a:ext>
                      </a:extLst>
                    </a:gridCol>
                    <a:gridCol w="4209221">
                      <a:extLst>
                        <a:ext uri="{9D8B030D-6E8A-4147-A177-3AD203B41FA5}">
                          <a16:colId xmlns:a16="http://schemas.microsoft.com/office/drawing/2014/main" val="2719862703"/>
                        </a:ext>
                      </a:extLst>
                    </a:gridCol>
                    <a:gridCol w="1172818">
                      <a:extLst>
                        <a:ext uri="{9D8B030D-6E8A-4147-A177-3AD203B41FA5}">
                          <a16:colId xmlns:a16="http://schemas.microsoft.com/office/drawing/2014/main" val="335760230"/>
                        </a:ext>
                      </a:extLst>
                    </a:gridCol>
                  </a:tblGrid>
                  <a:tr h="370840">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4029824592"/>
                      </a:ext>
                    </a:extLst>
                  </a:tr>
                  <a:tr h="370840">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(3),(4)</a:t>
                          </a:r>
                          <a:r>
                            <a:rPr lang="zh-CN" altLang="en-US" b="1">
                              <a:solidFill>
                                <a:schemeClr val="accent2">
                                  <a:lumMod val="50000"/>
                                </a:schemeClr>
                              </a:solidFill>
                            </a:rPr>
                            <a:t>分离</a:t>
                          </a:r>
                        </a:p>
                      </a:txBody>
                      <a:tcPr anchor="ctr"/>
                    </a:tc>
                    <a:extLst>
                      <a:ext uri="{0D108BD9-81ED-4DB2-BD59-A6C34878D82A}">
                        <a16:rowId xmlns:a16="http://schemas.microsoft.com/office/drawing/2014/main" val="651613783"/>
                      </a:ext>
                    </a:extLst>
                  </a:tr>
                </a:tbl>
              </a:graphicData>
            </a:graphic>
          </p:graphicFrame>
        </mc:Choice>
        <mc:Fallback xmlns="">
          <p:graphicFrame>
            <p:nvGraphicFramePr>
              <p:cNvPr id="4" name="表格 3">
                <a:extLst>
                  <a:ext uri="{FF2B5EF4-FFF2-40B4-BE49-F238E27FC236}">
                    <a16:creationId xmlns:a16="http://schemas.microsoft.com/office/drawing/2014/main" id="{9F266BEC-BB6E-438E-954C-F49B2E7B3C49}"/>
                  </a:ext>
                </a:extLst>
              </p:cNvPr>
              <p:cNvGraphicFramePr>
                <a:graphicFrameLocks noGrp="1"/>
              </p:cNvGraphicFramePr>
              <p:nvPr>
                <p:extLst>
                  <p:ext uri="{D42A27DB-BD31-4B8C-83A1-F6EECF244321}">
                    <p14:modId xmlns:p14="http://schemas.microsoft.com/office/powerpoint/2010/main" val="1474048280"/>
                  </p:ext>
                </p:extLst>
              </p:nvPr>
            </p:nvGraphicFramePr>
            <p:xfrm>
              <a:off x="959124" y="1559575"/>
              <a:ext cx="5774637" cy="1939736"/>
            </p:xfrm>
            <a:graphic>
              <a:graphicData uri="http://schemas.openxmlformats.org/drawingml/2006/table">
                <a:tbl>
                  <a:tblPr bandRow="1">
                    <a:tableStyleId>{68D230F3-CF80-4859-8CE7-A43EE81993B5}</a:tableStyleId>
                  </a:tblPr>
                  <a:tblGrid>
                    <a:gridCol w="392598">
                      <a:extLst>
                        <a:ext uri="{9D8B030D-6E8A-4147-A177-3AD203B41FA5}">
                          <a16:colId xmlns:a16="http://schemas.microsoft.com/office/drawing/2014/main" val="918762525"/>
                        </a:ext>
                      </a:extLst>
                    </a:gridCol>
                    <a:gridCol w="4209221">
                      <a:extLst>
                        <a:ext uri="{9D8B030D-6E8A-4147-A177-3AD203B41FA5}">
                          <a16:colId xmlns:a16="http://schemas.microsoft.com/office/drawing/2014/main" val="2719862703"/>
                        </a:ext>
                      </a:extLst>
                    </a:gridCol>
                    <a:gridCol w="1172818">
                      <a:extLst>
                        <a:ext uri="{9D8B030D-6E8A-4147-A177-3AD203B41FA5}">
                          <a16:colId xmlns:a16="http://schemas.microsoft.com/office/drawing/2014/main" val="335760230"/>
                        </a:ext>
                      </a:extLst>
                    </a:gridCol>
                  </a:tblGrid>
                  <a:tr h="399352">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1515" r="-28075" b="-389394"/>
                          </a:stretch>
                        </a:blipFill>
                      </a:tcP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1966185349"/>
                      </a:ext>
                    </a:extLst>
                  </a:tr>
                  <a:tr h="399352">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101515" r="-28075" b="-289394"/>
                          </a:stretch>
                        </a:blipFill>
                      </a:tcP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4029824592"/>
                      </a:ext>
                    </a:extLst>
                  </a:tr>
                  <a:tr h="399352">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201515" r="-28075" b="-189394"/>
                          </a:stretch>
                        </a:blipFill>
                      </a:tcP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326230" r="-28075" b="-104918"/>
                          </a:stretch>
                        </a:blipFill>
                      </a:tcP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426230" r="-28075" b="-4918"/>
                          </a:stretch>
                        </a:blipFill>
                      </a:tcPr>
                    </a:tc>
                    <a:tc>
                      <a:txBody>
                        <a:bodyPr/>
                        <a:lstStyle/>
                        <a:p>
                          <a:r>
                            <a:rPr lang="en-US" altLang="zh-CN" b="1">
                              <a:solidFill>
                                <a:schemeClr val="accent2">
                                  <a:lumMod val="50000"/>
                                </a:schemeClr>
                              </a:solidFill>
                            </a:rPr>
                            <a:t>// (3),(4)</a:t>
                          </a:r>
                          <a:r>
                            <a:rPr lang="zh-CN" altLang="en-US" b="1">
                              <a:solidFill>
                                <a:schemeClr val="accent2">
                                  <a:lumMod val="50000"/>
                                </a:schemeClr>
                              </a:solidFill>
                            </a:rPr>
                            <a:t>分离</a:t>
                          </a:r>
                        </a:p>
                      </a:txBody>
                      <a:tcPr anchor="ctr"/>
                    </a:tc>
                    <a:extLst>
                      <a:ext uri="{0D108BD9-81ED-4DB2-BD59-A6C34878D82A}">
                        <a16:rowId xmlns:a16="http://schemas.microsoft.com/office/drawing/2014/main" val="651613783"/>
                      </a:ext>
                    </a:extLst>
                  </a:tr>
                </a:tbl>
              </a:graphicData>
            </a:graphic>
          </p:graphicFrame>
        </mc:Fallback>
      </mc:AlternateContent>
      <p:sp>
        <p:nvSpPr>
          <p:cNvPr id="5" name="文本框 4">
            <a:extLst>
              <a:ext uri="{FF2B5EF4-FFF2-40B4-BE49-F238E27FC236}">
                <a16:creationId xmlns:a16="http://schemas.microsoft.com/office/drawing/2014/main" id="{44AF0098-B39D-4CFA-AF3D-9123998B94DE}"/>
              </a:ext>
            </a:extLst>
          </p:cNvPr>
          <p:cNvSpPr txBox="1"/>
          <p:nvPr/>
        </p:nvSpPr>
        <p:spPr>
          <a:xfrm>
            <a:off x="959124" y="3700283"/>
            <a:ext cx="5073926" cy="720069"/>
          </a:xfrm>
          <a:prstGeom prst="rect">
            <a:avLst/>
          </a:prstGeom>
          <a:solidFill>
            <a:schemeClr val="accent4">
              <a:lumMod val="20000"/>
              <a:lumOff val="80000"/>
            </a:schemeClr>
          </a:solidFill>
        </p:spPr>
        <p:txBody>
          <a:bodyPr wrap="square" rtlCol="0">
            <a:spAutoFit/>
          </a:bodyPr>
          <a:lstStyle/>
          <a:p>
            <a:pPr>
              <a:lnSpc>
                <a:spcPts val="2300"/>
              </a:lnSpc>
              <a:spcBef>
                <a:spcPts val="600"/>
              </a:spcBef>
            </a:pPr>
            <a:r>
              <a:rPr lang="zh-CN" altLang="en-US" b="1">
                <a:solidFill>
                  <a:schemeClr val="accent2">
                    <a:lumMod val="50000"/>
                  </a:schemeClr>
                </a:solidFill>
              </a:rPr>
              <a:t>证明序列实际上给出了内定理的一个构造过程</a:t>
            </a:r>
            <a:endParaRPr lang="en-US" altLang="zh-CN" b="1">
              <a:solidFill>
                <a:schemeClr val="accent2">
                  <a:lumMod val="50000"/>
                </a:schemeClr>
              </a:solidFill>
            </a:endParaRPr>
          </a:p>
          <a:p>
            <a:pPr marL="285750" indent="-285750">
              <a:lnSpc>
                <a:spcPts val="23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对应归纳定义的元素的一棵构造树的一次后序遍历</a:t>
            </a:r>
          </a:p>
        </p:txBody>
      </p:sp>
      <p:sp>
        <p:nvSpPr>
          <p:cNvPr id="6" name="文本框 5">
            <a:extLst>
              <a:ext uri="{FF2B5EF4-FFF2-40B4-BE49-F238E27FC236}">
                <a16:creationId xmlns:a16="http://schemas.microsoft.com/office/drawing/2014/main" id="{A6286F96-3DF6-44E9-89BC-FB3D303A0448}"/>
              </a:ext>
            </a:extLst>
          </p:cNvPr>
          <p:cNvSpPr txBox="1"/>
          <p:nvPr/>
        </p:nvSpPr>
        <p:spPr>
          <a:xfrm>
            <a:off x="6983045" y="1559575"/>
            <a:ext cx="1282148" cy="922881"/>
          </a:xfrm>
          <a:prstGeom prst="rect">
            <a:avLst/>
          </a:prstGeom>
          <a:solidFill>
            <a:schemeClr val="accent2">
              <a:lumMod val="50000"/>
            </a:schemeClr>
          </a:solidFill>
        </p:spPr>
        <p:txBody>
          <a:bodyPr wrap="square" rtlCol="0">
            <a:spAutoFit/>
          </a:bodyPr>
          <a:lstStyle/>
          <a:p>
            <a:pPr>
              <a:lnSpc>
                <a:spcPts val="2200"/>
              </a:lnSpc>
              <a:spcBef>
                <a:spcPts val="600"/>
              </a:spcBef>
            </a:pPr>
            <a:r>
              <a:rPr lang="zh-CN" altLang="en-US" sz="1600" b="1">
                <a:solidFill>
                  <a:schemeClr val="bg1"/>
                </a:solidFill>
              </a:rPr>
              <a:t>建议使用注释给出每个公式的来历</a:t>
            </a:r>
          </a:p>
        </p:txBody>
      </p:sp>
      <p:sp>
        <p:nvSpPr>
          <p:cNvPr id="7" name="文本框 6">
            <a:extLst>
              <a:ext uri="{FF2B5EF4-FFF2-40B4-BE49-F238E27FC236}">
                <a16:creationId xmlns:a16="http://schemas.microsoft.com/office/drawing/2014/main" id="{E4782298-D46A-43C8-AB48-AAA451168FAF}"/>
              </a:ext>
            </a:extLst>
          </p:cNvPr>
          <p:cNvSpPr txBox="1"/>
          <p:nvPr/>
        </p:nvSpPr>
        <p:spPr>
          <a:xfrm>
            <a:off x="6906420" y="2748066"/>
            <a:ext cx="1435398" cy="738664"/>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作为公理的代入实例还必须清楚是怎样代入的</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2931F26-29D5-4BAC-93F8-131D75617735}"/>
                  </a:ext>
                </a:extLst>
              </p:cNvPr>
              <p:cNvSpPr txBox="1"/>
              <p:nvPr/>
            </p:nvSpPr>
            <p:spPr>
              <a:xfrm>
                <a:off x="6331226" y="3690985"/>
                <a:ext cx="2010592" cy="738664"/>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公式</a:t>
                </a:r>
                <a:r>
                  <a:rPr lang="en-US" altLang="zh-CN" sz="1400" b="1">
                    <a:solidFill>
                      <a:schemeClr val="accent2">
                        <a:lumMod val="50000"/>
                      </a:schemeClr>
                    </a:solidFill>
                  </a:rPr>
                  <a:t>(1)</a:t>
                </a:r>
                <a:r>
                  <a:rPr lang="zh-CN" altLang="en-US" sz="1400" b="1">
                    <a:solidFill>
                      <a:schemeClr val="accent2">
                        <a:lumMod val="50000"/>
                      </a:schemeClr>
                    </a:solidFill>
                  </a:rPr>
                  <a:t>是公理</a:t>
                </a:r>
                <a:r>
                  <a:rPr lang="en-US" altLang="zh-CN" sz="1400" b="1">
                    <a:solidFill>
                      <a:schemeClr val="accent2">
                        <a:lumMod val="50000"/>
                      </a:schemeClr>
                    </a:solidFill>
                  </a:rPr>
                  <a:t>A2</a:t>
                </a:r>
                <a:r>
                  <a:rPr lang="zh-CN" altLang="en-US" sz="1400" b="1">
                    <a:solidFill>
                      <a:schemeClr val="accent2">
                        <a:lumMod val="50000"/>
                      </a:schemeClr>
                    </a:solidFill>
                  </a:rPr>
                  <a:t>的代入实例：</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代入，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代入，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代入</a:t>
                </a:r>
              </a:p>
            </p:txBody>
          </p:sp>
        </mc:Choice>
        <mc:Fallback xmlns="">
          <p:sp>
            <p:nvSpPr>
              <p:cNvPr id="8" name="文本框 7">
                <a:extLst>
                  <a:ext uri="{FF2B5EF4-FFF2-40B4-BE49-F238E27FC236}">
                    <a16:creationId xmlns:a16="http://schemas.microsoft.com/office/drawing/2014/main" id="{02931F26-29D5-4BAC-93F8-131D75617735}"/>
                  </a:ext>
                </a:extLst>
              </p:cNvPr>
              <p:cNvSpPr txBox="1">
                <a:spLocks noRot="1" noChangeAspect="1" noMove="1" noResize="1" noEditPoints="1" noAdjustHandles="1" noChangeArrowheads="1" noChangeShapeType="1" noTextEdit="1"/>
              </p:cNvSpPr>
              <p:nvPr/>
            </p:nvSpPr>
            <p:spPr>
              <a:xfrm>
                <a:off x="6331226" y="3690985"/>
                <a:ext cx="2010592" cy="738664"/>
              </a:xfrm>
              <a:prstGeom prst="rect">
                <a:avLst/>
              </a:prstGeom>
              <a:blipFill>
                <a:blip r:embed="rId4"/>
                <a:stretch>
                  <a:fillRect l="-912" t="-820" r="-608" b="-7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02B61A3-FC94-474A-B43C-D5DC2F45BD92}"/>
                  </a:ext>
                </a:extLst>
              </p:cNvPr>
              <p:cNvSpPr txBox="1"/>
              <p:nvPr/>
            </p:nvSpPr>
            <p:spPr>
              <a:xfrm>
                <a:off x="4653931" y="913343"/>
                <a:ext cx="3611262" cy="523220"/>
              </a:xfrm>
              <a:prstGeom prst="rect">
                <a:avLst/>
              </a:prstGeom>
              <a:solidFill>
                <a:schemeClr val="accent6">
                  <a:lumMod val="50000"/>
                </a:schemeClr>
              </a:solidFill>
            </p:spPr>
            <p:txBody>
              <a:bodyPr wrap="square" rtlCol="0">
                <a:spAutoFit/>
              </a:bodyPr>
              <a:lstStyle/>
              <a:p>
                <a:r>
                  <a:rPr lang="en-US" altLang="zh-CN" sz="1400" b="1">
                    <a:solidFill>
                      <a:schemeClr val="bg1"/>
                    </a:solidFill>
                  </a:rPr>
                  <a:t>(A1)  </a:t>
                </a:r>
                <a14:m>
                  <m:oMath xmlns:m="http://schemas.openxmlformats.org/officeDocument/2006/math">
                    <m:r>
                      <a:rPr lang="en-US" altLang="zh-CN" sz="1400" b="1" i="1" smtClean="0">
                        <a:solidFill>
                          <a:schemeClr val="bg1"/>
                        </a:solidFill>
                        <a:latin typeface="Cambria Math" panose="02040503050406030204" pitchFamily="18" charset="0"/>
                      </a:rPr>
                      <m:t>𝑨</m:t>
                    </m:r>
                    <m:r>
                      <a:rPr lang="en-US" altLang="zh-CN" sz="1400" b="1" i="1" smtClean="0">
                        <a:solidFill>
                          <a:schemeClr val="bg1"/>
                        </a:solidFill>
                        <a:latin typeface="Cambria Math" panose="02040503050406030204" pitchFamily="18" charset="0"/>
                      </a:rPr>
                      <m:t>→</m:t>
                    </m:r>
                    <m:d>
                      <m:dPr>
                        <m:ctrlPr>
                          <a:rPr lang="en-US" altLang="zh-CN" sz="1400" b="1" i="1" smtClean="0">
                            <a:solidFill>
                              <a:schemeClr val="bg1"/>
                            </a:solidFill>
                            <a:latin typeface="Cambria Math" panose="02040503050406030204" pitchFamily="18" charset="0"/>
                          </a:rPr>
                        </m:ctrlPr>
                      </m:dPr>
                      <m:e>
                        <m:r>
                          <a:rPr lang="en-US" altLang="zh-CN" sz="1400" b="1" i="1" smtClean="0">
                            <a:solidFill>
                              <a:schemeClr val="bg1"/>
                            </a:solidFill>
                            <a:latin typeface="Cambria Math" panose="02040503050406030204" pitchFamily="18" charset="0"/>
                          </a:rPr>
                          <m:t>𝑩</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𝑨</m:t>
                        </m:r>
                      </m:e>
                    </m:d>
                  </m:oMath>
                </a14:m>
                <a:endParaRPr lang="en-US" altLang="zh-CN" sz="1400" b="1">
                  <a:solidFill>
                    <a:schemeClr val="bg1"/>
                  </a:solidFill>
                </a:endParaRPr>
              </a:p>
              <a:p>
                <a:r>
                  <a:rPr lang="en-US" altLang="zh-CN" sz="1400" b="1">
                    <a:solidFill>
                      <a:schemeClr val="bg1"/>
                    </a:solidFill>
                  </a:rPr>
                  <a:t>(A2) </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𝑨</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𝑩</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𝑪</m:t>
                    </m:r>
                    <m:r>
                      <a:rPr lang="en-US" altLang="zh-CN" sz="1400" b="1" i="1" smtClean="0">
                        <a:solidFill>
                          <a:schemeClr val="bg1"/>
                        </a:solidFill>
                        <a:latin typeface="Cambria Math" panose="02040503050406030204" pitchFamily="18" charset="0"/>
                      </a:rPr>
                      <m:t>))→(</m:t>
                    </m:r>
                    <m:d>
                      <m:dPr>
                        <m:ctrlPr>
                          <a:rPr lang="en-US" altLang="zh-CN" sz="1400" b="1" i="1" smtClean="0">
                            <a:solidFill>
                              <a:schemeClr val="bg1"/>
                            </a:solidFill>
                            <a:latin typeface="Cambria Math" panose="02040503050406030204" pitchFamily="18" charset="0"/>
                          </a:rPr>
                        </m:ctrlPr>
                      </m:dPr>
                      <m:e>
                        <m:r>
                          <a:rPr lang="en-US" altLang="zh-CN" sz="1400" b="1" i="1" smtClean="0">
                            <a:solidFill>
                              <a:schemeClr val="bg1"/>
                            </a:solidFill>
                            <a:latin typeface="Cambria Math" panose="02040503050406030204" pitchFamily="18" charset="0"/>
                          </a:rPr>
                          <m:t>𝑨</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𝑩</m:t>
                        </m:r>
                      </m:e>
                    </m:d>
                    <m:r>
                      <a:rPr lang="en-US" altLang="zh-CN" sz="1400" b="1" i="1" smtClean="0">
                        <a:solidFill>
                          <a:schemeClr val="bg1"/>
                        </a:solidFill>
                        <a:latin typeface="Cambria Math" panose="02040503050406030204" pitchFamily="18" charset="0"/>
                      </a:rPr>
                      <m:t>→</m:t>
                    </m:r>
                    <m:d>
                      <m:dPr>
                        <m:ctrlPr>
                          <a:rPr lang="en-US" altLang="zh-CN" sz="1400" b="1" i="1" smtClean="0">
                            <a:solidFill>
                              <a:schemeClr val="bg1"/>
                            </a:solidFill>
                            <a:latin typeface="Cambria Math" panose="02040503050406030204" pitchFamily="18" charset="0"/>
                          </a:rPr>
                        </m:ctrlPr>
                      </m:dPr>
                      <m:e>
                        <m:r>
                          <a:rPr lang="en-US" altLang="zh-CN" sz="1400" b="1" i="1" smtClean="0">
                            <a:solidFill>
                              <a:schemeClr val="bg1"/>
                            </a:solidFill>
                            <a:latin typeface="Cambria Math" panose="02040503050406030204" pitchFamily="18" charset="0"/>
                          </a:rPr>
                          <m:t>𝑨</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𝑪</m:t>
                        </m:r>
                      </m:e>
                    </m:d>
                    <m:r>
                      <a:rPr lang="en-US" altLang="zh-CN" sz="1400" b="1" i="1" smtClean="0">
                        <a:solidFill>
                          <a:schemeClr val="bg1"/>
                        </a:solidFill>
                        <a:latin typeface="Cambria Math" panose="02040503050406030204" pitchFamily="18" charset="0"/>
                      </a:rPr>
                      <m:t>)</m:t>
                    </m:r>
                  </m:oMath>
                </a14:m>
                <a:endParaRPr lang="zh-CN" altLang="en-US" sz="1400" b="1">
                  <a:solidFill>
                    <a:schemeClr val="bg1"/>
                  </a:solidFill>
                </a:endParaRPr>
              </a:p>
            </p:txBody>
          </p:sp>
        </mc:Choice>
        <mc:Fallback xmlns="">
          <p:sp>
            <p:nvSpPr>
              <p:cNvPr id="9" name="文本框 8">
                <a:extLst>
                  <a:ext uri="{FF2B5EF4-FFF2-40B4-BE49-F238E27FC236}">
                    <a16:creationId xmlns:a16="http://schemas.microsoft.com/office/drawing/2014/main" id="{D02B61A3-FC94-474A-B43C-D5DC2F45BD92}"/>
                  </a:ext>
                </a:extLst>
              </p:cNvPr>
              <p:cNvSpPr txBox="1">
                <a:spLocks noRot="1" noChangeAspect="1" noMove="1" noResize="1" noEditPoints="1" noAdjustHandles="1" noChangeArrowheads="1" noChangeShapeType="1" noTextEdit="1"/>
              </p:cNvSpPr>
              <p:nvPr/>
            </p:nvSpPr>
            <p:spPr>
              <a:xfrm>
                <a:off x="4653931" y="913343"/>
                <a:ext cx="3611262" cy="523220"/>
              </a:xfrm>
              <a:prstGeom prst="rect">
                <a:avLst/>
              </a:prstGeom>
              <a:blipFill>
                <a:blip r:embed="rId5"/>
                <a:stretch>
                  <a:fillRect l="-506"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8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命题演算公理化系统的对象</a:t>
            </a:r>
            <a:r>
              <a:rPr lang="en-US" altLang="zh-CN" sz="1400"/>
              <a:t>(object)</a:t>
            </a:r>
            <a:r>
              <a:rPr lang="zh-CN" altLang="en-US" sz="1400"/>
              <a:t>语言与元</a:t>
            </a:r>
            <a:r>
              <a:rPr lang="en-US" altLang="zh-CN" sz="1400"/>
              <a:t>(meta)</a:t>
            </a:r>
            <a:r>
              <a:rPr lang="zh-CN" altLang="en-US" sz="1400"/>
              <a:t>语言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4BEB74-4105-4184-831E-BC4ED6A228B0}"/>
                  </a:ext>
                </a:extLst>
              </p:cNvPr>
              <p:cNvSpPr txBox="1"/>
              <p:nvPr/>
            </p:nvSpPr>
            <p:spPr>
              <a:xfrm>
                <a:off x="906319" y="986885"/>
                <a:ext cx="6226866" cy="1015663"/>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chemeClr val="accent6">
                        <a:lumMod val="50000"/>
                      </a:schemeClr>
                    </a:solidFill>
                  </a:rPr>
                  <a:t>命题演算公理化系统的</a:t>
                </a:r>
                <a:r>
                  <a:rPr lang="zh-CN" altLang="en-US" b="1">
                    <a:solidFill>
                      <a:srgbClr val="C00000"/>
                    </a:solidFill>
                  </a:rPr>
                  <a:t>对象语言</a:t>
                </a:r>
                <a:r>
                  <a:rPr lang="zh-CN" altLang="en-US" b="1">
                    <a:solidFill>
                      <a:schemeClr val="accent6">
                        <a:lumMod val="50000"/>
                      </a:schemeClr>
                    </a:solidFill>
                  </a:rPr>
                  <a:t>是所有公式构成的集合</a:t>
                </a:r>
                <a:endParaRPr lang="en-US" altLang="zh-CN" b="1">
                  <a:solidFill>
                    <a:schemeClr val="accent6">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公式中只能出现命题变量符号、逻辑运算符号和左右圆括号</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除此以外的符号，包括大写的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𝑪</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等都不是对象语言中的符号</a:t>
                </a:r>
              </a:p>
            </p:txBody>
          </p:sp>
        </mc:Choice>
        <mc:Fallback xmlns="">
          <p:sp>
            <p:nvSpPr>
              <p:cNvPr id="2" name="文本框 1">
                <a:extLst>
                  <a:ext uri="{FF2B5EF4-FFF2-40B4-BE49-F238E27FC236}">
                    <a16:creationId xmlns:a16="http://schemas.microsoft.com/office/drawing/2014/main" id="{274BEB74-4105-4184-831E-BC4ED6A228B0}"/>
                  </a:ext>
                </a:extLst>
              </p:cNvPr>
              <p:cNvSpPr txBox="1">
                <a:spLocks noRot="1" noChangeAspect="1" noMove="1" noResize="1" noEditPoints="1" noAdjustHandles="1" noChangeArrowheads="1" noChangeShapeType="1" noTextEdit="1"/>
              </p:cNvSpPr>
              <p:nvPr/>
            </p:nvSpPr>
            <p:spPr>
              <a:xfrm>
                <a:off x="906319" y="986885"/>
                <a:ext cx="6226866" cy="1015663"/>
              </a:xfrm>
              <a:prstGeom prst="rect">
                <a:avLst/>
              </a:prstGeom>
              <a:blipFill>
                <a:blip r:embed="rId2"/>
                <a:stretch>
                  <a:fillRect l="-881" t="-3593" b="-59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DB28B4B-5F63-481B-BAEB-4F01AF005CF0}"/>
                  </a:ext>
                </a:extLst>
              </p:cNvPr>
              <p:cNvSpPr txBox="1"/>
              <p:nvPr/>
            </p:nvSpPr>
            <p:spPr>
              <a:xfrm>
                <a:off x="906319" y="2263609"/>
                <a:ext cx="7188480" cy="1015663"/>
              </a:xfrm>
              <a:prstGeom prst="rect">
                <a:avLst/>
              </a:prstGeom>
              <a:solidFill>
                <a:schemeClr val="accent5">
                  <a:lumMod val="20000"/>
                  <a:lumOff val="80000"/>
                </a:schemeClr>
              </a:solidFill>
            </p:spPr>
            <p:txBody>
              <a:bodyPr wrap="square" rtlCol="0">
                <a:spAutoFit/>
              </a:bodyPr>
              <a:lstStyle/>
              <a:p>
                <a:r>
                  <a:rPr lang="zh-CN" altLang="en-US" b="1">
                    <a:solidFill>
                      <a:schemeClr val="accent6">
                        <a:lumMod val="50000"/>
                      </a:schemeClr>
                    </a:solidFill>
                  </a:rPr>
                  <a:t>命题演算公理化系统的</a:t>
                </a:r>
                <a:r>
                  <a:rPr lang="zh-CN" altLang="en-US" b="1">
                    <a:solidFill>
                      <a:srgbClr val="C00000"/>
                    </a:solidFill>
                  </a:rPr>
                  <a:t>元语言</a:t>
                </a:r>
                <a:r>
                  <a:rPr lang="zh-CN" altLang="en-US" b="1">
                    <a:solidFill>
                      <a:schemeClr val="accent6">
                        <a:lumMod val="50000"/>
                      </a:schemeClr>
                    </a:solidFill>
                  </a:rPr>
                  <a:t>是研究命题演算系统所使用的语言</a:t>
                </a:r>
                <a:endParaRPr lang="en-US" altLang="zh-CN" b="1">
                  <a:solidFill>
                    <a:schemeClr val="accent6">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这里就是汉语语言，以及所采用的包括大写字母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𝑪</m:t>
                    </m:r>
                    <m:r>
                      <a:rPr lang="zh-CN" altLang="en-US" sz="1600" b="1" i="1">
                        <a:solidFill>
                          <a:schemeClr val="accent2">
                            <a:lumMod val="50000"/>
                          </a:schemeClr>
                        </a:solidFill>
                        <a:latin typeface="Cambria Math" panose="02040503050406030204" pitchFamily="18" charset="0"/>
                        <a:ea typeface="楷体" panose="02010609060101010101" pitchFamily="49" charset="-122"/>
                      </a:rPr>
                      <m:t>在</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内的各种数学符号</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广义地来看，对象语言也是元语言的一部分</a:t>
                </a:r>
              </a:p>
            </p:txBody>
          </p:sp>
        </mc:Choice>
        <mc:Fallback xmlns="">
          <p:sp>
            <p:nvSpPr>
              <p:cNvPr id="3" name="文本框 2">
                <a:extLst>
                  <a:ext uri="{FF2B5EF4-FFF2-40B4-BE49-F238E27FC236}">
                    <a16:creationId xmlns:a16="http://schemas.microsoft.com/office/drawing/2014/main" id="{BDB28B4B-5F63-481B-BAEB-4F01AF005CF0}"/>
                  </a:ext>
                </a:extLst>
              </p:cNvPr>
              <p:cNvSpPr txBox="1">
                <a:spLocks noRot="1" noChangeAspect="1" noMove="1" noResize="1" noEditPoints="1" noAdjustHandles="1" noChangeArrowheads="1" noChangeShapeType="1" noTextEdit="1"/>
              </p:cNvSpPr>
              <p:nvPr/>
            </p:nvSpPr>
            <p:spPr>
              <a:xfrm>
                <a:off x="906319" y="2263609"/>
                <a:ext cx="7188480" cy="1015663"/>
              </a:xfrm>
              <a:prstGeom prst="rect">
                <a:avLst/>
              </a:prstGeom>
              <a:blipFill>
                <a:blip r:embed="rId3"/>
                <a:stretch>
                  <a:fillRect l="-763" t="-2994" r="-170" b="-658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672BB55-8AD8-4057-821D-440A81648B30}"/>
              </a:ext>
            </a:extLst>
          </p:cNvPr>
          <p:cNvSpPr txBox="1"/>
          <p:nvPr/>
        </p:nvSpPr>
        <p:spPr>
          <a:xfrm>
            <a:off x="906319" y="3546757"/>
            <a:ext cx="7331356" cy="800219"/>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rgbClr val="C00000"/>
                </a:solidFill>
              </a:rPr>
              <a:t>内定理</a:t>
            </a:r>
            <a:r>
              <a:rPr lang="zh-CN" altLang="en-US" b="1">
                <a:solidFill>
                  <a:schemeClr val="accent2">
                    <a:lumMod val="50000"/>
                  </a:schemeClr>
                </a:solidFill>
              </a:rPr>
              <a:t>是从公理出发通过推理规则能得到的对象语言中的公式</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rPr>
              <a:t>元语言定理</a:t>
            </a:r>
            <a:r>
              <a:rPr lang="zh-CN" altLang="en-US" b="1">
                <a:solidFill>
                  <a:schemeClr val="accent2">
                    <a:lumMod val="50000"/>
                  </a:schemeClr>
                </a:solidFill>
              </a:rPr>
              <a:t>是概括内定理的性质，乃至整个命题演算系统性质的定理</a:t>
            </a:r>
          </a:p>
        </p:txBody>
      </p:sp>
    </p:spTree>
    <p:extLst>
      <p:ext uri="{BB962C8B-B14F-4D97-AF65-F5344CB8AC3E}">
        <p14:creationId xmlns:p14="http://schemas.microsoft.com/office/powerpoint/2010/main" val="124433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命题演算公理化系统的公理化与形式化</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274BEB74-4105-4184-831E-BC4ED6A228B0}"/>
              </a:ext>
            </a:extLst>
          </p:cNvPr>
          <p:cNvSpPr txBox="1"/>
          <p:nvPr/>
        </p:nvSpPr>
        <p:spPr>
          <a:xfrm>
            <a:off x="715614" y="1000021"/>
            <a:ext cx="6932542" cy="1077218"/>
          </a:xfrm>
          <a:prstGeom prst="rect">
            <a:avLst/>
          </a:prstGeom>
          <a:solidFill>
            <a:schemeClr val="accent4">
              <a:lumMod val="20000"/>
              <a:lumOff val="80000"/>
              <a:alpha val="53000"/>
            </a:schemeClr>
          </a:solidFill>
        </p:spPr>
        <p:txBody>
          <a:bodyPr wrap="square" rtlCol="0">
            <a:spAutoFit/>
          </a:bodyPr>
          <a:lstStyle/>
          <a:p>
            <a:pPr algn="ctr">
              <a:spcBef>
                <a:spcPts val="600"/>
              </a:spcBef>
            </a:pPr>
            <a:r>
              <a:rPr lang="zh-CN" altLang="en-US" b="1">
                <a:solidFill>
                  <a:srgbClr val="C00000"/>
                </a:solidFill>
              </a:rPr>
              <a:t>公理化</a:t>
            </a:r>
            <a:endParaRPr lang="en-US" altLang="zh-CN" b="1">
              <a:solidFill>
                <a:srgbClr val="C00000"/>
              </a:solidFill>
            </a:endParaRPr>
          </a:p>
          <a:p>
            <a:pPr marL="285750" indent="-285750">
              <a:spcBef>
                <a:spcPts val="600"/>
              </a:spcBef>
              <a:buFont typeface="Arial" panose="020B0604020202020204" pitchFamily="34" charset="0"/>
              <a:buChar char="•"/>
            </a:pPr>
            <a:r>
              <a:rPr lang="zh-CN" altLang="en-US" b="1">
                <a:solidFill>
                  <a:srgbClr val="C00000"/>
                </a:solidFill>
              </a:rPr>
              <a:t>公式的归纳定义</a:t>
            </a:r>
            <a:r>
              <a:rPr lang="zh-CN" altLang="en-US" b="1">
                <a:solidFill>
                  <a:schemeClr val="accent2">
                    <a:lumMod val="50000"/>
                  </a:schemeClr>
                </a:solidFill>
              </a:rPr>
              <a:t>：由命题变量通过逻辑运算符（和圆括号）构造</a:t>
            </a:r>
            <a:endParaRPr lang="en-US" altLang="zh-CN"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rgbClr val="C00000"/>
                </a:solidFill>
              </a:rPr>
              <a:t>内定理的归纳定义</a:t>
            </a:r>
            <a:r>
              <a:rPr lang="zh-CN" altLang="en-US" b="1">
                <a:solidFill>
                  <a:schemeClr val="accent2">
                    <a:lumMod val="50000"/>
                  </a:schemeClr>
                </a:solidFill>
              </a:rPr>
              <a:t>：由公理的代入实例通过分离规则构造</a:t>
            </a:r>
          </a:p>
        </p:txBody>
      </p:sp>
      <p:sp>
        <p:nvSpPr>
          <p:cNvPr id="9" name="文本框 8">
            <a:extLst>
              <a:ext uri="{FF2B5EF4-FFF2-40B4-BE49-F238E27FC236}">
                <a16:creationId xmlns:a16="http://schemas.microsoft.com/office/drawing/2014/main" id="{108BAAC9-0E69-4329-9EFA-DE9AD58246FC}"/>
              </a:ext>
            </a:extLst>
          </p:cNvPr>
          <p:cNvSpPr txBox="1"/>
          <p:nvPr/>
        </p:nvSpPr>
        <p:spPr>
          <a:xfrm>
            <a:off x="715614" y="2388686"/>
            <a:ext cx="7712765" cy="1985159"/>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b="1">
                <a:solidFill>
                  <a:srgbClr val="C00000"/>
                </a:solidFill>
              </a:rPr>
              <a:t>形式化</a:t>
            </a:r>
            <a:endParaRPr lang="en-US" altLang="zh-CN" b="1">
              <a:solidFill>
                <a:srgbClr val="C00000"/>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公式是没有含义的符号串，公理模式的代入实例是纯粹的字母查找与符号串替换</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存在机械的、能行的方法判定下面的问题：</a:t>
            </a:r>
            <a:endParaRPr lang="en-US" altLang="zh-CN" sz="1600" b="1">
              <a:solidFill>
                <a:schemeClr val="accent2">
                  <a:lumMod val="50000"/>
                </a:schemeClr>
              </a:solidFill>
            </a:endParaRPr>
          </a:p>
          <a:p>
            <a:pPr marL="742950" lvl="1"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符号集上的符号串是否是公式</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一个公式是否是公理</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一个公式序列是否是内定理的证明</a:t>
            </a:r>
          </a:p>
        </p:txBody>
      </p:sp>
      <p:sp>
        <p:nvSpPr>
          <p:cNvPr id="3" name="文本框 2">
            <a:extLst>
              <a:ext uri="{FF2B5EF4-FFF2-40B4-BE49-F238E27FC236}">
                <a16:creationId xmlns:a16="http://schemas.microsoft.com/office/drawing/2014/main" id="{056B7336-ABA3-49EA-835C-E17A7E30177D}"/>
              </a:ext>
            </a:extLst>
          </p:cNvPr>
          <p:cNvSpPr txBox="1"/>
          <p:nvPr/>
        </p:nvSpPr>
        <p:spPr>
          <a:xfrm>
            <a:off x="5784574" y="3542849"/>
            <a:ext cx="2643805"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基于我们已经实现的</a:t>
            </a:r>
            <a:r>
              <a:rPr lang="en-US" altLang="zh-CN" sz="1600" b="1">
                <a:solidFill>
                  <a:schemeClr val="bg1"/>
                </a:solidFill>
              </a:rPr>
              <a:t>Java</a:t>
            </a:r>
            <a:r>
              <a:rPr lang="zh-CN" altLang="en-US" sz="1600" b="1">
                <a:solidFill>
                  <a:schemeClr val="bg1"/>
                </a:solidFill>
              </a:rPr>
              <a:t>类，不难实现判断公式是否是公理，公式序列是否是证明</a:t>
            </a:r>
          </a:p>
        </p:txBody>
      </p:sp>
    </p:spTree>
    <p:extLst>
      <p:ext uri="{BB962C8B-B14F-4D97-AF65-F5344CB8AC3E}">
        <p14:creationId xmlns:p14="http://schemas.microsoft.com/office/powerpoint/2010/main" val="260191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5137" y="1057726"/>
            <a:ext cx="4613555"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命题演算系统概述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命题演算公理化系统定义</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命题演算公理化系统内定理证明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命题演算公理化系统的演绎定理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40880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命题演算公理化系统内定理证明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代入与变量替换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7B97BEA-70CF-4893-8A23-924B28E90D8C}"/>
                  </a:ext>
                </a:extLst>
              </p:cNvPr>
              <p:cNvSpPr txBox="1"/>
              <p:nvPr/>
            </p:nvSpPr>
            <p:spPr>
              <a:xfrm>
                <a:off x="509042" y="860094"/>
                <a:ext cx="8125909" cy="1341778"/>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600" b="1">
                    <a:solidFill>
                      <a:schemeClr val="accent6">
                        <a:lumMod val="50000"/>
                      </a:schemeClr>
                    </a:solidFill>
                  </a:rPr>
                  <a:t>设公式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含有变量</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𝒑</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 ⋯,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𝒑</m:t>
                        </m:r>
                      </m:e>
                      <m:sub>
                        <m:r>
                          <a:rPr lang="en-US" altLang="zh-CN" sz="1600" b="1" i="1" smtClean="0">
                            <a:solidFill>
                              <a:schemeClr val="accent6">
                                <a:lumMod val="50000"/>
                              </a:schemeClr>
                            </a:solidFill>
                            <a:latin typeface="Cambria Math" panose="02040503050406030204" pitchFamily="18" charset="0"/>
                          </a:rPr>
                          <m:t>𝒏</m:t>
                        </m:r>
                      </m:sub>
                    </m:sSub>
                  </m:oMath>
                </a14:m>
                <a:r>
                  <a:rPr lang="zh-CN" altLang="en-US" sz="1600" b="1">
                    <a:solidFill>
                      <a:schemeClr val="accent6">
                        <a:lumMod val="50000"/>
                      </a:schemeClr>
                    </a:solidFill>
                  </a:rPr>
                  <a:t>，将</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中每个变量</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𝒑</m:t>
                        </m:r>
                      </m:e>
                      <m:sub>
                        <m:r>
                          <a:rPr lang="en-US" altLang="zh-CN" sz="1600" b="1" i="1" smtClean="0">
                            <a:solidFill>
                              <a:schemeClr val="accent6">
                                <a:lumMod val="50000"/>
                              </a:schemeClr>
                            </a:solidFill>
                            <a:latin typeface="Cambria Math" panose="02040503050406030204" pitchFamily="18" charset="0"/>
                          </a:rPr>
                          <m:t>𝒊</m:t>
                        </m:r>
                      </m:sub>
                    </m:sSub>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𝒊</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𝟏</m:t>
                    </m:r>
                    <m:r>
                      <a:rPr lang="en-US" altLang="zh-CN" sz="1600" b="1" i="1" smtClean="0">
                        <a:solidFill>
                          <a:schemeClr val="accent6">
                            <a:lumMod val="50000"/>
                          </a:schemeClr>
                        </a:solidFill>
                        <a:latin typeface="Cambria Math" panose="02040503050406030204" pitchFamily="18" charset="0"/>
                      </a:rPr>
                      <m:t>,⋯, </m:t>
                    </m:r>
                    <m:r>
                      <a:rPr lang="en-US" altLang="zh-CN" sz="1600" b="1" i="1" smtClean="0">
                        <a:solidFill>
                          <a:schemeClr val="accent6">
                            <a:lumMod val="50000"/>
                          </a:schemeClr>
                        </a:solidFill>
                        <a:latin typeface="Cambria Math" panose="02040503050406030204" pitchFamily="18" charset="0"/>
                      </a:rPr>
                      <m:t>𝒏</m:t>
                    </m:r>
                    <m:r>
                      <a:rPr lang="en-US" altLang="zh-CN" sz="1600" b="1" i="1" smtClean="0">
                        <a:solidFill>
                          <a:schemeClr val="accent6">
                            <a:lumMod val="50000"/>
                          </a:schemeClr>
                        </a:solidFill>
                        <a:latin typeface="Cambria Math" panose="02040503050406030204" pitchFamily="18" charset="0"/>
                      </a:rPr>
                      <m:t>)</m:t>
                    </m:r>
                  </m:oMath>
                </a14:m>
                <a:r>
                  <a:rPr lang="zh-CN" altLang="en-US" sz="1600" b="1">
                    <a:solidFill>
                      <a:schemeClr val="accent6">
                        <a:lumMod val="50000"/>
                      </a:schemeClr>
                    </a:solidFill>
                  </a:rPr>
                  <a:t>的所有出现用表示任意公式的大写字母</a:t>
                </a:r>
                <a14:m>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𝑨</m:t>
                        </m:r>
                      </m:e>
                      <m:sub>
                        <m:r>
                          <a:rPr lang="en-US" altLang="zh-CN" sz="1600" b="1" i="1" smtClean="0">
                            <a:solidFill>
                              <a:schemeClr val="accent6">
                                <a:lumMod val="50000"/>
                              </a:schemeClr>
                            </a:solidFill>
                            <a:latin typeface="Cambria Math" panose="02040503050406030204" pitchFamily="18" charset="0"/>
                          </a:rPr>
                          <m:t>𝒊</m:t>
                        </m:r>
                      </m:sub>
                    </m:sSub>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𝒊</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𝟏</m:t>
                    </m:r>
                    <m:r>
                      <a:rPr lang="en-US" altLang="zh-CN"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𝒏</m:t>
                    </m:r>
                    <m:r>
                      <a:rPr lang="en-US" altLang="zh-CN" sz="1600" b="1" i="1">
                        <a:solidFill>
                          <a:schemeClr val="accent6">
                            <a:lumMod val="50000"/>
                          </a:schemeClr>
                        </a:solidFill>
                        <a:latin typeface="Cambria Math" panose="02040503050406030204" pitchFamily="18" charset="0"/>
                      </a:rPr>
                      <m:t>)</m:t>
                    </m:r>
                  </m:oMath>
                </a14:m>
                <a:r>
                  <a:rPr lang="zh-CN" altLang="en-US" sz="1600" b="1">
                    <a:solidFill>
                      <a:schemeClr val="accent6">
                        <a:lumMod val="50000"/>
                      </a:schemeClr>
                    </a:solidFill>
                  </a:rPr>
                  <a:t>替换得到的符号串称为由公式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rPr>
                  <a:t>泛化得到的</a:t>
                </a:r>
                <a:r>
                  <a:rPr lang="zh-CN" altLang="en-US" sz="1600" b="1">
                    <a:solidFill>
                      <a:srgbClr val="C00000"/>
                    </a:solidFill>
                  </a:rPr>
                  <a:t>公式模式</a:t>
                </a:r>
                <a:endParaRPr lang="en-US" altLang="zh-CN" sz="1600" b="1">
                  <a:solidFill>
                    <a:srgbClr val="C00000"/>
                  </a:solidFill>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公式模式中每个大写字母</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𝒊</m:t>
                        </m:r>
                      </m:sub>
                    </m:sSub>
                  </m:oMath>
                </a14:m>
                <a:r>
                  <a:rPr lang="zh-CN" altLang="en-US" sz="1400" b="1">
                    <a:solidFill>
                      <a:srgbClr val="002060"/>
                    </a:solidFill>
                    <a:latin typeface="楷体" panose="02010609060101010101" pitchFamily="49" charset="-122"/>
                    <a:ea typeface="楷体" panose="02010609060101010101" pitchFamily="49" charset="-122"/>
                  </a:rPr>
                  <a:t>的所有出现用具体的公式</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𝑩</m:t>
                        </m:r>
                      </m:e>
                      <m:sub>
                        <m:r>
                          <a:rPr lang="en-US" altLang="zh-CN" sz="1400" b="1" i="1" smtClean="0">
                            <a:solidFill>
                              <a:srgbClr val="002060"/>
                            </a:solidFill>
                            <a:latin typeface="Cambria Math" panose="02040503050406030204" pitchFamily="18" charset="0"/>
                          </a:rPr>
                          <m:t>𝒊</m:t>
                        </m:r>
                      </m:sub>
                    </m:sSub>
                  </m:oMath>
                </a14:m>
                <a:r>
                  <a:rPr lang="zh-CN" altLang="en-US" sz="1400" b="1">
                    <a:solidFill>
                      <a:srgbClr val="002060"/>
                    </a:solidFill>
                    <a:latin typeface="楷体" panose="02010609060101010101" pitchFamily="49" charset="-122"/>
                    <a:ea typeface="楷体" panose="02010609060101010101" pitchFamily="49" charset="-122"/>
                  </a:rPr>
                  <a:t>代入得到的公式称为该公式模式的</a:t>
                </a:r>
                <a:r>
                  <a:rPr lang="zh-CN" altLang="en-US" sz="1400" b="1">
                    <a:solidFill>
                      <a:srgbClr val="C00000"/>
                    </a:solidFill>
                    <a:latin typeface="+mn-ea"/>
                  </a:rPr>
                  <a:t>代入实例</a:t>
                </a:r>
                <a:endParaRPr lang="en-US" altLang="zh-CN" sz="1400" b="1">
                  <a:solidFill>
                    <a:srgbClr val="C00000"/>
                  </a:solidFill>
                  <a:latin typeface="+mn-ea"/>
                </a:endParaRPr>
              </a:p>
              <a:p>
                <a:pPr marL="742950" lvl="1" indent="-285750">
                  <a:lnSpc>
                    <a:spcPts val="2100"/>
                  </a:lnSpc>
                  <a:spcBef>
                    <a:spcPts val="600"/>
                  </a:spcBef>
                  <a:buFont typeface="Arial" panose="020B0604020202020204" pitchFamily="34" charset="0"/>
                  <a:buChar char="•"/>
                </a:pPr>
                <a:r>
                  <a:rPr lang="zh-CN" altLang="en-US" sz="1400" b="1">
                    <a:solidFill>
                      <a:schemeClr val="accent2">
                        <a:lumMod val="50000"/>
                      </a:schemeClr>
                    </a:solidFill>
                  </a:rPr>
                  <a:t>利用前面定义的变量替换，该代入实例实际上是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𝑩</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𝑩</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e>
                    </m:d>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17B97BEA-70CF-4893-8A23-924B28E90D8C}"/>
                  </a:ext>
                </a:extLst>
              </p:cNvPr>
              <p:cNvSpPr txBox="1">
                <a:spLocks noRot="1" noChangeAspect="1" noMove="1" noResize="1" noEditPoints="1" noAdjustHandles="1" noChangeArrowheads="1" noChangeShapeType="1" noTextEdit="1"/>
              </p:cNvSpPr>
              <p:nvPr/>
            </p:nvSpPr>
            <p:spPr>
              <a:xfrm>
                <a:off x="509042" y="860094"/>
                <a:ext cx="8125909" cy="1341778"/>
              </a:xfrm>
              <a:prstGeom prst="rect">
                <a:avLst/>
              </a:prstGeom>
              <a:blipFill>
                <a:blip r:embed="rId2"/>
                <a:stretch>
                  <a:fillRect l="-450" t="-455" r="-300" b="-1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E3AE61E-0B74-4DF4-B09C-0192BCA01B94}"/>
                  </a:ext>
                </a:extLst>
              </p:cNvPr>
              <p:cNvSpPr txBox="1"/>
              <p:nvPr/>
            </p:nvSpPr>
            <p:spPr>
              <a:xfrm>
                <a:off x="1110360" y="2415425"/>
                <a:ext cx="5113683" cy="312650"/>
              </a:xfrm>
              <a:prstGeom prst="rect">
                <a:avLst/>
              </a:prstGeom>
              <a:solidFill>
                <a:schemeClr val="accent6">
                  <a:lumMod val="20000"/>
                  <a:lumOff val="80000"/>
                </a:schemeClr>
              </a:solidFill>
            </p:spPr>
            <p:txBody>
              <a:bodyPr wrap="square" tIns="0" bIns="0" rtlCol="0">
                <a:spAutoFit/>
              </a:bodyPr>
              <a:lstStyle/>
              <a:p>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e>
                    </m:d>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E3AE61E-0B74-4DF4-B09C-0192BCA01B94}"/>
                  </a:ext>
                </a:extLst>
              </p:cNvPr>
              <p:cNvSpPr txBox="1">
                <a:spLocks noRot="1" noChangeAspect="1" noMove="1" noResize="1" noEditPoints="1" noAdjustHandles="1" noChangeArrowheads="1" noChangeShapeType="1" noTextEdit="1"/>
              </p:cNvSpPr>
              <p:nvPr/>
            </p:nvSpPr>
            <p:spPr>
              <a:xfrm>
                <a:off x="1110360" y="2415425"/>
                <a:ext cx="5113683" cy="312650"/>
              </a:xfrm>
              <a:prstGeom prst="rect">
                <a:avLst/>
              </a:prstGeom>
              <a:blipFill>
                <a:blip r:embed="rId3"/>
                <a:stretch>
                  <a:fillRect l="-954" t="-17308" b="-40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AB90020-3338-4F3D-8132-A21D7AE7ACF1}"/>
                  </a:ext>
                </a:extLst>
              </p:cNvPr>
              <p:cNvSpPr txBox="1"/>
              <p:nvPr/>
            </p:nvSpPr>
            <p:spPr>
              <a:xfrm>
                <a:off x="1110359" y="3142620"/>
                <a:ext cx="5305349" cy="312650"/>
              </a:xfrm>
              <a:prstGeom prst="rect">
                <a:avLst/>
              </a:prstGeom>
              <a:solidFill>
                <a:schemeClr val="accent6">
                  <a:lumMod val="20000"/>
                  <a:lumOff val="80000"/>
                </a:schemeClr>
              </a:solidFill>
            </p:spPr>
            <p:txBody>
              <a:bodyPr wrap="square" tIns="0" bIns="0" rtlCol="0">
                <a:spAutoFit/>
              </a:bodyPr>
              <a:lstStyle/>
              <a:p>
                <a:r>
                  <a:rPr lang="zh-CN" altLang="en-US" b="1">
                    <a:solidFill>
                      <a:schemeClr val="accent2">
                        <a:lumMod val="50000"/>
                      </a:schemeClr>
                    </a:solidFill>
                  </a:rPr>
                  <a:t>公式模式</a:t>
                </a:r>
                <a:r>
                  <a:rPr lang="en-US" altLang="zh-CN" b="1">
                    <a:solidFill>
                      <a:schemeClr val="accent2">
                        <a:lumMod val="50000"/>
                      </a:schemeClr>
                    </a:solidFill>
                  </a:rPr>
                  <a:t>: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𝑫</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𝑫</m:t>
                            </m:r>
                          </m:e>
                        </m:d>
                      </m:e>
                    </m:d>
                  </m:oMath>
                </a14:m>
                <a:endParaRPr lang="zh-CN" altLang="en-US"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8AB90020-3338-4F3D-8132-A21D7AE7ACF1}"/>
                  </a:ext>
                </a:extLst>
              </p:cNvPr>
              <p:cNvSpPr txBox="1">
                <a:spLocks noRot="1" noChangeAspect="1" noMove="1" noResize="1" noEditPoints="1" noAdjustHandles="1" noChangeArrowheads="1" noChangeShapeType="1" noTextEdit="1"/>
              </p:cNvSpPr>
              <p:nvPr/>
            </p:nvSpPr>
            <p:spPr>
              <a:xfrm>
                <a:off x="1110359" y="3142620"/>
                <a:ext cx="5305349" cy="312650"/>
              </a:xfrm>
              <a:prstGeom prst="rect">
                <a:avLst/>
              </a:prstGeom>
              <a:blipFill>
                <a:blip r:embed="rId4"/>
                <a:stretch>
                  <a:fillRect l="-920" t="-17647" b="-41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471E8BE-02D0-4ACB-9171-612150CD9C07}"/>
                  </a:ext>
                </a:extLst>
              </p:cNvPr>
              <p:cNvSpPr txBox="1"/>
              <p:nvPr/>
            </p:nvSpPr>
            <p:spPr>
              <a:xfrm>
                <a:off x="1110358" y="3880208"/>
                <a:ext cx="6840947" cy="312650"/>
              </a:xfrm>
              <a:prstGeom prst="rect">
                <a:avLst/>
              </a:prstGeom>
              <a:solidFill>
                <a:schemeClr val="accent6">
                  <a:lumMod val="20000"/>
                  <a:lumOff val="80000"/>
                </a:schemeClr>
              </a:solidFill>
            </p:spPr>
            <p:txBody>
              <a:bodyPr wrap="square" tIns="0" bIns="0" rtlCol="0">
                <a:spAutoFit/>
              </a:bodyPr>
              <a:lstStyle/>
              <a:p>
                <a:r>
                  <a:rPr lang="zh-CN" altLang="en-US" b="1">
                    <a:solidFill>
                      <a:schemeClr val="accent2">
                        <a:lumMod val="50000"/>
                      </a:schemeClr>
                    </a:solidFill>
                  </a:rPr>
                  <a:t>代入实例</a:t>
                </a:r>
                <a:r>
                  <a:rPr lang="en-US" altLang="zh-CN" b="1">
                    <a:solidFill>
                      <a:schemeClr val="accent2">
                        <a:lumMod val="50000"/>
                      </a:schemeClr>
                    </a:solidFill>
                  </a:rPr>
                  <a:t>: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a14:m>
                <a:endParaRPr lang="zh-CN" altLang="en-US"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0471E8BE-02D0-4ACB-9171-612150CD9C07}"/>
                  </a:ext>
                </a:extLst>
              </p:cNvPr>
              <p:cNvSpPr txBox="1">
                <a:spLocks noRot="1" noChangeAspect="1" noMove="1" noResize="1" noEditPoints="1" noAdjustHandles="1" noChangeArrowheads="1" noChangeShapeType="1" noTextEdit="1"/>
              </p:cNvSpPr>
              <p:nvPr/>
            </p:nvSpPr>
            <p:spPr>
              <a:xfrm>
                <a:off x="1110358" y="3880208"/>
                <a:ext cx="6840947" cy="312650"/>
              </a:xfrm>
              <a:prstGeom prst="rect">
                <a:avLst/>
              </a:prstGeom>
              <a:blipFill>
                <a:blip r:embed="rId5"/>
                <a:stretch>
                  <a:fillRect l="-713" t="-17647" b="-41176"/>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8D96ACC-5199-4432-9936-84F8E32D78DC}"/>
              </a:ext>
            </a:extLst>
          </p:cNvPr>
          <p:cNvSpPr/>
          <p:nvPr/>
        </p:nvSpPr>
        <p:spPr>
          <a:xfrm>
            <a:off x="3629929" y="2768520"/>
            <a:ext cx="74543" cy="312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F92D08A-E927-486A-ABD0-B0236CC0DB5C}"/>
                  </a:ext>
                </a:extLst>
              </p:cNvPr>
              <p:cNvSpPr txBox="1"/>
              <p:nvPr/>
            </p:nvSpPr>
            <p:spPr>
              <a:xfrm>
                <a:off x="3763032" y="2833629"/>
                <a:ext cx="2299837" cy="184666"/>
              </a:xfrm>
              <a:prstGeom prst="rect">
                <a:avLst/>
              </a:prstGeom>
              <a:solidFill>
                <a:schemeClr val="accent2">
                  <a:lumMod val="20000"/>
                  <a:lumOff val="80000"/>
                </a:schemeClr>
              </a:solidFill>
            </p:spPr>
            <p:txBody>
              <a:bodyPr wrap="square" lIns="0" tIns="0" rIns="0" bIns="0" rtlCol="0">
                <a:spAutoFit/>
              </a:bodyPr>
              <a:lstStyle/>
              <a:p>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用</a:t>
                </a:r>
                <a14:m>
                  <m:oMath xmlns:m="http://schemas.openxmlformats.org/officeDocument/2006/math">
                    <m:r>
                      <a:rPr lang="en-US" altLang="zh-CN" sz="1200" b="1" i="1" smtClean="0">
                        <a:solidFill>
                          <a:srgbClr val="002060"/>
                        </a:solidFill>
                        <a:latin typeface="Cambria Math" panose="02040503050406030204" pitchFamily="18" charset="0"/>
                      </a:rPr>
                      <m:t>𝑩</m:t>
                    </m:r>
                  </m:oMath>
                </a14:m>
                <a:r>
                  <a:rPr lang="zh-CN" altLang="en-US" sz="1200" b="1">
                    <a:solidFill>
                      <a:srgbClr val="002060"/>
                    </a:solidFill>
                  </a:rPr>
                  <a:t>替换，</a:t>
                </a:r>
                <a14:m>
                  <m:oMath xmlns:m="http://schemas.openxmlformats.org/officeDocument/2006/math">
                    <m:r>
                      <a:rPr lang="en-US" altLang="zh-CN" sz="1200" b="1" i="1" smtClean="0">
                        <a:solidFill>
                          <a:srgbClr val="002060"/>
                        </a:solidFill>
                        <a:latin typeface="Cambria Math" panose="02040503050406030204" pitchFamily="18" charset="0"/>
                      </a:rPr>
                      <m:t>𝒒</m:t>
                    </m:r>
                  </m:oMath>
                </a14:m>
                <a:r>
                  <a:rPr lang="zh-CN" altLang="en-US" sz="1200" b="1">
                    <a:solidFill>
                      <a:srgbClr val="002060"/>
                    </a:solidFill>
                  </a:rPr>
                  <a:t>用</a:t>
                </a:r>
                <a14:m>
                  <m:oMath xmlns:m="http://schemas.openxmlformats.org/officeDocument/2006/math">
                    <m:r>
                      <a:rPr lang="en-US" altLang="zh-CN" sz="1200" b="1" i="1" smtClean="0">
                        <a:solidFill>
                          <a:srgbClr val="002060"/>
                        </a:solidFill>
                        <a:latin typeface="Cambria Math" panose="02040503050406030204" pitchFamily="18" charset="0"/>
                      </a:rPr>
                      <m:t>𝑪</m:t>
                    </m:r>
                  </m:oMath>
                </a14:m>
                <a:r>
                  <a:rPr lang="zh-CN" altLang="en-US" sz="1200" b="1">
                    <a:solidFill>
                      <a:srgbClr val="002060"/>
                    </a:solidFill>
                  </a:rPr>
                  <a:t>替换，</a:t>
                </a:r>
                <a14:m>
                  <m:oMath xmlns:m="http://schemas.openxmlformats.org/officeDocument/2006/math">
                    <m:r>
                      <a:rPr lang="en-US" altLang="zh-CN" sz="1200" b="1" i="1" smtClean="0">
                        <a:solidFill>
                          <a:srgbClr val="002060"/>
                        </a:solidFill>
                        <a:latin typeface="Cambria Math" panose="02040503050406030204" pitchFamily="18" charset="0"/>
                      </a:rPr>
                      <m:t>𝒓</m:t>
                    </m:r>
                  </m:oMath>
                </a14:m>
                <a:r>
                  <a:rPr lang="zh-CN" altLang="en-US" sz="1200" b="1">
                    <a:solidFill>
                      <a:srgbClr val="002060"/>
                    </a:solidFill>
                  </a:rPr>
                  <a:t>用</a:t>
                </a:r>
                <a14:m>
                  <m:oMath xmlns:m="http://schemas.openxmlformats.org/officeDocument/2006/math">
                    <m:r>
                      <a:rPr lang="en-US" altLang="zh-CN" sz="1200" b="1" i="1" smtClean="0">
                        <a:solidFill>
                          <a:srgbClr val="002060"/>
                        </a:solidFill>
                        <a:latin typeface="Cambria Math" panose="02040503050406030204" pitchFamily="18" charset="0"/>
                      </a:rPr>
                      <m:t>𝑫</m:t>
                    </m:r>
                  </m:oMath>
                </a14:m>
                <a:r>
                  <a:rPr lang="zh-CN" altLang="en-US" sz="1200" b="1">
                    <a:solidFill>
                      <a:srgbClr val="002060"/>
                    </a:solidFill>
                  </a:rPr>
                  <a:t>替换</a:t>
                </a:r>
              </a:p>
            </p:txBody>
          </p:sp>
        </mc:Choice>
        <mc:Fallback xmlns="">
          <p:sp>
            <p:nvSpPr>
              <p:cNvPr id="5" name="文本框 4">
                <a:extLst>
                  <a:ext uri="{FF2B5EF4-FFF2-40B4-BE49-F238E27FC236}">
                    <a16:creationId xmlns:a16="http://schemas.microsoft.com/office/drawing/2014/main" id="{DF92D08A-E927-486A-ABD0-B0236CC0DB5C}"/>
                  </a:ext>
                </a:extLst>
              </p:cNvPr>
              <p:cNvSpPr txBox="1">
                <a:spLocks noRot="1" noChangeAspect="1" noMove="1" noResize="1" noEditPoints="1" noAdjustHandles="1" noChangeArrowheads="1" noChangeShapeType="1" noTextEdit="1"/>
              </p:cNvSpPr>
              <p:nvPr/>
            </p:nvSpPr>
            <p:spPr>
              <a:xfrm>
                <a:off x="3763032" y="2833629"/>
                <a:ext cx="2299837" cy="184666"/>
              </a:xfrm>
              <a:prstGeom prst="rect">
                <a:avLst/>
              </a:prstGeom>
              <a:blipFill>
                <a:blip r:embed="rId6"/>
                <a:stretch>
                  <a:fillRect l="-2381" t="-26667" r="-291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BB490E3-4AE5-4F63-876E-3B138C9ABB5A}"/>
                  </a:ext>
                </a:extLst>
              </p:cNvPr>
              <p:cNvSpPr txBox="1"/>
              <p:nvPr/>
            </p:nvSpPr>
            <p:spPr>
              <a:xfrm>
                <a:off x="3763032" y="3571217"/>
                <a:ext cx="2816673" cy="184666"/>
              </a:xfrm>
              <a:prstGeom prst="rect">
                <a:avLst/>
              </a:prstGeom>
              <a:solidFill>
                <a:schemeClr val="accent2">
                  <a:lumMod val="20000"/>
                  <a:lumOff val="80000"/>
                </a:schemeClr>
              </a:solidFill>
            </p:spPr>
            <p:txBody>
              <a:bodyPr wrap="square" lIns="0" tIns="0" rIns="0" bIns="0" rtlCol="0">
                <a:spAutoFit/>
              </a:bodyPr>
              <a:lstStyle/>
              <a:p>
                <a14:m>
                  <m:oMath xmlns:m="http://schemas.openxmlformats.org/officeDocument/2006/math">
                    <m:r>
                      <a:rPr lang="en-US" altLang="zh-CN" sz="1200" b="1" i="1" smtClean="0">
                        <a:solidFill>
                          <a:srgbClr val="002060"/>
                        </a:solidFill>
                        <a:latin typeface="Cambria Math" panose="02040503050406030204" pitchFamily="18" charset="0"/>
                      </a:rPr>
                      <m:t>𝑩</m:t>
                    </m:r>
                  </m:oMath>
                </a14:m>
                <a:r>
                  <a:rPr lang="zh-CN" altLang="en-US" sz="1200" b="1">
                    <a:solidFill>
                      <a:srgbClr val="002060"/>
                    </a:solidFill>
                  </a:rPr>
                  <a:t>用</a:t>
                </a: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代入，</a:t>
                </a:r>
                <a14:m>
                  <m:oMath xmlns:m="http://schemas.openxmlformats.org/officeDocument/2006/math">
                    <m:r>
                      <a:rPr lang="en-US" altLang="zh-CN" sz="1200" b="1" i="1" smtClean="0">
                        <a:solidFill>
                          <a:srgbClr val="002060"/>
                        </a:solidFill>
                        <a:latin typeface="Cambria Math" panose="02040503050406030204" pitchFamily="18" charset="0"/>
                      </a:rPr>
                      <m:t>𝑪</m:t>
                    </m:r>
                  </m:oMath>
                </a14:m>
                <a:r>
                  <a:rPr lang="zh-CN" altLang="en-US" sz="1200" b="1">
                    <a:solidFill>
                      <a:srgbClr val="002060"/>
                    </a:solidFill>
                  </a:rPr>
                  <a:t>用</a:t>
                </a: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代入，</a:t>
                </a:r>
                <a14:m>
                  <m:oMath xmlns:m="http://schemas.openxmlformats.org/officeDocument/2006/math">
                    <m:r>
                      <a:rPr lang="en-US" altLang="zh-CN" sz="1200" b="1" i="1" smtClean="0">
                        <a:solidFill>
                          <a:srgbClr val="002060"/>
                        </a:solidFill>
                        <a:latin typeface="Cambria Math" panose="02040503050406030204" pitchFamily="18" charset="0"/>
                      </a:rPr>
                      <m:t>𝑫</m:t>
                    </m:r>
                  </m:oMath>
                </a14:m>
                <a:r>
                  <a:rPr lang="zh-CN" altLang="en-US" sz="1200" b="1">
                    <a:solidFill>
                      <a:srgbClr val="002060"/>
                    </a:solidFill>
                  </a:rPr>
                  <a:t>用</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代入</a:t>
                </a:r>
              </a:p>
            </p:txBody>
          </p:sp>
        </mc:Choice>
        <mc:Fallback xmlns="">
          <p:sp>
            <p:nvSpPr>
              <p:cNvPr id="18" name="文本框 17">
                <a:extLst>
                  <a:ext uri="{FF2B5EF4-FFF2-40B4-BE49-F238E27FC236}">
                    <a16:creationId xmlns:a16="http://schemas.microsoft.com/office/drawing/2014/main" id="{9BB490E3-4AE5-4F63-876E-3B138C9ABB5A}"/>
                  </a:ext>
                </a:extLst>
              </p:cNvPr>
              <p:cNvSpPr txBox="1">
                <a:spLocks noRot="1" noChangeAspect="1" noMove="1" noResize="1" noEditPoints="1" noAdjustHandles="1" noChangeArrowheads="1" noChangeShapeType="1" noTextEdit="1"/>
              </p:cNvSpPr>
              <p:nvPr/>
            </p:nvSpPr>
            <p:spPr>
              <a:xfrm>
                <a:off x="3763032" y="3571217"/>
                <a:ext cx="2816673" cy="184666"/>
              </a:xfrm>
              <a:prstGeom prst="rect">
                <a:avLst/>
              </a:prstGeom>
              <a:blipFill>
                <a:blip r:embed="rId7"/>
                <a:stretch>
                  <a:fillRect l="-1948" t="-26667" r="-866" b="-50000"/>
                </a:stretch>
              </a:blipFill>
            </p:spPr>
            <p:txBody>
              <a:bodyPr/>
              <a:lstStyle/>
              <a:p>
                <a:r>
                  <a:rPr lang="zh-CN" altLang="en-US">
                    <a:noFill/>
                  </a:rPr>
                  <a:t> </a:t>
                </a:r>
              </a:p>
            </p:txBody>
          </p:sp>
        </mc:Fallback>
      </mc:AlternateContent>
      <p:sp>
        <p:nvSpPr>
          <p:cNvPr id="19" name="箭头: 下 18">
            <a:extLst>
              <a:ext uri="{FF2B5EF4-FFF2-40B4-BE49-F238E27FC236}">
                <a16:creationId xmlns:a16="http://schemas.microsoft.com/office/drawing/2014/main" id="{F8408199-40E3-4BA7-A806-3BD9A07440ED}"/>
              </a:ext>
            </a:extLst>
          </p:cNvPr>
          <p:cNvSpPr/>
          <p:nvPr/>
        </p:nvSpPr>
        <p:spPr>
          <a:xfrm>
            <a:off x="3629929" y="3520391"/>
            <a:ext cx="74543" cy="312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B1130E4-0711-4129-8AC4-EFB3399F6464}"/>
                  </a:ext>
                </a:extLst>
              </p:cNvPr>
              <p:cNvSpPr txBox="1"/>
              <p:nvPr/>
            </p:nvSpPr>
            <p:spPr>
              <a:xfrm>
                <a:off x="2168877" y="4186136"/>
                <a:ext cx="2850386" cy="276999"/>
              </a:xfrm>
              <a:prstGeom prst="rect">
                <a:avLst/>
              </a:prstGeom>
              <a:solidFill>
                <a:schemeClr val="accent6">
                  <a:lumMod val="20000"/>
                  <a:lumOff val="80000"/>
                </a:schemeClr>
              </a:solidFill>
            </p:spPr>
            <p:txBody>
              <a:bodyPr wrap="square" tIns="0" bIns="0" rtlCol="0">
                <a:spAutoFit/>
              </a:bodyPr>
              <a:lstStyle/>
              <a:p>
                <a:r>
                  <a:rPr lang="en-US" altLang="zh-CN" b="1">
                    <a:solidFill>
                      <a:schemeClr val="accent2">
                        <a:lumMod val="50000"/>
                      </a:schemeClr>
                    </a:solidFill>
                  </a:rPr>
                  <a:t> </a:t>
                </a:r>
                <a14:m>
                  <m:oMath xmlns:m="http://schemas.openxmlformats.org/officeDocument/2006/math">
                    <m:r>
                      <a:rPr lang="en-US" altLang="zh-CN" b="1" i="0"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3B1130E4-0711-4129-8AC4-EFB3399F6464}"/>
                  </a:ext>
                </a:extLst>
              </p:cNvPr>
              <p:cNvSpPr txBox="1">
                <a:spLocks noRot="1" noChangeAspect="1" noMove="1" noResize="1" noEditPoints="1" noAdjustHandles="1" noChangeArrowheads="1" noChangeShapeType="1" noTextEdit="1"/>
              </p:cNvSpPr>
              <p:nvPr/>
            </p:nvSpPr>
            <p:spPr>
              <a:xfrm>
                <a:off x="2168877" y="4186136"/>
                <a:ext cx="2850386" cy="276999"/>
              </a:xfrm>
              <a:prstGeom prst="rect">
                <a:avLst/>
              </a:prstGeom>
              <a:blipFill>
                <a:blip r:embed="rId8"/>
                <a:stretch>
                  <a:fillRect t="-4444" b="-3777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548A328-10CE-4254-9768-57F461E3C0AB}"/>
              </a:ext>
            </a:extLst>
          </p:cNvPr>
          <p:cNvSpPr txBox="1"/>
          <p:nvPr/>
        </p:nvSpPr>
        <p:spPr>
          <a:xfrm>
            <a:off x="6637186" y="2571750"/>
            <a:ext cx="1649896" cy="830997"/>
          </a:xfrm>
          <a:prstGeom prst="rect">
            <a:avLst/>
          </a:prstGeom>
          <a:solidFill>
            <a:schemeClr val="accent2">
              <a:lumMod val="50000"/>
            </a:schemeClr>
          </a:solidFill>
        </p:spPr>
        <p:txBody>
          <a:bodyPr wrap="square" rtlCol="0">
            <a:spAutoFit/>
          </a:bodyPr>
          <a:lstStyle/>
          <a:p>
            <a:r>
              <a:rPr lang="zh-CN" altLang="en-US" sz="1600" b="1">
                <a:solidFill>
                  <a:schemeClr val="bg1"/>
                </a:solidFill>
              </a:rPr>
              <a:t>公式模式的代入实例与变量替换本质上相同</a:t>
            </a:r>
          </a:p>
        </p:txBody>
      </p:sp>
    </p:spTree>
    <p:extLst>
      <p:ext uri="{BB962C8B-B14F-4D97-AF65-F5344CB8AC3E}">
        <p14:creationId xmlns:p14="http://schemas.microsoft.com/office/powerpoint/2010/main" val="369542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命题演算公理化系统内定理证明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变量替换与内定理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502A411-9545-4F47-9E52-36B80D10501C}"/>
                  </a:ext>
                </a:extLst>
              </p:cNvPr>
              <p:cNvSpPr txBox="1"/>
              <p:nvPr/>
            </p:nvSpPr>
            <p:spPr>
              <a:xfrm>
                <a:off x="669645" y="866992"/>
                <a:ext cx="7804704"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是含变量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的内定理，则对任意公式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oMath>
                </a14:m>
                <a:r>
                  <a:rPr lang="zh-CN" altLang="en-US" b="1">
                    <a:solidFill>
                      <a:schemeClr val="accent2">
                        <a:lumMod val="50000"/>
                      </a:schemeClr>
                    </a:solidFill>
                  </a:rPr>
                  <a:t>也是内定理</a:t>
                </a:r>
              </a:p>
            </p:txBody>
          </p:sp>
        </mc:Choice>
        <mc:Fallback xmlns="">
          <p:sp>
            <p:nvSpPr>
              <p:cNvPr id="2" name="文本框 1">
                <a:extLst>
                  <a:ext uri="{FF2B5EF4-FFF2-40B4-BE49-F238E27FC236}">
                    <a16:creationId xmlns:a16="http://schemas.microsoft.com/office/drawing/2014/main" id="{7502A411-9545-4F47-9E52-36B80D10501C}"/>
                  </a:ext>
                </a:extLst>
              </p:cNvPr>
              <p:cNvSpPr txBox="1">
                <a:spLocks noRot="1" noChangeAspect="1" noMove="1" noResize="1" noEditPoints="1" noAdjustHandles="1" noChangeArrowheads="1" noChangeShapeType="1" noTextEdit="1"/>
              </p:cNvSpPr>
              <p:nvPr/>
            </p:nvSpPr>
            <p:spPr>
              <a:xfrm>
                <a:off x="669645" y="866992"/>
                <a:ext cx="7804704" cy="369332"/>
              </a:xfrm>
              <a:prstGeom prst="rect">
                <a:avLst/>
              </a:prstGeom>
              <a:blipFill>
                <a:blip r:embed="rId2"/>
                <a:stretch>
                  <a:fillRect l="-703" t="-8197" r="-469"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7EA2D3A-CC0C-45D8-8C70-6C5A4658A578}"/>
                  </a:ext>
                </a:extLst>
              </p:cNvPr>
              <p:cNvSpPr txBox="1"/>
              <p:nvPr/>
            </p:nvSpPr>
            <p:spPr>
              <a:xfrm>
                <a:off x="669645" y="1410521"/>
                <a:ext cx="7804704" cy="2685543"/>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根据内定理的归纳定义进行证明：</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rPr>
                  <a:t>归纳基</a:t>
                </a:r>
                <a:r>
                  <a:rPr lang="zh-CN" altLang="en-US" sz="1600" b="1">
                    <a:solidFill>
                      <a:schemeClr val="accent2">
                        <a:lumMod val="50000"/>
                      </a:schemeClr>
                    </a:solidFill>
                  </a:rPr>
                  <a:t>：若公式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是公理</a:t>
                </a:r>
                <a:r>
                  <a:rPr lang="en-US" altLang="zh-CN" sz="1600" b="1">
                    <a:solidFill>
                      <a:schemeClr val="accent2">
                        <a:lumMod val="50000"/>
                      </a:schemeClr>
                    </a:solidFill>
                  </a:rPr>
                  <a:t>A1, A2</a:t>
                </a:r>
                <a:r>
                  <a:rPr lang="zh-CN" altLang="en-US" sz="1600" b="1">
                    <a:solidFill>
                      <a:schemeClr val="accent2">
                        <a:lumMod val="50000"/>
                      </a:schemeClr>
                    </a:solidFill>
                  </a:rPr>
                  <a:t>或</a:t>
                </a:r>
                <a:r>
                  <a:rPr lang="en-US" altLang="zh-CN" sz="1600" b="1">
                    <a:solidFill>
                      <a:schemeClr val="accent2">
                        <a:lumMod val="50000"/>
                      </a:schemeClr>
                    </a:solidFill>
                  </a:rPr>
                  <a:t>A3</a:t>
                </a:r>
                <a:r>
                  <a:rPr lang="zh-CN" altLang="en-US" sz="1600" b="1">
                    <a:solidFill>
                      <a:schemeClr val="accent2">
                        <a:lumMod val="50000"/>
                      </a:schemeClr>
                    </a:solidFill>
                  </a:rPr>
                  <a:t>的代入实例，则不难看到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也是</a:t>
                </a:r>
                <a:r>
                  <a:rPr lang="en-US" altLang="zh-CN" sz="1600" b="1">
                    <a:solidFill>
                      <a:schemeClr val="accent2">
                        <a:lumMod val="50000"/>
                      </a:schemeClr>
                    </a:solidFill>
                  </a:rPr>
                  <a:t>A1, A2</a:t>
                </a:r>
                <a:r>
                  <a:rPr lang="zh-CN" altLang="en-US" sz="1600" b="1">
                    <a:solidFill>
                      <a:schemeClr val="accent2">
                        <a:lumMod val="50000"/>
                      </a:schemeClr>
                    </a:solidFill>
                  </a:rPr>
                  <a:t>或</a:t>
                </a:r>
                <a:r>
                  <a:rPr lang="en-US" altLang="zh-CN" sz="1600" b="1">
                    <a:solidFill>
                      <a:schemeClr val="accent2">
                        <a:lumMod val="50000"/>
                      </a:schemeClr>
                    </a:solidFill>
                  </a:rPr>
                  <a:t>A3</a:t>
                </a:r>
                <a:r>
                  <a:rPr lang="zh-CN" altLang="en-US" sz="1600" b="1">
                    <a:solidFill>
                      <a:schemeClr val="accent2">
                        <a:lumMod val="50000"/>
                      </a:schemeClr>
                    </a:solidFill>
                  </a:rPr>
                  <a:t>的代入实例，例如若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是公理</a:t>
                </a:r>
                <a:r>
                  <a:rPr lang="en-US" altLang="zh-CN" sz="1600" b="1">
                    <a:solidFill>
                      <a:schemeClr val="accent2">
                        <a:lumMod val="50000"/>
                      </a:schemeClr>
                    </a:solidFill>
                  </a:rPr>
                  <a:t>A1</a:t>
                </a:r>
                <a:r>
                  <a:rPr lang="zh-CN" altLang="en-US" sz="1600" b="1">
                    <a:solidFill>
                      <a:schemeClr val="accent2">
                        <a:lumMod val="50000"/>
                      </a:schemeClr>
                    </a:solidFill>
                  </a:rPr>
                  <a:t>的代入实例，即存在公式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e>
                    </m:d>
                  </m:oMath>
                </a14:m>
                <a:r>
                  <a:rPr lang="zh-CN" altLang="en-US" sz="1600" b="1">
                    <a:solidFill>
                      <a:schemeClr val="accent2">
                        <a:lumMod val="50000"/>
                      </a:schemeClr>
                    </a:solidFill>
                  </a:rPr>
                  <a:t>，这时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𝟐</m:t>
                            </m:r>
                          </m:sub>
                        </m:s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e>
                    </m:d>
                  </m:oMath>
                </a14:m>
                <a:r>
                  <a:rPr lang="zh-CN" altLang="en-US" sz="1600" b="1">
                    <a:solidFill>
                      <a:schemeClr val="accent2">
                        <a:lumMod val="50000"/>
                      </a:schemeClr>
                    </a:solidFill>
                  </a:rPr>
                  <a:t>显然也是公理</a:t>
                </a:r>
                <a:r>
                  <a:rPr lang="en-US" altLang="zh-CN" sz="1600" b="1">
                    <a:solidFill>
                      <a:schemeClr val="accent2">
                        <a:lumMod val="50000"/>
                      </a:schemeClr>
                    </a:solidFill>
                  </a:rPr>
                  <a:t>A1</a:t>
                </a:r>
                <a:r>
                  <a:rPr lang="zh-CN" altLang="en-US" sz="1600" b="1">
                    <a:solidFill>
                      <a:schemeClr val="accent2">
                        <a:lumMod val="50000"/>
                      </a:schemeClr>
                    </a:solidFill>
                  </a:rPr>
                  <a:t>的代入实例。对于其他两个公理也可类似讨论。</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rgbClr val="002060"/>
                    </a:solidFill>
                  </a:rPr>
                  <a:t>归纳步</a:t>
                </a:r>
                <a:r>
                  <a:rPr lang="zh-CN" altLang="en-US" sz="1600" b="1">
                    <a:solidFill>
                      <a:schemeClr val="accent2">
                        <a:lumMod val="50000"/>
                      </a:schemeClr>
                    </a:solidFill>
                  </a:rPr>
                  <a:t>：若存在内定理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以及内定理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由它们通过分离规则得到，则根据归纳假设，</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是内定理，而</a:t>
                </a:r>
                <a14:m>
                  <m:oMath xmlns:m="http://schemas.openxmlformats.org/officeDocument/2006/math">
                    <m:d>
                      <m:dPr>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𝑪</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，因此这也得到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是内定理。</a:t>
                </a:r>
              </a:p>
            </p:txBody>
          </p:sp>
        </mc:Choice>
        <mc:Fallback xmlns="">
          <p:sp>
            <p:nvSpPr>
              <p:cNvPr id="3" name="文本框 2">
                <a:extLst>
                  <a:ext uri="{FF2B5EF4-FFF2-40B4-BE49-F238E27FC236}">
                    <a16:creationId xmlns:a16="http://schemas.microsoft.com/office/drawing/2014/main" id="{B7EA2D3A-CC0C-45D8-8C70-6C5A4658A578}"/>
                  </a:ext>
                </a:extLst>
              </p:cNvPr>
              <p:cNvSpPr txBox="1">
                <a:spLocks noRot="1" noChangeAspect="1" noMove="1" noResize="1" noEditPoints="1" noAdjustHandles="1" noChangeArrowheads="1" noChangeShapeType="1" noTextEdit="1"/>
              </p:cNvSpPr>
              <p:nvPr/>
            </p:nvSpPr>
            <p:spPr>
              <a:xfrm>
                <a:off x="669645" y="1410521"/>
                <a:ext cx="7804704" cy="2685543"/>
              </a:xfrm>
              <a:prstGeom prst="rect">
                <a:avLst/>
              </a:prstGeom>
              <a:blipFill>
                <a:blip r:embed="rId3"/>
                <a:stretch>
                  <a:fillRect l="-469" b="-20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059C3E9-2F37-4D8C-AABC-117A8CCEC3C4}"/>
                  </a:ext>
                </a:extLst>
              </p:cNvPr>
              <p:cNvSpPr txBox="1"/>
              <p:nvPr/>
            </p:nvSpPr>
            <p:spPr>
              <a:xfrm>
                <a:off x="669646" y="4251787"/>
                <a:ext cx="7545046"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是含变量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的内定理，则对任意公式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𝑩</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𝑩</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𝑩</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𝑩</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𝒑</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 </m:t>
                        </m:r>
                      </m:e>
                    </m:d>
                  </m:oMath>
                </a14:m>
                <a:r>
                  <a:rPr lang="zh-CN" altLang="en-US" sz="1400" b="1">
                    <a:solidFill>
                      <a:schemeClr val="accent2">
                        <a:lumMod val="50000"/>
                      </a:schemeClr>
                    </a:solidFill>
                  </a:rPr>
                  <a:t>是内定理</a:t>
                </a:r>
              </a:p>
            </p:txBody>
          </p:sp>
        </mc:Choice>
        <mc:Fallback xmlns="">
          <p:sp>
            <p:nvSpPr>
              <p:cNvPr id="4" name="文本框 3">
                <a:extLst>
                  <a:ext uri="{FF2B5EF4-FFF2-40B4-BE49-F238E27FC236}">
                    <a16:creationId xmlns:a16="http://schemas.microsoft.com/office/drawing/2014/main" id="{7059C3E9-2F37-4D8C-AABC-117A8CCEC3C4}"/>
                  </a:ext>
                </a:extLst>
              </p:cNvPr>
              <p:cNvSpPr txBox="1">
                <a:spLocks noRot="1" noChangeAspect="1" noMove="1" noResize="1" noEditPoints="1" noAdjustHandles="1" noChangeArrowheads="1" noChangeShapeType="1" noTextEdit="1"/>
              </p:cNvSpPr>
              <p:nvPr/>
            </p:nvSpPr>
            <p:spPr>
              <a:xfrm>
                <a:off x="669646" y="4251787"/>
                <a:ext cx="7545046" cy="307777"/>
              </a:xfrm>
              <a:prstGeom prst="rect">
                <a:avLst/>
              </a:prstGeom>
              <a:blipFill>
                <a:blip r:embed="rId4"/>
                <a:stretch>
                  <a:fillRect l="-242" t="-1961"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004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5137" y="1057726"/>
            <a:ext cx="4613555" cy="2914259"/>
          </a:xfrm>
          <a:prstGeom prst="rect">
            <a:avLst/>
          </a:prstGeom>
          <a:noFill/>
        </p:spPr>
        <p:txBody>
          <a:bodyPr wrap="square" rtlCol="0">
            <a:spAutoFit/>
          </a:bodyPr>
          <a:lstStyle/>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命题演算系统概述</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命题演算公理化系统定义</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命题演算公理化系统内定理证明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命题演算公理化系统的演绎定理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命题演算公理化系统内定理证明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内定理及其证明的泛化</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7F4585-B8D9-4B6C-8B51-4B72FD6F3C53}"/>
                  </a:ext>
                </a:extLst>
              </p:cNvPr>
              <p:cNvSpPr txBox="1"/>
              <p:nvPr/>
            </p:nvSpPr>
            <p:spPr>
              <a:xfrm>
                <a:off x="959125" y="944218"/>
                <a:ext cx="221642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是内定理</a:t>
                </a:r>
              </a:p>
            </p:txBody>
          </p:sp>
        </mc:Choice>
        <mc:Fallback xmlns="">
          <p:sp>
            <p:nvSpPr>
              <p:cNvPr id="8" name="文本框 7">
                <a:extLst>
                  <a:ext uri="{FF2B5EF4-FFF2-40B4-BE49-F238E27FC236}">
                    <a16:creationId xmlns:a16="http://schemas.microsoft.com/office/drawing/2014/main" id="{037F4585-B8D9-4B6C-8B51-4B72FD6F3C53}"/>
                  </a:ext>
                </a:extLst>
              </p:cNvPr>
              <p:cNvSpPr txBox="1">
                <a:spLocks noRot="1" noChangeAspect="1" noMove="1" noResize="1" noEditPoints="1" noAdjustHandles="1" noChangeArrowheads="1" noChangeShapeType="1" noTextEdit="1"/>
              </p:cNvSpPr>
              <p:nvPr/>
            </p:nvSpPr>
            <p:spPr>
              <a:xfrm>
                <a:off x="959125" y="944218"/>
                <a:ext cx="2216427" cy="369332"/>
              </a:xfrm>
              <a:prstGeom prst="rect">
                <a:avLst/>
              </a:prstGeom>
              <a:blipFill>
                <a:blip r:embed="rId2"/>
                <a:stretch>
                  <a:fillRect l="-2198" t="-10000" r="-54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4C6AA46C-C368-45C7-9D18-C7ED4F0CF69E}"/>
                  </a:ext>
                </a:extLst>
              </p:cNvPr>
              <p:cNvGraphicFramePr>
                <a:graphicFrameLocks noGrp="1"/>
              </p:cNvGraphicFramePr>
              <p:nvPr>
                <p:extLst>
                  <p:ext uri="{D42A27DB-BD31-4B8C-83A1-F6EECF244321}">
                    <p14:modId xmlns:p14="http://schemas.microsoft.com/office/powerpoint/2010/main" val="1180062961"/>
                  </p:ext>
                </p:extLst>
              </p:nvPr>
            </p:nvGraphicFramePr>
            <p:xfrm>
              <a:off x="959124" y="1559575"/>
              <a:ext cx="5774637" cy="1939736"/>
            </p:xfrm>
            <a:graphic>
              <a:graphicData uri="http://schemas.openxmlformats.org/drawingml/2006/table">
                <a:tbl>
                  <a:tblPr bandRow="1">
                    <a:tableStyleId>{68D230F3-CF80-4859-8CE7-A43EE81993B5}</a:tableStyleId>
                  </a:tblPr>
                  <a:tblGrid>
                    <a:gridCol w="392598">
                      <a:extLst>
                        <a:ext uri="{9D8B030D-6E8A-4147-A177-3AD203B41FA5}">
                          <a16:colId xmlns:a16="http://schemas.microsoft.com/office/drawing/2014/main" val="918762525"/>
                        </a:ext>
                      </a:extLst>
                    </a:gridCol>
                    <a:gridCol w="4209221">
                      <a:extLst>
                        <a:ext uri="{9D8B030D-6E8A-4147-A177-3AD203B41FA5}">
                          <a16:colId xmlns:a16="http://schemas.microsoft.com/office/drawing/2014/main" val="2719862703"/>
                        </a:ext>
                      </a:extLst>
                    </a:gridCol>
                    <a:gridCol w="1172818">
                      <a:extLst>
                        <a:ext uri="{9D8B030D-6E8A-4147-A177-3AD203B41FA5}">
                          <a16:colId xmlns:a16="http://schemas.microsoft.com/office/drawing/2014/main" val="335760230"/>
                        </a:ext>
                      </a:extLst>
                    </a:gridCol>
                  </a:tblGrid>
                  <a:tr h="370840">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4029824592"/>
                      </a:ext>
                    </a:extLst>
                  </a:tr>
                  <a:tr h="370840">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e>
                                </m:d>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(3),(4)</a:t>
                          </a:r>
                          <a:r>
                            <a:rPr lang="zh-CN" altLang="en-US" b="1">
                              <a:solidFill>
                                <a:schemeClr val="accent2">
                                  <a:lumMod val="50000"/>
                                </a:schemeClr>
                              </a:solidFill>
                            </a:rPr>
                            <a:t>分离</a:t>
                          </a:r>
                        </a:p>
                      </a:txBody>
                      <a:tcPr anchor="ctr"/>
                    </a:tc>
                    <a:extLst>
                      <a:ext uri="{0D108BD9-81ED-4DB2-BD59-A6C34878D82A}">
                        <a16:rowId xmlns:a16="http://schemas.microsoft.com/office/drawing/2014/main" val="651613783"/>
                      </a:ext>
                    </a:extLst>
                  </a:tr>
                </a:tbl>
              </a:graphicData>
            </a:graphic>
          </p:graphicFrame>
        </mc:Choice>
        <mc:Fallback xmlns="">
          <p:graphicFrame>
            <p:nvGraphicFramePr>
              <p:cNvPr id="9" name="表格 8">
                <a:extLst>
                  <a:ext uri="{FF2B5EF4-FFF2-40B4-BE49-F238E27FC236}">
                    <a16:creationId xmlns:a16="http://schemas.microsoft.com/office/drawing/2014/main" id="{4C6AA46C-C368-45C7-9D18-C7ED4F0CF69E}"/>
                  </a:ext>
                </a:extLst>
              </p:cNvPr>
              <p:cNvGraphicFramePr>
                <a:graphicFrameLocks noGrp="1"/>
              </p:cNvGraphicFramePr>
              <p:nvPr>
                <p:extLst>
                  <p:ext uri="{D42A27DB-BD31-4B8C-83A1-F6EECF244321}">
                    <p14:modId xmlns:p14="http://schemas.microsoft.com/office/powerpoint/2010/main" val="1180062961"/>
                  </p:ext>
                </p:extLst>
              </p:nvPr>
            </p:nvGraphicFramePr>
            <p:xfrm>
              <a:off x="959124" y="1559575"/>
              <a:ext cx="5774637" cy="1939736"/>
            </p:xfrm>
            <a:graphic>
              <a:graphicData uri="http://schemas.openxmlformats.org/drawingml/2006/table">
                <a:tbl>
                  <a:tblPr bandRow="1">
                    <a:tableStyleId>{68D230F3-CF80-4859-8CE7-A43EE81993B5}</a:tableStyleId>
                  </a:tblPr>
                  <a:tblGrid>
                    <a:gridCol w="392598">
                      <a:extLst>
                        <a:ext uri="{9D8B030D-6E8A-4147-A177-3AD203B41FA5}">
                          <a16:colId xmlns:a16="http://schemas.microsoft.com/office/drawing/2014/main" val="918762525"/>
                        </a:ext>
                      </a:extLst>
                    </a:gridCol>
                    <a:gridCol w="4209221">
                      <a:extLst>
                        <a:ext uri="{9D8B030D-6E8A-4147-A177-3AD203B41FA5}">
                          <a16:colId xmlns:a16="http://schemas.microsoft.com/office/drawing/2014/main" val="2719862703"/>
                        </a:ext>
                      </a:extLst>
                    </a:gridCol>
                    <a:gridCol w="1172818">
                      <a:extLst>
                        <a:ext uri="{9D8B030D-6E8A-4147-A177-3AD203B41FA5}">
                          <a16:colId xmlns:a16="http://schemas.microsoft.com/office/drawing/2014/main" val="335760230"/>
                        </a:ext>
                      </a:extLst>
                    </a:gridCol>
                  </a:tblGrid>
                  <a:tr h="399352">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1515" r="-28075" b="-389394"/>
                          </a:stretch>
                        </a:blipFill>
                      </a:tcP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1966185349"/>
                      </a:ext>
                    </a:extLst>
                  </a:tr>
                  <a:tr h="399352">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101515" r="-28075" b="-289394"/>
                          </a:stretch>
                        </a:blipFill>
                      </a:tcP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4029824592"/>
                      </a:ext>
                    </a:extLst>
                  </a:tr>
                  <a:tr h="399352">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201515" r="-28075" b="-189394"/>
                          </a:stretch>
                        </a:blipFill>
                      </a:tcP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326230" r="-28075" b="-104918"/>
                          </a:stretch>
                        </a:blipFill>
                      </a:tcP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9262" t="-426230" r="-28075" b="-4918"/>
                          </a:stretch>
                        </a:blipFill>
                      </a:tcPr>
                    </a:tc>
                    <a:tc>
                      <a:txBody>
                        <a:bodyPr/>
                        <a:lstStyle/>
                        <a:p>
                          <a:r>
                            <a:rPr lang="en-US" altLang="zh-CN" b="1">
                              <a:solidFill>
                                <a:schemeClr val="accent2">
                                  <a:lumMod val="50000"/>
                                </a:schemeClr>
                              </a:solidFill>
                            </a:rPr>
                            <a:t>// (3),(4)</a:t>
                          </a:r>
                          <a:r>
                            <a:rPr lang="zh-CN" altLang="en-US" b="1">
                              <a:solidFill>
                                <a:schemeClr val="accent2">
                                  <a:lumMod val="50000"/>
                                </a:schemeClr>
                              </a:solidFill>
                            </a:rPr>
                            <a:t>分离</a:t>
                          </a:r>
                        </a:p>
                      </a:txBody>
                      <a:tcPr anchor="ctr"/>
                    </a:tc>
                    <a:extLst>
                      <a:ext uri="{0D108BD9-81ED-4DB2-BD59-A6C34878D82A}">
                        <a16:rowId xmlns:a16="http://schemas.microsoft.com/office/drawing/2014/main" val="651613783"/>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8F5258-717A-4B41-9B66-FE9F166C8455}"/>
                  </a:ext>
                </a:extLst>
              </p:cNvPr>
              <p:cNvSpPr txBox="1"/>
              <p:nvPr/>
            </p:nvSpPr>
            <p:spPr>
              <a:xfrm>
                <a:off x="4015408" y="944218"/>
                <a:ext cx="377190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公式</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r>
                  <a:rPr lang="zh-CN" altLang="en-US" b="1">
                    <a:solidFill>
                      <a:schemeClr val="accent2">
                        <a:lumMod val="50000"/>
                      </a:schemeClr>
                    </a:solidFill>
                  </a:rPr>
                  <a:t>也是内定理</a:t>
                </a:r>
              </a:p>
            </p:txBody>
          </p:sp>
        </mc:Choice>
        <mc:Fallback xmlns="">
          <p:sp>
            <p:nvSpPr>
              <p:cNvPr id="2" name="文本框 1">
                <a:extLst>
                  <a:ext uri="{FF2B5EF4-FFF2-40B4-BE49-F238E27FC236}">
                    <a16:creationId xmlns:a16="http://schemas.microsoft.com/office/drawing/2014/main" id="{E28F5258-717A-4B41-9B66-FE9F166C8455}"/>
                  </a:ext>
                </a:extLst>
              </p:cNvPr>
              <p:cNvSpPr txBox="1">
                <a:spLocks noRot="1" noChangeAspect="1" noMove="1" noResize="1" noEditPoints="1" noAdjustHandles="1" noChangeArrowheads="1" noChangeShapeType="1" noTextEdit="1"/>
              </p:cNvSpPr>
              <p:nvPr/>
            </p:nvSpPr>
            <p:spPr>
              <a:xfrm>
                <a:off x="4015408" y="944218"/>
                <a:ext cx="3771901" cy="369332"/>
              </a:xfrm>
              <a:prstGeom prst="rect">
                <a:avLst/>
              </a:prstGeom>
              <a:blipFill>
                <a:blip r:embed="rId4"/>
                <a:stretch>
                  <a:fillRect l="-1456" t="-10000" b="-26667"/>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023952FF-0EFB-4531-8E4B-FDC49005B26C}"/>
              </a:ext>
            </a:extLst>
          </p:cNvPr>
          <p:cNvSpPr/>
          <p:nvPr/>
        </p:nvSpPr>
        <p:spPr>
          <a:xfrm>
            <a:off x="3279913" y="1106161"/>
            <a:ext cx="665922" cy="46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4785E3F-ECBA-4838-8D7A-3921BB08FEC3}"/>
                  </a:ext>
                </a:extLst>
              </p:cNvPr>
              <p:cNvSpPr txBox="1"/>
              <p:nvPr/>
            </p:nvSpPr>
            <p:spPr>
              <a:xfrm>
                <a:off x="6858000" y="1559575"/>
                <a:ext cx="1287118" cy="830997"/>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将这个证明中的</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用</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oMath>
                </a14:m>
                <a:r>
                  <a:rPr lang="zh-CN" altLang="en-US" sz="1200" b="1">
                    <a:solidFill>
                      <a:schemeClr val="accent2">
                        <a:lumMod val="50000"/>
                      </a:schemeClr>
                    </a:solidFill>
                  </a:rPr>
                  <a:t>替换则得到这个内定理的证明</a:t>
                </a:r>
              </a:p>
            </p:txBody>
          </p:sp>
        </mc:Choice>
        <mc:Fallback xmlns="">
          <p:sp>
            <p:nvSpPr>
              <p:cNvPr id="4" name="文本框 3">
                <a:extLst>
                  <a:ext uri="{FF2B5EF4-FFF2-40B4-BE49-F238E27FC236}">
                    <a16:creationId xmlns:a16="http://schemas.microsoft.com/office/drawing/2014/main" id="{84785E3F-ECBA-4838-8D7A-3921BB08FEC3}"/>
                  </a:ext>
                </a:extLst>
              </p:cNvPr>
              <p:cNvSpPr txBox="1">
                <a:spLocks noRot="1" noChangeAspect="1" noMove="1" noResize="1" noEditPoints="1" noAdjustHandles="1" noChangeArrowheads="1" noChangeShapeType="1" noTextEdit="1"/>
              </p:cNvSpPr>
              <p:nvPr/>
            </p:nvSpPr>
            <p:spPr>
              <a:xfrm>
                <a:off x="6858000" y="1559575"/>
                <a:ext cx="1287118" cy="830997"/>
              </a:xfrm>
              <a:prstGeom prst="rect">
                <a:avLst/>
              </a:prstGeom>
              <a:blipFill>
                <a:blip r:embed="rId5"/>
                <a:stretch>
                  <a:fillRect t="-735" b="-51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4121860-6F3B-4988-9A0E-E6A99BA1C1DF}"/>
                  </a:ext>
                </a:extLst>
              </p:cNvPr>
              <p:cNvSpPr txBox="1"/>
              <p:nvPr/>
            </p:nvSpPr>
            <p:spPr>
              <a:xfrm>
                <a:off x="959124" y="3689208"/>
                <a:ext cx="4875146" cy="646331"/>
              </a:xfrm>
              <a:prstGeom prst="rect">
                <a:avLst/>
              </a:prstGeom>
              <a:solidFill>
                <a:schemeClr val="accent6">
                  <a:lumMod val="50000"/>
                </a:schemeClr>
              </a:solidFill>
            </p:spPr>
            <p:txBody>
              <a:bodyPr wrap="square" rtlCol="0">
                <a:spAutoFit/>
              </a:bodyPr>
              <a:lstStyle/>
              <a:p>
                <a:r>
                  <a:rPr lang="zh-CN" altLang="en-US" b="1">
                    <a:solidFill>
                      <a:schemeClr val="bg1"/>
                    </a:solidFill>
                  </a:rPr>
                  <a:t>对任意公式</a:t>
                </a:r>
                <a14:m>
                  <m:oMath xmlns:m="http://schemas.openxmlformats.org/officeDocument/2006/math">
                    <m:r>
                      <a:rPr lang="en-US" altLang="zh-CN" b="1" i="1" smtClean="0">
                        <a:solidFill>
                          <a:schemeClr val="bg1"/>
                        </a:solidFill>
                        <a:latin typeface="Cambria Math" panose="02040503050406030204" pitchFamily="18" charset="0"/>
                      </a:rPr>
                      <m:t>𝑨</m:t>
                    </m:r>
                  </m:oMath>
                </a14:m>
                <a:r>
                  <a:rPr lang="zh-CN" altLang="en-US" b="1">
                    <a:solidFill>
                      <a:schemeClr val="bg1"/>
                    </a:solidFill>
                  </a:rPr>
                  <a:t>，</a:t>
                </a:r>
                <a14:m>
                  <m:oMath xmlns:m="http://schemas.openxmlformats.org/officeDocument/2006/math">
                    <m:r>
                      <a:rPr lang="en-US" altLang="zh-CN" b="1" i="1" smtClean="0">
                        <a:solidFill>
                          <a:schemeClr val="bg1"/>
                        </a:solidFill>
                        <a:latin typeface="Cambria Math" panose="02040503050406030204" pitchFamily="18" charset="0"/>
                      </a:rPr>
                      <m:t>𝑨</m:t>
                    </m:r>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𝑨</m:t>
                    </m:r>
                  </m:oMath>
                </a14:m>
                <a:r>
                  <a:rPr lang="zh-CN" altLang="en-US" b="1">
                    <a:solidFill>
                      <a:schemeClr val="bg1"/>
                    </a:solidFill>
                  </a:rPr>
                  <a:t>是内定理。每个内定理及其证明都可泛化为一个内定理模式及其证明！</a:t>
                </a:r>
              </a:p>
            </p:txBody>
          </p:sp>
        </mc:Choice>
        <mc:Fallback xmlns="">
          <p:sp>
            <p:nvSpPr>
              <p:cNvPr id="5" name="文本框 4">
                <a:extLst>
                  <a:ext uri="{FF2B5EF4-FFF2-40B4-BE49-F238E27FC236}">
                    <a16:creationId xmlns:a16="http://schemas.microsoft.com/office/drawing/2014/main" id="{64121860-6F3B-4988-9A0E-E6A99BA1C1DF}"/>
                  </a:ext>
                </a:extLst>
              </p:cNvPr>
              <p:cNvSpPr txBox="1">
                <a:spLocks noRot="1" noChangeAspect="1" noMove="1" noResize="1" noEditPoints="1" noAdjustHandles="1" noChangeArrowheads="1" noChangeShapeType="1" noTextEdit="1"/>
              </p:cNvSpPr>
              <p:nvPr/>
            </p:nvSpPr>
            <p:spPr>
              <a:xfrm>
                <a:off x="959124" y="3689208"/>
                <a:ext cx="4875146" cy="646331"/>
              </a:xfrm>
              <a:prstGeom prst="rect">
                <a:avLst/>
              </a:prstGeom>
              <a:blipFill>
                <a:blip r:embed="rId6"/>
                <a:stretch>
                  <a:fillRect l="-1000" t="-4717" r="-750" b="-1415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A1AEAFC-142B-4321-8379-81B2EB0657C1}"/>
              </a:ext>
            </a:extLst>
          </p:cNvPr>
          <p:cNvSpPr txBox="1"/>
          <p:nvPr/>
        </p:nvSpPr>
        <p:spPr>
          <a:xfrm>
            <a:off x="6023919" y="3719985"/>
            <a:ext cx="2429312"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后面研究内定理模式及其证明，而非具体内定理</a:t>
            </a:r>
          </a:p>
        </p:txBody>
      </p:sp>
      <p:sp>
        <p:nvSpPr>
          <p:cNvPr id="7" name="文本框 6">
            <a:extLst>
              <a:ext uri="{FF2B5EF4-FFF2-40B4-BE49-F238E27FC236}">
                <a16:creationId xmlns:a16="http://schemas.microsoft.com/office/drawing/2014/main" id="{4DF99BF8-1F31-473E-AF30-023DC01A151A}"/>
              </a:ext>
            </a:extLst>
          </p:cNvPr>
          <p:cNvSpPr txBox="1"/>
          <p:nvPr/>
        </p:nvSpPr>
        <p:spPr>
          <a:xfrm>
            <a:off x="6858000" y="2678043"/>
            <a:ext cx="1272209" cy="830997"/>
          </a:xfrm>
          <a:prstGeom prst="rect">
            <a:avLst/>
          </a:prstGeom>
          <a:solidFill>
            <a:schemeClr val="accent2">
              <a:lumMod val="50000"/>
            </a:schemeClr>
          </a:solidFill>
        </p:spPr>
        <p:txBody>
          <a:bodyPr wrap="square" rtlCol="0">
            <a:spAutoFit/>
          </a:bodyPr>
          <a:lstStyle/>
          <a:p>
            <a:r>
              <a:rPr lang="zh-CN" altLang="en-US" sz="1600" b="1">
                <a:solidFill>
                  <a:schemeClr val="bg1"/>
                </a:solidFill>
              </a:rPr>
              <a:t>无需区分公式模式与具体公式</a:t>
            </a:r>
            <a:r>
              <a:rPr lang="en-US" altLang="zh-CN" sz="1600" b="1">
                <a:solidFill>
                  <a:schemeClr val="bg1"/>
                </a:solidFill>
              </a:rPr>
              <a:t>!</a:t>
            </a:r>
            <a:endParaRPr lang="zh-CN" altLang="en-US" sz="1600" b="1">
              <a:solidFill>
                <a:schemeClr val="bg1"/>
              </a:solidFill>
            </a:endParaRPr>
          </a:p>
        </p:txBody>
      </p:sp>
    </p:spTree>
    <p:extLst>
      <p:ext uri="{BB962C8B-B14F-4D97-AF65-F5344CB8AC3E}">
        <p14:creationId xmlns:p14="http://schemas.microsoft.com/office/powerpoint/2010/main" val="55440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命题演算公理化系统内定理证明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内定理用于证明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77C8402-01A8-423E-81FD-D35EC4350DA5}"/>
                  </a:ext>
                </a:extLst>
              </p:cNvPr>
              <p:cNvSpPr txBox="1"/>
              <p:nvPr/>
            </p:nvSpPr>
            <p:spPr>
              <a:xfrm>
                <a:off x="578951" y="1048579"/>
                <a:ext cx="7983610" cy="2173608"/>
              </a:xfrm>
              <a:prstGeom prst="rect">
                <a:avLst/>
              </a:prstGeom>
              <a:solidFill>
                <a:schemeClr val="accent5">
                  <a:lumMod val="20000"/>
                  <a:lumOff val="80000"/>
                </a:schemeClr>
              </a:solidFill>
            </p:spPr>
            <p:txBody>
              <a:bodyPr wrap="square" rtlCol="0">
                <a:spAutoFit/>
              </a:bodyPr>
              <a:lstStyle/>
              <a:p>
                <a:pPr>
                  <a:spcBef>
                    <a:spcPts val="600"/>
                  </a:spcBef>
                </a:pPr>
                <a:r>
                  <a:rPr lang="en-US" altLang="zh-CN" b="1">
                    <a:solidFill>
                      <a:srgbClr val="002060"/>
                    </a:solidFill>
                  </a:rPr>
                  <a:t>【</a:t>
                </a:r>
                <a:r>
                  <a:rPr lang="zh-CN" altLang="en-US" b="1">
                    <a:solidFill>
                      <a:srgbClr val="002060"/>
                    </a:solidFill>
                  </a:rPr>
                  <a:t>推论</a:t>
                </a:r>
                <a:r>
                  <a:rPr lang="en-US" altLang="zh-CN" b="1">
                    <a:solidFill>
                      <a:srgbClr val="002060"/>
                    </a:solidFill>
                  </a:rPr>
                  <a:t>】</a:t>
                </a:r>
                <a:r>
                  <a:rPr lang="zh-CN" altLang="en-US" b="1">
                    <a:solidFill>
                      <a:schemeClr val="accent2">
                        <a:lumMod val="50000"/>
                      </a:schemeClr>
                    </a:solidFill>
                  </a:rPr>
                  <a:t>若公式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存在如下的有穷公式序列，则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是内定理：</a:t>
                </a:r>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oMath>
                  </m:oMathPara>
                </a14:m>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𝟐</m:t>
                          </m:r>
                        </m:sub>
                      </m:sSub>
                    </m:oMath>
                  </m:oMathPara>
                </a14:m>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oMath>
                  </m:oMathPara>
                </a14:m>
                <a:endParaRPr lang="en-US" altLang="zh-CN" b="1">
                  <a:solidFill>
                    <a:schemeClr val="accent2">
                      <a:lumMod val="50000"/>
                    </a:schemeClr>
                  </a:solidFill>
                </a:endParaRPr>
              </a:p>
              <a:p>
                <a:pPr>
                  <a:lnSpc>
                    <a:spcPts val="2400"/>
                  </a:lnSpc>
                  <a:spcBef>
                    <a:spcPts val="600"/>
                  </a:spcBef>
                </a:pPr>
                <a:r>
                  <a:rPr lang="zh-CN" altLang="en-US" b="1">
                    <a:solidFill>
                      <a:schemeClr val="accent2">
                        <a:lumMod val="50000"/>
                      </a:schemeClr>
                    </a:solidFill>
                  </a:rPr>
                  <a:t>其中</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，要么</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oMath>
                </a14:m>
                <a:r>
                  <a:rPr lang="zh-CN" altLang="en-US" b="1">
                    <a:solidFill>
                      <a:schemeClr val="accent2">
                        <a:lumMod val="50000"/>
                      </a:schemeClr>
                    </a:solidFill>
                  </a:rPr>
                  <a:t>是公理</a:t>
                </a:r>
                <a:r>
                  <a:rPr lang="en-US" altLang="zh-CN" b="1">
                    <a:solidFill>
                      <a:schemeClr val="accent2">
                        <a:lumMod val="50000"/>
                      </a:schemeClr>
                    </a:solidFill>
                  </a:rPr>
                  <a:t>A1, A2, A3</a:t>
                </a:r>
                <a:r>
                  <a:rPr lang="zh-CN" altLang="en-US" b="1">
                    <a:solidFill>
                      <a:schemeClr val="accent2">
                        <a:lumMod val="50000"/>
                      </a:schemeClr>
                    </a:solidFill>
                  </a:rPr>
                  <a:t>或</a:t>
                </a:r>
                <a:r>
                  <a:rPr lang="zh-CN" altLang="en-US" b="1">
                    <a:solidFill>
                      <a:srgbClr val="C00000"/>
                    </a:solidFill>
                  </a:rPr>
                  <a:t>已证明内定理（模式）</a:t>
                </a:r>
                <a:r>
                  <a:rPr lang="zh-CN" altLang="en-US" b="1">
                    <a:solidFill>
                      <a:schemeClr val="accent2">
                        <a:lumMod val="50000"/>
                      </a:schemeClr>
                    </a:solidFill>
                  </a:rPr>
                  <a:t>的代入实例，要么存在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&lt;</m:t>
                    </m:r>
                    <m:r>
                      <a:rPr lang="en-US" altLang="zh-CN" b="1" i="1" smtClean="0">
                        <a:solidFill>
                          <a:schemeClr val="accent2">
                            <a:lumMod val="50000"/>
                          </a:schemeClr>
                        </a:solidFill>
                        <a:latin typeface="Cambria Math" panose="02040503050406030204" pitchFamily="18" charset="0"/>
                      </a:rPr>
                      <m:t>𝒊</m:t>
                    </m:r>
                  </m:oMath>
                </a14:m>
                <a:r>
                  <a:rPr lang="zh-CN" altLang="en-US" b="1">
                    <a:solidFill>
                      <a:schemeClr val="accent2">
                        <a:lumMod val="50000"/>
                      </a:schemeClr>
                    </a:solidFill>
                  </a:rPr>
                  <a:t>使得</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𝒌</m:t>
                        </m:r>
                      </m:sub>
                    </m:sSub>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𝒋</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𝒊</m:t>
                            </m:r>
                          </m:sub>
                        </m:sSub>
                      </m:e>
                    </m:d>
                  </m:oMath>
                </a14:m>
                <a:endParaRPr lang="en-US" altLang="zh-CN"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577C8402-01A8-423E-81FD-D35EC4350DA5}"/>
                  </a:ext>
                </a:extLst>
              </p:cNvPr>
              <p:cNvSpPr txBox="1">
                <a:spLocks noRot="1" noChangeAspect="1" noMove="1" noResize="1" noEditPoints="1" noAdjustHandles="1" noChangeArrowheads="1" noChangeShapeType="1" noTextEdit="1"/>
              </p:cNvSpPr>
              <p:nvPr/>
            </p:nvSpPr>
            <p:spPr>
              <a:xfrm>
                <a:off x="578951" y="1048579"/>
                <a:ext cx="7983610" cy="2173608"/>
              </a:xfrm>
              <a:prstGeom prst="rect">
                <a:avLst/>
              </a:prstGeom>
              <a:blipFill>
                <a:blip r:embed="rId2"/>
                <a:stretch>
                  <a:fillRect l="-687" t="-1401" b="-224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1426E27-FD3F-4F15-936D-235BB12FF38F}"/>
              </a:ext>
            </a:extLst>
          </p:cNvPr>
          <p:cNvSpPr txBox="1"/>
          <p:nvPr/>
        </p:nvSpPr>
        <p:spPr>
          <a:xfrm>
            <a:off x="578951" y="3550271"/>
            <a:ext cx="791651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已证明内定理用于证明新定理相当于子模块调用，可将已证明内定理的证明序列使用合适的公式代入（相当于参数传递）后补充到新定理的证明序列中</a:t>
            </a:r>
          </a:p>
        </p:txBody>
      </p:sp>
    </p:spTree>
    <p:extLst>
      <p:ext uri="{BB962C8B-B14F-4D97-AF65-F5344CB8AC3E}">
        <p14:creationId xmlns:p14="http://schemas.microsoft.com/office/powerpoint/2010/main" val="247224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命题演算公理化系统内定理证明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内定理证明的传递规则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53A4673-71FE-4F29-8815-A7B6C880EF8C}"/>
                  </a:ext>
                </a:extLst>
              </p:cNvPr>
              <p:cNvSpPr txBox="1"/>
              <p:nvPr/>
            </p:nvSpPr>
            <p:spPr>
              <a:xfrm>
                <a:off x="477074" y="865764"/>
                <a:ext cx="8189845"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是内定理，则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也是内定理</a:t>
                </a:r>
              </a:p>
            </p:txBody>
          </p:sp>
        </mc:Choice>
        <mc:Fallback xmlns="">
          <p:sp>
            <p:nvSpPr>
              <p:cNvPr id="2" name="文本框 1">
                <a:extLst>
                  <a:ext uri="{FF2B5EF4-FFF2-40B4-BE49-F238E27FC236}">
                    <a16:creationId xmlns:a16="http://schemas.microsoft.com/office/drawing/2014/main" id="{A53A4673-71FE-4F29-8815-A7B6C880EF8C}"/>
                  </a:ext>
                </a:extLst>
              </p:cNvPr>
              <p:cNvSpPr txBox="1">
                <a:spLocks noRot="1" noChangeAspect="1" noMove="1" noResize="1" noEditPoints="1" noAdjustHandles="1" noChangeArrowheads="1" noChangeShapeType="1" noTextEdit="1"/>
              </p:cNvSpPr>
              <p:nvPr/>
            </p:nvSpPr>
            <p:spPr>
              <a:xfrm>
                <a:off x="477074" y="865764"/>
                <a:ext cx="8189845" cy="369332"/>
              </a:xfrm>
              <a:prstGeom prst="rect">
                <a:avLst/>
              </a:prstGeom>
              <a:blipFill>
                <a:blip r:embed="rId2"/>
                <a:stretch>
                  <a:fillRect l="-595" t="-8197" r="-59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986D9D4-B02B-4030-9F5F-91DE092A1208}"/>
                  </a:ext>
                </a:extLst>
              </p:cNvPr>
              <p:cNvSpPr txBox="1"/>
              <p:nvPr/>
            </p:nvSpPr>
            <p:spPr>
              <a:xfrm>
                <a:off x="477074" y="1414201"/>
                <a:ext cx="7399683" cy="338554"/>
              </a:xfrm>
              <a:prstGeom prst="rect">
                <a:avLst/>
              </a:prstGeom>
              <a:solidFill>
                <a:schemeClr val="accent6">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是内定理时，可用下面证明序列证明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r>
                  <a:rPr lang="zh-CN" altLang="en-US" sz="1600" b="1">
                    <a:solidFill>
                      <a:schemeClr val="accent2">
                        <a:lumMod val="50000"/>
                      </a:schemeClr>
                    </a:solidFill>
                  </a:rPr>
                  <a:t>是内定理。</a:t>
                </a:r>
              </a:p>
            </p:txBody>
          </p:sp>
        </mc:Choice>
        <mc:Fallback xmlns="">
          <p:sp>
            <p:nvSpPr>
              <p:cNvPr id="3" name="文本框 2">
                <a:extLst>
                  <a:ext uri="{FF2B5EF4-FFF2-40B4-BE49-F238E27FC236}">
                    <a16:creationId xmlns:a16="http://schemas.microsoft.com/office/drawing/2014/main" id="{0986D9D4-B02B-4030-9F5F-91DE092A1208}"/>
                  </a:ext>
                </a:extLst>
              </p:cNvPr>
              <p:cNvSpPr txBox="1">
                <a:spLocks noRot="1" noChangeAspect="1" noMove="1" noResize="1" noEditPoints="1" noAdjustHandles="1" noChangeArrowheads="1" noChangeShapeType="1" noTextEdit="1"/>
              </p:cNvSpPr>
              <p:nvPr/>
            </p:nvSpPr>
            <p:spPr>
              <a:xfrm>
                <a:off x="477074" y="1414201"/>
                <a:ext cx="7399683" cy="338554"/>
              </a:xfrm>
              <a:prstGeom prst="rect">
                <a:avLst/>
              </a:prstGeom>
              <a:blipFill>
                <a:blip r:embed="rId3"/>
                <a:stretch>
                  <a:fillRect l="-412"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A839D4BF-6385-491B-BC88-F2F9C1B4D05A}"/>
                  </a:ext>
                </a:extLst>
              </p:cNvPr>
              <p:cNvGraphicFramePr>
                <a:graphicFrameLocks noGrp="1"/>
              </p:cNvGraphicFramePr>
              <p:nvPr>
                <p:extLst>
                  <p:ext uri="{D42A27DB-BD31-4B8C-83A1-F6EECF244321}">
                    <p14:modId xmlns:p14="http://schemas.microsoft.com/office/powerpoint/2010/main" val="763371550"/>
                  </p:ext>
                </p:extLst>
              </p:nvPr>
            </p:nvGraphicFramePr>
            <p:xfrm>
              <a:off x="1794006" y="1875895"/>
              <a:ext cx="5555979" cy="2595880"/>
            </p:xfrm>
            <a:graphic>
              <a:graphicData uri="http://schemas.openxmlformats.org/drawingml/2006/table">
                <a:tbl>
                  <a:tblPr bandRow="1">
                    <a:tableStyleId>{68D230F3-CF80-4859-8CE7-A43EE81993B5}</a:tableStyleId>
                  </a:tblPr>
                  <a:tblGrid>
                    <a:gridCol w="357803">
                      <a:extLst>
                        <a:ext uri="{9D8B030D-6E8A-4147-A177-3AD203B41FA5}">
                          <a16:colId xmlns:a16="http://schemas.microsoft.com/office/drawing/2014/main" val="918762525"/>
                        </a:ext>
                      </a:extLst>
                    </a:gridCol>
                    <a:gridCol w="3180532">
                      <a:extLst>
                        <a:ext uri="{9D8B030D-6E8A-4147-A177-3AD203B41FA5}">
                          <a16:colId xmlns:a16="http://schemas.microsoft.com/office/drawing/2014/main" val="2719862703"/>
                        </a:ext>
                      </a:extLst>
                    </a:gridCol>
                    <a:gridCol w="2017644">
                      <a:extLst>
                        <a:ext uri="{9D8B030D-6E8A-4147-A177-3AD203B41FA5}">
                          <a16:colId xmlns:a16="http://schemas.microsoft.com/office/drawing/2014/main" val="335760230"/>
                        </a:ext>
                      </a:extLst>
                    </a:gridCol>
                  </a:tblGrid>
                  <a:tr h="370840">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t>
                          </a:r>
                          <a:r>
                            <a:rPr lang="zh-CN" altLang="en-US" b="1">
                              <a:solidFill>
                                <a:schemeClr val="accent2">
                                  <a:lumMod val="50000"/>
                                </a:schemeClr>
                              </a:solidFill>
                            </a:rPr>
                            <a:t>已知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是内定理</a:t>
                          </a:r>
                        </a:p>
                      </a:txBody>
                      <a:tcPr anchor="ctr"/>
                    </a:tc>
                    <a:extLst>
                      <a:ext uri="{0D108BD9-81ED-4DB2-BD59-A6C34878D82A}">
                        <a16:rowId xmlns:a16="http://schemas.microsoft.com/office/drawing/2014/main" val="4029824592"/>
                      </a:ext>
                    </a:extLst>
                  </a:tr>
                  <a:tr h="370840">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(3),(4)</a:t>
                          </a:r>
                          <a:r>
                            <a:rPr lang="zh-CN" altLang="en-US" b="1">
                              <a:solidFill>
                                <a:schemeClr val="accent2">
                                  <a:lumMod val="50000"/>
                                </a:schemeClr>
                              </a:solidFill>
                            </a:rPr>
                            <a:t>分离</a:t>
                          </a:r>
                        </a:p>
                      </a:txBody>
                      <a:tcPr anchor="ctr"/>
                    </a:tc>
                    <a:extLst>
                      <a:ext uri="{0D108BD9-81ED-4DB2-BD59-A6C34878D82A}">
                        <a16:rowId xmlns:a16="http://schemas.microsoft.com/office/drawing/2014/main" val="651613783"/>
                      </a:ext>
                    </a:extLst>
                  </a:tr>
                  <a:tr h="370840">
                    <a:tc>
                      <a:txBody>
                        <a:bodyPr/>
                        <a:lstStyle/>
                        <a:p>
                          <a:pPr algn="r"/>
                          <a:r>
                            <a:rPr lang="en-US" altLang="zh-CN" b="1">
                              <a:solidFill>
                                <a:schemeClr val="accent2">
                                  <a:lumMod val="50000"/>
                                </a:schemeClr>
                              </a:solidFill>
                            </a:rPr>
                            <a:t>(6)</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t>
                          </a:r>
                          <a:r>
                            <a:rPr lang="zh-CN" altLang="en-US" b="1">
                              <a:solidFill>
                                <a:schemeClr val="accent2">
                                  <a:lumMod val="50000"/>
                                </a:schemeClr>
                              </a:solidFill>
                            </a:rPr>
                            <a:t>已知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是内定理</a:t>
                          </a:r>
                        </a:p>
                      </a:txBody>
                      <a:tcPr anchor="ctr"/>
                    </a:tc>
                    <a:extLst>
                      <a:ext uri="{0D108BD9-81ED-4DB2-BD59-A6C34878D82A}">
                        <a16:rowId xmlns:a16="http://schemas.microsoft.com/office/drawing/2014/main" val="1995527168"/>
                      </a:ext>
                    </a:extLst>
                  </a:tr>
                  <a:tr h="370840">
                    <a:tc>
                      <a:txBody>
                        <a:bodyPr/>
                        <a:lstStyle/>
                        <a:p>
                          <a:pPr algn="r"/>
                          <a:r>
                            <a:rPr lang="en-US" altLang="zh-CN" b="1">
                              <a:solidFill>
                                <a:schemeClr val="accent2">
                                  <a:lumMod val="50000"/>
                                </a:schemeClr>
                              </a:solidFill>
                            </a:rPr>
                            <a:t>(7)</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(5),(6)</a:t>
                          </a:r>
                          <a:r>
                            <a:rPr lang="zh-CN" altLang="en-US" b="1">
                              <a:solidFill>
                                <a:schemeClr val="accent2">
                                  <a:lumMod val="50000"/>
                                </a:schemeClr>
                              </a:solidFill>
                            </a:rPr>
                            <a:t>分离</a:t>
                          </a:r>
                        </a:p>
                      </a:txBody>
                      <a:tcPr anchor="ctr"/>
                    </a:tc>
                    <a:extLst>
                      <a:ext uri="{0D108BD9-81ED-4DB2-BD59-A6C34878D82A}">
                        <a16:rowId xmlns:a16="http://schemas.microsoft.com/office/drawing/2014/main" val="1112611056"/>
                      </a:ext>
                    </a:extLst>
                  </a:tr>
                </a:tbl>
              </a:graphicData>
            </a:graphic>
          </p:graphicFrame>
        </mc:Choice>
        <mc:Fallback xmlns="">
          <p:graphicFrame>
            <p:nvGraphicFramePr>
              <p:cNvPr id="10" name="表格 9">
                <a:extLst>
                  <a:ext uri="{FF2B5EF4-FFF2-40B4-BE49-F238E27FC236}">
                    <a16:creationId xmlns:a16="http://schemas.microsoft.com/office/drawing/2014/main" id="{A839D4BF-6385-491B-BC88-F2F9C1B4D05A}"/>
                  </a:ext>
                </a:extLst>
              </p:cNvPr>
              <p:cNvGraphicFramePr>
                <a:graphicFrameLocks noGrp="1"/>
              </p:cNvGraphicFramePr>
              <p:nvPr>
                <p:extLst>
                  <p:ext uri="{D42A27DB-BD31-4B8C-83A1-F6EECF244321}">
                    <p14:modId xmlns:p14="http://schemas.microsoft.com/office/powerpoint/2010/main" val="763371550"/>
                  </p:ext>
                </p:extLst>
              </p:nvPr>
            </p:nvGraphicFramePr>
            <p:xfrm>
              <a:off x="1794006" y="1875895"/>
              <a:ext cx="5555979" cy="2595880"/>
            </p:xfrm>
            <a:graphic>
              <a:graphicData uri="http://schemas.openxmlformats.org/drawingml/2006/table">
                <a:tbl>
                  <a:tblPr bandRow="1">
                    <a:tableStyleId>{68D230F3-CF80-4859-8CE7-A43EE81993B5}</a:tableStyleId>
                  </a:tblPr>
                  <a:tblGrid>
                    <a:gridCol w="357803">
                      <a:extLst>
                        <a:ext uri="{9D8B030D-6E8A-4147-A177-3AD203B41FA5}">
                          <a16:colId xmlns:a16="http://schemas.microsoft.com/office/drawing/2014/main" val="918762525"/>
                        </a:ext>
                      </a:extLst>
                    </a:gridCol>
                    <a:gridCol w="3180532">
                      <a:extLst>
                        <a:ext uri="{9D8B030D-6E8A-4147-A177-3AD203B41FA5}">
                          <a16:colId xmlns:a16="http://schemas.microsoft.com/office/drawing/2014/main" val="2719862703"/>
                        </a:ext>
                      </a:extLst>
                    </a:gridCol>
                    <a:gridCol w="2017644">
                      <a:extLst>
                        <a:ext uri="{9D8B030D-6E8A-4147-A177-3AD203B41FA5}">
                          <a16:colId xmlns:a16="http://schemas.microsoft.com/office/drawing/2014/main" val="335760230"/>
                        </a:ext>
                      </a:extLst>
                    </a:gridCol>
                  </a:tblGrid>
                  <a:tr h="370840">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1639" r="-63602" b="-606557"/>
                          </a:stretch>
                        </a:blipFill>
                      </a:tcP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101639" r="-63602" b="-506557"/>
                          </a:stretch>
                        </a:blipFill>
                      </a:tcPr>
                    </a:tc>
                    <a:tc>
                      <a:txBody>
                        <a:bodyPr/>
                        <a:lstStyle/>
                        <a:p>
                          <a:endParaRPr lang="zh-CN"/>
                        </a:p>
                      </a:txBody>
                      <a:tcPr anchor="ctr">
                        <a:blipFill>
                          <a:blip r:embed="rId4"/>
                          <a:stretch>
                            <a:fillRect l="-175529" t="-101639" r="-302" b="-506557"/>
                          </a:stretch>
                        </a:blipFill>
                      </a:tcPr>
                    </a:tc>
                    <a:extLst>
                      <a:ext uri="{0D108BD9-81ED-4DB2-BD59-A6C34878D82A}">
                        <a16:rowId xmlns:a16="http://schemas.microsoft.com/office/drawing/2014/main" val="4029824592"/>
                      </a:ext>
                    </a:extLst>
                  </a:tr>
                  <a:tr h="370840">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201639" r="-63602" b="-406557"/>
                          </a:stretch>
                        </a:blipFill>
                      </a:tcP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301639" r="-63602" b="-306557"/>
                          </a:stretch>
                        </a:blipFill>
                      </a:tcP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401639" r="-63602" b="-206557"/>
                          </a:stretch>
                        </a:blipFill>
                      </a:tcPr>
                    </a:tc>
                    <a:tc>
                      <a:txBody>
                        <a:bodyPr/>
                        <a:lstStyle/>
                        <a:p>
                          <a:r>
                            <a:rPr lang="en-US" altLang="zh-CN" b="1">
                              <a:solidFill>
                                <a:schemeClr val="accent2">
                                  <a:lumMod val="50000"/>
                                </a:schemeClr>
                              </a:solidFill>
                            </a:rPr>
                            <a:t>// (3),(4)</a:t>
                          </a:r>
                          <a:r>
                            <a:rPr lang="zh-CN" altLang="en-US" b="1">
                              <a:solidFill>
                                <a:schemeClr val="accent2">
                                  <a:lumMod val="50000"/>
                                </a:schemeClr>
                              </a:solidFill>
                            </a:rPr>
                            <a:t>分离</a:t>
                          </a:r>
                        </a:p>
                      </a:txBody>
                      <a:tcPr anchor="ctr"/>
                    </a:tc>
                    <a:extLst>
                      <a:ext uri="{0D108BD9-81ED-4DB2-BD59-A6C34878D82A}">
                        <a16:rowId xmlns:a16="http://schemas.microsoft.com/office/drawing/2014/main" val="651613783"/>
                      </a:ext>
                    </a:extLst>
                  </a:tr>
                  <a:tr h="370840">
                    <a:tc>
                      <a:txBody>
                        <a:bodyPr/>
                        <a:lstStyle/>
                        <a:p>
                          <a:pPr algn="r"/>
                          <a:r>
                            <a:rPr lang="en-US" altLang="zh-CN" b="1">
                              <a:solidFill>
                                <a:schemeClr val="accent2">
                                  <a:lumMod val="50000"/>
                                </a:schemeClr>
                              </a:solidFill>
                            </a:rPr>
                            <a:t>(6)</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501639" r="-63602" b="-106557"/>
                          </a:stretch>
                        </a:blipFill>
                      </a:tcPr>
                    </a:tc>
                    <a:tc>
                      <a:txBody>
                        <a:bodyPr/>
                        <a:lstStyle/>
                        <a:p>
                          <a:endParaRPr lang="zh-CN"/>
                        </a:p>
                      </a:txBody>
                      <a:tcPr anchor="ctr">
                        <a:blipFill>
                          <a:blip r:embed="rId4"/>
                          <a:stretch>
                            <a:fillRect l="-175529" t="-501639" r="-302" b="-106557"/>
                          </a:stretch>
                        </a:blipFill>
                      </a:tcPr>
                    </a:tc>
                    <a:extLst>
                      <a:ext uri="{0D108BD9-81ED-4DB2-BD59-A6C34878D82A}">
                        <a16:rowId xmlns:a16="http://schemas.microsoft.com/office/drawing/2014/main" val="1995527168"/>
                      </a:ext>
                    </a:extLst>
                  </a:tr>
                  <a:tr h="370840">
                    <a:tc>
                      <a:txBody>
                        <a:bodyPr/>
                        <a:lstStyle/>
                        <a:p>
                          <a:pPr algn="r"/>
                          <a:r>
                            <a:rPr lang="en-US" altLang="zh-CN" b="1">
                              <a:solidFill>
                                <a:schemeClr val="accent2">
                                  <a:lumMod val="50000"/>
                                </a:schemeClr>
                              </a:solidFill>
                            </a:rPr>
                            <a:t>(7)</a:t>
                          </a:r>
                          <a:endParaRPr lang="zh-CN" altLang="en-US" b="1">
                            <a:solidFill>
                              <a:schemeClr val="accent2">
                                <a:lumMod val="50000"/>
                              </a:schemeClr>
                            </a:solidFill>
                          </a:endParaRPr>
                        </a:p>
                      </a:txBody>
                      <a:tcPr anchor="ctr"/>
                    </a:tc>
                    <a:tc>
                      <a:txBody>
                        <a:bodyPr/>
                        <a:lstStyle/>
                        <a:p>
                          <a:endParaRPr lang="zh-CN"/>
                        </a:p>
                      </a:txBody>
                      <a:tcPr anchor="ctr">
                        <a:blipFill>
                          <a:blip r:embed="rId4"/>
                          <a:stretch>
                            <a:fillRect l="-11303" t="-601639" r="-63602" b="-6557"/>
                          </a:stretch>
                        </a:blipFill>
                      </a:tcPr>
                    </a:tc>
                    <a:tc>
                      <a:txBody>
                        <a:bodyPr/>
                        <a:lstStyle/>
                        <a:p>
                          <a:r>
                            <a:rPr lang="en-US" altLang="zh-CN" b="1">
                              <a:solidFill>
                                <a:schemeClr val="accent2">
                                  <a:lumMod val="50000"/>
                                </a:schemeClr>
                              </a:solidFill>
                            </a:rPr>
                            <a:t>// (5),(6)</a:t>
                          </a:r>
                          <a:r>
                            <a:rPr lang="zh-CN" altLang="en-US" b="1">
                              <a:solidFill>
                                <a:schemeClr val="accent2">
                                  <a:lumMod val="50000"/>
                                </a:schemeClr>
                              </a:solidFill>
                            </a:rPr>
                            <a:t>分离</a:t>
                          </a:r>
                        </a:p>
                      </a:txBody>
                      <a:tcPr anchor="ctr"/>
                    </a:tc>
                    <a:extLst>
                      <a:ext uri="{0D108BD9-81ED-4DB2-BD59-A6C34878D82A}">
                        <a16:rowId xmlns:a16="http://schemas.microsoft.com/office/drawing/2014/main" val="1112611056"/>
                      </a:ext>
                    </a:extLst>
                  </a:tr>
                </a:tbl>
              </a:graphicData>
            </a:graphic>
          </p:graphicFrame>
        </mc:Fallback>
      </mc:AlternateContent>
    </p:spTree>
    <p:extLst>
      <p:ext uri="{BB962C8B-B14F-4D97-AF65-F5344CB8AC3E}">
        <p14:creationId xmlns:p14="http://schemas.microsoft.com/office/powerpoint/2010/main" val="1302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命题演算公理化系统内定理证明</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双重否定律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EF14A7A-3A6C-4163-8585-FDDC2609ED34}"/>
                  </a:ext>
                </a:extLst>
              </p:cNvPr>
              <p:cNvSpPr txBox="1"/>
              <p:nvPr/>
            </p:nvSpPr>
            <p:spPr>
              <a:xfrm>
                <a:off x="602974" y="802760"/>
                <a:ext cx="2360550" cy="307777"/>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是内定理</a:t>
                </a:r>
              </a:p>
            </p:txBody>
          </p:sp>
        </mc:Choice>
        <mc:Fallback xmlns="">
          <p:sp>
            <p:nvSpPr>
              <p:cNvPr id="8" name="文本框 7">
                <a:extLst>
                  <a:ext uri="{FF2B5EF4-FFF2-40B4-BE49-F238E27FC236}">
                    <a16:creationId xmlns:a16="http://schemas.microsoft.com/office/drawing/2014/main" id="{AEF14A7A-3A6C-4163-8585-FDDC2609ED34}"/>
                  </a:ext>
                </a:extLst>
              </p:cNvPr>
              <p:cNvSpPr txBox="1">
                <a:spLocks noRot="1" noChangeAspect="1" noMove="1" noResize="1" noEditPoints="1" noAdjustHandles="1" noChangeArrowheads="1" noChangeShapeType="1" noTextEdit="1"/>
              </p:cNvSpPr>
              <p:nvPr/>
            </p:nvSpPr>
            <p:spPr>
              <a:xfrm>
                <a:off x="602974" y="802760"/>
                <a:ext cx="2360550" cy="307777"/>
              </a:xfrm>
              <a:prstGeom prst="rect">
                <a:avLst/>
              </a:prstGeom>
              <a:blipFill>
                <a:blip r:embed="rId2"/>
                <a:stretch>
                  <a:fillRect l="-517"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DE35AEC3-23BD-4677-B8C8-D77D378EC484}"/>
                  </a:ext>
                </a:extLst>
              </p:cNvPr>
              <p:cNvGraphicFramePr>
                <a:graphicFrameLocks noGrp="1"/>
              </p:cNvGraphicFramePr>
              <p:nvPr>
                <p:extLst>
                  <p:ext uri="{D42A27DB-BD31-4B8C-83A1-F6EECF244321}">
                    <p14:modId xmlns:p14="http://schemas.microsoft.com/office/powerpoint/2010/main" val="420879154"/>
                  </p:ext>
                </p:extLst>
              </p:nvPr>
            </p:nvGraphicFramePr>
            <p:xfrm>
              <a:off x="602973" y="1191429"/>
              <a:ext cx="3458825" cy="822960"/>
            </p:xfrm>
            <a:graphic>
              <a:graphicData uri="http://schemas.openxmlformats.org/drawingml/2006/table">
                <a:tbl>
                  <a:tblPr bandRow="1">
                    <a:tableStyleId>{68D230F3-CF80-4859-8CE7-A43EE81993B5}</a:tableStyleId>
                  </a:tblPr>
                  <a:tblGrid>
                    <a:gridCol w="321637">
                      <a:extLst>
                        <a:ext uri="{9D8B030D-6E8A-4147-A177-3AD203B41FA5}">
                          <a16:colId xmlns:a16="http://schemas.microsoft.com/office/drawing/2014/main" val="918762525"/>
                        </a:ext>
                      </a:extLst>
                    </a:gridCol>
                    <a:gridCol w="1787895">
                      <a:extLst>
                        <a:ext uri="{9D8B030D-6E8A-4147-A177-3AD203B41FA5}">
                          <a16:colId xmlns:a16="http://schemas.microsoft.com/office/drawing/2014/main" val="2719862703"/>
                        </a:ext>
                      </a:extLst>
                    </a:gridCol>
                    <a:gridCol w="1349293">
                      <a:extLst>
                        <a:ext uri="{9D8B030D-6E8A-4147-A177-3AD203B41FA5}">
                          <a16:colId xmlns:a16="http://schemas.microsoft.com/office/drawing/2014/main" val="335760230"/>
                        </a:ext>
                      </a:extLst>
                    </a:gridCol>
                  </a:tblGrid>
                  <a:tr h="200359">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966185349"/>
                      </a:ext>
                    </a:extLst>
                  </a:tr>
                  <a:tr h="200359">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200359">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传递规则</a:t>
                          </a:r>
                        </a:p>
                      </a:txBody>
                      <a:tcPr anchor="ctr"/>
                    </a:tc>
                    <a:extLst>
                      <a:ext uri="{0D108BD9-81ED-4DB2-BD59-A6C34878D82A}">
                        <a16:rowId xmlns:a16="http://schemas.microsoft.com/office/drawing/2014/main" val="1051446229"/>
                      </a:ext>
                    </a:extLst>
                  </a:tr>
                </a:tbl>
              </a:graphicData>
            </a:graphic>
          </p:graphicFrame>
        </mc:Choice>
        <mc:Fallback xmlns="">
          <p:graphicFrame>
            <p:nvGraphicFramePr>
              <p:cNvPr id="9" name="表格 8">
                <a:extLst>
                  <a:ext uri="{FF2B5EF4-FFF2-40B4-BE49-F238E27FC236}">
                    <a16:creationId xmlns:a16="http://schemas.microsoft.com/office/drawing/2014/main" id="{DE35AEC3-23BD-4677-B8C8-D77D378EC484}"/>
                  </a:ext>
                </a:extLst>
              </p:cNvPr>
              <p:cNvGraphicFramePr>
                <a:graphicFrameLocks noGrp="1"/>
              </p:cNvGraphicFramePr>
              <p:nvPr>
                <p:extLst>
                  <p:ext uri="{D42A27DB-BD31-4B8C-83A1-F6EECF244321}">
                    <p14:modId xmlns:p14="http://schemas.microsoft.com/office/powerpoint/2010/main" val="420879154"/>
                  </p:ext>
                </p:extLst>
              </p:nvPr>
            </p:nvGraphicFramePr>
            <p:xfrm>
              <a:off x="602973" y="1191429"/>
              <a:ext cx="3458825" cy="822960"/>
            </p:xfrm>
            <a:graphic>
              <a:graphicData uri="http://schemas.openxmlformats.org/drawingml/2006/table">
                <a:tbl>
                  <a:tblPr bandRow="1">
                    <a:tableStyleId>{68D230F3-CF80-4859-8CE7-A43EE81993B5}</a:tableStyleId>
                  </a:tblPr>
                  <a:tblGrid>
                    <a:gridCol w="321637">
                      <a:extLst>
                        <a:ext uri="{9D8B030D-6E8A-4147-A177-3AD203B41FA5}">
                          <a16:colId xmlns:a16="http://schemas.microsoft.com/office/drawing/2014/main" val="918762525"/>
                        </a:ext>
                      </a:extLst>
                    </a:gridCol>
                    <a:gridCol w="1787895">
                      <a:extLst>
                        <a:ext uri="{9D8B030D-6E8A-4147-A177-3AD203B41FA5}">
                          <a16:colId xmlns:a16="http://schemas.microsoft.com/office/drawing/2014/main" val="2719862703"/>
                        </a:ext>
                      </a:extLst>
                    </a:gridCol>
                    <a:gridCol w="1349293">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027" t="-2222" r="-75850" b="-217778"/>
                          </a:stretch>
                        </a:blipFill>
                      </a:tcPr>
                    </a:tc>
                    <a:tc>
                      <a:txBody>
                        <a:bodyPr/>
                        <a:lstStyle/>
                        <a:p>
                          <a:r>
                            <a:rPr lang="en-US" altLang="zh-CN" sz="1200" b="1">
                              <a:solidFill>
                                <a:schemeClr val="accent2">
                                  <a:lumMod val="50000"/>
                                </a:schemeClr>
                              </a:solidFill>
                            </a:rPr>
                            <a:t>// (A1)</a:t>
                          </a:r>
                          <a:endParaRPr lang="zh-CN" altLang="en-US" sz="1200" b="1">
                            <a:solidFill>
                              <a:schemeClr val="accent2">
                                <a:lumMod val="50000"/>
                              </a:schemeClr>
                            </a:solidFill>
                          </a:endParaRPr>
                        </a:p>
                      </a:txBody>
                      <a:tcPr anchor="ct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027" t="-100000" r="-75850" b="-113043"/>
                          </a:stretch>
                        </a:blipFill>
                      </a:tcP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8027" t="-204444" r="-75850" b="-15556"/>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传递规则</a:t>
                          </a:r>
                        </a:p>
                      </a:txBody>
                      <a:tcPr anchor="ctr"/>
                    </a:tc>
                    <a:extLst>
                      <a:ext uri="{0D108BD9-81ED-4DB2-BD59-A6C34878D82A}">
                        <a16:rowId xmlns:a16="http://schemas.microsoft.com/office/drawing/2014/main" val="105144622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9516AC08-7ADA-4AC5-8D1A-EF5AEA70D524}"/>
                  </a:ext>
                </a:extLst>
              </p:cNvPr>
              <p:cNvGraphicFramePr>
                <a:graphicFrameLocks noGrp="1"/>
              </p:cNvGraphicFramePr>
              <p:nvPr>
                <p:extLst>
                  <p:ext uri="{D42A27DB-BD31-4B8C-83A1-F6EECF244321}">
                    <p14:modId xmlns:p14="http://schemas.microsoft.com/office/powerpoint/2010/main" val="384427514"/>
                  </p:ext>
                </p:extLst>
              </p:nvPr>
            </p:nvGraphicFramePr>
            <p:xfrm>
              <a:off x="602972" y="2607099"/>
              <a:ext cx="6137420" cy="1920240"/>
            </p:xfrm>
            <a:graphic>
              <a:graphicData uri="http://schemas.openxmlformats.org/drawingml/2006/table">
                <a:tbl>
                  <a:tblPr bandRow="1">
                    <a:tableStyleId>{68D230F3-CF80-4859-8CE7-A43EE81993B5}</a:tableStyleId>
                  </a:tblPr>
                  <a:tblGrid>
                    <a:gridCol w="313090">
                      <a:extLst>
                        <a:ext uri="{9D8B030D-6E8A-4147-A177-3AD203B41FA5}">
                          <a16:colId xmlns:a16="http://schemas.microsoft.com/office/drawing/2014/main" val="918762525"/>
                        </a:ext>
                      </a:extLst>
                    </a:gridCol>
                    <a:gridCol w="3886200">
                      <a:extLst>
                        <a:ext uri="{9D8B030D-6E8A-4147-A177-3AD203B41FA5}">
                          <a16:colId xmlns:a16="http://schemas.microsoft.com/office/drawing/2014/main" val="2719862703"/>
                        </a:ext>
                      </a:extLst>
                    </a:gridCol>
                    <a:gridCol w="1938130">
                      <a:extLst>
                        <a:ext uri="{9D8B030D-6E8A-4147-A177-3AD203B41FA5}">
                          <a16:colId xmlns:a16="http://schemas.microsoft.com/office/drawing/2014/main" val="335760230"/>
                        </a:ext>
                      </a:extLst>
                    </a:gridCol>
                  </a:tblGrid>
                  <a:tr h="200359">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是内定理</a:t>
                          </a:r>
                        </a:p>
                      </a:txBody>
                      <a:tcPr anchor="ctr"/>
                    </a:tc>
                    <a:extLst>
                      <a:ext uri="{0D108BD9-81ED-4DB2-BD59-A6C34878D82A}">
                        <a16:rowId xmlns:a16="http://schemas.microsoft.com/office/drawing/2014/main" val="1966185349"/>
                      </a:ext>
                    </a:extLst>
                  </a:tr>
                  <a:tr h="200359">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200359">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传递规则</a:t>
                          </a:r>
                        </a:p>
                      </a:txBody>
                      <a:tcPr anchor="ctr"/>
                    </a:tc>
                    <a:extLst>
                      <a:ext uri="{0D108BD9-81ED-4DB2-BD59-A6C34878D82A}">
                        <a16:rowId xmlns:a16="http://schemas.microsoft.com/office/drawing/2014/main" val="1051446229"/>
                      </a:ext>
                    </a:extLst>
                  </a:tr>
                  <a:tr h="200359">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(A2)</a:t>
                          </a:r>
                          <a:endParaRPr lang="zh-CN" altLang="en-US" sz="1200" b="1">
                            <a:solidFill>
                              <a:schemeClr val="accent2">
                                <a:lumMod val="50000"/>
                              </a:schemeClr>
                            </a:solidFill>
                          </a:endParaRPr>
                        </a:p>
                      </a:txBody>
                      <a:tcPr anchor="ctr"/>
                    </a:tc>
                    <a:extLst>
                      <a:ext uri="{0D108BD9-81ED-4DB2-BD59-A6C34878D82A}">
                        <a16:rowId xmlns:a16="http://schemas.microsoft.com/office/drawing/2014/main" val="2874351106"/>
                      </a:ext>
                    </a:extLst>
                  </a:tr>
                  <a:tr h="200359">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651613783"/>
                      </a:ext>
                    </a:extLst>
                  </a:tr>
                  <a:tr h="200359">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是内定理</a:t>
                          </a:r>
                        </a:p>
                      </a:txBody>
                      <a:tcPr anchor="ctr"/>
                    </a:tc>
                    <a:extLst>
                      <a:ext uri="{0D108BD9-81ED-4DB2-BD59-A6C34878D82A}">
                        <a16:rowId xmlns:a16="http://schemas.microsoft.com/office/drawing/2014/main" val="1995527168"/>
                      </a:ext>
                    </a:extLst>
                  </a:tr>
                  <a:tr h="200359">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(5),(6)</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112611056"/>
                      </a:ext>
                    </a:extLst>
                  </a:tr>
                </a:tbl>
              </a:graphicData>
            </a:graphic>
          </p:graphicFrame>
        </mc:Choice>
        <mc:Fallback xmlns="">
          <p:graphicFrame>
            <p:nvGraphicFramePr>
              <p:cNvPr id="10" name="表格 9">
                <a:extLst>
                  <a:ext uri="{FF2B5EF4-FFF2-40B4-BE49-F238E27FC236}">
                    <a16:creationId xmlns:a16="http://schemas.microsoft.com/office/drawing/2014/main" id="{9516AC08-7ADA-4AC5-8D1A-EF5AEA70D524}"/>
                  </a:ext>
                </a:extLst>
              </p:cNvPr>
              <p:cNvGraphicFramePr>
                <a:graphicFrameLocks noGrp="1"/>
              </p:cNvGraphicFramePr>
              <p:nvPr>
                <p:extLst>
                  <p:ext uri="{D42A27DB-BD31-4B8C-83A1-F6EECF244321}">
                    <p14:modId xmlns:p14="http://schemas.microsoft.com/office/powerpoint/2010/main" val="384427514"/>
                  </p:ext>
                </p:extLst>
              </p:nvPr>
            </p:nvGraphicFramePr>
            <p:xfrm>
              <a:off x="602972" y="2607099"/>
              <a:ext cx="6137420" cy="1920240"/>
            </p:xfrm>
            <a:graphic>
              <a:graphicData uri="http://schemas.openxmlformats.org/drawingml/2006/table">
                <a:tbl>
                  <a:tblPr bandRow="1">
                    <a:tableStyleId>{68D230F3-CF80-4859-8CE7-A43EE81993B5}</a:tableStyleId>
                  </a:tblPr>
                  <a:tblGrid>
                    <a:gridCol w="313090">
                      <a:extLst>
                        <a:ext uri="{9D8B030D-6E8A-4147-A177-3AD203B41FA5}">
                          <a16:colId xmlns:a16="http://schemas.microsoft.com/office/drawing/2014/main" val="918762525"/>
                        </a:ext>
                      </a:extLst>
                    </a:gridCol>
                    <a:gridCol w="3886200">
                      <a:extLst>
                        <a:ext uri="{9D8B030D-6E8A-4147-A177-3AD203B41FA5}">
                          <a16:colId xmlns:a16="http://schemas.microsoft.com/office/drawing/2014/main" val="2719862703"/>
                        </a:ext>
                      </a:extLst>
                    </a:gridCol>
                    <a:gridCol w="1938130">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2222" r="-49922" b="-620000"/>
                          </a:stretch>
                        </a:blipFill>
                      </a:tcPr>
                    </a:tc>
                    <a:tc>
                      <a:txBody>
                        <a:bodyPr/>
                        <a:lstStyle/>
                        <a:p>
                          <a:endParaRPr lang="zh-CN"/>
                        </a:p>
                      </a:txBody>
                      <a:tcPr anchor="ctr">
                        <a:blipFill>
                          <a:blip r:embed="rId4"/>
                          <a:stretch>
                            <a:fillRect l="-216981" t="-2222" r="-314" b="-620000"/>
                          </a:stretch>
                        </a:blipFill>
                      </a:tcP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102222" r="-49922" b="-520000"/>
                          </a:stretch>
                        </a:blipFill>
                      </a:tcP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202222" r="-49922" b="-420000"/>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传递规则</a:t>
                          </a:r>
                        </a:p>
                      </a:txBody>
                      <a:tcPr anchor="ctr"/>
                    </a:tc>
                    <a:extLst>
                      <a:ext uri="{0D108BD9-81ED-4DB2-BD59-A6C34878D82A}">
                        <a16:rowId xmlns:a16="http://schemas.microsoft.com/office/drawing/2014/main" val="1051446229"/>
                      </a:ext>
                    </a:extLst>
                  </a:tr>
                  <a:tr h="27432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295652" r="-49922" b="-310870"/>
                          </a:stretch>
                        </a:blipFill>
                      </a:tcPr>
                    </a:tc>
                    <a:tc>
                      <a:txBody>
                        <a:bodyPr/>
                        <a:lstStyle/>
                        <a:p>
                          <a:r>
                            <a:rPr lang="en-US" altLang="zh-CN" sz="1200" b="1">
                              <a:solidFill>
                                <a:schemeClr val="accent2">
                                  <a:lumMod val="50000"/>
                                </a:schemeClr>
                              </a:solidFill>
                            </a:rPr>
                            <a:t>// (A2)</a:t>
                          </a:r>
                          <a:endParaRPr lang="zh-CN" altLang="en-US" sz="1200" b="1">
                            <a:solidFill>
                              <a:schemeClr val="accent2">
                                <a:lumMod val="50000"/>
                              </a:schemeClr>
                            </a:solidFill>
                          </a:endParaRPr>
                        </a:p>
                      </a:txBody>
                      <a:tcPr anchor="ctr"/>
                    </a:tc>
                    <a:extLst>
                      <a:ext uri="{0D108BD9-81ED-4DB2-BD59-A6C34878D82A}">
                        <a16:rowId xmlns:a16="http://schemas.microsoft.com/office/drawing/2014/main" val="2874351106"/>
                      </a:ext>
                    </a:extLst>
                  </a:tr>
                  <a:tr h="27432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404444" r="-49922" b="-217778"/>
                          </a:stretch>
                        </a:blipFill>
                      </a:tcP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651613783"/>
                      </a:ext>
                    </a:extLst>
                  </a:tr>
                  <a:tr h="27432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504444" r="-49922" b="-117778"/>
                          </a:stretch>
                        </a:blipFill>
                      </a:tcPr>
                    </a:tc>
                    <a:tc>
                      <a:txBody>
                        <a:bodyPr/>
                        <a:lstStyle/>
                        <a:p>
                          <a:endParaRPr lang="zh-CN"/>
                        </a:p>
                      </a:txBody>
                      <a:tcPr anchor="ctr">
                        <a:blipFill>
                          <a:blip r:embed="rId4"/>
                          <a:stretch>
                            <a:fillRect l="-216981" t="-504444" r="-314" b="-117778"/>
                          </a:stretch>
                        </a:blipFill>
                      </a:tcPr>
                    </a:tc>
                    <a:extLst>
                      <a:ext uri="{0D108BD9-81ED-4DB2-BD59-A6C34878D82A}">
                        <a16:rowId xmlns:a16="http://schemas.microsoft.com/office/drawing/2014/main" val="1995527168"/>
                      </a:ext>
                    </a:extLst>
                  </a:tr>
                  <a:tr h="27432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4"/>
                          <a:stretch>
                            <a:fillRect l="-7981" t="-604444" r="-49922" b="-17778"/>
                          </a:stretch>
                        </a:blipFill>
                      </a:tcPr>
                    </a:tc>
                    <a:tc>
                      <a:txBody>
                        <a:bodyPr/>
                        <a:lstStyle/>
                        <a:p>
                          <a:r>
                            <a:rPr lang="en-US" altLang="zh-CN" sz="1200" b="1">
                              <a:solidFill>
                                <a:schemeClr val="accent2">
                                  <a:lumMod val="50000"/>
                                </a:schemeClr>
                              </a:solidFill>
                            </a:rPr>
                            <a:t>// (5),(6)</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112611056"/>
                      </a:ext>
                    </a:extLst>
                  </a:tr>
                </a:tbl>
              </a:graphicData>
            </a:graphic>
          </p:graphicFrame>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CE27A85-ECD3-4C86-B2F5-23BFC8D148EE}"/>
                  </a:ext>
                </a:extLst>
              </p:cNvPr>
              <p:cNvSpPr txBox="1"/>
              <p:nvPr/>
            </p:nvSpPr>
            <p:spPr>
              <a:xfrm>
                <a:off x="602973" y="2219356"/>
                <a:ext cx="2002741" cy="307777"/>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是内定理</a:t>
                </a:r>
              </a:p>
            </p:txBody>
          </p:sp>
        </mc:Choice>
        <mc:Fallback xmlns="">
          <p:sp>
            <p:nvSpPr>
              <p:cNvPr id="17" name="文本框 16">
                <a:extLst>
                  <a:ext uri="{FF2B5EF4-FFF2-40B4-BE49-F238E27FC236}">
                    <a16:creationId xmlns:a16="http://schemas.microsoft.com/office/drawing/2014/main" id="{ACE27A85-ECD3-4C86-B2F5-23BFC8D148EE}"/>
                  </a:ext>
                </a:extLst>
              </p:cNvPr>
              <p:cNvSpPr txBox="1">
                <a:spLocks noRot="1" noChangeAspect="1" noMove="1" noResize="1" noEditPoints="1" noAdjustHandles="1" noChangeArrowheads="1" noChangeShapeType="1" noTextEdit="1"/>
              </p:cNvSpPr>
              <p:nvPr/>
            </p:nvSpPr>
            <p:spPr>
              <a:xfrm>
                <a:off x="602973" y="2219356"/>
                <a:ext cx="2002741" cy="307777"/>
              </a:xfrm>
              <a:prstGeom prst="rect">
                <a:avLst/>
              </a:prstGeom>
              <a:blipFill>
                <a:blip r:embed="rId5"/>
                <a:stretch>
                  <a:fillRect l="-610" t="-392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9DE2DCA-C5C9-4030-B12E-E9557195E3D0}"/>
                  </a:ext>
                </a:extLst>
              </p:cNvPr>
              <p:cNvSpPr txBox="1"/>
              <p:nvPr/>
            </p:nvSpPr>
            <p:spPr>
              <a:xfrm>
                <a:off x="4376532" y="802760"/>
                <a:ext cx="2009368" cy="307777"/>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是内定理</a:t>
                </a:r>
              </a:p>
            </p:txBody>
          </p:sp>
        </mc:Choice>
        <mc:Fallback xmlns="">
          <p:sp>
            <p:nvSpPr>
              <p:cNvPr id="18" name="文本框 17">
                <a:extLst>
                  <a:ext uri="{FF2B5EF4-FFF2-40B4-BE49-F238E27FC236}">
                    <a16:creationId xmlns:a16="http://schemas.microsoft.com/office/drawing/2014/main" id="{B9DE2DCA-C5C9-4030-B12E-E9557195E3D0}"/>
                  </a:ext>
                </a:extLst>
              </p:cNvPr>
              <p:cNvSpPr txBox="1">
                <a:spLocks noRot="1" noChangeAspect="1" noMove="1" noResize="1" noEditPoints="1" noAdjustHandles="1" noChangeArrowheads="1" noChangeShapeType="1" noTextEdit="1"/>
              </p:cNvSpPr>
              <p:nvPr/>
            </p:nvSpPr>
            <p:spPr>
              <a:xfrm>
                <a:off x="4376532" y="802760"/>
                <a:ext cx="2009368" cy="307777"/>
              </a:xfrm>
              <a:prstGeom prst="rect">
                <a:avLst/>
              </a:prstGeom>
              <a:blipFill>
                <a:blip r:embed="rId6"/>
                <a:stretch>
                  <a:fillRect l="-606"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格 18">
                <a:extLst>
                  <a:ext uri="{FF2B5EF4-FFF2-40B4-BE49-F238E27FC236}">
                    <a16:creationId xmlns:a16="http://schemas.microsoft.com/office/drawing/2014/main" id="{0A7E54F6-DBBF-4DF7-AF4F-A3E0150A7367}"/>
                  </a:ext>
                </a:extLst>
              </p:cNvPr>
              <p:cNvGraphicFramePr>
                <a:graphicFrameLocks noGrp="1"/>
              </p:cNvGraphicFramePr>
              <p:nvPr>
                <p:extLst>
                  <p:ext uri="{D42A27DB-BD31-4B8C-83A1-F6EECF244321}">
                    <p14:modId xmlns:p14="http://schemas.microsoft.com/office/powerpoint/2010/main" val="2355478751"/>
                  </p:ext>
                </p:extLst>
              </p:nvPr>
            </p:nvGraphicFramePr>
            <p:xfrm>
              <a:off x="4376532" y="1191429"/>
              <a:ext cx="4164495" cy="822960"/>
            </p:xfrm>
            <a:graphic>
              <a:graphicData uri="http://schemas.openxmlformats.org/drawingml/2006/table">
                <a:tbl>
                  <a:tblPr bandRow="1">
                    <a:tableStyleId>{68D230F3-CF80-4859-8CE7-A43EE81993B5}</a:tableStyleId>
                  </a:tblPr>
                  <a:tblGrid>
                    <a:gridCol w="332961">
                      <a:extLst>
                        <a:ext uri="{9D8B030D-6E8A-4147-A177-3AD203B41FA5}">
                          <a16:colId xmlns:a16="http://schemas.microsoft.com/office/drawing/2014/main" val="918762525"/>
                        </a:ext>
                      </a:extLst>
                    </a:gridCol>
                    <a:gridCol w="2181639">
                      <a:extLst>
                        <a:ext uri="{9D8B030D-6E8A-4147-A177-3AD203B41FA5}">
                          <a16:colId xmlns:a16="http://schemas.microsoft.com/office/drawing/2014/main" val="2719862703"/>
                        </a:ext>
                      </a:extLst>
                    </a:gridCol>
                    <a:gridCol w="1649895">
                      <a:extLst>
                        <a:ext uri="{9D8B030D-6E8A-4147-A177-3AD203B41FA5}">
                          <a16:colId xmlns:a16="http://schemas.microsoft.com/office/drawing/2014/main" val="335760230"/>
                        </a:ext>
                      </a:extLst>
                    </a:gridCol>
                  </a:tblGrid>
                  <a:tr h="200359">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是内定理</a:t>
                          </a:r>
                        </a:p>
                      </a:txBody>
                      <a:tcPr anchor="ctr"/>
                    </a:tc>
                    <a:extLst>
                      <a:ext uri="{0D108BD9-81ED-4DB2-BD59-A6C34878D82A}">
                        <a16:rowId xmlns:a16="http://schemas.microsoft.com/office/drawing/2014/main" val="1966185349"/>
                      </a:ext>
                    </a:extLst>
                  </a:tr>
                  <a:tr h="200359">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200359">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bl>
              </a:graphicData>
            </a:graphic>
          </p:graphicFrame>
        </mc:Choice>
        <mc:Fallback xmlns="">
          <p:graphicFrame>
            <p:nvGraphicFramePr>
              <p:cNvPr id="19" name="表格 18">
                <a:extLst>
                  <a:ext uri="{FF2B5EF4-FFF2-40B4-BE49-F238E27FC236}">
                    <a16:creationId xmlns:a16="http://schemas.microsoft.com/office/drawing/2014/main" id="{0A7E54F6-DBBF-4DF7-AF4F-A3E0150A7367}"/>
                  </a:ext>
                </a:extLst>
              </p:cNvPr>
              <p:cNvGraphicFramePr>
                <a:graphicFrameLocks noGrp="1"/>
              </p:cNvGraphicFramePr>
              <p:nvPr>
                <p:extLst>
                  <p:ext uri="{D42A27DB-BD31-4B8C-83A1-F6EECF244321}">
                    <p14:modId xmlns:p14="http://schemas.microsoft.com/office/powerpoint/2010/main" val="2355478751"/>
                  </p:ext>
                </p:extLst>
              </p:nvPr>
            </p:nvGraphicFramePr>
            <p:xfrm>
              <a:off x="4376532" y="1191429"/>
              <a:ext cx="4164495" cy="822960"/>
            </p:xfrm>
            <a:graphic>
              <a:graphicData uri="http://schemas.openxmlformats.org/drawingml/2006/table">
                <a:tbl>
                  <a:tblPr bandRow="1">
                    <a:tableStyleId>{68D230F3-CF80-4859-8CE7-A43EE81993B5}</a:tableStyleId>
                  </a:tblPr>
                  <a:tblGrid>
                    <a:gridCol w="332961">
                      <a:extLst>
                        <a:ext uri="{9D8B030D-6E8A-4147-A177-3AD203B41FA5}">
                          <a16:colId xmlns:a16="http://schemas.microsoft.com/office/drawing/2014/main" val="918762525"/>
                        </a:ext>
                      </a:extLst>
                    </a:gridCol>
                    <a:gridCol w="2181639">
                      <a:extLst>
                        <a:ext uri="{9D8B030D-6E8A-4147-A177-3AD203B41FA5}">
                          <a16:colId xmlns:a16="http://schemas.microsoft.com/office/drawing/2014/main" val="2719862703"/>
                        </a:ext>
                      </a:extLst>
                    </a:gridCol>
                    <a:gridCol w="1649895">
                      <a:extLst>
                        <a:ext uri="{9D8B030D-6E8A-4147-A177-3AD203B41FA5}">
                          <a16:colId xmlns:a16="http://schemas.microsoft.com/office/drawing/2014/main" val="335760230"/>
                        </a:ext>
                      </a:extLst>
                    </a:gridCol>
                  </a:tblGrid>
                  <a:tr h="27432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15320" t="-2222" r="-75766" b="-217778"/>
                          </a:stretch>
                        </a:blipFill>
                      </a:tcPr>
                    </a:tc>
                    <a:tc>
                      <a:txBody>
                        <a:bodyPr/>
                        <a:lstStyle/>
                        <a:p>
                          <a:endParaRPr lang="zh-CN"/>
                        </a:p>
                      </a:txBody>
                      <a:tcPr anchor="ctr">
                        <a:blipFill>
                          <a:blip r:embed="rId7"/>
                          <a:stretch>
                            <a:fillRect l="-152768" t="-2222" r="-369" b="-217778"/>
                          </a:stretch>
                        </a:blipFill>
                      </a:tcPr>
                    </a:tc>
                    <a:extLst>
                      <a:ext uri="{0D108BD9-81ED-4DB2-BD59-A6C34878D82A}">
                        <a16:rowId xmlns:a16="http://schemas.microsoft.com/office/drawing/2014/main" val="1966185349"/>
                      </a:ext>
                    </a:extLst>
                  </a:tr>
                  <a:tr h="27432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15320" t="-100000" r="-75766" b="-113043"/>
                          </a:stretch>
                        </a:blipFill>
                      </a:tcP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27432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7"/>
                          <a:stretch>
                            <a:fillRect l="-15320" t="-204444" r="-75766" b="-15556"/>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bl>
              </a:graphicData>
            </a:graphic>
          </p:graphicFrame>
        </mc:Fallback>
      </mc:AlternateContent>
      <p:sp>
        <p:nvSpPr>
          <p:cNvPr id="2" name="文本框 1">
            <a:extLst>
              <a:ext uri="{FF2B5EF4-FFF2-40B4-BE49-F238E27FC236}">
                <a16:creationId xmlns:a16="http://schemas.microsoft.com/office/drawing/2014/main" id="{CE59FA38-60FD-4BBD-A7BE-226C88FBCBB7}"/>
              </a:ext>
            </a:extLst>
          </p:cNvPr>
          <p:cNvSpPr txBox="1"/>
          <p:nvPr/>
        </p:nvSpPr>
        <p:spPr>
          <a:xfrm>
            <a:off x="7091571" y="2607099"/>
            <a:ext cx="1227482" cy="922881"/>
          </a:xfrm>
          <a:prstGeom prst="rect">
            <a:avLst/>
          </a:prstGeom>
          <a:solidFill>
            <a:schemeClr val="accent6">
              <a:lumMod val="50000"/>
            </a:schemeClr>
          </a:solidFill>
        </p:spPr>
        <p:txBody>
          <a:bodyPr wrap="square" rtlCol="0">
            <a:spAutoFit/>
          </a:bodyPr>
          <a:lstStyle/>
          <a:p>
            <a:pPr>
              <a:lnSpc>
                <a:spcPts val="2200"/>
              </a:lnSpc>
              <a:spcBef>
                <a:spcPts val="600"/>
              </a:spcBef>
            </a:pPr>
            <a:r>
              <a:rPr lang="zh-CN" altLang="en-US" sz="1600" b="1">
                <a:solidFill>
                  <a:schemeClr val="bg1"/>
                </a:solidFill>
              </a:rPr>
              <a:t>可看到内定理的证明仍很需要技巧</a:t>
            </a:r>
          </a:p>
        </p:txBody>
      </p:sp>
      <p:sp>
        <p:nvSpPr>
          <p:cNvPr id="3" name="文本框 2">
            <a:extLst>
              <a:ext uri="{FF2B5EF4-FFF2-40B4-BE49-F238E27FC236}">
                <a16:creationId xmlns:a16="http://schemas.microsoft.com/office/drawing/2014/main" id="{09E0B4CC-D727-4935-B9B0-20961FC8A393}"/>
              </a:ext>
            </a:extLst>
          </p:cNvPr>
          <p:cNvSpPr txBox="1"/>
          <p:nvPr/>
        </p:nvSpPr>
        <p:spPr>
          <a:xfrm>
            <a:off x="7044359" y="3788675"/>
            <a:ext cx="1321905" cy="738664"/>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一个不引用已证明内定理的证明是怎样的？</a:t>
            </a:r>
          </a:p>
        </p:txBody>
      </p:sp>
      <p:sp>
        <p:nvSpPr>
          <p:cNvPr id="4" name="箭头: 右 3">
            <a:extLst>
              <a:ext uri="{FF2B5EF4-FFF2-40B4-BE49-F238E27FC236}">
                <a16:creationId xmlns:a16="http://schemas.microsoft.com/office/drawing/2014/main" id="{9D45AECE-D3B6-46DE-9D8C-E3C8D4A022EE}"/>
              </a:ext>
            </a:extLst>
          </p:cNvPr>
          <p:cNvSpPr/>
          <p:nvPr/>
        </p:nvSpPr>
        <p:spPr>
          <a:xfrm>
            <a:off x="6788426" y="4094922"/>
            <a:ext cx="19878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167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5137" y="1057726"/>
            <a:ext cx="4613555"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命题演算系统概述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命题演算公理化系统定义</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命题演算公理化系统内定理证明</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命题演算公理化系统的演绎定理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0597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带前提集的推理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E397C2C9-B573-44B8-87BE-9423D92937EC}"/>
              </a:ext>
            </a:extLst>
          </p:cNvPr>
          <p:cNvSpPr txBox="1"/>
          <p:nvPr/>
        </p:nvSpPr>
        <p:spPr>
          <a:xfrm>
            <a:off x="879610" y="844500"/>
            <a:ext cx="7384774"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为简化内定理的证明，并更好地研究推理的规律，引入带前提集的推理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4C560E-C49E-4AA2-82EA-4D4CD27A9CBB}"/>
                  </a:ext>
                </a:extLst>
              </p:cNvPr>
              <p:cNvSpPr txBox="1"/>
              <p:nvPr/>
            </p:nvSpPr>
            <p:spPr>
              <a:xfrm>
                <a:off x="879610" y="1394816"/>
                <a:ext cx="7384774" cy="3051028"/>
              </a:xfrm>
              <a:prstGeom prst="rect">
                <a:avLst/>
              </a:prstGeom>
              <a:solidFill>
                <a:schemeClr val="accent2">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是任意公式，称</a:t>
                </a:r>
                <a:r>
                  <a:rPr lang="zh-CN" altLang="en-US" sz="1600" b="1">
                    <a:solidFill>
                      <a:srgbClr val="C00000"/>
                    </a:solidFill>
                  </a:rPr>
                  <a:t>前提集</a:t>
                </a:r>
                <a14:m>
                  <m:oMath xmlns:m="http://schemas.openxmlformats.org/officeDocument/2006/math">
                    <m:r>
                      <a:rPr lang="en-US" altLang="zh-CN" sz="1600" b="1" i="0" smtClean="0">
                        <a:solidFill>
                          <a:srgbClr val="C00000"/>
                        </a:solidFill>
                        <a:latin typeface="Cambria Math" panose="02040503050406030204" pitchFamily="18" charset="0"/>
                      </a:rPr>
                      <m:t>𝚪</m:t>
                    </m:r>
                  </m:oMath>
                </a14:m>
                <a:r>
                  <a:rPr lang="zh-CN" altLang="en-US" sz="1600" b="1">
                    <a:solidFill>
                      <a:srgbClr val="C00000"/>
                    </a:solidFill>
                  </a:rPr>
                  <a:t>（形式）推出</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，称为一个</a:t>
                </a:r>
                <a:r>
                  <a:rPr lang="zh-CN" altLang="en-US" sz="1600" b="1">
                    <a:solidFill>
                      <a:srgbClr val="C00000"/>
                    </a:solidFill>
                  </a:rPr>
                  <a:t>形式推出式</a:t>
                </a:r>
                <a:r>
                  <a:rPr lang="en-US" altLang="zh-CN" sz="1600" b="1">
                    <a:solidFill>
                      <a:schemeClr val="accent2">
                        <a:lumMod val="50000"/>
                      </a:schemeClr>
                    </a:solidFill>
                  </a:rPr>
                  <a:t>(</a:t>
                </a:r>
                <a:r>
                  <a:rPr lang="zh-CN" altLang="en-US" sz="1600" b="1">
                    <a:solidFill>
                      <a:schemeClr val="accent2">
                        <a:lumMod val="50000"/>
                      </a:schemeClr>
                    </a:solidFill>
                  </a:rPr>
                  <a:t>或称为</a:t>
                </a:r>
                <a:r>
                  <a:rPr lang="zh-CN" altLang="en-US" sz="1600" b="1">
                    <a:solidFill>
                      <a:srgbClr val="C00000"/>
                    </a:solidFill>
                  </a:rPr>
                  <a:t>矢列</a:t>
                </a:r>
                <a:r>
                  <a:rPr lang="en-US" altLang="zh-CN" sz="1600" b="1">
                    <a:solidFill>
                      <a:schemeClr val="accent2">
                        <a:lumMod val="50000"/>
                      </a:schemeClr>
                    </a:solidFill>
                  </a:rPr>
                  <a:t>, sequent)</a:t>
                </a:r>
                <a:r>
                  <a:rPr lang="zh-CN" altLang="en-US" sz="1600" b="1">
                    <a:solidFill>
                      <a:schemeClr val="accent2">
                        <a:lumMod val="50000"/>
                      </a:schemeClr>
                    </a:solidFill>
                  </a:rPr>
                  <a:t>，如果存在公式序列：</a:t>
                </a:r>
                <a:endParaRPr lang="en-US" altLang="zh-CN" sz="1600" b="1">
                  <a:solidFill>
                    <a:schemeClr val="accent2">
                      <a:lumMod val="50000"/>
                    </a:schemeClr>
                  </a:solidFill>
                </a:endParaRPr>
              </a:p>
              <a:p>
                <a:pPr>
                  <a:lnSpc>
                    <a:spcPts val="22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𝟏</m:t>
                          </m:r>
                        </m:sub>
                      </m:sSub>
                    </m:oMath>
                  </m:oMathPara>
                </a14:m>
                <a:endParaRPr lang="en-US" altLang="zh-CN" sz="1600" b="1">
                  <a:solidFill>
                    <a:schemeClr val="accent2">
                      <a:lumMod val="50000"/>
                    </a:schemeClr>
                  </a:solidFill>
                </a:endParaRPr>
              </a:p>
              <a:p>
                <a:pPr>
                  <a:lnSpc>
                    <a:spcPts val="22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𝟐</m:t>
                          </m:r>
                        </m:sub>
                      </m:sSub>
                    </m:oMath>
                  </m:oMathPara>
                </a14:m>
                <a:endParaRPr lang="en-US" altLang="zh-CN" sz="1600" b="1">
                  <a:solidFill>
                    <a:schemeClr val="accent2">
                      <a:lumMod val="50000"/>
                    </a:schemeClr>
                  </a:solidFill>
                </a:endParaRPr>
              </a:p>
              <a:p>
                <a:pPr>
                  <a:lnSpc>
                    <a:spcPts val="2200"/>
                  </a:lnSpc>
                  <a:spcBef>
                    <a:spcPts val="600"/>
                  </a:spcBef>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en-US" altLang="zh-CN" sz="1600" b="1">
                  <a:solidFill>
                    <a:schemeClr val="accent2">
                      <a:lumMod val="50000"/>
                    </a:schemeClr>
                  </a:solidFill>
                </a:endParaRPr>
              </a:p>
              <a:p>
                <a:pPr>
                  <a:lnSpc>
                    <a:spcPts val="2200"/>
                  </a:lnSpc>
                  <a:spcBef>
                    <a:spcPts val="6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𝒎</m:t>
                          </m:r>
                        </m:sub>
                      </m:sSub>
                    </m:oMath>
                  </m:oMathPara>
                </a14:m>
                <a:endParaRPr lang="en-US" altLang="zh-CN" sz="1600" b="1">
                  <a:solidFill>
                    <a:schemeClr val="accent2">
                      <a:lumMod val="50000"/>
                    </a:schemeClr>
                  </a:solidFill>
                </a:endParaRPr>
              </a:p>
              <a:p>
                <a:pPr>
                  <a:lnSpc>
                    <a:spcPts val="2200"/>
                  </a:lnSpc>
                  <a:spcBef>
                    <a:spcPts val="600"/>
                  </a:spcBef>
                </a:pPr>
                <a:r>
                  <a:rPr lang="zh-CN" altLang="en-US" sz="1600" b="1">
                    <a:solidFill>
                      <a:schemeClr val="accent2">
                        <a:lumMod val="50000"/>
                      </a:schemeClr>
                    </a:solidFill>
                  </a:rPr>
                  <a:t>使得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𝒎</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𝒊</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𝒎</m:t>
                    </m:r>
                  </m:oMath>
                </a14:m>
                <a:r>
                  <a:rPr lang="zh-CN" altLang="en-US" sz="1600" b="1">
                    <a:solidFill>
                      <a:schemeClr val="accent2">
                        <a:lumMod val="50000"/>
                      </a:schemeClr>
                    </a:solidFill>
                  </a:rPr>
                  <a:t>，</a:t>
                </a:r>
                <a:r>
                  <a:rPr lang="en-US" altLang="zh-CN" sz="1600" b="1">
                    <a:solidFill>
                      <a:schemeClr val="accent2">
                        <a:lumMod val="50000"/>
                      </a:schemeClr>
                    </a:solidFill>
                  </a:rPr>
                  <a:t>(i) </a:t>
                </a:r>
                <a:r>
                  <a:rPr lang="zh-CN" altLang="en-US" sz="1600" b="1">
                    <a:solidFill>
                      <a:schemeClr val="accent2">
                        <a:lumMod val="50000"/>
                      </a:schemeClr>
                    </a:solidFill>
                  </a:rPr>
                  <a:t>要么</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是公理</a:t>
                </a:r>
                <a:r>
                  <a:rPr lang="en-US" altLang="zh-CN" sz="1600" b="1">
                    <a:solidFill>
                      <a:schemeClr val="accent2">
                        <a:lumMod val="50000"/>
                      </a:schemeClr>
                    </a:solidFill>
                  </a:rPr>
                  <a:t>A1, A2, A3</a:t>
                </a:r>
                <a:r>
                  <a:rPr lang="zh-CN" altLang="en-US" sz="1600" b="1">
                    <a:solidFill>
                      <a:schemeClr val="accent2">
                        <a:lumMod val="50000"/>
                      </a:schemeClr>
                    </a:solidFill>
                  </a:rPr>
                  <a:t>或已证明内定理的代入实例；</a:t>
                </a:r>
                <a:r>
                  <a:rPr lang="en-US" altLang="zh-CN" sz="1600" b="1">
                    <a:solidFill>
                      <a:schemeClr val="accent2">
                        <a:lumMod val="50000"/>
                      </a:schemeClr>
                    </a:solidFill>
                  </a:rPr>
                  <a:t>(ii) </a:t>
                </a:r>
                <a:r>
                  <a:rPr lang="zh-CN" altLang="en-US" sz="1600" b="1">
                    <a:solidFill>
                      <a:schemeClr val="accent2">
                        <a:lumMod val="50000"/>
                      </a:schemeClr>
                    </a:solidFill>
                  </a:rPr>
                  <a:t>要么</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a:t>
                </a:r>
                <a:r>
                  <a:rPr lang="en-US" altLang="zh-CN" sz="1600" b="1">
                    <a:solidFill>
                      <a:schemeClr val="accent2">
                        <a:lumMod val="50000"/>
                      </a:schemeClr>
                    </a:solidFill>
                  </a:rPr>
                  <a:t>(iii) </a:t>
                </a:r>
                <a:r>
                  <a:rPr lang="zh-CN" altLang="en-US" sz="1600" b="1">
                    <a:solidFill>
                      <a:schemeClr val="accent2">
                        <a:lumMod val="50000"/>
                      </a:schemeClr>
                    </a:solidFill>
                  </a:rPr>
                  <a:t>要么存在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𝒋</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𝒌</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𝒋</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𝒌</m:t>
                    </m:r>
                    <m:r>
                      <a:rPr lang="en-US" altLang="zh-CN" sz="1600" b="1" i="1" smtClean="0">
                        <a:solidFill>
                          <a:schemeClr val="accent2">
                            <a:lumMod val="50000"/>
                          </a:schemeClr>
                        </a:solidFill>
                        <a:latin typeface="Cambria Math" panose="02040503050406030204" pitchFamily="18" charset="0"/>
                      </a:rPr>
                      <m:t> &lt; </m:t>
                    </m:r>
                    <m:r>
                      <a:rPr lang="en-US" altLang="zh-CN" sz="1600" b="1" i="1" smtClean="0">
                        <a:solidFill>
                          <a:schemeClr val="accent2">
                            <a:lumMod val="50000"/>
                          </a:schemeClr>
                        </a:solidFill>
                        <a:latin typeface="Cambria Math" panose="02040503050406030204" pitchFamily="18" charset="0"/>
                      </a:rPr>
                      <m:t>𝒊</m:t>
                    </m:r>
                  </m:oMath>
                </a14:m>
                <a:r>
                  <a:rPr lang="zh-CN" altLang="en-US" sz="1600" b="1">
                    <a:solidFill>
                      <a:schemeClr val="accent2">
                        <a:lumMod val="50000"/>
                      </a:schemeClr>
                    </a:solidFill>
                  </a:rPr>
                  <a:t>使得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𝒌</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𝒋</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，即</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是由</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𝒌</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𝑩</m:t>
                        </m:r>
                      </m:e>
                      <m:sub>
                        <m:r>
                          <a:rPr lang="en-US" altLang="zh-CN" sz="1600" b="1" i="1" smtClean="0">
                            <a:solidFill>
                              <a:schemeClr val="accent2">
                                <a:lumMod val="50000"/>
                              </a:schemeClr>
                            </a:solidFill>
                            <a:latin typeface="Cambria Math" panose="02040503050406030204" pitchFamily="18" charset="0"/>
                          </a:rPr>
                          <m:t>𝒋</m:t>
                        </m:r>
                      </m:sub>
                    </m:sSub>
                  </m:oMath>
                </a14:m>
                <a:r>
                  <a:rPr lang="zh-CN" altLang="en-US" sz="1600" b="1">
                    <a:solidFill>
                      <a:schemeClr val="accent2">
                        <a:lumMod val="50000"/>
                      </a:schemeClr>
                    </a:solidFill>
                  </a:rPr>
                  <a:t>使用分离规则得到</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序列</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𝑩</m:t>
                        </m:r>
                      </m:e>
                      <m:sub>
                        <m:r>
                          <a:rPr lang="en-US" altLang="zh-CN" sz="1600" b="1" i="1" smtClean="0">
                            <a:solidFill>
                              <a:srgbClr val="002060"/>
                            </a:solidFill>
                            <a:latin typeface="Cambria Math" panose="02040503050406030204" pitchFamily="18" charset="0"/>
                          </a:rPr>
                          <m:t>𝒎</m:t>
                        </m:r>
                      </m:sub>
                    </m:sSub>
                  </m:oMath>
                </a14:m>
                <a:r>
                  <a:rPr lang="zh-CN" altLang="en-US" sz="1600" b="1">
                    <a:solidFill>
                      <a:srgbClr val="002060"/>
                    </a:solidFill>
                    <a:latin typeface="楷体" panose="02010609060101010101" pitchFamily="49" charset="-122"/>
                    <a:ea typeface="楷体" panose="02010609060101010101" pitchFamily="49" charset="-122"/>
                  </a:rPr>
                  <a:t>称为</a:t>
                </a:r>
                <a14:m>
                  <m:oMath xmlns:m="http://schemas.openxmlformats.org/officeDocument/2006/math">
                    <m:r>
                      <a:rPr lang="en-US" altLang="zh-CN" sz="1600" b="1" i="0" smtClean="0">
                        <a:solidFill>
                          <a:srgbClr val="002060"/>
                        </a:solidFill>
                        <a:latin typeface="Cambria Math" panose="02040503050406030204" pitchFamily="18" charset="0"/>
                      </a:rPr>
                      <m:t>𝚪</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的</a:t>
                </a:r>
                <a:r>
                  <a:rPr lang="zh-CN" altLang="en-US" sz="1600" b="1">
                    <a:solidFill>
                      <a:srgbClr val="C00000"/>
                    </a:solidFill>
                    <a:latin typeface="+mn-ea"/>
                  </a:rPr>
                  <a:t>证明</a:t>
                </a:r>
                <a:r>
                  <a:rPr lang="zh-CN" altLang="en-US" sz="1600" b="1">
                    <a:solidFill>
                      <a:srgbClr val="002060"/>
                    </a:solidFill>
                    <a:latin typeface="楷体" panose="02010609060101010101" pitchFamily="49" charset="-122"/>
                    <a:ea typeface="楷体" panose="02010609060101010101" pitchFamily="49" charset="-122"/>
                  </a:rPr>
                  <a:t>（序列）</a:t>
                </a:r>
              </a:p>
            </p:txBody>
          </p:sp>
        </mc:Choice>
        <mc:Fallback xmlns="">
          <p:sp>
            <p:nvSpPr>
              <p:cNvPr id="3" name="文本框 2">
                <a:extLst>
                  <a:ext uri="{FF2B5EF4-FFF2-40B4-BE49-F238E27FC236}">
                    <a16:creationId xmlns:a16="http://schemas.microsoft.com/office/drawing/2014/main" id="{4E4C560E-C49E-4AA2-82EA-4D4CD27A9CBB}"/>
                  </a:ext>
                </a:extLst>
              </p:cNvPr>
              <p:cNvSpPr txBox="1">
                <a:spLocks noRot="1" noChangeAspect="1" noMove="1" noResize="1" noEditPoints="1" noAdjustHandles="1" noChangeArrowheads="1" noChangeShapeType="1" noTextEdit="1"/>
              </p:cNvSpPr>
              <p:nvPr/>
            </p:nvSpPr>
            <p:spPr>
              <a:xfrm>
                <a:off x="879610" y="1394816"/>
                <a:ext cx="7384774" cy="3051028"/>
              </a:xfrm>
              <a:prstGeom prst="rect">
                <a:avLst/>
              </a:prstGeom>
              <a:blipFill>
                <a:blip r:embed="rId2"/>
                <a:stretch>
                  <a:fillRect l="-413" r="-165" b="-1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290F639-FD0D-45DD-A9AE-79251CF9E81E}"/>
                  </a:ext>
                </a:extLst>
              </p:cNvPr>
              <p:cNvSpPr txBox="1"/>
              <p:nvPr/>
            </p:nvSpPr>
            <p:spPr>
              <a:xfrm>
                <a:off x="5844206" y="2279362"/>
                <a:ext cx="2420178" cy="584775"/>
              </a:xfrm>
              <a:prstGeom prst="rect">
                <a:avLst/>
              </a:prstGeom>
              <a:solidFill>
                <a:schemeClr val="accent6">
                  <a:lumMod val="50000"/>
                </a:schemeClr>
              </a:solidFill>
            </p:spPr>
            <p:txBody>
              <a:bodyPr wrap="square" rtlCol="0">
                <a:spAutoFit/>
              </a:bodyPr>
              <a:lstStyle/>
              <a:p>
                <a:r>
                  <a:rPr lang="zh-CN" altLang="en-US" sz="1600" b="1">
                    <a:solidFill>
                      <a:schemeClr val="bg1"/>
                    </a:solidFill>
                  </a:rPr>
                  <a:t>与内定理证明不同的是序列中允许使用</a:t>
                </a:r>
                <a14:m>
                  <m:oMath xmlns:m="http://schemas.openxmlformats.org/officeDocument/2006/math">
                    <m:r>
                      <a:rPr lang="en-US" altLang="zh-CN" sz="1600" b="1" i="0" smtClean="0">
                        <a:solidFill>
                          <a:schemeClr val="bg1"/>
                        </a:solidFill>
                        <a:latin typeface="Cambria Math" panose="02040503050406030204" pitchFamily="18" charset="0"/>
                      </a:rPr>
                      <m:t>𝚪</m:t>
                    </m:r>
                  </m:oMath>
                </a14:m>
                <a:r>
                  <a:rPr lang="zh-CN" altLang="en-US" sz="1600" b="1">
                    <a:solidFill>
                      <a:schemeClr val="bg1"/>
                    </a:solidFill>
                  </a:rPr>
                  <a:t>中的公式</a:t>
                </a:r>
              </a:p>
            </p:txBody>
          </p:sp>
        </mc:Choice>
        <mc:Fallback xmlns="">
          <p:sp>
            <p:nvSpPr>
              <p:cNvPr id="4" name="文本框 3">
                <a:extLst>
                  <a:ext uri="{FF2B5EF4-FFF2-40B4-BE49-F238E27FC236}">
                    <a16:creationId xmlns:a16="http://schemas.microsoft.com/office/drawing/2014/main" id="{F290F639-FD0D-45DD-A9AE-79251CF9E81E}"/>
                  </a:ext>
                </a:extLst>
              </p:cNvPr>
              <p:cNvSpPr txBox="1">
                <a:spLocks noRot="1" noChangeAspect="1" noMove="1" noResize="1" noEditPoints="1" noAdjustHandles="1" noChangeArrowheads="1" noChangeShapeType="1" noTextEdit="1"/>
              </p:cNvSpPr>
              <p:nvPr/>
            </p:nvSpPr>
            <p:spPr>
              <a:xfrm>
                <a:off x="5844206" y="2279362"/>
                <a:ext cx="2420178" cy="584775"/>
              </a:xfrm>
              <a:prstGeom prst="rect">
                <a:avLst/>
              </a:prstGeom>
              <a:blipFill>
                <a:blip r:embed="rId3"/>
                <a:stretch>
                  <a:fillRect l="-1511" t="-3125" r="-252"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5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带前提集推理的证明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159F307-3962-4EA0-AB03-02D7426A009B}"/>
                  </a:ext>
                </a:extLst>
              </p:cNvPr>
              <p:cNvSpPr txBox="1"/>
              <p:nvPr/>
            </p:nvSpPr>
            <p:spPr>
              <a:xfrm>
                <a:off x="1053541" y="1082399"/>
                <a:ext cx="2966837"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B159F307-3962-4EA0-AB03-02D7426A009B}"/>
                  </a:ext>
                </a:extLst>
              </p:cNvPr>
              <p:cNvSpPr txBox="1">
                <a:spLocks noRot="1" noChangeAspect="1" noMove="1" noResize="1" noEditPoints="1" noAdjustHandles="1" noChangeArrowheads="1" noChangeShapeType="1" noTextEdit="1"/>
              </p:cNvSpPr>
              <p:nvPr/>
            </p:nvSpPr>
            <p:spPr>
              <a:xfrm>
                <a:off x="1053541" y="1082399"/>
                <a:ext cx="2966837" cy="338554"/>
              </a:xfrm>
              <a:prstGeom prst="rect">
                <a:avLst/>
              </a:prstGeom>
              <a:blipFill>
                <a:blip r:embed="rId2"/>
                <a:stretch>
                  <a:fillRect l="-1232"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0E165A8B-7C26-4984-887A-2DD0874570E7}"/>
                  </a:ext>
                </a:extLst>
              </p:cNvPr>
              <p:cNvGraphicFramePr>
                <a:graphicFrameLocks noGrp="1"/>
              </p:cNvGraphicFramePr>
              <p:nvPr>
                <p:extLst>
                  <p:ext uri="{D42A27DB-BD31-4B8C-83A1-F6EECF244321}">
                    <p14:modId xmlns:p14="http://schemas.microsoft.com/office/powerpoint/2010/main" val="2355501148"/>
                  </p:ext>
                </p:extLst>
              </p:nvPr>
            </p:nvGraphicFramePr>
            <p:xfrm>
              <a:off x="1053541" y="1633295"/>
              <a:ext cx="4716124" cy="2595880"/>
            </p:xfrm>
            <a:graphic>
              <a:graphicData uri="http://schemas.openxmlformats.org/drawingml/2006/table">
                <a:tbl>
                  <a:tblPr bandRow="1">
                    <a:tableStyleId>{68D230F3-CF80-4859-8CE7-A43EE81993B5}</a:tableStyleId>
                  </a:tblPr>
                  <a:tblGrid>
                    <a:gridCol w="357803">
                      <a:extLst>
                        <a:ext uri="{9D8B030D-6E8A-4147-A177-3AD203B41FA5}">
                          <a16:colId xmlns:a16="http://schemas.microsoft.com/office/drawing/2014/main" val="918762525"/>
                        </a:ext>
                      </a:extLst>
                    </a:gridCol>
                    <a:gridCol w="3091082">
                      <a:extLst>
                        <a:ext uri="{9D8B030D-6E8A-4147-A177-3AD203B41FA5}">
                          <a16:colId xmlns:a16="http://schemas.microsoft.com/office/drawing/2014/main" val="2719862703"/>
                        </a:ext>
                      </a:extLst>
                    </a:gridCol>
                    <a:gridCol w="1267239">
                      <a:extLst>
                        <a:ext uri="{9D8B030D-6E8A-4147-A177-3AD203B41FA5}">
                          <a16:colId xmlns:a16="http://schemas.microsoft.com/office/drawing/2014/main" val="335760230"/>
                        </a:ext>
                      </a:extLst>
                    </a:gridCol>
                  </a:tblGrid>
                  <a:tr h="370840">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t>
                          </a:r>
                          <a:r>
                            <a:rPr lang="zh-CN" altLang="en-US" b="1">
                              <a:solidFill>
                                <a:schemeClr val="accent2">
                                  <a:lumMod val="50000"/>
                                </a:schemeClr>
                              </a:solidFill>
                            </a:rPr>
                            <a:t>前提</a:t>
                          </a:r>
                        </a:p>
                      </a:txBody>
                      <a:tcPr anchor="ctr"/>
                    </a:tc>
                    <a:extLst>
                      <a:ext uri="{0D108BD9-81ED-4DB2-BD59-A6C34878D82A}">
                        <a16:rowId xmlns:a16="http://schemas.microsoft.com/office/drawing/2014/main" val="1966185349"/>
                      </a:ext>
                    </a:extLst>
                  </a:tr>
                  <a:tr h="370840">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4029824592"/>
                      </a:ext>
                    </a:extLst>
                  </a:tr>
                  <a:tr h="370840">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t>
                          </a:r>
                          <a:r>
                            <a:rPr lang="zh-CN" altLang="en-US" b="1">
                              <a:solidFill>
                                <a:schemeClr val="accent2">
                                  <a:lumMod val="50000"/>
                                </a:schemeClr>
                              </a:solidFill>
                            </a:rPr>
                            <a:t>前提</a:t>
                          </a: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651613783"/>
                      </a:ext>
                    </a:extLst>
                  </a:tr>
                  <a:tr h="370840">
                    <a:tc>
                      <a:txBody>
                        <a:bodyPr/>
                        <a:lstStyle/>
                        <a:p>
                          <a:pPr algn="r"/>
                          <a:r>
                            <a:rPr lang="en-US" altLang="zh-CN" b="1">
                              <a:solidFill>
                                <a:schemeClr val="accent2">
                                  <a:lumMod val="50000"/>
                                </a:schemeClr>
                              </a:solidFill>
                            </a:rPr>
                            <a:t>(6)</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(4),(5)</a:t>
                          </a:r>
                          <a:r>
                            <a:rPr lang="zh-CN" altLang="en-US" b="1">
                              <a:solidFill>
                                <a:schemeClr val="accent2">
                                  <a:lumMod val="50000"/>
                                </a:schemeClr>
                              </a:solidFill>
                            </a:rPr>
                            <a:t>分离</a:t>
                          </a:r>
                        </a:p>
                      </a:txBody>
                      <a:tcPr anchor="ctr"/>
                    </a:tc>
                    <a:extLst>
                      <a:ext uri="{0D108BD9-81ED-4DB2-BD59-A6C34878D82A}">
                        <a16:rowId xmlns:a16="http://schemas.microsoft.com/office/drawing/2014/main" val="1995527168"/>
                      </a:ext>
                    </a:extLst>
                  </a:tr>
                  <a:tr h="370840">
                    <a:tc>
                      <a:txBody>
                        <a:bodyPr/>
                        <a:lstStyle/>
                        <a:p>
                          <a:pPr algn="r"/>
                          <a:r>
                            <a:rPr lang="en-US" altLang="zh-CN" b="1">
                              <a:solidFill>
                                <a:schemeClr val="accent2">
                                  <a:lumMod val="50000"/>
                                </a:schemeClr>
                              </a:solidFill>
                            </a:rPr>
                            <a:t>(7)</a:t>
                          </a:r>
                          <a:endParaRPr lang="zh-CN" altLang="en-US"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m:oMathPara>
                          </a14:m>
                          <a:endParaRPr lang="zh-CN" altLang="en-US" b="1">
                            <a:solidFill>
                              <a:schemeClr val="accent2">
                                <a:lumMod val="50000"/>
                              </a:schemeClr>
                            </a:solidFill>
                          </a:endParaRPr>
                        </a:p>
                      </a:txBody>
                      <a:tcPr anchor="ctr"/>
                    </a:tc>
                    <a:tc>
                      <a:txBody>
                        <a:bodyPr/>
                        <a:lstStyle/>
                        <a:p>
                          <a:r>
                            <a:rPr lang="en-US" altLang="zh-CN" b="1">
                              <a:solidFill>
                                <a:schemeClr val="accent2">
                                  <a:lumMod val="50000"/>
                                </a:schemeClr>
                              </a:solidFill>
                            </a:rPr>
                            <a:t>// (3),(6)</a:t>
                          </a:r>
                          <a:r>
                            <a:rPr lang="zh-CN" altLang="en-US" b="1">
                              <a:solidFill>
                                <a:schemeClr val="accent2">
                                  <a:lumMod val="50000"/>
                                </a:schemeClr>
                              </a:solidFill>
                            </a:rPr>
                            <a:t>分离</a:t>
                          </a:r>
                        </a:p>
                      </a:txBody>
                      <a:tcPr anchor="ctr"/>
                    </a:tc>
                    <a:extLst>
                      <a:ext uri="{0D108BD9-81ED-4DB2-BD59-A6C34878D82A}">
                        <a16:rowId xmlns:a16="http://schemas.microsoft.com/office/drawing/2014/main" val="1112611056"/>
                      </a:ext>
                    </a:extLst>
                  </a:tr>
                </a:tbl>
              </a:graphicData>
            </a:graphic>
          </p:graphicFrame>
        </mc:Choice>
        <mc:Fallback xmlns="">
          <p:graphicFrame>
            <p:nvGraphicFramePr>
              <p:cNvPr id="9" name="表格 8">
                <a:extLst>
                  <a:ext uri="{FF2B5EF4-FFF2-40B4-BE49-F238E27FC236}">
                    <a16:creationId xmlns:a16="http://schemas.microsoft.com/office/drawing/2014/main" id="{0E165A8B-7C26-4984-887A-2DD0874570E7}"/>
                  </a:ext>
                </a:extLst>
              </p:cNvPr>
              <p:cNvGraphicFramePr>
                <a:graphicFrameLocks noGrp="1"/>
              </p:cNvGraphicFramePr>
              <p:nvPr>
                <p:extLst>
                  <p:ext uri="{D42A27DB-BD31-4B8C-83A1-F6EECF244321}">
                    <p14:modId xmlns:p14="http://schemas.microsoft.com/office/powerpoint/2010/main" val="2355501148"/>
                  </p:ext>
                </p:extLst>
              </p:nvPr>
            </p:nvGraphicFramePr>
            <p:xfrm>
              <a:off x="1053541" y="1633295"/>
              <a:ext cx="4716124" cy="2595880"/>
            </p:xfrm>
            <a:graphic>
              <a:graphicData uri="http://schemas.openxmlformats.org/drawingml/2006/table">
                <a:tbl>
                  <a:tblPr bandRow="1">
                    <a:tableStyleId>{68D230F3-CF80-4859-8CE7-A43EE81993B5}</a:tableStyleId>
                  </a:tblPr>
                  <a:tblGrid>
                    <a:gridCol w="357803">
                      <a:extLst>
                        <a:ext uri="{9D8B030D-6E8A-4147-A177-3AD203B41FA5}">
                          <a16:colId xmlns:a16="http://schemas.microsoft.com/office/drawing/2014/main" val="918762525"/>
                        </a:ext>
                      </a:extLst>
                    </a:gridCol>
                    <a:gridCol w="3091082">
                      <a:extLst>
                        <a:ext uri="{9D8B030D-6E8A-4147-A177-3AD203B41FA5}">
                          <a16:colId xmlns:a16="http://schemas.microsoft.com/office/drawing/2014/main" val="2719862703"/>
                        </a:ext>
                      </a:extLst>
                    </a:gridCol>
                    <a:gridCol w="1267239">
                      <a:extLst>
                        <a:ext uri="{9D8B030D-6E8A-4147-A177-3AD203B41FA5}">
                          <a16:colId xmlns:a16="http://schemas.microsoft.com/office/drawing/2014/main" val="335760230"/>
                        </a:ext>
                      </a:extLst>
                    </a:gridCol>
                  </a:tblGrid>
                  <a:tr h="370840">
                    <a:tc>
                      <a:txBody>
                        <a:bodyPr/>
                        <a:lstStyle/>
                        <a:p>
                          <a:pPr algn="r"/>
                          <a:r>
                            <a:rPr lang="en-US" altLang="zh-CN" b="1">
                              <a:solidFill>
                                <a:schemeClr val="accent2">
                                  <a:lumMod val="50000"/>
                                </a:schemeClr>
                              </a:solidFill>
                            </a:rPr>
                            <a:t>(1)</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1639" r="-41142" b="-606557"/>
                          </a:stretch>
                        </a:blipFill>
                      </a:tcPr>
                    </a:tc>
                    <a:tc>
                      <a:txBody>
                        <a:bodyPr/>
                        <a:lstStyle/>
                        <a:p>
                          <a:r>
                            <a:rPr lang="en-US" altLang="zh-CN" b="1">
                              <a:solidFill>
                                <a:schemeClr val="accent2">
                                  <a:lumMod val="50000"/>
                                </a:schemeClr>
                              </a:solidFill>
                            </a:rPr>
                            <a:t>// </a:t>
                          </a:r>
                          <a:r>
                            <a:rPr lang="zh-CN" altLang="en-US" b="1">
                              <a:solidFill>
                                <a:schemeClr val="accent2">
                                  <a:lumMod val="50000"/>
                                </a:schemeClr>
                              </a:solidFill>
                            </a:rPr>
                            <a:t>前提</a:t>
                          </a:r>
                        </a:p>
                      </a:txBody>
                      <a:tcPr anchor="ctr"/>
                    </a:tc>
                    <a:extLst>
                      <a:ext uri="{0D108BD9-81ED-4DB2-BD59-A6C34878D82A}">
                        <a16:rowId xmlns:a16="http://schemas.microsoft.com/office/drawing/2014/main" val="1966185349"/>
                      </a:ext>
                    </a:extLst>
                  </a:tr>
                  <a:tr h="370840">
                    <a:tc>
                      <a:txBody>
                        <a:bodyPr/>
                        <a:lstStyle/>
                        <a:p>
                          <a:pPr algn="r"/>
                          <a:r>
                            <a:rPr lang="en-US" altLang="zh-CN" b="1">
                              <a:solidFill>
                                <a:schemeClr val="accent2">
                                  <a:lumMod val="50000"/>
                                </a:schemeClr>
                              </a:solidFill>
                            </a:rPr>
                            <a:t>(2)</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101639" r="-41142" b="-506557"/>
                          </a:stretch>
                        </a:blipFill>
                      </a:tcPr>
                    </a:tc>
                    <a:tc>
                      <a:txBody>
                        <a:bodyPr/>
                        <a:lstStyle/>
                        <a:p>
                          <a:r>
                            <a:rPr lang="en-US" altLang="zh-CN" b="1">
                              <a:solidFill>
                                <a:schemeClr val="accent2">
                                  <a:lumMod val="50000"/>
                                </a:schemeClr>
                              </a:solidFill>
                            </a:rPr>
                            <a:t>// (A1)</a:t>
                          </a:r>
                          <a:endParaRPr lang="zh-CN" altLang="en-US" b="1">
                            <a:solidFill>
                              <a:schemeClr val="accent2">
                                <a:lumMod val="50000"/>
                              </a:schemeClr>
                            </a:solidFill>
                          </a:endParaRPr>
                        </a:p>
                      </a:txBody>
                      <a:tcPr anchor="ctr"/>
                    </a:tc>
                    <a:extLst>
                      <a:ext uri="{0D108BD9-81ED-4DB2-BD59-A6C34878D82A}">
                        <a16:rowId xmlns:a16="http://schemas.microsoft.com/office/drawing/2014/main" val="4029824592"/>
                      </a:ext>
                    </a:extLst>
                  </a:tr>
                  <a:tr h="370840">
                    <a:tc>
                      <a:txBody>
                        <a:bodyPr/>
                        <a:lstStyle/>
                        <a:p>
                          <a:pPr algn="r"/>
                          <a:r>
                            <a:rPr lang="en-US" altLang="zh-CN" b="1">
                              <a:solidFill>
                                <a:schemeClr val="accent2">
                                  <a:lumMod val="50000"/>
                                </a:schemeClr>
                              </a:solidFill>
                            </a:rPr>
                            <a:t>(3)</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201639" r="-41142" b="-406557"/>
                          </a:stretch>
                        </a:blipFill>
                      </a:tcPr>
                    </a:tc>
                    <a:tc>
                      <a:txBody>
                        <a:bodyPr/>
                        <a:lstStyle/>
                        <a:p>
                          <a:r>
                            <a:rPr lang="en-US" altLang="zh-CN" b="1">
                              <a:solidFill>
                                <a:schemeClr val="accent2">
                                  <a:lumMod val="50000"/>
                                </a:schemeClr>
                              </a:solidFill>
                            </a:rPr>
                            <a:t>// (1),(2)</a:t>
                          </a:r>
                          <a:r>
                            <a:rPr lang="zh-CN" altLang="en-US"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b="1">
                              <a:solidFill>
                                <a:schemeClr val="accent2">
                                  <a:lumMod val="50000"/>
                                </a:schemeClr>
                              </a:solidFill>
                            </a:rPr>
                            <a:t>(4)</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301639" r="-41142" b="-306557"/>
                          </a:stretch>
                        </a:blipFill>
                      </a:tcPr>
                    </a:tc>
                    <a:tc>
                      <a:txBody>
                        <a:bodyPr/>
                        <a:lstStyle/>
                        <a:p>
                          <a:r>
                            <a:rPr lang="en-US" altLang="zh-CN" b="1">
                              <a:solidFill>
                                <a:schemeClr val="accent2">
                                  <a:lumMod val="50000"/>
                                </a:schemeClr>
                              </a:solidFill>
                            </a:rPr>
                            <a:t>// </a:t>
                          </a:r>
                          <a:r>
                            <a:rPr lang="zh-CN" altLang="en-US" b="1">
                              <a:solidFill>
                                <a:schemeClr val="accent2">
                                  <a:lumMod val="50000"/>
                                </a:schemeClr>
                              </a:solidFill>
                            </a:rPr>
                            <a:t>前提</a:t>
                          </a:r>
                        </a:p>
                      </a:txBody>
                      <a:tcPr anchor="ctr"/>
                    </a:tc>
                    <a:extLst>
                      <a:ext uri="{0D108BD9-81ED-4DB2-BD59-A6C34878D82A}">
                        <a16:rowId xmlns:a16="http://schemas.microsoft.com/office/drawing/2014/main" val="2874351106"/>
                      </a:ext>
                    </a:extLst>
                  </a:tr>
                  <a:tr h="370840">
                    <a:tc>
                      <a:txBody>
                        <a:bodyPr/>
                        <a:lstStyle/>
                        <a:p>
                          <a:pPr algn="r"/>
                          <a:r>
                            <a:rPr lang="en-US" altLang="zh-CN" b="1">
                              <a:solidFill>
                                <a:schemeClr val="accent2">
                                  <a:lumMod val="50000"/>
                                </a:schemeClr>
                              </a:solidFill>
                            </a:rPr>
                            <a:t>(5)</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401639" r="-41142" b="-206557"/>
                          </a:stretch>
                        </a:blipFill>
                      </a:tcPr>
                    </a:tc>
                    <a:tc>
                      <a:txBody>
                        <a:bodyPr/>
                        <a:lstStyle/>
                        <a:p>
                          <a:r>
                            <a:rPr lang="en-US" altLang="zh-CN" b="1">
                              <a:solidFill>
                                <a:schemeClr val="accent2">
                                  <a:lumMod val="50000"/>
                                </a:schemeClr>
                              </a:solidFill>
                            </a:rPr>
                            <a:t>// (A2)</a:t>
                          </a:r>
                          <a:endParaRPr lang="zh-CN" altLang="en-US" b="1">
                            <a:solidFill>
                              <a:schemeClr val="accent2">
                                <a:lumMod val="50000"/>
                              </a:schemeClr>
                            </a:solidFill>
                          </a:endParaRPr>
                        </a:p>
                      </a:txBody>
                      <a:tcPr anchor="ctr"/>
                    </a:tc>
                    <a:extLst>
                      <a:ext uri="{0D108BD9-81ED-4DB2-BD59-A6C34878D82A}">
                        <a16:rowId xmlns:a16="http://schemas.microsoft.com/office/drawing/2014/main" val="651613783"/>
                      </a:ext>
                    </a:extLst>
                  </a:tr>
                  <a:tr h="370840">
                    <a:tc>
                      <a:txBody>
                        <a:bodyPr/>
                        <a:lstStyle/>
                        <a:p>
                          <a:pPr algn="r"/>
                          <a:r>
                            <a:rPr lang="en-US" altLang="zh-CN" b="1">
                              <a:solidFill>
                                <a:schemeClr val="accent2">
                                  <a:lumMod val="50000"/>
                                </a:schemeClr>
                              </a:solidFill>
                            </a:rPr>
                            <a:t>(6)</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501639" r="-41142" b="-106557"/>
                          </a:stretch>
                        </a:blipFill>
                      </a:tcPr>
                    </a:tc>
                    <a:tc>
                      <a:txBody>
                        <a:bodyPr/>
                        <a:lstStyle/>
                        <a:p>
                          <a:r>
                            <a:rPr lang="en-US" altLang="zh-CN" b="1">
                              <a:solidFill>
                                <a:schemeClr val="accent2">
                                  <a:lumMod val="50000"/>
                                </a:schemeClr>
                              </a:solidFill>
                            </a:rPr>
                            <a:t>// (4),(5)</a:t>
                          </a:r>
                          <a:r>
                            <a:rPr lang="zh-CN" altLang="en-US" b="1">
                              <a:solidFill>
                                <a:schemeClr val="accent2">
                                  <a:lumMod val="50000"/>
                                </a:schemeClr>
                              </a:solidFill>
                            </a:rPr>
                            <a:t>分离</a:t>
                          </a:r>
                        </a:p>
                      </a:txBody>
                      <a:tcPr anchor="ctr"/>
                    </a:tc>
                    <a:extLst>
                      <a:ext uri="{0D108BD9-81ED-4DB2-BD59-A6C34878D82A}">
                        <a16:rowId xmlns:a16="http://schemas.microsoft.com/office/drawing/2014/main" val="1995527168"/>
                      </a:ext>
                    </a:extLst>
                  </a:tr>
                  <a:tr h="370840">
                    <a:tc>
                      <a:txBody>
                        <a:bodyPr/>
                        <a:lstStyle/>
                        <a:p>
                          <a:pPr algn="r"/>
                          <a:r>
                            <a:rPr lang="en-US" altLang="zh-CN" b="1">
                              <a:solidFill>
                                <a:schemeClr val="accent2">
                                  <a:lumMod val="50000"/>
                                </a:schemeClr>
                              </a:solidFill>
                            </a:rPr>
                            <a:t>(7)</a:t>
                          </a:r>
                          <a:endParaRPr lang="zh-CN" altLang="en-US" b="1">
                            <a:solidFill>
                              <a:schemeClr val="accent2">
                                <a:lumMod val="50000"/>
                              </a:schemeClr>
                            </a:solidFill>
                          </a:endParaRPr>
                        </a:p>
                      </a:txBody>
                      <a:tcPr anchor="ctr"/>
                    </a:tc>
                    <a:tc>
                      <a:txBody>
                        <a:bodyPr/>
                        <a:lstStyle/>
                        <a:p>
                          <a:endParaRPr lang="zh-CN"/>
                        </a:p>
                      </a:txBody>
                      <a:tcPr anchor="ctr">
                        <a:blipFill>
                          <a:blip r:embed="rId3"/>
                          <a:stretch>
                            <a:fillRect l="-11614" t="-601639" r="-41142" b="-6557"/>
                          </a:stretch>
                        </a:blipFill>
                      </a:tcPr>
                    </a:tc>
                    <a:tc>
                      <a:txBody>
                        <a:bodyPr/>
                        <a:lstStyle/>
                        <a:p>
                          <a:r>
                            <a:rPr lang="en-US" altLang="zh-CN" b="1">
                              <a:solidFill>
                                <a:schemeClr val="accent2">
                                  <a:lumMod val="50000"/>
                                </a:schemeClr>
                              </a:solidFill>
                            </a:rPr>
                            <a:t>// (3),(6)</a:t>
                          </a:r>
                          <a:r>
                            <a:rPr lang="zh-CN" altLang="en-US" b="1">
                              <a:solidFill>
                                <a:schemeClr val="accent2">
                                  <a:lumMod val="50000"/>
                                </a:schemeClr>
                              </a:solidFill>
                            </a:rPr>
                            <a:t>分离</a:t>
                          </a:r>
                        </a:p>
                      </a:txBody>
                      <a:tcPr anchor="ctr"/>
                    </a:tc>
                    <a:extLst>
                      <a:ext uri="{0D108BD9-81ED-4DB2-BD59-A6C34878D82A}">
                        <a16:rowId xmlns:a16="http://schemas.microsoft.com/office/drawing/2014/main" val="1112611056"/>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B518D2E-116C-46BE-BBDE-3C033026DA2D}"/>
                  </a:ext>
                </a:extLst>
              </p:cNvPr>
              <p:cNvSpPr txBox="1"/>
              <p:nvPr/>
            </p:nvSpPr>
            <p:spPr>
              <a:xfrm>
                <a:off x="6059512" y="1616299"/>
                <a:ext cx="2194936" cy="830997"/>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时，直接用</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表示</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FB518D2E-116C-46BE-BBDE-3C033026DA2D}"/>
                  </a:ext>
                </a:extLst>
              </p:cNvPr>
              <p:cNvSpPr txBox="1">
                <a:spLocks noRot="1" noChangeAspect="1" noMove="1" noResize="1" noEditPoints="1" noAdjustHandles="1" noChangeArrowheads="1" noChangeShapeType="1" noTextEdit="1"/>
              </p:cNvSpPr>
              <p:nvPr/>
            </p:nvSpPr>
            <p:spPr>
              <a:xfrm>
                <a:off x="6059512" y="1616299"/>
                <a:ext cx="2194936" cy="830997"/>
              </a:xfrm>
              <a:prstGeom prst="rect">
                <a:avLst/>
              </a:prstGeom>
              <a:blipFill>
                <a:blip r:embed="rId4"/>
                <a:stretch>
                  <a:fillRect l="-1389" t="-2206"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FAE4DE-72D4-4884-AC5C-BB1EC124992F}"/>
                  </a:ext>
                </a:extLst>
              </p:cNvPr>
              <p:cNvSpPr txBox="1"/>
              <p:nvPr/>
            </p:nvSpPr>
            <p:spPr>
              <a:xfrm>
                <a:off x="6104238" y="2857500"/>
                <a:ext cx="172282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用</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表示</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4EFAE4DE-72D4-4884-AC5C-BB1EC124992F}"/>
                  </a:ext>
                </a:extLst>
              </p:cNvPr>
              <p:cNvSpPr txBox="1">
                <a:spLocks noRot="1" noChangeAspect="1" noMove="1" noResize="1" noEditPoints="1" noAdjustHandles="1" noChangeArrowheads="1" noChangeShapeType="1" noTextEdit="1"/>
              </p:cNvSpPr>
              <p:nvPr/>
            </p:nvSpPr>
            <p:spPr>
              <a:xfrm>
                <a:off x="6104238" y="2857500"/>
                <a:ext cx="1722827" cy="646331"/>
              </a:xfrm>
              <a:prstGeom prst="rect">
                <a:avLst/>
              </a:prstGeom>
              <a:blipFill>
                <a:blip r:embed="rId5"/>
                <a:stretch>
                  <a:fillRect l="-2827" t="-5660" r="-10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839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演绎定理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6138338-8916-402E-92F8-6891A680128B}"/>
                  </a:ext>
                </a:extLst>
              </p:cNvPr>
              <p:cNvSpPr txBox="1"/>
              <p:nvPr/>
            </p:nvSpPr>
            <p:spPr>
              <a:xfrm>
                <a:off x="964091" y="953674"/>
                <a:ext cx="4994413" cy="338554"/>
              </a:xfrm>
              <a:prstGeom prst="rect">
                <a:avLst/>
              </a:prstGeom>
              <a:solidFill>
                <a:schemeClr val="accent5">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rgbClr val="C00000"/>
                    </a:solidFill>
                  </a:rPr>
                  <a:t>弱化引理</a:t>
                </a: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oMath>
                </a14:m>
                <a:r>
                  <a:rPr lang="zh-CN" altLang="en-US" sz="1600" b="1">
                    <a:solidFill>
                      <a:schemeClr val="accent2">
                        <a:lumMod val="50000"/>
                      </a:schemeClr>
                    </a:solidFill>
                  </a:rPr>
                  <a:t>，则有</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E6138338-8916-402E-92F8-6891A680128B}"/>
                  </a:ext>
                </a:extLst>
              </p:cNvPr>
              <p:cNvSpPr txBox="1">
                <a:spLocks noRot="1" noChangeAspect="1" noMove="1" noResize="1" noEditPoints="1" noAdjustHandles="1" noChangeArrowheads="1" noChangeShapeType="1" noTextEdit="1"/>
              </p:cNvSpPr>
              <p:nvPr/>
            </p:nvSpPr>
            <p:spPr>
              <a:xfrm>
                <a:off x="964091" y="953674"/>
                <a:ext cx="4994413" cy="338554"/>
              </a:xfrm>
              <a:prstGeom prst="rect">
                <a:avLst/>
              </a:prstGeom>
              <a:blipFill>
                <a:blip r:embed="rId2"/>
                <a:stretch>
                  <a:fillRect l="-61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E65BF76-7F23-4E24-80BC-C5DBB34807E1}"/>
                  </a:ext>
                </a:extLst>
              </p:cNvPr>
              <p:cNvSpPr txBox="1"/>
              <p:nvPr/>
            </p:nvSpPr>
            <p:spPr>
              <a:xfrm>
                <a:off x="964091" y="1480230"/>
                <a:ext cx="5809422" cy="338554"/>
              </a:xfrm>
              <a:prstGeom prst="rect">
                <a:avLst/>
              </a:prstGeom>
              <a:solidFill>
                <a:schemeClr val="accent6">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每个证明</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的证明序列都是证明</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0" smtClean="0">
                            <a:solidFill>
                              <a:schemeClr val="accent2">
                                <a:lumMod val="50000"/>
                              </a:schemeClr>
                            </a:solidFill>
                            <a:latin typeface="Cambria Math" panose="02040503050406030204" pitchFamily="18" charset="0"/>
                          </a:rPr>
                          <m:t>𝚪</m:t>
                        </m:r>
                      </m:e>
                      <m:sup>
                        <m:r>
                          <a:rPr lang="en-US" altLang="zh-CN" sz="1600" b="1" i="1" smtClean="0">
                            <a:solidFill>
                              <a:schemeClr val="accent2">
                                <a:lumMod val="50000"/>
                              </a:schemeClr>
                            </a:solidFill>
                            <a:latin typeface="Cambria Math" panose="02040503050406030204" pitchFamily="18" charset="0"/>
                          </a:rPr>
                          <m:t>′</m:t>
                        </m:r>
                      </m:sup>
                    </m:s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的证明序列</a:t>
                </a:r>
              </a:p>
            </p:txBody>
          </p:sp>
        </mc:Choice>
        <mc:Fallback xmlns="">
          <p:sp>
            <p:nvSpPr>
              <p:cNvPr id="3" name="文本框 2">
                <a:extLst>
                  <a:ext uri="{FF2B5EF4-FFF2-40B4-BE49-F238E27FC236}">
                    <a16:creationId xmlns:a16="http://schemas.microsoft.com/office/drawing/2014/main" id="{3E65BF76-7F23-4E24-80BC-C5DBB34807E1}"/>
                  </a:ext>
                </a:extLst>
              </p:cNvPr>
              <p:cNvSpPr txBox="1">
                <a:spLocks noRot="1" noChangeAspect="1" noMove="1" noResize="1" noEditPoints="1" noAdjustHandles="1" noChangeArrowheads="1" noChangeShapeType="1" noTextEdit="1"/>
              </p:cNvSpPr>
              <p:nvPr/>
            </p:nvSpPr>
            <p:spPr>
              <a:xfrm>
                <a:off x="964091" y="1480230"/>
                <a:ext cx="5809422" cy="338554"/>
              </a:xfrm>
              <a:prstGeom prst="rect">
                <a:avLst/>
              </a:prstGeom>
              <a:blipFill>
                <a:blip r:embed="rId3"/>
                <a:stretch>
                  <a:fillRect l="-525"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7EB67AD-F8AD-428A-B160-765BA469AF0D}"/>
                  </a:ext>
                </a:extLst>
              </p:cNvPr>
              <p:cNvSpPr txBox="1"/>
              <p:nvPr/>
            </p:nvSpPr>
            <p:spPr>
              <a:xfrm>
                <a:off x="964091" y="2155213"/>
                <a:ext cx="700211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r>
                  <a:rPr lang="zh-CN" altLang="en-US" b="1">
                    <a:solidFill>
                      <a:schemeClr val="accent2">
                        <a:lumMod val="50000"/>
                      </a:schemeClr>
                    </a:solidFill>
                  </a:rPr>
                  <a:t>对任意公式集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，以及公式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，若</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47EB67AD-F8AD-428A-B160-765BA469AF0D}"/>
                  </a:ext>
                </a:extLst>
              </p:cNvPr>
              <p:cNvSpPr txBox="1">
                <a:spLocks noRot="1" noChangeAspect="1" noMove="1" noResize="1" noEditPoints="1" noAdjustHandles="1" noChangeArrowheads="1" noChangeShapeType="1" noTextEdit="1"/>
              </p:cNvSpPr>
              <p:nvPr/>
            </p:nvSpPr>
            <p:spPr>
              <a:xfrm>
                <a:off x="964091" y="2155213"/>
                <a:ext cx="7002117" cy="369332"/>
              </a:xfrm>
              <a:prstGeom prst="rect">
                <a:avLst/>
              </a:prstGeom>
              <a:blipFill>
                <a:blip r:embed="rId4"/>
                <a:stretch>
                  <a:fillRect l="-69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E068C47-3BCE-4CCD-9CA5-C9AB03C10424}"/>
                  </a:ext>
                </a:extLst>
              </p:cNvPr>
              <p:cNvSpPr txBox="1"/>
              <p:nvPr/>
            </p:nvSpPr>
            <p:spPr>
              <a:xfrm>
                <a:off x="964091" y="2722159"/>
                <a:ext cx="7076662" cy="684996"/>
              </a:xfrm>
              <a:prstGeom prst="rect">
                <a:avLst/>
              </a:prstGeom>
              <a:solidFill>
                <a:schemeClr val="accent6">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若</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，则根据弱化引理有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，而显然有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，从而根据分离规则有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0E068C47-3BCE-4CCD-9CA5-C9AB03C10424}"/>
                  </a:ext>
                </a:extLst>
              </p:cNvPr>
              <p:cNvSpPr txBox="1">
                <a:spLocks noRot="1" noChangeAspect="1" noMove="1" noResize="1" noEditPoints="1" noAdjustHandles="1" noChangeArrowheads="1" noChangeShapeType="1" noTextEdit="1"/>
              </p:cNvSpPr>
              <p:nvPr/>
            </p:nvSpPr>
            <p:spPr>
              <a:xfrm>
                <a:off x="964091" y="2722159"/>
                <a:ext cx="7076662" cy="684996"/>
              </a:xfrm>
              <a:prstGeom prst="rect">
                <a:avLst/>
              </a:prstGeom>
              <a:blipFill>
                <a:blip r:embed="rId5"/>
                <a:stretch>
                  <a:fillRect l="-431"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8B9FBD2-0699-43BA-8971-C64B252CD4DB}"/>
                  </a:ext>
                </a:extLst>
              </p:cNvPr>
              <p:cNvSpPr txBox="1"/>
              <p:nvPr/>
            </p:nvSpPr>
            <p:spPr>
              <a:xfrm>
                <a:off x="964091" y="3681119"/>
                <a:ext cx="7215811" cy="646331"/>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rgbClr val="C00000"/>
                    </a:solidFill>
                  </a:rPr>
                  <a:t>演绎定理</a:t>
                </a:r>
                <a:r>
                  <a:rPr lang="zh-CN" altLang="en-US" b="1">
                    <a:solidFill>
                      <a:schemeClr val="accent2">
                        <a:lumMod val="50000"/>
                      </a:schemeClr>
                    </a:solidFill>
                  </a:rPr>
                  <a:t>：对任意公式集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，以及公式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当且仅当</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A8B9FBD2-0699-43BA-8971-C64B252CD4DB}"/>
                  </a:ext>
                </a:extLst>
              </p:cNvPr>
              <p:cNvSpPr txBox="1">
                <a:spLocks noRot="1" noChangeAspect="1" noMove="1" noResize="1" noEditPoints="1" noAdjustHandles="1" noChangeArrowheads="1" noChangeShapeType="1" noTextEdit="1"/>
              </p:cNvSpPr>
              <p:nvPr/>
            </p:nvSpPr>
            <p:spPr>
              <a:xfrm>
                <a:off x="964091" y="3681119"/>
                <a:ext cx="7215811" cy="646331"/>
              </a:xfrm>
              <a:prstGeom prst="rect">
                <a:avLst/>
              </a:prstGeom>
              <a:blipFill>
                <a:blip r:embed="rId6"/>
                <a:stretch>
                  <a:fillRect l="-676"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74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演绎定理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8B9FBD2-0699-43BA-8971-C64B252CD4DB}"/>
                  </a:ext>
                </a:extLst>
              </p:cNvPr>
              <p:cNvSpPr txBox="1"/>
              <p:nvPr/>
            </p:nvSpPr>
            <p:spPr>
              <a:xfrm>
                <a:off x="407498" y="893193"/>
                <a:ext cx="832899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rgbClr val="C00000"/>
                    </a:solidFill>
                  </a:rPr>
                  <a:t>演绎定理</a:t>
                </a:r>
                <a:r>
                  <a:rPr lang="zh-CN" altLang="en-US" b="1">
                    <a:solidFill>
                      <a:schemeClr val="accent2">
                        <a:lumMod val="50000"/>
                      </a:schemeClr>
                    </a:solidFill>
                  </a:rPr>
                  <a:t>：对任意公式集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，以及公式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当且仅当</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A8B9FBD2-0699-43BA-8971-C64B252CD4DB}"/>
                  </a:ext>
                </a:extLst>
              </p:cNvPr>
              <p:cNvSpPr txBox="1">
                <a:spLocks noRot="1" noChangeAspect="1" noMove="1" noResize="1" noEditPoints="1" noAdjustHandles="1" noChangeArrowheads="1" noChangeShapeType="1" noTextEdit="1"/>
              </p:cNvSpPr>
              <p:nvPr/>
            </p:nvSpPr>
            <p:spPr>
              <a:xfrm>
                <a:off x="407498" y="893193"/>
                <a:ext cx="8328997" cy="369332"/>
              </a:xfrm>
              <a:prstGeom prst="rect">
                <a:avLst/>
              </a:prstGeom>
              <a:blipFill>
                <a:blip r:embed="rId2"/>
                <a:stretch>
                  <a:fillRect l="-659"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CF07680-8EC1-4402-A09A-1DBF67EE47C7}"/>
                  </a:ext>
                </a:extLst>
              </p:cNvPr>
              <p:cNvSpPr txBox="1"/>
              <p:nvPr/>
            </p:nvSpPr>
            <p:spPr>
              <a:xfrm>
                <a:off x="546648" y="1409252"/>
                <a:ext cx="8050696" cy="2694327"/>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现在只需证明当</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时有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。设</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𝟐</m:t>
                        </m:r>
                      </m:sub>
                    </m:sSub>
                    <m:r>
                      <a:rPr lang="en-US" altLang="zh-CN" sz="1400" b="1" i="1" smtClean="0">
                        <a:solidFill>
                          <a:schemeClr val="accent2">
                            <a:lumMod val="50000"/>
                          </a:schemeClr>
                        </a:solidFill>
                        <a:latin typeface="Cambria Math" panose="02040503050406030204" pitchFamily="18" charset="0"/>
                      </a:rPr>
                      <m:t>, ⋯,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是</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的证明序列。我们证明对任意的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𝒊</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𝒏</m:t>
                    </m:r>
                  </m:oMath>
                </a14:m>
                <a:r>
                  <a:rPr lang="zh-CN" altLang="en-US" sz="1400" b="1">
                    <a:solidFill>
                      <a:schemeClr val="accent2">
                        <a:lumMod val="50000"/>
                      </a:schemeClr>
                    </a:solidFill>
                  </a:rPr>
                  <a:t>，有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400"/>
                  </a:lnSpc>
                  <a:spcBef>
                    <a:spcPts val="600"/>
                  </a:spcBef>
                </a:pPr>
                <a:r>
                  <a:rPr lang="en-US" altLang="zh-CN" sz="1400" b="1">
                    <a:solidFill>
                      <a:schemeClr val="accent2">
                        <a:lumMod val="50000"/>
                      </a:schemeClr>
                    </a:solidFill>
                  </a:rPr>
                  <a:t>(1) </a:t>
                </a:r>
                <a:r>
                  <a:rPr lang="zh-CN" altLang="en-US" sz="1400" b="1">
                    <a:solidFill>
                      <a:srgbClr val="C00000"/>
                    </a:solidFill>
                  </a:rPr>
                  <a:t>归纳基</a:t>
                </a:r>
                <a:r>
                  <a:rPr lang="zh-CN" altLang="en-US" sz="1400" b="1">
                    <a:solidFill>
                      <a:schemeClr val="accent2">
                        <a:lumMod val="50000"/>
                      </a:schemeClr>
                    </a:solidFill>
                  </a:rPr>
                  <a:t>：</a:t>
                </a:r>
                <a:r>
                  <a:rPr lang="en-US" altLang="zh-CN" sz="1400" b="1">
                    <a:solidFill>
                      <a:schemeClr val="accent2">
                        <a:lumMod val="50000"/>
                      </a:schemeClr>
                    </a:solidFill>
                  </a:rPr>
                  <a:t>(i) </a:t>
                </a:r>
                <a:r>
                  <a:rPr lang="zh-CN" altLang="en-US" sz="1400" b="1">
                    <a:solidFill>
                      <a:schemeClr val="accent2">
                        <a:lumMod val="50000"/>
                      </a:schemeClr>
                    </a:solidFill>
                  </a:rPr>
                  <a:t>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是公理</a:t>
                </a:r>
                <a:r>
                  <a:rPr lang="en-US" altLang="zh-CN" sz="1400" b="1">
                    <a:solidFill>
                      <a:schemeClr val="accent2">
                        <a:lumMod val="50000"/>
                      </a:schemeClr>
                    </a:solidFill>
                  </a:rPr>
                  <a:t>A1, A2, A3</a:t>
                </a:r>
                <a:r>
                  <a:rPr lang="zh-CN" altLang="en-US" sz="1400" b="1">
                    <a:solidFill>
                      <a:schemeClr val="accent2">
                        <a:lumMod val="50000"/>
                      </a:schemeClr>
                    </a:solidFill>
                  </a:rPr>
                  <a:t>或某个已证明内定理的代入实例，则总有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，而由公理</a:t>
                </a:r>
                <a:r>
                  <a:rPr lang="en-US" altLang="zh-CN" sz="1400" b="1">
                    <a:solidFill>
                      <a:schemeClr val="accent2">
                        <a:lumMod val="50000"/>
                      </a:schemeClr>
                    </a:solidFill>
                  </a:rPr>
                  <a:t>A1</a:t>
                </a:r>
                <a:r>
                  <a:rPr lang="zh-CN" altLang="en-US" sz="1400" b="1">
                    <a:solidFill>
                      <a:schemeClr val="accent2">
                        <a:lumMod val="50000"/>
                      </a:schemeClr>
                    </a:solidFill>
                  </a:rPr>
                  <a:t>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e>
                    </m:d>
                  </m:oMath>
                </a14:m>
                <a:r>
                  <a:rPr lang="zh-CN" altLang="en-US" sz="1400" b="1">
                    <a:solidFill>
                      <a:schemeClr val="accent2">
                        <a:lumMod val="50000"/>
                      </a:schemeClr>
                    </a:solidFill>
                  </a:rPr>
                  <a:t>，再使用分离规则就有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a:t>
                </a:r>
                <a:r>
                  <a:rPr lang="en-US" altLang="zh-CN" sz="1400" b="1">
                    <a:solidFill>
                      <a:schemeClr val="accent2">
                        <a:lumMod val="50000"/>
                      </a:schemeClr>
                    </a:solidFill>
                  </a:rPr>
                  <a:t>(ii) </a:t>
                </a:r>
                <a:r>
                  <a:rPr lang="zh-CN" altLang="en-US" sz="1400" b="1">
                    <a:solidFill>
                      <a:schemeClr val="accent2">
                        <a:lumMod val="50000"/>
                      </a:schemeClr>
                    </a:solidFill>
                  </a:rPr>
                  <a:t>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，则也总有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，从而类似地有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a:t>
                </a:r>
                <a:r>
                  <a:rPr lang="en-US" altLang="zh-CN" sz="1400" b="1">
                    <a:solidFill>
                      <a:schemeClr val="accent2">
                        <a:lumMod val="50000"/>
                      </a:schemeClr>
                    </a:solidFill>
                  </a:rPr>
                  <a:t>(iii) </a:t>
                </a:r>
                <a:r>
                  <a:rPr lang="zh-CN" altLang="en-US" sz="1400" b="1">
                    <a:solidFill>
                      <a:schemeClr val="accent2">
                        <a:lumMod val="50000"/>
                      </a:schemeClr>
                    </a:solidFill>
                  </a:rPr>
                  <a:t>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，则由于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是内定理，所以有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400"/>
                  </a:lnSpc>
                  <a:spcBef>
                    <a:spcPts val="600"/>
                  </a:spcBef>
                </a:pPr>
                <a:r>
                  <a:rPr lang="en-US" altLang="zh-CN" sz="1400" b="1">
                    <a:solidFill>
                      <a:schemeClr val="accent2">
                        <a:lumMod val="50000"/>
                      </a:schemeClr>
                    </a:solidFill>
                  </a:rPr>
                  <a:t>(2) </a:t>
                </a:r>
                <a:r>
                  <a:rPr lang="zh-CN" altLang="en-US" sz="1400" b="1">
                    <a:solidFill>
                      <a:srgbClr val="C00000"/>
                    </a:solidFill>
                  </a:rPr>
                  <a:t>归纳步</a:t>
                </a:r>
                <a:r>
                  <a:rPr lang="zh-CN" altLang="en-US" sz="1400" b="1">
                    <a:solidFill>
                      <a:schemeClr val="accent2">
                        <a:lumMod val="50000"/>
                      </a:schemeClr>
                    </a:solidFill>
                  </a:rPr>
                  <a:t>：若存在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𝒋</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𝒋</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𝒌</m:t>
                    </m:r>
                    <m:r>
                      <a:rPr lang="en-US" altLang="zh-CN" sz="1400" b="1" i="1" smtClean="0">
                        <a:solidFill>
                          <a:schemeClr val="accent2">
                            <a:lumMod val="50000"/>
                          </a:schemeClr>
                        </a:solidFill>
                        <a:latin typeface="Cambria Math" panose="02040503050406030204" pitchFamily="18" charset="0"/>
                      </a:rPr>
                      <m:t> &lt; </m:t>
                    </m:r>
                    <m:r>
                      <a:rPr lang="en-US" altLang="zh-CN" sz="1400" b="1" i="1" smtClean="0">
                        <a:solidFill>
                          <a:schemeClr val="accent2">
                            <a:lumMod val="50000"/>
                          </a:schemeClr>
                        </a:solidFill>
                        <a:latin typeface="Cambria Math" panose="02040503050406030204" pitchFamily="18" charset="0"/>
                      </a:rPr>
                      <m:t>𝒊</m:t>
                    </m:r>
                  </m:oMath>
                </a14:m>
                <a:r>
                  <a:rPr lang="zh-CN" altLang="en-US" sz="1400" b="1">
                    <a:solidFill>
                      <a:schemeClr val="accent2">
                        <a:lumMod val="50000"/>
                      </a:schemeClr>
                    </a:solidFill>
                  </a:rPr>
                  <a:t>使得</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𝒌</m:t>
                        </m:r>
                      </m:sub>
                    </m:sSub>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 </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，则根据归纳假设有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oMath>
                </a14:m>
                <a:r>
                  <a:rPr lang="zh-CN" altLang="en-US" sz="1400" b="1">
                    <a:solidFill>
                      <a:schemeClr val="accent2">
                        <a:lumMod val="50000"/>
                      </a:schemeClr>
                    </a:solidFill>
                  </a:rPr>
                  <a:t>和</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𝒌</m:t>
                        </m:r>
                      </m:sub>
                    </m:sSub>
                  </m:oMath>
                </a14:m>
                <a:r>
                  <a:rPr lang="zh-CN" altLang="en-US" sz="1400" b="1">
                    <a:solidFill>
                      <a:schemeClr val="accent2">
                        <a:lumMod val="50000"/>
                      </a:schemeClr>
                    </a:solidFill>
                  </a:rPr>
                  <a:t>，后者就是</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e>
                    </m:d>
                  </m:oMath>
                </a14:m>
                <a:r>
                  <a:rPr lang="zh-CN" altLang="en-US" sz="1400" b="1">
                    <a:solidFill>
                      <a:schemeClr val="accent2">
                        <a:lumMod val="50000"/>
                      </a:schemeClr>
                    </a:solidFill>
                  </a:rPr>
                  <a:t>，而由公理</a:t>
                </a:r>
                <a:r>
                  <a:rPr lang="en-US" altLang="zh-CN" sz="1400" b="1">
                    <a:solidFill>
                      <a:schemeClr val="accent2">
                        <a:lumMod val="50000"/>
                      </a:schemeClr>
                    </a:solidFill>
                  </a:rPr>
                  <a:t>A2</a:t>
                </a:r>
                <a:r>
                  <a:rPr lang="zh-CN" altLang="en-US" sz="1400" b="1">
                    <a:solidFill>
                      <a:schemeClr val="accent2">
                        <a:lumMod val="50000"/>
                      </a:schemeClr>
                    </a:solidFill>
                  </a:rPr>
                  <a:t>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𝒌</m:t>
                                </m:r>
                              </m:sub>
                            </m:sSub>
                          </m:e>
                        </m:d>
                      </m:e>
                    </m:d>
                  </m:oMath>
                </a14:m>
                <a:r>
                  <a:rPr lang="zh-CN" altLang="en-US" sz="1400" b="1">
                    <a:solidFill>
                      <a:schemeClr val="accent2">
                        <a:lumMod val="50000"/>
                      </a:schemeClr>
                    </a:solidFill>
                  </a:rPr>
                  <a:t>，因此由分离规则有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e>
                    </m:d>
                  </m:oMath>
                </a14:m>
                <a:r>
                  <a:rPr lang="zh-CN" altLang="en-US" sz="1400" b="1">
                    <a:solidFill>
                      <a:schemeClr val="accent2">
                        <a:lumMod val="50000"/>
                      </a:schemeClr>
                    </a:solidFill>
                  </a:rPr>
                  <a:t>，再与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oMath>
                </a14:m>
                <a:r>
                  <a:rPr lang="zh-CN" altLang="en-US" sz="1400" b="1">
                    <a:solidFill>
                      <a:schemeClr val="accent2">
                        <a:lumMod val="50000"/>
                      </a:schemeClr>
                    </a:solidFill>
                  </a:rPr>
                  <a:t>使用一次分离规则就有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a:t>
                </a:r>
                <a:endParaRPr lang="en-US" altLang="zh-CN" sz="14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6CF07680-8EC1-4402-A09A-1DBF67EE47C7}"/>
                  </a:ext>
                </a:extLst>
              </p:cNvPr>
              <p:cNvSpPr txBox="1">
                <a:spLocks noRot="1" noChangeAspect="1" noMove="1" noResize="1" noEditPoints="1" noAdjustHandles="1" noChangeArrowheads="1" noChangeShapeType="1" noTextEdit="1"/>
              </p:cNvSpPr>
              <p:nvPr/>
            </p:nvSpPr>
            <p:spPr>
              <a:xfrm>
                <a:off x="546648" y="1409252"/>
                <a:ext cx="8050696" cy="2694327"/>
              </a:xfrm>
              <a:prstGeom prst="rect">
                <a:avLst/>
              </a:prstGeom>
              <a:blipFill>
                <a:blip r:embed="rId3"/>
                <a:stretch>
                  <a:fillRect l="-227" b="-905"/>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6332966-5F53-4B59-AFB2-C970C014FFA6}"/>
              </a:ext>
            </a:extLst>
          </p:cNvPr>
          <p:cNvSpPr txBox="1"/>
          <p:nvPr/>
        </p:nvSpPr>
        <p:spPr>
          <a:xfrm>
            <a:off x="546648" y="4250307"/>
            <a:ext cx="4572004" cy="307777"/>
          </a:xfrm>
          <a:prstGeom prst="rect">
            <a:avLst/>
          </a:prstGeom>
          <a:solidFill>
            <a:schemeClr val="accent6">
              <a:lumMod val="50000"/>
            </a:schemeClr>
          </a:solidFill>
        </p:spPr>
        <p:txBody>
          <a:bodyPr wrap="square" rtlCol="0">
            <a:spAutoFit/>
          </a:bodyPr>
          <a:lstStyle/>
          <a:p>
            <a:r>
              <a:rPr lang="zh-CN" altLang="en-US" sz="1400" b="1">
                <a:solidFill>
                  <a:schemeClr val="bg1"/>
                </a:solidFill>
              </a:rPr>
              <a:t>这里可看到，公理</a:t>
            </a:r>
            <a:r>
              <a:rPr lang="en-US" altLang="zh-CN" sz="1400" b="1">
                <a:solidFill>
                  <a:schemeClr val="bg1"/>
                </a:solidFill>
              </a:rPr>
              <a:t>A2</a:t>
            </a:r>
            <a:r>
              <a:rPr lang="zh-CN" altLang="en-US" sz="1400" b="1">
                <a:solidFill>
                  <a:schemeClr val="bg1"/>
                </a:solidFill>
              </a:rPr>
              <a:t>的形式非常方便用于证明演绎定理</a:t>
            </a:r>
          </a:p>
        </p:txBody>
      </p:sp>
    </p:spTree>
    <p:extLst>
      <p:ext uri="{BB962C8B-B14F-4D97-AF65-F5344CB8AC3E}">
        <p14:creationId xmlns:p14="http://schemas.microsoft.com/office/powerpoint/2010/main" val="225229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带前提集的推理与内定理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0178C1C-CA48-4833-987E-83F7CADCE097}"/>
                  </a:ext>
                </a:extLst>
              </p:cNvPr>
              <p:cNvSpPr txBox="1"/>
              <p:nvPr/>
            </p:nvSpPr>
            <p:spPr>
              <a:xfrm>
                <a:off x="646038" y="914967"/>
                <a:ext cx="7851918" cy="691728"/>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en-US" altLang="zh-CN" b="1">
                    <a:solidFill>
                      <a:schemeClr val="accent2">
                        <a:lumMod val="50000"/>
                      </a:schemeClr>
                    </a:solidFill>
                  </a:rPr>
                  <a:t>【</a:t>
                </a:r>
                <a:r>
                  <a:rPr lang="zh-CN" altLang="en-US" b="1">
                    <a:solidFill>
                      <a:schemeClr val="accent2">
                        <a:lumMod val="50000"/>
                      </a:schemeClr>
                    </a:solidFill>
                  </a:rPr>
                  <a:t>推论</a:t>
                </a:r>
                <a:r>
                  <a:rPr lang="en-US" altLang="zh-CN" b="1">
                    <a:solidFill>
                      <a:schemeClr val="accent2">
                        <a:lumMod val="50000"/>
                      </a:schemeClr>
                    </a:solidFill>
                  </a:rPr>
                  <a:t>】</a:t>
                </a:r>
                <a:r>
                  <a:rPr lang="zh-CN" altLang="en-US" b="1">
                    <a:solidFill>
                      <a:schemeClr val="accent2">
                        <a:lumMod val="50000"/>
                      </a:schemeClr>
                    </a:solidFill>
                  </a:rPr>
                  <a:t>对任意公式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是内定理当且仅当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；一般地，对任意公式</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当且仅当</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e>
                    </m:d>
                  </m:oMath>
                </a14:m>
                <a:r>
                  <a:rPr lang="zh-CN" altLang="en-US" b="1">
                    <a:solidFill>
                      <a:schemeClr val="accent2">
                        <a:lumMod val="50000"/>
                      </a:schemeClr>
                    </a:solidFill>
                  </a:rPr>
                  <a:t>是内定理</a:t>
                </a:r>
              </a:p>
            </p:txBody>
          </p:sp>
        </mc:Choice>
        <mc:Fallback xmlns="">
          <p:sp>
            <p:nvSpPr>
              <p:cNvPr id="2" name="文本框 1">
                <a:extLst>
                  <a:ext uri="{FF2B5EF4-FFF2-40B4-BE49-F238E27FC236}">
                    <a16:creationId xmlns:a16="http://schemas.microsoft.com/office/drawing/2014/main" id="{C0178C1C-CA48-4833-987E-83F7CADCE097}"/>
                  </a:ext>
                </a:extLst>
              </p:cNvPr>
              <p:cNvSpPr txBox="1">
                <a:spLocks noRot="1" noChangeAspect="1" noMove="1" noResize="1" noEditPoints="1" noAdjustHandles="1" noChangeArrowheads="1" noChangeShapeType="1" noTextEdit="1"/>
              </p:cNvSpPr>
              <p:nvPr/>
            </p:nvSpPr>
            <p:spPr>
              <a:xfrm>
                <a:off x="646038" y="914967"/>
                <a:ext cx="7851918" cy="691728"/>
              </a:xfrm>
              <a:prstGeom prst="rect">
                <a:avLst/>
              </a:prstGeom>
              <a:blipFill>
                <a:blip r:embed="rId2"/>
                <a:stretch>
                  <a:fillRect l="-699" t="-1754"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D2D02E-B519-4090-9D9F-DDA542006ADF}"/>
                  </a:ext>
                </a:extLst>
              </p:cNvPr>
              <p:cNvSpPr txBox="1"/>
              <p:nvPr/>
            </p:nvSpPr>
            <p:spPr>
              <a:xfrm>
                <a:off x="648527" y="1708720"/>
                <a:ext cx="6465405"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这个推论表明，内定理的证明与带前提集的推理的证明并无本质差别。后面使用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，即前提集为空集的带前提集的推理，断定</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是内定理</a:t>
                </a:r>
              </a:p>
            </p:txBody>
          </p:sp>
        </mc:Choice>
        <mc:Fallback xmlns="">
          <p:sp>
            <p:nvSpPr>
              <p:cNvPr id="3" name="文本框 2">
                <a:extLst>
                  <a:ext uri="{FF2B5EF4-FFF2-40B4-BE49-F238E27FC236}">
                    <a16:creationId xmlns:a16="http://schemas.microsoft.com/office/drawing/2014/main" id="{FDD2D02E-B519-4090-9D9F-DDA542006ADF}"/>
                  </a:ext>
                </a:extLst>
              </p:cNvPr>
              <p:cNvSpPr txBox="1">
                <a:spLocks noRot="1" noChangeAspect="1" noMove="1" noResize="1" noEditPoints="1" noAdjustHandles="1" noChangeArrowheads="1" noChangeShapeType="1" noTextEdit="1"/>
              </p:cNvSpPr>
              <p:nvPr/>
            </p:nvSpPr>
            <p:spPr>
              <a:xfrm>
                <a:off x="648527" y="1708720"/>
                <a:ext cx="6465405" cy="584775"/>
              </a:xfrm>
              <a:prstGeom prst="rect">
                <a:avLst/>
              </a:prstGeom>
              <a:blipFill>
                <a:blip r:embed="rId3"/>
                <a:stretch>
                  <a:fillRect l="-471" t="-3125" r="-754"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5F9CBA6-C445-431B-8387-704C9C83DFF7}"/>
                  </a:ext>
                </a:extLst>
              </p:cNvPr>
              <p:cNvSpPr txBox="1"/>
              <p:nvPr/>
            </p:nvSpPr>
            <p:spPr>
              <a:xfrm>
                <a:off x="651009" y="2514284"/>
                <a:ext cx="4780727" cy="1938992"/>
              </a:xfrm>
              <a:prstGeom prst="rect">
                <a:avLst/>
              </a:prstGeom>
              <a:solidFill>
                <a:schemeClr val="accent6">
                  <a:lumMod val="50000"/>
                </a:schemeClr>
              </a:solidFill>
            </p:spPr>
            <p:txBody>
              <a:bodyPr wrap="square" rtlCol="0">
                <a:spAutoFit/>
              </a:bodyPr>
              <a:lstStyle/>
              <a:p>
                <a:pPr>
                  <a:lnSpc>
                    <a:spcPts val="2000"/>
                  </a:lnSpc>
                  <a:spcBef>
                    <a:spcPts val="600"/>
                  </a:spcBef>
                </a:pPr>
                <a:r>
                  <a:rPr lang="zh-CN" altLang="en-US" sz="1600" b="1">
                    <a:solidFill>
                      <a:schemeClr val="bg1"/>
                    </a:solidFill>
                  </a:rPr>
                  <a:t>当运用演绎定理证明</a:t>
                </a:r>
                <a14:m>
                  <m:oMath xmlns:m="http://schemas.openxmlformats.org/officeDocument/2006/math">
                    <m:r>
                      <a:rPr lang="en-US" altLang="zh-CN" sz="1600" b="1" i="0" smtClean="0">
                        <a:solidFill>
                          <a:schemeClr val="bg1"/>
                        </a:solidFill>
                        <a:latin typeface="Cambria Math" panose="02040503050406030204" pitchFamily="18" charset="0"/>
                      </a:rPr>
                      <m:t>𝚪</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时，前提集可能发生变化，因此我们使用带前提集的序列给出证明</a:t>
                </a:r>
                <a:r>
                  <a:rPr lang="en-US" altLang="zh-CN" sz="1600" b="1">
                    <a:solidFill>
                      <a:schemeClr val="bg1"/>
                    </a:solidFill>
                  </a:rPr>
                  <a:t>:</a:t>
                </a:r>
              </a:p>
              <a:p>
                <a:pPr>
                  <a:lnSpc>
                    <a:spcPts val="2000"/>
                  </a:lnSpc>
                  <a:spcBef>
                    <a:spcPts val="600"/>
                  </a:spcBef>
                </a:pPr>
                <a:r>
                  <a:rPr lang="zh-CN" altLang="en-US" sz="1600" b="1">
                    <a:solidFill>
                      <a:schemeClr val="bg1"/>
                    </a:solidFill>
                    <a:latin typeface="楷体" panose="02010609060101010101" pitchFamily="49" charset="-122"/>
                    <a:ea typeface="楷体" panose="02010609060101010101" pitchFamily="49" charset="-122"/>
                  </a:rPr>
                  <a:t>其中</a:t>
                </a:r>
                <a14:m>
                  <m:oMath xmlns:m="http://schemas.openxmlformats.org/officeDocument/2006/math">
                    <m:sSub>
                      <m:sSubPr>
                        <m:ctrlPr>
                          <a:rPr lang="en-US" altLang="zh-CN" sz="1600" b="1" i="1" smtClean="0">
                            <a:solidFill>
                              <a:schemeClr val="bg1"/>
                            </a:solidFill>
                            <a:latin typeface="Cambria Math" panose="02040503050406030204" pitchFamily="18" charset="0"/>
                          </a:rPr>
                        </m:ctrlPr>
                      </m:sSubPr>
                      <m:e>
                        <m:r>
                          <a:rPr lang="en-US" altLang="zh-CN" sz="1600" b="1" i="0" smtClean="0">
                            <a:solidFill>
                              <a:schemeClr val="bg1"/>
                            </a:solidFill>
                            <a:latin typeface="Cambria Math" panose="02040503050406030204" pitchFamily="18" charset="0"/>
                          </a:rPr>
                          <m:t>𝚪</m:t>
                        </m:r>
                      </m:e>
                      <m:sub>
                        <m:r>
                          <a:rPr lang="en-US" altLang="zh-CN" sz="1600" b="1" i="1" smtClean="0">
                            <a:solidFill>
                              <a:schemeClr val="bg1"/>
                            </a:solidFill>
                            <a:latin typeface="Cambria Math" panose="02040503050406030204" pitchFamily="18" charset="0"/>
                          </a:rPr>
                          <m:t>𝒏</m:t>
                        </m:r>
                      </m:sub>
                    </m:sSub>
                    <m:r>
                      <a:rPr lang="en-US" altLang="zh-CN" sz="1600" b="1" i="1" smtClean="0">
                        <a:solidFill>
                          <a:schemeClr val="bg1"/>
                        </a:solidFill>
                        <a:latin typeface="Cambria Math" panose="02040503050406030204" pitchFamily="18" charset="0"/>
                      </a:rPr>
                      <m:t>=</m:t>
                    </m:r>
                    <m:r>
                      <a:rPr lang="en-US" altLang="zh-CN" sz="1600" b="1" i="0" smtClean="0">
                        <a:solidFill>
                          <a:schemeClr val="bg1"/>
                        </a:solidFill>
                        <a:latin typeface="Cambria Math" panose="02040503050406030204" pitchFamily="18" charset="0"/>
                      </a:rPr>
                      <m:t>𝚪</m:t>
                    </m:r>
                    <m:r>
                      <a:rPr lang="en-US" altLang="zh-CN" sz="1600" b="1" i="1" smtClean="0">
                        <a:solidFill>
                          <a:schemeClr val="bg1"/>
                        </a:solidFill>
                        <a:latin typeface="Cambria Math" panose="02040503050406030204" pitchFamily="18" charset="0"/>
                      </a:rPr>
                      <m:t>, </m:t>
                    </m:r>
                    <m:sSub>
                      <m:sSubPr>
                        <m:ctrlPr>
                          <a:rPr lang="en-US" altLang="zh-CN" sz="1600" b="1" i="1" smtClean="0">
                            <a:solidFill>
                              <a:schemeClr val="bg1"/>
                            </a:solidFill>
                            <a:latin typeface="Cambria Math" panose="02040503050406030204" pitchFamily="18" charset="0"/>
                          </a:rPr>
                        </m:ctrlPr>
                      </m:sSubPr>
                      <m:e>
                        <m:r>
                          <a:rPr lang="en-US" altLang="zh-CN" sz="1600" b="1" i="1" smtClean="0">
                            <a:solidFill>
                              <a:schemeClr val="bg1"/>
                            </a:solidFill>
                            <a:latin typeface="Cambria Math" panose="02040503050406030204" pitchFamily="18" charset="0"/>
                          </a:rPr>
                          <m:t>𝑨</m:t>
                        </m:r>
                      </m:e>
                      <m:sub>
                        <m:r>
                          <a:rPr lang="en-US" altLang="zh-CN" sz="1600" b="1" i="1" smtClean="0">
                            <a:solidFill>
                              <a:schemeClr val="bg1"/>
                            </a:solidFill>
                            <a:latin typeface="Cambria Math" panose="02040503050406030204" pitchFamily="18" charset="0"/>
                          </a:rPr>
                          <m:t>𝒏</m:t>
                        </m:r>
                      </m:sub>
                    </m:sSub>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latin typeface="楷体" panose="02010609060101010101" pitchFamily="49" charset="-122"/>
                    <a:ea typeface="楷体" panose="02010609060101010101" pitchFamily="49" charset="-122"/>
                  </a:rPr>
                  <a:t>，且</a:t>
                </a:r>
                <a14:m>
                  <m:oMath xmlns:m="http://schemas.openxmlformats.org/officeDocument/2006/math">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𝟏</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𝒊</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𝒏</m:t>
                    </m:r>
                  </m:oMath>
                </a14:m>
                <a:r>
                  <a:rPr lang="zh-CN" altLang="en-US" sz="1600" b="1">
                    <a:solidFill>
                      <a:schemeClr val="bg1"/>
                    </a:solidFill>
                    <a:latin typeface="楷体" panose="02010609060101010101" pitchFamily="49" charset="-122"/>
                    <a:ea typeface="楷体" panose="02010609060101010101" pitchFamily="49" charset="-122"/>
                  </a:rPr>
                  <a:t>，下面之一成立：</a:t>
                </a:r>
                <a:endParaRPr lang="en-US" altLang="zh-CN" sz="1600" b="1">
                  <a:solidFill>
                    <a:schemeClr val="bg1"/>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𝒊</m:t>
                        </m:r>
                      </m:sub>
                    </m:sSub>
                  </m:oMath>
                </a14:m>
                <a:r>
                  <a:rPr lang="zh-CN" altLang="en-US" sz="1400" b="1">
                    <a:solidFill>
                      <a:schemeClr val="bg1"/>
                    </a:solidFill>
                  </a:rPr>
                  <a:t>属于</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0" smtClean="0">
                            <a:solidFill>
                              <a:schemeClr val="bg1"/>
                            </a:solidFill>
                            <a:latin typeface="Cambria Math" panose="02040503050406030204" pitchFamily="18" charset="0"/>
                          </a:rPr>
                          <m:t>𝚪</m:t>
                        </m:r>
                      </m:e>
                      <m:sub>
                        <m:r>
                          <a:rPr lang="en-US" altLang="zh-CN" sz="1400" b="1" i="1" smtClean="0">
                            <a:solidFill>
                              <a:schemeClr val="bg1"/>
                            </a:solidFill>
                            <a:latin typeface="Cambria Math" panose="02040503050406030204" pitchFamily="18" charset="0"/>
                          </a:rPr>
                          <m:t>𝒊</m:t>
                        </m:r>
                      </m:sub>
                    </m:sSub>
                  </m:oMath>
                </a14:m>
                <a:r>
                  <a:rPr lang="zh-CN" altLang="en-US" sz="1400" b="1">
                    <a:solidFill>
                      <a:schemeClr val="bg1"/>
                    </a:solidFill>
                  </a:rPr>
                  <a:t>；</a:t>
                </a:r>
                <a:endParaRPr lang="en-US" altLang="zh-CN" sz="1400" b="1">
                  <a:solidFill>
                    <a:schemeClr val="bg1"/>
                  </a:solidFill>
                </a:endParaRPr>
              </a:p>
              <a:p>
                <a:pPr marL="285750" indent="-285750">
                  <a:lnSpc>
                    <a:spcPts val="2000"/>
                  </a:lnSpc>
                  <a:spcBef>
                    <a:spcPts val="600"/>
                  </a:spcBef>
                  <a:buFont typeface="Arial" panose="020B0604020202020204" pitchFamily="34" charset="0"/>
                  <a:buChar char="•"/>
                </a:pP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𝒊</m:t>
                        </m:r>
                      </m:sub>
                    </m:sSub>
                  </m:oMath>
                </a14:m>
                <a:r>
                  <a:rPr lang="zh-CN" altLang="en-US" sz="1400" b="1">
                    <a:solidFill>
                      <a:schemeClr val="bg1"/>
                    </a:solidFill>
                  </a:rPr>
                  <a:t>是公理</a:t>
                </a:r>
                <a:r>
                  <a:rPr lang="en-US" altLang="zh-CN" sz="1400" b="1">
                    <a:solidFill>
                      <a:schemeClr val="bg1"/>
                    </a:solidFill>
                  </a:rPr>
                  <a:t>A1, A2, A3</a:t>
                </a:r>
                <a:r>
                  <a:rPr lang="zh-CN" altLang="en-US" sz="1400" b="1">
                    <a:solidFill>
                      <a:schemeClr val="bg1"/>
                    </a:solidFill>
                  </a:rPr>
                  <a:t>或某个已证明内定理的代入实例；</a:t>
                </a:r>
                <a:endParaRPr lang="en-US" altLang="zh-CN" sz="1400" b="1">
                  <a:solidFill>
                    <a:schemeClr val="bg1"/>
                  </a:solidFill>
                </a:endParaRPr>
              </a:p>
              <a:p>
                <a:pPr marL="285750" indent="-285750">
                  <a:lnSpc>
                    <a:spcPts val="2000"/>
                  </a:lnSpc>
                  <a:spcBef>
                    <a:spcPts val="600"/>
                  </a:spcBef>
                  <a:buFont typeface="Arial" panose="020B0604020202020204" pitchFamily="34" charset="0"/>
                  <a:buChar char="•"/>
                </a:pPr>
                <a:r>
                  <a:rPr lang="zh-CN" altLang="en-US" sz="1400" b="1">
                    <a:solidFill>
                      <a:schemeClr val="bg1"/>
                    </a:solidFill>
                  </a:rPr>
                  <a:t>存在</a:t>
                </a:r>
                <a14:m>
                  <m:oMath xmlns:m="http://schemas.openxmlformats.org/officeDocument/2006/math">
                    <m:r>
                      <a:rPr lang="en-US" altLang="zh-CN" sz="1400" b="1" i="1" smtClean="0">
                        <a:solidFill>
                          <a:schemeClr val="bg1"/>
                        </a:solidFill>
                        <a:latin typeface="Cambria Math" panose="02040503050406030204" pitchFamily="18" charset="0"/>
                      </a:rPr>
                      <m:t>𝒋</m:t>
                    </m:r>
                    <m:r>
                      <a:rPr lang="en-US" altLang="zh-CN" sz="1400" b="1" i="1" smtClean="0">
                        <a:solidFill>
                          <a:schemeClr val="bg1"/>
                        </a:solidFill>
                        <a:latin typeface="Cambria Math" panose="02040503050406030204" pitchFamily="18" charset="0"/>
                      </a:rPr>
                      <m:t>, </m:t>
                    </m:r>
                    <m:r>
                      <a:rPr lang="en-US" altLang="zh-CN" sz="1400" b="1" i="1" smtClean="0">
                        <a:solidFill>
                          <a:schemeClr val="bg1"/>
                        </a:solidFill>
                        <a:latin typeface="Cambria Math" panose="02040503050406030204" pitchFamily="18" charset="0"/>
                      </a:rPr>
                      <m:t>𝒌</m:t>
                    </m:r>
                  </m:oMath>
                </a14:m>
                <a:r>
                  <a:rPr lang="en-US" altLang="zh-CN" sz="1400" b="1">
                    <a:solidFill>
                      <a:schemeClr val="bg1"/>
                    </a:solidFill>
                  </a:rPr>
                  <a:t>, </a:t>
                </a:r>
                <a14:m>
                  <m:oMath xmlns:m="http://schemas.openxmlformats.org/officeDocument/2006/math">
                    <m:r>
                      <a:rPr lang="en-US" altLang="zh-CN" sz="1400" b="1" i="1" smtClean="0">
                        <a:solidFill>
                          <a:schemeClr val="bg1"/>
                        </a:solidFill>
                        <a:latin typeface="Cambria Math" panose="02040503050406030204" pitchFamily="18" charset="0"/>
                      </a:rPr>
                      <m:t>𝟏</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𝒋</m:t>
                    </m:r>
                    <m:r>
                      <a:rPr lang="en-US" altLang="zh-CN" sz="1400" b="1" i="1" smtClean="0">
                        <a:solidFill>
                          <a:schemeClr val="bg1"/>
                        </a:solidFill>
                        <a:latin typeface="Cambria Math" panose="02040503050406030204" pitchFamily="18" charset="0"/>
                      </a:rPr>
                      <m:t>, </m:t>
                    </m:r>
                    <m:r>
                      <a:rPr lang="en-US" altLang="zh-CN" sz="1400" b="1" i="1" smtClean="0">
                        <a:solidFill>
                          <a:schemeClr val="bg1"/>
                        </a:solidFill>
                        <a:latin typeface="Cambria Math" panose="02040503050406030204" pitchFamily="18" charset="0"/>
                      </a:rPr>
                      <m:t>𝒌</m:t>
                    </m:r>
                    <m:r>
                      <a:rPr lang="en-US" altLang="zh-CN" sz="1400" b="1" i="1" smtClean="0">
                        <a:solidFill>
                          <a:schemeClr val="bg1"/>
                        </a:solidFill>
                        <a:latin typeface="Cambria Math" panose="02040503050406030204" pitchFamily="18" charset="0"/>
                      </a:rPr>
                      <m:t> &lt; </m:t>
                    </m:r>
                    <m:r>
                      <a:rPr lang="en-US" altLang="zh-CN" sz="1400" b="1" i="1" smtClean="0">
                        <a:solidFill>
                          <a:schemeClr val="bg1"/>
                        </a:solidFill>
                        <a:latin typeface="Cambria Math" panose="02040503050406030204" pitchFamily="18" charset="0"/>
                      </a:rPr>
                      <m:t>𝒊</m:t>
                    </m:r>
                  </m:oMath>
                </a14:m>
                <a:r>
                  <a:rPr lang="zh-CN" altLang="en-US" sz="1400" b="1">
                    <a:solidFill>
                      <a:schemeClr val="bg1"/>
                    </a:solidFill>
                  </a:rPr>
                  <a:t>，使得</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0" smtClean="0">
                            <a:solidFill>
                              <a:schemeClr val="bg1"/>
                            </a:solidFill>
                            <a:latin typeface="Cambria Math" panose="02040503050406030204" pitchFamily="18" charset="0"/>
                          </a:rPr>
                          <m:t>𝚪</m:t>
                        </m:r>
                      </m:e>
                      <m:sub>
                        <m:r>
                          <a:rPr lang="en-US" altLang="zh-CN" sz="1400" b="1" i="1" smtClean="0">
                            <a:solidFill>
                              <a:schemeClr val="bg1"/>
                            </a:solidFill>
                            <a:latin typeface="Cambria Math" panose="02040503050406030204" pitchFamily="18" charset="0"/>
                          </a:rPr>
                          <m:t>𝒊</m:t>
                        </m:r>
                      </m:sub>
                    </m:sSub>
                    <m:r>
                      <a:rPr lang="en-US" altLang="zh-CN" sz="1400" b="1" i="1" smtClean="0">
                        <a:solidFill>
                          <a:schemeClr val="bg1"/>
                        </a:solidFill>
                        <a:latin typeface="Cambria Math" panose="02040503050406030204" pitchFamily="18" charset="0"/>
                      </a:rPr>
                      <m:t>=</m:t>
                    </m:r>
                    <m:sSub>
                      <m:sSubPr>
                        <m:ctrlPr>
                          <a:rPr lang="en-US" altLang="zh-CN" sz="1400" b="1" i="1" smtClean="0">
                            <a:solidFill>
                              <a:schemeClr val="bg1"/>
                            </a:solidFill>
                            <a:latin typeface="Cambria Math" panose="02040503050406030204" pitchFamily="18" charset="0"/>
                          </a:rPr>
                        </m:ctrlPr>
                      </m:sSubPr>
                      <m:e>
                        <m:r>
                          <a:rPr lang="en-US" altLang="zh-CN" sz="1400" b="1" i="0" smtClean="0">
                            <a:solidFill>
                              <a:schemeClr val="bg1"/>
                            </a:solidFill>
                            <a:latin typeface="Cambria Math" panose="02040503050406030204" pitchFamily="18" charset="0"/>
                          </a:rPr>
                          <m:t>𝚪</m:t>
                        </m:r>
                      </m:e>
                      <m:sub>
                        <m:r>
                          <a:rPr lang="en-US" altLang="zh-CN" sz="1400" b="1" i="1" smtClean="0">
                            <a:solidFill>
                              <a:schemeClr val="bg1"/>
                            </a:solidFill>
                            <a:latin typeface="Cambria Math" panose="02040503050406030204" pitchFamily="18" charset="0"/>
                          </a:rPr>
                          <m:t>𝒋</m:t>
                        </m:r>
                      </m:sub>
                    </m:sSub>
                    <m:r>
                      <a:rPr lang="en-US" altLang="zh-CN" sz="1400" b="1" i="1" smtClean="0">
                        <a:solidFill>
                          <a:schemeClr val="bg1"/>
                        </a:solidFill>
                        <a:latin typeface="Cambria Math" panose="02040503050406030204" pitchFamily="18" charset="0"/>
                      </a:rPr>
                      <m:t>=</m:t>
                    </m:r>
                    <m:sSub>
                      <m:sSubPr>
                        <m:ctrlPr>
                          <a:rPr lang="en-US" altLang="zh-CN" sz="1400" b="1" i="1" smtClean="0">
                            <a:solidFill>
                              <a:schemeClr val="bg1"/>
                            </a:solidFill>
                            <a:latin typeface="Cambria Math" panose="02040503050406030204" pitchFamily="18" charset="0"/>
                          </a:rPr>
                        </m:ctrlPr>
                      </m:sSubPr>
                      <m:e>
                        <m:r>
                          <a:rPr lang="en-US" altLang="zh-CN" sz="1400" b="1" i="0" smtClean="0">
                            <a:solidFill>
                              <a:schemeClr val="bg1"/>
                            </a:solidFill>
                            <a:latin typeface="Cambria Math" panose="02040503050406030204" pitchFamily="18" charset="0"/>
                          </a:rPr>
                          <m:t>𝚪</m:t>
                        </m:r>
                      </m:e>
                      <m:sub>
                        <m:r>
                          <a:rPr lang="en-US" altLang="zh-CN" sz="1400" b="1" i="1" smtClean="0">
                            <a:solidFill>
                              <a:schemeClr val="bg1"/>
                            </a:solidFill>
                            <a:latin typeface="Cambria Math" panose="02040503050406030204" pitchFamily="18" charset="0"/>
                          </a:rPr>
                          <m:t>𝒌</m:t>
                        </m:r>
                      </m:sub>
                    </m:sSub>
                  </m:oMath>
                </a14:m>
                <a:r>
                  <a:rPr lang="zh-CN" altLang="en-US" sz="1400" b="1">
                    <a:solidFill>
                      <a:schemeClr val="bg1"/>
                    </a:solidFill>
                  </a:rPr>
                  <a:t>且</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𝒌</m:t>
                        </m:r>
                      </m:sub>
                    </m:sSub>
                    <m:r>
                      <a:rPr lang="en-US" altLang="zh-CN" sz="1400" b="1" i="1" smtClean="0">
                        <a:solidFill>
                          <a:schemeClr val="bg1"/>
                        </a:solidFill>
                        <a:latin typeface="Cambria Math" panose="02040503050406030204" pitchFamily="18" charset="0"/>
                      </a:rPr>
                      <m:t>=</m:t>
                    </m:r>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𝒋</m:t>
                        </m:r>
                      </m:sub>
                    </m:sSub>
                    <m:r>
                      <a:rPr lang="en-US" altLang="zh-CN" sz="1400" b="1" i="1" smtClean="0">
                        <a:solidFill>
                          <a:schemeClr val="bg1"/>
                        </a:solidFill>
                        <a:latin typeface="Cambria Math" panose="02040503050406030204" pitchFamily="18" charset="0"/>
                      </a:rPr>
                      <m:t>→</m:t>
                    </m:r>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𝒊</m:t>
                        </m:r>
                      </m:sub>
                    </m:sSub>
                  </m:oMath>
                </a14:m>
                <a:endParaRPr lang="zh-CN" altLang="en-US" sz="1400" b="1">
                  <a:solidFill>
                    <a:schemeClr val="bg1"/>
                  </a:solidFill>
                </a:endParaRPr>
              </a:p>
            </p:txBody>
          </p:sp>
        </mc:Choice>
        <mc:Fallback xmlns="">
          <p:sp>
            <p:nvSpPr>
              <p:cNvPr id="4" name="文本框 3">
                <a:extLst>
                  <a:ext uri="{FF2B5EF4-FFF2-40B4-BE49-F238E27FC236}">
                    <a16:creationId xmlns:a16="http://schemas.microsoft.com/office/drawing/2014/main" id="{E5F9CBA6-C445-431B-8387-704C9C83DFF7}"/>
                  </a:ext>
                </a:extLst>
              </p:cNvPr>
              <p:cNvSpPr txBox="1">
                <a:spLocks noRot="1" noChangeAspect="1" noMove="1" noResize="1" noEditPoints="1" noAdjustHandles="1" noChangeArrowheads="1" noChangeShapeType="1" noTextEdit="1"/>
              </p:cNvSpPr>
              <p:nvPr/>
            </p:nvSpPr>
            <p:spPr>
              <a:xfrm>
                <a:off x="651009" y="2514284"/>
                <a:ext cx="4780727" cy="1938992"/>
              </a:xfrm>
              <a:prstGeom prst="rect">
                <a:avLst/>
              </a:prstGeom>
              <a:blipFill>
                <a:blip r:embed="rId4"/>
                <a:stretch>
                  <a:fillRect l="-765" t="-940" r="-4974" b="-12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77A2F35D-D3E0-433F-8EEA-684C3B6DCA93}"/>
                  </a:ext>
                </a:extLst>
              </p:cNvPr>
              <p:cNvGraphicFramePr>
                <a:graphicFrameLocks noGrp="1"/>
              </p:cNvGraphicFramePr>
              <p:nvPr>
                <p:extLst>
                  <p:ext uri="{D42A27DB-BD31-4B8C-83A1-F6EECF244321}">
                    <p14:modId xmlns:p14="http://schemas.microsoft.com/office/powerpoint/2010/main" val="2881998667"/>
                  </p:ext>
                </p:extLst>
              </p:nvPr>
            </p:nvGraphicFramePr>
            <p:xfrm>
              <a:off x="5729908" y="2834424"/>
              <a:ext cx="2768048" cy="1219200"/>
            </p:xfrm>
            <a:graphic>
              <a:graphicData uri="http://schemas.openxmlformats.org/drawingml/2006/table">
                <a:tbl>
                  <a:tblPr bandRow="1">
                    <a:tableStyleId>{68D230F3-CF80-4859-8CE7-A43EE81993B5}</a:tableStyleId>
                  </a:tblPr>
                  <a:tblGrid>
                    <a:gridCol w="407505">
                      <a:extLst>
                        <a:ext uri="{9D8B030D-6E8A-4147-A177-3AD203B41FA5}">
                          <a16:colId xmlns:a16="http://schemas.microsoft.com/office/drawing/2014/main" val="918762525"/>
                        </a:ext>
                      </a:extLst>
                    </a:gridCol>
                    <a:gridCol w="561561">
                      <a:extLst>
                        <a:ext uri="{9D8B030D-6E8A-4147-A177-3AD203B41FA5}">
                          <a16:colId xmlns:a16="http://schemas.microsoft.com/office/drawing/2014/main" val="2719862703"/>
                        </a:ext>
                      </a:extLst>
                    </a:gridCol>
                    <a:gridCol w="253447">
                      <a:extLst>
                        <a:ext uri="{9D8B030D-6E8A-4147-A177-3AD203B41FA5}">
                          <a16:colId xmlns:a16="http://schemas.microsoft.com/office/drawing/2014/main" val="1526711063"/>
                        </a:ext>
                      </a:extLst>
                    </a:gridCol>
                    <a:gridCol w="531744">
                      <a:extLst>
                        <a:ext uri="{9D8B030D-6E8A-4147-A177-3AD203B41FA5}">
                          <a16:colId xmlns:a16="http://schemas.microsoft.com/office/drawing/2014/main" val="2526557052"/>
                        </a:ext>
                      </a:extLst>
                    </a:gridCol>
                    <a:gridCol w="1013791">
                      <a:extLst>
                        <a:ext uri="{9D8B030D-6E8A-4147-A177-3AD203B41FA5}">
                          <a16:colId xmlns:a16="http://schemas.microsoft.com/office/drawing/2014/main" val="335760230"/>
                        </a:ext>
                      </a:extLst>
                    </a:gridCol>
                  </a:tblGrid>
                  <a:tr h="270018">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pPr algn="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 </a:t>
                          </a: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注释</a:t>
                          </a:r>
                        </a:p>
                      </a:txBody>
                      <a:tcPr anchor="ctr"/>
                    </a:tc>
                    <a:extLst>
                      <a:ext uri="{0D108BD9-81ED-4DB2-BD59-A6C34878D82A}">
                        <a16:rowId xmlns:a16="http://schemas.microsoft.com/office/drawing/2014/main" val="1966185349"/>
                      </a:ext>
                    </a:extLst>
                  </a:tr>
                  <a:tr h="270018">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pPr algn="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 </a:t>
                          </a: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𝟐</m:t>
                                    </m:r>
                                  </m:sub>
                                </m:sSub>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4029824592"/>
                      </a:ext>
                    </a:extLst>
                  </a:tr>
                  <a:tr h="270018">
                    <a:tc>
                      <a:txBody>
                        <a:bodyPr/>
                        <a:lstStyle/>
                        <a:p>
                          <a:pPr algn="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1051446229"/>
                      </a:ext>
                    </a:extLst>
                  </a:tr>
                  <a:tr h="270018">
                    <a:tc>
                      <a:txBody>
                        <a:bodyPr/>
                        <a:lstStyle/>
                        <a:p>
                          <a:pPr algn="r"/>
                          <a:r>
                            <a:rPr lang="en-US" altLang="zh-CN" sz="1400" b="1">
                              <a:solidFill>
                                <a:schemeClr val="accent2">
                                  <a:lumMod val="50000"/>
                                </a:schemeClr>
                              </a:solidFill>
                            </a:rPr>
                            <a:t>(n)</a:t>
                          </a:r>
                          <a:endParaRPr lang="zh-CN" altLang="en-US" sz="1400" b="1">
                            <a:solidFill>
                              <a:schemeClr val="accent2">
                                <a:lumMod val="50000"/>
                              </a:schemeClr>
                            </a:solidFill>
                          </a:endParaRPr>
                        </a:p>
                      </a:txBody>
                      <a:tcPr anchor="ctr"/>
                    </a:tc>
                    <a:tc>
                      <a:txBody>
                        <a:bodyPr/>
                        <a:lstStyle/>
                        <a:p>
                          <a:pPr algn="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 </a:t>
                          </a: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𝒏</m:t>
                                    </m:r>
                                  </m:sub>
                                </m:sSub>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2874351106"/>
                      </a:ext>
                    </a:extLst>
                  </a:tr>
                </a:tbl>
              </a:graphicData>
            </a:graphic>
          </p:graphicFrame>
        </mc:Choice>
        <mc:Fallback xmlns="">
          <p:graphicFrame>
            <p:nvGraphicFramePr>
              <p:cNvPr id="17" name="表格 16">
                <a:extLst>
                  <a:ext uri="{FF2B5EF4-FFF2-40B4-BE49-F238E27FC236}">
                    <a16:creationId xmlns:a16="http://schemas.microsoft.com/office/drawing/2014/main" id="{77A2F35D-D3E0-433F-8EEA-684C3B6DCA93}"/>
                  </a:ext>
                </a:extLst>
              </p:cNvPr>
              <p:cNvGraphicFramePr>
                <a:graphicFrameLocks noGrp="1"/>
              </p:cNvGraphicFramePr>
              <p:nvPr>
                <p:extLst>
                  <p:ext uri="{D42A27DB-BD31-4B8C-83A1-F6EECF244321}">
                    <p14:modId xmlns:p14="http://schemas.microsoft.com/office/powerpoint/2010/main" val="2881998667"/>
                  </p:ext>
                </p:extLst>
              </p:nvPr>
            </p:nvGraphicFramePr>
            <p:xfrm>
              <a:off x="5729908" y="2834424"/>
              <a:ext cx="2768048" cy="1219200"/>
            </p:xfrm>
            <a:graphic>
              <a:graphicData uri="http://schemas.openxmlformats.org/drawingml/2006/table">
                <a:tbl>
                  <a:tblPr bandRow="1">
                    <a:tableStyleId>{68D230F3-CF80-4859-8CE7-A43EE81993B5}</a:tableStyleId>
                  </a:tblPr>
                  <a:tblGrid>
                    <a:gridCol w="407505">
                      <a:extLst>
                        <a:ext uri="{9D8B030D-6E8A-4147-A177-3AD203B41FA5}">
                          <a16:colId xmlns:a16="http://schemas.microsoft.com/office/drawing/2014/main" val="918762525"/>
                        </a:ext>
                      </a:extLst>
                    </a:gridCol>
                    <a:gridCol w="561561">
                      <a:extLst>
                        <a:ext uri="{9D8B030D-6E8A-4147-A177-3AD203B41FA5}">
                          <a16:colId xmlns:a16="http://schemas.microsoft.com/office/drawing/2014/main" val="2719862703"/>
                        </a:ext>
                      </a:extLst>
                    </a:gridCol>
                    <a:gridCol w="253447">
                      <a:extLst>
                        <a:ext uri="{9D8B030D-6E8A-4147-A177-3AD203B41FA5}">
                          <a16:colId xmlns:a16="http://schemas.microsoft.com/office/drawing/2014/main" val="1526711063"/>
                        </a:ext>
                      </a:extLst>
                    </a:gridCol>
                    <a:gridCol w="531744">
                      <a:extLst>
                        <a:ext uri="{9D8B030D-6E8A-4147-A177-3AD203B41FA5}">
                          <a16:colId xmlns:a16="http://schemas.microsoft.com/office/drawing/2014/main" val="2526557052"/>
                        </a:ext>
                      </a:extLst>
                    </a:gridCol>
                    <a:gridCol w="1013791">
                      <a:extLst>
                        <a:ext uri="{9D8B030D-6E8A-4147-A177-3AD203B41FA5}">
                          <a16:colId xmlns:a16="http://schemas.microsoft.com/office/drawing/2014/main" val="335760230"/>
                        </a:ext>
                      </a:extLst>
                    </a:gridCol>
                  </a:tblGrid>
                  <a:tr h="304800">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endParaRPr lang="zh-CN"/>
                        </a:p>
                      </a:txBody>
                      <a:tcPr anchor="ctr">
                        <a:blipFill>
                          <a:blip r:embed="rId5"/>
                          <a:stretch>
                            <a:fillRect l="-72043" t="-2000" r="-319355" b="-322000"/>
                          </a:stretch>
                        </a:blipFill>
                      </a:tcPr>
                    </a:tc>
                    <a:tc>
                      <a:txBody>
                        <a:bodyPr/>
                        <a:lstStyle/>
                        <a:p>
                          <a:endParaRPr lang="zh-CN"/>
                        </a:p>
                      </a:txBody>
                      <a:tcPr anchor="ctr">
                        <a:blipFill>
                          <a:blip r:embed="rId5"/>
                          <a:stretch>
                            <a:fillRect l="-390244" t="-2000" r="-624390" b="-322000"/>
                          </a:stretch>
                        </a:blipFill>
                      </a:tcPr>
                    </a:tc>
                    <a:tc>
                      <a:txBody>
                        <a:bodyPr/>
                        <a:lstStyle/>
                        <a:p>
                          <a:endParaRPr lang="zh-CN"/>
                        </a:p>
                      </a:txBody>
                      <a:tcPr anchor="ctr">
                        <a:blipFill>
                          <a:blip r:embed="rId5"/>
                          <a:stretch>
                            <a:fillRect l="-228409" t="-2000" r="-190909" b="-322000"/>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注释</a:t>
                          </a:r>
                        </a:p>
                      </a:txBody>
                      <a:tcPr anchor="ctr"/>
                    </a:tc>
                    <a:extLst>
                      <a:ext uri="{0D108BD9-81ED-4DB2-BD59-A6C34878D82A}">
                        <a16:rowId xmlns:a16="http://schemas.microsoft.com/office/drawing/2014/main" val="1966185349"/>
                      </a:ext>
                    </a:extLst>
                  </a:tr>
                  <a:tr h="304800">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endParaRPr lang="zh-CN"/>
                        </a:p>
                      </a:txBody>
                      <a:tcPr anchor="ctr">
                        <a:blipFill>
                          <a:blip r:embed="rId5"/>
                          <a:stretch>
                            <a:fillRect l="-72043" t="-100000" r="-319355" b="-215686"/>
                          </a:stretch>
                        </a:blipFill>
                      </a:tcPr>
                    </a:tc>
                    <a:tc>
                      <a:txBody>
                        <a:bodyPr/>
                        <a:lstStyle/>
                        <a:p>
                          <a:endParaRPr lang="zh-CN"/>
                        </a:p>
                      </a:txBody>
                      <a:tcPr anchor="ctr">
                        <a:blipFill>
                          <a:blip r:embed="rId5"/>
                          <a:stretch>
                            <a:fillRect l="-390244" t="-100000" r="-624390" b="-215686"/>
                          </a:stretch>
                        </a:blipFill>
                      </a:tcPr>
                    </a:tc>
                    <a:tc>
                      <a:txBody>
                        <a:bodyPr/>
                        <a:lstStyle/>
                        <a:p>
                          <a:endParaRPr lang="zh-CN"/>
                        </a:p>
                      </a:txBody>
                      <a:tcPr anchor="ctr">
                        <a:blipFill>
                          <a:blip r:embed="rId5"/>
                          <a:stretch>
                            <a:fillRect l="-228409" t="-100000" r="-190909" b="-215686"/>
                          </a:stretch>
                        </a:blipFill>
                      </a:tcP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4029824592"/>
                      </a:ext>
                    </a:extLst>
                  </a:tr>
                  <a:tr h="304800">
                    <a:tc>
                      <a:txBody>
                        <a:bodyPr/>
                        <a:lstStyle/>
                        <a:p>
                          <a:pPr algn="r"/>
                          <a:endParaRPr lang="zh-CN" altLang="en-US" sz="1400" b="1">
                            <a:solidFill>
                              <a:schemeClr val="accent2">
                                <a:lumMod val="50000"/>
                              </a:schemeClr>
                            </a:solidFill>
                          </a:endParaRPr>
                        </a:p>
                      </a:txBody>
                      <a:tcPr anchor="ctr"/>
                    </a:tc>
                    <a:tc>
                      <a:txBody>
                        <a:bodyPr/>
                        <a:lstStyle/>
                        <a:p>
                          <a:endParaRPr lang="zh-CN"/>
                        </a:p>
                      </a:txBody>
                      <a:tcPr anchor="ctr">
                        <a:blipFill>
                          <a:blip r:embed="rId5"/>
                          <a:stretch>
                            <a:fillRect l="-72043" t="-204000" r="-319355" b="-120000"/>
                          </a:stretch>
                        </a:blipFill>
                      </a:tcPr>
                    </a:tc>
                    <a:tc>
                      <a:txBody>
                        <a:bodyPr/>
                        <a:lstStyle/>
                        <a:p>
                          <a:pPr/>
                          <a:endParaRPr lang="zh-CN" altLang="en-US" sz="1400" b="1">
                            <a:solidFill>
                              <a:schemeClr val="accent2">
                                <a:lumMod val="50000"/>
                              </a:schemeClr>
                            </a:solidFill>
                          </a:endParaRPr>
                        </a:p>
                      </a:txBody>
                      <a:tcPr anchor="ctr"/>
                    </a:tc>
                    <a:tc>
                      <a:txBody>
                        <a:bodyPr/>
                        <a:lstStyle/>
                        <a:p>
                          <a:endParaRPr lang="zh-CN"/>
                        </a:p>
                      </a:txBody>
                      <a:tcPr anchor="ctr">
                        <a:blipFill>
                          <a:blip r:embed="rId5"/>
                          <a:stretch>
                            <a:fillRect l="-228409" t="-204000" r="-190909" b="-120000"/>
                          </a:stretch>
                        </a:blipFill>
                      </a:tcP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1051446229"/>
                      </a:ext>
                    </a:extLst>
                  </a:tr>
                  <a:tr h="304800">
                    <a:tc>
                      <a:txBody>
                        <a:bodyPr/>
                        <a:lstStyle/>
                        <a:p>
                          <a:pPr algn="r"/>
                          <a:r>
                            <a:rPr lang="en-US" altLang="zh-CN" sz="1400" b="1">
                              <a:solidFill>
                                <a:schemeClr val="accent2">
                                  <a:lumMod val="50000"/>
                                </a:schemeClr>
                              </a:solidFill>
                            </a:rPr>
                            <a:t>(n)</a:t>
                          </a:r>
                          <a:endParaRPr lang="zh-CN" altLang="en-US" sz="1400" b="1">
                            <a:solidFill>
                              <a:schemeClr val="accent2">
                                <a:lumMod val="50000"/>
                              </a:schemeClr>
                            </a:solidFill>
                          </a:endParaRPr>
                        </a:p>
                      </a:txBody>
                      <a:tcPr anchor="ctr"/>
                    </a:tc>
                    <a:tc>
                      <a:txBody>
                        <a:bodyPr/>
                        <a:lstStyle/>
                        <a:p>
                          <a:endParaRPr lang="zh-CN"/>
                        </a:p>
                      </a:txBody>
                      <a:tcPr anchor="ctr">
                        <a:blipFill>
                          <a:blip r:embed="rId5"/>
                          <a:stretch>
                            <a:fillRect l="-72043" t="-304000" r="-319355" b="-20000"/>
                          </a:stretch>
                        </a:blipFill>
                      </a:tcPr>
                    </a:tc>
                    <a:tc>
                      <a:txBody>
                        <a:bodyPr/>
                        <a:lstStyle/>
                        <a:p>
                          <a:endParaRPr lang="zh-CN"/>
                        </a:p>
                      </a:txBody>
                      <a:tcPr anchor="ctr">
                        <a:blipFill>
                          <a:blip r:embed="rId5"/>
                          <a:stretch>
                            <a:fillRect l="-390244" t="-304000" r="-624390" b="-20000"/>
                          </a:stretch>
                        </a:blipFill>
                      </a:tcPr>
                    </a:tc>
                    <a:tc>
                      <a:txBody>
                        <a:bodyPr/>
                        <a:lstStyle/>
                        <a:p>
                          <a:endParaRPr lang="zh-CN"/>
                        </a:p>
                      </a:txBody>
                      <a:tcPr anchor="ctr">
                        <a:blipFill>
                          <a:blip r:embed="rId5"/>
                          <a:stretch>
                            <a:fillRect l="-228409" t="-304000" r="-190909" b="-20000"/>
                          </a:stretch>
                        </a:blipFill>
                      </a:tcP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2874351106"/>
                      </a:ext>
                    </a:extLst>
                  </a:tr>
                </a:tbl>
              </a:graphicData>
            </a:graphic>
          </p:graphicFrame>
        </mc:Fallback>
      </mc:AlternateContent>
      <p:sp>
        <p:nvSpPr>
          <p:cNvPr id="5" name="箭头: 右 4">
            <a:extLst>
              <a:ext uri="{FF2B5EF4-FFF2-40B4-BE49-F238E27FC236}">
                <a16:creationId xmlns:a16="http://schemas.microsoft.com/office/drawing/2014/main" id="{3C61E730-1E4B-4BBB-A420-7E4ECD0E1FBE}"/>
              </a:ext>
            </a:extLst>
          </p:cNvPr>
          <p:cNvSpPr/>
          <p:nvPr/>
        </p:nvSpPr>
        <p:spPr>
          <a:xfrm>
            <a:off x="5476461" y="3483780"/>
            <a:ext cx="208722" cy="69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03B70D7-C8D7-43CB-AE69-3F5183431332}"/>
              </a:ext>
            </a:extLst>
          </p:cNvPr>
          <p:cNvSpPr txBox="1"/>
          <p:nvPr/>
        </p:nvSpPr>
        <p:spPr>
          <a:xfrm>
            <a:off x="5630517" y="4154871"/>
            <a:ext cx="2862474"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分离规则只能在前提集相同时使用</a:t>
            </a:r>
          </a:p>
        </p:txBody>
      </p:sp>
    </p:spTree>
    <p:extLst>
      <p:ext uri="{BB962C8B-B14F-4D97-AF65-F5344CB8AC3E}">
        <p14:creationId xmlns:p14="http://schemas.microsoft.com/office/powerpoint/2010/main" val="217828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命题演算系统的含义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3CE33115-5023-46EB-A36D-0C42AF0D6D2E}"/>
              </a:ext>
            </a:extLst>
          </p:cNvPr>
          <p:cNvSpPr txBox="1"/>
          <p:nvPr/>
        </p:nvSpPr>
        <p:spPr>
          <a:xfrm>
            <a:off x="1366882" y="909695"/>
            <a:ext cx="6410230" cy="769378"/>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r>
              <a:rPr lang="zh-CN" altLang="en-US" b="1">
                <a:solidFill>
                  <a:srgbClr val="C00000"/>
                </a:solidFill>
              </a:rPr>
              <a:t>命题演算系统</a:t>
            </a:r>
            <a:endParaRPr lang="en-US" altLang="zh-CN" b="1">
              <a:solidFill>
                <a:srgbClr val="C00000"/>
              </a:solidFill>
            </a:endParaRPr>
          </a:p>
          <a:p>
            <a:pPr>
              <a:lnSpc>
                <a:spcPts val="2400"/>
              </a:lnSpc>
              <a:spcBef>
                <a:spcPts val="600"/>
              </a:spcBef>
            </a:pPr>
            <a:r>
              <a:rPr lang="zh-CN" altLang="en-US" b="1">
                <a:solidFill>
                  <a:schemeClr val="accent2">
                    <a:lumMod val="50000"/>
                  </a:schemeClr>
                </a:solidFill>
              </a:rPr>
              <a:t>以符号化、形式化和公理化方法研究命题之间推理关系的系统</a:t>
            </a:r>
          </a:p>
        </p:txBody>
      </p:sp>
      <p:sp>
        <p:nvSpPr>
          <p:cNvPr id="3" name="文本框 2">
            <a:extLst>
              <a:ext uri="{FF2B5EF4-FFF2-40B4-BE49-F238E27FC236}">
                <a16:creationId xmlns:a16="http://schemas.microsoft.com/office/drawing/2014/main" id="{6B4CBA91-D39E-4F3F-A870-1447703FC394}"/>
              </a:ext>
            </a:extLst>
          </p:cNvPr>
          <p:cNvSpPr txBox="1"/>
          <p:nvPr/>
        </p:nvSpPr>
        <p:spPr>
          <a:xfrm>
            <a:off x="1065226" y="2063763"/>
            <a:ext cx="7013542" cy="2359172"/>
          </a:xfrm>
          <a:prstGeom prst="rect">
            <a:avLst/>
          </a:prstGeom>
          <a:solidFill>
            <a:schemeClr val="accent5">
              <a:lumMod val="20000"/>
              <a:lumOff val="80000"/>
            </a:schemeClr>
          </a:solidFill>
        </p:spPr>
        <p:txBody>
          <a:bodyPr wrap="square" rtlCol="0">
            <a:spAutoFit/>
          </a:bodyPr>
          <a:lstStyle/>
          <a:p>
            <a:pPr algn="ctr">
              <a:lnSpc>
                <a:spcPts val="2200"/>
              </a:lnSpc>
              <a:spcBef>
                <a:spcPts val="600"/>
              </a:spcBef>
            </a:pPr>
            <a:r>
              <a:rPr lang="zh-CN" altLang="en-US" sz="1600" b="1">
                <a:solidFill>
                  <a:srgbClr val="C00000"/>
                </a:solidFill>
              </a:rPr>
              <a:t>数理逻辑的产生背景</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从十七世纪莱布尼茨设想将推理过程转换为数学计算过程开始，布尔代数、到十九世纪末期弗雷格建立成熟的谓词逻辑演算系统</a:t>
            </a:r>
            <a:endParaRPr lang="en-US" altLang="zh-CN" sz="16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使用符号化、数学化方法研究人们的思维规律</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十七世纪至十九世纪微积分方法的发展，引起人们对无穷概念的探讨，康托尔创建集合论，到人们对数学基础的探讨和希尔伯特形式化纲领的提出</a:t>
            </a:r>
            <a:endParaRPr lang="en-US" altLang="zh-CN" sz="16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使用公理化、形式化方法探讨数学的逻辑基础</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带前提集的证明举例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878F444-53DD-4236-8883-101637AD7D02}"/>
                  </a:ext>
                </a:extLst>
              </p:cNvPr>
              <p:cNvSpPr txBox="1"/>
              <p:nvPr/>
            </p:nvSpPr>
            <p:spPr>
              <a:xfrm>
                <a:off x="757852" y="972360"/>
                <a:ext cx="4050203"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利用内定理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2878F444-53DD-4236-8883-101637AD7D02}"/>
                  </a:ext>
                </a:extLst>
              </p:cNvPr>
              <p:cNvSpPr txBox="1">
                <a:spLocks noRot="1" noChangeAspect="1" noMove="1" noResize="1" noEditPoints="1" noAdjustHandles="1" noChangeArrowheads="1" noChangeShapeType="1" noTextEdit="1"/>
              </p:cNvSpPr>
              <p:nvPr/>
            </p:nvSpPr>
            <p:spPr>
              <a:xfrm>
                <a:off x="757852" y="972360"/>
                <a:ext cx="4050203" cy="338554"/>
              </a:xfrm>
              <a:prstGeom prst="rect">
                <a:avLst/>
              </a:prstGeom>
              <a:blipFill>
                <a:blip r:embed="rId2"/>
                <a:stretch>
                  <a:fillRect l="-752"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2FC16BCC-72FC-43D0-867E-0001BDA521A1}"/>
                  </a:ext>
                </a:extLst>
              </p:cNvPr>
              <p:cNvGraphicFramePr>
                <a:graphicFrameLocks noGrp="1"/>
              </p:cNvGraphicFramePr>
              <p:nvPr>
                <p:extLst>
                  <p:ext uri="{D42A27DB-BD31-4B8C-83A1-F6EECF244321}">
                    <p14:modId xmlns:p14="http://schemas.microsoft.com/office/powerpoint/2010/main" val="988310162"/>
                  </p:ext>
                </p:extLst>
              </p:nvPr>
            </p:nvGraphicFramePr>
            <p:xfrm>
              <a:off x="757852" y="1434786"/>
              <a:ext cx="7628290" cy="296672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827432">
                      <a:extLst>
                        <a:ext uri="{9D8B030D-6E8A-4147-A177-3AD203B41FA5}">
                          <a16:colId xmlns:a16="http://schemas.microsoft.com/office/drawing/2014/main" val="2719862703"/>
                        </a:ext>
                      </a:extLst>
                    </a:gridCol>
                    <a:gridCol w="228600">
                      <a:extLst>
                        <a:ext uri="{9D8B030D-6E8A-4147-A177-3AD203B41FA5}">
                          <a16:colId xmlns:a16="http://schemas.microsoft.com/office/drawing/2014/main" val="1879101947"/>
                        </a:ext>
                      </a:extLst>
                    </a:gridCol>
                    <a:gridCol w="4450246">
                      <a:extLst>
                        <a:ext uri="{9D8B030D-6E8A-4147-A177-3AD203B41FA5}">
                          <a16:colId xmlns:a16="http://schemas.microsoft.com/office/drawing/2014/main" val="2422001383"/>
                        </a:ext>
                      </a:extLst>
                    </a:gridCol>
                    <a:gridCol w="1784074">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内定理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a14:m>
                          <a:endParaRPr lang="zh-CN" altLang="en-US" sz="1200"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(A2)</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1995527168"/>
                      </a:ext>
                    </a:extLst>
                  </a:tr>
                  <a:tr h="37084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(5),(6)</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112611056"/>
                      </a:ext>
                    </a:extLst>
                  </a:tr>
                  <a:tr h="370840">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(4),(7)</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2590028411"/>
                      </a:ext>
                    </a:extLst>
                  </a:tr>
                </a:tbl>
              </a:graphicData>
            </a:graphic>
          </p:graphicFrame>
        </mc:Choice>
        <mc:Fallback xmlns="">
          <p:graphicFrame>
            <p:nvGraphicFramePr>
              <p:cNvPr id="9" name="表格 8">
                <a:extLst>
                  <a:ext uri="{FF2B5EF4-FFF2-40B4-BE49-F238E27FC236}">
                    <a16:creationId xmlns:a16="http://schemas.microsoft.com/office/drawing/2014/main" id="{2FC16BCC-72FC-43D0-867E-0001BDA521A1}"/>
                  </a:ext>
                </a:extLst>
              </p:cNvPr>
              <p:cNvGraphicFramePr>
                <a:graphicFrameLocks noGrp="1"/>
              </p:cNvGraphicFramePr>
              <p:nvPr>
                <p:extLst>
                  <p:ext uri="{D42A27DB-BD31-4B8C-83A1-F6EECF244321}">
                    <p14:modId xmlns:p14="http://schemas.microsoft.com/office/powerpoint/2010/main" val="988310162"/>
                  </p:ext>
                </p:extLst>
              </p:nvPr>
            </p:nvGraphicFramePr>
            <p:xfrm>
              <a:off x="757852" y="1434786"/>
              <a:ext cx="7628290" cy="296672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827432">
                      <a:extLst>
                        <a:ext uri="{9D8B030D-6E8A-4147-A177-3AD203B41FA5}">
                          <a16:colId xmlns:a16="http://schemas.microsoft.com/office/drawing/2014/main" val="2719862703"/>
                        </a:ext>
                      </a:extLst>
                    </a:gridCol>
                    <a:gridCol w="228600">
                      <a:extLst>
                        <a:ext uri="{9D8B030D-6E8A-4147-A177-3AD203B41FA5}">
                          <a16:colId xmlns:a16="http://schemas.microsoft.com/office/drawing/2014/main" val="1879101947"/>
                        </a:ext>
                      </a:extLst>
                    </a:gridCol>
                    <a:gridCol w="4450246">
                      <a:extLst>
                        <a:ext uri="{9D8B030D-6E8A-4147-A177-3AD203B41FA5}">
                          <a16:colId xmlns:a16="http://schemas.microsoft.com/office/drawing/2014/main" val="2422001383"/>
                        </a:ext>
                      </a:extLst>
                    </a:gridCol>
                    <a:gridCol w="1784074">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1639" r="-780882" b="-701639"/>
                          </a:stretch>
                        </a:blipFill>
                      </a:tcPr>
                    </a:tc>
                    <a:tc>
                      <a:txBody>
                        <a:bodyPr/>
                        <a:lstStyle/>
                        <a:p>
                          <a:endParaRPr lang="zh-CN"/>
                        </a:p>
                      </a:txBody>
                      <a:tcPr anchor="ctr">
                        <a:blipFill>
                          <a:blip r:embed="rId3"/>
                          <a:stretch>
                            <a:fillRect l="-502632" t="-1639" r="-2694737" b="-701639"/>
                          </a:stretch>
                        </a:blipFill>
                      </a:tcPr>
                    </a:tc>
                    <a:tc>
                      <a:txBody>
                        <a:bodyPr/>
                        <a:lstStyle/>
                        <a:p>
                          <a:endParaRPr lang="zh-CN"/>
                        </a:p>
                      </a:txBody>
                      <a:tcPr anchor="ctr">
                        <a:blipFill>
                          <a:blip r:embed="rId3"/>
                          <a:stretch>
                            <a:fillRect l="-31370" t="-1639" r="-40274" b="-701639"/>
                          </a:stretch>
                        </a:blipFill>
                      </a:tcPr>
                    </a:tc>
                    <a:tc>
                      <a:txBody>
                        <a:bodyPr/>
                        <a:lstStyle/>
                        <a:p>
                          <a:endParaRPr lang="zh-CN"/>
                        </a:p>
                      </a:txBody>
                      <a:tcPr anchor="ctr">
                        <a:blipFill>
                          <a:blip r:embed="rId3"/>
                          <a:stretch>
                            <a:fillRect l="-327304" t="-1639" r="-341" b="-701639"/>
                          </a:stretch>
                        </a:blipFill>
                      </a:tcP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101639" r="-780882" b="-601639"/>
                          </a:stretch>
                        </a:blipFill>
                      </a:tcPr>
                    </a:tc>
                    <a:tc>
                      <a:txBody>
                        <a:bodyPr/>
                        <a:lstStyle/>
                        <a:p>
                          <a:endParaRPr lang="zh-CN"/>
                        </a:p>
                      </a:txBody>
                      <a:tcPr anchor="ctr">
                        <a:blipFill>
                          <a:blip r:embed="rId3"/>
                          <a:stretch>
                            <a:fillRect l="-502632" t="-101639" r="-2694737" b="-601639"/>
                          </a:stretch>
                        </a:blipFill>
                      </a:tcPr>
                    </a:tc>
                    <a:tc>
                      <a:txBody>
                        <a:bodyPr/>
                        <a:lstStyle/>
                        <a:p>
                          <a:endParaRPr lang="zh-CN"/>
                        </a:p>
                      </a:txBody>
                      <a:tcPr anchor="ctr">
                        <a:blipFill>
                          <a:blip r:embed="rId3"/>
                          <a:stretch>
                            <a:fillRect l="-31370" t="-101639" r="-40274" b="-601639"/>
                          </a:stretch>
                        </a:blipFill>
                      </a:tcPr>
                    </a:tc>
                    <a:tc>
                      <a:txBody>
                        <a:bodyPr/>
                        <a:lstStyle/>
                        <a:p>
                          <a:r>
                            <a:rPr lang="en-US" altLang="zh-CN" sz="1200" b="1">
                              <a:solidFill>
                                <a:schemeClr val="accent2">
                                  <a:lumMod val="50000"/>
                                </a:schemeClr>
                              </a:solidFill>
                            </a:rPr>
                            <a:t>// (A2)</a:t>
                          </a:r>
                          <a:endParaRPr lang="zh-CN" altLang="en-US" sz="1200" b="1">
                            <a:solidFill>
                              <a:schemeClr val="accent2">
                                <a:lumMod val="50000"/>
                              </a:schemeClr>
                            </a:solidFill>
                          </a:endParaRP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201639" r="-780882" b="-501639"/>
                          </a:stretch>
                        </a:blipFill>
                      </a:tcPr>
                    </a:tc>
                    <a:tc>
                      <a:txBody>
                        <a:bodyPr/>
                        <a:lstStyle/>
                        <a:p>
                          <a:endParaRPr lang="zh-CN"/>
                        </a:p>
                      </a:txBody>
                      <a:tcPr anchor="ctr">
                        <a:blipFill>
                          <a:blip r:embed="rId3"/>
                          <a:stretch>
                            <a:fillRect l="-502632" t="-201639" r="-2694737" b="-501639"/>
                          </a:stretch>
                        </a:blipFill>
                      </a:tcPr>
                    </a:tc>
                    <a:tc>
                      <a:txBody>
                        <a:bodyPr/>
                        <a:lstStyle/>
                        <a:p>
                          <a:endParaRPr lang="zh-CN"/>
                        </a:p>
                      </a:txBody>
                      <a:tcPr anchor="ctr">
                        <a:blipFill>
                          <a:blip r:embed="rId3"/>
                          <a:stretch>
                            <a:fillRect l="-31370" t="-201639" r="-40274" b="-501639"/>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301639" r="-780882" b="-401639"/>
                          </a:stretch>
                        </a:blipFill>
                      </a:tcPr>
                    </a:tc>
                    <a:tc>
                      <a:txBody>
                        <a:bodyPr/>
                        <a:lstStyle/>
                        <a:p>
                          <a:endParaRPr lang="zh-CN"/>
                        </a:p>
                      </a:txBody>
                      <a:tcPr anchor="ctr">
                        <a:blipFill>
                          <a:blip r:embed="rId3"/>
                          <a:stretch>
                            <a:fillRect l="-502632" t="-301639" r="-2694737" b="-401639"/>
                          </a:stretch>
                        </a:blipFill>
                      </a:tcPr>
                    </a:tc>
                    <a:tc>
                      <a:txBody>
                        <a:bodyPr/>
                        <a:lstStyle/>
                        <a:p>
                          <a:endParaRPr lang="zh-CN"/>
                        </a:p>
                      </a:txBody>
                      <a:tcPr anchor="ctr">
                        <a:blipFill>
                          <a:blip r:embed="rId3"/>
                          <a:stretch>
                            <a:fillRect l="-31370" t="-301639" r="-40274" b="-4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401639" r="-780882" b="-301639"/>
                          </a:stretch>
                        </a:blipFill>
                      </a:tcPr>
                    </a:tc>
                    <a:tc>
                      <a:txBody>
                        <a:bodyPr/>
                        <a:lstStyle/>
                        <a:p>
                          <a:endParaRPr lang="zh-CN"/>
                        </a:p>
                      </a:txBody>
                      <a:tcPr anchor="ctr">
                        <a:blipFill>
                          <a:blip r:embed="rId3"/>
                          <a:stretch>
                            <a:fillRect l="-502632" t="-401639" r="-2694737" b="-301639"/>
                          </a:stretch>
                        </a:blipFill>
                      </a:tcPr>
                    </a:tc>
                    <a:tc>
                      <a:txBody>
                        <a:bodyPr/>
                        <a:lstStyle/>
                        <a:p>
                          <a:endParaRPr lang="zh-CN"/>
                        </a:p>
                      </a:txBody>
                      <a:tcPr anchor="ctr">
                        <a:blipFill>
                          <a:blip r:embed="rId3"/>
                          <a:stretch>
                            <a:fillRect l="-31370" t="-401639" r="-40274" b="-301639"/>
                          </a:stretch>
                        </a:blipFill>
                      </a:tcP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501639" r="-780882" b="-201639"/>
                          </a:stretch>
                        </a:blipFill>
                      </a:tcPr>
                    </a:tc>
                    <a:tc>
                      <a:txBody>
                        <a:bodyPr/>
                        <a:lstStyle/>
                        <a:p>
                          <a:endParaRPr lang="zh-CN"/>
                        </a:p>
                      </a:txBody>
                      <a:tcPr anchor="ctr">
                        <a:blipFill>
                          <a:blip r:embed="rId3"/>
                          <a:stretch>
                            <a:fillRect l="-502632" t="-501639" r="-2694737" b="-201639"/>
                          </a:stretch>
                        </a:blipFill>
                      </a:tcPr>
                    </a:tc>
                    <a:tc>
                      <a:txBody>
                        <a:bodyPr/>
                        <a:lstStyle/>
                        <a:p>
                          <a:endParaRPr lang="zh-CN"/>
                        </a:p>
                      </a:txBody>
                      <a:tcPr anchor="ctr">
                        <a:blipFill>
                          <a:blip r:embed="rId3"/>
                          <a:stretch>
                            <a:fillRect l="-31370" t="-501639" r="-40274" b="-201639"/>
                          </a:stretch>
                        </a:blipFill>
                      </a:tcP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1995527168"/>
                      </a:ext>
                    </a:extLst>
                  </a:tr>
                  <a:tr h="370840">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601639" r="-780882" b="-101639"/>
                          </a:stretch>
                        </a:blipFill>
                      </a:tcPr>
                    </a:tc>
                    <a:tc>
                      <a:txBody>
                        <a:bodyPr/>
                        <a:lstStyle/>
                        <a:p>
                          <a:endParaRPr lang="zh-CN"/>
                        </a:p>
                      </a:txBody>
                      <a:tcPr anchor="ctr">
                        <a:blipFill>
                          <a:blip r:embed="rId3"/>
                          <a:stretch>
                            <a:fillRect l="-502632" t="-601639" r="-2694737" b="-101639"/>
                          </a:stretch>
                        </a:blipFill>
                      </a:tcPr>
                    </a:tc>
                    <a:tc>
                      <a:txBody>
                        <a:bodyPr/>
                        <a:lstStyle/>
                        <a:p>
                          <a:endParaRPr lang="zh-CN"/>
                        </a:p>
                      </a:txBody>
                      <a:tcPr anchor="ctr">
                        <a:blipFill>
                          <a:blip r:embed="rId3"/>
                          <a:stretch>
                            <a:fillRect l="-31370" t="-601639" r="-40274" b="-101639"/>
                          </a:stretch>
                        </a:blipFill>
                      </a:tcPr>
                    </a:tc>
                    <a:tc>
                      <a:txBody>
                        <a:bodyPr/>
                        <a:lstStyle/>
                        <a:p>
                          <a:r>
                            <a:rPr lang="en-US" altLang="zh-CN" sz="1200" b="1">
                              <a:solidFill>
                                <a:schemeClr val="accent2">
                                  <a:lumMod val="50000"/>
                                </a:schemeClr>
                              </a:solidFill>
                            </a:rPr>
                            <a:t>// (5),(6)</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112611056"/>
                      </a:ext>
                    </a:extLst>
                  </a:tr>
                  <a:tr h="370840">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40441" t="-701639" r="-780882" b="-1639"/>
                          </a:stretch>
                        </a:blipFill>
                      </a:tcPr>
                    </a:tc>
                    <a:tc>
                      <a:txBody>
                        <a:bodyPr/>
                        <a:lstStyle/>
                        <a:p>
                          <a:endParaRPr lang="zh-CN"/>
                        </a:p>
                      </a:txBody>
                      <a:tcPr anchor="ctr">
                        <a:blipFill>
                          <a:blip r:embed="rId3"/>
                          <a:stretch>
                            <a:fillRect l="-502632" t="-701639" r="-2694737" b="-1639"/>
                          </a:stretch>
                        </a:blipFill>
                      </a:tcPr>
                    </a:tc>
                    <a:tc>
                      <a:txBody>
                        <a:bodyPr/>
                        <a:lstStyle/>
                        <a:p>
                          <a:endParaRPr lang="zh-CN"/>
                        </a:p>
                      </a:txBody>
                      <a:tcPr anchor="ctr">
                        <a:blipFill>
                          <a:blip r:embed="rId3"/>
                          <a:stretch>
                            <a:fillRect l="-31370" t="-701639" r="-40274" b="-1639"/>
                          </a:stretch>
                        </a:blipFill>
                      </a:tcPr>
                    </a:tc>
                    <a:tc>
                      <a:txBody>
                        <a:bodyPr/>
                        <a:lstStyle/>
                        <a:p>
                          <a:r>
                            <a:rPr lang="en-US" altLang="zh-CN" sz="1200" b="1">
                              <a:solidFill>
                                <a:schemeClr val="accent2">
                                  <a:lumMod val="50000"/>
                                </a:schemeClr>
                              </a:solidFill>
                            </a:rPr>
                            <a:t>// (4),(7)</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2590028411"/>
                      </a:ext>
                    </a:extLst>
                  </a:tr>
                </a:tbl>
              </a:graphicData>
            </a:graphic>
          </p:graphicFrame>
        </mc:Fallback>
      </mc:AlternateContent>
    </p:spTree>
    <p:extLst>
      <p:ext uri="{BB962C8B-B14F-4D97-AF65-F5344CB8AC3E}">
        <p14:creationId xmlns:p14="http://schemas.microsoft.com/office/powerpoint/2010/main" val="117278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派生规则的引入</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69A8229-DA85-4ED4-AFDF-E9D554D24C23}"/>
                  </a:ext>
                </a:extLst>
              </p:cNvPr>
              <p:cNvSpPr txBox="1"/>
              <p:nvPr/>
            </p:nvSpPr>
            <p:spPr>
              <a:xfrm>
                <a:off x="815003" y="961384"/>
                <a:ext cx="751398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引理</a:t>
                </a:r>
                <a:r>
                  <a:rPr lang="en-US" altLang="zh-CN" b="1">
                    <a:solidFill>
                      <a:schemeClr val="accent2">
                        <a:lumMod val="50000"/>
                      </a:schemeClr>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是公式，若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，则对任意公式集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，由</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可得</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69A8229-DA85-4ED4-AFDF-E9D554D24C23}"/>
                  </a:ext>
                </a:extLst>
              </p:cNvPr>
              <p:cNvSpPr txBox="1">
                <a:spLocks noRot="1" noChangeAspect="1" noMove="1" noResize="1" noEditPoints="1" noAdjustHandles="1" noChangeArrowheads="1" noChangeShapeType="1" noTextEdit="1"/>
              </p:cNvSpPr>
              <p:nvPr/>
            </p:nvSpPr>
            <p:spPr>
              <a:xfrm>
                <a:off x="815003" y="961384"/>
                <a:ext cx="7513987" cy="369332"/>
              </a:xfrm>
              <a:prstGeom prst="rect">
                <a:avLst/>
              </a:prstGeom>
              <a:blipFill>
                <a:blip r:embed="rId2"/>
                <a:stretch>
                  <a:fillRect l="-731"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A616E0A-D1E2-4098-8A1A-7F909ABEDB64}"/>
                  </a:ext>
                </a:extLst>
              </p:cNvPr>
              <p:cNvSpPr txBox="1"/>
              <p:nvPr/>
            </p:nvSpPr>
            <p:spPr>
              <a:xfrm>
                <a:off x="815003" y="1670743"/>
                <a:ext cx="7583556" cy="640112"/>
              </a:xfrm>
              <a:prstGeom prst="rect">
                <a:avLst/>
              </a:prstGeom>
              <a:solidFill>
                <a:schemeClr val="accent6">
                  <a:lumMod val="20000"/>
                  <a:lumOff val="80000"/>
                </a:schemeClr>
              </a:solidFill>
            </p:spPr>
            <p:txBody>
              <a:bodyPr wrap="square" rtlCol="0">
                <a:spAutoFit/>
              </a:bodyPr>
              <a:lstStyle/>
              <a:p>
                <a:pPr>
                  <a:lnSpc>
                    <a:spcPts val="22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因为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，所以由演绎定理有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，所以有</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，从而由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和分离规则可得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6A616E0A-D1E2-4098-8A1A-7F909ABEDB64}"/>
                  </a:ext>
                </a:extLst>
              </p:cNvPr>
              <p:cNvSpPr txBox="1">
                <a:spLocks noRot="1" noChangeAspect="1" noMove="1" noResize="1" noEditPoints="1" noAdjustHandles="1" noChangeArrowheads="1" noChangeShapeType="1" noTextEdit="1"/>
              </p:cNvSpPr>
              <p:nvPr/>
            </p:nvSpPr>
            <p:spPr>
              <a:xfrm>
                <a:off x="815003" y="1670743"/>
                <a:ext cx="7583556" cy="640112"/>
              </a:xfrm>
              <a:prstGeom prst="rect">
                <a:avLst/>
              </a:prstGeom>
              <a:blipFill>
                <a:blip r:embed="rId3"/>
                <a:stretch>
                  <a:fillRect l="-482"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60ECF84-C2AF-43B2-9689-52371021FAD9}"/>
                  </a:ext>
                </a:extLst>
              </p:cNvPr>
              <p:cNvSpPr txBox="1"/>
              <p:nvPr/>
            </p:nvSpPr>
            <p:spPr>
              <a:xfrm>
                <a:off x="815003" y="2658717"/>
                <a:ext cx="7384780"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更一般地，若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，则对任意公式集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𝒏</m:t>
                        </m:r>
                      </m:sub>
                    </m:sSub>
                  </m:oMath>
                </a14:m>
                <a:r>
                  <a:rPr lang="zh-CN" altLang="en-US" sz="1600" b="1">
                    <a:solidFill>
                      <a:schemeClr val="accent2">
                        <a:lumMod val="50000"/>
                      </a:schemeClr>
                    </a:solidFill>
                  </a:rPr>
                  <a:t>可得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E60ECF84-C2AF-43B2-9689-52371021FAD9}"/>
                  </a:ext>
                </a:extLst>
              </p:cNvPr>
              <p:cNvSpPr txBox="1">
                <a:spLocks noRot="1" noChangeAspect="1" noMove="1" noResize="1" noEditPoints="1" noAdjustHandles="1" noChangeArrowheads="1" noChangeShapeType="1" noTextEdit="1"/>
              </p:cNvSpPr>
              <p:nvPr/>
            </p:nvSpPr>
            <p:spPr>
              <a:xfrm>
                <a:off x="815003" y="2658717"/>
                <a:ext cx="7384780" cy="338554"/>
              </a:xfrm>
              <a:prstGeom prst="rect">
                <a:avLst/>
              </a:prstGeom>
              <a:blipFill>
                <a:blip r:embed="rId4"/>
                <a:stretch>
                  <a:fillRect l="-49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D634CCB-E448-49E9-B7EA-85FFD47068DA}"/>
                  </a:ext>
                </a:extLst>
              </p:cNvPr>
              <p:cNvSpPr txBox="1"/>
              <p:nvPr/>
            </p:nvSpPr>
            <p:spPr>
              <a:xfrm>
                <a:off x="815003" y="3339548"/>
                <a:ext cx="6380927" cy="646331"/>
              </a:xfrm>
              <a:prstGeom prst="rect">
                <a:avLst/>
              </a:prstGeom>
              <a:solidFill>
                <a:schemeClr val="accent6">
                  <a:lumMod val="50000"/>
                </a:schemeClr>
              </a:solidFill>
            </p:spPr>
            <p:txBody>
              <a:bodyPr wrap="square" rtlCol="0">
                <a:spAutoFit/>
              </a:bodyPr>
              <a:lstStyle/>
              <a:p>
                <a:r>
                  <a:rPr lang="zh-CN" altLang="en-US" b="1">
                    <a:solidFill>
                      <a:schemeClr val="bg1"/>
                    </a:solidFill>
                  </a:rPr>
                  <a:t>这表明每个已经证明的</a:t>
                </a:r>
                <a14:m>
                  <m:oMath xmlns:m="http://schemas.openxmlformats.org/officeDocument/2006/math">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𝑨</m:t>
                        </m:r>
                      </m:e>
                      <m:sub>
                        <m:r>
                          <a:rPr lang="en-US" altLang="zh-CN" b="1" i="1" smtClean="0">
                            <a:solidFill>
                              <a:schemeClr val="bg1"/>
                            </a:solidFill>
                            <a:latin typeface="Cambria Math" panose="02040503050406030204" pitchFamily="18" charset="0"/>
                          </a:rPr>
                          <m:t>𝟏</m:t>
                        </m:r>
                      </m:sub>
                    </m:sSub>
                    <m:r>
                      <a:rPr lang="en-US" altLang="zh-CN" b="1" i="1" smtClean="0">
                        <a:solidFill>
                          <a:schemeClr val="bg1"/>
                        </a:solidFill>
                        <a:latin typeface="Cambria Math" panose="02040503050406030204" pitchFamily="18" charset="0"/>
                      </a:rPr>
                      <m:t>, ⋯, </m:t>
                    </m:r>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𝑨</m:t>
                        </m:r>
                      </m:e>
                      <m:sub>
                        <m:r>
                          <a:rPr lang="en-US" altLang="zh-CN" b="1" i="1" smtClean="0">
                            <a:solidFill>
                              <a:schemeClr val="bg1"/>
                            </a:solidFill>
                            <a:latin typeface="Cambria Math" panose="02040503050406030204" pitchFamily="18" charset="0"/>
                          </a:rPr>
                          <m:t>𝒏</m:t>
                        </m:r>
                      </m:sub>
                    </m:sSub>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𝑩</m:t>
                    </m:r>
                  </m:oMath>
                </a14:m>
                <a:r>
                  <a:rPr lang="zh-CN" altLang="en-US" b="1">
                    <a:solidFill>
                      <a:schemeClr val="bg1"/>
                    </a:solidFill>
                  </a:rPr>
                  <a:t>都可当做</a:t>
                </a:r>
                <a:r>
                  <a:rPr lang="zh-CN" altLang="en-US" b="1">
                    <a:solidFill>
                      <a:srgbClr val="FFC000"/>
                    </a:solidFill>
                  </a:rPr>
                  <a:t>派生规则</a:t>
                </a:r>
                <a:r>
                  <a:rPr lang="zh-CN" altLang="en-US" b="1">
                    <a:solidFill>
                      <a:schemeClr val="bg1"/>
                    </a:solidFill>
                  </a:rPr>
                  <a:t>使用：对任意公式集</a:t>
                </a:r>
                <a14:m>
                  <m:oMath xmlns:m="http://schemas.openxmlformats.org/officeDocument/2006/math">
                    <m:r>
                      <a:rPr lang="en-US" altLang="zh-CN" b="1" i="0" smtClean="0">
                        <a:solidFill>
                          <a:schemeClr val="bg1"/>
                        </a:solidFill>
                        <a:latin typeface="Cambria Math" panose="02040503050406030204" pitchFamily="18" charset="0"/>
                      </a:rPr>
                      <m:t>𝚪</m:t>
                    </m:r>
                  </m:oMath>
                </a14:m>
                <a:r>
                  <a:rPr lang="zh-CN" altLang="en-US" b="1">
                    <a:solidFill>
                      <a:schemeClr val="bg1"/>
                    </a:solidFill>
                  </a:rPr>
                  <a:t>，从</a:t>
                </a:r>
                <a14:m>
                  <m:oMath xmlns:m="http://schemas.openxmlformats.org/officeDocument/2006/math">
                    <m:r>
                      <a:rPr lang="en-US" altLang="zh-CN" b="1" i="0" smtClean="0">
                        <a:solidFill>
                          <a:schemeClr val="bg1"/>
                        </a:solidFill>
                        <a:latin typeface="Cambria Math" panose="02040503050406030204" pitchFamily="18" charset="0"/>
                      </a:rPr>
                      <m:t>𝚪</m:t>
                    </m:r>
                    <m:r>
                      <a:rPr lang="en-US" altLang="zh-CN" b="1" i="1" smtClean="0">
                        <a:solidFill>
                          <a:schemeClr val="bg1"/>
                        </a:solidFill>
                        <a:latin typeface="Cambria Math" panose="02040503050406030204" pitchFamily="18" charset="0"/>
                      </a:rPr>
                      <m:t>⊢</m:t>
                    </m:r>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𝑨</m:t>
                        </m:r>
                      </m:e>
                      <m:sub>
                        <m:r>
                          <a:rPr lang="en-US" altLang="zh-CN" b="1" i="1" smtClean="0">
                            <a:solidFill>
                              <a:schemeClr val="bg1"/>
                            </a:solidFill>
                            <a:latin typeface="Cambria Math" panose="02040503050406030204" pitchFamily="18" charset="0"/>
                          </a:rPr>
                          <m:t>𝟏</m:t>
                        </m:r>
                      </m:sub>
                    </m:sSub>
                    <m:r>
                      <a:rPr lang="en-US" altLang="zh-CN" b="1" i="1" smtClean="0">
                        <a:solidFill>
                          <a:schemeClr val="bg1"/>
                        </a:solidFill>
                        <a:latin typeface="Cambria Math" panose="02040503050406030204" pitchFamily="18" charset="0"/>
                      </a:rPr>
                      <m:t>, ⋯, </m:t>
                    </m:r>
                    <m:r>
                      <a:rPr lang="en-US" altLang="zh-CN" b="1" i="0" smtClean="0">
                        <a:solidFill>
                          <a:schemeClr val="bg1"/>
                        </a:solidFill>
                        <a:latin typeface="Cambria Math" panose="02040503050406030204" pitchFamily="18" charset="0"/>
                      </a:rPr>
                      <m:t>𝚪</m:t>
                    </m:r>
                    <m:r>
                      <a:rPr lang="en-US" altLang="zh-CN" b="1" i="1" smtClean="0">
                        <a:solidFill>
                          <a:schemeClr val="bg1"/>
                        </a:solidFill>
                        <a:latin typeface="Cambria Math" panose="02040503050406030204" pitchFamily="18" charset="0"/>
                      </a:rPr>
                      <m:t>⊢</m:t>
                    </m:r>
                    <m:sSub>
                      <m:sSubPr>
                        <m:ctrlPr>
                          <a:rPr lang="en-US" altLang="zh-CN" b="1" i="1" smtClean="0">
                            <a:solidFill>
                              <a:schemeClr val="bg1"/>
                            </a:solidFill>
                            <a:latin typeface="Cambria Math" panose="02040503050406030204" pitchFamily="18" charset="0"/>
                          </a:rPr>
                        </m:ctrlPr>
                      </m:sSubPr>
                      <m:e>
                        <m:r>
                          <a:rPr lang="en-US" altLang="zh-CN" b="1" i="1" smtClean="0">
                            <a:solidFill>
                              <a:schemeClr val="bg1"/>
                            </a:solidFill>
                            <a:latin typeface="Cambria Math" panose="02040503050406030204" pitchFamily="18" charset="0"/>
                          </a:rPr>
                          <m:t>𝑨</m:t>
                        </m:r>
                      </m:e>
                      <m:sub>
                        <m:r>
                          <a:rPr lang="en-US" altLang="zh-CN" b="1" i="1" smtClean="0">
                            <a:solidFill>
                              <a:schemeClr val="bg1"/>
                            </a:solidFill>
                            <a:latin typeface="Cambria Math" panose="02040503050406030204" pitchFamily="18" charset="0"/>
                          </a:rPr>
                          <m:t>𝒏</m:t>
                        </m:r>
                      </m:sub>
                    </m:sSub>
                  </m:oMath>
                </a14:m>
                <a:r>
                  <a:rPr lang="zh-CN" altLang="en-US" b="1">
                    <a:solidFill>
                      <a:schemeClr val="bg1"/>
                    </a:solidFill>
                  </a:rPr>
                  <a:t>得到</a:t>
                </a:r>
                <a14:m>
                  <m:oMath xmlns:m="http://schemas.openxmlformats.org/officeDocument/2006/math">
                    <m:r>
                      <a:rPr lang="en-US" altLang="zh-CN" b="1" i="0" smtClean="0">
                        <a:solidFill>
                          <a:schemeClr val="bg1"/>
                        </a:solidFill>
                        <a:latin typeface="Cambria Math" panose="02040503050406030204" pitchFamily="18" charset="0"/>
                      </a:rPr>
                      <m:t>𝚪</m:t>
                    </m:r>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𝑩</m:t>
                    </m:r>
                  </m:oMath>
                </a14:m>
                <a:endParaRPr lang="zh-CN" altLang="en-US" b="1">
                  <a:solidFill>
                    <a:schemeClr val="bg1"/>
                  </a:solidFill>
                </a:endParaRPr>
              </a:p>
            </p:txBody>
          </p:sp>
        </mc:Choice>
        <mc:Fallback xmlns="">
          <p:sp>
            <p:nvSpPr>
              <p:cNvPr id="5" name="文本框 4">
                <a:extLst>
                  <a:ext uri="{FF2B5EF4-FFF2-40B4-BE49-F238E27FC236}">
                    <a16:creationId xmlns:a16="http://schemas.microsoft.com/office/drawing/2014/main" id="{6D634CCB-E448-49E9-B7EA-85FFD47068DA}"/>
                  </a:ext>
                </a:extLst>
              </p:cNvPr>
              <p:cNvSpPr txBox="1">
                <a:spLocks noRot="1" noChangeAspect="1" noMove="1" noResize="1" noEditPoints="1" noAdjustHandles="1" noChangeArrowheads="1" noChangeShapeType="1" noTextEdit="1"/>
              </p:cNvSpPr>
              <p:nvPr/>
            </p:nvSpPr>
            <p:spPr>
              <a:xfrm>
                <a:off x="815003" y="3339548"/>
                <a:ext cx="6380927" cy="646331"/>
              </a:xfrm>
              <a:prstGeom prst="rect">
                <a:avLst/>
              </a:prstGeom>
              <a:blipFill>
                <a:blip r:embed="rId5"/>
                <a:stretch>
                  <a:fillRect l="-860" t="-5660" r="-765"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6300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归谬证明法（反证法）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878F444-53DD-4236-8883-101637AD7D02}"/>
                  </a:ext>
                </a:extLst>
              </p:cNvPr>
              <p:cNvSpPr txBox="1"/>
              <p:nvPr/>
            </p:nvSpPr>
            <p:spPr>
              <a:xfrm>
                <a:off x="746676" y="971694"/>
                <a:ext cx="2740722"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2878F444-53DD-4236-8883-101637AD7D02}"/>
                  </a:ext>
                </a:extLst>
              </p:cNvPr>
              <p:cNvSpPr txBox="1">
                <a:spLocks noRot="1" noChangeAspect="1" noMove="1" noResize="1" noEditPoints="1" noAdjustHandles="1" noChangeArrowheads="1" noChangeShapeType="1" noTextEdit="1"/>
              </p:cNvSpPr>
              <p:nvPr/>
            </p:nvSpPr>
            <p:spPr>
              <a:xfrm>
                <a:off x="746676" y="971694"/>
                <a:ext cx="2740722" cy="338554"/>
              </a:xfrm>
              <a:prstGeom prst="rect">
                <a:avLst/>
              </a:prstGeom>
              <a:blipFill>
                <a:blip r:embed="rId2"/>
                <a:stretch>
                  <a:fillRect l="-111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2FC16BCC-72FC-43D0-867E-0001BDA521A1}"/>
                  </a:ext>
                </a:extLst>
              </p:cNvPr>
              <p:cNvGraphicFramePr>
                <a:graphicFrameLocks noGrp="1"/>
              </p:cNvGraphicFramePr>
              <p:nvPr>
                <p:extLst>
                  <p:ext uri="{D42A27DB-BD31-4B8C-83A1-F6EECF244321}">
                    <p14:modId xmlns:p14="http://schemas.microsoft.com/office/powerpoint/2010/main" val="3546200757"/>
                  </p:ext>
                </p:extLst>
              </p:nvPr>
            </p:nvGraphicFramePr>
            <p:xfrm>
              <a:off x="746675" y="1454096"/>
              <a:ext cx="5633009" cy="222504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1716984">
                      <a:extLst>
                        <a:ext uri="{9D8B030D-6E8A-4147-A177-3AD203B41FA5}">
                          <a16:colId xmlns:a16="http://schemas.microsoft.com/office/drawing/2014/main" val="2719862703"/>
                        </a:ext>
                      </a:extLst>
                    </a:gridCol>
                    <a:gridCol w="244746">
                      <a:extLst>
                        <a:ext uri="{9D8B030D-6E8A-4147-A177-3AD203B41FA5}">
                          <a16:colId xmlns:a16="http://schemas.microsoft.com/office/drawing/2014/main" val="1879101947"/>
                        </a:ext>
                      </a:extLst>
                    </a:gridCol>
                    <a:gridCol w="1872289">
                      <a:extLst>
                        <a:ext uri="{9D8B030D-6E8A-4147-A177-3AD203B41FA5}">
                          <a16:colId xmlns:a16="http://schemas.microsoft.com/office/drawing/2014/main" val="2422001383"/>
                        </a:ext>
                      </a:extLst>
                    </a:gridCol>
                    <a:gridCol w="1461052">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传递规则</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(5)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zh-CN" altLang="en-US" sz="1200" b="1">
                            <a:solidFill>
                              <a:schemeClr val="accent2">
                                <a:lumMod val="50000"/>
                              </a:schemeClr>
                            </a:solidFill>
                          </a:endParaRPr>
                        </a:p>
                      </a:txBody>
                      <a:tcPr anchor="ctr"/>
                    </a:tc>
                    <a:extLst>
                      <a:ext uri="{0D108BD9-81ED-4DB2-BD59-A6C34878D82A}">
                        <a16:rowId xmlns:a16="http://schemas.microsoft.com/office/drawing/2014/main" val="1995527168"/>
                      </a:ext>
                    </a:extLst>
                  </a:tr>
                </a:tbl>
              </a:graphicData>
            </a:graphic>
          </p:graphicFrame>
        </mc:Choice>
        <mc:Fallback xmlns="">
          <p:graphicFrame>
            <p:nvGraphicFramePr>
              <p:cNvPr id="9" name="表格 8">
                <a:extLst>
                  <a:ext uri="{FF2B5EF4-FFF2-40B4-BE49-F238E27FC236}">
                    <a16:creationId xmlns:a16="http://schemas.microsoft.com/office/drawing/2014/main" id="{2FC16BCC-72FC-43D0-867E-0001BDA521A1}"/>
                  </a:ext>
                </a:extLst>
              </p:cNvPr>
              <p:cNvGraphicFramePr>
                <a:graphicFrameLocks noGrp="1"/>
              </p:cNvGraphicFramePr>
              <p:nvPr>
                <p:extLst>
                  <p:ext uri="{D42A27DB-BD31-4B8C-83A1-F6EECF244321}">
                    <p14:modId xmlns:p14="http://schemas.microsoft.com/office/powerpoint/2010/main" val="3546200757"/>
                  </p:ext>
                </p:extLst>
              </p:nvPr>
            </p:nvGraphicFramePr>
            <p:xfrm>
              <a:off x="746675" y="1454096"/>
              <a:ext cx="5633009" cy="2225040"/>
            </p:xfrm>
            <a:graphic>
              <a:graphicData uri="http://schemas.openxmlformats.org/drawingml/2006/table">
                <a:tbl>
                  <a:tblPr bandRow="1">
                    <a:tableStyleId>{68D230F3-CF80-4859-8CE7-A43EE81993B5}</a:tableStyleId>
                  </a:tblPr>
                  <a:tblGrid>
                    <a:gridCol w="337938">
                      <a:extLst>
                        <a:ext uri="{9D8B030D-6E8A-4147-A177-3AD203B41FA5}">
                          <a16:colId xmlns:a16="http://schemas.microsoft.com/office/drawing/2014/main" val="918762525"/>
                        </a:ext>
                      </a:extLst>
                    </a:gridCol>
                    <a:gridCol w="1716984">
                      <a:extLst>
                        <a:ext uri="{9D8B030D-6E8A-4147-A177-3AD203B41FA5}">
                          <a16:colId xmlns:a16="http://schemas.microsoft.com/office/drawing/2014/main" val="2719862703"/>
                        </a:ext>
                      </a:extLst>
                    </a:gridCol>
                    <a:gridCol w="244746">
                      <a:extLst>
                        <a:ext uri="{9D8B030D-6E8A-4147-A177-3AD203B41FA5}">
                          <a16:colId xmlns:a16="http://schemas.microsoft.com/office/drawing/2014/main" val="1879101947"/>
                        </a:ext>
                      </a:extLst>
                    </a:gridCol>
                    <a:gridCol w="1872289">
                      <a:extLst>
                        <a:ext uri="{9D8B030D-6E8A-4147-A177-3AD203B41FA5}">
                          <a16:colId xmlns:a16="http://schemas.microsoft.com/office/drawing/2014/main" val="2422001383"/>
                        </a:ext>
                      </a:extLst>
                    </a:gridCol>
                    <a:gridCol w="1461052">
                      <a:extLst>
                        <a:ext uri="{9D8B030D-6E8A-4147-A177-3AD203B41FA5}">
                          <a16:colId xmlns:a16="http://schemas.microsoft.com/office/drawing/2014/main" val="335760230"/>
                        </a:ext>
                      </a:extLst>
                    </a:gridCol>
                  </a:tblGrid>
                  <a:tr h="370840">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9504" t="-1639" r="-208865" b="-501639"/>
                          </a:stretch>
                        </a:blipFill>
                      </a:tcPr>
                    </a:tc>
                    <a:tc>
                      <a:txBody>
                        <a:bodyPr/>
                        <a:lstStyle/>
                        <a:p>
                          <a:endParaRPr lang="zh-CN"/>
                        </a:p>
                      </a:txBody>
                      <a:tcPr anchor="ctr">
                        <a:blipFill>
                          <a:blip r:embed="rId3"/>
                          <a:stretch>
                            <a:fillRect l="-821951" t="-1639" r="-1336585" b="-501639"/>
                          </a:stretch>
                        </a:blipFill>
                      </a:tcPr>
                    </a:tc>
                    <a:tc>
                      <a:txBody>
                        <a:bodyPr/>
                        <a:lstStyle/>
                        <a:p>
                          <a:endParaRPr lang="zh-CN"/>
                        </a:p>
                      </a:txBody>
                      <a:tcPr anchor="ctr">
                        <a:blipFill>
                          <a:blip r:embed="rId3"/>
                          <a:stretch>
                            <a:fillRect l="-123127" t="-1639" r="-78502" b="-501639"/>
                          </a:stretch>
                        </a:blipFill>
                      </a:tcPr>
                    </a:tc>
                    <a:tc>
                      <a:txBody>
                        <a:bodyPr/>
                        <a:lstStyle/>
                        <a:p>
                          <a:r>
                            <a:rPr lang="en-US" altLang="zh-CN" sz="1200" b="1">
                              <a:solidFill>
                                <a:schemeClr val="accent2">
                                  <a:lumMod val="50000"/>
                                </a:schemeClr>
                              </a:solidFill>
                            </a:rPr>
                            <a:t>// (A3)</a:t>
                          </a:r>
                          <a:endParaRPr lang="zh-CN" altLang="en-US" sz="1200" b="1">
                            <a:solidFill>
                              <a:schemeClr val="accent2">
                                <a:lumMod val="50000"/>
                              </a:schemeClr>
                            </a:solidFill>
                          </a:endParaRPr>
                        </a:p>
                      </a:txBody>
                      <a:tcPr anchor="ctr"/>
                    </a:tc>
                    <a:extLst>
                      <a:ext uri="{0D108BD9-81ED-4DB2-BD59-A6C34878D82A}">
                        <a16:rowId xmlns:a16="http://schemas.microsoft.com/office/drawing/2014/main" val="1966185349"/>
                      </a:ext>
                    </a:extLst>
                  </a:tr>
                  <a:tr h="370840">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9504" t="-101639" r="-208865" b="-401639"/>
                          </a:stretch>
                        </a:blipFill>
                      </a:tcPr>
                    </a:tc>
                    <a:tc>
                      <a:txBody>
                        <a:bodyPr/>
                        <a:lstStyle/>
                        <a:p>
                          <a:endParaRPr lang="zh-CN"/>
                        </a:p>
                      </a:txBody>
                      <a:tcPr anchor="ctr">
                        <a:blipFill>
                          <a:blip r:embed="rId3"/>
                          <a:stretch>
                            <a:fillRect l="-821951" t="-101639" r="-1336585" b="-401639"/>
                          </a:stretch>
                        </a:blipFill>
                      </a:tcPr>
                    </a:tc>
                    <a:tc>
                      <a:txBody>
                        <a:bodyPr/>
                        <a:lstStyle/>
                        <a:p>
                          <a:endParaRPr lang="zh-CN"/>
                        </a:p>
                      </a:txBody>
                      <a:tcPr anchor="ctr">
                        <a:blipFill>
                          <a:blip r:embed="rId3"/>
                          <a:stretch>
                            <a:fillRect l="-123127" t="-101639" r="-78502" b="-4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70840">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9504" t="-201639" r="-208865" b="-301639"/>
                          </a:stretch>
                        </a:blipFill>
                      </a:tcPr>
                    </a:tc>
                    <a:tc>
                      <a:txBody>
                        <a:bodyPr/>
                        <a:lstStyle/>
                        <a:p>
                          <a:endParaRPr lang="zh-CN"/>
                        </a:p>
                      </a:txBody>
                      <a:tcPr anchor="ctr">
                        <a:blipFill>
                          <a:blip r:embed="rId3"/>
                          <a:stretch>
                            <a:fillRect l="-821951" t="-201639" r="-1336585" b="-301639"/>
                          </a:stretch>
                        </a:blipFill>
                      </a:tcPr>
                    </a:tc>
                    <a:tc>
                      <a:txBody>
                        <a:bodyPr/>
                        <a:lstStyle/>
                        <a:p>
                          <a:endParaRPr lang="zh-CN"/>
                        </a:p>
                      </a:txBody>
                      <a:tcPr anchor="ctr">
                        <a:blipFill>
                          <a:blip r:embed="rId3"/>
                          <a:stretch>
                            <a:fillRect l="-123127" t="-201639" r="-78502" b="-301639"/>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r h="370840">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9504" t="-301639" r="-208865" b="-201639"/>
                          </a:stretch>
                        </a:blipFill>
                      </a:tcPr>
                    </a:tc>
                    <a:tc>
                      <a:txBody>
                        <a:bodyPr/>
                        <a:lstStyle/>
                        <a:p>
                          <a:endParaRPr lang="zh-CN"/>
                        </a:p>
                      </a:txBody>
                      <a:tcPr anchor="ctr">
                        <a:blipFill>
                          <a:blip r:embed="rId3"/>
                          <a:stretch>
                            <a:fillRect l="-821951" t="-301639" r="-1336585" b="-201639"/>
                          </a:stretch>
                        </a:blipFill>
                      </a:tcPr>
                    </a:tc>
                    <a:tc>
                      <a:txBody>
                        <a:bodyPr/>
                        <a:lstStyle/>
                        <a:p>
                          <a:endParaRPr lang="zh-CN"/>
                        </a:p>
                      </a:txBody>
                      <a:tcPr anchor="ctr">
                        <a:blipFill>
                          <a:blip r:embed="rId3"/>
                          <a:stretch>
                            <a:fillRect l="-123127" t="-301639" r="-78502" b="-201639"/>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70840">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9504" t="-401639" r="-208865" b="-101639"/>
                          </a:stretch>
                        </a:blipFill>
                      </a:tcPr>
                    </a:tc>
                    <a:tc>
                      <a:txBody>
                        <a:bodyPr/>
                        <a:lstStyle/>
                        <a:p>
                          <a:endParaRPr lang="zh-CN"/>
                        </a:p>
                      </a:txBody>
                      <a:tcPr anchor="ctr">
                        <a:blipFill>
                          <a:blip r:embed="rId3"/>
                          <a:stretch>
                            <a:fillRect l="-821951" t="-401639" r="-1336585" b="-101639"/>
                          </a:stretch>
                        </a:blipFill>
                      </a:tcPr>
                    </a:tc>
                    <a:tc>
                      <a:txBody>
                        <a:bodyPr/>
                        <a:lstStyle/>
                        <a:p>
                          <a:endParaRPr lang="zh-CN"/>
                        </a:p>
                      </a:txBody>
                      <a:tcPr anchor="ctr">
                        <a:blipFill>
                          <a:blip r:embed="rId3"/>
                          <a:stretch>
                            <a:fillRect l="-123127" t="-401639" r="-78502" b="-101639"/>
                          </a:stretch>
                        </a:blipFill>
                      </a:tcP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传递规则</a:t>
                          </a:r>
                        </a:p>
                      </a:txBody>
                      <a:tcPr anchor="ctr"/>
                    </a:tc>
                    <a:extLst>
                      <a:ext uri="{0D108BD9-81ED-4DB2-BD59-A6C34878D82A}">
                        <a16:rowId xmlns:a16="http://schemas.microsoft.com/office/drawing/2014/main" val="651613783"/>
                      </a:ext>
                    </a:extLst>
                  </a:tr>
                  <a:tr h="370840">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19504" t="-501639" r="-208865" b="-1639"/>
                          </a:stretch>
                        </a:blipFill>
                      </a:tcPr>
                    </a:tc>
                    <a:tc>
                      <a:txBody>
                        <a:bodyPr/>
                        <a:lstStyle/>
                        <a:p>
                          <a:endParaRPr lang="zh-CN"/>
                        </a:p>
                      </a:txBody>
                      <a:tcPr anchor="ctr">
                        <a:blipFill>
                          <a:blip r:embed="rId3"/>
                          <a:stretch>
                            <a:fillRect l="-821951" t="-501639" r="-1336585" b="-1639"/>
                          </a:stretch>
                        </a:blipFill>
                      </a:tcPr>
                    </a:tc>
                    <a:tc>
                      <a:txBody>
                        <a:bodyPr/>
                        <a:lstStyle/>
                        <a:p>
                          <a:endParaRPr lang="zh-CN"/>
                        </a:p>
                      </a:txBody>
                      <a:tcPr anchor="ctr">
                        <a:blipFill>
                          <a:blip r:embed="rId3"/>
                          <a:stretch>
                            <a:fillRect l="-123127" t="-501639" r="-78502" b="-1639"/>
                          </a:stretch>
                        </a:blipFill>
                      </a:tcPr>
                    </a:tc>
                    <a:tc>
                      <a:txBody>
                        <a:bodyPr/>
                        <a:lstStyle/>
                        <a:p>
                          <a:endParaRPr lang="zh-CN"/>
                        </a:p>
                      </a:txBody>
                      <a:tcPr anchor="ctr">
                        <a:blipFill>
                          <a:blip r:embed="rId3"/>
                          <a:stretch>
                            <a:fillRect l="-285417" t="-501639" r="-417" b="-1639"/>
                          </a:stretch>
                        </a:blipFill>
                      </a:tcPr>
                    </a:tc>
                    <a:extLst>
                      <a:ext uri="{0D108BD9-81ED-4DB2-BD59-A6C34878D82A}">
                        <a16:rowId xmlns:a16="http://schemas.microsoft.com/office/drawing/2014/main" val="1995527168"/>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CB54EAD-6E91-49A3-8EDC-0A20CFD5DD99}"/>
                  </a:ext>
                </a:extLst>
              </p:cNvPr>
              <p:cNvSpPr txBox="1"/>
              <p:nvPr/>
            </p:nvSpPr>
            <p:spPr>
              <a:xfrm>
                <a:off x="746672" y="3839611"/>
                <a:ext cx="7691650"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从而得到派生规则：由</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和</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可得到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，后面称此规则为</a:t>
                </a:r>
                <a:r>
                  <a:rPr lang="zh-CN" altLang="en-US" sz="1600" b="1">
                    <a:solidFill>
                      <a:srgbClr val="C00000"/>
                    </a:solidFill>
                  </a:rPr>
                  <a:t>反证法</a:t>
                </a:r>
              </a:p>
            </p:txBody>
          </p:sp>
        </mc:Choice>
        <mc:Fallback xmlns="">
          <p:sp>
            <p:nvSpPr>
              <p:cNvPr id="2" name="文本框 1">
                <a:extLst>
                  <a:ext uri="{FF2B5EF4-FFF2-40B4-BE49-F238E27FC236}">
                    <a16:creationId xmlns:a16="http://schemas.microsoft.com/office/drawing/2014/main" id="{1CB54EAD-6E91-49A3-8EDC-0A20CFD5DD99}"/>
                  </a:ext>
                </a:extLst>
              </p:cNvPr>
              <p:cNvSpPr txBox="1">
                <a:spLocks noRot="1" noChangeAspect="1" noMove="1" noResize="1" noEditPoints="1" noAdjustHandles="1" noChangeArrowheads="1" noChangeShapeType="1" noTextEdit="1"/>
              </p:cNvSpPr>
              <p:nvPr/>
            </p:nvSpPr>
            <p:spPr>
              <a:xfrm>
                <a:off x="746672" y="3839611"/>
                <a:ext cx="7691650" cy="338554"/>
              </a:xfrm>
              <a:prstGeom prst="rect">
                <a:avLst/>
              </a:prstGeom>
              <a:blipFill>
                <a:blip r:embed="rId4"/>
                <a:stretch>
                  <a:fillRect l="-396"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7517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双重否定之间的互换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BEC861E-DEE1-4498-B8BA-C130324BAABE}"/>
                  </a:ext>
                </a:extLst>
              </p:cNvPr>
              <p:cNvSpPr txBox="1"/>
              <p:nvPr/>
            </p:nvSpPr>
            <p:spPr>
              <a:xfrm>
                <a:off x="380168" y="809426"/>
                <a:ext cx="8383657" cy="377219"/>
              </a:xfrm>
              <a:prstGeom prst="rect">
                <a:avLst/>
              </a:prstGeom>
              <a:solidFill>
                <a:schemeClr val="accent4">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前面证明了内定理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，从而对任意公式集</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当且仅当</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3BEC861E-DEE1-4498-B8BA-C130324BAABE}"/>
                  </a:ext>
                </a:extLst>
              </p:cNvPr>
              <p:cNvSpPr txBox="1">
                <a:spLocks noRot="1" noChangeAspect="1" noMove="1" noResize="1" noEditPoints="1" noAdjustHandles="1" noChangeArrowheads="1" noChangeShapeType="1" noTextEdit="1"/>
              </p:cNvSpPr>
              <p:nvPr/>
            </p:nvSpPr>
            <p:spPr>
              <a:xfrm>
                <a:off x="380168" y="809426"/>
                <a:ext cx="8383657" cy="377219"/>
              </a:xfrm>
              <a:prstGeom prst="rect">
                <a:avLst/>
              </a:prstGeom>
              <a:blipFill>
                <a:blip r:embed="rId2"/>
                <a:stretch>
                  <a:fillRect l="-363" b="-209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DBBABDD-1E39-4D65-9F2D-28F2B69D6D3D}"/>
                  </a:ext>
                </a:extLst>
              </p:cNvPr>
              <p:cNvSpPr txBox="1"/>
              <p:nvPr/>
            </p:nvSpPr>
            <p:spPr>
              <a:xfrm>
                <a:off x="380168" y="1361957"/>
                <a:ext cx="7021996"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对任意公式集</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oMath>
                </a14:m>
                <a:r>
                  <a:rPr lang="zh-CN" altLang="en-US" b="1">
                    <a:solidFill>
                      <a:schemeClr val="accent2">
                        <a:lumMod val="50000"/>
                      </a:schemeClr>
                    </a:solidFill>
                  </a:rPr>
                  <a:t>和公式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当且仅当</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7" name="文本框 6">
                <a:extLst>
                  <a:ext uri="{FF2B5EF4-FFF2-40B4-BE49-F238E27FC236}">
                    <a16:creationId xmlns:a16="http://schemas.microsoft.com/office/drawing/2014/main" id="{1DBBABDD-1E39-4D65-9F2D-28F2B69D6D3D}"/>
                  </a:ext>
                </a:extLst>
              </p:cNvPr>
              <p:cNvSpPr txBox="1">
                <a:spLocks noRot="1" noChangeAspect="1" noMove="1" noResize="1" noEditPoints="1" noAdjustHandles="1" noChangeArrowheads="1" noChangeShapeType="1" noTextEdit="1"/>
              </p:cNvSpPr>
              <p:nvPr/>
            </p:nvSpPr>
            <p:spPr>
              <a:xfrm>
                <a:off x="380168" y="1361957"/>
                <a:ext cx="7021996" cy="369332"/>
              </a:xfrm>
              <a:prstGeom prst="rect">
                <a:avLst/>
              </a:prstGeom>
              <a:blipFill>
                <a:blip r:embed="rId3"/>
                <a:stretch>
                  <a:fillRect l="-69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AA1EE46-D77D-4C29-BF93-252E311CEF16}"/>
                  </a:ext>
                </a:extLst>
              </p:cNvPr>
              <p:cNvSpPr txBox="1"/>
              <p:nvPr/>
            </p:nvSpPr>
            <p:spPr>
              <a:xfrm>
                <a:off x="380167" y="1949013"/>
                <a:ext cx="8383657" cy="1216808"/>
              </a:xfrm>
              <a:prstGeom prst="rect">
                <a:avLst/>
              </a:prstGeom>
              <a:solidFill>
                <a:schemeClr val="accent6">
                  <a:lumMod val="20000"/>
                  <a:lumOff val="80000"/>
                </a:schemeClr>
              </a:solidFill>
            </p:spPr>
            <p:txBody>
              <a:bodyPr wrap="square" rtlCol="0">
                <a:spAutoFit/>
              </a:bodyPr>
              <a:lstStyle/>
              <a:p>
                <a:pPr>
                  <a:lnSpc>
                    <a:spcPts val="2000"/>
                  </a:lnSpc>
                  <a:spcBef>
                    <a:spcPts val="600"/>
                  </a:spcBef>
                  <a:spcAft>
                    <a:spcPts val="300"/>
                  </a:spcAft>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a:t>
                </a:r>
                <a:r>
                  <a:rPr lang="zh-CN" altLang="en-US" sz="1400" b="1">
                    <a:solidFill>
                      <a:schemeClr val="accent2">
                        <a:lumMod val="50000"/>
                      </a:schemeClr>
                    </a:solidFill>
                  </a:rPr>
                  <a:t>若</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，则由演绎定理有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，从而由弱化引理有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，而</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，从而由分离规则有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a:t>
                </a:r>
                <a:endParaRPr lang="en-US" altLang="zh-CN" sz="1400" b="1">
                  <a:solidFill>
                    <a:schemeClr val="accent2">
                      <a:lumMod val="50000"/>
                    </a:schemeClr>
                  </a:solidFill>
                </a:endParaRPr>
              </a:p>
              <a:p>
                <a:pPr>
                  <a:lnSpc>
                    <a:spcPts val="2000"/>
                  </a:lnSpc>
                  <a:spcBef>
                    <a:spcPts val="600"/>
                  </a:spcBef>
                  <a:spcAft>
                    <a:spcPts val="300"/>
                  </a:spcAft>
                </a:pPr>
                <a:r>
                  <a:rPr lang="zh-CN" altLang="en-US" sz="1400" b="1">
                    <a:solidFill>
                      <a:schemeClr val="accent2">
                        <a:lumMod val="50000"/>
                      </a:schemeClr>
                    </a:solidFill>
                  </a:rPr>
                  <a:t>反之，若</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，则由演绎定理有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，从而由弱化引理有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，而</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，即有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，从而由分离规则有</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endParaRPr lang="zh-CN" altLang="en-US" sz="14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CAA1EE46-D77D-4C29-BF93-252E311CEF16}"/>
                  </a:ext>
                </a:extLst>
              </p:cNvPr>
              <p:cNvSpPr txBox="1">
                <a:spLocks noRot="1" noChangeAspect="1" noMove="1" noResize="1" noEditPoints="1" noAdjustHandles="1" noChangeArrowheads="1" noChangeShapeType="1" noTextEdit="1"/>
              </p:cNvSpPr>
              <p:nvPr/>
            </p:nvSpPr>
            <p:spPr>
              <a:xfrm>
                <a:off x="380167" y="1949013"/>
                <a:ext cx="8383657" cy="1216808"/>
              </a:xfrm>
              <a:prstGeom prst="rect">
                <a:avLst/>
              </a:prstGeom>
              <a:blipFill>
                <a:blip r:embed="rId4"/>
                <a:stretch>
                  <a:fillRect l="-218" r="-2253" b="-4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FB38E9-080A-404F-8EE4-FF9EEE91DDD5}"/>
                  </a:ext>
                </a:extLst>
              </p:cNvPr>
              <p:cNvSpPr txBox="1"/>
              <p:nvPr/>
            </p:nvSpPr>
            <p:spPr>
              <a:xfrm>
                <a:off x="380167" y="3323032"/>
                <a:ext cx="8097911"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这表明无论在前提还是在结论，</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和</a:t>
                </a:r>
                <a14:m>
                  <m:oMath xmlns:m="http://schemas.openxmlformats.org/officeDocument/2006/math">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都可互换，这使得可大大减少否定运算符的使用</a:t>
                </a:r>
              </a:p>
            </p:txBody>
          </p:sp>
        </mc:Choice>
        <mc:Fallback xmlns="">
          <p:sp>
            <p:nvSpPr>
              <p:cNvPr id="9" name="文本框 8">
                <a:extLst>
                  <a:ext uri="{FF2B5EF4-FFF2-40B4-BE49-F238E27FC236}">
                    <a16:creationId xmlns:a16="http://schemas.microsoft.com/office/drawing/2014/main" id="{8DFB38E9-080A-404F-8EE4-FF9EEE91DDD5}"/>
                  </a:ext>
                </a:extLst>
              </p:cNvPr>
              <p:cNvSpPr txBox="1">
                <a:spLocks noRot="1" noChangeAspect="1" noMove="1" noResize="1" noEditPoints="1" noAdjustHandles="1" noChangeArrowheads="1" noChangeShapeType="1" noTextEdit="1"/>
              </p:cNvSpPr>
              <p:nvPr/>
            </p:nvSpPr>
            <p:spPr>
              <a:xfrm>
                <a:off x="380167" y="3323032"/>
                <a:ext cx="8097911" cy="338554"/>
              </a:xfrm>
              <a:prstGeom prst="rect">
                <a:avLst/>
              </a:prstGeom>
              <a:blipFill>
                <a:blip r:embed="rId5"/>
                <a:stretch>
                  <a:fillRect l="-37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048C53F-5D41-4A09-BE4C-95F5CACC2EEE}"/>
                  </a:ext>
                </a:extLst>
              </p:cNvPr>
              <p:cNvSpPr txBox="1"/>
              <p:nvPr/>
            </p:nvSpPr>
            <p:spPr>
              <a:xfrm>
                <a:off x="380167" y="3846301"/>
                <a:ext cx="6169720"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由反证法：</a:t>
                </a:r>
                <a:r>
                  <a:rPr lang="zh-CN" altLang="en-US" sz="1600" b="1">
                    <a:solidFill>
                      <a:srgbClr val="C00000"/>
                    </a:solidFill>
                  </a:rPr>
                  <a:t>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和</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可得到</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r>
                  <a:rPr lang="zh-CN" altLang="en-US" sz="1600" b="1">
                    <a:solidFill>
                      <a:schemeClr val="accent2">
                        <a:lumMod val="50000"/>
                      </a:schemeClr>
                    </a:solidFill>
                  </a:rPr>
                  <a:t>，利用双重否定可得到另一形式的反证法，即从</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和</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𝑨</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𝑩</m:t>
                    </m:r>
                  </m:oMath>
                </a14:m>
                <a:r>
                  <a:rPr lang="zh-CN" altLang="en-US" sz="1600" b="1">
                    <a:solidFill>
                      <a:srgbClr val="C00000"/>
                    </a:solidFill>
                  </a:rPr>
                  <a:t>可得到</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zh-CN" altLang="en-US" sz="1600" b="1">
                  <a:solidFill>
                    <a:srgbClr val="C00000"/>
                  </a:solidFill>
                </a:endParaRPr>
              </a:p>
            </p:txBody>
          </p:sp>
        </mc:Choice>
        <mc:Fallback xmlns="">
          <p:sp>
            <p:nvSpPr>
              <p:cNvPr id="17" name="文本框 16">
                <a:extLst>
                  <a:ext uri="{FF2B5EF4-FFF2-40B4-BE49-F238E27FC236}">
                    <a16:creationId xmlns:a16="http://schemas.microsoft.com/office/drawing/2014/main" id="{0048C53F-5D41-4A09-BE4C-95F5CACC2EEE}"/>
                  </a:ext>
                </a:extLst>
              </p:cNvPr>
              <p:cNvSpPr txBox="1">
                <a:spLocks noRot="1" noChangeAspect="1" noMove="1" noResize="1" noEditPoints="1" noAdjustHandles="1" noChangeArrowheads="1" noChangeShapeType="1" noTextEdit="1"/>
              </p:cNvSpPr>
              <p:nvPr/>
            </p:nvSpPr>
            <p:spPr>
              <a:xfrm>
                <a:off x="380167" y="3846301"/>
                <a:ext cx="6169720" cy="584775"/>
              </a:xfrm>
              <a:prstGeom prst="rect">
                <a:avLst/>
              </a:prstGeom>
              <a:blipFill>
                <a:blip r:embed="rId6"/>
                <a:stretch>
                  <a:fillRect l="-494" t="-3125" b="-1250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5812AFB-EF04-4585-9E3C-B2D976C016B3}"/>
              </a:ext>
            </a:extLst>
          </p:cNvPr>
          <p:cNvSpPr txBox="1"/>
          <p:nvPr/>
        </p:nvSpPr>
        <p:spPr>
          <a:xfrm>
            <a:off x="6808305" y="3930926"/>
            <a:ext cx="1282148"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怎样得到？</a:t>
            </a:r>
          </a:p>
        </p:txBody>
      </p:sp>
    </p:spTree>
    <p:extLst>
      <p:ext uri="{BB962C8B-B14F-4D97-AF65-F5344CB8AC3E}">
        <p14:creationId xmlns:p14="http://schemas.microsoft.com/office/powerpoint/2010/main" val="1395959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证明</a:t>
                </a:r>
                <a14:m>
                  <m:oMath xmlns:m="http://schemas.openxmlformats.org/officeDocument/2006/math">
                    <m:r>
                      <m:rPr>
                        <m:sty m:val="p"/>
                      </m:rPr>
                      <a:rPr lang="en-US" altLang="zh-CN" sz="1400" i="0" smtClean="0">
                        <a:latin typeface="Cambria Math" panose="02040503050406030204" pitchFamily="18" charset="0"/>
                      </a:rPr>
                      <m:t>Γ</m:t>
                    </m:r>
                    <m:r>
                      <a:rPr lang="en-US" altLang="zh-CN" sz="1400" i="1" smtClean="0">
                        <a:latin typeface="Cambria Math" panose="02040503050406030204" pitchFamily="18" charset="0"/>
                      </a:rPr>
                      <m:t>⊢</m:t>
                    </m:r>
                    <m:r>
                      <a:rPr lang="en-US" altLang="zh-CN" sz="1400" i="1" smtClean="0">
                        <a:latin typeface="Cambria Math" panose="02040503050406030204" pitchFamily="18" charset="0"/>
                      </a:rPr>
                      <m:t>𝐴</m:t>
                    </m:r>
                  </m:oMath>
                </a14:m>
                <a:r>
                  <a:rPr lang="zh-CN" altLang="en-US" sz="1400"/>
                  <a:t>的方法小结</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EE58586-64B7-4DB5-B44E-2F8E0BCAC996}"/>
                  </a:ext>
                </a:extLst>
              </p:cNvPr>
              <p:cNvSpPr txBox="1"/>
              <p:nvPr/>
            </p:nvSpPr>
            <p:spPr>
              <a:xfrm>
                <a:off x="757859" y="828309"/>
                <a:ext cx="2810289"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为证明</a:t>
                </a:r>
                <a14:m>
                  <m:oMath xmlns:m="http://schemas.openxmlformats.org/officeDocument/2006/math">
                    <m:r>
                      <a:rPr lang="en-US" altLang="zh-CN" b="1" i="0" smtClean="0">
                        <a:solidFill>
                          <a:schemeClr val="accent2">
                            <a:lumMod val="50000"/>
                          </a:schemeClr>
                        </a:solidFill>
                        <a:latin typeface="Cambria Math" panose="02040503050406030204" pitchFamily="18" charset="0"/>
                      </a:rPr>
                      <m:t>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，构造序列：</a:t>
                </a:r>
              </a:p>
            </p:txBody>
          </p:sp>
        </mc:Choice>
        <mc:Fallback xmlns="">
          <p:sp>
            <p:nvSpPr>
              <p:cNvPr id="2" name="文本框 1">
                <a:extLst>
                  <a:ext uri="{FF2B5EF4-FFF2-40B4-BE49-F238E27FC236}">
                    <a16:creationId xmlns:a16="http://schemas.microsoft.com/office/drawing/2014/main" id="{FEE58586-64B7-4DB5-B44E-2F8E0BCAC996}"/>
                  </a:ext>
                </a:extLst>
              </p:cNvPr>
              <p:cNvSpPr txBox="1">
                <a:spLocks noRot="1" noChangeAspect="1" noMove="1" noResize="1" noEditPoints="1" noAdjustHandles="1" noChangeArrowheads="1" noChangeShapeType="1" noTextEdit="1"/>
              </p:cNvSpPr>
              <p:nvPr/>
            </p:nvSpPr>
            <p:spPr>
              <a:xfrm>
                <a:off x="757859" y="828309"/>
                <a:ext cx="2810289" cy="369332"/>
              </a:xfrm>
              <a:prstGeom prst="rect">
                <a:avLst/>
              </a:prstGeom>
              <a:blipFill>
                <a:blip r:embed="rId3"/>
                <a:stretch>
                  <a:fillRect l="-1735" t="-10000" r="-1952"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E64B4D92-0D63-4AFF-B400-9034FDCCF9DD}"/>
                  </a:ext>
                </a:extLst>
              </p:cNvPr>
              <p:cNvGraphicFramePr>
                <a:graphicFrameLocks noGrp="1"/>
              </p:cNvGraphicFramePr>
              <p:nvPr>
                <p:extLst>
                  <p:ext uri="{D42A27DB-BD31-4B8C-83A1-F6EECF244321}">
                    <p14:modId xmlns:p14="http://schemas.microsoft.com/office/powerpoint/2010/main" val="3926023602"/>
                  </p:ext>
                </p:extLst>
              </p:nvPr>
            </p:nvGraphicFramePr>
            <p:xfrm>
              <a:off x="757859" y="1382308"/>
              <a:ext cx="2810287" cy="1219200"/>
            </p:xfrm>
            <a:graphic>
              <a:graphicData uri="http://schemas.openxmlformats.org/drawingml/2006/table">
                <a:tbl>
                  <a:tblPr bandRow="1">
                    <a:tableStyleId>{68D230F3-CF80-4859-8CE7-A43EE81993B5}</a:tableStyleId>
                  </a:tblPr>
                  <a:tblGrid>
                    <a:gridCol w="413723">
                      <a:extLst>
                        <a:ext uri="{9D8B030D-6E8A-4147-A177-3AD203B41FA5}">
                          <a16:colId xmlns:a16="http://schemas.microsoft.com/office/drawing/2014/main" val="918762525"/>
                        </a:ext>
                      </a:extLst>
                    </a:gridCol>
                    <a:gridCol w="570130">
                      <a:extLst>
                        <a:ext uri="{9D8B030D-6E8A-4147-A177-3AD203B41FA5}">
                          <a16:colId xmlns:a16="http://schemas.microsoft.com/office/drawing/2014/main" val="2719862703"/>
                        </a:ext>
                      </a:extLst>
                    </a:gridCol>
                    <a:gridCol w="257315">
                      <a:extLst>
                        <a:ext uri="{9D8B030D-6E8A-4147-A177-3AD203B41FA5}">
                          <a16:colId xmlns:a16="http://schemas.microsoft.com/office/drawing/2014/main" val="1526711063"/>
                        </a:ext>
                      </a:extLst>
                    </a:gridCol>
                    <a:gridCol w="793869">
                      <a:extLst>
                        <a:ext uri="{9D8B030D-6E8A-4147-A177-3AD203B41FA5}">
                          <a16:colId xmlns:a16="http://schemas.microsoft.com/office/drawing/2014/main" val="2526557052"/>
                        </a:ext>
                      </a:extLst>
                    </a:gridCol>
                    <a:gridCol w="775250">
                      <a:extLst>
                        <a:ext uri="{9D8B030D-6E8A-4147-A177-3AD203B41FA5}">
                          <a16:colId xmlns:a16="http://schemas.microsoft.com/office/drawing/2014/main" val="335760230"/>
                        </a:ext>
                      </a:extLst>
                    </a:gridCol>
                  </a:tblGrid>
                  <a:tr h="270018">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pPr algn="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 </a:t>
                          </a: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𝟏</m:t>
                                    </m:r>
                                  </m:sub>
                                </m:sSub>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注释</a:t>
                          </a:r>
                        </a:p>
                      </a:txBody>
                      <a:tcPr anchor="ctr"/>
                    </a:tc>
                    <a:extLst>
                      <a:ext uri="{0D108BD9-81ED-4DB2-BD59-A6C34878D82A}">
                        <a16:rowId xmlns:a16="http://schemas.microsoft.com/office/drawing/2014/main" val="1966185349"/>
                      </a:ext>
                    </a:extLst>
                  </a:tr>
                  <a:tr h="270018">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pPr algn="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 </a:t>
                          </a: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𝟐</m:t>
                                    </m:r>
                                  </m:sub>
                                </m:sSub>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4029824592"/>
                      </a:ext>
                    </a:extLst>
                  </a:tr>
                  <a:tr h="270018">
                    <a:tc>
                      <a:txBody>
                        <a:bodyPr/>
                        <a:lstStyle/>
                        <a:p>
                          <a:pPr algn="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1051446229"/>
                      </a:ext>
                    </a:extLst>
                  </a:tr>
                  <a:tr h="270018">
                    <a:tc>
                      <a:txBody>
                        <a:bodyPr/>
                        <a:lstStyle/>
                        <a:p>
                          <a:pPr algn="r"/>
                          <a:r>
                            <a:rPr lang="en-US" altLang="zh-CN" sz="1400" b="1">
                              <a:solidFill>
                                <a:schemeClr val="accent2">
                                  <a:lumMod val="50000"/>
                                </a:schemeClr>
                              </a:solidFill>
                            </a:rPr>
                            <a:t>(n)</a:t>
                          </a:r>
                          <a:endParaRPr lang="zh-CN" altLang="en-US" sz="1400" b="1">
                            <a:solidFill>
                              <a:schemeClr val="accent2">
                                <a:lumMod val="50000"/>
                              </a:schemeClr>
                            </a:solidFill>
                          </a:endParaRPr>
                        </a:p>
                      </a:txBody>
                      <a:tcPr anchor="ctr"/>
                    </a:tc>
                    <a:tc>
                      <a:txBody>
                        <a:bodyPr/>
                        <a:lstStyle/>
                        <a:p>
                          <a:pPr algn="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𝚪</m:t>
                                  </m:r>
                                </m:e>
                                <m:sub>
                                  <m:r>
                                    <a:rPr lang="en-US" altLang="zh-CN" sz="1400" b="1" i="1" smtClean="0">
                                      <a:solidFill>
                                        <a:schemeClr val="accent2">
                                          <a:lumMod val="50000"/>
                                        </a:schemeClr>
                                      </a:solidFill>
                                      <a:latin typeface="Cambria Math" panose="02040503050406030204" pitchFamily="18" charset="0"/>
                                    </a:rPr>
                                    <m:t>𝒏</m:t>
                                  </m:r>
                                </m:sub>
                              </m:sSub>
                            </m:oMath>
                          </a14:m>
                          <a:r>
                            <a:rPr lang="zh-CN" altLang="en-US" sz="1400" b="1">
                              <a:solidFill>
                                <a:schemeClr val="accent2">
                                  <a:lumMod val="50000"/>
                                </a:schemeClr>
                              </a:solidFill>
                            </a:rPr>
                            <a:t> </a:t>
                          </a: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𝑨</m:t>
                                    </m:r>
                                  </m:e>
                                  <m:sub>
                                    <m:r>
                                      <a:rPr lang="en-US" altLang="zh-CN" sz="1400" b="1" i="1" smtClean="0">
                                        <a:solidFill>
                                          <a:schemeClr val="accent2">
                                            <a:lumMod val="50000"/>
                                          </a:schemeClr>
                                        </a:solidFill>
                                        <a:latin typeface="Cambria Math" panose="02040503050406030204" pitchFamily="18" charset="0"/>
                                      </a:rPr>
                                      <m:t>𝒏</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2874351106"/>
                      </a:ext>
                    </a:extLst>
                  </a:tr>
                </a:tbl>
              </a:graphicData>
            </a:graphic>
          </p:graphicFrame>
        </mc:Choice>
        <mc:Fallback xmlns="">
          <p:graphicFrame>
            <p:nvGraphicFramePr>
              <p:cNvPr id="9" name="表格 8">
                <a:extLst>
                  <a:ext uri="{FF2B5EF4-FFF2-40B4-BE49-F238E27FC236}">
                    <a16:creationId xmlns:a16="http://schemas.microsoft.com/office/drawing/2014/main" id="{E64B4D92-0D63-4AFF-B400-9034FDCCF9DD}"/>
                  </a:ext>
                </a:extLst>
              </p:cNvPr>
              <p:cNvGraphicFramePr>
                <a:graphicFrameLocks noGrp="1"/>
              </p:cNvGraphicFramePr>
              <p:nvPr>
                <p:extLst>
                  <p:ext uri="{D42A27DB-BD31-4B8C-83A1-F6EECF244321}">
                    <p14:modId xmlns:p14="http://schemas.microsoft.com/office/powerpoint/2010/main" val="3926023602"/>
                  </p:ext>
                </p:extLst>
              </p:nvPr>
            </p:nvGraphicFramePr>
            <p:xfrm>
              <a:off x="757859" y="1382308"/>
              <a:ext cx="2810287" cy="1219200"/>
            </p:xfrm>
            <a:graphic>
              <a:graphicData uri="http://schemas.openxmlformats.org/drawingml/2006/table">
                <a:tbl>
                  <a:tblPr bandRow="1">
                    <a:tableStyleId>{68D230F3-CF80-4859-8CE7-A43EE81993B5}</a:tableStyleId>
                  </a:tblPr>
                  <a:tblGrid>
                    <a:gridCol w="413723">
                      <a:extLst>
                        <a:ext uri="{9D8B030D-6E8A-4147-A177-3AD203B41FA5}">
                          <a16:colId xmlns:a16="http://schemas.microsoft.com/office/drawing/2014/main" val="918762525"/>
                        </a:ext>
                      </a:extLst>
                    </a:gridCol>
                    <a:gridCol w="570130">
                      <a:extLst>
                        <a:ext uri="{9D8B030D-6E8A-4147-A177-3AD203B41FA5}">
                          <a16:colId xmlns:a16="http://schemas.microsoft.com/office/drawing/2014/main" val="2719862703"/>
                        </a:ext>
                      </a:extLst>
                    </a:gridCol>
                    <a:gridCol w="257315">
                      <a:extLst>
                        <a:ext uri="{9D8B030D-6E8A-4147-A177-3AD203B41FA5}">
                          <a16:colId xmlns:a16="http://schemas.microsoft.com/office/drawing/2014/main" val="1526711063"/>
                        </a:ext>
                      </a:extLst>
                    </a:gridCol>
                    <a:gridCol w="793869">
                      <a:extLst>
                        <a:ext uri="{9D8B030D-6E8A-4147-A177-3AD203B41FA5}">
                          <a16:colId xmlns:a16="http://schemas.microsoft.com/office/drawing/2014/main" val="2526557052"/>
                        </a:ext>
                      </a:extLst>
                    </a:gridCol>
                    <a:gridCol w="775250">
                      <a:extLst>
                        <a:ext uri="{9D8B030D-6E8A-4147-A177-3AD203B41FA5}">
                          <a16:colId xmlns:a16="http://schemas.microsoft.com/office/drawing/2014/main" val="335760230"/>
                        </a:ext>
                      </a:extLst>
                    </a:gridCol>
                  </a:tblGrid>
                  <a:tr h="304800">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endParaRPr lang="zh-CN"/>
                        </a:p>
                      </a:txBody>
                      <a:tcPr anchor="ctr">
                        <a:blipFill>
                          <a:blip r:embed="rId4"/>
                          <a:stretch>
                            <a:fillRect l="-72340" t="-2000" r="-320213" b="-322000"/>
                          </a:stretch>
                        </a:blipFill>
                      </a:tcPr>
                    </a:tc>
                    <a:tc>
                      <a:txBody>
                        <a:bodyPr/>
                        <a:lstStyle/>
                        <a:p>
                          <a:endParaRPr lang="zh-CN"/>
                        </a:p>
                      </a:txBody>
                      <a:tcPr anchor="ctr">
                        <a:blipFill>
                          <a:blip r:embed="rId4"/>
                          <a:stretch>
                            <a:fillRect l="-385714" t="-2000" r="-616667" b="-322000"/>
                          </a:stretch>
                        </a:blipFill>
                      </a:tcPr>
                    </a:tc>
                    <a:tc>
                      <a:txBody>
                        <a:bodyPr/>
                        <a:lstStyle/>
                        <a:p>
                          <a:endParaRPr lang="zh-CN"/>
                        </a:p>
                      </a:txBody>
                      <a:tcPr anchor="ctr">
                        <a:blipFill>
                          <a:blip r:embed="rId4"/>
                          <a:stretch>
                            <a:fillRect l="-155725" t="-2000" r="-97710" b="-322000"/>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注释</a:t>
                          </a:r>
                        </a:p>
                      </a:txBody>
                      <a:tcPr anchor="ctr"/>
                    </a:tc>
                    <a:extLst>
                      <a:ext uri="{0D108BD9-81ED-4DB2-BD59-A6C34878D82A}">
                        <a16:rowId xmlns:a16="http://schemas.microsoft.com/office/drawing/2014/main" val="1966185349"/>
                      </a:ext>
                    </a:extLst>
                  </a:tr>
                  <a:tr h="304800">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endParaRPr lang="zh-CN"/>
                        </a:p>
                      </a:txBody>
                      <a:tcPr anchor="ctr">
                        <a:blipFill>
                          <a:blip r:embed="rId4"/>
                          <a:stretch>
                            <a:fillRect l="-72340" t="-100000" r="-320213" b="-215686"/>
                          </a:stretch>
                        </a:blipFill>
                      </a:tcPr>
                    </a:tc>
                    <a:tc>
                      <a:txBody>
                        <a:bodyPr/>
                        <a:lstStyle/>
                        <a:p>
                          <a:endParaRPr lang="zh-CN"/>
                        </a:p>
                      </a:txBody>
                      <a:tcPr anchor="ctr">
                        <a:blipFill>
                          <a:blip r:embed="rId4"/>
                          <a:stretch>
                            <a:fillRect l="-385714" t="-100000" r="-616667" b="-215686"/>
                          </a:stretch>
                        </a:blipFill>
                      </a:tcPr>
                    </a:tc>
                    <a:tc>
                      <a:txBody>
                        <a:bodyPr/>
                        <a:lstStyle/>
                        <a:p>
                          <a:endParaRPr lang="zh-CN"/>
                        </a:p>
                      </a:txBody>
                      <a:tcPr anchor="ctr">
                        <a:blipFill>
                          <a:blip r:embed="rId4"/>
                          <a:stretch>
                            <a:fillRect l="-155725" t="-100000" r="-97710" b="-215686"/>
                          </a:stretch>
                        </a:blipFill>
                      </a:tcP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4029824592"/>
                      </a:ext>
                    </a:extLst>
                  </a:tr>
                  <a:tr h="304800">
                    <a:tc>
                      <a:txBody>
                        <a:bodyPr/>
                        <a:lstStyle/>
                        <a:p>
                          <a:pPr algn="r"/>
                          <a:endParaRPr lang="zh-CN" altLang="en-US" sz="1400" b="1">
                            <a:solidFill>
                              <a:schemeClr val="accent2">
                                <a:lumMod val="50000"/>
                              </a:schemeClr>
                            </a:solidFill>
                          </a:endParaRPr>
                        </a:p>
                      </a:txBody>
                      <a:tcPr anchor="ctr"/>
                    </a:tc>
                    <a:tc>
                      <a:txBody>
                        <a:bodyPr/>
                        <a:lstStyle/>
                        <a:p>
                          <a:endParaRPr lang="zh-CN"/>
                        </a:p>
                      </a:txBody>
                      <a:tcPr anchor="ctr">
                        <a:blipFill>
                          <a:blip r:embed="rId4"/>
                          <a:stretch>
                            <a:fillRect l="-72340" t="-204000" r="-320213" b="-120000"/>
                          </a:stretch>
                        </a:blipFill>
                      </a:tcPr>
                    </a:tc>
                    <a:tc>
                      <a:txBody>
                        <a:bodyPr/>
                        <a:lstStyle/>
                        <a:p>
                          <a:pPr/>
                          <a:endParaRPr lang="zh-CN" altLang="en-US" sz="1400" b="1">
                            <a:solidFill>
                              <a:schemeClr val="accent2">
                                <a:lumMod val="50000"/>
                              </a:schemeClr>
                            </a:solidFill>
                          </a:endParaRPr>
                        </a:p>
                      </a:txBody>
                      <a:tcPr anchor="ctr"/>
                    </a:tc>
                    <a:tc>
                      <a:txBody>
                        <a:bodyPr/>
                        <a:lstStyle/>
                        <a:p>
                          <a:endParaRPr lang="zh-CN"/>
                        </a:p>
                      </a:txBody>
                      <a:tcPr anchor="ctr">
                        <a:blipFill>
                          <a:blip r:embed="rId4"/>
                          <a:stretch>
                            <a:fillRect l="-155725" t="-204000" r="-97710" b="-120000"/>
                          </a:stretch>
                        </a:blipFill>
                      </a:tcP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1051446229"/>
                      </a:ext>
                    </a:extLst>
                  </a:tr>
                  <a:tr h="304800">
                    <a:tc>
                      <a:txBody>
                        <a:bodyPr/>
                        <a:lstStyle/>
                        <a:p>
                          <a:pPr algn="r"/>
                          <a:r>
                            <a:rPr lang="en-US" altLang="zh-CN" sz="1400" b="1">
                              <a:solidFill>
                                <a:schemeClr val="accent2">
                                  <a:lumMod val="50000"/>
                                </a:schemeClr>
                              </a:solidFill>
                            </a:rPr>
                            <a:t>(n)</a:t>
                          </a:r>
                          <a:endParaRPr lang="zh-CN" altLang="en-US" sz="1400" b="1">
                            <a:solidFill>
                              <a:schemeClr val="accent2">
                                <a:lumMod val="50000"/>
                              </a:schemeClr>
                            </a:solidFill>
                          </a:endParaRPr>
                        </a:p>
                      </a:txBody>
                      <a:tcPr anchor="ctr"/>
                    </a:tc>
                    <a:tc>
                      <a:txBody>
                        <a:bodyPr/>
                        <a:lstStyle/>
                        <a:p>
                          <a:endParaRPr lang="zh-CN"/>
                        </a:p>
                      </a:txBody>
                      <a:tcPr anchor="ctr">
                        <a:blipFill>
                          <a:blip r:embed="rId4"/>
                          <a:stretch>
                            <a:fillRect l="-72340" t="-304000" r="-320213" b="-20000"/>
                          </a:stretch>
                        </a:blipFill>
                      </a:tcPr>
                    </a:tc>
                    <a:tc>
                      <a:txBody>
                        <a:bodyPr/>
                        <a:lstStyle/>
                        <a:p>
                          <a:endParaRPr lang="zh-CN"/>
                        </a:p>
                      </a:txBody>
                      <a:tcPr anchor="ctr">
                        <a:blipFill>
                          <a:blip r:embed="rId4"/>
                          <a:stretch>
                            <a:fillRect l="-385714" t="-304000" r="-616667" b="-20000"/>
                          </a:stretch>
                        </a:blipFill>
                      </a:tcPr>
                    </a:tc>
                    <a:tc>
                      <a:txBody>
                        <a:bodyPr/>
                        <a:lstStyle/>
                        <a:p>
                          <a:endParaRPr lang="zh-CN"/>
                        </a:p>
                      </a:txBody>
                      <a:tcPr anchor="ctr">
                        <a:blipFill>
                          <a:blip r:embed="rId4"/>
                          <a:stretch>
                            <a:fillRect l="-155725" t="-304000" r="-97710" b="-20000"/>
                          </a:stretch>
                        </a:blipFill>
                      </a:tcPr>
                    </a:tc>
                    <a:tc>
                      <a:txBody>
                        <a:bodyPr/>
                        <a:lstStyle/>
                        <a:p>
                          <a:r>
                            <a:rPr lang="en-US" altLang="zh-CN" sz="1400" b="1">
                              <a:solidFill>
                                <a:schemeClr val="accent2">
                                  <a:lumMod val="50000"/>
                                </a:schemeClr>
                              </a:solidFill>
                            </a:rPr>
                            <a:t>// ...</a:t>
                          </a:r>
                          <a:endParaRPr lang="zh-CN" altLang="en-US" sz="1400" b="1">
                            <a:solidFill>
                              <a:schemeClr val="accent2">
                                <a:lumMod val="50000"/>
                              </a:schemeClr>
                            </a:solidFill>
                          </a:endParaRPr>
                        </a:p>
                      </a:txBody>
                      <a:tcPr anchor="ctr"/>
                    </a:tc>
                    <a:extLst>
                      <a:ext uri="{0D108BD9-81ED-4DB2-BD59-A6C34878D82A}">
                        <a16:rowId xmlns:a16="http://schemas.microsoft.com/office/drawing/2014/main" val="2874351106"/>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2287843-F260-445A-8279-E63ED30D1BA2}"/>
                  </a:ext>
                </a:extLst>
              </p:cNvPr>
              <p:cNvSpPr txBox="1"/>
              <p:nvPr/>
            </p:nvSpPr>
            <p:spPr>
              <a:xfrm>
                <a:off x="757859" y="2969533"/>
                <a:ext cx="3312214" cy="1589281"/>
              </a:xfrm>
              <a:prstGeom prst="rect">
                <a:avLst/>
              </a:prstGeom>
              <a:solidFill>
                <a:schemeClr val="accent6">
                  <a:lumMod val="50000"/>
                </a:schemeClr>
              </a:solidFill>
            </p:spPr>
            <p:txBody>
              <a:bodyPr wrap="square" rtlCol="0">
                <a:spAutoFit/>
              </a:bodyPr>
              <a:lstStyle/>
              <a:p>
                <a:pPr>
                  <a:lnSpc>
                    <a:spcPts val="2000"/>
                  </a:lnSpc>
                  <a:spcBef>
                    <a:spcPts val="600"/>
                  </a:spcBef>
                </a:pPr>
                <a:r>
                  <a:rPr lang="zh-CN" altLang="en-US" sz="1600" b="1">
                    <a:solidFill>
                      <a:schemeClr val="bg1"/>
                    </a:solidFill>
                    <a:latin typeface="楷体" panose="02010609060101010101" pitchFamily="49" charset="-122"/>
                    <a:ea typeface="楷体" panose="02010609060101010101" pitchFamily="49" charset="-122"/>
                  </a:rPr>
                  <a:t>对任意</a:t>
                </a:r>
                <a14:m>
                  <m:oMath xmlns:m="http://schemas.openxmlformats.org/officeDocument/2006/math">
                    <m:r>
                      <a:rPr lang="en-US" altLang="zh-CN" sz="1600" b="1" i="1" smtClean="0">
                        <a:solidFill>
                          <a:schemeClr val="bg1"/>
                        </a:solidFill>
                        <a:latin typeface="Cambria Math" panose="02040503050406030204" pitchFamily="18" charset="0"/>
                      </a:rPr>
                      <m:t>𝟏</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𝒊</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𝒏</m:t>
                    </m:r>
                  </m:oMath>
                </a14:m>
                <a:r>
                  <a:rPr lang="zh-CN" altLang="en-US" sz="1600" b="1">
                    <a:solidFill>
                      <a:schemeClr val="bg1"/>
                    </a:solidFill>
                    <a:latin typeface="楷体" panose="02010609060101010101" pitchFamily="49" charset="-122"/>
                    <a:ea typeface="楷体" panose="02010609060101010101" pitchFamily="49" charset="-122"/>
                  </a:rPr>
                  <a:t>，下面之一成立：</a:t>
                </a:r>
                <a:endParaRPr lang="en-US" altLang="zh-CN" sz="1600" b="1">
                  <a:solidFill>
                    <a:schemeClr val="bg1"/>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𝒊</m:t>
                        </m:r>
                      </m:sub>
                    </m:sSub>
                  </m:oMath>
                </a14:m>
                <a:r>
                  <a:rPr lang="zh-CN" altLang="en-US" sz="1400" b="1">
                    <a:solidFill>
                      <a:schemeClr val="bg1"/>
                    </a:solidFill>
                  </a:rPr>
                  <a:t>属于</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0" smtClean="0">
                            <a:solidFill>
                              <a:schemeClr val="bg1"/>
                            </a:solidFill>
                            <a:latin typeface="Cambria Math" panose="02040503050406030204" pitchFamily="18" charset="0"/>
                          </a:rPr>
                          <m:t>𝚪</m:t>
                        </m:r>
                      </m:e>
                      <m:sub>
                        <m:r>
                          <a:rPr lang="en-US" altLang="zh-CN" sz="1400" b="1" i="1" smtClean="0">
                            <a:solidFill>
                              <a:schemeClr val="bg1"/>
                            </a:solidFill>
                            <a:latin typeface="Cambria Math" panose="02040503050406030204" pitchFamily="18" charset="0"/>
                          </a:rPr>
                          <m:t>𝒊</m:t>
                        </m:r>
                      </m:sub>
                    </m:sSub>
                  </m:oMath>
                </a14:m>
                <a:r>
                  <a:rPr lang="zh-CN" altLang="en-US" sz="1400" b="1">
                    <a:solidFill>
                      <a:schemeClr val="bg1"/>
                    </a:solidFill>
                  </a:rPr>
                  <a:t>；</a:t>
                </a:r>
                <a:endParaRPr lang="en-US" altLang="zh-CN" sz="1400" b="1">
                  <a:solidFill>
                    <a:schemeClr val="bg1"/>
                  </a:solidFill>
                </a:endParaRPr>
              </a:p>
              <a:p>
                <a:pPr marL="285750" indent="-285750">
                  <a:lnSpc>
                    <a:spcPts val="2000"/>
                  </a:lnSpc>
                  <a:spcBef>
                    <a:spcPts val="600"/>
                  </a:spcBef>
                  <a:buFont typeface="Arial" panose="020B0604020202020204" pitchFamily="34" charset="0"/>
                  <a:buChar char="•"/>
                </a:pP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𝑨</m:t>
                        </m:r>
                      </m:e>
                      <m:sub>
                        <m:r>
                          <a:rPr lang="en-US" altLang="zh-CN" sz="1400" b="1" i="1" smtClean="0">
                            <a:solidFill>
                              <a:schemeClr val="bg1"/>
                            </a:solidFill>
                            <a:latin typeface="Cambria Math" panose="02040503050406030204" pitchFamily="18" charset="0"/>
                          </a:rPr>
                          <m:t>𝒊</m:t>
                        </m:r>
                      </m:sub>
                    </m:sSub>
                  </m:oMath>
                </a14:m>
                <a:r>
                  <a:rPr lang="zh-CN" altLang="en-US" sz="1400" b="1">
                    <a:solidFill>
                      <a:schemeClr val="bg1"/>
                    </a:solidFill>
                  </a:rPr>
                  <a:t>是公理</a:t>
                </a:r>
                <a:r>
                  <a:rPr lang="en-US" altLang="zh-CN" sz="1400" b="1">
                    <a:solidFill>
                      <a:schemeClr val="bg1"/>
                    </a:solidFill>
                  </a:rPr>
                  <a:t>A1, A2, A3</a:t>
                </a:r>
                <a:r>
                  <a:rPr lang="zh-CN" altLang="en-US" sz="1400" b="1">
                    <a:solidFill>
                      <a:schemeClr val="bg1"/>
                    </a:solidFill>
                  </a:rPr>
                  <a:t>或内定理的代入实例；</a:t>
                </a:r>
                <a:endParaRPr lang="en-US" altLang="zh-CN" sz="1400" b="1">
                  <a:solidFill>
                    <a:schemeClr val="bg1"/>
                  </a:solidFill>
                </a:endParaRPr>
              </a:p>
              <a:p>
                <a:pPr marL="285750" indent="-285750">
                  <a:lnSpc>
                    <a:spcPts val="2000"/>
                  </a:lnSpc>
                  <a:spcBef>
                    <a:spcPts val="600"/>
                  </a:spcBef>
                  <a:buFont typeface="Arial" panose="020B0604020202020204" pitchFamily="34" charset="0"/>
                  <a:buChar char="•"/>
                </a:pPr>
                <a:r>
                  <a:rPr lang="zh-CN" altLang="en-US" sz="1400" b="1">
                    <a:solidFill>
                      <a:schemeClr val="bg1"/>
                    </a:solidFill>
                  </a:rPr>
                  <a:t>通过分离规则或派生规则得到</a:t>
                </a:r>
              </a:p>
            </p:txBody>
          </p:sp>
        </mc:Choice>
        <mc:Fallback xmlns="">
          <p:sp>
            <p:nvSpPr>
              <p:cNvPr id="10" name="文本框 9">
                <a:extLst>
                  <a:ext uri="{FF2B5EF4-FFF2-40B4-BE49-F238E27FC236}">
                    <a16:creationId xmlns:a16="http://schemas.microsoft.com/office/drawing/2014/main" id="{62287843-F260-445A-8279-E63ED30D1BA2}"/>
                  </a:ext>
                </a:extLst>
              </p:cNvPr>
              <p:cNvSpPr txBox="1">
                <a:spLocks noRot="1" noChangeAspect="1" noMove="1" noResize="1" noEditPoints="1" noAdjustHandles="1" noChangeArrowheads="1" noChangeShapeType="1" noTextEdit="1"/>
              </p:cNvSpPr>
              <p:nvPr/>
            </p:nvSpPr>
            <p:spPr>
              <a:xfrm>
                <a:off x="757859" y="2969533"/>
                <a:ext cx="3312214" cy="1589281"/>
              </a:xfrm>
              <a:prstGeom prst="rect">
                <a:avLst/>
              </a:prstGeom>
              <a:blipFill>
                <a:blip r:embed="rId5"/>
                <a:stretch>
                  <a:fillRect l="-919" t="-2299" r="-551" b="-3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ADD0295-8B25-4199-BA27-6101320ABEC5}"/>
                  </a:ext>
                </a:extLst>
              </p:cNvPr>
              <p:cNvSpPr txBox="1"/>
              <p:nvPr/>
            </p:nvSpPr>
            <p:spPr>
              <a:xfrm>
                <a:off x="4649028" y="624554"/>
                <a:ext cx="3737113" cy="4062651"/>
              </a:xfrm>
              <a:prstGeom prst="rect">
                <a:avLst/>
              </a:prstGeom>
              <a:solidFill>
                <a:schemeClr val="accent5">
                  <a:lumMod val="20000"/>
                  <a:lumOff val="80000"/>
                </a:schemeClr>
              </a:solidFill>
            </p:spPr>
            <p:txBody>
              <a:bodyPr wrap="square" rtlCol="0">
                <a:spAutoFit/>
              </a:bodyPr>
              <a:lstStyle/>
              <a:p>
                <a:pPr marL="285750" indent="-285750">
                  <a:spcBef>
                    <a:spcPts val="300"/>
                  </a:spcBef>
                  <a:buFont typeface="Arial" panose="020B0604020202020204" pitchFamily="34" charset="0"/>
                  <a:buChar char="•"/>
                </a:pPr>
                <a:r>
                  <a:rPr lang="zh-CN" altLang="en-US" sz="1400" b="1">
                    <a:solidFill>
                      <a:srgbClr val="C00000"/>
                    </a:solidFill>
                  </a:rPr>
                  <a:t>分离规则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弱化规则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和及</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0" smtClean="0">
                            <a:solidFill>
                              <a:schemeClr val="accent2">
                                <a:lumMod val="50000"/>
                              </a:schemeClr>
                            </a:solidFill>
                            <a:latin typeface="Cambria Math" panose="02040503050406030204" pitchFamily="18" charset="0"/>
                          </a:rPr>
                          <m:t>𝚪</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演绎定理</a:t>
                </a:r>
                <a:endParaRPr lang="en-US" altLang="zh-CN" sz="1400" b="1">
                  <a:solidFill>
                    <a:srgbClr val="C00000"/>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传递规则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可得</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双重否定律</a:t>
                </a:r>
                <a:endParaRPr lang="en-US" altLang="zh-CN" sz="1400" b="1">
                  <a:solidFill>
                    <a:srgbClr val="C00000"/>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反证法</a:t>
                </a:r>
                <a:r>
                  <a:rPr lang="zh-CN" altLang="en-US" sz="1400" b="1">
                    <a:solidFill>
                      <a:schemeClr val="accent2">
                        <a:lumMod val="50000"/>
                      </a:schemeClr>
                    </a:solidFill>
                  </a:rPr>
                  <a:t>（归谬证明法）</a:t>
                </a:r>
                <a:endParaRPr lang="en-US" altLang="zh-CN" sz="14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假言易位</a:t>
                </a:r>
                <a:r>
                  <a:rPr lang="zh-CN" altLang="en-US" sz="1400" b="1">
                    <a:solidFill>
                      <a:schemeClr val="accent4">
                        <a:lumMod val="50000"/>
                      </a:schemeClr>
                    </a:solidFill>
                  </a:rPr>
                  <a:t>（怎样证明？）</a:t>
                </a:r>
                <a:endParaRPr lang="en-US" altLang="zh-CN" sz="1400" b="1">
                  <a:solidFill>
                    <a:schemeClr val="accent4">
                      <a:lumMod val="50000"/>
                    </a:schemeClr>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ADD0295-8B25-4199-BA27-6101320ABEC5}"/>
                  </a:ext>
                </a:extLst>
              </p:cNvPr>
              <p:cNvSpPr txBox="1">
                <a:spLocks noRot="1" noChangeAspect="1" noMove="1" noResize="1" noEditPoints="1" noAdjustHandles="1" noChangeArrowheads="1" noChangeShapeType="1" noTextEdit="1"/>
              </p:cNvSpPr>
              <p:nvPr/>
            </p:nvSpPr>
            <p:spPr>
              <a:xfrm>
                <a:off x="4649028" y="624554"/>
                <a:ext cx="3737113" cy="4062651"/>
              </a:xfrm>
              <a:prstGeom prst="rect">
                <a:avLst/>
              </a:prstGeom>
              <a:blipFill>
                <a:blip r:embed="rId6"/>
                <a:stretch>
                  <a:fillRect l="-326" t="-150" b="-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3993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形式推出式证明练习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C224DE9-912B-448E-A73A-3B15F37130E4}"/>
                  </a:ext>
                </a:extLst>
              </p:cNvPr>
              <p:cNvSpPr txBox="1"/>
              <p:nvPr/>
            </p:nvSpPr>
            <p:spPr>
              <a:xfrm>
                <a:off x="1114056" y="1252330"/>
                <a:ext cx="3851414" cy="1789785"/>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sz="2000" b="1">
                    <a:solidFill>
                      <a:schemeClr val="accent4">
                        <a:lumMod val="50000"/>
                      </a:schemeClr>
                    </a:solidFill>
                  </a:rPr>
                  <a:t>证明下面的形式推出式：</a:t>
                </a:r>
                <a:endParaRPr lang="en-US" altLang="zh-CN" sz="2000" b="1">
                  <a:solidFill>
                    <a:schemeClr val="accent4">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𝑨</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𝑩</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𝑨</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𝑩</m:t>
                    </m:r>
                  </m:oMath>
                </a14:m>
                <a:endParaRPr lang="en-US" altLang="zh-CN" sz="2000" b="1">
                  <a:solidFill>
                    <a:schemeClr val="accent4">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𝑨</m:t>
                    </m:r>
                    <m:r>
                      <a:rPr lang="en-US" altLang="zh-CN" sz="2000" b="1" i="1" smtClean="0">
                        <a:solidFill>
                          <a:schemeClr val="accent4">
                            <a:lumMod val="50000"/>
                          </a:schemeClr>
                        </a:solidFill>
                        <a:latin typeface="Cambria Math" panose="02040503050406030204" pitchFamily="18" charset="0"/>
                      </a:rPr>
                      <m:t>→</m:t>
                    </m:r>
                    <m:d>
                      <m:dPr>
                        <m:ctrlPr>
                          <a:rPr lang="en-US" altLang="zh-CN" sz="2000" b="1" i="1" smtClean="0">
                            <a:solidFill>
                              <a:schemeClr val="accent4">
                                <a:lumMod val="50000"/>
                              </a:schemeClr>
                            </a:solidFill>
                            <a:latin typeface="Cambria Math" panose="02040503050406030204" pitchFamily="18" charset="0"/>
                          </a:rPr>
                        </m:ctrlPr>
                      </m:dPr>
                      <m:e>
                        <m:r>
                          <a:rPr lang="en-US" altLang="zh-CN" sz="2000" b="1" i="1" smtClean="0">
                            <a:solidFill>
                              <a:schemeClr val="accent4">
                                <a:lumMod val="50000"/>
                              </a:schemeClr>
                            </a:solidFill>
                            <a:latin typeface="Cambria Math" panose="02040503050406030204" pitchFamily="18" charset="0"/>
                          </a:rPr>
                          <m:t>𝑩</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𝑪</m:t>
                        </m:r>
                      </m:e>
                    </m:d>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𝑩</m:t>
                    </m:r>
                    <m:r>
                      <a:rPr lang="en-US" altLang="zh-CN" sz="2000" b="1" i="1" smtClean="0">
                        <a:solidFill>
                          <a:schemeClr val="accent4">
                            <a:lumMod val="50000"/>
                          </a:schemeClr>
                        </a:solidFill>
                        <a:latin typeface="Cambria Math" panose="02040503050406030204" pitchFamily="18" charset="0"/>
                      </a:rPr>
                      <m:t>→</m:t>
                    </m:r>
                    <m:d>
                      <m:dPr>
                        <m:ctrlPr>
                          <a:rPr lang="en-US" altLang="zh-CN" sz="2000" b="1" i="1" smtClean="0">
                            <a:solidFill>
                              <a:schemeClr val="accent4">
                                <a:lumMod val="50000"/>
                              </a:schemeClr>
                            </a:solidFill>
                            <a:latin typeface="Cambria Math" panose="02040503050406030204" pitchFamily="18" charset="0"/>
                          </a:rPr>
                        </m:ctrlPr>
                      </m:dPr>
                      <m:e>
                        <m:r>
                          <a:rPr lang="en-US" altLang="zh-CN" sz="2000" b="1" i="1" smtClean="0">
                            <a:solidFill>
                              <a:schemeClr val="accent4">
                                <a:lumMod val="50000"/>
                              </a:schemeClr>
                            </a:solidFill>
                            <a:latin typeface="Cambria Math" panose="02040503050406030204" pitchFamily="18" charset="0"/>
                          </a:rPr>
                          <m:t>𝑨</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𝑪</m:t>
                        </m:r>
                      </m:e>
                    </m:d>
                  </m:oMath>
                </a14:m>
                <a:endParaRPr lang="en-US" altLang="zh-CN" sz="2000" b="1">
                  <a:solidFill>
                    <a:schemeClr val="accent4">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m:t>
                    </m:r>
                    <m:d>
                      <m:dPr>
                        <m:ctrlPr>
                          <a:rPr lang="en-US" altLang="zh-CN" sz="2000" b="1" i="1" smtClean="0">
                            <a:solidFill>
                              <a:schemeClr val="accent4">
                                <a:lumMod val="50000"/>
                              </a:schemeClr>
                            </a:solidFill>
                            <a:latin typeface="Cambria Math" panose="02040503050406030204" pitchFamily="18" charset="0"/>
                          </a:rPr>
                        </m:ctrlPr>
                      </m:dPr>
                      <m:e>
                        <m:d>
                          <m:dPr>
                            <m:ctrlPr>
                              <a:rPr lang="en-US" altLang="zh-CN" sz="2000" b="1" i="1" smtClean="0">
                                <a:solidFill>
                                  <a:schemeClr val="accent4">
                                    <a:lumMod val="50000"/>
                                  </a:schemeClr>
                                </a:solidFill>
                                <a:latin typeface="Cambria Math" panose="02040503050406030204" pitchFamily="18" charset="0"/>
                              </a:rPr>
                            </m:ctrlPr>
                          </m:dPr>
                          <m:e>
                            <m:r>
                              <a:rPr lang="en-US" altLang="zh-CN" sz="2000" b="1" i="1" smtClean="0">
                                <a:solidFill>
                                  <a:schemeClr val="accent4">
                                    <a:lumMod val="50000"/>
                                  </a:schemeClr>
                                </a:solidFill>
                                <a:latin typeface="Cambria Math" panose="02040503050406030204" pitchFamily="18" charset="0"/>
                              </a:rPr>
                              <m:t>𝑨</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𝑩</m:t>
                            </m:r>
                          </m:e>
                        </m:d>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𝑨</m:t>
                        </m:r>
                      </m:e>
                    </m:d>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𝑨</m:t>
                    </m:r>
                  </m:oMath>
                </a14:m>
                <a:endParaRPr lang="en-US" altLang="zh-CN" sz="2000" b="1">
                  <a:solidFill>
                    <a:schemeClr val="accent4">
                      <a:lumMod val="50000"/>
                    </a:schemeClr>
                  </a:solidFill>
                </a:endParaRPr>
              </a:p>
            </p:txBody>
          </p:sp>
        </mc:Choice>
        <mc:Fallback xmlns="">
          <p:sp>
            <p:nvSpPr>
              <p:cNvPr id="2" name="文本框 1">
                <a:extLst>
                  <a:ext uri="{FF2B5EF4-FFF2-40B4-BE49-F238E27FC236}">
                    <a16:creationId xmlns:a16="http://schemas.microsoft.com/office/drawing/2014/main" id="{2C224DE9-912B-448E-A73A-3B15F37130E4}"/>
                  </a:ext>
                </a:extLst>
              </p:cNvPr>
              <p:cNvSpPr txBox="1">
                <a:spLocks noRot="1" noChangeAspect="1" noMove="1" noResize="1" noEditPoints="1" noAdjustHandles="1" noChangeArrowheads="1" noChangeShapeType="1" noTextEdit="1"/>
              </p:cNvSpPr>
              <p:nvPr/>
            </p:nvSpPr>
            <p:spPr>
              <a:xfrm>
                <a:off x="1114056" y="1252330"/>
                <a:ext cx="3851414" cy="1789785"/>
              </a:xfrm>
              <a:prstGeom prst="rect">
                <a:avLst/>
              </a:prstGeom>
              <a:blipFill>
                <a:blip r:embed="rId2"/>
                <a:stretch>
                  <a:fillRect l="-1741" t="-1701" b="-3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594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形式推出式证明练习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C224DE9-912B-448E-A73A-3B15F37130E4}"/>
                  </a:ext>
                </a:extLst>
              </p:cNvPr>
              <p:cNvSpPr txBox="1"/>
              <p:nvPr/>
            </p:nvSpPr>
            <p:spPr>
              <a:xfrm>
                <a:off x="1114056" y="786520"/>
                <a:ext cx="3634158" cy="404791"/>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sz="2000" b="1">
                    <a:solidFill>
                      <a:schemeClr val="accent4">
                        <a:lumMod val="50000"/>
                      </a:schemeClr>
                    </a:solidFill>
                  </a:rPr>
                  <a:t>证明：</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m:t>
                    </m:r>
                    <m:d>
                      <m:dPr>
                        <m:ctrlPr>
                          <a:rPr lang="en-US" altLang="zh-CN" sz="2000" b="1" i="1" smtClean="0">
                            <a:solidFill>
                              <a:schemeClr val="accent4">
                                <a:lumMod val="50000"/>
                              </a:schemeClr>
                            </a:solidFill>
                            <a:latin typeface="Cambria Math" panose="02040503050406030204" pitchFamily="18" charset="0"/>
                          </a:rPr>
                        </m:ctrlPr>
                      </m:dPr>
                      <m:e>
                        <m:d>
                          <m:dPr>
                            <m:ctrlPr>
                              <a:rPr lang="en-US" altLang="zh-CN" sz="2000" b="1" i="1" smtClean="0">
                                <a:solidFill>
                                  <a:schemeClr val="accent4">
                                    <a:lumMod val="50000"/>
                                  </a:schemeClr>
                                </a:solidFill>
                                <a:latin typeface="Cambria Math" panose="02040503050406030204" pitchFamily="18" charset="0"/>
                              </a:rPr>
                            </m:ctrlPr>
                          </m:dPr>
                          <m:e>
                            <m:r>
                              <a:rPr lang="en-US" altLang="zh-CN" sz="2000" b="1" i="1" smtClean="0">
                                <a:solidFill>
                                  <a:schemeClr val="accent4">
                                    <a:lumMod val="50000"/>
                                  </a:schemeClr>
                                </a:solidFill>
                                <a:latin typeface="Cambria Math" panose="02040503050406030204" pitchFamily="18" charset="0"/>
                              </a:rPr>
                              <m:t>𝑨</m:t>
                            </m:r>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𝑩</m:t>
                            </m:r>
                          </m:e>
                        </m:d>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𝑨</m:t>
                        </m:r>
                      </m:e>
                    </m:d>
                    <m:r>
                      <a:rPr lang="en-US" altLang="zh-CN" sz="2000" b="1" i="1" smtClean="0">
                        <a:solidFill>
                          <a:schemeClr val="accent4">
                            <a:lumMod val="50000"/>
                          </a:schemeClr>
                        </a:solidFill>
                        <a:latin typeface="Cambria Math" panose="02040503050406030204" pitchFamily="18" charset="0"/>
                      </a:rPr>
                      <m:t>→</m:t>
                    </m:r>
                    <m:r>
                      <a:rPr lang="en-US" altLang="zh-CN" sz="2000" b="1" i="1" smtClean="0">
                        <a:solidFill>
                          <a:schemeClr val="accent4">
                            <a:lumMod val="50000"/>
                          </a:schemeClr>
                        </a:solidFill>
                        <a:latin typeface="Cambria Math" panose="02040503050406030204" pitchFamily="18" charset="0"/>
                      </a:rPr>
                      <m:t>𝑨</m:t>
                    </m:r>
                  </m:oMath>
                </a14:m>
                <a:endParaRPr lang="en-US" altLang="zh-CN" sz="2000" b="1">
                  <a:solidFill>
                    <a:schemeClr val="accent4">
                      <a:lumMod val="50000"/>
                    </a:schemeClr>
                  </a:solidFill>
                </a:endParaRPr>
              </a:p>
            </p:txBody>
          </p:sp>
        </mc:Choice>
        <mc:Fallback xmlns="">
          <p:sp>
            <p:nvSpPr>
              <p:cNvPr id="2" name="文本框 1">
                <a:extLst>
                  <a:ext uri="{FF2B5EF4-FFF2-40B4-BE49-F238E27FC236}">
                    <a16:creationId xmlns:a16="http://schemas.microsoft.com/office/drawing/2014/main" id="{2C224DE9-912B-448E-A73A-3B15F37130E4}"/>
                  </a:ext>
                </a:extLst>
              </p:cNvPr>
              <p:cNvSpPr txBox="1">
                <a:spLocks noRot="1" noChangeAspect="1" noMove="1" noResize="1" noEditPoints="1" noAdjustHandles="1" noChangeArrowheads="1" noChangeShapeType="1" noTextEdit="1"/>
              </p:cNvSpPr>
              <p:nvPr/>
            </p:nvSpPr>
            <p:spPr>
              <a:xfrm>
                <a:off x="1114056" y="786520"/>
                <a:ext cx="3634158" cy="404791"/>
              </a:xfrm>
              <a:prstGeom prst="rect">
                <a:avLst/>
              </a:prstGeom>
              <a:blipFill>
                <a:blip r:embed="rId2"/>
                <a:stretch>
                  <a:fillRect l="-1846" t="-909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B53EE6BD-3CDA-4DE7-89D1-0791BC41B6FF}"/>
                  </a:ext>
                </a:extLst>
              </p:cNvPr>
              <p:cNvGraphicFramePr>
                <a:graphicFrameLocks noGrp="1"/>
              </p:cNvGraphicFramePr>
              <p:nvPr>
                <p:extLst>
                  <p:ext uri="{D42A27DB-BD31-4B8C-83A1-F6EECF244321}">
                    <p14:modId xmlns:p14="http://schemas.microsoft.com/office/powerpoint/2010/main" val="3515933493"/>
                  </p:ext>
                </p:extLst>
              </p:nvPr>
            </p:nvGraphicFramePr>
            <p:xfrm>
              <a:off x="1114056" y="1456774"/>
              <a:ext cx="6439270" cy="2678760"/>
            </p:xfrm>
            <a:graphic>
              <a:graphicData uri="http://schemas.openxmlformats.org/drawingml/2006/table">
                <a:tbl>
                  <a:tblPr bandRow="1">
                    <a:tableStyleId>{68D230F3-CF80-4859-8CE7-A43EE81993B5}</a:tableStyleId>
                  </a:tblPr>
                  <a:tblGrid>
                    <a:gridCol w="390894">
                      <a:extLst>
                        <a:ext uri="{9D8B030D-6E8A-4147-A177-3AD203B41FA5}">
                          <a16:colId xmlns:a16="http://schemas.microsoft.com/office/drawing/2014/main" val="918762525"/>
                        </a:ext>
                      </a:extLst>
                    </a:gridCol>
                    <a:gridCol w="1647825">
                      <a:extLst>
                        <a:ext uri="{9D8B030D-6E8A-4147-A177-3AD203B41FA5}">
                          <a16:colId xmlns:a16="http://schemas.microsoft.com/office/drawing/2014/main" val="2719862703"/>
                        </a:ext>
                      </a:extLst>
                    </a:gridCol>
                    <a:gridCol w="333375">
                      <a:extLst>
                        <a:ext uri="{9D8B030D-6E8A-4147-A177-3AD203B41FA5}">
                          <a16:colId xmlns:a16="http://schemas.microsoft.com/office/drawing/2014/main" val="1879101947"/>
                        </a:ext>
                      </a:extLst>
                    </a:gridCol>
                    <a:gridCol w="1790701">
                      <a:extLst>
                        <a:ext uri="{9D8B030D-6E8A-4147-A177-3AD203B41FA5}">
                          <a16:colId xmlns:a16="http://schemas.microsoft.com/office/drawing/2014/main" val="2422001383"/>
                        </a:ext>
                      </a:extLst>
                    </a:gridCol>
                    <a:gridCol w="2276475">
                      <a:extLst>
                        <a:ext uri="{9D8B030D-6E8A-4147-A177-3AD203B41FA5}">
                          <a16:colId xmlns:a16="http://schemas.microsoft.com/office/drawing/2014/main" val="335760230"/>
                        </a:ext>
                      </a:extLst>
                    </a:gridCol>
                  </a:tblGrid>
                  <a:tr h="334845">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1966185349"/>
                      </a:ext>
                    </a:extLst>
                  </a:tr>
                  <a:tr h="334845">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34845">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1051446229"/>
                      </a:ext>
                    </a:extLst>
                  </a:tr>
                  <a:tr h="334845">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是已证内定理</a:t>
                          </a:r>
                        </a:p>
                      </a:txBody>
                      <a:tcPr anchor="ctr"/>
                    </a:tc>
                    <a:extLst>
                      <a:ext uri="{0D108BD9-81ED-4DB2-BD59-A6C34878D82A}">
                        <a16:rowId xmlns:a16="http://schemas.microsoft.com/office/drawing/2014/main" val="2874351106"/>
                      </a:ext>
                    </a:extLst>
                  </a:tr>
                  <a:tr h="334845">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(4)</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651613783"/>
                      </a:ext>
                    </a:extLst>
                  </a:tr>
                  <a:tr h="334845">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(3),(5)</a:t>
                          </a:r>
                          <a:r>
                            <a:rPr lang="zh-CN" altLang="en-US" sz="1200" b="1">
                              <a:solidFill>
                                <a:schemeClr val="accent2">
                                  <a:lumMod val="50000"/>
                                </a:schemeClr>
                              </a:solidFill>
                            </a:rPr>
                            <a:t>分离规则</a:t>
                          </a:r>
                        </a:p>
                      </a:txBody>
                      <a:tcPr anchor="ctr"/>
                    </a:tc>
                    <a:extLst>
                      <a:ext uri="{0D108BD9-81ED-4DB2-BD59-A6C34878D82A}">
                        <a16:rowId xmlns:a16="http://schemas.microsoft.com/office/drawing/2014/main" val="1995527168"/>
                      </a:ext>
                    </a:extLst>
                  </a:tr>
                  <a:tr h="334845">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(2),(6)</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337944830"/>
                      </a:ext>
                    </a:extLst>
                  </a:tr>
                  <a:tr h="334845">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(7)</a:t>
                          </a:r>
                          <a:r>
                            <a:rPr lang="zh-CN" altLang="en-US" sz="1200" b="1">
                              <a:solidFill>
                                <a:schemeClr val="accent2">
                                  <a:lumMod val="50000"/>
                                </a:schemeClr>
                              </a:solidFill>
                            </a:rPr>
                            <a:t>演绎定理</a:t>
                          </a:r>
                        </a:p>
                      </a:txBody>
                      <a:tcPr anchor="ctr"/>
                    </a:tc>
                    <a:extLst>
                      <a:ext uri="{0D108BD9-81ED-4DB2-BD59-A6C34878D82A}">
                        <a16:rowId xmlns:a16="http://schemas.microsoft.com/office/drawing/2014/main" val="649537746"/>
                      </a:ext>
                    </a:extLst>
                  </a:tr>
                </a:tbl>
              </a:graphicData>
            </a:graphic>
          </p:graphicFrame>
        </mc:Choice>
        <mc:Fallback xmlns="">
          <p:graphicFrame>
            <p:nvGraphicFramePr>
              <p:cNvPr id="9" name="表格 8">
                <a:extLst>
                  <a:ext uri="{FF2B5EF4-FFF2-40B4-BE49-F238E27FC236}">
                    <a16:creationId xmlns:a16="http://schemas.microsoft.com/office/drawing/2014/main" id="{B53EE6BD-3CDA-4DE7-89D1-0791BC41B6FF}"/>
                  </a:ext>
                </a:extLst>
              </p:cNvPr>
              <p:cNvGraphicFramePr>
                <a:graphicFrameLocks noGrp="1"/>
              </p:cNvGraphicFramePr>
              <p:nvPr>
                <p:extLst>
                  <p:ext uri="{D42A27DB-BD31-4B8C-83A1-F6EECF244321}">
                    <p14:modId xmlns:p14="http://schemas.microsoft.com/office/powerpoint/2010/main" val="3515933493"/>
                  </p:ext>
                </p:extLst>
              </p:nvPr>
            </p:nvGraphicFramePr>
            <p:xfrm>
              <a:off x="1114056" y="1456774"/>
              <a:ext cx="6439270" cy="2678760"/>
            </p:xfrm>
            <a:graphic>
              <a:graphicData uri="http://schemas.openxmlformats.org/drawingml/2006/table">
                <a:tbl>
                  <a:tblPr bandRow="1">
                    <a:tableStyleId>{68D230F3-CF80-4859-8CE7-A43EE81993B5}</a:tableStyleId>
                  </a:tblPr>
                  <a:tblGrid>
                    <a:gridCol w="390894">
                      <a:extLst>
                        <a:ext uri="{9D8B030D-6E8A-4147-A177-3AD203B41FA5}">
                          <a16:colId xmlns:a16="http://schemas.microsoft.com/office/drawing/2014/main" val="918762525"/>
                        </a:ext>
                      </a:extLst>
                    </a:gridCol>
                    <a:gridCol w="1647825">
                      <a:extLst>
                        <a:ext uri="{9D8B030D-6E8A-4147-A177-3AD203B41FA5}">
                          <a16:colId xmlns:a16="http://schemas.microsoft.com/office/drawing/2014/main" val="2719862703"/>
                        </a:ext>
                      </a:extLst>
                    </a:gridCol>
                    <a:gridCol w="333375">
                      <a:extLst>
                        <a:ext uri="{9D8B030D-6E8A-4147-A177-3AD203B41FA5}">
                          <a16:colId xmlns:a16="http://schemas.microsoft.com/office/drawing/2014/main" val="1879101947"/>
                        </a:ext>
                      </a:extLst>
                    </a:gridCol>
                    <a:gridCol w="1790701">
                      <a:extLst>
                        <a:ext uri="{9D8B030D-6E8A-4147-A177-3AD203B41FA5}">
                          <a16:colId xmlns:a16="http://schemas.microsoft.com/office/drawing/2014/main" val="2422001383"/>
                        </a:ext>
                      </a:extLst>
                    </a:gridCol>
                    <a:gridCol w="2276475">
                      <a:extLst>
                        <a:ext uri="{9D8B030D-6E8A-4147-A177-3AD203B41FA5}">
                          <a16:colId xmlns:a16="http://schemas.microsoft.com/office/drawing/2014/main" val="335760230"/>
                        </a:ext>
                      </a:extLst>
                    </a:gridCol>
                  </a:tblGrid>
                  <a:tr h="334845">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1818" r="-267159" b="-705455"/>
                          </a:stretch>
                        </a:blipFill>
                      </a:tcPr>
                    </a:tc>
                    <a:tc>
                      <a:txBody>
                        <a:bodyPr/>
                        <a:lstStyle/>
                        <a:p>
                          <a:endParaRPr lang="zh-CN"/>
                        </a:p>
                      </a:txBody>
                      <a:tcPr anchor="ctr">
                        <a:blipFill>
                          <a:blip r:embed="rId3"/>
                          <a:stretch>
                            <a:fillRect l="-609091" t="-1818" r="-1216364" b="-705455"/>
                          </a:stretch>
                        </a:blipFill>
                      </a:tcPr>
                    </a:tc>
                    <a:tc>
                      <a:txBody>
                        <a:bodyPr/>
                        <a:lstStyle/>
                        <a:p>
                          <a:endParaRPr lang="zh-CN"/>
                        </a:p>
                      </a:txBody>
                      <a:tcPr anchor="ctr">
                        <a:blipFill>
                          <a:blip r:embed="rId3"/>
                          <a:stretch>
                            <a:fillRect l="-132653" t="-1818" r="-127551" b="-70545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1966185349"/>
                      </a:ext>
                    </a:extLst>
                  </a:tr>
                  <a:tr h="334845">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101818" r="-267159" b="-605455"/>
                          </a:stretch>
                        </a:blipFill>
                      </a:tcPr>
                    </a:tc>
                    <a:tc>
                      <a:txBody>
                        <a:bodyPr/>
                        <a:lstStyle/>
                        <a:p>
                          <a:endParaRPr lang="zh-CN"/>
                        </a:p>
                      </a:txBody>
                      <a:tcPr anchor="ctr">
                        <a:blipFill>
                          <a:blip r:embed="rId3"/>
                          <a:stretch>
                            <a:fillRect l="-609091" t="-101818" r="-1216364" b="-605455"/>
                          </a:stretch>
                        </a:blipFill>
                      </a:tcPr>
                    </a:tc>
                    <a:tc>
                      <a:txBody>
                        <a:bodyPr/>
                        <a:lstStyle/>
                        <a:p>
                          <a:endParaRPr lang="zh-CN"/>
                        </a:p>
                      </a:txBody>
                      <a:tcPr anchor="ctr">
                        <a:blipFill>
                          <a:blip r:embed="rId3"/>
                          <a:stretch>
                            <a:fillRect l="-132653" t="-101818" r="-127551" b="-60545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34845">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201818" r="-267159" b="-505455"/>
                          </a:stretch>
                        </a:blipFill>
                      </a:tcPr>
                    </a:tc>
                    <a:tc>
                      <a:txBody>
                        <a:bodyPr/>
                        <a:lstStyle/>
                        <a:p>
                          <a:endParaRPr lang="zh-CN"/>
                        </a:p>
                      </a:txBody>
                      <a:tcPr anchor="ctr">
                        <a:blipFill>
                          <a:blip r:embed="rId3"/>
                          <a:stretch>
                            <a:fillRect l="-609091" t="-201818" r="-1216364" b="-505455"/>
                          </a:stretch>
                        </a:blipFill>
                      </a:tcPr>
                    </a:tc>
                    <a:tc>
                      <a:txBody>
                        <a:bodyPr/>
                        <a:lstStyle/>
                        <a:p>
                          <a:endParaRPr lang="zh-CN"/>
                        </a:p>
                      </a:txBody>
                      <a:tcPr anchor="ctr">
                        <a:blipFill>
                          <a:blip r:embed="rId3"/>
                          <a:stretch>
                            <a:fillRect l="-132653" t="-201818" r="-127551" b="-505455"/>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1051446229"/>
                      </a:ext>
                    </a:extLst>
                  </a:tr>
                  <a:tr h="334845">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296429" r="-267159" b="-396429"/>
                          </a:stretch>
                        </a:blipFill>
                      </a:tcPr>
                    </a:tc>
                    <a:tc>
                      <a:txBody>
                        <a:bodyPr/>
                        <a:lstStyle/>
                        <a:p>
                          <a:endParaRPr lang="zh-CN"/>
                        </a:p>
                      </a:txBody>
                      <a:tcPr anchor="ctr">
                        <a:blipFill>
                          <a:blip r:embed="rId3"/>
                          <a:stretch>
                            <a:fillRect l="-609091" t="-296429" r="-1216364" b="-396429"/>
                          </a:stretch>
                        </a:blipFill>
                      </a:tcPr>
                    </a:tc>
                    <a:tc>
                      <a:txBody>
                        <a:bodyPr/>
                        <a:lstStyle/>
                        <a:p>
                          <a:endParaRPr lang="zh-CN"/>
                        </a:p>
                      </a:txBody>
                      <a:tcPr anchor="ctr">
                        <a:blipFill>
                          <a:blip r:embed="rId3"/>
                          <a:stretch>
                            <a:fillRect l="-132653" t="-296429" r="-127551" b="-396429"/>
                          </a:stretch>
                        </a:blipFill>
                      </a:tcPr>
                    </a:tc>
                    <a:tc>
                      <a:txBody>
                        <a:bodyPr/>
                        <a:lstStyle/>
                        <a:p>
                          <a:endParaRPr lang="zh-CN"/>
                        </a:p>
                      </a:txBody>
                      <a:tcPr anchor="ctr">
                        <a:blipFill>
                          <a:blip r:embed="rId3"/>
                          <a:stretch>
                            <a:fillRect l="-182888" t="-296429" r="-267" b="-396429"/>
                          </a:stretch>
                        </a:blipFill>
                      </a:tcPr>
                    </a:tc>
                    <a:extLst>
                      <a:ext uri="{0D108BD9-81ED-4DB2-BD59-A6C34878D82A}">
                        <a16:rowId xmlns:a16="http://schemas.microsoft.com/office/drawing/2014/main" val="2874351106"/>
                      </a:ext>
                    </a:extLst>
                  </a:tr>
                  <a:tr h="334845">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403636" r="-267159" b="-303636"/>
                          </a:stretch>
                        </a:blipFill>
                      </a:tcPr>
                    </a:tc>
                    <a:tc>
                      <a:txBody>
                        <a:bodyPr/>
                        <a:lstStyle/>
                        <a:p>
                          <a:endParaRPr lang="zh-CN"/>
                        </a:p>
                      </a:txBody>
                      <a:tcPr anchor="ctr">
                        <a:blipFill>
                          <a:blip r:embed="rId3"/>
                          <a:stretch>
                            <a:fillRect l="-609091" t="-403636" r="-1216364" b="-303636"/>
                          </a:stretch>
                        </a:blipFill>
                      </a:tcPr>
                    </a:tc>
                    <a:tc>
                      <a:txBody>
                        <a:bodyPr/>
                        <a:lstStyle/>
                        <a:p>
                          <a:endParaRPr lang="zh-CN"/>
                        </a:p>
                      </a:txBody>
                      <a:tcPr anchor="ctr">
                        <a:blipFill>
                          <a:blip r:embed="rId3"/>
                          <a:stretch>
                            <a:fillRect l="-132653" t="-403636" r="-127551" b="-303636"/>
                          </a:stretch>
                        </a:blipFill>
                      </a:tcPr>
                    </a:tc>
                    <a:tc>
                      <a:txBody>
                        <a:bodyPr/>
                        <a:lstStyle/>
                        <a:p>
                          <a:r>
                            <a:rPr lang="en-US" altLang="zh-CN" sz="1200" b="1">
                              <a:solidFill>
                                <a:schemeClr val="accent2">
                                  <a:lumMod val="50000"/>
                                </a:schemeClr>
                              </a:solidFill>
                            </a:rPr>
                            <a:t>// (4)</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651613783"/>
                      </a:ext>
                    </a:extLst>
                  </a:tr>
                  <a:tr h="334845">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503636" r="-267159" b="-203636"/>
                          </a:stretch>
                        </a:blipFill>
                      </a:tcPr>
                    </a:tc>
                    <a:tc>
                      <a:txBody>
                        <a:bodyPr/>
                        <a:lstStyle/>
                        <a:p>
                          <a:endParaRPr lang="zh-CN"/>
                        </a:p>
                      </a:txBody>
                      <a:tcPr anchor="ctr">
                        <a:blipFill>
                          <a:blip r:embed="rId3"/>
                          <a:stretch>
                            <a:fillRect l="-609091" t="-503636" r="-1216364" b="-203636"/>
                          </a:stretch>
                        </a:blipFill>
                      </a:tcPr>
                    </a:tc>
                    <a:tc>
                      <a:txBody>
                        <a:bodyPr/>
                        <a:lstStyle/>
                        <a:p>
                          <a:endParaRPr lang="zh-CN"/>
                        </a:p>
                      </a:txBody>
                      <a:tcPr anchor="ctr">
                        <a:blipFill>
                          <a:blip r:embed="rId3"/>
                          <a:stretch>
                            <a:fillRect l="-132653" t="-503636" r="-127551" b="-203636"/>
                          </a:stretch>
                        </a:blipFill>
                      </a:tcPr>
                    </a:tc>
                    <a:tc>
                      <a:txBody>
                        <a:bodyPr/>
                        <a:lstStyle/>
                        <a:p>
                          <a:r>
                            <a:rPr lang="en-US" altLang="zh-CN" sz="1200" b="1">
                              <a:solidFill>
                                <a:schemeClr val="accent2">
                                  <a:lumMod val="50000"/>
                                </a:schemeClr>
                              </a:solidFill>
                            </a:rPr>
                            <a:t>// (3),(5)</a:t>
                          </a:r>
                          <a:r>
                            <a:rPr lang="zh-CN" altLang="en-US" sz="1200" b="1">
                              <a:solidFill>
                                <a:schemeClr val="accent2">
                                  <a:lumMod val="50000"/>
                                </a:schemeClr>
                              </a:solidFill>
                            </a:rPr>
                            <a:t>分离规则</a:t>
                          </a:r>
                        </a:p>
                      </a:txBody>
                      <a:tcPr anchor="ctr"/>
                    </a:tc>
                    <a:extLst>
                      <a:ext uri="{0D108BD9-81ED-4DB2-BD59-A6C34878D82A}">
                        <a16:rowId xmlns:a16="http://schemas.microsoft.com/office/drawing/2014/main" val="1995527168"/>
                      </a:ext>
                    </a:extLst>
                  </a:tr>
                  <a:tr h="334845">
                    <a:tc>
                      <a:txBody>
                        <a:bodyPr/>
                        <a:lstStyle/>
                        <a:p>
                          <a:pPr algn="r"/>
                          <a:r>
                            <a:rPr lang="en-US" altLang="zh-CN" sz="1200" b="1">
                              <a:solidFill>
                                <a:schemeClr val="accent2">
                                  <a:lumMod val="50000"/>
                                </a:schemeClr>
                              </a:solidFill>
                            </a:rPr>
                            <a:t>(7)</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3616" t="-603636" r="-267159" b="-103636"/>
                          </a:stretch>
                        </a:blipFill>
                      </a:tcPr>
                    </a:tc>
                    <a:tc>
                      <a:txBody>
                        <a:bodyPr/>
                        <a:lstStyle/>
                        <a:p>
                          <a:endParaRPr lang="zh-CN"/>
                        </a:p>
                      </a:txBody>
                      <a:tcPr anchor="ctr">
                        <a:blipFill>
                          <a:blip r:embed="rId3"/>
                          <a:stretch>
                            <a:fillRect l="-609091" t="-603636" r="-1216364" b="-103636"/>
                          </a:stretch>
                        </a:blipFill>
                      </a:tcPr>
                    </a:tc>
                    <a:tc>
                      <a:txBody>
                        <a:bodyPr/>
                        <a:lstStyle/>
                        <a:p>
                          <a:endParaRPr lang="zh-CN"/>
                        </a:p>
                      </a:txBody>
                      <a:tcPr anchor="ctr">
                        <a:blipFill>
                          <a:blip r:embed="rId3"/>
                          <a:stretch>
                            <a:fillRect l="-132653" t="-603636" r="-127551" b="-103636"/>
                          </a:stretch>
                        </a:blipFill>
                      </a:tcPr>
                    </a:tc>
                    <a:tc>
                      <a:txBody>
                        <a:bodyPr/>
                        <a:lstStyle/>
                        <a:p>
                          <a:r>
                            <a:rPr lang="en-US" altLang="zh-CN" sz="1200" b="1">
                              <a:solidFill>
                                <a:schemeClr val="accent2">
                                  <a:lumMod val="50000"/>
                                </a:schemeClr>
                              </a:solidFill>
                            </a:rPr>
                            <a:t>// (2),(6)</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337944830"/>
                      </a:ext>
                    </a:extLst>
                  </a:tr>
                  <a:tr h="334845">
                    <a:tc>
                      <a:txBody>
                        <a:bodyPr/>
                        <a:lstStyle/>
                        <a:p>
                          <a:pPr algn="r"/>
                          <a:r>
                            <a:rPr lang="en-US" altLang="zh-CN" sz="1200" b="1">
                              <a:solidFill>
                                <a:schemeClr val="accent2">
                                  <a:lumMod val="50000"/>
                                </a:schemeClr>
                              </a:solidFill>
                            </a:rPr>
                            <a:t>(8)</a:t>
                          </a:r>
                          <a:endParaRPr lang="zh-CN" altLang="en-US" sz="1200" b="1">
                            <a:solidFill>
                              <a:schemeClr val="accent2">
                                <a:lumMod val="50000"/>
                              </a:schemeClr>
                            </a:solidFill>
                          </a:endParaRPr>
                        </a:p>
                      </a:txBody>
                      <a:tcPr anchor="ctr"/>
                    </a:tc>
                    <a:tc>
                      <a:txBody>
                        <a:bodyPr/>
                        <a:lstStyle/>
                        <a:p>
                          <a:pP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609091" t="-703636" r="-1216364" b="-3636"/>
                          </a:stretch>
                        </a:blipFill>
                      </a:tcPr>
                    </a:tc>
                    <a:tc>
                      <a:txBody>
                        <a:bodyPr/>
                        <a:lstStyle/>
                        <a:p>
                          <a:endParaRPr lang="zh-CN"/>
                        </a:p>
                      </a:txBody>
                      <a:tcPr anchor="ctr">
                        <a:blipFill>
                          <a:blip r:embed="rId3"/>
                          <a:stretch>
                            <a:fillRect l="-132653" t="-703636" r="-127551" b="-3636"/>
                          </a:stretch>
                        </a:blipFill>
                      </a:tcPr>
                    </a:tc>
                    <a:tc>
                      <a:txBody>
                        <a:bodyPr/>
                        <a:lstStyle/>
                        <a:p>
                          <a:r>
                            <a:rPr lang="en-US" altLang="zh-CN" sz="1200" b="1">
                              <a:solidFill>
                                <a:schemeClr val="accent2">
                                  <a:lumMod val="50000"/>
                                </a:schemeClr>
                              </a:solidFill>
                            </a:rPr>
                            <a:t>// (7)</a:t>
                          </a:r>
                          <a:r>
                            <a:rPr lang="zh-CN" altLang="en-US" sz="1200" b="1">
                              <a:solidFill>
                                <a:schemeClr val="accent2">
                                  <a:lumMod val="50000"/>
                                </a:schemeClr>
                              </a:solidFill>
                            </a:rPr>
                            <a:t>演绎定理</a:t>
                          </a:r>
                        </a:p>
                      </a:txBody>
                      <a:tcPr anchor="ctr"/>
                    </a:tc>
                    <a:extLst>
                      <a:ext uri="{0D108BD9-81ED-4DB2-BD59-A6C34878D82A}">
                        <a16:rowId xmlns:a16="http://schemas.microsoft.com/office/drawing/2014/main" val="649537746"/>
                      </a:ext>
                    </a:extLst>
                  </a:tr>
                </a:tbl>
              </a:graphicData>
            </a:graphic>
          </p:graphicFrame>
        </mc:Fallback>
      </mc:AlternateContent>
    </p:spTree>
    <p:extLst>
      <p:ext uri="{BB962C8B-B14F-4D97-AF65-F5344CB8AC3E}">
        <p14:creationId xmlns:p14="http://schemas.microsoft.com/office/powerpoint/2010/main" val="3250741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析取运算符</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4F17FE-8C35-45B4-B992-1A2375B17415}"/>
                  </a:ext>
                </a:extLst>
              </p:cNvPr>
              <p:cNvSpPr txBox="1"/>
              <p:nvPr/>
            </p:nvSpPr>
            <p:spPr>
              <a:xfrm>
                <a:off x="893001" y="815051"/>
                <a:ext cx="3250079" cy="370294"/>
              </a:xfrm>
              <a:prstGeom prst="rect">
                <a:avLst/>
              </a:prstGeom>
              <a:solidFill>
                <a:schemeClr val="accent4">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是</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的简写</a:t>
                </a:r>
                <a:endParaRPr lang="en-US" altLang="zh-CN"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6B4F17FE-8C35-45B4-B992-1A2375B17415}"/>
                  </a:ext>
                </a:extLst>
              </p:cNvPr>
              <p:cNvSpPr txBox="1">
                <a:spLocks noRot="1" noChangeAspect="1" noMove="1" noResize="1" noEditPoints="1" noAdjustHandles="1" noChangeArrowheads="1" noChangeShapeType="1" noTextEdit="1"/>
              </p:cNvSpPr>
              <p:nvPr/>
            </p:nvSpPr>
            <p:spPr>
              <a:xfrm>
                <a:off x="893001" y="815051"/>
                <a:ext cx="3250079" cy="370294"/>
              </a:xfrm>
              <a:prstGeom prst="rect">
                <a:avLst/>
              </a:prstGeom>
              <a:blipFill>
                <a:blip r:embed="rId2"/>
                <a:stretch>
                  <a:fillRect l="-74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6A9640B-B81D-4B51-9105-CA9553D36E03}"/>
                  </a:ext>
                </a:extLst>
              </p:cNvPr>
              <p:cNvSpPr txBox="1"/>
              <p:nvPr/>
            </p:nvSpPr>
            <p:spPr>
              <a:xfrm>
                <a:off x="893001" y="1320553"/>
                <a:ext cx="7357998" cy="844911"/>
              </a:xfrm>
              <a:prstGeom prst="rect">
                <a:avLst/>
              </a:prstGeom>
              <a:solidFill>
                <a:schemeClr val="accent5">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由内定理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和双重否定律不难得到内定理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，且由公理</a:t>
                </a:r>
                <a:r>
                  <a:rPr lang="en-US" altLang="zh-CN" sz="1400" b="1">
                    <a:solidFill>
                      <a:schemeClr val="accent2">
                        <a:lumMod val="50000"/>
                      </a:schemeClr>
                    </a:solidFill>
                  </a:rPr>
                  <a:t>A1</a:t>
                </a:r>
                <a:r>
                  <a:rPr lang="zh-CN" altLang="en-US" sz="1400" b="1">
                    <a:solidFill>
                      <a:schemeClr val="accent2">
                        <a:lumMod val="50000"/>
                      </a:schemeClr>
                    </a:solidFill>
                  </a:rPr>
                  <a:t>有内定理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，进一步对任意公式集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有：</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，这称为</a:t>
                </a:r>
                <a:r>
                  <a:rPr lang="zh-CN" altLang="en-US" sz="1400" b="1">
                    <a:solidFill>
                      <a:srgbClr val="C00000"/>
                    </a:solidFill>
                  </a:rPr>
                  <a:t>附加规则</a:t>
                </a:r>
                <a:endParaRPr lang="zh-CN" altLang="en-US" sz="14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B6A9640B-B81D-4B51-9105-CA9553D36E03}"/>
                  </a:ext>
                </a:extLst>
              </p:cNvPr>
              <p:cNvSpPr txBox="1">
                <a:spLocks noRot="1" noChangeAspect="1" noMove="1" noResize="1" noEditPoints="1" noAdjustHandles="1" noChangeArrowheads="1" noChangeShapeType="1" noTextEdit="1"/>
              </p:cNvSpPr>
              <p:nvPr/>
            </p:nvSpPr>
            <p:spPr>
              <a:xfrm>
                <a:off x="893001" y="1320553"/>
                <a:ext cx="7357998" cy="844911"/>
              </a:xfrm>
              <a:prstGeom prst="rect">
                <a:avLst/>
              </a:prstGeom>
              <a:blipFill>
                <a:blip r:embed="rId3"/>
                <a:stretch>
                  <a:fillRect l="-83"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5963253-ED58-4CC2-86A0-60483E2F3C38}"/>
                  </a:ext>
                </a:extLst>
              </p:cNvPr>
              <p:cNvSpPr txBox="1"/>
              <p:nvPr/>
            </p:nvSpPr>
            <p:spPr>
              <a:xfrm>
                <a:off x="893001" y="2364598"/>
                <a:ext cx="2461457" cy="369332"/>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E5963253-ED58-4CC2-86A0-60483E2F3C38}"/>
                  </a:ext>
                </a:extLst>
              </p:cNvPr>
              <p:cNvSpPr txBox="1">
                <a:spLocks noRot="1" noChangeAspect="1" noMove="1" noResize="1" noEditPoints="1" noAdjustHandles="1" noChangeArrowheads="1" noChangeShapeType="1" noTextEdit="1"/>
              </p:cNvSpPr>
              <p:nvPr/>
            </p:nvSpPr>
            <p:spPr>
              <a:xfrm>
                <a:off x="893001" y="2364598"/>
                <a:ext cx="2461457" cy="369332"/>
              </a:xfrm>
              <a:prstGeom prst="rect">
                <a:avLst/>
              </a:prstGeom>
              <a:blipFill>
                <a:blip r:embed="rId4"/>
                <a:stretch>
                  <a:fillRect l="-1485" t="-5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03B2E3EC-CE02-436D-A7D0-9AEEDA324C0E}"/>
                  </a:ext>
                </a:extLst>
              </p:cNvPr>
              <p:cNvGraphicFramePr>
                <a:graphicFrameLocks noGrp="1"/>
              </p:cNvGraphicFramePr>
              <p:nvPr>
                <p:extLst>
                  <p:ext uri="{D42A27DB-BD31-4B8C-83A1-F6EECF244321}">
                    <p14:modId xmlns:p14="http://schemas.microsoft.com/office/powerpoint/2010/main" val="3106250294"/>
                  </p:ext>
                </p:extLst>
              </p:nvPr>
            </p:nvGraphicFramePr>
            <p:xfrm>
              <a:off x="4039384" y="2364598"/>
              <a:ext cx="4211615" cy="2009070"/>
            </p:xfrm>
            <a:graphic>
              <a:graphicData uri="http://schemas.openxmlformats.org/drawingml/2006/table">
                <a:tbl>
                  <a:tblPr bandRow="1">
                    <a:tableStyleId>{68D230F3-CF80-4859-8CE7-A43EE81993B5}</a:tableStyleId>
                  </a:tblPr>
                  <a:tblGrid>
                    <a:gridCol w="344633">
                      <a:extLst>
                        <a:ext uri="{9D8B030D-6E8A-4147-A177-3AD203B41FA5}">
                          <a16:colId xmlns:a16="http://schemas.microsoft.com/office/drawing/2014/main" val="918762525"/>
                        </a:ext>
                      </a:extLst>
                    </a:gridCol>
                    <a:gridCol w="1525507">
                      <a:extLst>
                        <a:ext uri="{9D8B030D-6E8A-4147-A177-3AD203B41FA5}">
                          <a16:colId xmlns:a16="http://schemas.microsoft.com/office/drawing/2014/main" val="2719862703"/>
                        </a:ext>
                      </a:extLst>
                    </a:gridCol>
                    <a:gridCol w="243270">
                      <a:extLst>
                        <a:ext uri="{9D8B030D-6E8A-4147-A177-3AD203B41FA5}">
                          <a16:colId xmlns:a16="http://schemas.microsoft.com/office/drawing/2014/main" val="1879101947"/>
                        </a:ext>
                      </a:extLst>
                    </a:gridCol>
                    <a:gridCol w="739947">
                      <a:extLst>
                        <a:ext uri="{9D8B030D-6E8A-4147-A177-3AD203B41FA5}">
                          <a16:colId xmlns:a16="http://schemas.microsoft.com/office/drawing/2014/main" val="2422001383"/>
                        </a:ext>
                      </a:extLst>
                    </a:gridCol>
                    <a:gridCol w="1358258">
                      <a:extLst>
                        <a:ext uri="{9D8B030D-6E8A-4147-A177-3AD203B41FA5}">
                          <a16:colId xmlns:a16="http://schemas.microsoft.com/office/drawing/2014/main" val="335760230"/>
                        </a:ext>
                      </a:extLst>
                    </a:gridCol>
                  </a:tblGrid>
                  <a:tr h="334845">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1966185349"/>
                      </a:ext>
                    </a:extLst>
                  </a:tr>
                  <a:tr h="334845">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34845">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1051446229"/>
                      </a:ext>
                    </a:extLst>
                  </a:tr>
                  <a:tr h="334845">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34845">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(2),(4)</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651613783"/>
                      </a:ext>
                    </a:extLst>
                  </a:tr>
                  <a:tr h="334845">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(3),(5)</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995527168"/>
                      </a:ext>
                    </a:extLst>
                  </a:tr>
                </a:tbl>
              </a:graphicData>
            </a:graphic>
          </p:graphicFrame>
        </mc:Choice>
        <mc:Fallback xmlns="">
          <p:graphicFrame>
            <p:nvGraphicFramePr>
              <p:cNvPr id="17" name="表格 16">
                <a:extLst>
                  <a:ext uri="{FF2B5EF4-FFF2-40B4-BE49-F238E27FC236}">
                    <a16:creationId xmlns:a16="http://schemas.microsoft.com/office/drawing/2014/main" id="{03B2E3EC-CE02-436D-A7D0-9AEEDA324C0E}"/>
                  </a:ext>
                </a:extLst>
              </p:cNvPr>
              <p:cNvGraphicFramePr>
                <a:graphicFrameLocks noGrp="1"/>
              </p:cNvGraphicFramePr>
              <p:nvPr>
                <p:extLst>
                  <p:ext uri="{D42A27DB-BD31-4B8C-83A1-F6EECF244321}">
                    <p14:modId xmlns:p14="http://schemas.microsoft.com/office/powerpoint/2010/main" val="3106250294"/>
                  </p:ext>
                </p:extLst>
              </p:nvPr>
            </p:nvGraphicFramePr>
            <p:xfrm>
              <a:off x="4039384" y="2364598"/>
              <a:ext cx="4211615" cy="2009070"/>
            </p:xfrm>
            <a:graphic>
              <a:graphicData uri="http://schemas.openxmlformats.org/drawingml/2006/table">
                <a:tbl>
                  <a:tblPr bandRow="1">
                    <a:tableStyleId>{68D230F3-CF80-4859-8CE7-A43EE81993B5}</a:tableStyleId>
                  </a:tblPr>
                  <a:tblGrid>
                    <a:gridCol w="344633">
                      <a:extLst>
                        <a:ext uri="{9D8B030D-6E8A-4147-A177-3AD203B41FA5}">
                          <a16:colId xmlns:a16="http://schemas.microsoft.com/office/drawing/2014/main" val="918762525"/>
                        </a:ext>
                      </a:extLst>
                    </a:gridCol>
                    <a:gridCol w="1525507">
                      <a:extLst>
                        <a:ext uri="{9D8B030D-6E8A-4147-A177-3AD203B41FA5}">
                          <a16:colId xmlns:a16="http://schemas.microsoft.com/office/drawing/2014/main" val="2719862703"/>
                        </a:ext>
                      </a:extLst>
                    </a:gridCol>
                    <a:gridCol w="243270">
                      <a:extLst>
                        <a:ext uri="{9D8B030D-6E8A-4147-A177-3AD203B41FA5}">
                          <a16:colId xmlns:a16="http://schemas.microsoft.com/office/drawing/2014/main" val="1879101947"/>
                        </a:ext>
                      </a:extLst>
                    </a:gridCol>
                    <a:gridCol w="739947">
                      <a:extLst>
                        <a:ext uri="{9D8B030D-6E8A-4147-A177-3AD203B41FA5}">
                          <a16:colId xmlns:a16="http://schemas.microsoft.com/office/drawing/2014/main" val="2422001383"/>
                        </a:ext>
                      </a:extLst>
                    </a:gridCol>
                    <a:gridCol w="1358258">
                      <a:extLst>
                        <a:ext uri="{9D8B030D-6E8A-4147-A177-3AD203B41FA5}">
                          <a16:colId xmlns:a16="http://schemas.microsoft.com/office/drawing/2014/main" val="335760230"/>
                        </a:ext>
                      </a:extLst>
                    </a:gridCol>
                  </a:tblGrid>
                  <a:tr h="334845">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800" t="-1818" r="-154400" b="-505455"/>
                          </a:stretch>
                        </a:blipFill>
                      </a:tcPr>
                    </a:tc>
                    <a:tc>
                      <a:txBody>
                        <a:bodyPr/>
                        <a:lstStyle/>
                        <a:p>
                          <a:endParaRPr lang="zh-CN"/>
                        </a:p>
                      </a:txBody>
                      <a:tcPr anchor="ctr">
                        <a:blipFill>
                          <a:blip r:embed="rId5"/>
                          <a:stretch>
                            <a:fillRect l="-767500" t="-1818" r="-865000" b="-505455"/>
                          </a:stretch>
                        </a:blipFill>
                      </a:tcPr>
                    </a:tc>
                    <a:tc>
                      <a:txBody>
                        <a:bodyPr/>
                        <a:lstStyle/>
                        <a:p>
                          <a:endParaRPr lang="zh-CN"/>
                        </a:p>
                      </a:txBody>
                      <a:tcPr anchor="ctr">
                        <a:blipFill>
                          <a:blip r:embed="rId5"/>
                          <a:stretch>
                            <a:fillRect l="-284426" t="-1818" r="-183607" b="-50545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1966185349"/>
                      </a:ext>
                    </a:extLst>
                  </a:tr>
                  <a:tr h="334845">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800" t="-101818" r="-154400" b="-405455"/>
                          </a:stretch>
                        </a:blipFill>
                      </a:tcPr>
                    </a:tc>
                    <a:tc>
                      <a:txBody>
                        <a:bodyPr/>
                        <a:lstStyle/>
                        <a:p>
                          <a:endParaRPr lang="zh-CN"/>
                        </a:p>
                      </a:txBody>
                      <a:tcPr anchor="ctr">
                        <a:blipFill>
                          <a:blip r:embed="rId5"/>
                          <a:stretch>
                            <a:fillRect l="-767500" t="-101818" r="-865000" b="-405455"/>
                          </a:stretch>
                        </a:blipFill>
                      </a:tcPr>
                    </a:tc>
                    <a:tc>
                      <a:txBody>
                        <a:bodyPr/>
                        <a:lstStyle/>
                        <a:p>
                          <a:endParaRPr lang="zh-CN"/>
                        </a:p>
                      </a:txBody>
                      <a:tcPr anchor="ctr">
                        <a:blipFill>
                          <a:blip r:embed="rId5"/>
                          <a:stretch>
                            <a:fillRect l="-284426" t="-101818" r="-183607" b="-405455"/>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34845">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800" t="-198214" r="-154400" b="-298214"/>
                          </a:stretch>
                        </a:blipFill>
                      </a:tcPr>
                    </a:tc>
                    <a:tc>
                      <a:txBody>
                        <a:bodyPr/>
                        <a:lstStyle/>
                        <a:p>
                          <a:endParaRPr lang="zh-CN"/>
                        </a:p>
                      </a:txBody>
                      <a:tcPr anchor="ctr">
                        <a:blipFill>
                          <a:blip r:embed="rId5"/>
                          <a:stretch>
                            <a:fillRect l="-767500" t="-198214" r="-865000" b="-298214"/>
                          </a:stretch>
                        </a:blipFill>
                      </a:tcPr>
                    </a:tc>
                    <a:tc>
                      <a:txBody>
                        <a:bodyPr/>
                        <a:lstStyle/>
                        <a:p>
                          <a:endParaRPr lang="zh-CN"/>
                        </a:p>
                      </a:txBody>
                      <a:tcPr anchor="ctr">
                        <a:blipFill>
                          <a:blip r:embed="rId5"/>
                          <a:stretch>
                            <a:fillRect l="-284426" t="-198214" r="-183607" b="-298214"/>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1051446229"/>
                      </a:ext>
                    </a:extLst>
                  </a:tr>
                  <a:tr h="334845">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800" t="-303636" r="-154400" b="-203636"/>
                          </a:stretch>
                        </a:blipFill>
                      </a:tcPr>
                    </a:tc>
                    <a:tc>
                      <a:txBody>
                        <a:bodyPr/>
                        <a:lstStyle/>
                        <a:p>
                          <a:endParaRPr lang="zh-CN"/>
                        </a:p>
                      </a:txBody>
                      <a:tcPr anchor="ctr">
                        <a:blipFill>
                          <a:blip r:embed="rId5"/>
                          <a:stretch>
                            <a:fillRect l="-767500" t="-303636" r="-865000" b="-203636"/>
                          </a:stretch>
                        </a:blipFill>
                      </a:tcPr>
                    </a:tc>
                    <a:tc>
                      <a:txBody>
                        <a:bodyPr/>
                        <a:lstStyle/>
                        <a:p>
                          <a:endParaRPr lang="zh-CN"/>
                        </a:p>
                      </a:txBody>
                      <a:tcPr anchor="ctr">
                        <a:blipFill>
                          <a:blip r:embed="rId5"/>
                          <a:stretch>
                            <a:fillRect l="-284426" t="-303636" r="-183607" b="-203636"/>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34845">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800" t="-403636" r="-154400" b="-103636"/>
                          </a:stretch>
                        </a:blipFill>
                      </a:tcPr>
                    </a:tc>
                    <a:tc>
                      <a:txBody>
                        <a:bodyPr/>
                        <a:lstStyle/>
                        <a:p>
                          <a:endParaRPr lang="zh-CN"/>
                        </a:p>
                      </a:txBody>
                      <a:tcPr anchor="ctr">
                        <a:blipFill>
                          <a:blip r:embed="rId5"/>
                          <a:stretch>
                            <a:fillRect l="-767500" t="-403636" r="-865000" b="-103636"/>
                          </a:stretch>
                        </a:blipFill>
                      </a:tcPr>
                    </a:tc>
                    <a:tc>
                      <a:txBody>
                        <a:bodyPr/>
                        <a:lstStyle/>
                        <a:p>
                          <a:endParaRPr lang="zh-CN"/>
                        </a:p>
                      </a:txBody>
                      <a:tcPr anchor="ctr">
                        <a:blipFill>
                          <a:blip r:embed="rId5"/>
                          <a:stretch>
                            <a:fillRect l="-284426" t="-403636" r="-183607" b="-103636"/>
                          </a:stretch>
                        </a:blipFill>
                      </a:tcPr>
                    </a:tc>
                    <a:tc>
                      <a:txBody>
                        <a:bodyPr/>
                        <a:lstStyle/>
                        <a:p>
                          <a:r>
                            <a:rPr lang="en-US" altLang="zh-CN" sz="1200" b="1">
                              <a:solidFill>
                                <a:schemeClr val="accent2">
                                  <a:lumMod val="50000"/>
                                </a:schemeClr>
                              </a:solidFill>
                            </a:rPr>
                            <a:t>// (2),(4)</a:t>
                          </a:r>
                          <a:r>
                            <a:rPr lang="zh-CN" altLang="en-US" sz="1200" b="1">
                              <a:solidFill>
                                <a:schemeClr val="accent2">
                                  <a:lumMod val="50000"/>
                                </a:schemeClr>
                              </a:solidFill>
                            </a:rPr>
                            <a:t>假言易位</a:t>
                          </a:r>
                        </a:p>
                      </a:txBody>
                      <a:tcPr anchor="ctr"/>
                    </a:tc>
                    <a:extLst>
                      <a:ext uri="{0D108BD9-81ED-4DB2-BD59-A6C34878D82A}">
                        <a16:rowId xmlns:a16="http://schemas.microsoft.com/office/drawing/2014/main" val="651613783"/>
                      </a:ext>
                    </a:extLst>
                  </a:tr>
                  <a:tr h="334845">
                    <a:tc>
                      <a:txBody>
                        <a:bodyPr/>
                        <a:lstStyle/>
                        <a:p>
                          <a:pPr algn="r"/>
                          <a:r>
                            <a:rPr lang="en-US" altLang="zh-CN" sz="1200" b="1">
                              <a:solidFill>
                                <a:schemeClr val="accent2">
                                  <a:lumMod val="50000"/>
                                </a:schemeClr>
                              </a:solidFill>
                            </a:rPr>
                            <a:t>(6)</a:t>
                          </a:r>
                          <a:endParaRPr lang="zh-CN" altLang="en-US" sz="1200" b="1">
                            <a:solidFill>
                              <a:schemeClr val="accent2">
                                <a:lumMod val="50000"/>
                              </a:schemeClr>
                            </a:solidFill>
                          </a:endParaRPr>
                        </a:p>
                      </a:txBody>
                      <a:tcPr anchor="ctr"/>
                    </a:tc>
                    <a:tc>
                      <a:txBody>
                        <a:bodyPr/>
                        <a:lstStyle/>
                        <a:p>
                          <a:endParaRPr lang="zh-CN"/>
                        </a:p>
                      </a:txBody>
                      <a:tcPr anchor="ctr">
                        <a:blipFill>
                          <a:blip r:embed="rId5"/>
                          <a:stretch>
                            <a:fillRect l="-22800" t="-503636" r="-154400" b="-3636"/>
                          </a:stretch>
                        </a:blipFill>
                      </a:tcPr>
                    </a:tc>
                    <a:tc>
                      <a:txBody>
                        <a:bodyPr/>
                        <a:lstStyle/>
                        <a:p>
                          <a:endParaRPr lang="zh-CN"/>
                        </a:p>
                      </a:txBody>
                      <a:tcPr anchor="ctr">
                        <a:blipFill>
                          <a:blip r:embed="rId5"/>
                          <a:stretch>
                            <a:fillRect l="-767500" t="-503636" r="-865000" b="-3636"/>
                          </a:stretch>
                        </a:blipFill>
                      </a:tcPr>
                    </a:tc>
                    <a:tc>
                      <a:txBody>
                        <a:bodyPr/>
                        <a:lstStyle/>
                        <a:p>
                          <a:endParaRPr lang="zh-CN"/>
                        </a:p>
                      </a:txBody>
                      <a:tcPr anchor="ctr">
                        <a:blipFill>
                          <a:blip r:embed="rId5"/>
                          <a:stretch>
                            <a:fillRect l="-284426" t="-503636" r="-183607" b="-3636"/>
                          </a:stretch>
                        </a:blipFill>
                      </a:tcPr>
                    </a:tc>
                    <a:tc>
                      <a:txBody>
                        <a:bodyPr/>
                        <a:lstStyle/>
                        <a:p>
                          <a:r>
                            <a:rPr lang="en-US" altLang="zh-CN" sz="1200" b="1">
                              <a:solidFill>
                                <a:schemeClr val="accent2">
                                  <a:lumMod val="50000"/>
                                </a:schemeClr>
                              </a:solidFill>
                            </a:rPr>
                            <a:t>// (3),(5)</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1995527168"/>
                      </a:ext>
                    </a:extLst>
                  </a:tr>
                </a:tbl>
              </a:graphicData>
            </a:graphic>
          </p:graphicFrame>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EBEBF2C-F8F2-4E75-B739-FA7F0AF68524}"/>
                  </a:ext>
                </a:extLst>
              </p:cNvPr>
              <p:cNvSpPr txBox="1"/>
              <p:nvPr/>
            </p:nvSpPr>
            <p:spPr>
              <a:xfrm>
                <a:off x="893001" y="2913689"/>
                <a:ext cx="2854051" cy="338554"/>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𝑪</m:t>
                    </m:r>
                  </m:oMath>
                </a14:m>
                <a:endParaRPr lang="zh-CN" altLang="en-US" sz="16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AEBEBF2C-F8F2-4E75-B739-FA7F0AF68524}"/>
                  </a:ext>
                </a:extLst>
              </p:cNvPr>
              <p:cNvSpPr txBox="1">
                <a:spLocks noRot="1" noChangeAspect="1" noMove="1" noResize="1" noEditPoints="1" noAdjustHandles="1" noChangeArrowheads="1" noChangeShapeType="1" noTextEdit="1"/>
              </p:cNvSpPr>
              <p:nvPr/>
            </p:nvSpPr>
            <p:spPr>
              <a:xfrm>
                <a:off x="893001" y="2913689"/>
                <a:ext cx="2854051" cy="338554"/>
              </a:xfrm>
              <a:prstGeom prst="rect">
                <a:avLst/>
              </a:prstGeom>
              <a:blipFill>
                <a:blip r:embed="rId6"/>
                <a:stretch>
                  <a:fillRect l="-853" t="-1786"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B25E81-6C7D-4766-9EB8-D090CD77F487}"/>
                  </a:ext>
                </a:extLst>
              </p:cNvPr>
              <p:cNvSpPr txBox="1"/>
              <p:nvPr/>
            </p:nvSpPr>
            <p:spPr>
              <a:xfrm>
                <a:off x="893001" y="3432002"/>
                <a:ext cx="2943503" cy="1101968"/>
              </a:xfrm>
              <a:prstGeom prst="rect">
                <a:avLst/>
              </a:prstGeom>
              <a:solidFill>
                <a:schemeClr val="accent5">
                  <a:lumMod val="20000"/>
                  <a:lumOff val="80000"/>
                </a:schemeClr>
              </a:solidFill>
            </p:spPr>
            <p:txBody>
              <a:bodyPr wrap="square" rtlCol="0">
                <a:spAutoFit/>
              </a:bodyPr>
              <a:lstStyle/>
              <a:p>
                <a:pPr marL="285750" indent="-285750">
                  <a:lnSpc>
                    <a:spcPts val="2000"/>
                  </a:lnSpc>
                  <a:buFont typeface="Arial" panose="020B0604020202020204" pitchFamily="34" charset="0"/>
                  <a:buChar char="•"/>
                </a:pPr>
                <a:r>
                  <a:rPr lang="zh-CN" altLang="en-US" sz="1400" b="1">
                    <a:solidFill>
                      <a:schemeClr val="accent2">
                        <a:lumMod val="50000"/>
                      </a:schemeClr>
                    </a:solidFill>
                  </a:rPr>
                  <a:t>即有：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oMath>
                </a14:m>
                <a:r>
                  <a:rPr lang="zh-CN" altLang="en-US" sz="1400" b="1">
                    <a:solidFill>
                      <a:schemeClr val="accent2">
                        <a:lumMod val="50000"/>
                      </a:schemeClr>
                    </a:solidFill>
                  </a:rPr>
                  <a:t>，一般地，对公式集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en-US" altLang="zh-CN" sz="1400" b="1">
                    <a:solidFill>
                      <a:schemeClr val="accent2">
                        <a:lumMod val="50000"/>
                      </a:schemeClr>
                    </a:solidFill>
                  </a:rPr>
                  <a:t>, </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en-US" altLang="zh-CN" sz="1400" b="1">
                    <a:solidFill>
                      <a:srgbClr val="C00000"/>
                    </a:solidFill>
                  </a:rPr>
                  <a:t>, </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oMath>
                </a14:m>
                <a:r>
                  <a:rPr lang="en-US" altLang="zh-CN" sz="1400" b="1">
                    <a:solidFill>
                      <a:srgbClr val="C00000"/>
                    </a:solidFill>
                  </a:rPr>
                  <a:t> </a:t>
                </a:r>
                <a:r>
                  <a:rPr lang="zh-CN" altLang="en-US" sz="1400" b="1">
                    <a:solidFill>
                      <a:srgbClr val="C00000"/>
                    </a:solidFill>
                  </a:rPr>
                  <a:t>和</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𝑩</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𝑪</m:t>
                    </m:r>
                  </m:oMath>
                </a14:m>
                <a:r>
                  <a:rPr lang="zh-CN" altLang="en-US" sz="1400" b="1">
                    <a:solidFill>
                      <a:schemeClr val="accent2">
                        <a:lumMod val="50000"/>
                      </a:schemeClr>
                    </a:solidFill>
                  </a:rPr>
                  <a:t>，这称为</a:t>
                </a:r>
                <a:r>
                  <a:rPr lang="zh-CN" altLang="en-US" sz="1400" b="1">
                    <a:solidFill>
                      <a:srgbClr val="C00000"/>
                    </a:solidFill>
                  </a:rPr>
                  <a:t>分情况证明规则</a:t>
                </a:r>
              </a:p>
            </p:txBody>
          </p:sp>
        </mc:Choice>
        <mc:Fallback xmlns="">
          <p:sp>
            <p:nvSpPr>
              <p:cNvPr id="3" name="文本框 2">
                <a:extLst>
                  <a:ext uri="{FF2B5EF4-FFF2-40B4-BE49-F238E27FC236}">
                    <a16:creationId xmlns:a16="http://schemas.microsoft.com/office/drawing/2014/main" id="{B2B25E81-6C7D-4766-9EB8-D090CD77F487}"/>
                  </a:ext>
                </a:extLst>
              </p:cNvPr>
              <p:cNvSpPr txBox="1">
                <a:spLocks noRot="1" noChangeAspect="1" noMove="1" noResize="1" noEditPoints="1" noAdjustHandles="1" noChangeArrowheads="1" noChangeShapeType="1" noTextEdit="1"/>
              </p:cNvSpPr>
              <p:nvPr/>
            </p:nvSpPr>
            <p:spPr>
              <a:xfrm>
                <a:off x="893001" y="3432002"/>
                <a:ext cx="2943503" cy="1101968"/>
              </a:xfrm>
              <a:prstGeom prst="rect">
                <a:avLst/>
              </a:prstGeom>
              <a:blipFill>
                <a:blip r:embed="rId7"/>
                <a:stretch>
                  <a:fillRect l="-207" r="-6832" b="-4420"/>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3BC0910C-B0CC-4ED2-A48A-DC2D850FFA48}"/>
              </a:ext>
            </a:extLst>
          </p:cNvPr>
          <p:cNvSpPr/>
          <p:nvPr/>
        </p:nvSpPr>
        <p:spPr>
          <a:xfrm>
            <a:off x="3493604" y="2502351"/>
            <a:ext cx="4373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5358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合取运算符</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4F17FE-8C35-45B4-B992-1A2375B17415}"/>
                  </a:ext>
                </a:extLst>
              </p:cNvPr>
              <p:cNvSpPr txBox="1"/>
              <p:nvPr/>
            </p:nvSpPr>
            <p:spPr>
              <a:xfrm>
                <a:off x="892998" y="888329"/>
                <a:ext cx="3331129" cy="338554"/>
              </a:xfrm>
              <a:prstGeom prst="rect">
                <a:avLst/>
              </a:prstGeom>
              <a:solidFill>
                <a:schemeClr val="accent4">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的简写</a:t>
                </a:r>
                <a:endParaRPr lang="en-US" altLang="zh-CN"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6B4F17FE-8C35-45B4-B992-1A2375B17415}"/>
                  </a:ext>
                </a:extLst>
              </p:cNvPr>
              <p:cNvSpPr txBox="1">
                <a:spLocks noRot="1" noChangeAspect="1" noMove="1" noResize="1" noEditPoints="1" noAdjustHandles="1" noChangeArrowheads="1" noChangeShapeType="1" noTextEdit="1"/>
              </p:cNvSpPr>
              <p:nvPr/>
            </p:nvSpPr>
            <p:spPr>
              <a:xfrm>
                <a:off x="892998" y="888329"/>
                <a:ext cx="3331129" cy="338554"/>
              </a:xfrm>
              <a:prstGeom prst="rect">
                <a:avLst/>
              </a:prstGeom>
              <a:blipFill>
                <a:blip r:embed="rId2"/>
                <a:stretch>
                  <a:fillRect l="-731"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EE32A7C1-6201-4EA0-A165-67491F830322}"/>
                  </a:ext>
                </a:extLst>
              </p:cNvPr>
              <p:cNvGraphicFramePr>
                <a:graphicFrameLocks noGrp="1"/>
              </p:cNvGraphicFramePr>
              <p:nvPr>
                <p:extLst>
                  <p:ext uri="{D42A27DB-BD31-4B8C-83A1-F6EECF244321}">
                    <p14:modId xmlns:p14="http://schemas.microsoft.com/office/powerpoint/2010/main" val="20112442"/>
                  </p:ext>
                </p:extLst>
              </p:nvPr>
            </p:nvGraphicFramePr>
            <p:xfrm>
              <a:off x="4033650" y="1553007"/>
              <a:ext cx="4141169" cy="1512165"/>
            </p:xfrm>
            <a:graphic>
              <a:graphicData uri="http://schemas.openxmlformats.org/drawingml/2006/table">
                <a:tbl>
                  <a:tblPr bandRow="1">
                    <a:tableStyleId>{68D230F3-CF80-4859-8CE7-A43EE81993B5}</a:tableStyleId>
                  </a:tblPr>
                  <a:tblGrid>
                    <a:gridCol w="334482">
                      <a:extLst>
                        <a:ext uri="{9D8B030D-6E8A-4147-A177-3AD203B41FA5}">
                          <a16:colId xmlns:a16="http://schemas.microsoft.com/office/drawing/2014/main" val="918762525"/>
                        </a:ext>
                      </a:extLst>
                    </a:gridCol>
                    <a:gridCol w="1272208">
                      <a:extLst>
                        <a:ext uri="{9D8B030D-6E8A-4147-A177-3AD203B41FA5}">
                          <a16:colId xmlns:a16="http://schemas.microsoft.com/office/drawing/2014/main" val="2719862703"/>
                        </a:ext>
                      </a:extLst>
                    </a:gridCol>
                    <a:gridCol w="258418">
                      <a:extLst>
                        <a:ext uri="{9D8B030D-6E8A-4147-A177-3AD203B41FA5}">
                          <a16:colId xmlns:a16="http://schemas.microsoft.com/office/drawing/2014/main" val="1879101947"/>
                        </a:ext>
                      </a:extLst>
                    </a:gridCol>
                    <a:gridCol w="993913">
                      <a:extLst>
                        <a:ext uri="{9D8B030D-6E8A-4147-A177-3AD203B41FA5}">
                          <a16:colId xmlns:a16="http://schemas.microsoft.com/office/drawing/2014/main" val="2422001383"/>
                        </a:ext>
                      </a:extLst>
                    </a:gridCol>
                    <a:gridCol w="1282148">
                      <a:extLst>
                        <a:ext uri="{9D8B030D-6E8A-4147-A177-3AD203B41FA5}">
                          <a16:colId xmlns:a16="http://schemas.microsoft.com/office/drawing/2014/main" val="335760230"/>
                        </a:ext>
                      </a:extLst>
                    </a:gridCol>
                  </a:tblGrid>
                  <a:tr h="302433">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1966185349"/>
                      </a:ext>
                    </a:extLst>
                  </a:tr>
                  <a:tr h="302433">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02433">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r h="302433">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02433">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m:oMathPara>
                          </a14:m>
                          <a:endParaRPr lang="zh-CN" altLang="en-US" sz="1200" b="1">
                            <a:solidFill>
                              <a:schemeClr val="accent2">
                                <a:lumMod val="50000"/>
                              </a:schemeClr>
                            </a:solidFill>
                          </a:endParaRPr>
                        </a:p>
                      </a:txBody>
                      <a:tcPr anchor="ct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791516535"/>
                      </a:ext>
                    </a:extLst>
                  </a:tr>
                </a:tbl>
              </a:graphicData>
            </a:graphic>
          </p:graphicFrame>
        </mc:Choice>
        <mc:Fallback xmlns="">
          <p:graphicFrame>
            <p:nvGraphicFramePr>
              <p:cNvPr id="9" name="表格 8">
                <a:extLst>
                  <a:ext uri="{FF2B5EF4-FFF2-40B4-BE49-F238E27FC236}">
                    <a16:creationId xmlns:a16="http://schemas.microsoft.com/office/drawing/2014/main" id="{EE32A7C1-6201-4EA0-A165-67491F830322}"/>
                  </a:ext>
                </a:extLst>
              </p:cNvPr>
              <p:cNvGraphicFramePr>
                <a:graphicFrameLocks noGrp="1"/>
              </p:cNvGraphicFramePr>
              <p:nvPr>
                <p:extLst>
                  <p:ext uri="{D42A27DB-BD31-4B8C-83A1-F6EECF244321}">
                    <p14:modId xmlns:p14="http://schemas.microsoft.com/office/powerpoint/2010/main" val="20112442"/>
                  </p:ext>
                </p:extLst>
              </p:nvPr>
            </p:nvGraphicFramePr>
            <p:xfrm>
              <a:off x="4033650" y="1553007"/>
              <a:ext cx="4141169" cy="1512165"/>
            </p:xfrm>
            <a:graphic>
              <a:graphicData uri="http://schemas.openxmlformats.org/drawingml/2006/table">
                <a:tbl>
                  <a:tblPr bandRow="1">
                    <a:tableStyleId>{68D230F3-CF80-4859-8CE7-A43EE81993B5}</a:tableStyleId>
                  </a:tblPr>
                  <a:tblGrid>
                    <a:gridCol w="334482">
                      <a:extLst>
                        <a:ext uri="{9D8B030D-6E8A-4147-A177-3AD203B41FA5}">
                          <a16:colId xmlns:a16="http://schemas.microsoft.com/office/drawing/2014/main" val="918762525"/>
                        </a:ext>
                      </a:extLst>
                    </a:gridCol>
                    <a:gridCol w="1272208">
                      <a:extLst>
                        <a:ext uri="{9D8B030D-6E8A-4147-A177-3AD203B41FA5}">
                          <a16:colId xmlns:a16="http://schemas.microsoft.com/office/drawing/2014/main" val="2719862703"/>
                        </a:ext>
                      </a:extLst>
                    </a:gridCol>
                    <a:gridCol w="258418">
                      <a:extLst>
                        <a:ext uri="{9D8B030D-6E8A-4147-A177-3AD203B41FA5}">
                          <a16:colId xmlns:a16="http://schemas.microsoft.com/office/drawing/2014/main" val="1879101947"/>
                        </a:ext>
                      </a:extLst>
                    </a:gridCol>
                    <a:gridCol w="993913">
                      <a:extLst>
                        <a:ext uri="{9D8B030D-6E8A-4147-A177-3AD203B41FA5}">
                          <a16:colId xmlns:a16="http://schemas.microsoft.com/office/drawing/2014/main" val="2422001383"/>
                        </a:ext>
                      </a:extLst>
                    </a:gridCol>
                    <a:gridCol w="1282148">
                      <a:extLst>
                        <a:ext uri="{9D8B030D-6E8A-4147-A177-3AD203B41FA5}">
                          <a16:colId xmlns:a16="http://schemas.microsoft.com/office/drawing/2014/main" val="335760230"/>
                        </a:ext>
                      </a:extLst>
                    </a:gridCol>
                  </a:tblGrid>
                  <a:tr h="302433">
                    <a:tc>
                      <a:txBody>
                        <a:bodyPr/>
                        <a:lstStyle/>
                        <a:p>
                          <a:pPr algn="r"/>
                          <a:r>
                            <a:rPr lang="en-US" altLang="zh-CN" sz="1200" b="1">
                              <a:solidFill>
                                <a:schemeClr val="accent2">
                                  <a:lumMod val="50000"/>
                                </a:schemeClr>
                              </a:solidFill>
                            </a:rPr>
                            <a:t>(1)</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6316" t="-2000" r="-200000" b="-410000"/>
                          </a:stretch>
                        </a:blipFill>
                      </a:tcPr>
                    </a:tc>
                    <a:tc>
                      <a:txBody>
                        <a:bodyPr/>
                        <a:lstStyle/>
                        <a:p>
                          <a:endParaRPr lang="zh-CN"/>
                        </a:p>
                      </a:txBody>
                      <a:tcPr anchor="ctr">
                        <a:blipFill>
                          <a:blip r:embed="rId3"/>
                          <a:stretch>
                            <a:fillRect l="-613953" t="-2000" r="-872093" b="-410000"/>
                          </a:stretch>
                        </a:blipFill>
                      </a:tcPr>
                    </a:tc>
                    <a:tc>
                      <a:txBody>
                        <a:bodyPr/>
                        <a:lstStyle/>
                        <a:p>
                          <a:endParaRPr lang="zh-CN"/>
                        </a:p>
                      </a:txBody>
                      <a:tcPr anchor="ctr">
                        <a:blipFill>
                          <a:blip r:embed="rId3"/>
                          <a:stretch>
                            <a:fillRect l="-188344" t="-2000" r="-130061" b="-41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1966185349"/>
                      </a:ext>
                    </a:extLst>
                  </a:tr>
                  <a:tr h="302433">
                    <a:tc>
                      <a:txBody>
                        <a:bodyPr/>
                        <a:lstStyle/>
                        <a:p>
                          <a:pPr algn="r"/>
                          <a:r>
                            <a:rPr lang="en-US" altLang="zh-CN" sz="1200" b="1">
                              <a:solidFill>
                                <a:schemeClr val="accent2">
                                  <a:lumMod val="50000"/>
                                </a:schemeClr>
                              </a:solidFill>
                            </a:rPr>
                            <a:t>(2)</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6316" t="-102000" r="-200000" b="-310000"/>
                          </a:stretch>
                        </a:blipFill>
                      </a:tcPr>
                    </a:tc>
                    <a:tc>
                      <a:txBody>
                        <a:bodyPr/>
                        <a:lstStyle/>
                        <a:p>
                          <a:endParaRPr lang="zh-CN"/>
                        </a:p>
                      </a:txBody>
                      <a:tcPr anchor="ctr">
                        <a:blipFill>
                          <a:blip r:embed="rId3"/>
                          <a:stretch>
                            <a:fillRect l="-613953" t="-102000" r="-872093" b="-310000"/>
                          </a:stretch>
                        </a:blipFill>
                      </a:tcPr>
                    </a:tc>
                    <a:tc>
                      <a:txBody>
                        <a:bodyPr/>
                        <a:lstStyle/>
                        <a:p>
                          <a:endParaRPr lang="zh-CN"/>
                        </a:p>
                      </a:txBody>
                      <a:tcPr anchor="ctr">
                        <a:blipFill>
                          <a:blip r:embed="rId3"/>
                          <a:stretch>
                            <a:fillRect l="-188344" t="-102000" r="-130061" b="-310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4029824592"/>
                      </a:ext>
                    </a:extLst>
                  </a:tr>
                  <a:tr h="302433">
                    <a:tc>
                      <a:txBody>
                        <a:bodyPr/>
                        <a:lstStyle/>
                        <a:p>
                          <a:pPr algn="r"/>
                          <a:r>
                            <a:rPr lang="en-US" altLang="zh-CN" sz="1200" b="1">
                              <a:solidFill>
                                <a:schemeClr val="accent2">
                                  <a:lumMod val="50000"/>
                                </a:schemeClr>
                              </a:solidFill>
                            </a:rPr>
                            <a:t>(3)</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6316" t="-206122" r="-200000" b="-216327"/>
                          </a:stretch>
                        </a:blipFill>
                      </a:tcPr>
                    </a:tc>
                    <a:tc>
                      <a:txBody>
                        <a:bodyPr/>
                        <a:lstStyle/>
                        <a:p>
                          <a:endParaRPr lang="zh-CN"/>
                        </a:p>
                      </a:txBody>
                      <a:tcPr anchor="ctr">
                        <a:blipFill>
                          <a:blip r:embed="rId3"/>
                          <a:stretch>
                            <a:fillRect l="-613953" t="-206122" r="-872093" b="-216327"/>
                          </a:stretch>
                        </a:blipFill>
                      </a:tcPr>
                    </a:tc>
                    <a:tc>
                      <a:txBody>
                        <a:bodyPr/>
                        <a:lstStyle/>
                        <a:p>
                          <a:endParaRPr lang="zh-CN"/>
                        </a:p>
                      </a:txBody>
                      <a:tcPr anchor="ctr">
                        <a:blipFill>
                          <a:blip r:embed="rId3"/>
                          <a:stretch>
                            <a:fillRect l="-188344" t="-206122" r="-130061" b="-216327"/>
                          </a:stretch>
                        </a:blipFill>
                      </a:tcPr>
                    </a:tc>
                    <a:tc>
                      <a:txBody>
                        <a:bodyPr/>
                        <a:lstStyle/>
                        <a:p>
                          <a:r>
                            <a:rPr lang="en-US" altLang="zh-CN" sz="1200" b="1">
                              <a:solidFill>
                                <a:schemeClr val="accent2">
                                  <a:lumMod val="50000"/>
                                </a:schemeClr>
                              </a:solidFill>
                            </a:rPr>
                            <a:t>// (1),(2)</a:t>
                          </a:r>
                          <a:r>
                            <a:rPr lang="zh-CN" altLang="en-US" sz="1200" b="1">
                              <a:solidFill>
                                <a:schemeClr val="accent2">
                                  <a:lumMod val="50000"/>
                                </a:schemeClr>
                              </a:solidFill>
                            </a:rPr>
                            <a:t>分离</a:t>
                          </a:r>
                        </a:p>
                      </a:txBody>
                      <a:tcPr anchor="ctr"/>
                    </a:tc>
                    <a:extLst>
                      <a:ext uri="{0D108BD9-81ED-4DB2-BD59-A6C34878D82A}">
                        <a16:rowId xmlns:a16="http://schemas.microsoft.com/office/drawing/2014/main" val="1051446229"/>
                      </a:ext>
                    </a:extLst>
                  </a:tr>
                  <a:tr h="302433">
                    <a:tc>
                      <a:txBody>
                        <a:bodyPr/>
                        <a:lstStyle/>
                        <a:p>
                          <a:pPr algn="r"/>
                          <a:r>
                            <a:rPr lang="en-US" altLang="zh-CN" sz="1200" b="1">
                              <a:solidFill>
                                <a:schemeClr val="accent2">
                                  <a:lumMod val="50000"/>
                                </a:schemeClr>
                              </a:solidFill>
                            </a:rPr>
                            <a:t>(4)</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6316" t="-300000" r="-200000" b="-112000"/>
                          </a:stretch>
                        </a:blipFill>
                      </a:tcPr>
                    </a:tc>
                    <a:tc>
                      <a:txBody>
                        <a:bodyPr/>
                        <a:lstStyle/>
                        <a:p>
                          <a:endParaRPr lang="zh-CN"/>
                        </a:p>
                      </a:txBody>
                      <a:tcPr anchor="ctr">
                        <a:blipFill>
                          <a:blip r:embed="rId3"/>
                          <a:stretch>
                            <a:fillRect l="-613953" t="-300000" r="-872093" b="-112000"/>
                          </a:stretch>
                        </a:blipFill>
                      </a:tcPr>
                    </a:tc>
                    <a:tc>
                      <a:txBody>
                        <a:bodyPr/>
                        <a:lstStyle/>
                        <a:p>
                          <a:endParaRPr lang="zh-CN"/>
                        </a:p>
                      </a:txBody>
                      <a:tcPr anchor="ctr">
                        <a:blipFill>
                          <a:blip r:embed="rId3"/>
                          <a:stretch>
                            <a:fillRect l="-188344" t="-300000" r="-130061" b="-112000"/>
                          </a:stretch>
                        </a:blipFill>
                      </a:tcPr>
                    </a:tc>
                    <a:tc>
                      <a:txBody>
                        <a:bodyPr/>
                        <a:lstStyle/>
                        <a:p>
                          <a:r>
                            <a:rPr lang="en-US" altLang="zh-CN" sz="1200" b="1">
                              <a:solidFill>
                                <a:schemeClr val="accent2">
                                  <a:lumMod val="50000"/>
                                </a:schemeClr>
                              </a:solidFill>
                            </a:rPr>
                            <a:t>// </a:t>
                          </a:r>
                          <a:r>
                            <a:rPr lang="zh-CN" altLang="en-US" sz="1200" b="1">
                              <a:solidFill>
                                <a:schemeClr val="accent2">
                                  <a:lumMod val="50000"/>
                                </a:schemeClr>
                              </a:solidFill>
                            </a:rPr>
                            <a:t>前提</a:t>
                          </a:r>
                        </a:p>
                      </a:txBody>
                      <a:tcPr anchor="ctr"/>
                    </a:tc>
                    <a:extLst>
                      <a:ext uri="{0D108BD9-81ED-4DB2-BD59-A6C34878D82A}">
                        <a16:rowId xmlns:a16="http://schemas.microsoft.com/office/drawing/2014/main" val="2874351106"/>
                      </a:ext>
                    </a:extLst>
                  </a:tr>
                  <a:tr h="302433">
                    <a:tc>
                      <a:txBody>
                        <a:bodyPr/>
                        <a:lstStyle/>
                        <a:p>
                          <a:pPr algn="r"/>
                          <a:r>
                            <a:rPr lang="en-US" altLang="zh-CN" sz="1200" b="1">
                              <a:solidFill>
                                <a:schemeClr val="accent2">
                                  <a:lumMod val="50000"/>
                                </a:schemeClr>
                              </a:solidFill>
                            </a:rPr>
                            <a:t>(5)</a:t>
                          </a:r>
                          <a:endParaRPr lang="zh-CN" altLang="en-US" sz="1200" b="1">
                            <a:solidFill>
                              <a:schemeClr val="accent2">
                                <a:lumMod val="50000"/>
                              </a:schemeClr>
                            </a:solidFill>
                          </a:endParaRPr>
                        </a:p>
                      </a:txBody>
                      <a:tcPr anchor="ctr"/>
                    </a:tc>
                    <a:tc>
                      <a:txBody>
                        <a:bodyPr/>
                        <a:lstStyle/>
                        <a:p>
                          <a:endParaRPr lang="zh-CN"/>
                        </a:p>
                      </a:txBody>
                      <a:tcPr anchor="ctr">
                        <a:blipFill>
                          <a:blip r:embed="rId3"/>
                          <a:stretch>
                            <a:fillRect l="-26316" t="-400000" r="-200000" b="-12000"/>
                          </a:stretch>
                        </a:blipFill>
                      </a:tcPr>
                    </a:tc>
                    <a:tc>
                      <a:txBody>
                        <a:bodyPr/>
                        <a:lstStyle/>
                        <a:p>
                          <a:endParaRPr lang="zh-CN"/>
                        </a:p>
                      </a:txBody>
                      <a:tcPr anchor="ctr">
                        <a:blipFill>
                          <a:blip r:embed="rId3"/>
                          <a:stretch>
                            <a:fillRect l="-613953" t="-400000" r="-872093" b="-12000"/>
                          </a:stretch>
                        </a:blipFill>
                      </a:tcPr>
                    </a:tc>
                    <a:tc>
                      <a:txBody>
                        <a:bodyPr/>
                        <a:lstStyle/>
                        <a:p>
                          <a:endParaRPr lang="zh-CN"/>
                        </a:p>
                      </a:txBody>
                      <a:tcPr anchor="ctr">
                        <a:blipFill>
                          <a:blip r:embed="rId3"/>
                          <a:stretch>
                            <a:fillRect l="-188344" t="-400000" r="-130061" b="-12000"/>
                          </a:stretch>
                        </a:blipFill>
                      </a:tcPr>
                    </a:tc>
                    <a:tc>
                      <a:txBody>
                        <a:bodyPr/>
                        <a:lstStyle/>
                        <a:p>
                          <a:r>
                            <a:rPr lang="en-US" altLang="zh-CN" sz="1200" b="1">
                              <a:solidFill>
                                <a:schemeClr val="accent2">
                                  <a:lumMod val="50000"/>
                                </a:schemeClr>
                              </a:solidFill>
                            </a:rPr>
                            <a:t>// (3),(4)</a:t>
                          </a:r>
                          <a:r>
                            <a:rPr lang="zh-CN" altLang="en-US" sz="1200" b="1">
                              <a:solidFill>
                                <a:schemeClr val="accent2">
                                  <a:lumMod val="50000"/>
                                </a:schemeClr>
                              </a:solidFill>
                            </a:rPr>
                            <a:t>反证法</a:t>
                          </a:r>
                        </a:p>
                      </a:txBody>
                      <a:tcPr anchor="ctr"/>
                    </a:tc>
                    <a:extLst>
                      <a:ext uri="{0D108BD9-81ED-4DB2-BD59-A6C34878D82A}">
                        <a16:rowId xmlns:a16="http://schemas.microsoft.com/office/drawing/2014/main" val="791516535"/>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43190C6-24B6-4385-9E03-950A3BFFA7DC}"/>
                  </a:ext>
                </a:extLst>
              </p:cNvPr>
              <p:cNvSpPr txBox="1"/>
              <p:nvPr/>
            </p:nvSpPr>
            <p:spPr>
              <a:xfrm>
                <a:off x="892998" y="1541086"/>
                <a:ext cx="2322308" cy="338554"/>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D43190C6-24B6-4385-9E03-950A3BFFA7DC}"/>
                  </a:ext>
                </a:extLst>
              </p:cNvPr>
              <p:cNvSpPr txBox="1">
                <a:spLocks noRot="1" noChangeAspect="1" noMove="1" noResize="1" noEditPoints="1" noAdjustHandles="1" noChangeArrowheads="1" noChangeShapeType="1" noTextEdit="1"/>
              </p:cNvSpPr>
              <p:nvPr/>
            </p:nvSpPr>
            <p:spPr>
              <a:xfrm>
                <a:off x="892998" y="1541086"/>
                <a:ext cx="2322308" cy="338554"/>
              </a:xfrm>
              <a:prstGeom prst="rect">
                <a:avLst/>
              </a:prstGeom>
              <a:blipFill>
                <a:blip r:embed="rId4"/>
                <a:stretch>
                  <a:fillRect l="-1050" t="-1818" b="-16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B2C6C65-FAAB-43E3-ACBE-4A30E3811DF1}"/>
                  </a:ext>
                </a:extLst>
              </p:cNvPr>
              <p:cNvSpPr txBox="1"/>
              <p:nvPr/>
            </p:nvSpPr>
            <p:spPr>
              <a:xfrm>
                <a:off x="892998" y="2144851"/>
                <a:ext cx="2888838" cy="915443"/>
              </a:xfrm>
              <a:prstGeom prst="rect">
                <a:avLst/>
              </a:prstGeom>
              <a:solidFill>
                <a:schemeClr val="accent5">
                  <a:lumMod val="20000"/>
                  <a:lumOff val="80000"/>
                </a:schemeClr>
              </a:solidFill>
            </p:spPr>
            <p:txBody>
              <a:bodyPr wrap="square" rtlCol="0">
                <a:spAutoFit/>
              </a:bodyPr>
              <a:lstStyle/>
              <a:p>
                <a:pPr marL="285750" indent="-285750">
                  <a:lnSpc>
                    <a:spcPts val="2200"/>
                  </a:lnSpc>
                  <a:buFont typeface="Arial" panose="020B0604020202020204" pitchFamily="34" charset="0"/>
                  <a:buChar char="•"/>
                </a:pPr>
                <a:r>
                  <a:rPr lang="zh-CN" altLang="en-US" sz="1400" b="1">
                    <a:solidFill>
                      <a:schemeClr val="accent2">
                        <a:lumMod val="50000"/>
                      </a:schemeClr>
                    </a:solidFill>
                  </a:rPr>
                  <a:t>即有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，一般地，对公式集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有：</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和</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，这称为</a:t>
                </a:r>
                <a:r>
                  <a:rPr lang="zh-CN" altLang="en-US" sz="1400" b="1">
                    <a:solidFill>
                      <a:srgbClr val="C00000"/>
                    </a:solidFill>
                  </a:rPr>
                  <a:t>合取规则</a:t>
                </a:r>
              </a:p>
            </p:txBody>
          </p:sp>
        </mc:Choice>
        <mc:Fallback xmlns="">
          <p:sp>
            <p:nvSpPr>
              <p:cNvPr id="2" name="文本框 1">
                <a:extLst>
                  <a:ext uri="{FF2B5EF4-FFF2-40B4-BE49-F238E27FC236}">
                    <a16:creationId xmlns:a16="http://schemas.microsoft.com/office/drawing/2014/main" id="{DB2C6C65-FAAB-43E3-ACBE-4A30E3811DF1}"/>
                  </a:ext>
                </a:extLst>
              </p:cNvPr>
              <p:cNvSpPr txBox="1">
                <a:spLocks noRot="1" noChangeAspect="1" noMove="1" noResize="1" noEditPoints="1" noAdjustHandles="1" noChangeArrowheads="1" noChangeShapeType="1" noTextEdit="1"/>
              </p:cNvSpPr>
              <p:nvPr/>
            </p:nvSpPr>
            <p:spPr>
              <a:xfrm>
                <a:off x="892998" y="2144851"/>
                <a:ext cx="2888838" cy="915443"/>
              </a:xfrm>
              <a:prstGeom prst="rect">
                <a:avLst/>
              </a:prstGeom>
              <a:blipFill>
                <a:blip r:embed="rId5"/>
                <a:stretch>
                  <a:fillRect l="-211"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B3345CB-0B7B-4A7D-97DE-04ADA4CB1745}"/>
                  </a:ext>
                </a:extLst>
              </p:cNvPr>
              <p:cNvSpPr txBox="1"/>
              <p:nvPr/>
            </p:nvSpPr>
            <p:spPr>
              <a:xfrm>
                <a:off x="892998" y="3329160"/>
                <a:ext cx="7357998" cy="1101392"/>
              </a:xfrm>
              <a:prstGeom prst="rect">
                <a:avLst/>
              </a:prstGeom>
              <a:solidFill>
                <a:schemeClr val="accent5">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由内定理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、双重否定律和假言易位不难得到内定理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，且由公理</a:t>
                </a:r>
                <a:r>
                  <a:rPr lang="en-US" altLang="zh-CN" sz="1400" b="1">
                    <a:solidFill>
                      <a:schemeClr val="accent2">
                        <a:lumMod val="50000"/>
                      </a:schemeClr>
                    </a:solidFill>
                  </a:rPr>
                  <a:t>A1</a:t>
                </a:r>
                <a:r>
                  <a:rPr lang="zh-CN" altLang="en-US" sz="1400" b="1">
                    <a:solidFill>
                      <a:schemeClr val="accent2">
                        <a:lumMod val="50000"/>
                      </a:schemeClr>
                    </a:solidFill>
                  </a:rPr>
                  <a:t>有内定理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，再由假言易位和双重否定律有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，因此有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，进一步对任意公式集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有：</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chemeClr val="accent2">
                        <a:lumMod val="50000"/>
                      </a:schemeClr>
                    </a:solidFill>
                  </a:rPr>
                  <a:t>，也可</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，这称为</a:t>
                </a:r>
                <a:r>
                  <a:rPr lang="zh-CN" altLang="en-US" sz="1400" b="1">
                    <a:solidFill>
                      <a:srgbClr val="C00000"/>
                    </a:solidFill>
                  </a:rPr>
                  <a:t>化简规则</a:t>
                </a:r>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DB3345CB-0B7B-4A7D-97DE-04ADA4CB1745}"/>
                  </a:ext>
                </a:extLst>
              </p:cNvPr>
              <p:cNvSpPr txBox="1">
                <a:spLocks noRot="1" noChangeAspect="1" noMove="1" noResize="1" noEditPoints="1" noAdjustHandles="1" noChangeArrowheads="1" noChangeShapeType="1" noTextEdit="1"/>
              </p:cNvSpPr>
              <p:nvPr/>
            </p:nvSpPr>
            <p:spPr>
              <a:xfrm>
                <a:off x="892998" y="3329160"/>
                <a:ext cx="7357998" cy="1101392"/>
              </a:xfrm>
              <a:prstGeom prst="rect">
                <a:avLst/>
              </a:prstGeom>
              <a:blipFill>
                <a:blip r:embed="rId6"/>
                <a:stretch>
                  <a:fillRect l="-83" b="-4972"/>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76575F9F-9CDE-48BE-97FE-FA360429380D}"/>
              </a:ext>
            </a:extLst>
          </p:cNvPr>
          <p:cNvSpPr/>
          <p:nvPr/>
        </p:nvSpPr>
        <p:spPr>
          <a:xfrm>
            <a:off x="3364396" y="1700310"/>
            <a:ext cx="56156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9773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双蕴涵运算符</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B4F17FE-8C35-45B4-B992-1A2375B17415}"/>
                  </a:ext>
                </a:extLst>
              </p:cNvPr>
              <p:cNvSpPr txBox="1"/>
              <p:nvPr/>
            </p:nvSpPr>
            <p:spPr>
              <a:xfrm>
                <a:off x="1116632" y="792003"/>
                <a:ext cx="5277862" cy="370294"/>
              </a:xfrm>
              <a:prstGeom prst="rect">
                <a:avLst/>
              </a:prstGeom>
              <a:solidFill>
                <a:schemeClr val="accent4">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dirty="0">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r>
                  <a:rPr lang="zh-CN" altLang="en-US" sz="1600" b="1" dirty="0">
                    <a:solidFill>
                      <a:schemeClr val="accent2">
                        <a:lumMod val="50000"/>
                      </a:schemeClr>
                    </a:solidFill>
                  </a:rPr>
                  <a:t>的简写</a:t>
                </a:r>
                <a:endParaRPr lang="en-US" altLang="zh-CN" sz="1600" b="1" dirty="0">
                  <a:solidFill>
                    <a:schemeClr val="accent2">
                      <a:lumMod val="50000"/>
                    </a:schemeClr>
                  </a:solidFill>
                </a:endParaRPr>
              </a:p>
            </p:txBody>
          </p:sp>
        </mc:Choice>
        <mc:Fallback>
          <p:sp>
            <p:nvSpPr>
              <p:cNvPr id="8" name="文本框 7">
                <a:extLst>
                  <a:ext uri="{FF2B5EF4-FFF2-40B4-BE49-F238E27FC236}">
                    <a16:creationId xmlns:a16="http://schemas.microsoft.com/office/drawing/2014/main" id="{6B4F17FE-8C35-45B4-B992-1A2375B17415}"/>
                  </a:ext>
                </a:extLst>
              </p:cNvPr>
              <p:cNvSpPr txBox="1">
                <a:spLocks noRot="1" noChangeAspect="1" noMove="1" noResize="1" noEditPoints="1" noAdjustHandles="1" noChangeArrowheads="1" noChangeShapeType="1" noTextEdit="1"/>
              </p:cNvSpPr>
              <p:nvPr/>
            </p:nvSpPr>
            <p:spPr>
              <a:xfrm>
                <a:off x="1116632" y="792003"/>
                <a:ext cx="5277862" cy="370294"/>
              </a:xfrm>
              <a:prstGeom prst="rect">
                <a:avLst/>
              </a:prstGeom>
              <a:blipFill>
                <a:blip r:embed="rId2"/>
                <a:stretch>
                  <a:fillRect l="-462"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3444D3E4-BF06-4597-9073-1015CB280A4B}"/>
                  </a:ext>
                </a:extLst>
              </p:cNvPr>
              <p:cNvGraphicFramePr>
                <a:graphicFrameLocks noGrp="1"/>
              </p:cNvGraphicFramePr>
              <p:nvPr>
                <p:extLst>
                  <p:ext uri="{D42A27DB-BD31-4B8C-83A1-F6EECF244321}">
                    <p14:modId xmlns:p14="http://schemas.microsoft.com/office/powerpoint/2010/main" val="4147538313"/>
                  </p:ext>
                </p:extLst>
              </p:nvPr>
            </p:nvGraphicFramePr>
            <p:xfrm>
              <a:off x="1116632" y="1700644"/>
              <a:ext cx="6382442" cy="2194560"/>
            </p:xfrm>
            <a:graphic>
              <a:graphicData uri="http://schemas.openxmlformats.org/drawingml/2006/table">
                <a:tbl>
                  <a:tblPr bandRow="1">
                    <a:tableStyleId>{68D230F3-CF80-4859-8CE7-A43EE81993B5}</a:tableStyleId>
                  </a:tblPr>
                  <a:tblGrid>
                    <a:gridCol w="319573">
                      <a:extLst>
                        <a:ext uri="{9D8B030D-6E8A-4147-A177-3AD203B41FA5}">
                          <a16:colId xmlns:a16="http://schemas.microsoft.com/office/drawing/2014/main" val="918762525"/>
                        </a:ext>
                      </a:extLst>
                    </a:gridCol>
                    <a:gridCol w="2112065">
                      <a:extLst>
                        <a:ext uri="{9D8B030D-6E8A-4147-A177-3AD203B41FA5}">
                          <a16:colId xmlns:a16="http://schemas.microsoft.com/office/drawing/2014/main" val="2719862703"/>
                        </a:ext>
                      </a:extLst>
                    </a:gridCol>
                    <a:gridCol w="278296">
                      <a:extLst>
                        <a:ext uri="{9D8B030D-6E8A-4147-A177-3AD203B41FA5}">
                          <a16:colId xmlns:a16="http://schemas.microsoft.com/office/drawing/2014/main" val="1879101947"/>
                        </a:ext>
                      </a:extLst>
                    </a:gridCol>
                    <a:gridCol w="1644926">
                      <a:extLst>
                        <a:ext uri="{9D8B030D-6E8A-4147-A177-3AD203B41FA5}">
                          <a16:colId xmlns:a16="http://schemas.microsoft.com/office/drawing/2014/main" val="2422001383"/>
                        </a:ext>
                      </a:extLst>
                    </a:gridCol>
                    <a:gridCol w="2027582">
                      <a:extLst>
                        <a:ext uri="{9D8B030D-6E8A-4147-A177-3AD203B41FA5}">
                          <a16:colId xmlns:a16="http://schemas.microsoft.com/office/drawing/2014/main" val="335760230"/>
                        </a:ext>
                      </a:extLst>
                    </a:gridCol>
                  </a:tblGrid>
                  <a:tr h="241822">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p>
                      </a:txBody>
                      <a:tcPr anchor="ctr"/>
                    </a:tc>
                    <a:extLst>
                      <a:ext uri="{0D108BD9-81ED-4DB2-BD59-A6C34878D82A}">
                        <a16:rowId xmlns:a16="http://schemas.microsoft.com/office/drawing/2014/main" val="1966185349"/>
                      </a:ext>
                    </a:extLst>
                  </a:tr>
                  <a:tr h="241822">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p>
                      </a:txBody>
                      <a:tcPr anchor="ctr"/>
                    </a:tc>
                    <a:extLst>
                      <a:ext uri="{0D108BD9-81ED-4DB2-BD59-A6C34878D82A}">
                        <a16:rowId xmlns:a16="http://schemas.microsoft.com/office/drawing/2014/main" val="4029824592"/>
                      </a:ext>
                    </a:extLst>
                  </a:tr>
                  <a:tr h="241822">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(1),(2)</a:t>
                          </a:r>
                          <a:r>
                            <a:rPr lang="zh-CN" altLang="en-US" sz="1000" b="1">
                              <a:solidFill>
                                <a:schemeClr val="accent2">
                                  <a:lumMod val="50000"/>
                                </a:schemeClr>
                              </a:solidFill>
                            </a:rPr>
                            <a:t>已证</a:t>
                          </a:r>
                          <a14:m>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𝑪</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𝑪</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𝑪</m:t>
                              </m:r>
                            </m:oMath>
                          </a14:m>
                          <a:endParaRPr lang="zh-CN" altLang="en-US" sz="1000" b="1">
                            <a:solidFill>
                              <a:schemeClr val="accent2">
                                <a:lumMod val="50000"/>
                              </a:schemeClr>
                            </a:solidFill>
                          </a:endParaRPr>
                        </a:p>
                      </a:txBody>
                      <a:tcPr anchor="ctr"/>
                    </a:tc>
                    <a:extLst>
                      <a:ext uri="{0D108BD9-81ED-4DB2-BD59-A6C34878D82A}">
                        <a16:rowId xmlns:a16="http://schemas.microsoft.com/office/drawing/2014/main" val="1051446229"/>
                      </a:ext>
                    </a:extLst>
                  </a:tr>
                  <a:tr h="241822">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p>
                      </a:txBody>
                      <a:tcPr anchor="ctr"/>
                    </a:tc>
                    <a:extLst>
                      <a:ext uri="{0D108BD9-81ED-4DB2-BD59-A6C34878D82A}">
                        <a16:rowId xmlns:a16="http://schemas.microsoft.com/office/drawing/2014/main" val="2874351106"/>
                      </a:ext>
                    </a:extLst>
                  </a:tr>
                  <a:tr h="241822">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(3),(4)</a:t>
                          </a:r>
                          <a:r>
                            <a:rPr lang="zh-CN" altLang="en-US" sz="1000" b="1">
                              <a:solidFill>
                                <a:schemeClr val="accent2">
                                  <a:lumMod val="50000"/>
                                </a:schemeClr>
                              </a:solidFill>
                            </a:rPr>
                            <a:t>分离</a:t>
                          </a:r>
                        </a:p>
                      </a:txBody>
                      <a:tcPr anchor="ctr"/>
                    </a:tc>
                    <a:extLst>
                      <a:ext uri="{0D108BD9-81ED-4DB2-BD59-A6C34878D82A}">
                        <a16:rowId xmlns:a16="http://schemas.microsoft.com/office/drawing/2014/main" val="651613783"/>
                      </a:ext>
                    </a:extLst>
                  </a:tr>
                  <a:tr h="241822">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r>
                            <a:rPr lang="en-US" altLang="zh-CN" sz="1000" b="1">
                              <a:solidFill>
                                <a:schemeClr val="accent2">
                                  <a:lumMod val="50000"/>
                                </a:schemeClr>
                              </a:solidFill>
                            </a:rPr>
                            <a:t>)</a:t>
                          </a:r>
                          <a:endParaRPr lang="zh-CN" altLang="en-US" sz="1000" b="1">
                            <a:solidFill>
                              <a:schemeClr val="accent2">
                                <a:lumMod val="50000"/>
                              </a:schemeClr>
                            </a:solidFill>
                          </a:endParaRPr>
                        </a:p>
                      </a:txBody>
                      <a:tcPr anchor="ctr"/>
                    </a:tc>
                    <a:extLst>
                      <a:ext uri="{0D108BD9-81ED-4DB2-BD59-A6C34878D82A}">
                        <a16:rowId xmlns:a16="http://schemas.microsoft.com/office/drawing/2014/main" val="1995527168"/>
                      </a:ext>
                    </a:extLst>
                  </a:tr>
                  <a:tr h="241822">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(5),(6)</a:t>
                          </a:r>
                          <a:r>
                            <a:rPr lang="zh-CN" altLang="en-US" sz="1000" b="1">
                              <a:solidFill>
                                <a:schemeClr val="accent2">
                                  <a:lumMod val="50000"/>
                                </a:schemeClr>
                              </a:solidFill>
                            </a:rPr>
                            <a:t>分离</a:t>
                          </a:r>
                        </a:p>
                      </a:txBody>
                      <a:tcPr anchor="ctr"/>
                    </a:tc>
                    <a:extLst>
                      <a:ext uri="{0D108BD9-81ED-4DB2-BD59-A6C34878D82A}">
                        <a16:rowId xmlns:a16="http://schemas.microsoft.com/office/drawing/2014/main" val="1112611056"/>
                      </a:ext>
                    </a:extLst>
                  </a:tr>
                  <a:tr h="241822">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 (3),(7)</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2590028411"/>
                      </a:ext>
                    </a:extLst>
                  </a:tr>
                  <a:tr h="241822">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righ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 </m:t>
                                </m:r>
                                <m:r>
                                  <a:rPr lang="en-US" altLang="zh-CN" sz="1000" b="1" i="1" smtClean="0">
                                    <a:solidFill>
                                      <a:schemeClr val="accent2">
                                        <a:lumMod val="50000"/>
                                      </a:schemeClr>
                                    </a:solidFill>
                                    <a:latin typeface="Cambria Math" panose="02040503050406030204" pitchFamily="18" charset="0"/>
                                  </a:rPr>
                                  <m:t>𝑩</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oMath>
                            </m:oMathPara>
                          </a14:m>
                          <a:endParaRPr lang="zh-CN" altLang="en-US" sz="1000" b="1">
                            <a:solidFill>
                              <a:schemeClr val="accent2">
                                <a:lumMod val="50000"/>
                              </a:schemeClr>
                            </a:solidFill>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1000" b="1" i="1" smtClean="0">
                                    <a:solidFill>
                                      <a:schemeClr val="accent2">
                                        <a:lumMod val="50000"/>
                                      </a:schemeClr>
                                    </a:solidFill>
                                    <a:latin typeface="Cambria Math" panose="02040503050406030204" pitchFamily="18" charset="0"/>
                                  </a:rPr>
                                  <m:t>⊢</m:t>
                                </m:r>
                              </m:oMath>
                            </m:oMathPara>
                          </a14:m>
                          <a:endParaRPr lang="zh-CN" altLang="en-US" sz="10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r>
                                  <a:rPr lang="en-US" altLang="zh-CN" sz="1000" b="1" i="1" smtClean="0">
                                    <a:solidFill>
                                      <a:schemeClr val="accent2">
                                        <a:lumMod val="50000"/>
                                      </a:schemeClr>
                                    </a:solidFill>
                                    <a:latin typeface="Cambria Math" panose="02040503050406030204" pitchFamily="18" charset="0"/>
                                  </a:rPr>
                                  <m:t>→¬</m:t>
                                </m:r>
                                <m:d>
                                  <m:dPr>
                                    <m:ctrlPr>
                                      <a:rPr lang="en-US" altLang="zh-CN" sz="1000" b="1" i="1" smtClean="0">
                                        <a:solidFill>
                                          <a:schemeClr val="accent2">
                                            <a:lumMod val="50000"/>
                                          </a:schemeClr>
                                        </a:solidFill>
                                        <a:latin typeface="Cambria Math" panose="02040503050406030204" pitchFamily="18" charset="0"/>
                                      </a:rPr>
                                    </m:ctrlPr>
                                  </m:dPr>
                                  <m:e>
                                    <m:r>
                                      <a:rPr lang="en-US" altLang="zh-CN" sz="1000" b="1" i="1" smtClean="0">
                                        <a:solidFill>
                                          <a:schemeClr val="accent2">
                                            <a:lumMod val="50000"/>
                                          </a:schemeClr>
                                        </a:solidFill>
                                        <a:latin typeface="Cambria Math" panose="02040503050406030204" pitchFamily="18" charset="0"/>
                                      </a:rPr>
                                      <m:t>𝑨</m:t>
                                    </m:r>
                                    <m:r>
                                      <a:rPr lang="en-US" altLang="zh-CN" sz="1000" b="1" i="1" smtClean="0">
                                        <a:solidFill>
                                          <a:schemeClr val="accent2">
                                            <a:lumMod val="50000"/>
                                          </a:schemeClr>
                                        </a:solidFill>
                                        <a:latin typeface="Cambria Math" panose="02040503050406030204" pitchFamily="18" charset="0"/>
                                      </a:rPr>
                                      <m:t>→¬</m:t>
                                    </m:r>
                                    <m:r>
                                      <a:rPr lang="en-US" altLang="zh-CN" sz="1000" b="1" i="1" smtClean="0">
                                        <a:solidFill>
                                          <a:schemeClr val="accent2">
                                            <a:lumMod val="50000"/>
                                          </a:schemeClr>
                                        </a:solidFill>
                                        <a:latin typeface="Cambria Math" panose="02040503050406030204" pitchFamily="18" charset="0"/>
                                      </a:rPr>
                                      <m:t>𝑩</m:t>
                                    </m:r>
                                  </m:e>
                                </m:d>
                              </m:oMath>
                            </m:oMathPara>
                          </a14:m>
                          <a:endParaRPr lang="zh-CN" altLang="en-US" sz="1000" b="1">
                            <a:solidFill>
                              <a:schemeClr val="accent2">
                                <a:lumMod val="50000"/>
                              </a:schemeClr>
                            </a:solidFill>
                          </a:endParaRPr>
                        </a:p>
                      </a:txBody>
                      <a:tcPr anchor="ctr"/>
                    </a:tc>
                    <a:tc>
                      <a:txBody>
                        <a:bodyPr/>
                        <a:lstStyle/>
                        <a:p>
                          <a:r>
                            <a:rPr lang="en-US" altLang="zh-CN" sz="1000" b="1">
                              <a:solidFill>
                                <a:schemeClr val="accent2">
                                  <a:lumMod val="50000"/>
                                </a:schemeClr>
                              </a:solidFill>
                            </a:rPr>
                            <a:t>//</a:t>
                          </a:r>
                          <a:r>
                            <a:rPr lang="zh-CN" altLang="en-US" sz="1000" b="1">
                              <a:solidFill>
                                <a:schemeClr val="accent2">
                                  <a:lumMod val="50000"/>
                                </a:schemeClr>
                              </a:solidFill>
                            </a:rPr>
                            <a:t> </a:t>
                          </a:r>
                          <a:r>
                            <a:rPr lang="en-US" altLang="zh-CN" sz="1000" b="1">
                              <a:solidFill>
                                <a:schemeClr val="accent2">
                                  <a:lumMod val="50000"/>
                                </a:schemeClr>
                              </a:solidFill>
                            </a:rPr>
                            <a:t>(8)</a:t>
                          </a:r>
                          <a:r>
                            <a:rPr lang="zh-CN" altLang="en-US" sz="1000" b="1">
                              <a:solidFill>
                                <a:schemeClr val="accent2">
                                  <a:lumMod val="50000"/>
                                </a:schemeClr>
                              </a:solidFill>
                            </a:rPr>
                            <a:t>演绎定理</a:t>
                          </a:r>
                        </a:p>
                      </a:txBody>
                      <a:tcPr anchor="ctr"/>
                    </a:tc>
                    <a:extLst>
                      <a:ext uri="{0D108BD9-81ED-4DB2-BD59-A6C34878D82A}">
                        <a16:rowId xmlns:a16="http://schemas.microsoft.com/office/drawing/2014/main" val="3531239440"/>
                      </a:ext>
                    </a:extLst>
                  </a:tr>
                </a:tbl>
              </a:graphicData>
            </a:graphic>
          </p:graphicFrame>
        </mc:Choice>
        <mc:Fallback xmlns="">
          <p:graphicFrame>
            <p:nvGraphicFramePr>
              <p:cNvPr id="9" name="表格 8">
                <a:extLst>
                  <a:ext uri="{FF2B5EF4-FFF2-40B4-BE49-F238E27FC236}">
                    <a16:creationId xmlns:a16="http://schemas.microsoft.com/office/drawing/2014/main" id="{3444D3E4-BF06-4597-9073-1015CB280A4B}"/>
                  </a:ext>
                </a:extLst>
              </p:cNvPr>
              <p:cNvGraphicFramePr>
                <a:graphicFrameLocks noGrp="1"/>
              </p:cNvGraphicFramePr>
              <p:nvPr>
                <p:extLst>
                  <p:ext uri="{D42A27DB-BD31-4B8C-83A1-F6EECF244321}">
                    <p14:modId xmlns:p14="http://schemas.microsoft.com/office/powerpoint/2010/main" val="4147538313"/>
                  </p:ext>
                </p:extLst>
              </p:nvPr>
            </p:nvGraphicFramePr>
            <p:xfrm>
              <a:off x="1116632" y="1700644"/>
              <a:ext cx="6382442" cy="2194560"/>
            </p:xfrm>
            <a:graphic>
              <a:graphicData uri="http://schemas.openxmlformats.org/drawingml/2006/table">
                <a:tbl>
                  <a:tblPr bandRow="1">
                    <a:tableStyleId>{68D230F3-CF80-4859-8CE7-A43EE81993B5}</a:tableStyleId>
                  </a:tblPr>
                  <a:tblGrid>
                    <a:gridCol w="319573">
                      <a:extLst>
                        <a:ext uri="{9D8B030D-6E8A-4147-A177-3AD203B41FA5}">
                          <a16:colId xmlns:a16="http://schemas.microsoft.com/office/drawing/2014/main" val="918762525"/>
                        </a:ext>
                      </a:extLst>
                    </a:gridCol>
                    <a:gridCol w="2112065">
                      <a:extLst>
                        <a:ext uri="{9D8B030D-6E8A-4147-A177-3AD203B41FA5}">
                          <a16:colId xmlns:a16="http://schemas.microsoft.com/office/drawing/2014/main" val="2719862703"/>
                        </a:ext>
                      </a:extLst>
                    </a:gridCol>
                    <a:gridCol w="278296">
                      <a:extLst>
                        <a:ext uri="{9D8B030D-6E8A-4147-A177-3AD203B41FA5}">
                          <a16:colId xmlns:a16="http://schemas.microsoft.com/office/drawing/2014/main" val="1879101947"/>
                        </a:ext>
                      </a:extLst>
                    </a:gridCol>
                    <a:gridCol w="1644926">
                      <a:extLst>
                        <a:ext uri="{9D8B030D-6E8A-4147-A177-3AD203B41FA5}">
                          <a16:colId xmlns:a16="http://schemas.microsoft.com/office/drawing/2014/main" val="2422001383"/>
                        </a:ext>
                      </a:extLst>
                    </a:gridCol>
                    <a:gridCol w="2027582">
                      <a:extLst>
                        <a:ext uri="{9D8B030D-6E8A-4147-A177-3AD203B41FA5}">
                          <a16:colId xmlns:a16="http://schemas.microsoft.com/office/drawing/2014/main" val="335760230"/>
                        </a:ext>
                      </a:extLst>
                    </a:gridCol>
                  </a:tblGrid>
                  <a:tr h="243840">
                    <a:tc>
                      <a:txBody>
                        <a:bodyPr/>
                        <a:lstStyle/>
                        <a:p>
                          <a:pPr algn="r"/>
                          <a:r>
                            <a:rPr lang="en-US" altLang="zh-CN" sz="1000" b="1">
                              <a:solidFill>
                                <a:schemeClr val="accent2">
                                  <a:lumMod val="50000"/>
                                </a:schemeClr>
                              </a:solidFill>
                            </a:rPr>
                            <a:t>(1)</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2500" r="-187320" b="-817500"/>
                          </a:stretch>
                        </a:blipFill>
                      </a:tcPr>
                    </a:tc>
                    <a:tc>
                      <a:txBody>
                        <a:bodyPr/>
                        <a:lstStyle/>
                        <a:p>
                          <a:endParaRPr lang="zh-CN"/>
                        </a:p>
                      </a:txBody>
                      <a:tcPr anchor="ctr">
                        <a:blipFill>
                          <a:blip r:embed="rId3"/>
                          <a:stretch>
                            <a:fillRect l="-867391" t="-2500" r="-1313043" b="-817500"/>
                          </a:stretch>
                        </a:blipFill>
                      </a:tcPr>
                    </a:tc>
                    <a:tc>
                      <a:txBody>
                        <a:bodyPr/>
                        <a:lstStyle/>
                        <a:p>
                          <a:endParaRPr lang="zh-CN"/>
                        </a:p>
                      </a:txBody>
                      <a:tcPr anchor="ctr">
                        <a:blipFill>
                          <a:blip r:embed="rId3"/>
                          <a:stretch>
                            <a:fillRect l="-164815" t="-2500" r="-123704" b="-8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p>
                      </a:txBody>
                      <a:tcPr anchor="ctr"/>
                    </a:tc>
                    <a:extLst>
                      <a:ext uri="{0D108BD9-81ED-4DB2-BD59-A6C34878D82A}">
                        <a16:rowId xmlns:a16="http://schemas.microsoft.com/office/drawing/2014/main" val="1966185349"/>
                      </a:ext>
                    </a:extLst>
                  </a:tr>
                  <a:tr h="243840">
                    <a:tc>
                      <a:txBody>
                        <a:bodyPr/>
                        <a:lstStyle/>
                        <a:p>
                          <a:pPr algn="r"/>
                          <a:r>
                            <a:rPr lang="en-US" altLang="zh-CN" sz="1000" b="1">
                              <a:solidFill>
                                <a:schemeClr val="accent2">
                                  <a:lumMod val="50000"/>
                                </a:schemeClr>
                              </a:solidFill>
                            </a:rPr>
                            <a:t>(2)</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102500" r="-187320" b="-717500"/>
                          </a:stretch>
                        </a:blipFill>
                      </a:tcPr>
                    </a:tc>
                    <a:tc>
                      <a:txBody>
                        <a:bodyPr/>
                        <a:lstStyle/>
                        <a:p>
                          <a:endParaRPr lang="zh-CN"/>
                        </a:p>
                      </a:txBody>
                      <a:tcPr anchor="ctr">
                        <a:blipFill>
                          <a:blip r:embed="rId3"/>
                          <a:stretch>
                            <a:fillRect l="-867391" t="-102500" r="-1313043" b="-717500"/>
                          </a:stretch>
                        </a:blipFill>
                      </a:tcPr>
                    </a:tc>
                    <a:tc>
                      <a:txBody>
                        <a:bodyPr/>
                        <a:lstStyle/>
                        <a:p>
                          <a:endParaRPr lang="zh-CN"/>
                        </a:p>
                      </a:txBody>
                      <a:tcPr anchor="ctr">
                        <a:blipFill>
                          <a:blip r:embed="rId3"/>
                          <a:stretch>
                            <a:fillRect l="-164815" t="-102500" r="-123704" b="-7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p>
                      </a:txBody>
                      <a:tcPr anchor="ctr"/>
                    </a:tc>
                    <a:extLst>
                      <a:ext uri="{0D108BD9-81ED-4DB2-BD59-A6C34878D82A}">
                        <a16:rowId xmlns:a16="http://schemas.microsoft.com/office/drawing/2014/main" val="4029824592"/>
                      </a:ext>
                    </a:extLst>
                  </a:tr>
                  <a:tr h="243840">
                    <a:tc>
                      <a:txBody>
                        <a:bodyPr/>
                        <a:lstStyle/>
                        <a:p>
                          <a:pPr algn="r"/>
                          <a:r>
                            <a:rPr lang="en-US" altLang="zh-CN" sz="1000" b="1">
                              <a:solidFill>
                                <a:schemeClr val="accent2">
                                  <a:lumMod val="50000"/>
                                </a:schemeClr>
                              </a:solidFill>
                            </a:rPr>
                            <a:t>(3)</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202500" r="-187320" b="-617500"/>
                          </a:stretch>
                        </a:blipFill>
                      </a:tcPr>
                    </a:tc>
                    <a:tc>
                      <a:txBody>
                        <a:bodyPr/>
                        <a:lstStyle/>
                        <a:p>
                          <a:endParaRPr lang="zh-CN"/>
                        </a:p>
                      </a:txBody>
                      <a:tcPr anchor="ctr">
                        <a:blipFill>
                          <a:blip r:embed="rId3"/>
                          <a:stretch>
                            <a:fillRect l="-867391" t="-202500" r="-1313043" b="-617500"/>
                          </a:stretch>
                        </a:blipFill>
                      </a:tcPr>
                    </a:tc>
                    <a:tc>
                      <a:txBody>
                        <a:bodyPr/>
                        <a:lstStyle/>
                        <a:p>
                          <a:endParaRPr lang="zh-CN"/>
                        </a:p>
                      </a:txBody>
                      <a:tcPr anchor="ctr">
                        <a:blipFill>
                          <a:blip r:embed="rId3"/>
                          <a:stretch>
                            <a:fillRect l="-164815" t="-202500" r="-123704" b="-617500"/>
                          </a:stretch>
                        </a:blipFill>
                      </a:tcPr>
                    </a:tc>
                    <a:tc>
                      <a:txBody>
                        <a:bodyPr/>
                        <a:lstStyle/>
                        <a:p>
                          <a:endParaRPr lang="zh-CN"/>
                        </a:p>
                      </a:txBody>
                      <a:tcPr anchor="ctr">
                        <a:blipFill>
                          <a:blip r:embed="rId3"/>
                          <a:stretch>
                            <a:fillRect l="-214715" t="-202500" r="-300" b="-617500"/>
                          </a:stretch>
                        </a:blipFill>
                      </a:tcPr>
                    </a:tc>
                    <a:extLst>
                      <a:ext uri="{0D108BD9-81ED-4DB2-BD59-A6C34878D82A}">
                        <a16:rowId xmlns:a16="http://schemas.microsoft.com/office/drawing/2014/main" val="1051446229"/>
                      </a:ext>
                    </a:extLst>
                  </a:tr>
                  <a:tr h="243840">
                    <a:tc>
                      <a:txBody>
                        <a:bodyPr/>
                        <a:lstStyle/>
                        <a:p>
                          <a:pPr algn="r"/>
                          <a:r>
                            <a:rPr lang="en-US" altLang="zh-CN" sz="1000" b="1">
                              <a:solidFill>
                                <a:schemeClr val="accent2">
                                  <a:lumMod val="50000"/>
                                </a:schemeClr>
                              </a:solidFill>
                            </a:rPr>
                            <a:t>(4)</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302500" r="-187320" b="-517500"/>
                          </a:stretch>
                        </a:blipFill>
                      </a:tcPr>
                    </a:tc>
                    <a:tc>
                      <a:txBody>
                        <a:bodyPr/>
                        <a:lstStyle/>
                        <a:p>
                          <a:endParaRPr lang="zh-CN"/>
                        </a:p>
                      </a:txBody>
                      <a:tcPr anchor="ctr">
                        <a:blipFill>
                          <a:blip r:embed="rId3"/>
                          <a:stretch>
                            <a:fillRect l="-867391" t="-302500" r="-1313043" b="-517500"/>
                          </a:stretch>
                        </a:blipFill>
                      </a:tcPr>
                    </a:tc>
                    <a:tc>
                      <a:txBody>
                        <a:bodyPr/>
                        <a:lstStyle/>
                        <a:p>
                          <a:endParaRPr lang="zh-CN"/>
                        </a:p>
                      </a:txBody>
                      <a:tcPr anchor="ctr">
                        <a:blipFill>
                          <a:blip r:embed="rId3"/>
                          <a:stretch>
                            <a:fillRect l="-164815" t="-302500" r="-123704" b="-5175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p>
                      </a:txBody>
                      <a:tcPr anchor="ctr"/>
                    </a:tc>
                    <a:extLst>
                      <a:ext uri="{0D108BD9-81ED-4DB2-BD59-A6C34878D82A}">
                        <a16:rowId xmlns:a16="http://schemas.microsoft.com/office/drawing/2014/main" val="2874351106"/>
                      </a:ext>
                    </a:extLst>
                  </a:tr>
                  <a:tr h="243840">
                    <a:tc>
                      <a:txBody>
                        <a:bodyPr/>
                        <a:lstStyle/>
                        <a:p>
                          <a:pPr algn="r"/>
                          <a:r>
                            <a:rPr lang="en-US" altLang="zh-CN" sz="1000" b="1">
                              <a:solidFill>
                                <a:schemeClr val="accent2">
                                  <a:lumMod val="50000"/>
                                </a:schemeClr>
                              </a:solidFill>
                            </a:rPr>
                            <a:t>(5)</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392683" r="-187320" b="-404878"/>
                          </a:stretch>
                        </a:blipFill>
                      </a:tcPr>
                    </a:tc>
                    <a:tc>
                      <a:txBody>
                        <a:bodyPr/>
                        <a:lstStyle/>
                        <a:p>
                          <a:endParaRPr lang="zh-CN"/>
                        </a:p>
                      </a:txBody>
                      <a:tcPr anchor="ctr">
                        <a:blipFill>
                          <a:blip r:embed="rId3"/>
                          <a:stretch>
                            <a:fillRect l="-867391" t="-392683" r="-1313043" b="-404878"/>
                          </a:stretch>
                        </a:blipFill>
                      </a:tcPr>
                    </a:tc>
                    <a:tc>
                      <a:txBody>
                        <a:bodyPr/>
                        <a:lstStyle/>
                        <a:p>
                          <a:endParaRPr lang="zh-CN"/>
                        </a:p>
                      </a:txBody>
                      <a:tcPr anchor="ctr">
                        <a:blipFill>
                          <a:blip r:embed="rId3"/>
                          <a:stretch>
                            <a:fillRect l="-164815" t="-392683" r="-123704" b="-404878"/>
                          </a:stretch>
                        </a:blipFill>
                      </a:tcPr>
                    </a:tc>
                    <a:tc>
                      <a:txBody>
                        <a:bodyPr/>
                        <a:lstStyle/>
                        <a:p>
                          <a:r>
                            <a:rPr lang="en-US" altLang="zh-CN" sz="1000" b="1">
                              <a:solidFill>
                                <a:schemeClr val="accent2">
                                  <a:lumMod val="50000"/>
                                </a:schemeClr>
                              </a:solidFill>
                            </a:rPr>
                            <a:t>// (3),(4)</a:t>
                          </a:r>
                          <a:r>
                            <a:rPr lang="zh-CN" altLang="en-US" sz="1000" b="1">
                              <a:solidFill>
                                <a:schemeClr val="accent2">
                                  <a:lumMod val="50000"/>
                                </a:schemeClr>
                              </a:solidFill>
                            </a:rPr>
                            <a:t>分离</a:t>
                          </a:r>
                        </a:p>
                      </a:txBody>
                      <a:tcPr anchor="ctr"/>
                    </a:tc>
                    <a:extLst>
                      <a:ext uri="{0D108BD9-81ED-4DB2-BD59-A6C34878D82A}">
                        <a16:rowId xmlns:a16="http://schemas.microsoft.com/office/drawing/2014/main" val="651613783"/>
                      </a:ext>
                    </a:extLst>
                  </a:tr>
                  <a:tr h="243840">
                    <a:tc>
                      <a:txBody>
                        <a:bodyPr/>
                        <a:lstStyle/>
                        <a:p>
                          <a:pPr algn="r"/>
                          <a:r>
                            <a:rPr lang="en-US" altLang="zh-CN" sz="1000" b="1">
                              <a:solidFill>
                                <a:schemeClr val="accent2">
                                  <a:lumMod val="50000"/>
                                </a:schemeClr>
                              </a:solidFill>
                            </a:rPr>
                            <a:t>(6)</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505000" r="-187320" b="-315000"/>
                          </a:stretch>
                        </a:blipFill>
                      </a:tcPr>
                    </a:tc>
                    <a:tc>
                      <a:txBody>
                        <a:bodyPr/>
                        <a:lstStyle/>
                        <a:p>
                          <a:endParaRPr lang="zh-CN"/>
                        </a:p>
                      </a:txBody>
                      <a:tcPr anchor="ctr">
                        <a:blipFill>
                          <a:blip r:embed="rId3"/>
                          <a:stretch>
                            <a:fillRect l="-867391" t="-505000" r="-1313043" b="-315000"/>
                          </a:stretch>
                        </a:blipFill>
                      </a:tcPr>
                    </a:tc>
                    <a:tc>
                      <a:txBody>
                        <a:bodyPr/>
                        <a:lstStyle/>
                        <a:p>
                          <a:endParaRPr lang="zh-CN"/>
                        </a:p>
                      </a:txBody>
                      <a:tcPr anchor="ctr">
                        <a:blipFill>
                          <a:blip r:embed="rId3"/>
                          <a:stretch>
                            <a:fillRect l="-164815" t="-505000" r="-123704" b="-315000"/>
                          </a:stretch>
                        </a:blipFill>
                      </a:tcPr>
                    </a:tc>
                    <a:tc>
                      <a:txBody>
                        <a:bodyPr/>
                        <a:lstStyle/>
                        <a:p>
                          <a:r>
                            <a:rPr lang="en-US" altLang="zh-CN" sz="1000" b="1">
                              <a:solidFill>
                                <a:schemeClr val="accent2">
                                  <a:lumMod val="50000"/>
                                </a:schemeClr>
                              </a:solidFill>
                            </a:rPr>
                            <a:t>// (</a:t>
                          </a:r>
                          <a:r>
                            <a:rPr lang="zh-CN" altLang="en-US" sz="1000" b="1">
                              <a:solidFill>
                                <a:schemeClr val="accent2">
                                  <a:lumMod val="50000"/>
                                </a:schemeClr>
                              </a:solidFill>
                            </a:rPr>
                            <a:t>前提</a:t>
                          </a:r>
                          <a:r>
                            <a:rPr lang="en-US" altLang="zh-CN" sz="1000" b="1">
                              <a:solidFill>
                                <a:schemeClr val="accent2">
                                  <a:lumMod val="50000"/>
                                </a:schemeClr>
                              </a:solidFill>
                            </a:rPr>
                            <a:t>)</a:t>
                          </a:r>
                          <a:endParaRPr lang="zh-CN" altLang="en-US" sz="1000" b="1">
                            <a:solidFill>
                              <a:schemeClr val="accent2">
                                <a:lumMod val="50000"/>
                              </a:schemeClr>
                            </a:solidFill>
                          </a:endParaRPr>
                        </a:p>
                      </a:txBody>
                      <a:tcPr anchor="ctr"/>
                    </a:tc>
                    <a:extLst>
                      <a:ext uri="{0D108BD9-81ED-4DB2-BD59-A6C34878D82A}">
                        <a16:rowId xmlns:a16="http://schemas.microsoft.com/office/drawing/2014/main" val="1995527168"/>
                      </a:ext>
                    </a:extLst>
                  </a:tr>
                  <a:tr h="243840">
                    <a:tc>
                      <a:txBody>
                        <a:bodyPr/>
                        <a:lstStyle/>
                        <a:p>
                          <a:pPr algn="r"/>
                          <a:r>
                            <a:rPr lang="en-US" altLang="zh-CN" sz="1000" b="1">
                              <a:solidFill>
                                <a:schemeClr val="accent2">
                                  <a:lumMod val="50000"/>
                                </a:schemeClr>
                              </a:solidFill>
                            </a:rPr>
                            <a:t>(7)</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605000" r="-187320" b="-215000"/>
                          </a:stretch>
                        </a:blipFill>
                      </a:tcPr>
                    </a:tc>
                    <a:tc>
                      <a:txBody>
                        <a:bodyPr/>
                        <a:lstStyle/>
                        <a:p>
                          <a:endParaRPr lang="zh-CN"/>
                        </a:p>
                      </a:txBody>
                      <a:tcPr anchor="ctr">
                        <a:blipFill>
                          <a:blip r:embed="rId3"/>
                          <a:stretch>
                            <a:fillRect l="-867391" t="-605000" r="-1313043" b="-215000"/>
                          </a:stretch>
                        </a:blipFill>
                      </a:tcPr>
                    </a:tc>
                    <a:tc>
                      <a:txBody>
                        <a:bodyPr/>
                        <a:lstStyle/>
                        <a:p>
                          <a:endParaRPr lang="zh-CN"/>
                        </a:p>
                      </a:txBody>
                      <a:tcPr anchor="ctr">
                        <a:blipFill>
                          <a:blip r:embed="rId3"/>
                          <a:stretch>
                            <a:fillRect l="-164815" t="-605000" r="-123704" b="-215000"/>
                          </a:stretch>
                        </a:blipFill>
                      </a:tcPr>
                    </a:tc>
                    <a:tc>
                      <a:txBody>
                        <a:bodyPr/>
                        <a:lstStyle/>
                        <a:p>
                          <a:r>
                            <a:rPr lang="en-US" altLang="zh-CN" sz="1000" b="1">
                              <a:solidFill>
                                <a:schemeClr val="accent2">
                                  <a:lumMod val="50000"/>
                                </a:schemeClr>
                              </a:solidFill>
                            </a:rPr>
                            <a:t>// (5),(6)</a:t>
                          </a:r>
                          <a:r>
                            <a:rPr lang="zh-CN" altLang="en-US" sz="1000" b="1">
                              <a:solidFill>
                                <a:schemeClr val="accent2">
                                  <a:lumMod val="50000"/>
                                </a:schemeClr>
                              </a:solidFill>
                            </a:rPr>
                            <a:t>分离</a:t>
                          </a:r>
                        </a:p>
                      </a:txBody>
                      <a:tcPr anchor="ctr"/>
                    </a:tc>
                    <a:extLst>
                      <a:ext uri="{0D108BD9-81ED-4DB2-BD59-A6C34878D82A}">
                        <a16:rowId xmlns:a16="http://schemas.microsoft.com/office/drawing/2014/main" val="1112611056"/>
                      </a:ext>
                    </a:extLst>
                  </a:tr>
                  <a:tr h="243840">
                    <a:tc>
                      <a:txBody>
                        <a:bodyPr/>
                        <a:lstStyle/>
                        <a:p>
                          <a:pPr algn="r"/>
                          <a:r>
                            <a:rPr lang="en-US" altLang="zh-CN" sz="1000" b="1">
                              <a:solidFill>
                                <a:schemeClr val="accent2">
                                  <a:lumMod val="50000"/>
                                </a:schemeClr>
                              </a:solidFill>
                            </a:rPr>
                            <a:t>(8)</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705000" r="-187320" b="-115000"/>
                          </a:stretch>
                        </a:blipFill>
                      </a:tcPr>
                    </a:tc>
                    <a:tc>
                      <a:txBody>
                        <a:bodyPr/>
                        <a:lstStyle/>
                        <a:p>
                          <a:endParaRPr lang="zh-CN"/>
                        </a:p>
                      </a:txBody>
                      <a:tcPr anchor="ctr">
                        <a:blipFill>
                          <a:blip r:embed="rId3"/>
                          <a:stretch>
                            <a:fillRect l="-867391" t="-705000" r="-1313043" b="-115000"/>
                          </a:stretch>
                        </a:blipFill>
                      </a:tcPr>
                    </a:tc>
                    <a:tc>
                      <a:txBody>
                        <a:bodyPr/>
                        <a:lstStyle/>
                        <a:p>
                          <a:endParaRPr lang="zh-CN"/>
                        </a:p>
                      </a:txBody>
                      <a:tcPr anchor="ctr">
                        <a:blipFill>
                          <a:blip r:embed="rId3"/>
                          <a:stretch>
                            <a:fillRect l="-164815" t="-705000" r="-123704" b="-115000"/>
                          </a:stretch>
                        </a:blipFill>
                      </a:tcPr>
                    </a:tc>
                    <a:tc>
                      <a:txBody>
                        <a:bodyPr/>
                        <a:lstStyle/>
                        <a:p>
                          <a:r>
                            <a:rPr lang="en-US" altLang="zh-CN" sz="1000" b="1">
                              <a:solidFill>
                                <a:schemeClr val="accent2">
                                  <a:lumMod val="50000"/>
                                </a:schemeClr>
                              </a:solidFill>
                            </a:rPr>
                            <a:t>// (3),(7)</a:t>
                          </a:r>
                          <a:r>
                            <a:rPr lang="zh-CN" altLang="en-US" sz="1000" b="1">
                              <a:solidFill>
                                <a:schemeClr val="accent2">
                                  <a:lumMod val="50000"/>
                                </a:schemeClr>
                              </a:solidFill>
                            </a:rPr>
                            <a:t>反证法</a:t>
                          </a:r>
                        </a:p>
                      </a:txBody>
                      <a:tcPr anchor="ctr"/>
                    </a:tc>
                    <a:extLst>
                      <a:ext uri="{0D108BD9-81ED-4DB2-BD59-A6C34878D82A}">
                        <a16:rowId xmlns:a16="http://schemas.microsoft.com/office/drawing/2014/main" val="2590028411"/>
                      </a:ext>
                    </a:extLst>
                  </a:tr>
                  <a:tr h="243840">
                    <a:tc>
                      <a:txBody>
                        <a:bodyPr/>
                        <a:lstStyle/>
                        <a:p>
                          <a:pPr algn="r"/>
                          <a:r>
                            <a:rPr lang="en-US" altLang="zh-CN" sz="1000" b="1">
                              <a:solidFill>
                                <a:schemeClr val="accent2">
                                  <a:lumMod val="50000"/>
                                </a:schemeClr>
                              </a:solidFill>
                            </a:rPr>
                            <a:t>(9)</a:t>
                          </a:r>
                          <a:endParaRPr lang="zh-CN" altLang="en-US" sz="1000" b="1">
                            <a:solidFill>
                              <a:schemeClr val="accent2">
                                <a:lumMod val="50000"/>
                              </a:schemeClr>
                            </a:solidFill>
                          </a:endParaRPr>
                        </a:p>
                      </a:txBody>
                      <a:tcPr anchor="ctr"/>
                    </a:tc>
                    <a:tc>
                      <a:txBody>
                        <a:bodyPr/>
                        <a:lstStyle/>
                        <a:p>
                          <a:endParaRPr lang="zh-CN"/>
                        </a:p>
                      </a:txBody>
                      <a:tcPr anchor="ctr">
                        <a:blipFill>
                          <a:blip r:embed="rId3"/>
                          <a:stretch>
                            <a:fillRect l="-14986" t="-805000" r="-187320" b="-15000"/>
                          </a:stretch>
                        </a:blipFill>
                      </a:tcPr>
                    </a:tc>
                    <a:tc>
                      <a:txBody>
                        <a:bodyPr/>
                        <a:lstStyle/>
                        <a:p>
                          <a:endParaRPr lang="zh-CN"/>
                        </a:p>
                      </a:txBody>
                      <a:tcPr anchor="ctr">
                        <a:blipFill>
                          <a:blip r:embed="rId3"/>
                          <a:stretch>
                            <a:fillRect l="-867391" t="-805000" r="-1313043" b="-15000"/>
                          </a:stretch>
                        </a:blipFill>
                      </a:tcPr>
                    </a:tc>
                    <a:tc>
                      <a:txBody>
                        <a:bodyPr/>
                        <a:lstStyle/>
                        <a:p>
                          <a:endParaRPr lang="zh-CN"/>
                        </a:p>
                      </a:txBody>
                      <a:tcPr anchor="ctr">
                        <a:blipFill>
                          <a:blip r:embed="rId3"/>
                          <a:stretch>
                            <a:fillRect l="-164815" t="-805000" r="-123704" b="-15000"/>
                          </a:stretch>
                        </a:blipFill>
                      </a:tcPr>
                    </a:tc>
                    <a:tc>
                      <a:txBody>
                        <a:bodyPr/>
                        <a:lstStyle/>
                        <a:p>
                          <a:r>
                            <a:rPr lang="en-US" altLang="zh-CN" sz="1000" b="1">
                              <a:solidFill>
                                <a:schemeClr val="accent2">
                                  <a:lumMod val="50000"/>
                                </a:schemeClr>
                              </a:solidFill>
                            </a:rPr>
                            <a:t>//</a:t>
                          </a:r>
                          <a:r>
                            <a:rPr lang="zh-CN" altLang="en-US" sz="1000" b="1">
                              <a:solidFill>
                                <a:schemeClr val="accent2">
                                  <a:lumMod val="50000"/>
                                </a:schemeClr>
                              </a:solidFill>
                            </a:rPr>
                            <a:t> </a:t>
                          </a:r>
                          <a:r>
                            <a:rPr lang="en-US" altLang="zh-CN" sz="1000" b="1">
                              <a:solidFill>
                                <a:schemeClr val="accent2">
                                  <a:lumMod val="50000"/>
                                </a:schemeClr>
                              </a:solidFill>
                            </a:rPr>
                            <a:t>(8)</a:t>
                          </a:r>
                          <a:r>
                            <a:rPr lang="zh-CN" altLang="en-US" sz="1000" b="1">
                              <a:solidFill>
                                <a:schemeClr val="accent2">
                                  <a:lumMod val="50000"/>
                                </a:schemeClr>
                              </a:solidFill>
                            </a:rPr>
                            <a:t>演绎定理</a:t>
                          </a:r>
                        </a:p>
                      </a:txBody>
                      <a:tcPr anchor="ctr"/>
                    </a:tc>
                    <a:extLst>
                      <a:ext uri="{0D108BD9-81ED-4DB2-BD59-A6C34878D82A}">
                        <a16:rowId xmlns:a16="http://schemas.microsoft.com/office/drawing/2014/main" val="3531239440"/>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A52B4FD-7CBC-48FA-BC1B-AFA43858C771}"/>
                  </a:ext>
                </a:extLst>
              </p:cNvPr>
              <p:cNvSpPr txBox="1"/>
              <p:nvPr/>
            </p:nvSpPr>
            <p:spPr>
              <a:xfrm>
                <a:off x="1116632" y="1263864"/>
                <a:ext cx="4225651" cy="338554"/>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3A52B4FD-7CBC-48FA-BC1B-AFA43858C771}"/>
                  </a:ext>
                </a:extLst>
              </p:cNvPr>
              <p:cNvSpPr txBox="1">
                <a:spLocks noRot="1" noChangeAspect="1" noMove="1" noResize="1" noEditPoints="1" noAdjustHandles="1" noChangeArrowheads="1" noChangeShapeType="1" noTextEdit="1"/>
              </p:cNvSpPr>
              <p:nvPr/>
            </p:nvSpPr>
            <p:spPr>
              <a:xfrm>
                <a:off x="1116632" y="1263864"/>
                <a:ext cx="4225651" cy="338554"/>
              </a:xfrm>
              <a:prstGeom prst="rect">
                <a:avLst/>
              </a:prstGeom>
              <a:blipFill>
                <a:blip r:embed="rId4"/>
                <a:stretch>
                  <a:fillRect l="-577" t="-1786" b="-16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1406E8A-BE59-404E-8EFC-351B70844C28}"/>
                  </a:ext>
                </a:extLst>
              </p:cNvPr>
              <p:cNvSpPr txBox="1"/>
              <p:nvPr/>
            </p:nvSpPr>
            <p:spPr>
              <a:xfrm>
                <a:off x="1116632" y="3993431"/>
                <a:ext cx="6382442" cy="588431"/>
              </a:xfrm>
              <a:prstGeom prst="rect">
                <a:avLst/>
              </a:prstGeom>
              <a:solidFill>
                <a:schemeClr val="accent5">
                  <a:lumMod val="20000"/>
                  <a:lumOff val="80000"/>
                </a:schemeClr>
              </a:solidFill>
            </p:spPr>
            <p:txBody>
              <a:bodyPr wrap="square" rtlCol="0">
                <a:spAutoFit/>
              </a:bodyPr>
              <a:lstStyle/>
              <a:p>
                <a:pPr marL="285750" indent="-285750">
                  <a:lnSpc>
                    <a:spcPts val="2000"/>
                  </a:lnSpc>
                  <a:buFont typeface="Arial" panose="020B0604020202020204" pitchFamily="34" charset="0"/>
                  <a:buChar char="•"/>
                </a:pPr>
                <a:r>
                  <a:rPr lang="zh-CN" altLang="en-US" sz="1400" b="1">
                    <a:solidFill>
                      <a:schemeClr val="accent2">
                        <a:lumMod val="50000"/>
                      </a:schemeClr>
                    </a:solidFill>
                  </a:rPr>
                  <a:t>即：</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，一般地，对任意公式集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和</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，这称为</a:t>
                </a:r>
                <a:r>
                  <a:rPr lang="zh-CN" altLang="en-US" sz="1400" b="1">
                    <a:solidFill>
                      <a:srgbClr val="C00000"/>
                    </a:solidFill>
                  </a:rPr>
                  <a:t>双蕴涵引入规则</a:t>
                </a:r>
              </a:p>
            </p:txBody>
          </p:sp>
        </mc:Choice>
        <mc:Fallback xmlns="">
          <p:sp>
            <p:nvSpPr>
              <p:cNvPr id="2" name="文本框 1">
                <a:extLst>
                  <a:ext uri="{FF2B5EF4-FFF2-40B4-BE49-F238E27FC236}">
                    <a16:creationId xmlns:a16="http://schemas.microsoft.com/office/drawing/2014/main" id="{D1406E8A-BE59-404E-8EFC-351B70844C28}"/>
                  </a:ext>
                </a:extLst>
              </p:cNvPr>
              <p:cNvSpPr txBox="1">
                <a:spLocks noRot="1" noChangeAspect="1" noMove="1" noResize="1" noEditPoints="1" noAdjustHandles="1" noChangeArrowheads="1" noChangeShapeType="1" noTextEdit="1"/>
              </p:cNvSpPr>
              <p:nvPr/>
            </p:nvSpPr>
            <p:spPr>
              <a:xfrm>
                <a:off x="1116632" y="3993431"/>
                <a:ext cx="6382442" cy="588431"/>
              </a:xfrm>
              <a:prstGeom prst="rect">
                <a:avLst/>
              </a:prstGeom>
              <a:blipFill>
                <a:blip r:embed="rId5"/>
                <a:stretch>
                  <a:fillRect l="-96" b="-10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754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命题演算系统的含义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6B4CBA91-D39E-4F3F-A870-1447703FC394}"/>
              </a:ext>
            </a:extLst>
          </p:cNvPr>
          <p:cNvSpPr txBox="1"/>
          <p:nvPr/>
        </p:nvSpPr>
        <p:spPr>
          <a:xfrm>
            <a:off x="1065226" y="1964047"/>
            <a:ext cx="7013542" cy="1358898"/>
          </a:xfrm>
          <a:prstGeom prst="rect">
            <a:avLst/>
          </a:prstGeom>
          <a:solidFill>
            <a:schemeClr val="accent5">
              <a:lumMod val="20000"/>
              <a:lumOff val="80000"/>
            </a:schemeClr>
          </a:solidFill>
        </p:spPr>
        <p:txBody>
          <a:bodyPr wrap="square" rtlCol="0">
            <a:spAutoFit/>
          </a:bodyPr>
          <a:lstStyle/>
          <a:p>
            <a:pPr algn="ctr">
              <a:lnSpc>
                <a:spcPts val="2200"/>
              </a:lnSpc>
              <a:spcBef>
                <a:spcPts val="600"/>
              </a:spcBef>
            </a:pPr>
            <a:r>
              <a:rPr lang="zh-CN" altLang="en-US" sz="1600" b="1">
                <a:solidFill>
                  <a:srgbClr val="C00000"/>
                </a:solidFill>
              </a:rPr>
              <a:t>命题之间的推理关系</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推理是从一些作为前提的命题得到一个作为结论的命题的过程</a:t>
            </a:r>
            <a:endParaRPr lang="en-US" altLang="zh-CN" sz="1600" b="1">
              <a:solidFill>
                <a:schemeClr val="accent6">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研究命题之间的推理关系是要揭示人们思维的一般规律，使得推理过程是可计算的、可判定的过程</a:t>
            </a:r>
            <a:endParaRPr lang="en-US" altLang="zh-CN" sz="1600" b="1">
              <a:solidFill>
                <a:schemeClr val="accent6">
                  <a:lumMod val="50000"/>
                </a:schemeClr>
              </a:solidFill>
            </a:endParaRPr>
          </a:p>
        </p:txBody>
      </p:sp>
      <p:sp>
        <p:nvSpPr>
          <p:cNvPr id="10" name="文本框 9">
            <a:extLst>
              <a:ext uri="{FF2B5EF4-FFF2-40B4-BE49-F238E27FC236}">
                <a16:creationId xmlns:a16="http://schemas.microsoft.com/office/drawing/2014/main" id="{1F59219B-3E6F-4AC2-A4E4-15D7D5F3B691}"/>
              </a:ext>
            </a:extLst>
          </p:cNvPr>
          <p:cNvSpPr txBox="1"/>
          <p:nvPr/>
        </p:nvSpPr>
        <p:spPr>
          <a:xfrm>
            <a:off x="1065226" y="3588434"/>
            <a:ext cx="7013542" cy="717697"/>
          </a:xfrm>
          <a:prstGeom prst="rect">
            <a:avLst/>
          </a:prstGeom>
          <a:solidFill>
            <a:schemeClr val="accent5">
              <a:lumMod val="20000"/>
              <a:lumOff val="80000"/>
            </a:schemeClr>
          </a:solidFill>
        </p:spPr>
        <p:txBody>
          <a:bodyPr wrap="square" rtlCol="0">
            <a:spAutoFit/>
          </a:bodyPr>
          <a:lstStyle/>
          <a:p>
            <a:pPr algn="ctr">
              <a:lnSpc>
                <a:spcPts val="2200"/>
              </a:lnSpc>
              <a:spcBef>
                <a:spcPts val="600"/>
              </a:spcBef>
            </a:pPr>
            <a:r>
              <a:rPr lang="zh-CN" altLang="en-US" sz="1600" b="1">
                <a:solidFill>
                  <a:srgbClr val="C00000"/>
                </a:solidFill>
              </a:rPr>
              <a:t>符号化方法</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使用严谨精确的符号，而非有歧义的自然语言表示命题及命题之间的关系</a:t>
            </a:r>
            <a:endParaRPr lang="en-US" altLang="zh-CN" sz="1600" b="1">
              <a:solidFill>
                <a:schemeClr val="accent6">
                  <a:lumMod val="50000"/>
                </a:schemeClr>
              </a:solidFill>
            </a:endParaRPr>
          </a:p>
        </p:txBody>
      </p:sp>
      <p:sp>
        <p:nvSpPr>
          <p:cNvPr id="17" name="文本框 16">
            <a:extLst>
              <a:ext uri="{FF2B5EF4-FFF2-40B4-BE49-F238E27FC236}">
                <a16:creationId xmlns:a16="http://schemas.microsoft.com/office/drawing/2014/main" id="{C07C978C-A5CE-4965-831E-08525143CE77}"/>
              </a:ext>
            </a:extLst>
          </p:cNvPr>
          <p:cNvSpPr txBox="1"/>
          <p:nvPr/>
        </p:nvSpPr>
        <p:spPr>
          <a:xfrm>
            <a:off x="1366882" y="909695"/>
            <a:ext cx="6410230" cy="769378"/>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r>
              <a:rPr lang="zh-CN" altLang="en-US" b="1">
                <a:solidFill>
                  <a:srgbClr val="C00000"/>
                </a:solidFill>
              </a:rPr>
              <a:t>命题演算系统</a:t>
            </a:r>
            <a:endParaRPr lang="en-US" altLang="zh-CN" b="1">
              <a:solidFill>
                <a:srgbClr val="C00000"/>
              </a:solidFill>
            </a:endParaRPr>
          </a:p>
          <a:p>
            <a:pPr>
              <a:lnSpc>
                <a:spcPts val="2400"/>
              </a:lnSpc>
              <a:spcBef>
                <a:spcPts val="600"/>
              </a:spcBef>
            </a:pPr>
            <a:r>
              <a:rPr lang="zh-CN" altLang="en-US" b="1">
                <a:solidFill>
                  <a:schemeClr val="accent2">
                    <a:lumMod val="50000"/>
                  </a:schemeClr>
                </a:solidFill>
              </a:rPr>
              <a:t>以符号化、形式化和公理化方法研究命题之间推理关系的系统</a:t>
            </a:r>
          </a:p>
        </p:txBody>
      </p:sp>
    </p:spTree>
    <p:extLst>
      <p:ext uri="{BB962C8B-B14F-4D97-AF65-F5344CB8AC3E}">
        <p14:creationId xmlns:p14="http://schemas.microsoft.com/office/powerpoint/2010/main" val="196135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双蕴涵运算符</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4F17FE-8C35-45B4-B992-1A2375B17415}"/>
                  </a:ext>
                </a:extLst>
              </p:cNvPr>
              <p:cNvSpPr txBox="1"/>
              <p:nvPr/>
            </p:nvSpPr>
            <p:spPr>
              <a:xfrm>
                <a:off x="1116632" y="792003"/>
                <a:ext cx="4896542" cy="338554"/>
              </a:xfrm>
              <a:prstGeom prst="rect">
                <a:avLst/>
              </a:prstGeom>
              <a:solidFill>
                <a:schemeClr val="accent4">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的简写</a:t>
                </a:r>
                <a:endParaRPr lang="en-US" altLang="zh-CN"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6B4F17FE-8C35-45B4-B992-1A2375B17415}"/>
                  </a:ext>
                </a:extLst>
              </p:cNvPr>
              <p:cNvSpPr txBox="1">
                <a:spLocks noRot="1" noChangeAspect="1" noMove="1" noResize="1" noEditPoints="1" noAdjustHandles="1" noChangeArrowheads="1" noChangeShapeType="1" noTextEdit="1"/>
              </p:cNvSpPr>
              <p:nvPr/>
            </p:nvSpPr>
            <p:spPr>
              <a:xfrm>
                <a:off x="1116632" y="792003"/>
                <a:ext cx="4896542" cy="338554"/>
              </a:xfrm>
              <a:prstGeom prst="rect">
                <a:avLst/>
              </a:prstGeom>
              <a:blipFill>
                <a:blip r:embed="rId2"/>
                <a:stretch>
                  <a:fillRect l="-49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A52B4FD-7CBC-48FA-BC1B-AFA43858C771}"/>
                  </a:ext>
                </a:extLst>
              </p:cNvPr>
              <p:cNvSpPr txBox="1"/>
              <p:nvPr/>
            </p:nvSpPr>
            <p:spPr>
              <a:xfrm>
                <a:off x="1116632" y="1392775"/>
                <a:ext cx="4225651" cy="338554"/>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𝑩</m:t>
                    </m:r>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3A52B4FD-7CBC-48FA-BC1B-AFA43858C771}"/>
                  </a:ext>
                </a:extLst>
              </p:cNvPr>
              <p:cNvSpPr txBox="1">
                <a:spLocks noRot="1" noChangeAspect="1" noMove="1" noResize="1" noEditPoints="1" noAdjustHandles="1" noChangeArrowheads="1" noChangeShapeType="1" noTextEdit="1"/>
              </p:cNvSpPr>
              <p:nvPr/>
            </p:nvSpPr>
            <p:spPr>
              <a:xfrm>
                <a:off x="1116632" y="1392775"/>
                <a:ext cx="4225651" cy="338554"/>
              </a:xfrm>
              <a:prstGeom prst="rect">
                <a:avLst/>
              </a:prstGeom>
              <a:blipFill>
                <a:blip r:embed="rId3"/>
                <a:stretch>
                  <a:fillRect l="-577" t="-1786" b="-16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1406E8A-BE59-404E-8EFC-351B70844C28}"/>
                  </a:ext>
                </a:extLst>
              </p:cNvPr>
              <p:cNvSpPr txBox="1"/>
              <p:nvPr/>
            </p:nvSpPr>
            <p:spPr>
              <a:xfrm>
                <a:off x="1117389" y="1970965"/>
                <a:ext cx="6909216" cy="588431"/>
              </a:xfrm>
              <a:prstGeom prst="rect">
                <a:avLst/>
              </a:prstGeom>
              <a:solidFill>
                <a:schemeClr val="accent5">
                  <a:lumMod val="20000"/>
                  <a:lumOff val="80000"/>
                </a:schemeClr>
              </a:solidFill>
            </p:spPr>
            <p:txBody>
              <a:bodyPr wrap="square" rtlCol="0">
                <a:spAutoFit/>
              </a:bodyPr>
              <a:lstStyle/>
              <a:p>
                <a:pPr marL="285750" indent="-285750">
                  <a:lnSpc>
                    <a:spcPts val="2000"/>
                  </a:lnSpc>
                  <a:buFont typeface="Arial" panose="020B0604020202020204" pitchFamily="34" charset="0"/>
                  <a:buChar char="•"/>
                </a:pPr>
                <a:r>
                  <a:rPr lang="zh-CN" altLang="en-US" sz="1400" b="1">
                    <a:solidFill>
                      <a:schemeClr val="accent2">
                        <a:lumMod val="50000"/>
                      </a:schemeClr>
                    </a:solidFill>
                  </a:rPr>
                  <a:t>即：</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，一般地，对任意公式集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和</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，这称为</a:t>
                </a:r>
                <a:r>
                  <a:rPr lang="zh-CN" altLang="en-US" sz="1400" b="1">
                    <a:solidFill>
                      <a:srgbClr val="C00000"/>
                    </a:solidFill>
                  </a:rPr>
                  <a:t>双蕴涵引入规则</a:t>
                </a:r>
              </a:p>
            </p:txBody>
          </p:sp>
        </mc:Choice>
        <mc:Fallback xmlns="">
          <p:sp>
            <p:nvSpPr>
              <p:cNvPr id="2" name="文本框 1">
                <a:extLst>
                  <a:ext uri="{FF2B5EF4-FFF2-40B4-BE49-F238E27FC236}">
                    <a16:creationId xmlns:a16="http://schemas.microsoft.com/office/drawing/2014/main" id="{D1406E8A-BE59-404E-8EFC-351B70844C28}"/>
                  </a:ext>
                </a:extLst>
              </p:cNvPr>
              <p:cNvSpPr txBox="1">
                <a:spLocks noRot="1" noChangeAspect="1" noMove="1" noResize="1" noEditPoints="1" noAdjustHandles="1" noChangeArrowheads="1" noChangeShapeType="1" noTextEdit="1"/>
              </p:cNvSpPr>
              <p:nvPr/>
            </p:nvSpPr>
            <p:spPr>
              <a:xfrm>
                <a:off x="1117389" y="1970965"/>
                <a:ext cx="6909216" cy="588431"/>
              </a:xfrm>
              <a:prstGeom prst="rect">
                <a:avLst/>
              </a:prstGeom>
              <a:blipFill>
                <a:blip r:embed="rId4"/>
                <a:stretch>
                  <a:fillRect l="-88" b="-103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B793EB9-165C-4294-B0A0-E834312C13E2}"/>
                  </a:ext>
                </a:extLst>
              </p:cNvPr>
              <p:cNvSpPr txBox="1"/>
              <p:nvPr/>
            </p:nvSpPr>
            <p:spPr>
              <a:xfrm>
                <a:off x="1116632" y="2842045"/>
                <a:ext cx="6948972" cy="1434816"/>
              </a:xfrm>
              <a:prstGeom prst="rect">
                <a:avLst/>
              </a:prstGeom>
              <a:solidFill>
                <a:schemeClr val="accent5">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讨论合取运算符时有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，讨论析取运算符时有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rPr>
                  <a:t>，结合起来，利用传递规则，就有</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和</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即有：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，一般地，对任意公式集</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oMath>
                </a14:m>
                <a:r>
                  <a:rPr lang="zh-CN" altLang="en-US" sz="1400" b="1">
                    <a:solidFill>
                      <a:schemeClr val="accent2">
                        <a:lumMod val="50000"/>
                      </a:schemeClr>
                    </a:solidFill>
                  </a:rPr>
                  <a:t>，</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chemeClr val="accent2">
                        <a:lumMod val="50000"/>
                      </a:schemeClr>
                    </a:solidFill>
                  </a:rPr>
                  <a:t>，并且</a:t>
                </a:r>
                <a:r>
                  <a:rPr lang="zh-CN" altLang="en-US" sz="1400" b="1">
                    <a:solidFill>
                      <a:srgbClr val="C00000"/>
                    </a:solidFill>
                  </a:rPr>
                  <a:t>从</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rPr>
                  <a:t>可得</a:t>
                </a:r>
                <a14:m>
                  <m:oMath xmlns:m="http://schemas.openxmlformats.org/officeDocument/2006/math">
                    <m:r>
                      <a:rPr lang="en-US" altLang="zh-CN" sz="1400" b="1" i="0" smtClean="0">
                        <a:solidFill>
                          <a:srgbClr val="C00000"/>
                        </a:solidFill>
                        <a:latin typeface="Cambria Math" panose="02040503050406030204" pitchFamily="18" charset="0"/>
                      </a:rPr>
                      <m:t>𝚪</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chemeClr val="accent2">
                        <a:lumMod val="50000"/>
                      </a:schemeClr>
                    </a:solidFill>
                  </a:rPr>
                  <a:t>，这都称为</a:t>
                </a:r>
                <a:r>
                  <a:rPr lang="zh-CN" altLang="en-US" sz="1400" b="1">
                    <a:solidFill>
                      <a:srgbClr val="C00000"/>
                    </a:solidFill>
                  </a:rPr>
                  <a:t>双蕴涵消去规则</a:t>
                </a:r>
              </a:p>
            </p:txBody>
          </p:sp>
        </mc:Choice>
        <mc:Fallback xmlns="">
          <p:sp>
            <p:nvSpPr>
              <p:cNvPr id="3" name="文本框 2">
                <a:extLst>
                  <a:ext uri="{FF2B5EF4-FFF2-40B4-BE49-F238E27FC236}">
                    <a16:creationId xmlns:a16="http://schemas.microsoft.com/office/drawing/2014/main" id="{5B793EB9-165C-4294-B0A0-E834312C13E2}"/>
                  </a:ext>
                </a:extLst>
              </p:cNvPr>
              <p:cNvSpPr txBox="1">
                <a:spLocks noRot="1" noChangeAspect="1" noMove="1" noResize="1" noEditPoints="1" noAdjustHandles="1" noChangeArrowheads="1" noChangeShapeType="1" noTextEdit="1"/>
              </p:cNvSpPr>
              <p:nvPr/>
            </p:nvSpPr>
            <p:spPr>
              <a:xfrm>
                <a:off x="1116632" y="2842045"/>
                <a:ext cx="6948972" cy="1434816"/>
              </a:xfrm>
              <a:prstGeom prst="rect">
                <a:avLst/>
              </a:prstGeom>
              <a:blipFill>
                <a:blip r:embed="rId5"/>
                <a:stretch>
                  <a:fillRect l="-88" b="-3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2296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命题演算公理化系统的演绎定理</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的规则总结</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23286F6-E5B8-4E2E-9AB0-F05A17E424F3}"/>
                  </a:ext>
                </a:extLst>
              </p:cNvPr>
              <p:cNvSpPr txBox="1"/>
              <p:nvPr/>
            </p:nvSpPr>
            <p:spPr>
              <a:xfrm>
                <a:off x="762827" y="658923"/>
                <a:ext cx="3737113" cy="4062651"/>
              </a:xfrm>
              <a:prstGeom prst="rect">
                <a:avLst/>
              </a:prstGeom>
              <a:solidFill>
                <a:schemeClr val="accent5">
                  <a:lumMod val="20000"/>
                  <a:lumOff val="80000"/>
                </a:schemeClr>
              </a:solidFill>
            </p:spPr>
            <p:txBody>
              <a:bodyPr wrap="square" rtlCol="0">
                <a:spAutoFit/>
              </a:bodyPr>
              <a:lstStyle/>
              <a:p>
                <a:pPr marL="285750" indent="-285750">
                  <a:spcBef>
                    <a:spcPts val="300"/>
                  </a:spcBef>
                  <a:buFont typeface="Arial" panose="020B0604020202020204" pitchFamily="34" charset="0"/>
                  <a:buChar char="•"/>
                </a:pPr>
                <a:r>
                  <a:rPr lang="zh-CN" altLang="en-US" sz="1400" b="1">
                    <a:solidFill>
                      <a:srgbClr val="C00000"/>
                    </a:solidFill>
                  </a:rPr>
                  <a:t>分离规则</a:t>
                </a:r>
                <a:r>
                  <a:rPr lang="en-US" altLang="zh-CN" sz="1400" b="1">
                    <a:solidFill>
                      <a:srgbClr val="C00000"/>
                    </a:solidFill>
                  </a:rPr>
                  <a:t>(</a:t>
                </a:r>
                <a:r>
                  <a:rPr lang="zh-CN" altLang="en-US" sz="1400" b="1">
                    <a:solidFill>
                      <a:srgbClr val="C00000"/>
                    </a:solidFill>
                  </a:rPr>
                  <a:t>假言推理、蕴涵消除规则</a:t>
                </a:r>
                <a:r>
                  <a:rPr lang="en-US" altLang="zh-CN" sz="1400" b="1">
                    <a:solidFill>
                      <a:srgbClr val="C00000"/>
                    </a:solidFill>
                  </a:rPr>
                  <a:t>)</a:t>
                </a: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弱化规则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和及</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0" smtClean="0">
                            <a:solidFill>
                              <a:schemeClr val="accent2">
                                <a:lumMod val="50000"/>
                              </a:schemeClr>
                            </a:solidFill>
                            <a:latin typeface="Cambria Math" panose="02040503050406030204" pitchFamily="18" charset="0"/>
                          </a:rPr>
                          <m:t>𝚪</m:t>
                        </m:r>
                      </m:e>
                      <m:sup>
                        <m:r>
                          <a:rPr lang="en-US" altLang="zh-CN" sz="1200" b="1" i="1" smtClean="0">
                            <a:solidFill>
                              <a:schemeClr val="accent2">
                                <a:lumMod val="50000"/>
                              </a:schemeClr>
                            </a:solidFill>
                            <a:latin typeface="Cambria Math" panose="02040503050406030204" pitchFamily="18" charset="0"/>
                          </a:rPr>
                          <m:t>′</m:t>
                        </m:r>
                      </m:sup>
                    </m:sSup>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演绎定理</a:t>
                </a:r>
                <a:r>
                  <a:rPr lang="en-US" altLang="zh-CN" sz="1400" b="1">
                    <a:solidFill>
                      <a:srgbClr val="C00000"/>
                    </a:solidFill>
                  </a:rPr>
                  <a:t>(</a:t>
                </a:r>
                <a:r>
                  <a:rPr lang="zh-CN" altLang="en-US" sz="1400" b="1">
                    <a:solidFill>
                      <a:srgbClr val="C00000"/>
                    </a:solidFill>
                  </a:rPr>
                  <a:t>蕴涵引入规则</a:t>
                </a:r>
                <a:r>
                  <a:rPr lang="en-US" altLang="zh-CN" sz="1400" b="1">
                    <a:solidFill>
                      <a:srgbClr val="C00000"/>
                    </a:solidFill>
                  </a:rPr>
                  <a:t>)</a:t>
                </a: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传递规则</a:t>
                </a:r>
                <a:endParaRPr lang="en-US" altLang="zh-CN" sz="1400" b="1">
                  <a:solidFill>
                    <a:srgbClr val="C00000"/>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可得</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双重否定律</a:t>
                </a:r>
                <a:endParaRPr lang="en-US" altLang="zh-CN" sz="1400" b="1">
                  <a:solidFill>
                    <a:srgbClr val="C00000"/>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反证法</a:t>
                </a:r>
                <a:r>
                  <a:rPr lang="zh-CN" altLang="en-US" sz="1400" b="1">
                    <a:solidFill>
                      <a:schemeClr val="accent2">
                        <a:lumMod val="50000"/>
                      </a:schemeClr>
                    </a:solidFill>
                  </a:rPr>
                  <a:t>（归谬证明法）</a:t>
                </a:r>
                <a:endParaRPr lang="en-US" altLang="zh-CN" sz="14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285750" indent="-285750">
                  <a:spcBef>
                    <a:spcPts val="300"/>
                  </a:spcBef>
                  <a:buFont typeface="Arial" panose="020B0604020202020204" pitchFamily="34" charset="0"/>
                  <a:buChar char="•"/>
                </a:pPr>
                <a:r>
                  <a:rPr lang="zh-CN" altLang="en-US" sz="1400" b="1">
                    <a:solidFill>
                      <a:srgbClr val="C00000"/>
                    </a:solidFill>
                  </a:rPr>
                  <a:t>假言易位</a:t>
                </a:r>
                <a:endParaRPr lang="en-US" altLang="zh-CN" sz="1400" b="1">
                  <a:solidFill>
                    <a:schemeClr val="accent4">
                      <a:lumMod val="50000"/>
                    </a:schemeClr>
                  </a:solidFill>
                </a:endParaRPr>
              </a:p>
              <a:p>
                <a:pPr marL="742950" lvl="1" indent="-285750">
                  <a:spcBef>
                    <a:spcPts val="3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3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C23286F6-E5B8-4E2E-9AB0-F05A17E424F3}"/>
                  </a:ext>
                </a:extLst>
              </p:cNvPr>
              <p:cNvSpPr txBox="1">
                <a:spLocks noRot="1" noChangeAspect="1" noMove="1" noResize="1" noEditPoints="1" noAdjustHandles="1" noChangeArrowheads="1" noChangeShapeType="1" noTextEdit="1"/>
              </p:cNvSpPr>
              <p:nvPr/>
            </p:nvSpPr>
            <p:spPr>
              <a:xfrm>
                <a:off x="762827" y="658923"/>
                <a:ext cx="3737113" cy="4062651"/>
              </a:xfrm>
              <a:prstGeom prst="rect">
                <a:avLst/>
              </a:prstGeom>
              <a:blipFill>
                <a:blip r:embed="rId3"/>
                <a:stretch>
                  <a:fillRect l="-163" t="-300" b="-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1A07AD6-C767-4C65-BE7C-0CC280508F74}"/>
                  </a:ext>
                </a:extLst>
              </p:cNvPr>
              <p:cNvSpPr txBox="1"/>
              <p:nvPr/>
            </p:nvSpPr>
            <p:spPr>
              <a:xfrm>
                <a:off x="4644062" y="712033"/>
                <a:ext cx="3737113" cy="3949799"/>
              </a:xfrm>
              <a:prstGeom prst="rect">
                <a:avLst/>
              </a:prstGeom>
              <a:solidFill>
                <a:schemeClr val="accent5">
                  <a:lumMod val="20000"/>
                  <a:lumOff val="80000"/>
                </a:schemeClr>
              </a:solidFill>
            </p:spPr>
            <p:txBody>
              <a:bodyPr wrap="square" rtlCol="0">
                <a:spAutoFit/>
              </a:bodyPr>
              <a:lstStyle/>
              <a:p>
                <a:pPr marL="285750" indent="-285750">
                  <a:spcBef>
                    <a:spcPts val="400"/>
                  </a:spcBef>
                  <a:buFont typeface="Arial" panose="020B0604020202020204" pitchFamily="34" charset="0"/>
                  <a:buChar char="•"/>
                </a:pPr>
                <a:r>
                  <a:rPr lang="zh-CN" altLang="en-US" sz="1400" b="1">
                    <a:solidFill>
                      <a:srgbClr val="C00000"/>
                    </a:solidFill>
                  </a:rPr>
                  <a:t>附加规则</a:t>
                </a:r>
                <a:r>
                  <a:rPr lang="en-US" altLang="zh-CN" sz="1400" b="1">
                    <a:solidFill>
                      <a:srgbClr val="C00000"/>
                    </a:solidFill>
                  </a:rPr>
                  <a:t>(</a:t>
                </a:r>
                <a:r>
                  <a:rPr lang="zh-CN" altLang="en-US" sz="1400" b="1">
                    <a:solidFill>
                      <a:srgbClr val="C00000"/>
                    </a:solidFill>
                  </a:rPr>
                  <a:t>析取引入规则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分情况证明</a:t>
                </a:r>
                <a:r>
                  <a:rPr lang="en-US" altLang="zh-CN" sz="1400" b="1">
                    <a:solidFill>
                      <a:srgbClr val="C00000"/>
                    </a:solidFill>
                  </a:rPr>
                  <a:t>(</a:t>
                </a:r>
                <a:r>
                  <a:rPr lang="zh-CN" altLang="en-US" sz="1400" b="1">
                    <a:solidFill>
                      <a:srgbClr val="C00000"/>
                    </a:solidFill>
                  </a:rPr>
                  <a:t>析取消除规则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en-US" altLang="zh-CN" sz="1200" b="1">
                    <a:solidFill>
                      <a:schemeClr val="accent2">
                        <a:lumMod val="50000"/>
                      </a:schemeClr>
                    </a:solidFill>
                  </a:rPr>
                  <a:t>, </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和</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合取规则</a:t>
                </a:r>
                <a:r>
                  <a:rPr lang="en-US" altLang="zh-CN" sz="1400" b="1">
                    <a:solidFill>
                      <a:srgbClr val="C00000"/>
                    </a:solidFill>
                  </a:rPr>
                  <a:t>(</a:t>
                </a:r>
                <a:r>
                  <a:rPr lang="zh-CN" altLang="en-US" sz="1400" b="1">
                    <a:solidFill>
                      <a:srgbClr val="C00000"/>
                    </a:solidFill>
                  </a:rPr>
                  <a:t>合取引入规则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和</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化简规则</a:t>
                </a:r>
                <a:r>
                  <a:rPr lang="en-US" altLang="zh-CN" sz="1400" b="1">
                    <a:solidFill>
                      <a:srgbClr val="C00000"/>
                    </a:solidFill>
                  </a:rPr>
                  <a:t>(</a:t>
                </a:r>
                <a:r>
                  <a:rPr lang="zh-CN" altLang="en-US" sz="1400" b="1">
                    <a:solidFill>
                      <a:srgbClr val="C00000"/>
                    </a:solidFill>
                  </a:rPr>
                  <a:t>合取消除规则</a:t>
                </a:r>
                <a:r>
                  <a:rPr lang="en-US" altLang="zh-CN" sz="1400" b="1">
                    <a:solidFill>
                      <a:srgbClr val="C00000"/>
                    </a:solidFill>
                  </a:rPr>
                  <a:t>)</a:t>
                </a: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可得到</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双蕴涵引入规则</a:t>
                </a:r>
                <a:endParaRPr lang="en-US" altLang="zh-CN" sz="1400" b="1">
                  <a:solidFill>
                    <a:srgbClr val="C00000"/>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和</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可得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285750" indent="-285750">
                  <a:spcBef>
                    <a:spcPts val="400"/>
                  </a:spcBef>
                  <a:buFont typeface="Arial" panose="020B0604020202020204" pitchFamily="34" charset="0"/>
                  <a:buChar char="•"/>
                </a:pPr>
                <a:r>
                  <a:rPr lang="zh-CN" altLang="en-US" sz="1400" b="1">
                    <a:solidFill>
                      <a:srgbClr val="C00000"/>
                    </a:solidFill>
                  </a:rPr>
                  <a:t>双蕴涵消除规则</a:t>
                </a:r>
                <a:endParaRPr lang="en-US" altLang="zh-CN" sz="14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oMath>
                </a14:m>
                <a:endParaRPr lang="en-US" altLang="zh-CN" sz="1200" b="1">
                  <a:solidFill>
                    <a:schemeClr val="accent2">
                      <a:lumMod val="50000"/>
                    </a:schemeClr>
                  </a:solidFill>
                </a:endParaRPr>
              </a:p>
              <a:p>
                <a:pPr marL="742950" lvl="1" indent="-285750">
                  <a:spcBef>
                    <a:spcPts val="400"/>
                  </a:spcBef>
                  <a:buFont typeface="Arial" panose="020B0604020202020204" pitchFamily="34" charset="0"/>
                  <a:buChar char="•"/>
                </a:pPr>
                <a:r>
                  <a:rPr lang="zh-CN" altLang="en-US" sz="1200" b="1">
                    <a:solidFill>
                      <a:schemeClr val="accent2">
                        <a:lumMod val="50000"/>
                      </a:schemeClr>
                    </a:solidFill>
                  </a:rPr>
                  <a:t>由</a:t>
                </a:r>
                <a14:m>
                  <m:oMath xmlns:m="http://schemas.openxmlformats.org/officeDocument/2006/math">
                    <m:r>
                      <a:rPr lang="en-US" altLang="zh-CN" sz="1200" b="1" i="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可得</a:t>
                </a:r>
                <a14:m>
                  <m:oMath xmlns:m="http://schemas.openxmlformats.org/officeDocument/2006/math">
                    <m:r>
                      <a:rPr lang="en-US" altLang="zh-CN" sz="1200" b="1">
                        <a:solidFill>
                          <a:schemeClr val="accent2">
                            <a:lumMod val="50000"/>
                          </a:schemeClr>
                        </a:solidFill>
                        <a:latin typeface="Cambria Math" panose="02040503050406030204" pitchFamily="18" charset="0"/>
                      </a:rPr>
                      <m:t>𝚪</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endParaRPr lang="en-US" altLang="zh-CN" sz="12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C1A07AD6-C767-4C65-BE7C-0CC280508F74}"/>
                  </a:ext>
                </a:extLst>
              </p:cNvPr>
              <p:cNvSpPr txBox="1">
                <a:spLocks noRot="1" noChangeAspect="1" noMove="1" noResize="1" noEditPoints="1" noAdjustHandles="1" noChangeArrowheads="1" noChangeShapeType="1" noTextEdit="1"/>
              </p:cNvSpPr>
              <p:nvPr/>
            </p:nvSpPr>
            <p:spPr>
              <a:xfrm>
                <a:off x="4644062" y="712033"/>
                <a:ext cx="3737113" cy="3949799"/>
              </a:xfrm>
              <a:prstGeom prst="rect">
                <a:avLst/>
              </a:prstGeom>
              <a:blipFill>
                <a:blip r:embed="rId4"/>
                <a:stretch>
                  <a:fillRect l="-326" t="-309" b="-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3424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900211" y="901902"/>
            <a:ext cx="7403931" cy="213904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命题演算的公理化系统</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命题演算系统的定义包括符号集、公式集、公理集和规则集</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命题演算的公理化系统从三个公理模式出发，通过分离规则推演所有的内定理</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为了推演的方便引入带前提集的推理，进一步可使用演绎定理、反证法，以及有关合取、析取和双蕴涵运算符的演绎规则</a:t>
            </a:r>
          </a:p>
        </p:txBody>
      </p:sp>
      <p:sp>
        <p:nvSpPr>
          <p:cNvPr id="4" name="文本框 3">
            <a:extLst>
              <a:ext uri="{FF2B5EF4-FFF2-40B4-BE49-F238E27FC236}">
                <a16:creationId xmlns:a16="http://schemas.microsoft.com/office/drawing/2014/main" id="{79046192-3E11-4E79-BCD3-91093B8CC99E}"/>
              </a:ext>
            </a:extLst>
          </p:cNvPr>
          <p:cNvSpPr txBox="1"/>
          <p:nvPr/>
        </p:nvSpPr>
        <p:spPr>
          <a:xfrm>
            <a:off x="900211" y="3292154"/>
            <a:ext cx="740393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能从三个公理模式出发，只使用分离规则证明内定理</a:t>
            </a:r>
            <a:endParaRPr lang="zh-CN" altLang="en-US"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能理解各种派生规则的证明以及运用，能使用派生规则证明推出形式</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D965FF39-BE8C-4F19-B0E8-21E664741C54}"/>
              </a:ext>
            </a:extLst>
          </p:cNvPr>
          <p:cNvPicPr>
            <a:picLocks noChangeAspect="1"/>
          </p:cNvPicPr>
          <p:nvPr/>
        </p:nvPicPr>
        <p:blipFill>
          <a:blip r:embed="rId2"/>
          <a:stretch>
            <a:fillRect/>
          </a:stretch>
        </p:blipFill>
        <p:spPr>
          <a:xfrm>
            <a:off x="1083365" y="2852781"/>
            <a:ext cx="7200898" cy="972589"/>
          </a:xfrm>
          <a:prstGeom prst="rect">
            <a:avLst/>
          </a:prstGeom>
        </p:spPr>
      </p:pic>
      <p:pic>
        <p:nvPicPr>
          <p:cNvPr id="5" name="图片 4">
            <a:extLst>
              <a:ext uri="{FF2B5EF4-FFF2-40B4-BE49-F238E27FC236}">
                <a16:creationId xmlns:a16="http://schemas.microsoft.com/office/drawing/2014/main" id="{DD404871-DFBF-4F26-BB50-85600F5D7F3F}"/>
              </a:ext>
            </a:extLst>
          </p:cNvPr>
          <p:cNvPicPr>
            <a:picLocks noChangeAspect="1"/>
          </p:cNvPicPr>
          <p:nvPr/>
        </p:nvPicPr>
        <p:blipFill>
          <a:blip r:embed="rId3"/>
          <a:stretch>
            <a:fillRect/>
          </a:stretch>
        </p:blipFill>
        <p:spPr>
          <a:xfrm>
            <a:off x="725911" y="1176498"/>
            <a:ext cx="7490116" cy="972588"/>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命题演算系统的含义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6B4CBA91-D39E-4F3F-A870-1447703FC394}"/>
              </a:ext>
            </a:extLst>
          </p:cNvPr>
          <p:cNvSpPr txBox="1"/>
          <p:nvPr/>
        </p:nvSpPr>
        <p:spPr>
          <a:xfrm>
            <a:off x="1065226" y="1858915"/>
            <a:ext cx="7013542" cy="1358898"/>
          </a:xfrm>
          <a:prstGeom prst="rect">
            <a:avLst/>
          </a:prstGeom>
          <a:solidFill>
            <a:schemeClr val="accent5">
              <a:lumMod val="20000"/>
              <a:lumOff val="80000"/>
            </a:schemeClr>
          </a:solidFill>
        </p:spPr>
        <p:txBody>
          <a:bodyPr wrap="square" rtlCol="0">
            <a:spAutoFit/>
          </a:bodyPr>
          <a:lstStyle/>
          <a:p>
            <a:pPr algn="ctr">
              <a:lnSpc>
                <a:spcPts val="2200"/>
              </a:lnSpc>
              <a:spcBef>
                <a:spcPts val="600"/>
              </a:spcBef>
            </a:pPr>
            <a:r>
              <a:rPr lang="zh-CN" altLang="en-US" sz="1600" b="1">
                <a:solidFill>
                  <a:srgbClr val="C00000"/>
                </a:solidFill>
              </a:rPr>
              <a:t>形式化方法</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抽象性</a:t>
            </a:r>
            <a:r>
              <a:rPr lang="zh-CN" altLang="en-US" sz="1600" b="1">
                <a:solidFill>
                  <a:schemeClr val="accent6">
                    <a:lumMod val="50000"/>
                  </a:schemeClr>
                </a:solidFill>
              </a:rPr>
              <a:t>：公式和推理由符号通过严谨规则构造，不需要赋予符号任何含义</a:t>
            </a:r>
            <a:endParaRPr lang="en-US" altLang="zh-CN" sz="1600" b="1">
              <a:solidFill>
                <a:schemeClr val="accent6">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C00000"/>
                </a:solidFill>
              </a:rPr>
              <a:t>严格性</a:t>
            </a:r>
            <a:r>
              <a:rPr lang="zh-CN" altLang="en-US" sz="1600" b="1">
                <a:solidFill>
                  <a:schemeClr val="accent6">
                    <a:lumMod val="50000"/>
                  </a:schemeClr>
                </a:solidFill>
              </a:rPr>
              <a:t>：定义公式和推理的规则是严谨的，从而存在机械的、可行的方法判断任意的符号串是否是公式，任意的符号串是否是推理</a:t>
            </a:r>
            <a:endParaRPr lang="en-US" altLang="zh-CN" sz="1600" b="1">
              <a:solidFill>
                <a:schemeClr val="accent6">
                  <a:lumMod val="50000"/>
                </a:schemeClr>
              </a:solidFill>
            </a:endParaRPr>
          </a:p>
        </p:txBody>
      </p:sp>
      <p:sp>
        <p:nvSpPr>
          <p:cNvPr id="10" name="文本框 9">
            <a:extLst>
              <a:ext uri="{FF2B5EF4-FFF2-40B4-BE49-F238E27FC236}">
                <a16:creationId xmlns:a16="http://schemas.microsoft.com/office/drawing/2014/main" id="{1F59219B-3E6F-4AC2-A4E4-15D7D5F3B691}"/>
              </a:ext>
            </a:extLst>
          </p:cNvPr>
          <p:cNvSpPr txBox="1"/>
          <p:nvPr/>
        </p:nvSpPr>
        <p:spPr>
          <a:xfrm>
            <a:off x="1065226" y="3397655"/>
            <a:ext cx="7013542" cy="1076770"/>
          </a:xfrm>
          <a:prstGeom prst="rect">
            <a:avLst/>
          </a:prstGeom>
          <a:solidFill>
            <a:schemeClr val="accent5">
              <a:lumMod val="20000"/>
              <a:lumOff val="80000"/>
            </a:schemeClr>
          </a:solidFill>
        </p:spPr>
        <p:txBody>
          <a:bodyPr wrap="square" rtlCol="0">
            <a:spAutoFit/>
          </a:bodyPr>
          <a:lstStyle/>
          <a:p>
            <a:pPr algn="ctr">
              <a:lnSpc>
                <a:spcPts val="2200"/>
              </a:lnSpc>
              <a:spcBef>
                <a:spcPts val="600"/>
              </a:spcBef>
            </a:pPr>
            <a:r>
              <a:rPr lang="zh-CN" altLang="en-US" sz="1600" b="1">
                <a:solidFill>
                  <a:srgbClr val="C00000"/>
                </a:solidFill>
              </a:rPr>
              <a:t>公理化方法</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明确区分初始概念和被定义概念，初始命题和推出的命题</a:t>
            </a:r>
            <a:endParaRPr lang="en-US" altLang="zh-CN" sz="1600" b="1">
              <a:solidFill>
                <a:schemeClr val="accent6">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6">
                    <a:lumMod val="50000"/>
                  </a:schemeClr>
                </a:solidFill>
              </a:rPr>
              <a:t>找出最基本的推理以及最基本的构造推理规则，从而演绎出更多的推理</a:t>
            </a:r>
            <a:endParaRPr lang="en-US" altLang="zh-CN" sz="1600" b="1">
              <a:solidFill>
                <a:schemeClr val="accent6">
                  <a:lumMod val="50000"/>
                </a:schemeClr>
              </a:solidFill>
            </a:endParaRPr>
          </a:p>
        </p:txBody>
      </p:sp>
      <p:sp>
        <p:nvSpPr>
          <p:cNvPr id="17" name="文本框 16">
            <a:extLst>
              <a:ext uri="{FF2B5EF4-FFF2-40B4-BE49-F238E27FC236}">
                <a16:creationId xmlns:a16="http://schemas.microsoft.com/office/drawing/2014/main" id="{C07C978C-A5CE-4965-831E-08525143CE77}"/>
              </a:ext>
            </a:extLst>
          </p:cNvPr>
          <p:cNvSpPr txBox="1"/>
          <p:nvPr/>
        </p:nvSpPr>
        <p:spPr>
          <a:xfrm>
            <a:off x="1366882" y="909695"/>
            <a:ext cx="6410230" cy="769378"/>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r>
              <a:rPr lang="zh-CN" altLang="en-US" b="1">
                <a:solidFill>
                  <a:srgbClr val="C00000"/>
                </a:solidFill>
              </a:rPr>
              <a:t>命题演算系统</a:t>
            </a:r>
            <a:endParaRPr lang="en-US" altLang="zh-CN" b="1">
              <a:solidFill>
                <a:srgbClr val="C00000"/>
              </a:solidFill>
            </a:endParaRPr>
          </a:p>
          <a:p>
            <a:pPr>
              <a:lnSpc>
                <a:spcPts val="2400"/>
              </a:lnSpc>
              <a:spcBef>
                <a:spcPts val="600"/>
              </a:spcBef>
            </a:pPr>
            <a:r>
              <a:rPr lang="zh-CN" altLang="en-US" b="1">
                <a:solidFill>
                  <a:schemeClr val="accent2">
                    <a:lumMod val="50000"/>
                  </a:schemeClr>
                </a:solidFill>
              </a:rPr>
              <a:t>以符号化、形式化和公理化方法研究命题之间推理关系的系统</a:t>
            </a:r>
          </a:p>
        </p:txBody>
      </p:sp>
    </p:spTree>
    <p:extLst>
      <p:ext uri="{BB962C8B-B14F-4D97-AF65-F5344CB8AC3E}">
        <p14:creationId xmlns:p14="http://schemas.microsoft.com/office/powerpoint/2010/main" val="36484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命题演算系统的构成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5088F118-E096-4004-AD6E-B2E6CAB076D9}"/>
              </a:ext>
            </a:extLst>
          </p:cNvPr>
          <p:cNvSpPr txBox="1"/>
          <p:nvPr/>
        </p:nvSpPr>
        <p:spPr>
          <a:xfrm>
            <a:off x="646040" y="1166354"/>
            <a:ext cx="7851913" cy="2958952"/>
          </a:xfrm>
          <a:prstGeom prst="rect">
            <a:avLst/>
          </a:prstGeom>
          <a:solidFill>
            <a:schemeClr val="accent4">
              <a:lumMod val="20000"/>
              <a:lumOff val="80000"/>
            </a:schemeClr>
          </a:solidFill>
        </p:spPr>
        <p:txBody>
          <a:bodyPr wrap="square" rtlCol="0">
            <a:spAutoFit/>
          </a:bodyPr>
          <a:lstStyle/>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符号集</a:t>
            </a:r>
            <a:r>
              <a:rPr lang="zh-CN" altLang="en-US" b="1">
                <a:solidFill>
                  <a:srgbClr val="002060"/>
                </a:solidFill>
              </a:rPr>
              <a:t>：系统可以出现的所有可能符号构成的集合</a:t>
            </a:r>
            <a:endParaRPr lang="en-US" altLang="zh-CN" b="1">
              <a:solidFill>
                <a:srgbClr val="002060"/>
              </a:solidFill>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公式集</a:t>
            </a:r>
            <a:r>
              <a:rPr lang="zh-CN" altLang="en-US" b="1">
                <a:solidFill>
                  <a:srgbClr val="002060"/>
                </a:solidFill>
              </a:rPr>
              <a:t>：按照一定规则构成的符号集上的符号串</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公式集包含认为是“好”的符号串，也就是系统的形式语言</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公理集</a:t>
            </a:r>
            <a:r>
              <a:rPr lang="zh-CN" altLang="en-US" b="1">
                <a:solidFill>
                  <a:srgbClr val="002060"/>
                </a:solidFill>
              </a:rPr>
              <a:t>：按照公理化方法的思想确定的被断定的初始公式</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这些公式被认为天然地代表“好”的推理，或者断定为“真”的东西</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spcAft>
                <a:spcPts val="600"/>
              </a:spcAft>
              <a:buFont typeface="Arial" panose="020B0604020202020204" pitchFamily="34" charset="0"/>
              <a:buChar char="•"/>
            </a:pPr>
            <a:r>
              <a:rPr lang="zh-CN" altLang="en-US" b="1">
                <a:solidFill>
                  <a:srgbClr val="C00000"/>
                </a:solidFill>
              </a:rPr>
              <a:t>规则集</a:t>
            </a:r>
            <a:r>
              <a:rPr lang="zh-CN" altLang="en-US" b="1">
                <a:solidFill>
                  <a:srgbClr val="002060"/>
                </a:solidFill>
              </a:rPr>
              <a:t>：从已被断定的公式演绎得到更多被断定的公式的规则</a:t>
            </a:r>
            <a:endParaRPr lang="en-US" altLang="zh-CN" b="1">
              <a:solidFill>
                <a:srgbClr val="002060"/>
              </a:solidFill>
            </a:endParaRPr>
          </a:p>
          <a:p>
            <a:pPr marL="742950" lvl="1" indent="-285750">
              <a:lnSpc>
                <a:spcPts val="22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从已有的一些代表“好”的推理、断定为“真”的东西得到更多</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2749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命题演算系统概述</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命题演算的公理化系统和自然推理系统</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E333A98D-098B-4CDB-B093-D45831E3852A}"/>
              </a:ext>
            </a:extLst>
          </p:cNvPr>
          <p:cNvSpPr txBox="1"/>
          <p:nvPr/>
        </p:nvSpPr>
        <p:spPr>
          <a:xfrm>
            <a:off x="998882" y="946689"/>
            <a:ext cx="7146230" cy="1654235"/>
          </a:xfrm>
          <a:prstGeom prst="rect">
            <a:avLst/>
          </a:prstGeom>
          <a:solidFill>
            <a:schemeClr val="accent5">
              <a:lumMod val="20000"/>
              <a:lumOff val="80000"/>
            </a:schemeClr>
          </a:solidFill>
        </p:spPr>
        <p:txBody>
          <a:bodyPr wrap="square" rtlCol="0">
            <a:spAutoFit/>
          </a:bodyPr>
          <a:lstStyle/>
          <a:p>
            <a:pPr algn="ctr">
              <a:lnSpc>
                <a:spcPts val="2400"/>
              </a:lnSpc>
              <a:spcBef>
                <a:spcPts val="600"/>
              </a:spcBef>
              <a:spcAft>
                <a:spcPts val="300"/>
              </a:spcAft>
            </a:pPr>
            <a:r>
              <a:rPr lang="zh-CN" altLang="en-US" b="1">
                <a:solidFill>
                  <a:srgbClr val="C00000"/>
                </a:solidFill>
              </a:rPr>
              <a:t>命题演算的公理化系统</a:t>
            </a:r>
            <a:endParaRPr lang="en-US" altLang="zh-CN" b="1">
              <a:solidFill>
                <a:srgbClr val="C00000"/>
              </a:solidFill>
            </a:endParaRPr>
          </a:p>
          <a:p>
            <a:pPr marL="285750" indent="-285750">
              <a:lnSpc>
                <a:spcPts val="2400"/>
              </a:lnSpc>
              <a:spcBef>
                <a:spcPts val="600"/>
              </a:spcBef>
              <a:spcAft>
                <a:spcPts val="300"/>
              </a:spcAft>
              <a:buFont typeface="Arial" panose="020B0604020202020204" pitchFamily="34" charset="0"/>
              <a:buChar char="•"/>
            </a:pPr>
            <a:r>
              <a:rPr lang="zh-CN" altLang="en-US" b="1">
                <a:solidFill>
                  <a:schemeClr val="accent6">
                    <a:lumMod val="50000"/>
                  </a:schemeClr>
                </a:solidFill>
              </a:rPr>
              <a:t>公理和规则都比较少的系统，更贴合公理化方法的思想</a:t>
            </a:r>
            <a:endParaRPr lang="en-US" altLang="zh-CN" b="1">
              <a:solidFill>
                <a:schemeClr val="accent6">
                  <a:lumMod val="50000"/>
                </a:schemeClr>
              </a:solidFill>
            </a:endParaRPr>
          </a:p>
          <a:p>
            <a:pPr marL="285750" indent="-285750">
              <a:lnSpc>
                <a:spcPts val="2400"/>
              </a:lnSpc>
              <a:spcBef>
                <a:spcPts val="600"/>
              </a:spcBef>
              <a:spcAft>
                <a:spcPts val="300"/>
              </a:spcAft>
              <a:buFont typeface="Arial" panose="020B0604020202020204" pitchFamily="34" charset="0"/>
              <a:buChar char="•"/>
            </a:pPr>
            <a:r>
              <a:rPr lang="zh-CN" altLang="en-US" b="1">
                <a:solidFill>
                  <a:schemeClr val="accent6">
                    <a:lumMod val="50000"/>
                  </a:schemeClr>
                </a:solidFill>
              </a:rPr>
              <a:t>公式之间的推导关系不是很明确，与人们通常的思维方式差别很大</a:t>
            </a:r>
            <a:endParaRPr lang="en-US" altLang="zh-CN" b="1">
              <a:solidFill>
                <a:schemeClr val="accent6">
                  <a:lumMod val="50000"/>
                </a:schemeClr>
              </a:solidFill>
            </a:endParaRPr>
          </a:p>
          <a:p>
            <a:pPr marL="285750" indent="-285750">
              <a:lnSpc>
                <a:spcPts val="2400"/>
              </a:lnSpc>
              <a:spcBef>
                <a:spcPts val="600"/>
              </a:spcBef>
              <a:spcAft>
                <a:spcPts val="300"/>
              </a:spcAft>
              <a:buFont typeface="Arial" panose="020B0604020202020204" pitchFamily="34" charset="0"/>
              <a:buChar char="•"/>
            </a:pPr>
            <a:r>
              <a:rPr lang="zh-CN" altLang="en-US" b="1">
                <a:solidFill>
                  <a:schemeClr val="accent6">
                    <a:lumMod val="50000"/>
                  </a:schemeClr>
                </a:solidFill>
              </a:rPr>
              <a:t>容易研究系统的元性质，如可靠性、完全性和公理之间的独立性等</a:t>
            </a:r>
          </a:p>
        </p:txBody>
      </p:sp>
      <p:sp>
        <p:nvSpPr>
          <p:cNvPr id="9" name="文本框 8">
            <a:extLst>
              <a:ext uri="{FF2B5EF4-FFF2-40B4-BE49-F238E27FC236}">
                <a16:creationId xmlns:a16="http://schemas.microsoft.com/office/drawing/2014/main" id="{AA5F5610-FC2D-47AD-BCF7-B8031E3AD1D5}"/>
              </a:ext>
            </a:extLst>
          </p:cNvPr>
          <p:cNvSpPr txBox="1"/>
          <p:nvPr/>
        </p:nvSpPr>
        <p:spPr>
          <a:xfrm>
            <a:off x="998882" y="2772942"/>
            <a:ext cx="7146230" cy="1654235"/>
          </a:xfrm>
          <a:prstGeom prst="rect">
            <a:avLst/>
          </a:prstGeom>
          <a:solidFill>
            <a:schemeClr val="accent5">
              <a:lumMod val="20000"/>
              <a:lumOff val="80000"/>
            </a:schemeClr>
          </a:solidFill>
        </p:spPr>
        <p:txBody>
          <a:bodyPr wrap="square" rtlCol="0">
            <a:spAutoFit/>
          </a:bodyPr>
          <a:lstStyle/>
          <a:p>
            <a:pPr algn="ctr">
              <a:lnSpc>
                <a:spcPts val="2400"/>
              </a:lnSpc>
              <a:spcBef>
                <a:spcPts val="600"/>
              </a:spcBef>
              <a:spcAft>
                <a:spcPts val="300"/>
              </a:spcAft>
            </a:pPr>
            <a:r>
              <a:rPr lang="zh-CN" altLang="en-US" b="1">
                <a:solidFill>
                  <a:srgbClr val="C00000"/>
                </a:solidFill>
              </a:rPr>
              <a:t>命题演算的自然推理系统</a:t>
            </a:r>
            <a:endParaRPr lang="en-US" altLang="zh-CN" b="1">
              <a:solidFill>
                <a:srgbClr val="C00000"/>
              </a:solidFill>
            </a:endParaRPr>
          </a:p>
          <a:p>
            <a:pPr marL="285750" indent="-285750">
              <a:lnSpc>
                <a:spcPts val="2400"/>
              </a:lnSpc>
              <a:spcBef>
                <a:spcPts val="600"/>
              </a:spcBef>
              <a:spcAft>
                <a:spcPts val="300"/>
              </a:spcAft>
              <a:buFont typeface="Arial" panose="020B0604020202020204" pitchFamily="34" charset="0"/>
              <a:buChar char="•"/>
            </a:pPr>
            <a:r>
              <a:rPr lang="zh-CN" altLang="en-US" b="1">
                <a:solidFill>
                  <a:schemeClr val="accent6">
                    <a:lumMod val="50000"/>
                  </a:schemeClr>
                </a:solidFill>
              </a:rPr>
              <a:t>公理少，但规则通常比较多的系统</a:t>
            </a:r>
            <a:endParaRPr lang="en-US" altLang="zh-CN" b="1">
              <a:solidFill>
                <a:schemeClr val="accent6">
                  <a:lumMod val="50000"/>
                </a:schemeClr>
              </a:solidFill>
            </a:endParaRPr>
          </a:p>
          <a:p>
            <a:pPr marL="285750" indent="-285750">
              <a:lnSpc>
                <a:spcPts val="2400"/>
              </a:lnSpc>
              <a:spcBef>
                <a:spcPts val="600"/>
              </a:spcBef>
              <a:spcAft>
                <a:spcPts val="300"/>
              </a:spcAft>
              <a:buFont typeface="Arial" panose="020B0604020202020204" pitchFamily="34" charset="0"/>
              <a:buChar char="•"/>
            </a:pPr>
            <a:r>
              <a:rPr lang="zh-CN" altLang="en-US" b="1">
                <a:solidFill>
                  <a:schemeClr val="accent6">
                    <a:lumMod val="50000"/>
                  </a:schemeClr>
                </a:solidFill>
              </a:rPr>
              <a:t>公式之间的推导关系明确、自然，与人们通常的思维方式接近</a:t>
            </a:r>
            <a:endParaRPr lang="en-US" altLang="zh-CN" b="1">
              <a:solidFill>
                <a:schemeClr val="accent6">
                  <a:lumMod val="50000"/>
                </a:schemeClr>
              </a:solidFill>
            </a:endParaRPr>
          </a:p>
          <a:p>
            <a:pPr marL="285750" indent="-285750">
              <a:lnSpc>
                <a:spcPts val="2400"/>
              </a:lnSpc>
              <a:spcBef>
                <a:spcPts val="600"/>
              </a:spcBef>
              <a:spcAft>
                <a:spcPts val="300"/>
              </a:spcAft>
              <a:buFont typeface="Arial" panose="020B0604020202020204" pitchFamily="34" charset="0"/>
              <a:buChar char="•"/>
            </a:pPr>
            <a:r>
              <a:rPr lang="zh-CN" altLang="en-US" b="1">
                <a:solidFill>
                  <a:schemeClr val="accent6">
                    <a:lumMod val="50000"/>
                  </a:schemeClr>
                </a:solidFill>
              </a:rPr>
              <a:t>研究系统的元性质，特别是规则之间的独立性更加困难</a:t>
            </a:r>
          </a:p>
        </p:txBody>
      </p:sp>
    </p:spTree>
    <p:extLst>
      <p:ext uri="{BB962C8B-B14F-4D97-AF65-F5344CB8AC3E}">
        <p14:creationId xmlns:p14="http://schemas.microsoft.com/office/powerpoint/2010/main" val="201268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5137" y="1057726"/>
            <a:ext cx="4613555" cy="2914259"/>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命题演算系统概述</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命题演算公理化系统定义</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命题演算公理化系统内定理证明</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命题演算公理化系统的演绎定理</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66234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命题演算公理化系统定义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命题演算公理化系统</a:t>
                </a:r>
                <a14:m>
                  <m:oMath xmlns:m="http://schemas.openxmlformats.org/officeDocument/2006/math">
                    <m:r>
                      <a:rPr lang="zh-CN" altLang="en-US" sz="1400" i="1" smtClean="0">
                        <a:latin typeface="Cambria Math" panose="02040503050406030204" pitchFamily="18" charset="0"/>
                      </a:rPr>
                      <m:t>𝒫</m:t>
                    </m:r>
                  </m:oMath>
                </a14:m>
                <a:r>
                  <a:rPr lang="zh-CN" altLang="en-US" sz="1400"/>
                  <a:t>的符号集</a:t>
                </a:r>
              </a:p>
            </p:txBody>
          </p:sp>
        </mc:Choice>
        <mc:Fallback xmlns="">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4" y="205268"/>
                <a:ext cx="9144003" cy="241757"/>
              </a:xfrm>
              <a:prstGeom prst="rect">
                <a:avLst/>
              </a:prstGeom>
              <a:blipFill>
                <a:blip r:embed="rId2"/>
                <a:stretch>
                  <a:fillRect l="-200" t="-17949" b="-4102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第七讲  命题演算的公理化系统</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8F20D7-DD8F-4C6B-8491-AB5969657915}"/>
                  </a:ext>
                </a:extLst>
              </p:cNvPr>
              <p:cNvSpPr txBox="1"/>
              <p:nvPr/>
            </p:nvSpPr>
            <p:spPr>
              <a:xfrm>
                <a:off x="1106694" y="1225612"/>
                <a:ext cx="4159458" cy="2692275"/>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符号集</a:t>
                </a:r>
                <a:endParaRPr lang="en-US" altLang="zh-CN" b="1">
                  <a:solidFill>
                    <a:srgbClr val="C00000"/>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命题变量集</a:t>
                </a:r>
                <a:r>
                  <a:rPr lang="en-US" altLang="zh-CN" b="1">
                    <a:solidFill>
                      <a:srgbClr val="002060"/>
                    </a:solidFill>
                  </a:rPr>
                  <a:t>Var</a:t>
                </a: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无穷可数集，可认为是</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𝟎</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𝒏</m:t>
                        </m:r>
                      </m:sub>
                    </m:sSub>
                    <m:r>
                      <a:rPr lang="en-US" altLang="zh-CN" sz="1600" b="1" i="1" smtClean="0">
                        <a:solidFill>
                          <a:schemeClr val="accent2">
                            <a:lumMod val="50000"/>
                          </a:schemeClr>
                        </a:solidFill>
                        <a:latin typeface="Cambria Math" panose="02040503050406030204" pitchFamily="18" charset="0"/>
                      </a:rPr>
                      <m:t>, ⋯,</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4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通常使用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等表示</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运算符：</a:t>
                </a:r>
                <a14:m>
                  <m:oMath xmlns:m="http://schemas.openxmlformats.org/officeDocument/2006/math">
                    <m:r>
                      <a:rPr lang="en-US" altLang="zh-CN" b="1">
                        <a:solidFill>
                          <a:srgbClr val="002060"/>
                        </a:solidFill>
                        <a:latin typeface="Cambria Math" panose="02040503050406030204" pitchFamily="18" charset="0"/>
                      </a:rPr>
                      <m:t>¬</m:t>
                    </m:r>
                  </m:oMath>
                </a14:m>
                <a:r>
                  <a:rPr lang="zh-CN" altLang="en-US" b="1">
                    <a:solidFill>
                      <a:srgbClr val="002060"/>
                    </a:solidFill>
                  </a:rPr>
                  <a:t>和</a:t>
                </a:r>
                <a14:m>
                  <m:oMath xmlns:m="http://schemas.openxmlformats.org/officeDocument/2006/math">
                    <m:r>
                      <a:rPr lang="en-US" altLang="zh-CN" b="1">
                        <a:solidFill>
                          <a:srgbClr val="002060"/>
                        </a:solidFill>
                        <a:latin typeface="Cambria Math" panose="02040503050406030204" pitchFamily="18" charset="0"/>
                      </a:rPr>
                      <m:t>→</m:t>
                    </m:r>
                  </m:oMath>
                </a14:m>
                <a:endParaRPr lang="en-US" altLang="zh-CN" b="1">
                  <a:solidFill>
                    <a:srgbClr val="002060"/>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rgbClr val="002060"/>
                    </a:solidFill>
                  </a:rPr>
                  <a:t>左右圆括号：</a:t>
                </a:r>
                <a14:m>
                  <m:oMath xmlns:m="http://schemas.openxmlformats.org/officeDocument/2006/math">
                    <m:r>
                      <a:rPr lang="en-US" altLang="zh-CN" b="1">
                        <a:solidFill>
                          <a:srgbClr val="002060"/>
                        </a:solidFill>
                        <a:latin typeface="Cambria Math" panose="02040503050406030204" pitchFamily="18" charset="0"/>
                      </a:rPr>
                      <m:t>(</m:t>
                    </m:r>
                  </m:oMath>
                </a14:m>
                <a:r>
                  <a:rPr lang="zh-CN" altLang="en-US" b="1">
                    <a:solidFill>
                      <a:srgbClr val="002060"/>
                    </a:solidFill>
                  </a:rPr>
                  <a:t>和</a:t>
                </a:r>
                <a14:m>
                  <m:oMath xmlns:m="http://schemas.openxmlformats.org/officeDocument/2006/math">
                    <m:r>
                      <a:rPr lang="en-US" altLang="zh-CN" b="1">
                        <a:solidFill>
                          <a:srgbClr val="002060"/>
                        </a:solidFill>
                        <a:latin typeface="Cambria Math" panose="02040503050406030204" pitchFamily="18" charset="0"/>
                      </a:rPr>
                      <m:t>)</m:t>
                    </m:r>
                  </m:oMath>
                </a14:m>
                <a:endParaRPr lang="zh-CN" altLang="en-US" b="1">
                  <a:solidFill>
                    <a:srgbClr val="002060"/>
                  </a:solidFill>
                </a:endParaRPr>
              </a:p>
            </p:txBody>
          </p:sp>
        </mc:Choice>
        <mc:Fallback xmlns="">
          <p:sp>
            <p:nvSpPr>
              <p:cNvPr id="2" name="文本框 1">
                <a:extLst>
                  <a:ext uri="{FF2B5EF4-FFF2-40B4-BE49-F238E27FC236}">
                    <a16:creationId xmlns:a16="http://schemas.microsoft.com/office/drawing/2014/main" id="{E28F20D7-DD8F-4C6B-8491-AB5969657915}"/>
                  </a:ext>
                </a:extLst>
              </p:cNvPr>
              <p:cNvSpPr txBox="1">
                <a:spLocks noRot="1" noChangeAspect="1" noMove="1" noResize="1" noEditPoints="1" noAdjustHandles="1" noChangeArrowheads="1" noChangeShapeType="1" noTextEdit="1"/>
              </p:cNvSpPr>
              <p:nvPr/>
            </p:nvSpPr>
            <p:spPr>
              <a:xfrm>
                <a:off x="1106694" y="1225612"/>
                <a:ext cx="4159458" cy="2692275"/>
              </a:xfrm>
              <a:prstGeom prst="rect">
                <a:avLst/>
              </a:prstGeom>
              <a:blipFill>
                <a:blip r:embed="rId3"/>
                <a:stretch>
                  <a:fillRect l="-1026" t="-452" b="-27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F6148A0-7278-4DFE-885D-6C522C58830A}"/>
                  </a:ext>
                </a:extLst>
              </p:cNvPr>
              <p:cNvSpPr txBox="1"/>
              <p:nvPr/>
            </p:nvSpPr>
            <p:spPr>
              <a:xfrm>
                <a:off x="5695122" y="1708633"/>
                <a:ext cx="2484782" cy="1615058"/>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蕴涵符号</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在推理中的作用无可替代，即使选用</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，仍需要引入</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，还不如直接使用运算符完备集</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 →</m:t>
                        </m:r>
                      </m:e>
                    </m:d>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1F6148A0-7278-4DFE-885D-6C522C58830A}"/>
                  </a:ext>
                </a:extLst>
              </p:cNvPr>
              <p:cNvSpPr txBox="1">
                <a:spLocks noRot="1" noChangeAspect="1" noMove="1" noResize="1" noEditPoints="1" noAdjustHandles="1" noChangeArrowheads="1" noChangeShapeType="1" noTextEdit="1"/>
              </p:cNvSpPr>
              <p:nvPr/>
            </p:nvSpPr>
            <p:spPr>
              <a:xfrm>
                <a:off x="5695122" y="1708633"/>
                <a:ext cx="2484782" cy="1615058"/>
              </a:xfrm>
              <a:prstGeom prst="rect">
                <a:avLst/>
              </a:prstGeom>
              <a:blipFill>
                <a:blip r:embed="rId4"/>
                <a:stretch>
                  <a:fillRect l="-1961" t="-755" r="-2206" b="-52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766535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4160</TotalTime>
  <Words>7287</Words>
  <Application>Microsoft Office PowerPoint</Application>
  <PresentationFormat>全屏显示(16:9)</PresentationFormat>
  <Paragraphs>862</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等线</vt:lpstr>
      <vt:lpstr>仿宋</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Wu Xiangjun</cp:lastModifiedBy>
  <cp:revision>125</cp:revision>
  <dcterms:created xsi:type="dcterms:W3CDTF">2022-01-01T06:39:40Z</dcterms:created>
  <dcterms:modified xsi:type="dcterms:W3CDTF">2023-05-22T09:51:15Z</dcterms:modified>
</cp:coreProperties>
</file>