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83" r:id="rId5"/>
    <p:sldId id="284" r:id="rId6"/>
    <p:sldId id="285" r:id="rId7"/>
    <p:sldId id="288" r:id="rId8"/>
    <p:sldId id="286" r:id="rId9"/>
    <p:sldId id="289" r:id="rId10"/>
    <p:sldId id="292" r:id="rId11"/>
    <p:sldId id="294" r:id="rId12"/>
    <p:sldId id="293" r:id="rId13"/>
    <p:sldId id="290" r:id="rId14"/>
    <p:sldId id="295" r:id="rId15"/>
    <p:sldId id="296" r:id="rId16"/>
    <p:sldId id="297" r:id="rId17"/>
    <p:sldId id="298" r:id="rId18"/>
    <p:sldId id="299" r:id="rId19"/>
    <p:sldId id="300" r:id="rId20"/>
    <p:sldId id="291" r:id="rId21"/>
    <p:sldId id="301" r:id="rId22"/>
    <p:sldId id="304" r:id="rId23"/>
    <p:sldId id="302" r:id="rId24"/>
    <p:sldId id="316" r:id="rId25"/>
    <p:sldId id="303" r:id="rId26"/>
    <p:sldId id="306" r:id="rId27"/>
    <p:sldId id="308" r:id="rId28"/>
    <p:sldId id="305" r:id="rId29"/>
    <p:sldId id="311" r:id="rId30"/>
    <p:sldId id="312" r:id="rId31"/>
    <p:sldId id="313" r:id="rId32"/>
    <p:sldId id="314" r:id="rId33"/>
    <p:sldId id="315" r:id="rId34"/>
    <p:sldId id="310" r:id="rId35"/>
    <p:sldId id="318" r:id="rId36"/>
    <p:sldId id="317" r:id="rId37"/>
    <p:sldId id="309" r:id="rId38"/>
    <p:sldId id="307" r:id="rId39"/>
    <p:sldId id="287" r:id="rId40"/>
    <p:sldId id="321" r:id="rId41"/>
    <p:sldId id="322" r:id="rId42"/>
    <p:sldId id="323" r:id="rId43"/>
    <p:sldId id="272" r:id="rId44"/>
    <p:sldId id="280" r:id="rId45"/>
    <p:sldId id="262"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1" d="100"/>
          <a:sy n="201" d="100"/>
        </p:scale>
        <p:origin x="6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2023/04/07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2023/04/07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2023/04/07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2023/04/07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5.png"/><Relationship Id="rId16"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2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xml"/><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5" Type="http://schemas.openxmlformats.org/officeDocument/2006/relationships/image" Target="../media/image92.png"/><Relationship Id="rId4" Type="http://schemas.openxmlformats.org/officeDocument/2006/relationships/image" Target="../media/image91.png"/></Relationships>
</file>

<file path=ppt/slides/_rels/slide3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 Id="rId5" Type="http://schemas.openxmlformats.org/officeDocument/2006/relationships/image" Target="../media/image96.png"/><Relationship Id="rId4" Type="http://schemas.openxmlformats.org/officeDocument/2006/relationships/image" Target="../media/image9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1.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0.png"/><Relationship Id="rId7" Type="http://schemas.openxmlformats.org/officeDocument/2006/relationships/image" Target="../media/image109.png"/><Relationship Id="rId2" Type="http://schemas.openxmlformats.org/officeDocument/2006/relationships/image" Target="../media/image99.png"/><Relationship Id="rId1" Type="http://schemas.openxmlformats.org/officeDocument/2006/relationships/slideLayout" Target="../slideLayouts/slideLayout1.xml"/><Relationship Id="rId6" Type="http://schemas.openxmlformats.org/officeDocument/2006/relationships/image" Target="../media/image108.png"/><Relationship Id="rId5" Type="http://schemas.openxmlformats.org/officeDocument/2006/relationships/image" Target="../media/image107.pn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png"/></Relationships>
</file>

<file path=ppt/slides/_rels/slide41.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image" Target="../media/image99.png"/><Relationship Id="rId1" Type="http://schemas.openxmlformats.org/officeDocument/2006/relationships/slideLayout" Target="../slideLayouts/slideLayout1.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 Id="rId9" Type="http://schemas.openxmlformats.org/officeDocument/2006/relationships/image" Target="../media/image119.png"/></Relationships>
</file>

<file path=ppt/slides/_rels/slide42.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0.png"/><Relationship Id="rId7" Type="http://schemas.openxmlformats.org/officeDocument/2006/relationships/image" Target="../media/image123.png"/><Relationship Id="rId2" Type="http://schemas.openxmlformats.org/officeDocument/2006/relationships/image" Target="../media/image99.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10" Type="http://schemas.openxmlformats.org/officeDocument/2006/relationships/image" Target="../media/image126.png"/><Relationship Id="rId4" Type="http://schemas.openxmlformats.org/officeDocument/2006/relationships/image" Target="../media/image114.png"/><Relationship Id="rId9" Type="http://schemas.openxmlformats.org/officeDocument/2006/relationships/image" Target="../media/image125.png"/></Relationships>
</file>

<file path=ppt/slides/_rels/slide4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第八讲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命题演算系统的元理论</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1</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命题演算公理化系统的可靠性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命题演算公理化系统的可靠性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8C3056C-3199-4111-B3AD-2B7FF8602FB6}"/>
                  </a:ext>
                </a:extLst>
              </p:cNvPr>
              <p:cNvSpPr txBox="1"/>
              <p:nvPr/>
            </p:nvSpPr>
            <p:spPr>
              <a:xfrm>
                <a:off x="777240" y="775802"/>
                <a:ext cx="5095240"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对公式集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和公式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，若</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28C3056C-3199-4111-B3AD-2B7FF8602FB6}"/>
                  </a:ext>
                </a:extLst>
              </p:cNvPr>
              <p:cNvSpPr txBox="1">
                <a:spLocks noRot="1" noChangeAspect="1" noMove="1" noResize="1" noEditPoints="1" noAdjustHandles="1" noChangeArrowheads="1" noChangeShapeType="1" noTextEdit="1"/>
              </p:cNvSpPr>
              <p:nvPr/>
            </p:nvSpPr>
            <p:spPr>
              <a:xfrm>
                <a:off x="777240" y="775802"/>
                <a:ext cx="5095240" cy="369332"/>
              </a:xfrm>
              <a:prstGeom prst="rect">
                <a:avLst/>
              </a:prstGeom>
              <a:blipFill>
                <a:blip r:embed="rId2"/>
                <a:stretch>
                  <a:fillRect l="-1078"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21883F9-61B7-4FA3-BCBB-B2AD77FCDD68}"/>
                  </a:ext>
                </a:extLst>
              </p:cNvPr>
              <p:cNvSpPr txBox="1"/>
              <p:nvPr/>
            </p:nvSpPr>
            <p:spPr>
              <a:xfrm>
                <a:off x="4886960" y="1300480"/>
                <a:ext cx="3474720" cy="3286349"/>
              </a:xfrm>
              <a:prstGeom prst="rect">
                <a:avLst/>
              </a:prstGeom>
              <a:solidFill>
                <a:schemeClr val="accent2">
                  <a:lumMod val="20000"/>
                  <a:lumOff val="80000"/>
                  <a:alpha val="50000"/>
                </a:schemeClr>
              </a:solidFill>
            </p:spPr>
            <p:txBody>
              <a:bodyPr wrap="square" rtlCol="0">
                <a:spAutoFit/>
              </a:bodyPr>
              <a:lstStyle/>
              <a:p>
                <a:pPr>
                  <a:lnSpc>
                    <a:spcPts val="2400"/>
                  </a:lnSpc>
                  <a:spcBef>
                    <a:spcPts val="600"/>
                  </a:spcBef>
                </a:pPr>
                <a14:m>
                  <m:oMath xmlns:m="http://schemas.openxmlformats.org/officeDocument/2006/math">
                    <m:r>
                      <a:rPr lang="en-US" altLang="zh-CN" sz="1600" b="1">
                        <a:solidFill>
                          <a:schemeClr val="accent2">
                            <a:lumMod val="50000"/>
                          </a:schemeClr>
                        </a:solidFill>
                        <a:latin typeface="Cambria Math" panose="02040503050406030204" pitchFamily="18" charset="0"/>
                      </a:rPr>
                      <m:t>𝚪</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，当且仅当存在公式序列：</a:t>
                </a:r>
                <a:endParaRPr lang="en-US" altLang="zh-CN" sz="1600"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𝟏</m:t>
                          </m:r>
                        </m:sub>
                      </m:sSub>
                    </m:oMath>
                  </m:oMathPara>
                </a14:m>
                <a:endParaRPr lang="en-US" altLang="zh-CN" sz="1600"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𝟐</m:t>
                          </m:r>
                        </m:sub>
                      </m:sSub>
                    </m:oMath>
                  </m:oMathPara>
                </a14:m>
                <a:endParaRPr lang="en-US" altLang="zh-CN" sz="1600"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altLang="zh-CN" sz="1600" b="1" i="1">
                          <a:solidFill>
                            <a:schemeClr val="accent2">
                              <a:lumMod val="50000"/>
                            </a:schemeClr>
                          </a:solidFill>
                          <a:latin typeface="Cambria Math" panose="02040503050406030204" pitchFamily="18" charset="0"/>
                        </a:rPr>
                        <m:t>⋮</m:t>
                      </m:r>
                    </m:oMath>
                  </m:oMathPara>
                </a14:m>
                <a:endParaRPr lang="en-US" altLang="zh-CN" sz="1600"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𝒎</m:t>
                          </m:r>
                        </m:sub>
                      </m:sSub>
                    </m:oMath>
                  </m:oMathPara>
                </a14:m>
                <a:endParaRPr lang="en-US" altLang="zh-CN" sz="1600" b="1">
                  <a:solidFill>
                    <a:schemeClr val="accent2">
                      <a:lumMod val="50000"/>
                    </a:schemeClr>
                  </a:solidFill>
                </a:endParaRPr>
              </a:p>
              <a:p>
                <a:pPr>
                  <a:lnSpc>
                    <a:spcPts val="2400"/>
                  </a:lnSpc>
                  <a:spcBef>
                    <a:spcPts val="600"/>
                  </a:spcBef>
                </a:pPr>
                <a:r>
                  <a:rPr lang="zh-CN" altLang="en-US" sz="1600" b="1">
                    <a:solidFill>
                      <a:schemeClr val="accent2">
                        <a:lumMod val="50000"/>
                      </a:schemeClr>
                    </a:solidFill>
                  </a:rPr>
                  <a:t>使得</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𝒎</m:t>
                        </m:r>
                      </m:sub>
                    </m:sSub>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，且对任意</a:t>
                </a:r>
                <a14:m>
                  <m:oMath xmlns:m="http://schemas.openxmlformats.org/officeDocument/2006/math">
                    <m:r>
                      <a:rPr lang="en-US" altLang="zh-CN" sz="1600" b="1" i="1">
                        <a:solidFill>
                          <a:schemeClr val="accent2">
                            <a:lumMod val="50000"/>
                          </a:schemeClr>
                        </a:solidFill>
                        <a:latin typeface="Cambria Math" panose="02040503050406030204" pitchFamily="18" charset="0"/>
                      </a:rPr>
                      <m:t>𝟏</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𝒊</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𝒎</m:t>
                    </m:r>
                  </m:oMath>
                </a14:m>
                <a:r>
                  <a:rPr lang="zh-CN" altLang="en-US" sz="1600" b="1">
                    <a:solidFill>
                      <a:schemeClr val="accent2">
                        <a:lumMod val="50000"/>
                      </a:schemeClr>
                    </a:solidFill>
                  </a:rPr>
                  <a:t>，</a:t>
                </a:r>
                <a:r>
                  <a:rPr lang="en-US" altLang="zh-CN" sz="1600" b="1">
                    <a:solidFill>
                      <a:schemeClr val="accent2">
                        <a:lumMod val="50000"/>
                      </a:schemeClr>
                    </a:solidFill>
                  </a:rPr>
                  <a:t>(i) </a:t>
                </a:r>
                <a:r>
                  <a:rPr lang="zh-CN" altLang="en-US" sz="1600" b="1">
                    <a:solidFill>
                      <a:schemeClr val="accent2">
                        <a:lumMod val="50000"/>
                      </a:schemeClr>
                    </a:solidFill>
                  </a:rPr>
                  <a:t>要么</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是公理</a:t>
                </a:r>
                <a:r>
                  <a:rPr lang="en-US" altLang="zh-CN" sz="1600" b="1">
                    <a:solidFill>
                      <a:schemeClr val="accent2">
                        <a:lumMod val="50000"/>
                      </a:schemeClr>
                    </a:solidFill>
                  </a:rPr>
                  <a:t>A1, A2, A3</a:t>
                </a:r>
                <a:r>
                  <a:rPr lang="zh-CN" altLang="en-US" sz="1600" b="1">
                    <a:solidFill>
                      <a:schemeClr val="accent2">
                        <a:lumMod val="50000"/>
                      </a:schemeClr>
                    </a:solidFill>
                  </a:rPr>
                  <a:t>或已证明内定理的代入实例；</a:t>
                </a:r>
                <a:r>
                  <a:rPr lang="en-US" altLang="zh-CN" sz="1600" b="1">
                    <a:solidFill>
                      <a:schemeClr val="accent2">
                        <a:lumMod val="50000"/>
                      </a:schemeClr>
                    </a:solidFill>
                  </a:rPr>
                  <a:t>(ii) </a:t>
                </a:r>
                <a:r>
                  <a:rPr lang="zh-CN" altLang="en-US" sz="1600" b="1">
                    <a:solidFill>
                      <a:schemeClr val="accent2">
                        <a:lumMod val="50000"/>
                      </a:schemeClr>
                    </a:solidFill>
                  </a:rPr>
                  <a:t>要么</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𝒊</m:t>
                        </m:r>
                      </m:sub>
                    </m:sSub>
                    <m:r>
                      <a:rPr lang="en-US" altLang="zh-CN" sz="1600" b="1" i="1">
                        <a:solidFill>
                          <a:schemeClr val="accent2">
                            <a:lumMod val="50000"/>
                          </a:schemeClr>
                        </a:solidFill>
                        <a:latin typeface="Cambria Math" panose="02040503050406030204" pitchFamily="18" charset="0"/>
                      </a:rPr>
                      <m:t>∈</m:t>
                    </m:r>
                    <m:r>
                      <a:rPr lang="en-US" altLang="zh-CN" sz="1600" b="1">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a:t>
                </a:r>
                <a:r>
                  <a:rPr lang="en-US" altLang="zh-CN" sz="1600" b="1">
                    <a:solidFill>
                      <a:schemeClr val="accent2">
                        <a:lumMod val="50000"/>
                      </a:schemeClr>
                    </a:solidFill>
                  </a:rPr>
                  <a:t>(iii) </a:t>
                </a:r>
                <a:r>
                  <a:rPr lang="zh-CN" altLang="en-US" sz="1600" b="1">
                    <a:solidFill>
                      <a:schemeClr val="accent2">
                        <a:lumMod val="50000"/>
                      </a:schemeClr>
                    </a:solidFill>
                  </a:rPr>
                  <a:t>要么存在</a:t>
                </a:r>
                <a14:m>
                  <m:oMath xmlns:m="http://schemas.openxmlformats.org/officeDocument/2006/math">
                    <m:r>
                      <a:rPr lang="en-US" altLang="zh-CN" sz="1600" b="1" i="1">
                        <a:solidFill>
                          <a:schemeClr val="accent2">
                            <a:lumMod val="50000"/>
                          </a:schemeClr>
                        </a:solidFill>
                        <a:latin typeface="Cambria Math" panose="02040503050406030204" pitchFamily="18" charset="0"/>
                      </a:rPr>
                      <m:t>𝒋</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𝒌</m:t>
                    </m:r>
                  </m:oMath>
                </a14:m>
                <a:r>
                  <a:rPr lang="en-US" altLang="zh-CN" sz="1600" b="1">
                    <a:solidFill>
                      <a:schemeClr val="accent2">
                        <a:lumMod val="50000"/>
                      </a:schemeClr>
                    </a:solidFill>
                  </a:rPr>
                  <a:t>, </a:t>
                </a:r>
                <a14:m>
                  <m:oMath xmlns:m="http://schemas.openxmlformats.org/officeDocument/2006/math">
                    <m:r>
                      <a:rPr lang="en-US" altLang="zh-CN" sz="1600" b="1" i="1">
                        <a:solidFill>
                          <a:schemeClr val="accent2">
                            <a:lumMod val="50000"/>
                          </a:schemeClr>
                        </a:solidFill>
                        <a:latin typeface="Cambria Math" panose="02040503050406030204" pitchFamily="18" charset="0"/>
                      </a:rPr>
                      <m:t>𝟏</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𝒋</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𝒌</m:t>
                    </m:r>
                    <m:r>
                      <a:rPr lang="en-US" altLang="zh-CN" sz="1600" b="1" i="1">
                        <a:solidFill>
                          <a:schemeClr val="accent2">
                            <a:lumMod val="50000"/>
                          </a:schemeClr>
                        </a:solidFill>
                        <a:latin typeface="Cambria Math" panose="02040503050406030204" pitchFamily="18" charset="0"/>
                      </a:rPr>
                      <m:t> &lt; </m:t>
                    </m:r>
                    <m:r>
                      <a:rPr lang="en-US" altLang="zh-CN" sz="1600" b="1" i="1">
                        <a:solidFill>
                          <a:schemeClr val="accent2">
                            <a:lumMod val="50000"/>
                          </a:schemeClr>
                        </a:solidFill>
                        <a:latin typeface="Cambria Math" panose="02040503050406030204" pitchFamily="18" charset="0"/>
                      </a:rPr>
                      <m:t>𝒊</m:t>
                    </m:r>
                  </m:oMath>
                </a14:m>
                <a:r>
                  <a:rPr lang="zh-CN" altLang="en-US" sz="1600" b="1">
                    <a:solidFill>
                      <a:schemeClr val="accent2">
                        <a:lumMod val="50000"/>
                      </a:schemeClr>
                    </a:solidFill>
                  </a:rPr>
                  <a:t>使得</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𝒌</m:t>
                        </m:r>
                      </m:sub>
                    </m:sSub>
                    <m:r>
                      <a:rPr lang="en-US" altLang="zh-CN" sz="1600" b="1" i="1">
                        <a:solidFill>
                          <a:schemeClr val="accent2">
                            <a:lumMod val="50000"/>
                          </a:schemeClr>
                        </a:solidFill>
                        <a:latin typeface="Cambria Math" panose="02040503050406030204" pitchFamily="18" charset="0"/>
                      </a:rPr>
                      <m:t>= </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𝒋</m:t>
                        </m:r>
                      </m:sub>
                    </m:sSub>
                    <m:r>
                      <a:rPr lang="en-US" altLang="zh-CN" sz="1600" b="1" i="1">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，即</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是由</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𝒌</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𝑩</m:t>
                        </m:r>
                      </m:e>
                      <m:sub>
                        <m:r>
                          <a:rPr lang="en-US" altLang="zh-CN" sz="1600" b="1" i="1">
                            <a:solidFill>
                              <a:schemeClr val="accent2">
                                <a:lumMod val="50000"/>
                              </a:schemeClr>
                            </a:solidFill>
                            <a:latin typeface="Cambria Math" panose="02040503050406030204" pitchFamily="18" charset="0"/>
                          </a:rPr>
                          <m:t>𝒋</m:t>
                        </m:r>
                      </m:sub>
                    </m:sSub>
                  </m:oMath>
                </a14:m>
                <a:r>
                  <a:rPr lang="zh-CN" altLang="en-US" sz="1600" b="1">
                    <a:solidFill>
                      <a:schemeClr val="accent2">
                        <a:lumMod val="50000"/>
                      </a:schemeClr>
                    </a:solidFill>
                  </a:rPr>
                  <a:t>使用分离规则得到</a:t>
                </a:r>
                <a:endParaRPr lang="en-US" altLang="zh-CN"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321883F9-61B7-4FA3-BCBB-B2AD77FCDD68}"/>
                  </a:ext>
                </a:extLst>
              </p:cNvPr>
              <p:cNvSpPr txBox="1">
                <a:spLocks noRot="1" noChangeAspect="1" noMove="1" noResize="1" noEditPoints="1" noAdjustHandles="1" noChangeArrowheads="1" noChangeShapeType="1" noTextEdit="1"/>
              </p:cNvSpPr>
              <p:nvPr/>
            </p:nvSpPr>
            <p:spPr>
              <a:xfrm>
                <a:off x="4886960" y="1300480"/>
                <a:ext cx="3474720" cy="3286349"/>
              </a:xfrm>
              <a:prstGeom prst="rect">
                <a:avLst/>
              </a:prstGeom>
              <a:blipFill>
                <a:blip r:embed="rId3"/>
                <a:stretch>
                  <a:fillRect l="-1053" r="-351" b="-1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F980EB6-394C-4060-A466-15FFC6C45E92}"/>
                  </a:ext>
                </a:extLst>
              </p:cNvPr>
              <p:cNvSpPr txBox="1"/>
              <p:nvPr/>
            </p:nvSpPr>
            <p:spPr>
              <a:xfrm>
                <a:off x="777240" y="1370050"/>
                <a:ext cx="3723640" cy="3160545"/>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使用归纳法证明对任意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𝒊</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𝒎</m:t>
                    </m:r>
                  </m:oMath>
                </a14:m>
                <a:r>
                  <a:rPr lang="zh-CN" altLang="en-US" sz="1600" b="1">
                    <a:solidFill>
                      <a:schemeClr val="accent2">
                        <a:lumMod val="50000"/>
                      </a:schemeClr>
                    </a:solidFill>
                  </a:rPr>
                  <a:t>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a:t>
                </a:r>
                <a:endParaRPr lang="en-US" altLang="zh-CN" sz="1600"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r>
                  <a:rPr lang="zh-CN" altLang="en-US" sz="1600" b="1">
                    <a:solidFill>
                      <a:srgbClr val="002060"/>
                    </a:solidFill>
                  </a:rPr>
                  <a:t>归纳基</a:t>
                </a:r>
                <a:r>
                  <a:rPr lang="zh-CN" altLang="en-US" sz="1600" b="1">
                    <a:solidFill>
                      <a:schemeClr val="accent2">
                        <a:lumMod val="50000"/>
                      </a:schemeClr>
                    </a:solidFill>
                  </a:rPr>
                  <a:t>：</a:t>
                </a:r>
                <a:r>
                  <a:rPr lang="en-US" altLang="zh-CN" sz="1600" b="1">
                    <a:solidFill>
                      <a:schemeClr val="accent2">
                        <a:lumMod val="50000"/>
                      </a:schemeClr>
                    </a:solidFill>
                  </a:rPr>
                  <a:t>(i) </a:t>
                </a:r>
                <a:r>
                  <a:rPr lang="zh-CN" altLang="en-US" sz="1600" b="1">
                    <a:solidFill>
                      <a:schemeClr val="accent2">
                        <a:lumMod val="50000"/>
                      </a:schemeClr>
                    </a:solidFill>
                  </a:rPr>
                  <a:t>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是公理或已证明内定理代入实例，则有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，从而根据上一定理有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，从而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a:t>
                </a:r>
                <a:r>
                  <a:rPr lang="en-US" altLang="zh-CN" sz="1600" b="1">
                    <a:solidFill>
                      <a:schemeClr val="accent2">
                        <a:lumMod val="50000"/>
                      </a:schemeClr>
                    </a:solidFill>
                  </a:rPr>
                  <a:t>(ii) </a:t>
                </a:r>
                <a:r>
                  <a:rPr lang="zh-CN" altLang="en-US" sz="1600" b="1">
                    <a:solidFill>
                      <a:schemeClr val="accent2">
                        <a:lumMod val="50000"/>
                      </a:schemeClr>
                    </a:solidFill>
                  </a:rPr>
                  <a:t>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，则显然有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endParaRPr lang="en-US" altLang="zh-CN" sz="1600"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r>
                  <a:rPr lang="zh-CN" altLang="en-US" sz="1600" b="1">
                    <a:solidFill>
                      <a:srgbClr val="002060"/>
                    </a:solidFill>
                  </a:rPr>
                  <a:t>归纳步</a:t>
                </a:r>
                <a:r>
                  <a:rPr lang="zh-CN" altLang="en-US" sz="1600" b="1">
                    <a:solidFill>
                      <a:schemeClr val="accent2">
                        <a:lumMod val="50000"/>
                      </a:schemeClr>
                    </a:solidFill>
                  </a:rPr>
                  <a:t>：若存在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𝒋</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𝒌</m:t>
                    </m:r>
                  </m:oMath>
                </a14:m>
                <a:r>
                  <a:rPr lang="zh-CN" altLang="en-US" sz="1600" b="1">
                    <a:solidFill>
                      <a:schemeClr val="accent2">
                        <a:lumMod val="50000"/>
                      </a:schemeClr>
                    </a:solidFill>
                  </a:rPr>
                  <a:t>使得</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𝒌</m:t>
                        </m:r>
                      </m:sub>
                    </m:sSub>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𝒋</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，则由归纳假设有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𝒋</m:t>
                        </m:r>
                      </m:sub>
                    </m:sSub>
                  </m:oMath>
                </a14:m>
                <a:r>
                  <a:rPr lang="zh-CN" altLang="en-US" sz="1600" b="1">
                    <a:solidFill>
                      <a:schemeClr val="accent2">
                        <a:lumMod val="50000"/>
                      </a:schemeClr>
                    </a:solidFill>
                  </a:rPr>
                  <a:t>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𝒌</m:t>
                        </m:r>
                      </m:sub>
                    </m:sSub>
                  </m:oMath>
                </a14:m>
                <a:r>
                  <a:rPr lang="zh-CN" altLang="en-US" sz="1600" b="1">
                    <a:solidFill>
                      <a:schemeClr val="accent2">
                        <a:lumMod val="50000"/>
                      </a:schemeClr>
                    </a:solidFill>
                  </a:rPr>
                  <a:t>，即</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𝒋</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，则也有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a:t>
                </a:r>
                <a:endParaRPr lang="en-US" altLang="zh-CN"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9F980EB6-394C-4060-A466-15FFC6C45E92}"/>
                  </a:ext>
                </a:extLst>
              </p:cNvPr>
              <p:cNvSpPr txBox="1">
                <a:spLocks noRot="1" noChangeAspect="1" noMove="1" noResize="1" noEditPoints="1" noAdjustHandles="1" noChangeArrowheads="1" noChangeShapeType="1" noTextEdit="1"/>
              </p:cNvSpPr>
              <p:nvPr/>
            </p:nvSpPr>
            <p:spPr>
              <a:xfrm>
                <a:off x="777240" y="1370050"/>
                <a:ext cx="3723640" cy="3160545"/>
              </a:xfrm>
              <a:prstGeom prst="rect">
                <a:avLst/>
              </a:prstGeom>
              <a:blipFill>
                <a:blip r:embed="rId4"/>
                <a:stretch>
                  <a:fillRect l="-984" r="-6557" b="-9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529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53990" y="1100163"/>
            <a:ext cx="5188591"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命题演算系统元理论概述</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命题演算公理化系统的可靠性</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命题演算公理化系统的完全性</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命题演算公理化系统公理的独立性</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46205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证明命题演算公理化系统完全性的思路</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55F79A4-99F0-4976-8C9D-D6AF37349BF0}"/>
                  </a:ext>
                </a:extLst>
              </p:cNvPr>
              <p:cNvSpPr txBox="1"/>
              <p:nvPr/>
            </p:nvSpPr>
            <p:spPr>
              <a:xfrm>
                <a:off x="1021075" y="1048625"/>
                <a:ext cx="7101843" cy="3147849"/>
              </a:xfrm>
              <a:prstGeom prst="rect">
                <a:avLst/>
              </a:prstGeom>
              <a:solidFill>
                <a:schemeClr val="accent4">
                  <a:lumMod val="20000"/>
                  <a:lumOff val="80000"/>
                </a:schemeClr>
              </a:solidFill>
            </p:spPr>
            <p:txBody>
              <a:bodyPr wrap="square" rtlCol="0">
                <a:spAutoFit/>
              </a:bodyPr>
              <a:lstStyle/>
              <a:p>
                <a:pPr>
                  <a:lnSpc>
                    <a:spcPts val="2400"/>
                  </a:lnSpc>
                  <a:spcBef>
                    <a:spcPts val="600"/>
                  </a:spcBef>
                </a:pPr>
                <a:r>
                  <a:rPr lang="zh-CN" altLang="en-US" b="1">
                    <a:solidFill>
                      <a:schemeClr val="accent2">
                        <a:lumMod val="50000"/>
                      </a:schemeClr>
                    </a:solidFill>
                  </a:rPr>
                  <a:t>证明可靠性</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蕴涵</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研究</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的性质，证明完全性</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蕴涵</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需要进一步研究</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的性质</a:t>
                </a:r>
                <a:endParaRPr lang="en-US" altLang="zh-CN"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引入公式集</a:t>
                </a:r>
                <a14:m>
                  <m:oMath xmlns:m="http://schemas.openxmlformats.org/officeDocument/2006/math">
                    <m:r>
                      <a:rPr lang="en-US" altLang="zh-CN" sz="1600" b="1" i="0" smtClean="0">
                        <a:solidFill>
                          <a:srgbClr val="002060"/>
                        </a:solidFill>
                        <a:latin typeface="Cambria Math" panose="02040503050406030204" pitchFamily="18" charset="0"/>
                      </a:rPr>
                      <m:t>𝚪</m:t>
                    </m:r>
                  </m:oMath>
                </a14:m>
                <a:r>
                  <a:rPr lang="zh-CN" altLang="en-US" sz="1600" b="1">
                    <a:solidFill>
                      <a:srgbClr val="002060"/>
                    </a:solidFill>
                    <a:latin typeface="楷体" panose="02010609060101010101" pitchFamily="49" charset="-122"/>
                    <a:ea typeface="楷体" panose="02010609060101010101" pitchFamily="49" charset="-122"/>
                  </a:rPr>
                  <a:t>是</a:t>
                </a:r>
                <a:r>
                  <a:rPr lang="zh-CN" altLang="en-US" sz="1600" b="1">
                    <a:solidFill>
                      <a:srgbClr val="C00000"/>
                    </a:solidFill>
                    <a:latin typeface="+mn-ea"/>
                  </a:rPr>
                  <a:t>一致</a:t>
                </a:r>
                <a:r>
                  <a:rPr lang="en-US" altLang="zh-CN" sz="1600" b="1">
                    <a:solidFill>
                      <a:srgbClr val="002060"/>
                    </a:solidFill>
                    <a:latin typeface="+mn-ea"/>
                  </a:rPr>
                  <a:t>(consistent)</a:t>
                </a:r>
                <a:r>
                  <a:rPr lang="zh-CN" altLang="en-US" sz="1600" b="1">
                    <a:solidFill>
                      <a:srgbClr val="002060"/>
                    </a:solidFill>
                    <a:latin typeface="楷体" panose="02010609060101010101" pitchFamily="49" charset="-122"/>
                    <a:ea typeface="楷体" panose="02010609060101010101" pitchFamily="49" charset="-122"/>
                  </a:rPr>
                  <a:t>的这个概念（李娜教材称为相容，也有教材称为协调的）</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证明</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e>
                    </m:d>
                  </m:oMath>
                </a14:m>
                <a:r>
                  <a:rPr lang="zh-CN" altLang="en-US" sz="1600" b="1">
                    <a:solidFill>
                      <a:srgbClr val="C00000"/>
                    </a:solidFill>
                    <a:latin typeface="楷体" panose="02010609060101010101" pitchFamily="49" charset="-122"/>
                    <a:ea typeface="楷体" panose="02010609060101010101" pitchFamily="49" charset="-122"/>
                  </a:rPr>
                  <a:t>不是一致的</a:t>
                </a:r>
                <a:r>
                  <a:rPr lang="zh-CN" altLang="en-US" sz="1600" b="1">
                    <a:solidFill>
                      <a:srgbClr val="002060"/>
                    </a:solidFill>
                    <a:latin typeface="楷体" panose="02010609060101010101" pitchFamily="49" charset="-122"/>
                    <a:ea typeface="楷体" panose="02010609060101010101" pitchFamily="49" charset="-122"/>
                  </a:rPr>
                  <a:t>，并证明</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e>
                    </m:d>
                  </m:oMath>
                </a14:m>
                <a:r>
                  <a:rPr lang="zh-CN" altLang="en-US" sz="1600" b="1">
                    <a:solidFill>
                      <a:srgbClr val="C00000"/>
                    </a:solidFill>
                    <a:latin typeface="楷体" panose="02010609060101010101" pitchFamily="49" charset="-122"/>
                    <a:ea typeface="楷体" panose="02010609060101010101" pitchFamily="49" charset="-122"/>
                  </a:rPr>
                  <a:t>不是可满足的</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蕴涵</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等价于</a:t>
                </a:r>
                <a14:m>
                  <m:oMath xmlns:m="http://schemas.openxmlformats.org/officeDocument/2006/math">
                    <m:r>
                      <a:rPr lang="en-US" altLang="zh-CN" sz="1600" b="1" i="0" smtClean="0">
                        <a:solidFill>
                          <a:srgbClr val="C00000"/>
                        </a:solidFill>
                        <a:latin typeface="Cambria Math" panose="02040503050406030204" pitchFamily="18" charset="0"/>
                      </a:rPr>
                      <m:t>𝚪</m:t>
                    </m:r>
                  </m:oMath>
                </a14:m>
                <a:r>
                  <a:rPr lang="zh-CN" altLang="en-US" sz="1600" b="1">
                    <a:solidFill>
                      <a:srgbClr val="C00000"/>
                    </a:solidFill>
                    <a:latin typeface="楷体" panose="02010609060101010101" pitchFamily="49" charset="-122"/>
                    <a:ea typeface="楷体" panose="02010609060101010101" pitchFamily="49" charset="-122"/>
                  </a:rPr>
                  <a:t>是一致的蕴涵</a:t>
                </a:r>
                <a14:m>
                  <m:oMath xmlns:m="http://schemas.openxmlformats.org/officeDocument/2006/math">
                    <m:r>
                      <a:rPr lang="en-US" altLang="zh-CN" sz="1600" b="1" i="0" smtClean="0">
                        <a:solidFill>
                          <a:srgbClr val="C00000"/>
                        </a:solidFill>
                        <a:latin typeface="Cambria Math" panose="02040503050406030204" pitchFamily="18" charset="0"/>
                      </a:rPr>
                      <m:t>𝚪</m:t>
                    </m:r>
                  </m:oMath>
                </a14:m>
                <a:r>
                  <a:rPr lang="zh-CN" altLang="en-US" sz="1600" b="1">
                    <a:solidFill>
                      <a:srgbClr val="C00000"/>
                    </a:solidFill>
                    <a:latin typeface="楷体" panose="02010609060101010101" pitchFamily="49" charset="-122"/>
                    <a:ea typeface="楷体" panose="02010609060101010101" pitchFamily="49" charset="-122"/>
                  </a:rPr>
                  <a:t>是可满足的</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最后说明任意一致的公式集</a:t>
                </a:r>
                <a14:m>
                  <m:oMath xmlns:m="http://schemas.openxmlformats.org/officeDocument/2006/math">
                    <m:r>
                      <a:rPr lang="en-US" altLang="zh-CN" sz="1600" b="1" i="0" smtClean="0">
                        <a:solidFill>
                          <a:srgbClr val="002060"/>
                        </a:solidFill>
                        <a:latin typeface="Cambria Math" panose="02040503050406030204" pitchFamily="18" charset="0"/>
                      </a:rPr>
                      <m:t>𝚪</m:t>
                    </m:r>
                  </m:oMath>
                </a14:m>
                <a:r>
                  <a:rPr lang="zh-CN" altLang="en-US" sz="1600" b="1">
                    <a:solidFill>
                      <a:srgbClr val="002060"/>
                    </a:solidFill>
                    <a:latin typeface="楷体" panose="02010609060101010101" pitchFamily="49" charset="-122"/>
                    <a:ea typeface="楷体" panose="02010609060101010101" pitchFamily="49" charset="-122"/>
                  </a:rPr>
                  <a:t>都可扩展为</a:t>
                </a:r>
                <a:r>
                  <a:rPr lang="zh-CN" altLang="en-US" sz="1600" b="1">
                    <a:solidFill>
                      <a:srgbClr val="C00000"/>
                    </a:solidFill>
                    <a:latin typeface="+mn-ea"/>
                  </a:rPr>
                  <a:t>极大一致</a:t>
                </a:r>
                <a:r>
                  <a:rPr lang="zh-CN" altLang="en-US" sz="1600" b="1">
                    <a:solidFill>
                      <a:srgbClr val="002060"/>
                    </a:solidFill>
                    <a:latin typeface="楷体" panose="02010609060101010101" pitchFamily="49" charset="-122"/>
                    <a:ea typeface="楷体" panose="02010609060101010101" pitchFamily="49" charset="-122"/>
                  </a:rPr>
                  <a:t>的，而极大一致的集合是辛提卡集合，是可满足的</a:t>
                </a:r>
              </a:p>
            </p:txBody>
          </p:sp>
        </mc:Choice>
        <mc:Fallback xmlns="">
          <p:sp>
            <p:nvSpPr>
              <p:cNvPr id="2" name="文本框 1">
                <a:extLst>
                  <a:ext uri="{FF2B5EF4-FFF2-40B4-BE49-F238E27FC236}">
                    <a16:creationId xmlns:a16="http://schemas.microsoft.com/office/drawing/2014/main" id="{F55F79A4-99F0-4976-8C9D-D6AF37349BF0}"/>
                  </a:ext>
                </a:extLst>
              </p:cNvPr>
              <p:cNvSpPr txBox="1">
                <a:spLocks noRot="1" noChangeAspect="1" noMove="1" noResize="1" noEditPoints="1" noAdjustHandles="1" noChangeArrowheads="1" noChangeShapeType="1" noTextEdit="1"/>
              </p:cNvSpPr>
              <p:nvPr/>
            </p:nvSpPr>
            <p:spPr>
              <a:xfrm>
                <a:off x="1021075" y="1048625"/>
                <a:ext cx="7101843" cy="3147849"/>
              </a:xfrm>
              <a:prstGeom prst="rect">
                <a:avLst/>
              </a:prstGeom>
              <a:blipFill>
                <a:blip r:embed="rId2"/>
                <a:stretch>
                  <a:fillRect l="-687" t="-388" r="-86" b="-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105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真值表与形式推出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C39CBFE-FB61-44B3-ADF7-91C945566B31}"/>
                  </a:ext>
                </a:extLst>
              </p:cNvPr>
              <p:cNvSpPr txBox="1"/>
              <p:nvPr/>
            </p:nvSpPr>
            <p:spPr>
              <a:xfrm>
                <a:off x="866134" y="982111"/>
                <a:ext cx="7152640" cy="691728"/>
              </a:xfrm>
              <a:prstGeom prst="rect">
                <a:avLst/>
              </a:prstGeom>
              <a:solidFill>
                <a:schemeClr val="accent4">
                  <a:lumMod val="20000"/>
                  <a:lumOff val="80000"/>
                </a:schemeClr>
              </a:solidFill>
            </p:spPr>
            <p:txBody>
              <a:bodyPr wrap="square" rtlCol="0">
                <a:spAutoFit/>
              </a:bodyPr>
              <a:lstStyle/>
              <a:p>
                <a:pPr>
                  <a:lnSpc>
                    <a:spcPts val="2400"/>
                  </a:lnSpc>
                  <a:spcBef>
                    <a:spcPts val="600"/>
                  </a:spcBef>
                </a:pPr>
                <a:r>
                  <a:rPr lang="zh-CN" altLang="en-US" b="1">
                    <a:solidFill>
                      <a:schemeClr val="accent2">
                        <a:lumMod val="50000"/>
                      </a:schemeClr>
                    </a:solidFill>
                  </a:rPr>
                  <a:t>在证明</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蕴涵</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之前，先基于公式的真值表证明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蕴涵</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，即若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是永真式，则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是内定理</a:t>
                </a:r>
              </a:p>
            </p:txBody>
          </p:sp>
        </mc:Choice>
        <mc:Fallback xmlns="">
          <p:sp>
            <p:nvSpPr>
              <p:cNvPr id="2" name="文本框 1">
                <a:extLst>
                  <a:ext uri="{FF2B5EF4-FFF2-40B4-BE49-F238E27FC236}">
                    <a16:creationId xmlns:a16="http://schemas.microsoft.com/office/drawing/2014/main" id="{6C39CBFE-FB61-44B3-ADF7-91C945566B31}"/>
                  </a:ext>
                </a:extLst>
              </p:cNvPr>
              <p:cNvSpPr txBox="1">
                <a:spLocks noRot="1" noChangeAspect="1" noMove="1" noResize="1" noEditPoints="1" noAdjustHandles="1" noChangeArrowheads="1" noChangeShapeType="1" noTextEdit="1"/>
              </p:cNvSpPr>
              <p:nvPr/>
            </p:nvSpPr>
            <p:spPr>
              <a:xfrm>
                <a:off x="866134" y="982111"/>
                <a:ext cx="7152640" cy="691728"/>
              </a:xfrm>
              <a:prstGeom prst="rect">
                <a:avLst/>
              </a:prstGeom>
              <a:blipFill>
                <a:blip r:embed="rId2"/>
                <a:stretch>
                  <a:fillRect l="-682" t="-1754" r="-171"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CDE7DCF-F822-41B3-B3D0-05A19DEBBEF8}"/>
                  </a:ext>
                </a:extLst>
              </p:cNvPr>
              <p:cNvSpPr txBox="1"/>
              <p:nvPr/>
            </p:nvSpPr>
            <p:spPr>
              <a:xfrm>
                <a:off x="866134" y="1957039"/>
                <a:ext cx="7452363" cy="369332"/>
              </a:xfrm>
              <a:prstGeom prst="rect">
                <a:avLst/>
              </a:prstGeom>
              <a:solidFill>
                <a:schemeClr val="accent5">
                  <a:lumMod val="20000"/>
                  <a:lumOff val="80000"/>
                </a:schemeClr>
              </a:solidFill>
            </p:spPr>
            <p:txBody>
              <a:bodyPr wrap="square" rtlCol="0">
                <a:spAutoFit/>
              </a:bodyPr>
              <a:lstStyle/>
              <a:p>
                <a:r>
                  <a:rPr lang="zh-CN" altLang="en-US" b="1">
                    <a:solidFill>
                      <a:schemeClr val="accent2">
                        <a:lumMod val="50000"/>
                      </a:schemeClr>
                    </a:solidFill>
                  </a:rPr>
                  <a:t>对任意公式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，都可导出一些形式推出且能在命题演算公理化系统中证明</a:t>
                </a:r>
                <a:endParaRPr lang="en-US" altLang="zh-CN"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7CDE7DCF-F822-41B3-B3D0-05A19DEBBEF8}"/>
                  </a:ext>
                </a:extLst>
              </p:cNvPr>
              <p:cNvSpPr txBox="1">
                <a:spLocks noRot="1" noChangeAspect="1" noMove="1" noResize="1" noEditPoints="1" noAdjustHandles="1" noChangeArrowheads="1" noChangeShapeType="1" noTextEdit="1"/>
              </p:cNvSpPr>
              <p:nvPr/>
            </p:nvSpPr>
            <p:spPr>
              <a:xfrm>
                <a:off x="866134" y="1957039"/>
                <a:ext cx="7452363" cy="369332"/>
              </a:xfrm>
              <a:prstGeom prst="rect">
                <a:avLst/>
              </a:prstGeom>
              <a:blipFill>
                <a:blip r:embed="rId3"/>
                <a:stretch>
                  <a:fillRect l="-654" t="-8197" r="-572"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BFF01F2-D148-4916-B9F2-E2CEEE94ED57}"/>
                  </a:ext>
                </a:extLst>
              </p:cNvPr>
              <p:cNvSpPr txBox="1"/>
              <p:nvPr/>
            </p:nvSpPr>
            <p:spPr>
              <a:xfrm>
                <a:off x="866134" y="2569834"/>
                <a:ext cx="7411723" cy="1762214"/>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en-US" altLang="zh-CN" b="1">
                    <a:solidFill>
                      <a:srgbClr val="002060"/>
                    </a:solidFill>
                  </a:rPr>
                  <a:t>【</a:t>
                </a:r>
                <a:r>
                  <a:rPr lang="zh-CN" altLang="en-US" b="1">
                    <a:solidFill>
                      <a:srgbClr val="002060"/>
                    </a:solidFill>
                  </a:rPr>
                  <a:t>引理</a:t>
                </a:r>
                <a:r>
                  <a:rPr lang="en-US" altLang="zh-CN" b="1">
                    <a:solidFill>
                      <a:srgbClr val="002060"/>
                    </a:solidFill>
                  </a:rPr>
                  <a:t>】</a:t>
                </a:r>
                <a:r>
                  <a:rPr lang="zh-CN" altLang="en-US" b="1">
                    <a:solidFill>
                      <a:srgbClr val="002060"/>
                    </a:solidFill>
                    <a:latin typeface="楷体" panose="02010609060101010101" pitchFamily="49" charset="-122"/>
                    <a:ea typeface="楷体" panose="02010609060101010101" pitchFamily="49" charset="-122"/>
                  </a:rPr>
                  <a:t>设公式</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恰好含有命题变量</a:t>
                </a:r>
                <a14:m>
                  <m:oMath xmlns:m="http://schemas.openxmlformats.org/officeDocument/2006/math">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𝒑</m:t>
                        </m:r>
                      </m:e>
                      <m:sub>
                        <m:r>
                          <a:rPr lang="en-US" altLang="zh-CN" b="1" i="1">
                            <a:solidFill>
                              <a:srgbClr val="002060"/>
                            </a:solidFill>
                            <a:latin typeface="Cambria Math" panose="02040503050406030204" pitchFamily="18" charset="0"/>
                          </a:rPr>
                          <m:t>𝟏</m:t>
                        </m:r>
                      </m:sub>
                    </m:sSub>
                    <m:r>
                      <a:rPr lang="en-US" altLang="zh-CN" b="1" i="1">
                        <a:solidFill>
                          <a:srgbClr val="002060"/>
                        </a:solidFill>
                        <a:latin typeface="Cambria Math" panose="02040503050406030204" pitchFamily="18" charset="0"/>
                      </a:rPr>
                      <m:t>, ⋯, </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𝒑</m:t>
                        </m:r>
                      </m:e>
                      <m:sub>
                        <m:r>
                          <a:rPr lang="en-US" altLang="zh-CN" b="1" i="1">
                            <a:solidFill>
                              <a:srgbClr val="002060"/>
                            </a:solidFill>
                            <a:latin typeface="Cambria Math" panose="02040503050406030204" pitchFamily="18" charset="0"/>
                          </a:rPr>
                          <m:t>𝒏</m:t>
                        </m:r>
                      </m:sub>
                    </m:sSub>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𝝈</m:t>
                    </m:r>
                  </m:oMath>
                </a14:m>
                <a:r>
                  <a:rPr lang="zh-CN" altLang="en-US" b="1">
                    <a:solidFill>
                      <a:srgbClr val="002060"/>
                    </a:solidFill>
                    <a:latin typeface="楷体" panose="02010609060101010101" pitchFamily="49" charset="-122"/>
                    <a:ea typeface="楷体" panose="02010609060101010101" pitchFamily="49" charset="-122"/>
                  </a:rPr>
                  <a:t>是一个真值赋值函数</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chemeClr val="accent6">
                        <a:lumMod val="50000"/>
                      </a:schemeClr>
                    </a:solidFill>
                  </a:rPr>
                  <a:t>令公式集</a:t>
                </a:r>
                <a14:m>
                  <m:oMath xmlns:m="http://schemas.openxmlformats.org/officeDocument/2006/math">
                    <m:r>
                      <a:rPr lang="en-US" altLang="zh-CN" sz="1600" b="1" i="1">
                        <a:solidFill>
                          <a:schemeClr val="accent6">
                            <a:lumMod val="50000"/>
                          </a:schemeClr>
                        </a:solidFill>
                        <a:latin typeface="Cambria Math" panose="02040503050406030204" pitchFamily="18" charset="0"/>
                      </a:rPr>
                      <m:t>𝚪</m:t>
                    </m:r>
                  </m:oMath>
                </a14:m>
                <a:r>
                  <a:rPr lang="zh-CN" altLang="en-US" sz="1600" b="1">
                    <a:solidFill>
                      <a:schemeClr val="accent6">
                        <a:lumMod val="50000"/>
                      </a:schemeClr>
                    </a:solidFill>
                  </a:rPr>
                  <a:t>是这样</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𝒏</m:t>
                    </m:r>
                  </m:oMath>
                </a14:m>
                <a:r>
                  <a:rPr lang="zh-CN" altLang="en-US" sz="1600" b="1">
                    <a:solidFill>
                      <a:schemeClr val="accent6">
                        <a:lumMod val="50000"/>
                      </a:schemeClr>
                    </a:solidFill>
                  </a:rPr>
                  <a:t>个文字的集合：对</a:t>
                </a:r>
                <a14:m>
                  <m:oMath xmlns:m="http://schemas.openxmlformats.org/officeDocument/2006/math">
                    <m:r>
                      <a:rPr lang="en-US" altLang="zh-CN" sz="1600" b="1" i="1">
                        <a:solidFill>
                          <a:schemeClr val="accent6">
                            <a:lumMod val="50000"/>
                          </a:schemeClr>
                        </a:solidFill>
                        <a:latin typeface="Cambria Math" panose="02040503050406030204" pitchFamily="18" charset="0"/>
                      </a:rPr>
                      <m:t>𝟏</m:t>
                    </m:r>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𝒊</m:t>
                    </m:r>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𝒏</m:t>
                    </m:r>
                  </m:oMath>
                </a14:m>
                <a:r>
                  <a:rPr lang="zh-CN" altLang="en-US" sz="1600" b="1">
                    <a:solidFill>
                      <a:schemeClr val="accent6">
                        <a:lumMod val="50000"/>
                      </a:schemeClr>
                    </a:solidFill>
                  </a:rPr>
                  <a:t>，若</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a:solidFill>
                              <a:srgbClr val="C00000"/>
                            </a:solidFill>
                            <a:latin typeface="Cambria Math" panose="02040503050406030204" pitchFamily="18" charset="0"/>
                          </a:rPr>
                        </m:ctrlPr>
                      </m:dPr>
                      <m:e>
                        <m:sSub>
                          <m:sSubPr>
                            <m:ctrlPr>
                              <a:rPr lang="en-US" altLang="zh-CN" sz="1600" b="1" i="1">
                                <a:solidFill>
                                  <a:srgbClr val="C00000"/>
                                </a:solidFill>
                                <a:latin typeface="Cambria Math" panose="02040503050406030204" pitchFamily="18" charset="0"/>
                              </a:rPr>
                            </m:ctrlPr>
                          </m:sSubPr>
                          <m:e>
                            <m:r>
                              <a:rPr lang="en-US" altLang="zh-CN" sz="1600" b="1" i="1">
                                <a:solidFill>
                                  <a:srgbClr val="C00000"/>
                                </a:solidFill>
                                <a:latin typeface="Cambria Math" panose="02040503050406030204" pitchFamily="18" charset="0"/>
                              </a:rPr>
                              <m:t>𝒑</m:t>
                            </m:r>
                          </m:e>
                          <m:sub>
                            <m:r>
                              <a:rPr lang="en-US" altLang="zh-CN" sz="1600" b="1" i="1">
                                <a:solidFill>
                                  <a:srgbClr val="C00000"/>
                                </a:solidFill>
                                <a:latin typeface="Cambria Math" panose="02040503050406030204" pitchFamily="18" charset="0"/>
                              </a:rPr>
                              <m:t>𝒊</m:t>
                            </m:r>
                          </m:sub>
                        </m:sSub>
                      </m:e>
                    </m:d>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𝟏</m:t>
                    </m:r>
                  </m:oMath>
                </a14:m>
                <a:r>
                  <a:rPr lang="zh-CN" altLang="en-US" sz="1600" b="1">
                    <a:solidFill>
                      <a:schemeClr val="accent6">
                        <a:lumMod val="50000"/>
                      </a:schemeClr>
                    </a:solidFill>
                  </a:rPr>
                  <a:t>，则令</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a:solidFill>
                              <a:srgbClr val="C00000"/>
                            </a:solidFill>
                            <a:latin typeface="Cambria Math" panose="02040503050406030204" pitchFamily="18" charset="0"/>
                          </a:rPr>
                          <m:t>𝒑</m:t>
                        </m:r>
                      </m:e>
                      <m:sub>
                        <m:r>
                          <a:rPr lang="en-US" altLang="zh-CN" sz="1600" b="1" i="1">
                            <a:solidFill>
                              <a:srgbClr val="C00000"/>
                            </a:solidFill>
                            <a:latin typeface="Cambria Math" panose="02040503050406030204" pitchFamily="18" charset="0"/>
                          </a:rPr>
                          <m:t>𝒊</m:t>
                        </m:r>
                      </m:sub>
                    </m:sSub>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𝚪</m:t>
                    </m:r>
                  </m:oMath>
                </a14:m>
                <a:r>
                  <a:rPr lang="zh-CN" altLang="en-US" sz="1600" b="1">
                    <a:solidFill>
                      <a:schemeClr val="accent6">
                        <a:lumMod val="50000"/>
                      </a:schemeClr>
                    </a:solidFill>
                  </a:rPr>
                  <a:t>，若</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a:solidFill>
                              <a:srgbClr val="C00000"/>
                            </a:solidFill>
                            <a:latin typeface="Cambria Math" panose="02040503050406030204" pitchFamily="18" charset="0"/>
                          </a:rPr>
                        </m:ctrlPr>
                      </m:dPr>
                      <m:e>
                        <m:sSub>
                          <m:sSubPr>
                            <m:ctrlPr>
                              <a:rPr lang="en-US" altLang="zh-CN" sz="1600" b="1" i="1">
                                <a:solidFill>
                                  <a:srgbClr val="C00000"/>
                                </a:solidFill>
                                <a:latin typeface="Cambria Math" panose="02040503050406030204" pitchFamily="18" charset="0"/>
                              </a:rPr>
                            </m:ctrlPr>
                          </m:sSubPr>
                          <m:e>
                            <m:r>
                              <a:rPr lang="en-US" altLang="zh-CN" sz="1600" b="1" i="1">
                                <a:solidFill>
                                  <a:srgbClr val="C00000"/>
                                </a:solidFill>
                                <a:latin typeface="Cambria Math" panose="02040503050406030204" pitchFamily="18" charset="0"/>
                              </a:rPr>
                              <m:t>𝒑</m:t>
                            </m:r>
                          </m:e>
                          <m:sub>
                            <m:r>
                              <a:rPr lang="en-US" altLang="zh-CN" sz="1600" b="1" i="1">
                                <a:solidFill>
                                  <a:srgbClr val="C00000"/>
                                </a:solidFill>
                                <a:latin typeface="Cambria Math" panose="02040503050406030204" pitchFamily="18" charset="0"/>
                              </a:rPr>
                              <m:t>𝒊</m:t>
                            </m:r>
                          </m:sub>
                        </m:sSub>
                      </m:e>
                    </m:d>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𝟎</m:t>
                    </m:r>
                  </m:oMath>
                </a14:m>
                <a:r>
                  <a:rPr lang="zh-CN" altLang="en-US" sz="1600" b="1">
                    <a:solidFill>
                      <a:schemeClr val="accent6">
                        <a:lumMod val="50000"/>
                      </a:schemeClr>
                    </a:solidFill>
                  </a:rPr>
                  <a:t>，则令</a:t>
                </a:r>
                <a14:m>
                  <m:oMath xmlns:m="http://schemas.openxmlformats.org/officeDocument/2006/math">
                    <m:r>
                      <a:rPr lang="en-US" altLang="zh-CN" sz="1600" b="1" i="1" smtClean="0">
                        <a:solidFill>
                          <a:srgbClr val="C00000"/>
                        </a:solidFill>
                        <a:latin typeface="Cambria Math" panose="02040503050406030204" pitchFamily="18" charset="0"/>
                      </a:rPr>
                      <m:t>¬</m:t>
                    </m:r>
                    <m:sSub>
                      <m:sSubPr>
                        <m:ctrlPr>
                          <a:rPr lang="en-US" altLang="zh-CN" sz="1600" b="1" i="1">
                            <a:solidFill>
                              <a:srgbClr val="C00000"/>
                            </a:solidFill>
                            <a:latin typeface="Cambria Math" panose="02040503050406030204" pitchFamily="18" charset="0"/>
                          </a:rPr>
                        </m:ctrlPr>
                      </m:sSubPr>
                      <m:e>
                        <m:r>
                          <a:rPr lang="en-US" altLang="zh-CN" sz="1600" b="1" i="1">
                            <a:solidFill>
                              <a:srgbClr val="C00000"/>
                            </a:solidFill>
                            <a:latin typeface="Cambria Math" panose="02040503050406030204" pitchFamily="18" charset="0"/>
                          </a:rPr>
                          <m:t>𝒑</m:t>
                        </m:r>
                      </m:e>
                      <m:sub>
                        <m:r>
                          <a:rPr lang="en-US" altLang="zh-CN" sz="1600" b="1" i="1">
                            <a:solidFill>
                              <a:srgbClr val="C00000"/>
                            </a:solidFill>
                            <a:latin typeface="Cambria Math" panose="02040503050406030204" pitchFamily="18" charset="0"/>
                          </a:rPr>
                          <m:t>𝒊</m:t>
                        </m:r>
                      </m:sub>
                    </m:sSub>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𝚪</m:t>
                    </m:r>
                  </m:oMath>
                </a14:m>
                <a:endParaRPr lang="en-US" altLang="zh-CN" sz="1600" b="1">
                  <a:solidFill>
                    <a:schemeClr val="accent6">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6">
                        <a:lumMod val="50000"/>
                      </a:schemeClr>
                    </a:solidFill>
                  </a:rPr>
                  <a:t>这样当</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a:solidFill>
                              <a:srgbClr val="C00000"/>
                            </a:solidFill>
                            <a:latin typeface="Cambria Math" panose="02040503050406030204" pitchFamily="18" charset="0"/>
                          </a:rPr>
                        </m:ctrlPr>
                      </m:dPr>
                      <m:e>
                        <m:r>
                          <a:rPr lang="en-US" altLang="zh-CN" sz="1600" b="1" i="1">
                            <a:solidFill>
                              <a:srgbClr val="C00000"/>
                            </a:solidFill>
                            <a:latin typeface="Cambria Math" panose="02040503050406030204" pitchFamily="18" charset="0"/>
                          </a:rPr>
                          <m:t>𝑨</m:t>
                        </m:r>
                      </m:e>
                    </m:d>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𝟏</m:t>
                    </m:r>
                  </m:oMath>
                </a14:m>
                <a:r>
                  <a:rPr lang="zh-CN" altLang="en-US" sz="1600" b="1">
                    <a:solidFill>
                      <a:schemeClr val="accent6">
                        <a:lumMod val="50000"/>
                      </a:schemeClr>
                    </a:solidFill>
                  </a:rPr>
                  <a:t>时，在命题演算公理化系统中可证明</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𝑨</m:t>
                    </m:r>
                  </m:oMath>
                </a14:m>
                <a:r>
                  <a:rPr lang="zh-CN" altLang="en-US" sz="1600" b="1">
                    <a:solidFill>
                      <a:schemeClr val="accent6">
                        <a:lumMod val="50000"/>
                      </a:schemeClr>
                    </a:solidFill>
                  </a:rPr>
                  <a:t>，而当</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a:solidFill>
                              <a:srgbClr val="C00000"/>
                            </a:solidFill>
                            <a:latin typeface="Cambria Math" panose="02040503050406030204" pitchFamily="18" charset="0"/>
                          </a:rPr>
                        </m:ctrlPr>
                      </m:dPr>
                      <m:e>
                        <m:r>
                          <a:rPr lang="en-US" altLang="zh-CN" sz="1600" b="1" i="1">
                            <a:solidFill>
                              <a:srgbClr val="C00000"/>
                            </a:solidFill>
                            <a:latin typeface="Cambria Math" panose="02040503050406030204" pitchFamily="18" charset="0"/>
                          </a:rPr>
                          <m:t>𝑨</m:t>
                        </m:r>
                      </m:e>
                    </m:d>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𝟎</m:t>
                    </m:r>
                  </m:oMath>
                </a14:m>
                <a:r>
                  <a:rPr lang="zh-CN" altLang="en-US" sz="1600" b="1">
                    <a:solidFill>
                      <a:schemeClr val="accent6">
                        <a:lumMod val="50000"/>
                      </a:schemeClr>
                    </a:solidFill>
                  </a:rPr>
                  <a:t>时，则可证明</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𝑨</m:t>
                    </m:r>
                  </m:oMath>
                </a14:m>
                <a:endParaRPr lang="zh-CN" altLang="en-US" sz="16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3BFF01F2-D148-4916-B9F2-E2CEEE94ED57}"/>
                  </a:ext>
                </a:extLst>
              </p:cNvPr>
              <p:cNvSpPr txBox="1">
                <a:spLocks noRot="1" noChangeAspect="1" noMove="1" noResize="1" noEditPoints="1" noAdjustHandles="1" noChangeArrowheads="1" noChangeShapeType="1" noTextEdit="1"/>
              </p:cNvSpPr>
              <p:nvPr/>
            </p:nvSpPr>
            <p:spPr>
              <a:xfrm>
                <a:off x="866134" y="2569834"/>
                <a:ext cx="7411723" cy="1762214"/>
              </a:xfrm>
              <a:prstGeom prst="rect">
                <a:avLst/>
              </a:prstGeom>
              <a:blipFill>
                <a:blip r:embed="rId4"/>
                <a:stretch>
                  <a:fillRect l="-658" t="-2422" r="-3289" b="-3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355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真值表与形式推出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BFF01F2-D148-4916-B9F2-E2CEEE94ED57}"/>
                  </a:ext>
                </a:extLst>
              </p:cNvPr>
              <p:cNvSpPr txBox="1"/>
              <p:nvPr/>
            </p:nvSpPr>
            <p:spPr>
              <a:xfrm>
                <a:off x="866138" y="883402"/>
                <a:ext cx="7411723" cy="1762214"/>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en-US" altLang="zh-CN" b="1">
                    <a:solidFill>
                      <a:srgbClr val="002060"/>
                    </a:solidFill>
                  </a:rPr>
                  <a:t>【</a:t>
                </a:r>
                <a:r>
                  <a:rPr lang="zh-CN" altLang="en-US" b="1">
                    <a:solidFill>
                      <a:srgbClr val="002060"/>
                    </a:solidFill>
                  </a:rPr>
                  <a:t>引理</a:t>
                </a:r>
                <a:r>
                  <a:rPr lang="en-US" altLang="zh-CN" b="1">
                    <a:solidFill>
                      <a:srgbClr val="002060"/>
                    </a:solidFill>
                  </a:rPr>
                  <a:t>】</a:t>
                </a:r>
                <a:r>
                  <a:rPr lang="zh-CN" altLang="en-US" b="1">
                    <a:solidFill>
                      <a:srgbClr val="002060"/>
                    </a:solidFill>
                    <a:latin typeface="楷体" panose="02010609060101010101" pitchFamily="49" charset="-122"/>
                    <a:ea typeface="楷体" panose="02010609060101010101" pitchFamily="49" charset="-122"/>
                  </a:rPr>
                  <a:t>设公式</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恰好含有命题变量</a:t>
                </a:r>
                <a14:m>
                  <m:oMath xmlns:m="http://schemas.openxmlformats.org/officeDocument/2006/math">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𝒑</m:t>
                        </m:r>
                      </m:e>
                      <m:sub>
                        <m:r>
                          <a:rPr lang="en-US" altLang="zh-CN" b="1" i="1">
                            <a:solidFill>
                              <a:srgbClr val="002060"/>
                            </a:solidFill>
                            <a:latin typeface="Cambria Math" panose="02040503050406030204" pitchFamily="18" charset="0"/>
                          </a:rPr>
                          <m:t>𝟏</m:t>
                        </m:r>
                      </m:sub>
                    </m:sSub>
                    <m:r>
                      <a:rPr lang="en-US" altLang="zh-CN" b="1" i="1">
                        <a:solidFill>
                          <a:srgbClr val="002060"/>
                        </a:solidFill>
                        <a:latin typeface="Cambria Math" panose="02040503050406030204" pitchFamily="18" charset="0"/>
                      </a:rPr>
                      <m:t>, ⋯, </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𝒑</m:t>
                        </m:r>
                      </m:e>
                      <m:sub>
                        <m:r>
                          <a:rPr lang="en-US" altLang="zh-CN" b="1" i="1">
                            <a:solidFill>
                              <a:srgbClr val="002060"/>
                            </a:solidFill>
                            <a:latin typeface="Cambria Math" panose="02040503050406030204" pitchFamily="18" charset="0"/>
                          </a:rPr>
                          <m:t>𝒏</m:t>
                        </m:r>
                      </m:sub>
                    </m:sSub>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𝝈</m:t>
                    </m:r>
                  </m:oMath>
                </a14:m>
                <a:r>
                  <a:rPr lang="zh-CN" altLang="en-US" b="1">
                    <a:solidFill>
                      <a:srgbClr val="002060"/>
                    </a:solidFill>
                    <a:latin typeface="楷体" panose="02010609060101010101" pitchFamily="49" charset="-122"/>
                    <a:ea typeface="楷体" panose="02010609060101010101" pitchFamily="49" charset="-122"/>
                  </a:rPr>
                  <a:t>是一个真值赋值函数</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chemeClr val="accent6">
                        <a:lumMod val="50000"/>
                      </a:schemeClr>
                    </a:solidFill>
                  </a:rPr>
                  <a:t>令公式集</a:t>
                </a:r>
                <a14:m>
                  <m:oMath xmlns:m="http://schemas.openxmlformats.org/officeDocument/2006/math">
                    <m:r>
                      <a:rPr lang="en-US" altLang="zh-CN" sz="1600" b="1" i="1">
                        <a:solidFill>
                          <a:schemeClr val="accent6">
                            <a:lumMod val="50000"/>
                          </a:schemeClr>
                        </a:solidFill>
                        <a:latin typeface="Cambria Math" panose="02040503050406030204" pitchFamily="18" charset="0"/>
                      </a:rPr>
                      <m:t>𝚪</m:t>
                    </m:r>
                  </m:oMath>
                </a14:m>
                <a:r>
                  <a:rPr lang="zh-CN" altLang="en-US" sz="1600" b="1">
                    <a:solidFill>
                      <a:schemeClr val="accent6">
                        <a:lumMod val="50000"/>
                      </a:schemeClr>
                    </a:solidFill>
                  </a:rPr>
                  <a:t>是这样</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𝒏</m:t>
                    </m:r>
                  </m:oMath>
                </a14:m>
                <a:r>
                  <a:rPr lang="zh-CN" altLang="en-US" sz="1600" b="1">
                    <a:solidFill>
                      <a:schemeClr val="accent6">
                        <a:lumMod val="50000"/>
                      </a:schemeClr>
                    </a:solidFill>
                  </a:rPr>
                  <a:t>个文字的集合：对</a:t>
                </a:r>
                <a14:m>
                  <m:oMath xmlns:m="http://schemas.openxmlformats.org/officeDocument/2006/math">
                    <m:r>
                      <a:rPr lang="en-US" altLang="zh-CN" sz="1600" b="1" i="1">
                        <a:solidFill>
                          <a:schemeClr val="accent6">
                            <a:lumMod val="50000"/>
                          </a:schemeClr>
                        </a:solidFill>
                        <a:latin typeface="Cambria Math" panose="02040503050406030204" pitchFamily="18" charset="0"/>
                      </a:rPr>
                      <m:t>𝟏</m:t>
                    </m:r>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𝒊</m:t>
                    </m:r>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𝒏</m:t>
                    </m:r>
                  </m:oMath>
                </a14:m>
                <a:r>
                  <a:rPr lang="zh-CN" altLang="en-US" sz="1600" b="1">
                    <a:solidFill>
                      <a:schemeClr val="accent6">
                        <a:lumMod val="50000"/>
                      </a:schemeClr>
                    </a:solidFill>
                  </a:rPr>
                  <a:t>，若</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a:solidFill>
                              <a:srgbClr val="C00000"/>
                            </a:solidFill>
                            <a:latin typeface="Cambria Math" panose="02040503050406030204" pitchFamily="18" charset="0"/>
                          </a:rPr>
                        </m:ctrlPr>
                      </m:dPr>
                      <m:e>
                        <m:sSub>
                          <m:sSubPr>
                            <m:ctrlPr>
                              <a:rPr lang="en-US" altLang="zh-CN" sz="1600" b="1" i="1">
                                <a:solidFill>
                                  <a:srgbClr val="C00000"/>
                                </a:solidFill>
                                <a:latin typeface="Cambria Math" panose="02040503050406030204" pitchFamily="18" charset="0"/>
                              </a:rPr>
                            </m:ctrlPr>
                          </m:sSubPr>
                          <m:e>
                            <m:r>
                              <a:rPr lang="en-US" altLang="zh-CN" sz="1600" b="1" i="1">
                                <a:solidFill>
                                  <a:srgbClr val="C00000"/>
                                </a:solidFill>
                                <a:latin typeface="Cambria Math" panose="02040503050406030204" pitchFamily="18" charset="0"/>
                              </a:rPr>
                              <m:t>𝒑</m:t>
                            </m:r>
                          </m:e>
                          <m:sub>
                            <m:r>
                              <a:rPr lang="en-US" altLang="zh-CN" sz="1600" b="1" i="1">
                                <a:solidFill>
                                  <a:srgbClr val="C00000"/>
                                </a:solidFill>
                                <a:latin typeface="Cambria Math" panose="02040503050406030204" pitchFamily="18" charset="0"/>
                              </a:rPr>
                              <m:t>𝒊</m:t>
                            </m:r>
                          </m:sub>
                        </m:sSub>
                      </m:e>
                    </m:d>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𝟏</m:t>
                    </m:r>
                  </m:oMath>
                </a14:m>
                <a:r>
                  <a:rPr lang="zh-CN" altLang="en-US" sz="1600" b="1">
                    <a:solidFill>
                      <a:schemeClr val="accent6">
                        <a:lumMod val="50000"/>
                      </a:schemeClr>
                    </a:solidFill>
                  </a:rPr>
                  <a:t>，则令</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a:solidFill>
                              <a:srgbClr val="C00000"/>
                            </a:solidFill>
                            <a:latin typeface="Cambria Math" panose="02040503050406030204" pitchFamily="18" charset="0"/>
                          </a:rPr>
                          <m:t>𝒑</m:t>
                        </m:r>
                      </m:e>
                      <m:sub>
                        <m:r>
                          <a:rPr lang="en-US" altLang="zh-CN" sz="1600" b="1" i="1">
                            <a:solidFill>
                              <a:srgbClr val="C00000"/>
                            </a:solidFill>
                            <a:latin typeface="Cambria Math" panose="02040503050406030204" pitchFamily="18" charset="0"/>
                          </a:rPr>
                          <m:t>𝒊</m:t>
                        </m:r>
                      </m:sub>
                    </m:sSub>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𝚪</m:t>
                    </m:r>
                  </m:oMath>
                </a14:m>
                <a:r>
                  <a:rPr lang="zh-CN" altLang="en-US" sz="1600" b="1">
                    <a:solidFill>
                      <a:schemeClr val="accent6">
                        <a:lumMod val="50000"/>
                      </a:schemeClr>
                    </a:solidFill>
                  </a:rPr>
                  <a:t>，若</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a:solidFill>
                              <a:srgbClr val="C00000"/>
                            </a:solidFill>
                            <a:latin typeface="Cambria Math" panose="02040503050406030204" pitchFamily="18" charset="0"/>
                          </a:rPr>
                        </m:ctrlPr>
                      </m:dPr>
                      <m:e>
                        <m:sSub>
                          <m:sSubPr>
                            <m:ctrlPr>
                              <a:rPr lang="en-US" altLang="zh-CN" sz="1600" b="1" i="1">
                                <a:solidFill>
                                  <a:srgbClr val="C00000"/>
                                </a:solidFill>
                                <a:latin typeface="Cambria Math" panose="02040503050406030204" pitchFamily="18" charset="0"/>
                              </a:rPr>
                            </m:ctrlPr>
                          </m:sSubPr>
                          <m:e>
                            <m:r>
                              <a:rPr lang="en-US" altLang="zh-CN" sz="1600" b="1" i="1">
                                <a:solidFill>
                                  <a:srgbClr val="C00000"/>
                                </a:solidFill>
                                <a:latin typeface="Cambria Math" panose="02040503050406030204" pitchFamily="18" charset="0"/>
                              </a:rPr>
                              <m:t>𝒑</m:t>
                            </m:r>
                          </m:e>
                          <m:sub>
                            <m:r>
                              <a:rPr lang="en-US" altLang="zh-CN" sz="1600" b="1" i="1">
                                <a:solidFill>
                                  <a:srgbClr val="C00000"/>
                                </a:solidFill>
                                <a:latin typeface="Cambria Math" panose="02040503050406030204" pitchFamily="18" charset="0"/>
                              </a:rPr>
                              <m:t>𝒊</m:t>
                            </m:r>
                          </m:sub>
                        </m:sSub>
                      </m:e>
                    </m:d>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𝟎</m:t>
                    </m:r>
                  </m:oMath>
                </a14:m>
                <a:r>
                  <a:rPr lang="zh-CN" altLang="en-US" sz="1600" b="1">
                    <a:solidFill>
                      <a:schemeClr val="accent6">
                        <a:lumMod val="50000"/>
                      </a:schemeClr>
                    </a:solidFill>
                  </a:rPr>
                  <a:t>，则令</a:t>
                </a:r>
                <a14:m>
                  <m:oMath xmlns:m="http://schemas.openxmlformats.org/officeDocument/2006/math">
                    <m:r>
                      <a:rPr lang="en-US" altLang="zh-CN" sz="1600" b="1" i="1" smtClean="0">
                        <a:solidFill>
                          <a:srgbClr val="C00000"/>
                        </a:solidFill>
                        <a:latin typeface="Cambria Math" panose="02040503050406030204" pitchFamily="18" charset="0"/>
                      </a:rPr>
                      <m:t>¬</m:t>
                    </m:r>
                    <m:sSub>
                      <m:sSubPr>
                        <m:ctrlPr>
                          <a:rPr lang="en-US" altLang="zh-CN" sz="1600" b="1" i="1">
                            <a:solidFill>
                              <a:srgbClr val="C00000"/>
                            </a:solidFill>
                            <a:latin typeface="Cambria Math" panose="02040503050406030204" pitchFamily="18" charset="0"/>
                          </a:rPr>
                        </m:ctrlPr>
                      </m:sSubPr>
                      <m:e>
                        <m:r>
                          <a:rPr lang="en-US" altLang="zh-CN" sz="1600" b="1" i="1">
                            <a:solidFill>
                              <a:srgbClr val="C00000"/>
                            </a:solidFill>
                            <a:latin typeface="Cambria Math" panose="02040503050406030204" pitchFamily="18" charset="0"/>
                          </a:rPr>
                          <m:t>𝒑</m:t>
                        </m:r>
                      </m:e>
                      <m:sub>
                        <m:r>
                          <a:rPr lang="en-US" altLang="zh-CN" sz="1600" b="1" i="1">
                            <a:solidFill>
                              <a:srgbClr val="C00000"/>
                            </a:solidFill>
                            <a:latin typeface="Cambria Math" panose="02040503050406030204" pitchFamily="18" charset="0"/>
                          </a:rPr>
                          <m:t>𝒊</m:t>
                        </m:r>
                      </m:sub>
                    </m:sSub>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𝚪</m:t>
                    </m:r>
                  </m:oMath>
                </a14:m>
                <a:endParaRPr lang="en-US" altLang="zh-CN" sz="1600" b="1">
                  <a:solidFill>
                    <a:schemeClr val="accent6">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6">
                        <a:lumMod val="50000"/>
                      </a:schemeClr>
                    </a:solidFill>
                  </a:rPr>
                  <a:t>这样当</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a:solidFill>
                              <a:srgbClr val="C00000"/>
                            </a:solidFill>
                            <a:latin typeface="Cambria Math" panose="02040503050406030204" pitchFamily="18" charset="0"/>
                          </a:rPr>
                        </m:ctrlPr>
                      </m:dPr>
                      <m:e>
                        <m:r>
                          <a:rPr lang="en-US" altLang="zh-CN" sz="1600" b="1" i="1">
                            <a:solidFill>
                              <a:srgbClr val="C00000"/>
                            </a:solidFill>
                            <a:latin typeface="Cambria Math" panose="02040503050406030204" pitchFamily="18" charset="0"/>
                          </a:rPr>
                          <m:t>𝑨</m:t>
                        </m:r>
                      </m:e>
                    </m:d>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𝟏</m:t>
                    </m:r>
                  </m:oMath>
                </a14:m>
                <a:r>
                  <a:rPr lang="zh-CN" altLang="en-US" sz="1600" b="1">
                    <a:solidFill>
                      <a:schemeClr val="accent6">
                        <a:lumMod val="50000"/>
                      </a:schemeClr>
                    </a:solidFill>
                  </a:rPr>
                  <a:t>时，在命题演算公理化系统中可证明</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𝑨</m:t>
                    </m:r>
                  </m:oMath>
                </a14:m>
                <a:r>
                  <a:rPr lang="zh-CN" altLang="en-US" sz="1600" b="1">
                    <a:solidFill>
                      <a:schemeClr val="accent6">
                        <a:lumMod val="50000"/>
                      </a:schemeClr>
                    </a:solidFill>
                  </a:rPr>
                  <a:t>，而当</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a:solidFill>
                              <a:srgbClr val="C00000"/>
                            </a:solidFill>
                            <a:latin typeface="Cambria Math" panose="02040503050406030204" pitchFamily="18" charset="0"/>
                          </a:rPr>
                        </m:ctrlPr>
                      </m:dPr>
                      <m:e>
                        <m:r>
                          <a:rPr lang="en-US" altLang="zh-CN" sz="1600" b="1" i="1">
                            <a:solidFill>
                              <a:srgbClr val="C00000"/>
                            </a:solidFill>
                            <a:latin typeface="Cambria Math" panose="02040503050406030204" pitchFamily="18" charset="0"/>
                          </a:rPr>
                          <m:t>𝑨</m:t>
                        </m:r>
                      </m:e>
                    </m:d>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𝟎</m:t>
                    </m:r>
                  </m:oMath>
                </a14:m>
                <a:r>
                  <a:rPr lang="zh-CN" altLang="en-US" sz="1600" b="1">
                    <a:solidFill>
                      <a:schemeClr val="accent6">
                        <a:lumMod val="50000"/>
                      </a:schemeClr>
                    </a:solidFill>
                  </a:rPr>
                  <a:t>时，则可证明</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𝑨</m:t>
                    </m:r>
                  </m:oMath>
                </a14:m>
                <a:endParaRPr lang="zh-CN" altLang="en-US" sz="16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3BFF01F2-D148-4916-B9F2-E2CEEE94ED57}"/>
                  </a:ext>
                </a:extLst>
              </p:cNvPr>
              <p:cNvSpPr txBox="1">
                <a:spLocks noRot="1" noChangeAspect="1" noMove="1" noResize="1" noEditPoints="1" noAdjustHandles="1" noChangeArrowheads="1" noChangeShapeType="1" noTextEdit="1"/>
              </p:cNvSpPr>
              <p:nvPr/>
            </p:nvSpPr>
            <p:spPr>
              <a:xfrm>
                <a:off x="866138" y="883402"/>
                <a:ext cx="7411723" cy="1762214"/>
              </a:xfrm>
              <a:prstGeom prst="rect">
                <a:avLst/>
              </a:prstGeom>
              <a:blipFill>
                <a:blip r:embed="rId2"/>
                <a:stretch>
                  <a:fillRect l="-658" t="-2422" r="-3289" b="-38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AEEBD06C-ED18-4D10-860A-352E67095B63}"/>
                  </a:ext>
                </a:extLst>
              </p:cNvPr>
              <p:cNvGraphicFramePr>
                <a:graphicFrameLocks noGrp="1"/>
              </p:cNvGraphicFramePr>
              <p:nvPr>
                <p:extLst>
                  <p:ext uri="{D42A27DB-BD31-4B8C-83A1-F6EECF244321}">
                    <p14:modId xmlns:p14="http://schemas.microsoft.com/office/powerpoint/2010/main" val="600559877"/>
                  </p:ext>
                </p:extLst>
              </p:nvPr>
            </p:nvGraphicFramePr>
            <p:xfrm>
              <a:off x="1617978" y="2819400"/>
              <a:ext cx="1988825" cy="1595120"/>
            </p:xfrm>
            <a:graphic>
              <a:graphicData uri="http://schemas.openxmlformats.org/drawingml/2006/table">
                <a:tbl>
                  <a:tblPr firstRow="1" bandRow="1">
                    <a:tableStyleId>{68D230F3-CF80-4859-8CE7-A43EE81993B5}</a:tableStyleId>
                  </a:tblPr>
                  <a:tblGrid>
                    <a:gridCol w="368305">
                      <a:extLst>
                        <a:ext uri="{9D8B030D-6E8A-4147-A177-3AD203B41FA5}">
                          <a16:colId xmlns:a16="http://schemas.microsoft.com/office/drawing/2014/main" val="355980716"/>
                        </a:ext>
                      </a:extLst>
                    </a:gridCol>
                    <a:gridCol w="401320">
                      <a:extLst>
                        <a:ext uri="{9D8B030D-6E8A-4147-A177-3AD203B41FA5}">
                          <a16:colId xmlns:a16="http://schemas.microsoft.com/office/drawing/2014/main" val="3056141495"/>
                        </a:ext>
                      </a:extLst>
                    </a:gridCol>
                    <a:gridCol w="1219200">
                      <a:extLst>
                        <a:ext uri="{9D8B030D-6E8A-4147-A177-3AD203B41FA5}">
                          <a16:colId xmlns:a16="http://schemas.microsoft.com/office/drawing/2014/main" val="944827159"/>
                        </a:ext>
                      </a:extLst>
                    </a:gridCol>
                  </a:tblGrid>
                  <a:tr h="319024">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centerGroup"/>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oMath>
                            </m:oMathPara>
                          </a14:m>
                          <a:endParaRPr lang="zh-CN" altLang="en-US" sz="1200" b="1">
                            <a:solidFill>
                              <a:schemeClr val="accent2">
                                <a:lumMod val="50000"/>
                              </a:schemeClr>
                            </a:solidFill>
                          </a:endParaRPr>
                        </a:p>
                      </a:txBody>
                      <a:tcPr anchor="ctr"/>
                    </a:tc>
                    <a:extLst>
                      <a:ext uri="{0D108BD9-81ED-4DB2-BD59-A6C34878D82A}">
                        <a16:rowId xmlns:a16="http://schemas.microsoft.com/office/drawing/2014/main" val="1834275066"/>
                      </a:ext>
                    </a:extLst>
                  </a:tr>
                  <a:tr h="319024">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19024">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19024">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r h="319024">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01132536"/>
                      </a:ext>
                    </a:extLst>
                  </a:tr>
                </a:tbl>
              </a:graphicData>
            </a:graphic>
          </p:graphicFrame>
        </mc:Choice>
        <mc:Fallback xmlns="">
          <p:graphicFrame>
            <p:nvGraphicFramePr>
              <p:cNvPr id="5" name="表格 4">
                <a:extLst>
                  <a:ext uri="{FF2B5EF4-FFF2-40B4-BE49-F238E27FC236}">
                    <a16:creationId xmlns:a16="http://schemas.microsoft.com/office/drawing/2014/main" id="{AEEBD06C-ED18-4D10-860A-352E67095B63}"/>
                  </a:ext>
                </a:extLst>
              </p:cNvPr>
              <p:cNvGraphicFramePr>
                <a:graphicFrameLocks noGrp="1"/>
              </p:cNvGraphicFramePr>
              <p:nvPr>
                <p:extLst>
                  <p:ext uri="{D42A27DB-BD31-4B8C-83A1-F6EECF244321}">
                    <p14:modId xmlns:p14="http://schemas.microsoft.com/office/powerpoint/2010/main" val="600559877"/>
                  </p:ext>
                </p:extLst>
              </p:nvPr>
            </p:nvGraphicFramePr>
            <p:xfrm>
              <a:off x="1617978" y="2819400"/>
              <a:ext cx="1988825" cy="1595120"/>
            </p:xfrm>
            <a:graphic>
              <a:graphicData uri="http://schemas.openxmlformats.org/drawingml/2006/table">
                <a:tbl>
                  <a:tblPr firstRow="1" bandRow="1">
                    <a:tableStyleId>{68D230F3-CF80-4859-8CE7-A43EE81993B5}</a:tableStyleId>
                  </a:tblPr>
                  <a:tblGrid>
                    <a:gridCol w="368305">
                      <a:extLst>
                        <a:ext uri="{9D8B030D-6E8A-4147-A177-3AD203B41FA5}">
                          <a16:colId xmlns:a16="http://schemas.microsoft.com/office/drawing/2014/main" val="355980716"/>
                        </a:ext>
                      </a:extLst>
                    </a:gridCol>
                    <a:gridCol w="401320">
                      <a:extLst>
                        <a:ext uri="{9D8B030D-6E8A-4147-A177-3AD203B41FA5}">
                          <a16:colId xmlns:a16="http://schemas.microsoft.com/office/drawing/2014/main" val="3056141495"/>
                        </a:ext>
                      </a:extLst>
                    </a:gridCol>
                    <a:gridCol w="1219200">
                      <a:extLst>
                        <a:ext uri="{9D8B030D-6E8A-4147-A177-3AD203B41FA5}">
                          <a16:colId xmlns:a16="http://schemas.microsoft.com/office/drawing/2014/main" val="944827159"/>
                        </a:ext>
                      </a:extLst>
                    </a:gridCol>
                  </a:tblGrid>
                  <a:tr h="319024">
                    <a:tc>
                      <a:txBody>
                        <a:bodyPr/>
                        <a:lstStyle/>
                        <a:p>
                          <a:endParaRPr lang="zh-CN"/>
                        </a:p>
                      </a:txBody>
                      <a:tcPr anchor="ctr">
                        <a:blipFill>
                          <a:blip r:embed="rId3"/>
                          <a:stretch>
                            <a:fillRect t="-1887" r="-437705" b="-401887"/>
                          </a:stretch>
                        </a:blipFill>
                      </a:tcPr>
                    </a:tc>
                    <a:tc>
                      <a:txBody>
                        <a:bodyPr/>
                        <a:lstStyle/>
                        <a:p>
                          <a:endParaRPr lang="zh-CN"/>
                        </a:p>
                      </a:txBody>
                      <a:tcPr anchor="ctr">
                        <a:blipFill>
                          <a:blip r:embed="rId3"/>
                          <a:stretch>
                            <a:fillRect l="-92424" t="-1887" r="-304545" b="-401887"/>
                          </a:stretch>
                        </a:blipFill>
                      </a:tcPr>
                    </a:tc>
                    <a:tc>
                      <a:txBody>
                        <a:bodyPr/>
                        <a:lstStyle/>
                        <a:p>
                          <a:endParaRPr lang="zh-CN"/>
                        </a:p>
                      </a:txBody>
                      <a:tcPr anchor="ctr">
                        <a:blipFill>
                          <a:blip r:embed="rId3"/>
                          <a:stretch>
                            <a:fillRect l="-63500" t="-1887" r="-500" b="-401887"/>
                          </a:stretch>
                        </a:blipFill>
                      </a:tcPr>
                    </a:tc>
                    <a:extLst>
                      <a:ext uri="{0D108BD9-81ED-4DB2-BD59-A6C34878D82A}">
                        <a16:rowId xmlns:a16="http://schemas.microsoft.com/office/drawing/2014/main" val="1834275066"/>
                      </a:ext>
                    </a:extLst>
                  </a:tr>
                  <a:tr h="319024">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19024">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19024">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r h="319024">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01132536"/>
                      </a:ext>
                    </a:extLst>
                  </a:tr>
                </a:tbl>
              </a:graphicData>
            </a:graphic>
          </p:graphicFrame>
        </mc:Fallback>
      </mc:AlternateContent>
      <p:sp>
        <p:nvSpPr>
          <p:cNvPr id="6" name="箭头: 右 5">
            <a:extLst>
              <a:ext uri="{FF2B5EF4-FFF2-40B4-BE49-F238E27FC236}">
                <a16:creationId xmlns:a16="http://schemas.microsoft.com/office/drawing/2014/main" id="{A11FBE14-A002-451E-853F-F1CC1748F736}"/>
              </a:ext>
            </a:extLst>
          </p:cNvPr>
          <p:cNvSpPr/>
          <p:nvPr/>
        </p:nvSpPr>
        <p:spPr>
          <a:xfrm>
            <a:off x="3791603" y="3715108"/>
            <a:ext cx="800717" cy="71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814971E-AC21-4ED8-A4BC-68E8DCE8757B}"/>
                  </a:ext>
                </a:extLst>
              </p:cNvPr>
              <p:cNvSpPr txBox="1"/>
              <p:nvPr/>
            </p:nvSpPr>
            <p:spPr>
              <a:xfrm>
                <a:off x="4777120" y="3100490"/>
                <a:ext cx="2639680"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7" name="文本框 6">
                <a:extLst>
                  <a:ext uri="{FF2B5EF4-FFF2-40B4-BE49-F238E27FC236}">
                    <a16:creationId xmlns:a16="http://schemas.microsoft.com/office/drawing/2014/main" id="{B814971E-AC21-4ED8-A4BC-68E8DCE8757B}"/>
                  </a:ext>
                </a:extLst>
              </p:cNvPr>
              <p:cNvSpPr txBox="1">
                <a:spLocks noRot="1" noChangeAspect="1" noMove="1" noResize="1" noEditPoints="1" noAdjustHandles="1" noChangeArrowheads="1" noChangeShapeType="1" noTextEdit="1"/>
              </p:cNvSpPr>
              <p:nvPr/>
            </p:nvSpPr>
            <p:spPr>
              <a:xfrm>
                <a:off x="4777120" y="3100490"/>
                <a:ext cx="2639680" cy="246221"/>
              </a:xfrm>
              <a:prstGeom prst="rect">
                <a:avLst/>
              </a:prstGeom>
              <a:blipFill>
                <a:blip r:embed="rId4"/>
                <a:stretch>
                  <a:fillRect b="-3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EFCFE96-4185-470E-8B49-FFF3E4958108}"/>
                  </a:ext>
                </a:extLst>
              </p:cNvPr>
              <p:cNvSpPr txBox="1"/>
              <p:nvPr/>
            </p:nvSpPr>
            <p:spPr>
              <a:xfrm>
                <a:off x="4777120" y="3428306"/>
                <a:ext cx="2182480"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m:oMathPara>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4EFCFE96-4185-470E-8B49-FFF3E4958108}"/>
                  </a:ext>
                </a:extLst>
              </p:cNvPr>
              <p:cNvSpPr txBox="1">
                <a:spLocks noRot="1" noChangeAspect="1" noMove="1" noResize="1" noEditPoints="1" noAdjustHandles="1" noChangeArrowheads="1" noChangeShapeType="1" noTextEdit="1"/>
              </p:cNvSpPr>
              <p:nvPr/>
            </p:nvSpPr>
            <p:spPr>
              <a:xfrm>
                <a:off x="4777120" y="3428306"/>
                <a:ext cx="2182480" cy="246221"/>
              </a:xfrm>
              <a:prstGeom prst="rect">
                <a:avLst/>
              </a:prstGeom>
              <a:blipFill>
                <a:blip r:embed="rId5"/>
                <a:stretch>
                  <a:fillRect b="-21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037F0D8-9649-486F-81C0-086F2D4B46A7}"/>
                  </a:ext>
                </a:extLst>
              </p:cNvPr>
              <p:cNvSpPr txBox="1"/>
              <p:nvPr/>
            </p:nvSpPr>
            <p:spPr>
              <a:xfrm>
                <a:off x="4777120" y="3756122"/>
                <a:ext cx="2507600"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2037F0D8-9649-486F-81C0-086F2D4B46A7}"/>
                  </a:ext>
                </a:extLst>
              </p:cNvPr>
              <p:cNvSpPr txBox="1">
                <a:spLocks noRot="1" noChangeAspect="1" noMove="1" noResize="1" noEditPoints="1" noAdjustHandles="1" noChangeArrowheads="1" noChangeShapeType="1" noTextEdit="1"/>
              </p:cNvSpPr>
              <p:nvPr/>
            </p:nvSpPr>
            <p:spPr>
              <a:xfrm>
                <a:off x="4777120" y="3756122"/>
                <a:ext cx="2507600" cy="246221"/>
              </a:xfrm>
              <a:prstGeom prst="rect">
                <a:avLst/>
              </a:prstGeom>
              <a:blipFill>
                <a:blip r:embed="rId6"/>
                <a:stretch>
                  <a:fillRect b="-317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0B5AF5F-1B57-4461-8D5C-96BCD298B5DC}"/>
                  </a:ext>
                </a:extLst>
              </p:cNvPr>
              <p:cNvSpPr txBox="1"/>
              <p:nvPr/>
            </p:nvSpPr>
            <p:spPr>
              <a:xfrm>
                <a:off x="4777120" y="4087624"/>
                <a:ext cx="2182480"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B0B5AF5F-1B57-4461-8D5C-96BCD298B5DC}"/>
                  </a:ext>
                </a:extLst>
              </p:cNvPr>
              <p:cNvSpPr txBox="1">
                <a:spLocks noRot="1" noChangeAspect="1" noMove="1" noResize="1" noEditPoints="1" noAdjustHandles="1" noChangeArrowheads="1" noChangeShapeType="1" noTextEdit="1"/>
              </p:cNvSpPr>
              <p:nvPr/>
            </p:nvSpPr>
            <p:spPr>
              <a:xfrm>
                <a:off x="4777120" y="4087624"/>
                <a:ext cx="2182480" cy="246221"/>
              </a:xfrm>
              <a:prstGeom prst="rect">
                <a:avLst/>
              </a:prstGeom>
              <a:blipFill>
                <a:blip r:embed="rId7"/>
                <a:stretch>
                  <a:fillRect b="-3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0386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真值表与形式推出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BFF01F2-D148-4916-B9F2-E2CEEE94ED57}"/>
                  </a:ext>
                </a:extLst>
              </p:cNvPr>
              <p:cNvSpPr txBox="1"/>
              <p:nvPr/>
            </p:nvSpPr>
            <p:spPr>
              <a:xfrm>
                <a:off x="866134" y="935985"/>
                <a:ext cx="7411723" cy="1511311"/>
              </a:xfrm>
              <a:prstGeom prst="rect">
                <a:avLst/>
              </a:prstGeom>
              <a:solidFill>
                <a:schemeClr val="accent5">
                  <a:lumMod val="20000"/>
                  <a:lumOff val="80000"/>
                </a:schemeClr>
              </a:solidFill>
            </p:spPr>
            <p:txBody>
              <a:bodyPr wrap="square" rtlCol="0">
                <a:spAutoFit/>
              </a:bodyPr>
              <a:lstStyle/>
              <a:p>
                <a:pPr>
                  <a:lnSpc>
                    <a:spcPts val="2000"/>
                  </a:lnSpc>
                  <a:spcBef>
                    <a:spcPts val="600"/>
                  </a:spcBef>
                </a:pPr>
                <a:r>
                  <a:rPr lang="en-US" altLang="zh-CN" sz="1600" b="1">
                    <a:solidFill>
                      <a:srgbClr val="002060"/>
                    </a:solidFill>
                  </a:rPr>
                  <a:t>【</a:t>
                </a:r>
                <a:r>
                  <a:rPr lang="zh-CN" altLang="en-US" sz="1600" b="1">
                    <a:solidFill>
                      <a:srgbClr val="002060"/>
                    </a:solidFill>
                  </a:rPr>
                  <a:t>引理</a:t>
                </a:r>
                <a:r>
                  <a:rPr lang="en-US" altLang="zh-CN" sz="1600" b="1">
                    <a:solidFill>
                      <a:srgbClr val="002060"/>
                    </a:solidFill>
                  </a:rPr>
                  <a:t>】</a:t>
                </a:r>
                <a:r>
                  <a:rPr lang="zh-CN" altLang="en-US" sz="1600" b="1">
                    <a:solidFill>
                      <a:srgbClr val="002060"/>
                    </a:solidFill>
                    <a:latin typeface="楷体" panose="02010609060101010101" pitchFamily="49" charset="-122"/>
                    <a:ea typeface="楷体" panose="02010609060101010101" pitchFamily="49" charset="-122"/>
                  </a:rPr>
                  <a:t>设公式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恰好含有命题变量</a:t>
                </a:r>
                <a14:m>
                  <m:oMath xmlns:m="http://schemas.openxmlformats.org/officeDocument/2006/math">
                    <m:sSub>
                      <m:sSubPr>
                        <m:ctrlPr>
                          <a:rPr lang="en-US" altLang="zh-CN" sz="1600" b="1" i="1">
                            <a:solidFill>
                              <a:srgbClr val="002060"/>
                            </a:solidFill>
                            <a:latin typeface="Cambria Math" panose="02040503050406030204" pitchFamily="18" charset="0"/>
                          </a:rPr>
                        </m:ctrlPr>
                      </m:sSubPr>
                      <m:e>
                        <m:r>
                          <a:rPr lang="en-US" altLang="zh-CN" sz="1600" b="1" i="1">
                            <a:solidFill>
                              <a:srgbClr val="002060"/>
                            </a:solidFill>
                            <a:latin typeface="Cambria Math" panose="02040503050406030204" pitchFamily="18" charset="0"/>
                          </a:rPr>
                          <m:t>𝒑</m:t>
                        </m:r>
                      </m:e>
                      <m:sub>
                        <m:r>
                          <a:rPr lang="en-US" altLang="zh-CN" sz="1600" b="1" i="1">
                            <a:solidFill>
                              <a:srgbClr val="002060"/>
                            </a:solidFill>
                            <a:latin typeface="Cambria Math" panose="02040503050406030204" pitchFamily="18" charset="0"/>
                          </a:rPr>
                          <m:t>𝟏</m:t>
                        </m:r>
                      </m:sub>
                    </m:sSub>
                    <m:r>
                      <a:rPr lang="en-US" altLang="zh-CN" sz="1600" b="1" i="1">
                        <a:solidFill>
                          <a:srgbClr val="002060"/>
                        </a:solidFill>
                        <a:latin typeface="Cambria Math" panose="02040503050406030204" pitchFamily="18" charset="0"/>
                      </a:rPr>
                      <m:t>, ⋯, </m:t>
                    </m:r>
                    <m:sSub>
                      <m:sSubPr>
                        <m:ctrlPr>
                          <a:rPr lang="en-US" altLang="zh-CN" sz="1600" b="1" i="1">
                            <a:solidFill>
                              <a:srgbClr val="002060"/>
                            </a:solidFill>
                            <a:latin typeface="Cambria Math" panose="02040503050406030204" pitchFamily="18" charset="0"/>
                          </a:rPr>
                        </m:ctrlPr>
                      </m:sSubPr>
                      <m:e>
                        <m:r>
                          <a:rPr lang="en-US" altLang="zh-CN" sz="1600" b="1" i="1">
                            <a:solidFill>
                              <a:srgbClr val="002060"/>
                            </a:solidFill>
                            <a:latin typeface="Cambria Math" panose="02040503050406030204" pitchFamily="18" charset="0"/>
                          </a:rPr>
                          <m:t>𝒑</m:t>
                        </m:r>
                      </m:e>
                      <m:sub>
                        <m:r>
                          <a:rPr lang="en-US" altLang="zh-CN" sz="1600" b="1" i="1">
                            <a:solidFill>
                              <a:srgbClr val="002060"/>
                            </a:solidFill>
                            <a:latin typeface="Cambria Math" panose="02040503050406030204" pitchFamily="18" charset="0"/>
                          </a:rPr>
                          <m:t>𝒏</m:t>
                        </m:r>
                      </m:sub>
                    </m:sSub>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a:solidFill>
                          <a:srgbClr val="002060"/>
                        </a:solidFill>
                        <a:latin typeface="Cambria Math" panose="02040503050406030204" pitchFamily="18" charset="0"/>
                      </a:rPr>
                      <m:t>𝝈</m:t>
                    </m:r>
                  </m:oMath>
                </a14:m>
                <a:r>
                  <a:rPr lang="zh-CN" altLang="en-US" sz="1600" b="1">
                    <a:solidFill>
                      <a:srgbClr val="002060"/>
                    </a:solidFill>
                    <a:latin typeface="楷体" panose="02010609060101010101" pitchFamily="49" charset="-122"/>
                    <a:ea typeface="楷体" panose="02010609060101010101" pitchFamily="49" charset="-122"/>
                  </a:rPr>
                  <a:t>是一个真值赋值函数</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400" b="1">
                    <a:solidFill>
                      <a:schemeClr val="accent6">
                        <a:lumMod val="50000"/>
                      </a:schemeClr>
                    </a:solidFill>
                  </a:rPr>
                  <a:t>令公式集</a:t>
                </a:r>
                <a14:m>
                  <m:oMath xmlns:m="http://schemas.openxmlformats.org/officeDocument/2006/math">
                    <m:r>
                      <a:rPr lang="en-US" altLang="zh-CN" sz="1400" b="1" i="1">
                        <a:solidFill>
                          <a:schemeClr val="accent6">
                            <a:lumMod val="50000"/>
                          </a:schemeClr>
                        </a:solidFill>
                        <a:latin typeface="Cambria Math" panose="02040503050406030204" pitchFamily="18" charset="0"/>
                      </a:rPr>
                      <m:t>𝚪</m:t>
                    </m:r>
                  </m:oMath>
                </a14:m>
                <a:r>
                  <a:rPr lang="zh-CN" altLang="en-US" sz="1400" b="1">
                    <a:solidFill>
                      <a:schemeClr val="accent6">
                        <a:lumMod val="50000"/>
                      </a:schemeClr>
                    </a:solidFill>
                  </a:rPr>
                  <a:t>是这样</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𝒏</m:t>
                    </m:r>
                  </m:oMath>
                </a14:m>
                <a:r>
                  <a:rPr lang="zh-CN" altLang="en-US" sz="1400" b="1">
                    <a:solidFill>
                      <a:schemeClr val="accent6">
                        <a:lumMod val="50000"/>
                      </a:schemeClr>
                    </a:solidFill>
                  </a:rPr>
                  <a:t>个文字的集合：对</a:t>
                </a:r>
                <a14:m>
                  <m:oMath xmlns:m="http://schemas.openxmlformats.org/officeDocument/2006/math">
                    <m:r>
                      <a:rPr lang="en-US" altLang="zh-CN" sz="1400" b="1" i="1">
                        <a:solidFill>
                          <a:schemeClr val="accent6">
                            <a:lumMod val="50000"/>
                          </a:schemeClr>
                        </a:solidFill>
                        <a:latin typeface="Cambria Math" panose="02040503050406030204" pitchFamily="18" charset="0"/>
                      </a:rPr>
                      <m:t>𝟏</m:t>
                    </m:r>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𝒊</m:t>
                    </m:r>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𝒏</m:t>
                    </m:r>
                  </m:oMath>
                </a14:m>
                <a:r>
                  <a:rPr lang="zh-CN" altLang="en-US" sz="1400" b="1">
                    <a:solidFill>
                      <a:schemeClr val="accent6">
                        <a:lumMod val="50000"/>
                      </a:schemeClr>
                    </a:solidFill>
                  </a:rPr>
                  <a:t>，若</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chemeClr val="accent6">
                        <a:lumMod val="50000"/>
                      </a:schemeClr>
                    </a:solidFill>
                  </a:rPr>
                  <a:t>，则令</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𝚪</m:t>
                    </m:r>
                  </m:oMath>
                </a14:m>
                <a:r>
                  <a:rPr lang="zh-CN" altLang="en-US" sz="1400" b="1">
                    <a:solidFill>
                      <a:schemeClr val="accent6">
                        <a:lumMod val="50000"/>
                      </a:schemeClr>
                    </a:solidFill>
                  </a:rPr>
                  <a:t>，若</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𝟎</m:t>
                    </m:r>
                  </m:oMath>
                </a14:m>
                <a:r>
                  <a:rPr lang="zh-CN" altLang="en-US" sz="1400" b="1">
                    <a:solidFill>
                      <a:schemeClr val="accent6">
                        <a:lumMod val="50000"/>
                      </a:schemeClr>
                    </a:solidFill>
                  </a:rPr>
                  <a:t>，则令</a:t>
                </a:r>
                <a14:m>
                  <m:oMath xmlns:m="http://schemas.openxmlformats.org/officeDocument/2006/math">
                    <m:r>
                      <a:rPr lang="en-US" altLang="zh-CN" sz="1400" b="1" i="1" smtClean="0">
                        <a:solidFill>
                          <a:srgbClr val="C00000"/>
                        </a:solidFill>
                        <a:latin typeface="Cambria Math" panose="02040503050406030204" pitchFamily="18" charset="0"/>
                      </a:rPr>
                      <m:t>¬</m:t>
                    </m:r>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𝚪</m:t>
                    </m:r>
                  </m:oMath>
                </a14:m>
                <a:endParaRPr lang="en-US" altLang="zh-CN" sz="1400" b="1">
                  <a:solidFill>
                    <a:schemeClr val="accent6">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6">
                        <a:lumMod val="50000"/>
                      </a:schemeClr>
                    </a:solidFill>
                  </a:rPr>
                  <a:t>这样当</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𝑨</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chemeClr val="accent6">
                        <a:lumMod val="50000"/>
                      </a:schemeClr>
                    </a:solidFill>
                  </a:rPr>
                  <a:t>时，在命题演算公理化系统中可证明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oMath>
                </a14:m>
                <a:r>
                  <a:rPr lang="zh-CN" altLang="en-US" sz="1400" b="1">
                    <a:solidFill>
                      <a:schemeClr val="accent6">
                        <a:lumMod val="50000"/>
                      </a:schemeClr>
                    </a:solidFill>
                  </a:rPr>
                  <a:t>，而当</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𝑨</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𝟎</m:t>
                    </m:r>
                  </m:oMath>
                </a14:m>
                <a:r>
                  <a:rPr lang="zh-CN" altLang="en-US" sz="1400" b="1">
                    <a:solidFill>
                      <a:schemeClr val="accent6">
                        <a:lumMod val="50000"/>
                      </a:schemeClr>
                    </a:solidFill>
                  </a:rPr>
                  <a:t>时，则可证明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oMath>
                </a14:m>
                <a:endParaRPr lang="zh-CN" altLang="en-US" sz="14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3BFF01F2-D148-4916-B9F2-E2CEEE94ED57}"/>
                  </a:ext>
                </a:extLst>
              </p:cNvPr>
              <p:cNvSpPr txBox="1">
                <a:spLocks noRot="1" noChangeAspect="1" noMove="1" noResize="1" noEditPoints="1" noAdjustHandles="1" noChangeArrowheads="1" noChangeShapeType="1" noTextEdit="1"/>
              </p:cNvSpPr>
              <p:nvPr/>
            </p:nvSpPr>
            <p:spPr>
              <a:xfrm>
                <a:off x="866134" y="935985"/>
                <a:ext cx="7411723" cy="1511311"/>
              </a:xfrm>
              <a:prstGeom prst="rect">
                <a:avLst/>
              </a:prstGeom>
              <a:blipFill>
                <a:blip r:embed="rId2"/>
                <a:stretch>
                  <a:fillRect l="-411" t="-2429" r="-2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81FB6AD-DA0F-40E4-ACD3-C447214C4023}"/>
                  </a:ext>
                </a:extLst>
              </p:cNvPr>
              <p:cNvSpPr txBox="1"/>
              <p:nvPr/>
            </p:nvSpPr>
            <p:spPr>
              <a:xfrm>
                <a:off x="866134" y="2696205"/>
                <a:ext cx="7411723" cy="1633589"/>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对公式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中所含运算符个数进行归纳证明。</a:t>
                </a:r>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400" b="1">
                    <a:solidFill>
                      <a:srgbClr val="002060"/>
                    </a:solidFill>
                  </a:rPr>
                  <a:t>归纳基</a:t>
                </a:r>
                <a:r>
                  <a:rPr lang="zh-CN" altLang="en-US" sz="1400" b="1">
                    <a:solidFill>
                      <a:schemeClr val="accent2">
                        <a:lumMod val="50000"/>
                      </a:schemeClr>
                    </a:solidFill>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不含运算符时，则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是某个命题变量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，则有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，而若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时，则有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400" b="1">
                    <a:solidFill>
                      <a:srgbClr val="002060"/>
                    </a:solidFill>
                  </a:rPr>
                  <a:t>归纳步</a:t>
                </a:r>
                <a:r>
                  <a:rPr lang="zh-CN" altLang="en-US" sz="1400" b="1">
                    <a:solidFill>
                      <a:schemeClr val="accent2">
                        <a:lumMod val="50000"/>
                      </a:schemeClr>
                    </a:solidFill>
                  </a:rPr>
                  <a:t>：假设对任意含小于等于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𝒌</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e>
                    </m:d>
                  </m:oMath>
                </a14:m>
                <a:r>
                  <a:rPr lang="zh-CN" altLang="en-US" sz="1400" b="1">
                    <a:solidFill>
                      <a:schemeClr val="accent2">
                        <a:lumMod val="50000"/>
                      </a:schemeClr>
                    </a:solidFill>
                  </a:rPr>
                  <a:t>个运算符的公式成立，考虑含有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个运算符的公式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，这时根据公式的归纳定义有两种情况：</a:t>
                </a:r>
                <a:r>
                  <a:rPr lang="en-US" altLang="zh-CN" sz="1400" b="1">
                    <a:solidFill>
                      <a:schemeClr val="accent2">
                        <a:lumMod val="50000"/>
                      </a:schemeClr>
                    </a:solidFill>
                  </a:rPr>
                  <a:t>(i) </a:t>
                </a:r>
                <a:r>
                  <a:rPr lang="zh-CN" altLang="en-US" sz="1400" b="1">
                    <a:solidFill>
                      <a:schemeClr val="accent2">
                        <a:lumMod val="50000"/>
                      </a:schemeClr>
                    </a:solidFill>
                  </a:rPr>
                  <a:t>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a:t>
                </a:r>
                <a:r>
                  <a:rPr lang="en-US" altLang="zh-CN" sz="1400" b="1">
                    <a:solidFill>
                      <a:schemeClr val="accent2">
                        <a:lumMod val="50000"/>
                      </a:schemeClr>
                    </a:solidFill>
                  </a:rPr>
                  <a:t>(ii) </a:t>
                </a:r>
                <a:r>
                  <a:rPr lang="zh-CN" altLang="en-US" sz="1400" b="1">
                    <a:solidFill>
                      <a:schemeClr val="accent2">
                        <a:lumMod val="50000"/>
                      </a:schemeClr>
                    </a:solidFill>
                  </a:rPr>
                  <a:t>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endParaRPr lang="zh-CN" altLang="en-US"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881FB6AD-DA0F-40E4-ACD3-C447214C4023}"/>
                  </a:ext>
                </a:extLst>
              </p:cNvPr>
              <p:cNvSpPr txBox="1">
                <a:spLocks noRot="1" noChangeAspect="1" noMove="1" noResize="1" noEditPoints="1" noAdjustHandles="1" noChangeArrowheads="1" noChangeShapeType="1" noTextEdit="1"/>
              </p:cNvSpPr>
              <p:nvPr/>
            </p:nvSpPr>
            <p:spPr>
              <a:xfrm>
                <a:off x="866134" y="2696205"/>
                <a:ext cx="7411723" cy="1633589"/>
              </a:xfrm>
              <a:prstGeom prst="rect">
                <a:avLst/>
              </a:prstGeom>
              <a:blipFill>
                <a:blip r:embed="rId3"/>
                <a:stretch>
                  <a:fillRect l="-247" b="-3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362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真值表与形式推出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BFF01F2-D148-4916-B9F2-E2CEEE94ED57}"/>
                  </a:ext>
                </a:extLst>
              </p:cNvPr>
              <p:cNvSpPr txBox="1"/>
              <p:nvPr/>
            </p:nvSpPr>
            <p:spPr>
              <a:xfrm>
                <a:off x="866134" y="935985"/>
                <a:ext cx="7411723" cy="1511311"/>
              </a:xfrm>
              <a:prstGeom prst="rect">
                <a:avLst/>
              </a:prstGeom>
              <a:solidFill>
                <a:schemeClr val="accent5">
                  <a:lumMod val="20000"/>
                  <a:lumOff val="80000"/>
                </a:schemeClr>
              </a:solidFill>
            </p:spPr>
            <p:txBody>
              <a:bodyPr wrap="square" rtlCol="0">
                <a:spAutoFit/>
              </a:bodyPr>
              <a:lstStyle/>
              <a:p>
                <a:pPr>
                  <a:lnSpc>
                    <a:spcPts val="2000"/>
                  </a:lnSpc>
                  <a:spcBef>
                    <a:spcPts val="600"/>
                  </a:spcBef>
                </a:pPr>
                <a:r>
                  <a:rPr lang="en-US" altLang="zh-CN" sz="1600" b="1">
                    <a:solidFill>
                      <a:srgbClr val="002060"/>
                    </a:solidFill>
                  </a:rPr>
                  <a:t>【</a:t>
                </a:r>
                <a:r>
                  <a:rPr lang="zh-CN" altLang="en-US" sz="1600" b="1">
                    <a:solidFill>
                      <a:srgbClr val="002060"/>
                    </a:solidFill>
                  </a:rPr>
                  <a:t>引理</a:t>
                </a:r>
                <a:r>
                  <a:rPr lang="en-US" altLang="zh-CN" sz="1600" b="1">
                    <a:solidFill>
                      <a:srgbClr val="002060"/>
                    </a:solidFill>
                  </a:rPr>
                  <a:t>】</a:t>
                </a:r>
                <a:r>
                  <a:rPr lang="zh-CN" altLang="en-US" sz="1600" b="1">
                    <a:solidFill>
                      <a:srgbClr val="002060"/>
                    </a:solidFill>
                    <a:latin typeface="楷体" panose="02010609060101010101" pitchFamily="49" charset="-122"/>
                    <a:ea typeface="楷体" panose="02010609060101010101" pitchFamily="49" charset="-122"/>
                  </a:rPr>
                  <a:t>设公式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恰好含有命题变量</a:t>
                </a:r>
                <a14:m>
                  <m:oMath xmlns:m="http://schemas.openxmlformats.org/officeDocument/2006/math">
                    <m:sSub>
                      <m:sSubPr>
                        <m:ctrlPr>
                          <a:rPr lang="en-US" altLang="zh-CN" sz="1600" b="1" i="1">
                            <a:solidFill>
                              <a:srgbClr val="002060"/>
                            </a:solidFill>
                            <a:latin typeface="Cambria Math" panose="02040503050406030204" pitchFamily="18" charset="0"/>
                          </a:rPr>
                        </m:ctrlPr>
                      </m:sSubPr>
                      <m:e>
                        <m:r>
                          <a:rPr lang="en-US" altLang="zh-CN" sz="1600" b="1" i="1">
                            <a:solidFill>
                              <a:srgbClr val="002060"/>
                            </a:solidFill>
                            <a:latin typeface="Cambria Math" panose="02040503050406030204" pitchFamily="18" charset="0"/>
                          </a:rPr>
                          <m:t>𝒑</m:t>
                        </m:r>
                      </m:e>
                      <m:sub>
                        <m:r>
                          <a:rPr lang="en-US" altLang="zh-CN" sz="1600" b="1" i="1">
                            <a:solidFill>
                              <a:srgbClr val="002060"/>
                            </a:solidFill>
                            <a:latin typeface="Cambria Math" panose="02040503050406030204" pitchFamily="18" charset="0"/>
                          </a:rPr>
                          <m:t>𝟏</m:t>
                        </m:r>
                      </m:sub>
                    </m:sSub>
                    <m:r>
                      <a:rPr lang="en-US" altLang="zh-CN" sz="1600" b="1" i="1">
                        <a:solidFill>
                          <a:srgbClr val="002060"/>
                        </a:solidFill>
                        <a:latin typeface="Cambria Math" panose="02040503050406030204" pitchFamily="18" charset="0"/>
                      </a:rPr>
                      <m:t>, ⋯, </m:t>
                    </m:r>
                    <m:sSub>
                      <m:sSubPr>
                        <m:ctrlPr>
                          <a:rPr lang="en-US" altLang="zh-CN" sz="1600" b="1" i="1">
                            <a:solidFill>
                              <a:srgbClr val="002060"/>
                            </a:solidFill>
                            <a:latin typeface="Cambria Math" panose="02040503050406030204" pitchFamily="18" charset="0"/>
                          </a:rPr>
                        </m:ctrlPr>
                      </m:sSubPr>
                      <m:e>
                        <m:r>
                          <a:rPr lang="en-US" altLang="zh-CN" sz="1600" b="1" i="1">
                            <a:solidFill>
                              <a:srgbClr val="002060"/>
                            </a:solidFill>
                            <a:latin typeface="Cambria Math" panose="02040503050406030204" pitchFamily="18" charset="0"/>
                          </a:rPr>
                          <m:t>𝒑</m:t>
                        </m:r>
                      </m:e>
                      <m:sub>
                        <m:r>
                          <a:rPr lang="en-US" altLang="zh-CN" sz="1600" b="1" i="1">
                            <a:solidFill>
                              <a:srgbClr val="002060"/>
                            </a:solidFill>
                            <a:latin typeface="Cambria Math" panose="02040503050406030204" pitchFamily="18" charset="0"/>
                          </a:rPr>
                          <m:t>𝒏</m:t>
                        </m:r>
                      </m:sub>
                    </m:sSub>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a:solidFill>
                          <a:srgbClr val="002060"/>
                        </a:solidFill>
                        <a:latin typeface="Cambria Math" panose="02040503050406030204" pitchFamily="18" charset="0"/>
                      </a:rPr>
                      <m:t>𝝈</m:t>
                    </m:r>
                  </m:oMath>
                </a14:m>
                <a:r>
                  <a:rPr lang="zh-CN" altLang="en-US" sz="1600" b="1">
                    <a:solidFill>
                      <a:srgbClr val="002060"/>
                    </a:solidFill>
                    <a:latin typeface="楷体" panose="02010609060101010101" pitchFamily="49" charset="-122"/>
                    <a:ea typeface="楷体" panose="02010609060101010101" pitchFamily="49" charset="-122"/>
                  </a:rPr>
                  <a:t>是一个真值赋值函数</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400" b="1">
                    <a:solidFill>
                      <a:schemeClr val="accent6">
                        <a:lumMod val="50000"/>
                      </a:schemeClr>
                    </a:solidFill>
                  </a:rPr>
                  <a:t>令公式集</a:t>
                </a:r>
                <a14:m>
                  <m:oMath xmlns:m="http://schemas.openxmlformats.org/officeDocument/2006/math">
                    <m:r>
                      <a:rPr lang="en-US" altLang="zh-CN" sz="1400" b="1" i="1">
                        <a:solidFill>
                          <a:schemeClr val="accent6">
                            <a:lumMod val="50000"/>
                          </a:schemeClr>
                        </a:solidFill>
                        <a:latin typeface="Cambria Math" panose="02040503050406030204" pitchFamily="18" charset="0"/>
                      </a:rPr>
                      <m:t>𝚪</m:t>
                    </m:r>
                  </m:oMath>
                </a14:m>
                <a:r>
                  <a:rPr lang="zh-CN" altLang="en-US" sz="1400" b="1">
                    <a:solidFill>
                      <a:schemeClr val="accent6">
                        <a:lumMod val="50000"/>
                      </a:schemeClr>
                    </a:solidFill>
                  </a:rPr>
                  <a:t>是这样</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𝒏</m:t>
                    </m:r>
                  </m:oMath>
                </a14:m>
                <a:r>
                  <a:rPr lang="zh-CN" altLang="en-US" sz="1400" b="1">
                    <a:solidFill>
                      <a:schemeClr val="accent6">
                        <a:lumMod val="50000"/>
                      </a:schemeClr>
                    </a:solidFill>
                  </a:rPr>
                  <a:t>个文字的集合：对</a:t>
                </a:r>
                <a14:m>
                  <m:oMath xmlns:m="http://schemas.openxmlformats.org/officeDocument/2006/math">
                    <m:r>
                      <a:rPr lang="en-US" altLang="zh-CN" sz="1400" b="1" i="1">
                        <a:solidFill>
                          <a:schemeClr val="accent6">
                            <a:lumMod val="50000"/>
                          </a:schemeClr>
                        </a:solidFill>
                        <a:latin typeface="Cambria Math" panose="02040503050406030204" pitchFamily="18" charset="0"/>
                      </a:rPr>
                      <m:t>𝟏</m:t>
                    </m:r>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𝒊</m:t>
                    </m:r>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𝒏</m:t>
                    </m:r>
                  </m:oMath>
                </a14:m>
                <a:r>
                  <a:rPr lang="zh-CN" altLang="en-US" sz="1400" b="1">
                    <a:solidFill>
                      <a:schemeClr val="accent6">
                        <a:lumMod val="50000"/>
                      </a:schemeClr>
                    </a:solidFill>
                  </a:rPr>
                  <a:t>，若</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chemeClr val="accent6">
                        <a:lumMod val="50000"/>
                      </a:schemeClr>
                    </a:solidFill>
                  </a:rPr>
                  <a:t>，则令</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𝚪</m:t>
                    </m:r>
                  </m:oMath>
                </a14:m>
                <a:r>
                  <a:rPr lang="zh-CN" altLang="en-US" sz="1400" b="1">
                    <a:solidFill>
                      <a:schemeClr val="accent6">
                        <a:lumMod val="50000"/>
                      </a:schemeClr>
                    </a:solidFill>
                  </a:rPr>
                  <a:t>，若</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𝟎</m:t>
                    </m:r>
                  </m:oMath>
                </a14:m>
                <a:r>
                  <a:rPr lang="zh-CN" altLang="en-US" sz="1400" b="1">
                    <a:solidFill>
                      <a:schemeClr val="accent6">
                        <a:lumMod val="50000"/>
                      </a:schemeClr>
                    </a:solidFill>
                  </a:rPr>
                  <a:t>，则令</a:t>
                </a:r>
                <a14:m>
                  <m:oMath xmlns:m="http://schemas.openxmlformats.org/officeDocument/2006/math">
                    <m:r>
                      <a:rPr lang="en-US" altLang="zh-CN" sz="1400" b="1" i="1" smtClean="0">
                        <a:solidFill>
                          <a:srgbClr val="C00000"/>
                        </a:solidFill>
                        <a:latin typeface="Cambria Math" panose="02040503050406030204" pitchFamily="18" charset="0"/>
                      </a:rPr>
                      <m:t>¬</m:t>
                    </m:r>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𝚪</m:t>
                    </m:r>
                  </m:oMath>
                </a14:m>
                <a:endParaRPr lang="en-US" altLang="zh-CN" sz="1400" b="1">
                  <a:solidFill>
                    <a:schemeClr val="accent6">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6">
                        <a:lumMod val="50000"/>
                      </a:schemeClr>
                    </a:solidFill>
                  </a:rPr>
                  <a:t>这样当</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𝑨</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chemeClr val="accent6">
                        <a:lumMod val="50000"/>
                      </a:schemeClr>
                    </a:solidFill>
                  </a:rPr>
                  <a:t>时，在命题演算公理化系统中可证明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oMath>
                </a14:m>
                <a:r>
                  <a:rPr lang="zh-CN" altLang="en-US" sz="1400" b="1">
                    <a:solidFill>
                      <a:schemeClr val="accent6">
                        <a:lumMod val="50000"/>
                      </a:schemeClr>
                    </a:solidFill>
                  </a:rPr>
                  <a:t>，而当</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𝑨</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𝟎</m:t>
                    </m:r>
                  </m:oMath>
                </a14:m>
                <a:r>
                  <a:rPr lang="zh-CN" altLang="en-US" sz="1400" b="1">
                    <a:solidFill>
                      <a:schemeClr val="accent6">
                        <a:lumMod val="50000"/>
                      </a:schemeClr>
                    </a:solidFill>
                  </a:rPr>
                  <a:t>时，则可证明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oMath>
                </a14:m>
                <a:endParaRPr lang="zh-CN" altLang="en-US" sz="14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3BFF01F2-D148-4916-B9F2-E2CEEE94ED57}"/>
                  </a:ext>
                </a:extLst>
              </p:cNvPr>
              <p:cNvSpPr txBox="1">
                <a:spLocks noRot="1" noChangeAspect="1" noMove="1" noResize="1" noEditPoints="1" noAdjustHandles="1" noChangeArrowheads="1" noChangeShapeType="1" noTextEdit="1"/>
              </p:cNvSpPr>
              <p:nvPr/>
            </p:nvSpPr>
            <p:spPr>
              <a:xfrm>
                <a:off x="866134" y="935985"/>
                <a:ext cx="7411723" cy="1511311"/>
              </a:xfrm>
              <a:prstGeom prst="rect">
                <a:avLst/>
              </a:prstGeom>
              <a:blipFill>
                <a:blip r:embed="rId2"/>
                <a:stretch>
                  <a:fillRect l="-411" t="-2429" r="-2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81FB6AD-DA0F-40E4-ACD3-C447214C4023}"/>
                  </a:ext>
                </a:extLst>
              </p:cNvPr>
              <p:cNvSpPr txBox="1"/>
              <p:nvPr/>
            </p:nvSpPr>
            <p:spPr>
              <a:xfrm>
                <a:off x="866134" y="2696205"/>
                <a:ext cx="7411723" cy="1274516"/>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对公式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中所含运算符个数进行归纳证明。</a:t>
                </a:r>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400" b="1">
                    <a:solidFill>
                      <a:srgbClr val="002060"/>
                    </a:solidFill>
                  </a:rPr>
                  <a:t>归纳步</a:t>
                </a:r>
                <a:r>
                  <a:rPr lang="zh-CN" altLang="en-US" sz="1400" b="1">
                    <a:solidFill>
                      <a:schemeClr val="accent2">
                        <a:lumMod val="50000"/>
                      </a:schemeClr>
                    </a:solidFill>
                  </a:rPr>
                  <a:t>：</a:t>
                </a:r>
                <a:r>
                  <a:rPr lang="en-US" altLang="zh-CN" sz="1400" b="1">
                    <a:solidFill>
                      <a:schemeClr val="accent2">
                        <a:lumMod val="50000"/>
                      </a:schemeClr>
                    </a:solidFill>
                  </a:rPr>
                  <a:t>(i) </a:t>
                </a:r>
                <a:r>
                  <a:rPr lang="zh-CN" altLang="en-US" sz="1400" b="1">
                    <a:solidFill>
                      <a:schemeClr val="accent2">
                        <a:lumMod val="50000"/>
                      </a:schemeClr>
                    </a:solidFill>
                  </a:rPr>
                  <a:t>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，设</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是按引理所给方式确定的公式集。这时若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，按归纳假设这时有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，即有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，这时按归纳假设有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，从而由内定理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，即有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endParaRPr lang="zh-CN" altLang="en-US"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881FB6AD-DA0F-40E4-ACD3-C447214C4023}"/>
                  </a:ext>
                </a:extLst>
              </p:cNvPr>
              <p:cNvSpPr txBox="1">
                <a:spLocks noRot="1" noChangeAspect="1" noMove="1" noResize="1" noEditPoints="1" noAdjustHandles="1" noChangeArrowheads="1" noChangeShapeType="1" noTextEdit="1"/>
              </p:cNvSpPr>
              <p:nvPr/>
            </p:nvSpPr>
            <p:spPr>
              <a:xfrm>
                <a:off x="866134" y="2696205"/>
                <a:ext cx="7411723" cy="1274516"/>
              </a:xfrm>
              <a:prstGeom prst="rect">
                <a:avLst/>
              </a:prstGeom>
              <a:blipFill>
                <a:blip r:embed="rId3"/>
                <a:stretch>
                  <a:fillRect l="-247" b="-43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38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真值表与形式推出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BFF01F2-D148-4916-B9F2-E2CEEE94ED57}"/>
                  </a:ext>
                </a:extLst>
              </p:cNvPr>
              <p:cNvSpPr txBox="1"/>
              <p:nvPr/>
            </p:nvSpPr>
            <p:spPr>
              <a:xfrm>
                <a:off x="866134" y="935985"/>
                <a:ext cx="7411723" cy="1511311"/>
              </a:xfrm>
              <a:prstGeom prst="rect">
                <a:avLst/>
              </a:prstGeom>
              <a:solidFill>
                <a:schemeClr val="accent5">
                  <a:lumMod val="20000"/>
                  <a:lumOff val="80000"/>
                </a:schemeClr>
              </a:solidFill>
            </p:spPr>
            <p:txBody>
              <a:bodyPr wrap="square" rtlCol="0">
                <a:spAutoFit/>
              </a:bodyPr>
              <a:lstStyle/>
              <a:p>
                <a:pPr>
                  <a:lnSpc>
                    <a:spcPts val="2000"/>
                  </a:lnSpc>
                  <a:spcBef>
                    <a:spcPts val="600"/>
                  </a:spcBef>
                </a:pPr>
                <a:r>
                  <a:rPr lang="en-US" altLang="zh-CN" sz="1600" b="1">
                    <a:solidFill>
                      <a:srgbClr val="002060"/>
                    </a:solidFill>
                  </a:rPr>
                  <a:t>【</a:t>
                </a:r>
                <a:r>
                  <a:rPr lang="zh-CN" altLang="en-US" sz="1600" b="1">
                    <a:solidFill>
                      <a:srgbClr val="002060"/>
                    </a:solidFill>
                  </a:rPr>
                  <a:t>引理</a:t>
                </a:r>
                <a:r>
                  <a:rPr lang="en-US" altLang="zh-CN" sz="1600" b="1">
                    <a:solidFill>
                      <a:srgbClr val="002060"/>
                    </a:solidFill>
                  </a:rPr>
                  <a:t>】</a:t>
                </a:r>
                <a:r>
                  <a:rPr lang="zh-CN" altLang="en-US" sz="1600" b="1">
                    <a:solidFill>
                      <a:srgbClr val="002060"/>
                    </a:solidFill>
                    <a:latin typeface="楷体" panose="02010609060101010101" pitchFamily="49" charset="-122"/>
                    <a:ea typeface="楷体" panose="02010609060101010101" pitchFamily="49" charset="-122"/>
                  </a:rPr>
                  <a:t>设公式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恰好含有命题变量</a:t>
                </a:r>
                <a14:m>
                  <m:oMath xmlns:m="http://schemas.openxmlformats.org/officeDocument/2006/math">
                    <m:sSub>
                      <m:sSubPr>
                        <m:ctrlPr>
                          <a:rPr lang="en-US" altLang="zh-CN" sz="1600" b="1" i="1">
                            <a:solidFill>
                              <a:srgbClr val="002060"/>
                            </a:solidFill>
                            <a:latin typeface="Cambria Math" panose="02040503050406030204" pitchFamily="18" charset="0"/>
                          </a:rPr>
                        </m:ctrlPr>
                      </m:sSubPr>
                      <m:e>
                        <m:r>
                          <a:rPr lang="en-US" altLang="zh-CN" sz="1600" b="1" i="1">
                            <a:solidFill>
                              <a:srgbClr val="002060"/>
                            </a:solidFill>
                            <a:latin typeface="Cambria Math" panose="02040503050406030204" pitchFamily="18" charset="0"/>
                          </a:rPr>
                          <m:t>𝒑</m:t>
                        </m:r>
                      </m:e>
                      <m:sub>
                        <m:r>
                          <a:rPr lang="en-US" altLang="zh-CN" sz="1600" b="1" i="1">
                            <a:solidFill>
                              <a:srgbClr val="002060"/>
                            </a:solidFill>
                            <a:latin typeface="Cambria Math" panose="02040503050406030204" pitchFamily="18" charset="0"/>
                          </a:rPr>
                          <m:t>𝟏</m:t>
                        </m:r>
                      </m:sub>
                    </m:sSub>
                    <m:r>
                      <a:rPr lang="en-US" altLang="zh-CN" sz="1600" b="1" i="1">
                        <a:solidFill>
                          <a:srgbClr val="002060"/>
                        </a:solidFill>
                        <a:latin typeface="Cambria Math" panose="02040503050406030204" pitchFamily="18" charset="0"/>
                      </a:rPr>
                      <m:t>, ⋯, </m:t>
                    </m:r>
                    <m:sSub>
                      <m:sSubPr>
                        <m:ctrlPr>
                          <a:rPr lang="en-US" altLang="zh-CN" sz="1600" b="1" i="1">
                            <a:solidFill>
                              <a:srgbClr val="002060"/>
                            </a:solidFill>
                            <a:latin typeface="Cambria Math" panose="02040503050406030204" pitchFamily="18" charset="0"/>
                          </a:rPr>
                        </m:ctrlPr>
                      </m:sSubPr>
                      <m:e>
                        <m:r>
                          <a:rPr lang="en-US" altLang="zh-CN" sz="1600" b="1" i="1">
                            <a:solidFill>
                              <a:srgbClr val="002060"/>
                            </a:solidFill>
                            <a:latin typeface="Cambria Math" panose="02040503050406030204" pitchFamily="18" charset="0"/>
                          </a:rPr>
                          <m:t>𝒑</m:t>
                        </m:r>
                      </m:e>
                      <m:sub>
                        <m:r>
                          <a:rPr lang="en-US" altLang="zh-CN" sz="1600" b="1" i="1">
                            <a:solidFill>
                              <a:srgbClr val="002060"/>
                            </a:solidFill>
                            <a:latin typeface="Cambria Math" panose="02040503050406030204" pitchFamily="18" charset="0"/>
                          </a:rPr>
                          <m:t>𝒏</m:t>
                        </m:r>
                      </m:sub>
                    </m:sSub>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a:solidFill>
                          <a:srgbClr val="002060"/>
                        </a:solidFill>
                        <a:latin typeface="Cambria Math" panose="02040503050406030204" pitchFamily="18" charset="0"/>
                      </a:rPr>
                      <m:t>𝝈</m:t>
                    </m:r>
                  </m:oMath>
                </a14:m>
                <a:r>
                  <a:rPr lang="zh-CN" altLang="en-US" sz="1600" b="1">
                    <a:solidFill>
                      <a:srgbClr val="002060"/>
                    </a:solidFill>
                    <a:latin typeface="楷体" panose="02010609060101010101" pitchFamily="49" charset="-122"/>
                    <a:ea typeface="楷体" panose="02010609060101010101" pitchFamily="49" charset="-122"/>
                  </a:rPr>
                  <a:t>是一个真值赋值函数</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400" b="1">
                    <a:solidFill>
                      <a:schemeClr val="accent6">
                        <a:lumMod val="50000"/>
                      </a:schemeClr>
                    </a:solidFill>
                  </a:rPr>
                  <a:t>令公式集</a:t>
                </a:r>
                <a14:m>
                  <m:oMath xmlns:m="http://schemas.openxmlformats.org/officeDocument/2006/math">
                    <m:r>
                      <a:rPr lang="en-US" altLang="zh-CN" sz="1400" b="1" i="1">
                        <a:solidFill>
                          <a:schemeClr val="accent6">
                            <a:lumMod val="50000"/>
                          </a:schemeClr>
                        </a:solidFill>
                        <a:latin typeface="Cambria Math" panose="02040503050406030204" pitchFamily="18" charset="0"/>
                      </a:rPr>
                      <m:t>𝚪</m:t>
                    </m:r>
                  </m:oMath>
                </a14:m>
                <a:r>
                  <a:rPr lang="zh-CN" altLang="en-US" sz="1400" b="1">
                    <a:solidFill>
                      <a:schemeClr val="accent6">
                        <a:lumMod val="50000"/>
                      </a:schemeClr>
                    </a:solidFill>
                  </a:rPr>
                  <a:t>是这样</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𝒏</m:t>
                    </m:r>
                  </m:oMath>
                </a14:m>
                <a:r>
                  <a:rPr lang="zh-CN" altLang="en-US" sz="1400" b="1">
                    <a:solidFill>
                      <a:schemeClr val="accent6">
                        <a:lumMod val="50000"/>
                      </a:schemeClr>
                    </a:solidFill>
                  </a:rPr>
                  <a:t>个文字的集合：对</a:t>
                </a:r>
                <a14:m>
                  <m:oMath xmlns:m="http://schemas.openxmlformats.org/officeDocument/2006/math">
                    <m:r>
                      <a:rPr lang="en-US" altLang="zh-CN" sz="1400" b="1" i="1">
                        <a:solidFill>
                          <a:schemeClr val="accent6">
                            <a:lumMod val="50000"/>
                          </a:schemeClr>
                        </a:solidFill>
                        <a:latin typeface="Cambria Math" panose="02040503050406030204" pitchFamily="18" charset="0"/>
                      </a:rPr>
                      <m:t>𝟏</m:t>
                    </m:r>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𝒊</m:t>
                    </m:r>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𝒏</m:t>
                    </m:r>
                  </m:oMath>
                </a14:m>
                <a:r>
                  <a:rPr lang="zh-CN" altLang="en-US" sz="1400" b="1">
                    <a:solidFill>
                      <a:schemeClr val="accent6">
                        <a:lumMod val="50000"/>
                      </a:schemeClr>
                    </a:solidFill>
                  </a:rPr>
                  <a:t>，若</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chemeClr val="accent6">
                        <a:lumMod val="50000"/>
                      </a:schemeClr>
                    </a:solidFill>
                  </a:rPr>
                  <a:t>，则令</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𝚪</m:t>
                    </m:r>
                  </m:oMath>
                </a14:m>
                <a:r>
                  <a:rPr lang="zh-CN" altLang="en-US" sz="1400" b="1">
                    <a:solidFill>
                      <a:schemeClr val="accent6">
                        <a:lumMod val="50000"/>
                      </a:schemeClr>
                    </a:solidFill>
                  </a:rPr>
                  <a:t>，若</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𝟎</m:t>
                    </m:r>
                  </m:oMath>
                </a14:m>
                <a:r>
                  <a:rPr lang="zh-CN" altLang="en-US" sz="1400" b="1">
                    <a:solidFill>
                      <a:schemeClr val="accent6">
                        <a:lumMod val="50000"/>
                      </a:schemeClr>
                    </a:solidFill>
                  </a:rPr>
                  <a:t>，则令</a:t>
                </a:r>
                <a14:m>
                  <m:oMath xmlns:m="http://schemas.openxmlformats.org/officeDocument/2006/math">
                    <m:r>
                      <a:rPr lang="en-US" altLang="zh-CN" sz="1400" b="1" i="1" smtClean="0">
                        <a:solidFill>
                          <a:srgbClr val="C00000"/>
                        </a:solidFill>
                        <a:latin typeface="Cambria Math" panose="02040503050406030204" pitchFamily="18" charset="0"/>
                      </a:rPr>
                      <m:t>¬</m:t>
                    </m:r>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𝚪</m:t>
                    </m:r>
                  </m:oMath>
                </a14:m>
                <a:endParaRPr lang="en-US" altLang="zh-CN" sz="1400" b="1">
                  <a:solidFill>
                    <a:schemeClr val="accent6">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6">
                        <a:lumMod val="50000"/>
                      </a:schemeClr>
                    </a:solidFill>
                  </a:rPr>
                  <a:t>这样当</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𝑨</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chemeClr val="accent6">
                        <a:lumMod val="50000"/>
                      </a:schemeClr>
                    </a:solidFill>
                  </a:rPr>
                  <a:t>时，在命题演算公理化系统中可证明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oMath>
                </a14:m>
                <a:r>
                  <a:rPr lang="zh-CN" altLang="en-US" sz="1400" b="1">
                    <a:solidFill>
                      <a:schemeClr val="accent6">
                        <a:lumMod val="50000"/>
                      </a:schemeClr>
                    </a:solidFill>
                  </a:rPr>
                  <a:t>，而当</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𝑨</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𝟎</m:t>
                    </m:r>
                  </m:oMath>
                </a14:m>
                <a:r>
                  <a:rPr lang="zh-CN" altLang="en-US" sz="1400" b="1">
                    <a:solidFill>
                      <a:schemeClr val="accent6">
                        <a:lumMod val="50000"/>
                      </a:schemeClr>
                    </a:solidFill>
                  </a:rPr>
                  <a:t>时，则可证明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oMath>
                </a14:m>
                <a:endParaRPr lang="zh-CN" altLang="en-US" sz="14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3BFF01F2-D148-4916-B9F2-E2CEEE94ED57}"/>
                  </a:ext>
                </a:extLst>
              </p:cNvPr>
              <p:cNvSpPr txBox="1">
                <a:spLocks noRot="1" noChangeAspect="1" noMove="1" noResize="1" noEditPoints="1" noAdjustHandles="1" noChangeArrowheads="1" noChangeShapeType="1" noTextEdit="1"/>
              </p:cNvSpPr>
              <p:nvPr/>
            </p:nvSpPr>
            <p:spPr>
              <a:xfrm>
                <a:off x="866134" y="935985"/>
                <a:ext cx="7411723" cy="1511311"/>
              </a:xfrm>
              <a:prstGeom prst="rect">
                <a:avLst/>
              </a:prstGeom>
              <a:blipFill>
                <a:blip r:embed="rId2"/>
                <a:stretch>
                  <a:fillRect l="-411" t="-2429" r="-2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81FB6AD-DA0F-40E4-ACD3-C447214C4023}"/>
                  </a:ext>
                </a:extLst>
              </p:cNvPr>
              <p:cNvSpPr txBox="1"/>
              <p:nvPr/>
            </p:nvSpPr>
            <p:spPr>
              <a:xfrm>
                <a:off x="866134" y="2696205"/>
                <a:ext cx="7411723" cy="1556645"/>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对公式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中所含运算符个数进行归纳证明。</a:t>
                </a:r>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400" b="1">
                    <a:solidFill>
                      <a:srgbClr val="002060"/>
                    </a:solidFill>
                  </a:rPr>
                  <a:t>归纳步</a:t>
                </a:r>
                <a:r>
                  <a:rPr lang="zh-CN" altLang="en-US" sz="1400" b="1">
                    <a:solidFill>
                      <a:schemeClr val="accent2">
                        <a:lumMod val="50000"/>
                      </a:schemeClr>
                    </a:solidFill>
                  </a:rPr>
                  <a:t>：</a:t>
                </a:r>
                <a:r>
                  <a:rPr lang="en-US" altLang="zh-CN" sz="1400" b="1">
                    <a:solidFill>
                      <a:schemeClr val="accent2">
                        <a:lumMod val="50000"/>
                      </a:schemeClr>
                    </a:solidFill>
                  </a:rPr>
                  <a:t>(ii) </a:t>
                </a:r>
                <a:r>
                  <a:rPr lang="zh-CN" altLang="en-US" sz="1400" b="1">
                    <a:solidFill>
                      <a:schemeClr val="accent2">
                        <a:lumMod val="50000"/>
                      </a:schemeClr>
                    </a:solidFill>
                  </a:rPr>
                  <a:t>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，设</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是按引理所给方式确定的公式集。这时若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，则按归纳假设有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，从而由内定理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，即有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1</a:t>
                </a:r>
                <a:r>
                  <a:rPr lang="zh-CN" altLang="en-US" sz="1400" b="1">
                    <a:solidFill>
                      <a:schemeClr val="accent2">
                        <a:lumMod val="50000"/>
                      </a:schemeClr>
                    </a:solidFill>
                  </a:rPr>
                  <a:t>，则按归纳假设有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，由公理</a:t>
                </a:r>
                <a:r>
                  <a:rPr lang="en-US" altLang="zh-CN" sz="1400" b="1">
                    <a:solidFill>
                      <a:schemeClr val="accent2">
                        <a:lumMod val="50000"/>
                      </a:schemeClr>
                    </a:solidFill>
                  </a:rPr>
                  <a:t>A1</a:t>
                </a:r>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，从而也有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，也即有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endParaRPr lang="zh-CN" altLang="en-US"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881FB6AD-DA0F-40E4-ACD3-C447214C4023}"/>
                  </a:ext>
                </a:extLst>
              </p:cNvPr>
              <p:cNvSpPr txBox="1">
                <a:spLocks noRot="1" noChangeAspect="1" noMove="1" noResize="1" noEditPoints="1" noAdjustHandles="1" noChangeArrowheads="1" noChangeShapeType="1" noTextEdit="1"/>
              </p:cNvSpPr>
              <p:nvPr/>
            </p:nvSpPr>
            <p:spPr>
              <a:xfrm>
                <a:off x="866134" y="2696205"/>
                <a:ext cx="7411723" cy="1556645"/>
              </a:xfrm>
              <a:prstGeom prst="rect">
                <a:avLst/>
              </a:prstGeom>
              <a:blipFill>
                <a:blip r:embed="rId3"/>
                <a:stretch>
                  <a:fillRect l="-247" b="-3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754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真值表与形式推出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BFF01F2-D148-4916-B9F2-E2CEEE94ED57}"/>
                  </a:ext>
                </a:extLst>
              </p:cNvPr>
              <p:cNvSpPr txBox="1"/>
              <p:nvPr/>
            </p:nvSpPr>
            <p:spPr>
              <a:xfrm>
                <a:off x="866134" y="935985"/>
                <a:ext cx="7411723" cy="1511311"/>
              </a:xfrm>
              <a:prstGeom prst="rect">
                <a:avLst/>
              </a:prstGeom>
              <a:solidFill>
                <a:schemeClr val="accent5">
                  <a:lumMod val="20000"/>
                  <a:lumOff val="80000"/>
                </a:schemeClr>
              </a:solidFill>
            </p:spPr>
            <p:txBody>
              <a:bodyPr wrap="square" rtlCol="0">
                <a:spAutoFit/>
              </a:bodyPr>
              <a:lstStyle/>
              <a:p>
                <a:pPr>
                  <a:lnSpc>
                    <a:spcPts val="2000"/>
                  </a:lnSpc>
                  <a:spcBef>
                    <a:spcPts val="600"/>
                  </a:spcBef>
                </a:pPr>
                <a:r>
                  <a:rPr lang="en-US" altLang="zh-CN" sz="1600" b="1">
                    <a:solidFill>
                      <a:srgbClr val="002060"/>
                    </a:solidFill>
                  </a:rPr>
                  <a:t>【</a:t>
                </a:r>
                <a:r>
                  <a:rPr lang="zh-CN" altLang="en-US" sz="1600" b="1">
                    <a:solidFill>
                      <a:srgbClr val="002060"/>
                    </a:solidFill>
                  </a:rPr>
                  <a:t>引理</a:t>
                </a:r>
                <a:r>
                  <a:rPr lang="en-US" altLang="zh-CN" sz="1600" b="1">
                    <a:solidFill>
                      <a:srgbClr val="002060"/>
                    </a:solidFill>
                  </a:rPr>
                  <a:t>】</a:t>
                </a:r>
                <a:r>
                  <a:rPr lang="zh-CN" altLang="en-US" sz="1600" b="1">
                    <a:solidFill>
                      <a:srgbClr val="002060"/>
                    </a:solidFill>
                    <a:latin typeface="楷体" panose="02010609060101010101" pitchFamily="49" charset="-122"/>
                    <a:ea typeface="楷体" panose="02010609060101010101" pitchFamily="49" charset="-122"/>
                  </a:rPr>
                  <a:t>设公式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恰好含有命题变量</a:t>
                </a:r>
                <a14:m>
                  <m:oMath xmlns:m="http://schemas.openxmlformats.org/officeDocument/2006/math">
                    <m:sSub>
                      <m:sSubPr>
                        <m:ctrlPr>
                          <a:rPr lang="en-US" altLang="zh-CN" sz="1600" b="1" i="1">
                            <a:solidFill>
                              <a:srgbClr val="002060"/>
                            </a:solidFill>
                            <a:latin typeface="Cambria Math" panose="02040503050406030204" pitchFamily="18" charset="0"/>
                          </a:rPr>
                        </m:ctrlPr>
                      </m:sSubPr>
                      <m:e>
                        <m:r>
                          <a:rPr lang="en-US" altLang="zh-CN" sz="1600" b="1" i="1">
                            <a:solidFill>
                              <a:srgbClr val="002060"/>
                            </a:solidFill>
                            <a:latin typeface="Cambria Math" panose="02040503050406030204" pitchFamily="18" charset="0"/>
                          </a:rPr>
                          <m:t>𝒑</m:t>
                        </m:r>
                      </m:e>
                      <m:sub>
                        <m:r>
                          <a:rPr lang="en-US" altLang="zh-CN" sz="1600" b="1" i="1">
                            <a:solidFill>
                              <a:srgbClr val="002060"/>
                            </a:solidFill>
                            <a:latin typeface="Cambria Math" panose="02040503050406030204" pitchFamily="18" charset="0"/>
                          </a:rPr>
                          <m:t>𝟏</m:t>
                        </m:r>
                      </m:sub>
                    </m:sSub>
                    <m:r>
                      <a:rPr lang="en-US" altLang="zh-CN" sz="1600" b="1" i="1">
                        <a:solidFill>
                          <a:srgbClr val="002060"/>
                        </a:solidFill>
                        <a:latin typeface="Cambria Math" panose="02040503050406030204" pitchFamily="18" charset="0"/>
                      </a:rPr>
                      <m:t>, ⋯, </m:t>
                    </m:r>
                    <m:sSub>
                      <m:sSubPr>
                        <m:ctrlPr>
                          <a:rPr lang="en-US" altLang="zh-CN" sz="1600" b="1" i="1">
                            <a:solidFill>
                              <a:srgbClr val="002060"/>
                            </a:solidFill>
                            <a:latin typeface="Cambria Math" panose="02040503050406030204" pitchFamily="18" charset="0"/>
                          </a:rPr>
                        </m:ctrlPr>
                      </m:sSubPr>
                      <m:e>
                        <m:r>
                          <a:rPr lang="en-US" altLang="zh-CN" sz="1600" b="1" i="1">
                            <a:solidFill>
                              <a:srgbClr val="002060"/>
                            </a:solidFill>
                            <a:latin typeface="Cambria Math" panose="02040503050406030204" pitchFamily="18" charset="0"/>
                          </a:rPr>
                          <m:t>𝒑</m:t>
                        </m:r>
                      </m:e>
                      <m:sub>
                        <m:r>
                          <a:rPr lang="en-US" altLang="zh-CN" sz="1600" b="1" i="1">
                            <a:solidFill>
                              <a:srgbClr val="002060"/>
                            </a:solidFill>
                            <a:latin typeface="Cambria Math" panose="02040503050406030204" pitchFamily="18" charset="0"/>
                          </a:rPr>
                          <m:t>𝒏</m:t>
                        </m:r>
                      </m:sub>
                    </m:sSub>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a:solidFill>
                          <a:srgbClr val="002060"/>
                        </a:solidFill>
                        <a:latin typeface="Cambria Math" panose="02040503050406030204" pitchFamily="18" charset="0"/>
                      </a:rPr>
                      <m:t>𝝈</m:t>
                    </m:r>
                  </m:oMath>
                </a14:m>
                <a:r>
                  <a:rPr lang="zh-CN" altLang="en-US" sz="1600" b="1">
                    <a:solidFill>
                      <a:srgbClr val="002060"/>
                    </a:solidFill>
                    <a:latin typeface="楷体" panose="02010609060101010101" pitchFamily="49" charset="-122"/>
                    <a:ea typeface="楷体" panose="02010609060101010101" pitchFamily="49" charset="-122"/>
                  </a:rPr>
                  <a:t>是一个真值赋值函数</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400" b="1">
                    <a:solidFill>
                      <a:schemeClr val="accent6">
                        <a:lumMod val="50000"/>
                      </a:schemeClr>
                    </a:solidFill>
                  </a:rPr>
                  <a:t>令公式集</a:t>
                </a:r>
                <a14:m>
                  <m:oMath xmlns:m="http://schemas.openxmlformats.org/officeDocument/2006/math">
                    <m:r>
                      <a:rPr lang="en-US" altLang="zh-CN" sz="1400" b="1" i="1">
                        <a:solidFill>
                          <a:schemeClr val="accent6">
                            <a:lumMod val="50000"/>
                          </a:schemeClr>
                        </a:solidFill>
                        <a:latin typeface="Cambria Math" panose="02040503050406030204" pitchFamily="18" charset="0"/>
                      </a:rPr>
                      <m:t>𝚪</m:t>
                    </m:r>
                  </m:oMath>
                </a14:m>
                <a:r>
                  <a:rPr lang="zh-CN" altLang="en-US" sz="1400" b="1">
                    <a:solidFill>
                      <a:schemeClr val="accent6">
                        <a:lumMod val="50000"/>
                      </a:schemeClr>
                    </a:solidFill>
                  </a:rPr>
                  <a:t>是这样</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𝒏</m:t>
                    </m:r>
                  </m:oMath>
                </a14:m>
                <a:r>
                  <a:rPr lang="zh-CN" altLang="en-US" sz="1400" b="1">
                    <a:solidFill>
                      <a:schemeClr val="accent6">
                        <a:lumMod val="50000"/>
                      </a:schemeClr>
                    </a:solidFill>
                  </a:rPr>
                  <a:t>个文字的集合：对</a:t>
                </a:r>
                <a14:m>
                  <m:oMath xmlns:m="http://schemas.openxmlformats.org/officeDocument/2006/math">
                    <m:r>
                      <a:rPr lang="en-US" altLang="zh-CN" sz="1400" b="1" i="1">
                        <a:solidFill>
                          <a:schemeClr val="accent6">
                            <a:lumMod val="50000"/>
                          </a:schemeClr>
                        </a:solidFill>
                        <a:latin typeface="Cambria Math" panose="02040503050406030204" pitchFamily="18" charset="0"/>
                      </a:rPr>
                      <m:t>𝟏</m:t>
                    </m:r>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𝒊</m:t>
                    </m:r>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𝒏</m:t>
                    </m:r>
                  </m:oMath>
                </a14:m>
                <a:r>
                  <a:rPr lang="zh-CN" altLang="en-US" sz="1400" b="1">
                    <a:solidFill>
                      <a:schemeClr val="accent6">
                        <a:lumMod val="50000"/>
                      </a:schemeClr>
                    </a:solidFill>
                  </a:rPr>
                  <a:t>，若</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chemeClr val="accent6">
                        <a:lumMod val="50000"/>
                      </a:schemeClr>
                    </a:solidFill>
                  </a:rPr>
                  <a:t>，则令</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𝚪</m:t>
                    </m:r>
                  </m:oMath>
                </a14:m>
                <a:r>
                  <a:rPr lang="zh-CN" altLang="en-US" sz="1400" b="1">
                    <a:solidFill>
                      <a:schemeClr val="accent6">
                        <a:lumMod val="50000"/>
                      </a:schemeClr>
                    </a:solidFill>
                  </a:rPr>
                  <a:t>，若</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𝟎</m:t>
                    </m:r>
                  </m:oMath>
                </a14:m>
                <a:r>
                  <a:rPr lang="zh-CN" altLang="en-US" sz="1400" b="1">
                    <a:solidFill>
                      <a:schemeClr val="accent6">
                        <a:lumMod val="50000"/>
                      </a:schemeClr>
                    </a:solidFill>
                  </a:rPr>
                  <a:t>，则令</a:t>
                </a:r>
                <a14:m>
                  <m:oMath xmlns:m="http://schemas.openxmlformats.org/officeDocument/2006/math">
                    <m:r>
                      <a:rPr lang="en-US" altLang="zh-CN" sz="1400" b="1" i="1" smtClean="0">
                        <a:solidFill>
                          <a:srgbClr val="C00000"/>
                        </a:solidFill>
                        <a:latin typeface="Cambria Math" panose="02040503050406030204" pitchFamily="18" charset="0"/>
                      </a:rPr>
                      <m:t>¬</m:t>
                    </m:r>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𝒊</m:t>
                        </m:r>
                      </m:sub>
                    </m:sSub>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𝚪</m:t>
                    </m:r>
                  </m:oMath>
                </a14:m>
                <a:endParaRPr lang="en-US" altLang="zh-CN" sz="1400" b="1">
                  <a:solidFill>
                    <a:schemeClr val="accent6">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6">
                        <a:lumMod val="50000"/>
                      </a:schemeClr>
                    </a:solidFill>
                  </a:rPr>
                  <a:t>这样当</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𝑨</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oMath>
                </a14:m>
                <a:r>
                  <a:rPr lang="zh-CN" altLang="en-US" sz="1400" b="1">
                    <a:solidFill>
                      <a:schemeClr val="accent6">
                        <a:lumMod val="50000"/>
                      </a:schemeClr>
                    </a:solidFill>
                  </a:rPr>
                  <a:t>时，在命题演算公理化系统中可证明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oMath>
                </a14:m>
                <a:r>
                  <a:rPr lang="zh-CN" altLang="en-US" sz="1400" b="1">
                    <a:solidFill>
                      <a:schemeClr val="accent6">
                        <a:lumMod val="50000"/>
                      </a:schemeClr>
                    </a:solidFill>
                  </a:rPr>
                  <a:t>，而当</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𝑨</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𝟎</m:t>
                    </m:r>
                  </m:oMath>
                </a14:m>
                <a:r>
                  <a:rPr lang="zh-CN" altLang="en-US" sz="1400" b="1">
                    <a:solidFill>
                      <a:schemeClr val="accent6">
                        <a:lumMod val="50000"/>
                      </a:schemeClr>
                    </a:solidFill>
                  </a:rPr>
                  <a:t>时，则可证明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oMath>
                </a14:m>
                <a:endParaRPr lang="zh-CN" altLang="en-US" sz="14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3BFF01F2-D148-4916-B9F2-E2CEEE94ED57}"/>
                  </a:ext>
                </a:extLst>
              </p:cNvPr>
              <p:cNvSpPr txBox="1">
                <a:spLocks noRot="1" noChangeAspect="1" noMove="1" noResize="1" noEditPoints="1" noAdjustHandles="1" noChangeArrowheads="1" noChangeShapeType="1" noTextEdit="1"/>
              </p:cNvSpPr>
              <p:nvPr/>
            </p:nvSpPr>
            <p:spPr>
              <a:xfrm>
                <a:off x="866134" y="935985"/>
                <a:ext cx="7411723" cy="1511311"/>
              </a:xfrm>
              <a:prstGeom prst="rect">
                <a:avLst/>
              </a:prstGeom>
              <a:blipFill>
                <a:blip r:embed="rId2"/>
                <a:stretch>
                  <a:fillRect l="-411" t="-2429" r="-2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81FB6AD-DA0F-40E4-ACD3-C447214C4023}"/>
                  </a:ext>
                </a:extLst>
              </p:cNvPr>
              <p:cNvSpPr txBox="1"/>
              <p:nvPr/>
            </p:nvSpPr>
            <p:spPr>
              <a:xfrm>
                <a:off x="866134" y="2696205"/>
                <a:ext cx="7411723" cy="1274516"/>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对公式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中所含运算符个数进行归纳证明。</a:t>
                </a:r>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400" b="1">
                    <a:solidFill>
                      <a:srgbClr val="002060"/>
                    </a:solidFill>
                  </a:rPr>
                  <a:t>归纳步</a:t>
                </a:r>
                <a:r>
                  <a:rPr lang="zh-CN" altLang="en-US" sz="1400" b="1">
                    <a:solidFill>
                      <a:schemeClr val="accent2">
                        <a:lumMod val="50000"/>
                      </a:schemeClr>
                    </a:solidFill>
                  </a:rPr>
                  <a:t>：</a:t>
                </a:r>
                <a:r>
                  <a:rPr lang="en-US" altLang="zh-CN" sz="1400" b="1">
                    <a:solidFill>
                      <a:schemeClr val="accent2">
                        <a:lumMod val="50000"/>
                      </a:schemeClr>
                    </a:solidFill>
                  </a:rPr>
                  <a:t>(ii) </a:t>
                </a:r>
                <a:r>
                  <a:rPr lang="zh-CN" altLang="en-US" sz="1400" b="1">
                    <a:solidFill>
                      <a:schemeClr val="accent2">
                        <a:lumMod val="50000"/>
                      </a:schemeClr>
                    </a:solidFill>
                  </a:rPr>
                  <a:t>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，设</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是按引理所给方式确定的公式集。这时若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。则按归纳假设有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，以及</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，不难利用演绎定理和反证法证明内定理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，从而有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，即有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881FB6AD-DA0F-40E4-ACD3-C447214C4023}"/>
                  </a:ext>
                </a:extLst>
              </p:cNvPr>
              <p:cNvSpPr txBox="1">
                <a:spLocks noRot="1" noChangeAspect="1" noMove="1" noResize="1" noEditPoints="1" noAdjustHandles="1" noChangeArrowheads="1" noChangeShapeType="1" noTextEdit="1"/>
              </p:cNvSpPr>
              <p:nvPr/>
            </p:nvSpPr>
            <p:spPr>
              <a:xfrm>
                <a:off x="866134" y="2696205"/>
                <a:ext cx="7411723" cy="1274516"/>
              </a:xfrm>
              <a:prstGeom prst="rect">
                <a:avLst/>
              </a:prstGeom>
              <a:blipFill>
                <a:blip r:embed="rId3"/>
                <a:stretch>
                  <a:fillRect l="-247" r="-2632" b="-43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ADA1C5-3D7B-4F3C-A241-279D651FA02E}"/>
                  </a:ext>
                </a:extLst>
              </p:cNvPr>
              <p:cNvSpPr txBox="1"/>
              <p:nvPr/>
            </p:nvSpPr>
            <p:spPr>
              <a:xfrm>
                <a:off x="866134" y="4078486"/>
                <a:ext cx="3999069" cy="370294"/>
              </a:xfrm>
              <a:prstGeom prst="rect">
                <a:avLst/>
              </a:prstGeom>
              <a:solidFill>
                <a:schemeClr val="accent6">
                  <a:lumMod val="50000"/>
                </a:schemeClr>
              </a:solidFill>
            </p:spPr>
            <p:txBody>
              <a:bodyPr wrap="square" rtlCol="0">
                <a:spAutoFit/>
              </a:bodyPr>
              <a:lstStyle/>
              <a:p>
                <a:r>
                  <a:rPr lang="zh-CN" altLang="en-US" sz="1600" b="1">
                    <a:solidFill>
                      <a:schemeClr val="bg1"/>
                    </a:solidFill>
                  </a:rPr>
                  <a:t>补充证明内定理</a:t>
                </a:r>
                <a14:m>
                  <m:oMath xmlns:m="http://schemas.openxmlformats.org/officeDocument/2006/math">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𝑩</m:t>
                    </m:r>
                    <m:r>
                      <a:rPr lang="en-US" altLang="zh-CN" sz="1600" b="1" i="1" smtClean="0">
                        <a:solidFill>
                          <a:schemeClr val="bg1"/>
                        </a:solidFill>
                        <a:latin typeface="Cambria Math" panose="02040503050406030204" pitchFamily="18" charset="0"/>
                      </a:rPr>
                      <m:t>→</m:t>
                    </m:r>
                    <m:d>
                      <m:dPr>
                        <m:ctrlPr>
                          <a:rPr lang="en-US" altLang="zh-CN" sz="1600" b="1" i="1" smtClean="0">
                            <a:solidFill>
                              <a:schemeClr val="bg1"/>
                            </a:solidFill>
                            <a:latin typeface="Cambria Math" panose="02040503050406030204" pitchFamily="18" charset="0"/>
                          </a:rPr>
                        </m:ctrlPr>
                      </m:dPr>
                      <m:e>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𝑪</m:t>
                        </m:r>
                        <m:r>
                          <a:rPr lang="en-US" altLang="zh-CN" sz="1600" b="1" i="1" smtClean="0">
                            <a:solidFill>
                              <a:schemeClr val="bg1"/>
                            </a:solidFill>
                            <a:latin typeface="Cambria Math" panose="02040503050406030204" pitchFamily="18" charset="0"/>
                          </a:rPr>
                          <m:t>→¬</m:t>
                        </m:r>
                        <m:d>
                          <m:dPr>
                            <m:ctrlPr>
                              <a:rPr lang="en-US" altLang="zh-CN" sz="1600" b="1" i="1" smtClean="0">
                                <a:solidFill>
                                  <a:schemeClr val="bg1"/>
                                </a:solidFill>
                                <a:latin typeface="Cambria Math" panose="02040503050406030204" pitchFamily="18" charset="0"/>
                              </a:rPr>
                            </m:ctrlPr>
                          </m:dPr>
                          <m:e>
                            <m:r>
                              <a:rPr lang="en-US" altLang="zh-CN" sz="1600" b="1" i="1" smtClean="0">
                                <a:solidFill>
                                  <a:schemeClr val="bg1"/>
                                </a:solidFill>
                                <a:latin typeface="Cambria Math" panose="02040503050406030204" pitchFamily="18" charset="0"/>
                              </a:rPr>
                              <m:t>𝑩</m:t>
                            </m:r>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𝑪</m:t>
                            </m:r>
                          </m:e>
                        </m:d>
                      </m:e>
                    </m:d>
                  </m:oMath>
                </a14:m>
                <a:endParaRPr lang="zh-CN" altLang="en-US" sz="1600" b="1">
                  <a:solidFill>
                    <a:schemeClr val="bg1"/>
                  </a:solidFill>
                </a:endParaRPr>
              </a:p>
            </p:txBody>
          </p:sp>
        </mc:Choice>
        <mc:Fallback xmlns="">
          <p:sp>
            <p:nvSpPr>
              <p:cNvPr id="3" name="文本框 2">
                <a:extLst>
                  <a:ext uri="{FF2B5EF4-FFF2-40B4-BE49-F238E27FC236}">
                    <a16:creationId xmlns:a16="http://schemas.microsoft.com/office/drawing/2014/main" id="{0BADA1C5-3D7B-4F3C-A241-279D651FA02E}"/>
                  </a:ext>
                </a:extLst>
              </p:cNvPr>
              <p:cNvSpPr txBox="1">
                <a:spLocks noRot="1" noChangeAspect="1" noMove="1" noResize="1" noEditPoints="1" noAdjustHandles="1" noChangeArrowheads="1" noChangeShapeType="1" noTextEdit="1"/>
              </p:cNvSpPr>
              <p:nvPr/>
            </p:nvSpPr>
            <p:spPr>
              <a:xfrm>
                <a:off x="866134" y="4078486"/>
                <a:ext cx="3999069" cy="370294"/>
              </a:xfrm>
              <a:prstGeom prst="rect">
                <a:avLst/>
              </a:prstGeom>
              <a:blipFill>
                <a:blip r:embed="rId4"/>
                <a:stretch>
                  <a:fillRect l="-762" b="-180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9281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真值表与形式推出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AEEBD06C-ED18-4D10-860A-352E67095B63}"/>
                  </a:ext>
                </a:extLst>
              </p:cNvPr>
              <p:cNvGraphicFramePr>
                <a:graphicFrameLocks noGrp="1"/>
              </p:cNvGraphicFramePr>
              <p:nvPr>
                <p:extLst>
                  <p:ext uri="{D42A27DB-BD31-4B8C-83A1-F6EECF244321}">
                    <p14:modId xmlns:p14="http://schemas.microsoft.com/office/powerpoint/2010/main" val="3753052274"/>
                  </p:ext>
                </p:extLst>
              </p:nvPr>
            </p:nvGraphicFramePr>
            <p:xfrm>
              <a:off x="1513851" y="632440"/>
              <a:ext cx="1988825" cy="1595120"/>
            </p:xfrm>
            <a:graphic>
              <a:graphicData uri="http://schemas.openxmlformats.org/drawingml/2006/table">
                <a:tbl>
                  <a:tblPr firstRow="1" bandRow="1">
                    <a:tableStyleId>{68D230F3-CF80-4859-8CE7-A43EE81993B5}</a:tableStyleId>
                  </a:tblPr>
                  <a:tblGrid>
                    <a:gridCol w="368305">
                      <a:extLst>
                        <a:ext uri="{9D8B030D-6E8A-4147-A177-3AD203B41FA5}">
                          <a16:colId xmlns:a16="http://schemas.microsoft.com/office/drawing/2014/main" val="355980716"/>
                        </a:ext>
                      </a:extLst>
                    </a:gridCol>
                    <a:gridCol w="401320">
                      <a:extLst>
                        <a:ext uri="{9D8B030D-6E8A-4147-A177-3AD203B41FA5}">
                          <a16:colId xmlns:a16="http://schemas.microsoft.com/office/drawing/2014/main" val="3056141495"/>
                        </a:ext>
                      </a:extLst>
                    </a:gridCol>
                    <a:gridCol w="1219200">
                      <a:extLst>
                        <a:ext uri="{9D8B030D-6E8A-4147-A177-3AD203B41FA5}">
                          <a16:colId xmlns:a16="http://schemas.microsoft.com/office/drawing/2014/main" val="944827159"/>
                        </a:ext>
                      </a:extLst>
                    </a:gridCol>
                  </a:tblGrid>
                  <a:tr h="319024">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centerGroup"/>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oMath>
                            </m:oMathPara>
                          </a14:m>
                          <a:endParaRPr lang="zh-CN" altLang="en-US" sz="1200" b="1">
                            <a:solidFill>
                              <a:schemeClr val="accent2">
                                <a:lumMod val="50000"/>
                              </a:schemeClr>
                            </a:solidFill>
                          </a:endParaRPr>
                        </a:p>
                      </a:txBody>
                      <a:tcPr anchor="ctr"/>
                    </a:tc>
                    <a:extLst>
                      <a:ext uri="{0D108BD9-81ED-4DB2-BD59-A6C34878D82A}">
                        <a16:rowId xmlns:a16="http://schemas.microsoft.com/office/drawing/2014/main" val="1834275066"/>
                      </a:ext>
                    </a:extLst>
                  </a:tr>
                  <a:tr h="319024">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19024">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19024">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r h="319024">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01132536"/>
                      </a:ext>
                    </a:extLst>
                  </a:tr>
                </a:tbl>
              </a:graphicData>
            </a:graphic>
          </p:graphicFrame>
        </mc:Choice>
        <mc:Fallback xmlns="">
          <p:graphicFrame>
            <p:nvGraphicFramePr>
              <p:cNvPr id="5" name="表格 4">
                <a:extLst>
                  <a:ext uri="{FF2B5EF4-FFF2-40B4-BE49-F238E27FC236}">
                    <a16:creationId xmlns:a16="http://schemas.microsoft.com/office/drawing/2014/main" id="{AEEBD06C-ED18-4D10-860A-352E67095B63}"/>
                  </a:ext>
                </a:extLst>
              </p:cNvPr>
              <p:cNvGraphicFramePr>
                <a:graphicFrameLocks noGrp="1"/>
              </p:cNvGraphicFramePr>
              <p:nvPr>
                <p:extLst>
                  <p:ext uri="{D42A27DB-BD31-4B8C-83A1-F6EECF244321}">
                    <p14:modId xmlns:p14="http://schemas.microsoft.com/office/powerpoint/2010/main" val="3753052274"/>
                  </p:ext>
                </p:extLst>
              </p:nvPr>
            </p:nvGraphicFramePr>
            <p:xfrm>
              <a:off x="1513851" y="632440"/>
              <a:ext cx="1988825" cy="1595120"/>
            </p:xfrm>
            <a:graphic>
              <a:graphicData uri="http://schemas.openxmlformats.org/drawingml/2006/table">
                <a:tbl>
                  <a:tblPr firstRow="1" bandRow="1">
                    <a:tableStyleId>{68D230F3-CF80-4859-8CE7-A43EE81993B5}</a:tableStyleId>
                  </a:tblPr>
                  <a:tblGrid>
                    <a:gridCol w="368305">
                      <a:extLst>
                        <a:ext uri="{9D8B030D-6E8A-4147-A177-3AD203B41FA5}">
                          <a16:colId xmlns:a16="http://schemas.microsoft.com/office/drawing/2014/main" val="355980716"/>
                        </a:ext>
                      </a:extLst>
                    </a:gridCol>
                    <a:gridCol w="401320">
                      <a:extLst>
                        <a:ext uri="{9D8B030D-6E8A-4147-A177-3AD203B41FA5}">
                          <a16:colId xmlns:a16="http://schemas.microsoft.com/office/drawing/2014/main" val="3056141495"/>
                        </a:ext>
                      </a:extLst>
                    </a:gridCol>
                    <a:gridCol w="1219200">
                      <a:extLst>
                        <a:ext uri="{9D8B030D-6E8A-4147-A177-3AD203B41FA5}">
                          <a16:colId xmlns:a16="http://schemas.microsoft.com/office/drawing/2014/main" val="944827159"/>
                        </a:ext>
                      </a:extLst>
                    </a:gridCol>
                  </a:tblGrid>
                  <a:tr h="319024">
                    <a:tc>
                      <a:txBody>
                        <a:bodyPr/>
                        <a:lstStyle/>
                        <a:p>
                          <a:endParaRPr lang="zh-CN"/>
                        </a:p>
                      </a:txBody>
                      <a:tcPr anchor="ctr">
                        <a:blipFill>
                          <a:blip r:embed="rId2"/>
                          <a:stretch>
                            <a:fillRect t="-1887" r="-437705" b="-403774"/>
                          </a:stretch>
                        </a:blipFill>
                      </a:tcPr>
                    </a:tc>
                    <a:tc>
                      <a:txBody>
                        <a:bodyPr/>
                        <a:lstStyle/>
                        <a:p>
                          <a:endParaRPr lang="zh-CN"/>
                        </a:p>
                      </a:txBody>
                      <a:tcPr anchor="ctr">
                        <a:blipFill>
                          <a:blip r:embed="rId2"/>
                          <a:stretch>
                            <a:fillRect l="-92424" t="-1887" r="-304545" b="-403774"/>
                          </a:stretch>
                        </a:blipFill>
                      </a:tcPr>
                    </a:tc>
                    <a:tc>
                      <a:txBody>
                        <a:bodyPr/>
                        <a:lstStyle/>
                        <a:p>
                          <a:endParaRPr lang="zh-CN"/>
                        </a:p>
                      </a:txBody>
                      <a:tcPr anchor="ctr">
                        <a:blipFill>
                          <a:blip r:embed="rId2"/>
                          <a:stretch>
                            <a:fillRect l="-63500" t="-1887" r="-500" b="-403774"/>
                          </a:stretch>
                        </a:blipFill>
                      </a:tcPr>
                    </a:tc>
                    <a:extLst>
                      <a:ext uri="{0D108BD9-81ED-4DB2-BD59-A6C34878D82A}">
                        <a16:rowId xmlns:a16="http://schemas.microsoft.com/office/drawing/2014/main" val="1834275066"/>
                      </a:ext>
                    </a:extLst>
                  </a:tr>
                  <a:tr h="319024">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19024">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19024">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r h="319024">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01132536"/>
                      </a:ext>
                    </a:extLst>
                  </a:tr>
                </a:tbl>
              </a:graphicData>
            </a:graphic>
          </p:graphicFrame>
        </mc:Fallback>
      </mc:AlternateContent>
      <p:sp>
        <p:nvSpPr>
          <p:cNvPr id="6" name="箭头: 右 5">
            <a:extLst>
              <a:ext uri="{FF2B5EF4-FFF2-40B4-BE49-F238E27FC236}">
                <a16:creationId xmlns:a16="http://schemas.microsoft.com/office/drawing/2014/main" id="{A11FBE14-A002-451E-853F-F1CC1748F736}"/>
              </a:ext>
            </a:extLst>
          </p:cNvPr>
          <p:cNvSpPr/>
          <p:nvPr/>
        </p:nvSpPr>
        <p:spPr>
          <a:xfrm>
            <a:off x="3687476" y="1528148"/>
            <a:ext cx="800717" cy="71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814971E-AC21-4ED8-A4BC-68E8DCE8757B}"/>
                  </a:ext>
                </a:extLst>
              </p:cNvPr>
              <p:cNvSpPr txBox="1"/>
              <p:nvPr/>
            </p:nvSpPr>
            <p:spPr>
              <a:xfrm>
                <a:off x="4672993" y="913530"/>
                <a:ext cx="2639680"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7" name="文本框 6">
                <a:extLst>
                  <a:ext uri="{FF2B5EF4-FFF2-40B4-BE49-F238E27FC236}">
                    <a16:creationId xmlns:a16="http://schemas.microsoft.com/office/drawing/2014/main" id="{B814971E-AC21-4ED8-A4BC-68E8DCE8757B}"/>
                  </a:ext>
                </a:extLst>
              </p:cNvPr>
              <p:cNvSpPr txBox="1">
                <a:spLocks noRot="1" noChangeAspect="1" noMove="1" noResize="1" noEditPoints="1" noAdjustHandles="1" noChangeArrowheads="1" noChangeShapeType="1" noTextEdit="1"/>
              </p:cNvSpPr>
              <p:nvPr/>
            </p:nvSpPr>
            <p:spPr>
              <a:xfrm>
                <a:off x="4672993" y="913530"/>
                <a:ext cx="2639680" cy="246221"/>
              </a:xfrm>
              <a:prstGeom prst="rect">
                <a:avLst/>
              </a:prstGeom>
              <a:blipFill>
                <a:blip r:embed="rId3"/>
                <a:stretch>
                  <a:fillRect b="-3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EFCFE96-4185-470E-8B49-FFF3E4958108}"/>
                  </a:ext>
                </a:extLst>
              </p:cNvPr>
              <p:cNvSpPr txBox="1"/>
              <p:nvPr/>
            </p:nvSpPr>
            <p:spPr>
              <a:xfrm>
                <a:off x="4672993" y="1241346"/>
                <a:ext cx="2182480"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m:oMathPara>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4EFCFE96-4185-470E-8B49-FFF3E4958108}"/>
                  </a:ext>
                </a:extLst>
              </p:cNvPr>
              <p:cNvSpPr txBox="1">
                <a:spLocks noRot="1" noChangeAspect="1" noMove="1" noResize="1" noEditPoints="1" noAdjustHandles="1" noChangeArrowheads="1" noChangeShapeType="1" noTextEdit="1"/>
              </p:cNvSpPr>
              <p:nvPr/>
            </p:nvSpPr>
            <p:spPr>
              <a:xfrm>
                <a:off x="4672993" y="1241346"/>
                <a:ext cx="2182480" cy="246221"/>
              </a:xfrm>
              <a:prstGeom prst="rect">
                <a:avLst/>
              </a:prstGeom>
              <a:blipFill>
                <a:blip r:embed="rId4"/>
                <a:stretch>
                  <a:fillRect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037F0D8-9649-486F-81C0-086F2D4B46A7}"/>
                  </a:ext>
                </a:extLst>
              </p:cNvPr>
              <p:cNvSpPr txBox="1"/>
              <p:nvPr/>
            </p:nvSpPr>
            <p:spPr>
              <a:xfrm>
                <a:off x="4672993" y="1569162"/>
                <a:ext cx="2507600"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2037F0D8-9649-486F-81C0-086F2D4B46A7}"/>
                  </a:ext>
                </a:extLst>
              </p:cNvPr>
              <p:cNvSpPr txBox="1">
                <a:spLocks noRot="1" noChangeAspect="1" noMove="1" noResize="1" noEditPoints="1" noAdjustHandles="1" noChangeArrowheads="1" noChangeShapeType="1" noTextEdit="1"/>
              </p:cNvSpPr>
              <p:nvPr/>
            </p:nvSpPr>
            <p:spPr>
              <a:xfrm>
                <a:off x="4672993" y="1569162"/>
                <a:ext cx="2507600" cy="246221"/>
              </a:xfrm>
              <a:prstGeom prst="rect">
                <a:avLst/>
              </a:prstGeom>
              <a:blipFill>
                <a:blip r:embed="rId5"/>
                <a:stretch>
                  <a:fillRect b="-317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0B5AF5F-1B57-4461-8D5C-96BCD298B5DC}"/>
                  </a:ext>
                </a:extLst>
              </p:cNvPr>
              <p:cNvSpPr txBox="1"/>
              <p:nvPr/>
            </p:nvSpPr>
            <p:spPr>
              <a:xfrm>
                <a:off x="4672993" y="1900664"/>
                <a:ext cx="2182480"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B0B5AF5F-1B57-4461-8D5C-96BCD298B5DC}"/>
                  </a:ext>
                </a:extLst>
              </p:cNvPr>
              <p:cNvSpPr txBox="1">
                <a:spLocks noRot="1" noChangeAspect="1" noMove="1" noResize="1" noEditPoints="1" noAdjustHandles="1" noChangeArrowheads="1" noChangeShapeType="1" noTextEdit="1"/>
              </p:cNvSpPr>
              <p:nvPr/>
            </p:nvSpPr>
            <p:spPr>
              <a:xfrm>
                <a:off x="4672993" y="1900664"/>
                <a:ext cx="2182480" cy="246221"/>
              </a:xfrm>
              <a:prstGeom prst="rect">
                <a:avLst/>
              </a:prstGeom>
              <a:blipFill>
                <a:blip r:embed="rId6"/>
                <a:stretch>
                  <a:fillRect b="-3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F63E41D-0215-4CCC-80B9-20026ECE4E49}"/>
                  </a:ext>
                </a:extLst>
              </p:cNvPr>
              <p:cNvSpPr txBox="1"/>
              <p:nvPr/>
            </p:nvSpPr>
            <p:spPr>
              <a:xfrm>
                <a:off x="613497" y="2737829"/>
                <a:ext cx="2639680"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3F63E41D-0215-4CCC-80B9-20026ECE4E49}"/>
                  </a:ext>
                </a:extLst>
              </p:cNvPr>
              <p:cNvSpPr txBox="1">
                <a:spLocks noRot="1" noChangeAspect="1" noMove="1" noResize="1" noEditPoints="1" noAdjustHandles="1" noChangeArrowheads="1" noChangeShapeType="1" noTextEdit="1"/>
              </p:cNvSpPr>
              <p:nvPr/>
            </p:nvSpPr>
            <p:spPr>
              <a:xfrm>
                <a:off x="613497" y="2737829"/>
                <a:ext cx="2639680" cy="246221"/>
              </a:xfrm>
              <a:prstGeom prst="rect">
                <a:avLst/>
              </a:prstGeom>
              <a:blipFill>
                <a:blip r:embed="rId7"/>
                <a:stretch>
                  <a:fillRect b="-317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9F2CD74-1242-43E8-A6B6-03744D459DD4}"/>
                  </a:ext>
                </a:extLst>
              </p:cNvPr>
              <p:cNvSpPr txBox="1"/>
              <p:nvPr/>
            </p:nvSpPr>
            <p:spPr>
              <a:xfrm>
                <a:off x="3751789" y="2402582"/>
                <a:ext cx="2040721"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m:oMathPara>
                </a14:m>
                <a:endParaRPr lang="zh-CN" altLang="en-US" sz="16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19F2CD74-1242-43E8-A6B6-03744D459DD4}"/>
                  </a:ext>
                </a:extLst>
              </p:cNvPr>
              <p:cNvSpPr txBox="1">
                <a:spLocks noRot="1" noChangeAspect="1" noMove="1" noResize="1" noEditPoints="1" noAdjustHandles="1" noChangeArrowheads="1" noChangeShapeType="1" noTextEdit="1"/>
              </p:cNvSpPr>
              <p:nvPr/>
            </p:nvSpPr>
            <p:spPr>
              <a:xfrm>
                <a:off x="3751789" y="2402582"/>
                <a:ext cx="2040721" cy="246221"/>
              </a:xfrm>
              <a:prstGeom prst="rect">
                <a:avLst/>
              </a:prstGeom>
              <a:blipFill>
                <a:blip r:embed="rId8"/>
                <a:stretch>
                  <a:fillRect b="-21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D5E2E2B-F71A-48D2-BE2D-1AC2668B8750}"/>
                  </a:ext>
                </a:extLst>
              </p:cNvPr>
              <p:cNvSpPr txBox="1"/>
              <p:nvPr/>
            </p:nvSpPr>
            <p:spPr>
              <a:xfrm>
                <a:off x="3751789" y="2747675"/>
                <a:ext cx="1533826"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m:oMathPara>
                </a14:m>
                <a:endParaRPr lang="zh-CN" altLang="en-US" sz="16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4D5E2E2B-F71A-48D2-BE2D-1AC2668B8750}"/>
                  </a:ext>
                </a:extLst>
              </p:cNvPr>
              <p:cNvSpPr txBox="1">
                <a:spLocks noRot="1" noChangeAspect="1" noMove="1" noResize="1" noEditPoints="1" noAdjustHandles="1" noChangeArrowheads="1" noChangeShapeType="1" noTextEdit="1"/>
              </p:cNvSpPr>
              <p:nvPr/>
            </p:nvSpPr>
            <p:spPr>
              <a:xfrm>
                <a:off x="3751789" y="2747675"/>
                <a:ext cx="1533826" cy="246221"/>
              </a:xfrm>
              <a:prstGeom prst="rect">
                <a:avLst/>
              </a:prstGeom>
              <a:blipFill>
                <a:blip r:embed="rId9"/>
                <a:stretch>
                  <a:fillRect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111CFB26-7E40-463A-B2BE-1AF0BAF6BE28}"/>
                  </a:ext>
                </a:extLst>
              </p:cNvPr>
              <p:cNvSpPr txBox="1"/>
              <p:nvPr/>
            </p:nvSpPr>
            <p:spPr>
              <a:xfrm>
                <a:off x="3751789" y="3097545"/>
                <a:ext cx="3958973"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111CFB26-7E40-463A-B2BE-1AF0BAF6BE28}"/>
                  </a:ext>
                </a:extLst>
              </p:cNvPr>
              <p:cNvSpPr txBox="1">
                <a:spLocks noRot="1" noChangeAspect="1" noMove="1" noResize="1" noEditPoints="1" noAdjustHandles="1" noChangeArrowheads="1" noChangeShapeType="1" noTextEdit="1"/>
              </p:cNvSpPr>
              <p:nvPr/>
            </p:nvSpPr>
            <p:spPr>
              <a:xfrm>
                <a:off x="3751789" y="3097545"/>
                <a:ext cx="3958973" cy="246221"/>
              </a:xfrm>
              <a:prstGeom prst="rect">
                <a:avLst/>
              </a:prstGeom>
              <a:blipFill>
                <a:blip r:embed="rId10"/>
                <a:stretch>
                  <a:fillRect b="-317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86E2B8D-F193-4CCC-9570-84D809068EBC}"/>
                  </a:ext>
                </a:extLst>
              </p:cNvPr>
              <p:cNvSpPr txBox="1"/>
              <p:nvPr/>
            </p:nvSpPr>
            <p:spPr>
              <a:xfrm>
                <a:off x="6858000" y="2222070"/>
                <a:ext cx="1435305"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oMath>
                  </m:oMathPara>
                </a14:m>
                <a:endParaRPr lang="zh-CN" altLang="en-US" sz="1600"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D86E2B8D-F193-4CCC-9570-84D809068EBC}"/>
                  </a:ext>
                </a:extLst>
              </p:cNvPr>
              <p:cNvSpPr txBox="1">
                <a:spLocks noRot="1" noChangeAspect="1" noMove="1" noResize="1" noEditPoints="1" noAdjustHandles="1" noChangeArrowheads="1" noChangeShapeType="1" noTextEdit="1"/>
              </p:cNvSpPr>
              <p:nvPr/>
            </p:nvSpPr>
            <p:spPr>
              <a:xfrm>
                <a:off x="6858000" y="2222070"/>
                <a:ext cx="1435305" cy="246221"/>
              </a:xfrm>
              <a:prstGeom prst="rect">
                <a:avLst/>
              </a:prstGeom>
              <a:blipFill>
                <a:blip r:embed="rId11"/>
                <a:stretch>
                  <a:fillRect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272109D-D7F6-4EA0-9CE4-D75DCDF53E39}"/>
                  </a:ext>
                </a:extLst>
              </p:cNvPr>
              <p:cNvSpPr txBox="1"/>
              <p:nvPr/>
            </p:nvSpPr>
            <p:spPr>
              <a:xfrm>
                <a:off x="6855791" y="2581969"/>
                <a:ext cx="1435305"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m:oMathPara>
                </a14:m>
                <a:endParaRPr lang="zh-CN" altLang="en-US" sz="16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A272109D-D7F6-4EA0-9CE4-D75DCDF53E39}"/>
                  </a:ext>
                </a:extLst>
              </p:cNvPr>
              <p:cNvSpPr txBox="1">
                <a:spLocks noRot="1" noChangeAspect="1" noMove="1" noResize="1" noEditPoints="1" noAdjustHandles="1" noChangeArrowheads="1" noChangeShapeType="1" noTextEdit="1"/>
              </p:cNvSpPr>
              <p:nvPr/>
            </p:nvSpPr>
            <p:spPr>
              <a:xfrm>
                <a:off x="6855791" y="2581969"/>
                <a:ext cx="1435305" cy="246221"/>
              </a:xfrm>
              <a:prstGeom prst="rect">
                <a:avLst/>
              </a:prstGeom>
              <a:blipFill>
                <a:blip r:embed="rId12"/>
                <a:stretch>
                  <a:fillRect b="-2500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68963F05-D40F-46FB-92D5-5C5366042BB9}"/>
              </a:ext>
            </a:extLst>
          </p:cNvPr>
          <p:cNvSpPr txBox="1"/>
          <p:nvPr/>
        </p:nvSpPr>
        <p:spPr>
          <a:xfrm>
            <a:off x="6612283" y="2397303"/>
            <a:ext cx="203752" cy="184666"/>
          </a:xfrm>
          <a:prstGeom prst="rect">
            <a:avLst/>
          </a:prstGeom>
          <a:solidFill>
            <a:schemeClr val="accent2">
              <a:lumMod val="20000"/>
              <a:lumOff val="80000"/>
            </a:schemeClr>
          </a:solidFill>
        </p:spPr>
        <p:txBody>
          <a:bodyPr wrap="square" lIns="0" tIns="0" rIns="0" bIns="0" rtlCol="0">
            <a:spAutoFit/>
          </a:bodyPr>
          <a:lstStyle/>
          <a:p>
            <a:r>
              <a:rPr lang="zh-CN" altLang="en-US" sz="1200" b="1">
                <a:solidFill>
                  <a:schemeClr val="accent2">
                    <a:lumMod val="50000"/>
                  </a:schemeClr>
                </a:solidFill>
              </a:rPr>
              <a:t>或</a:t>
            </a:r>
          </a:p>
        </p:txBody>
      </p:sp>
      <p:sp>
        <p:nvSpPr>
          <p:cNvPr id="3" name="左大括号 2">
            <a:extLst>
              <a:ext uri="{FF2B5EF4-FFF2-40B4-BE49-F238E27FC236}">
                <a16:creationId xmlns:a16="http://schemas.microsoft.com/office/drawing/2014/main" id="{DC8C2111-6502-4E3D-A236-315BE0F0C0F7}"/>
              </a:ext>
            </a:extLst>
          </p:cNvPr>
          <p:cNvSpPr/>
          <p:nvPr/>
        </p:nvSpPr>
        <p:spPr>
          <a:xfrm>
            <a:off x="6457123" y="2232239"/>
            <a:ext cx="134178" cy="628701"/>
          </a:xfrm>
          <a:prstGeom prst="leftBrace">
            <a:avLst>
              <a:gd name="adj1" fmla="val 40040"/>
              <a:gd name="adj2" fmla="val 50000"/>
            </a:avLst>
          </a:prstGeom>
          <a:solidFill>
            <a:schemeClr val="bg1"/>
          </a:solidFill>
          <a:ln w="12700">
            <a:solidFill>
              <a:srgbClr val="C0000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箭头: 左 7">
            <a:extLst>
              <a:ext uri="{FF2B5EF4-FFF2-40B4-BE49-F238E27FC236}">
                <a16:creationId xmlns:a16="http://schemas.microsoft.com/office/drawing/2014/main" id="{1DF6C9A0-E7FA-4337-91B4-DDFF156F5489}"/>
              </a:ext>
            </a:extLst>
          </p:cNvPr>
          <p:cNvSpPr/>
          <p:nvPr/>
        </p:nvSpPr>
        <p:spPr>
          <a:xfrm>
            <a:off x="5878996" y="2503804"/>
            <a:ext cx="516834"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左大括号 25">
            <a:extLst>
              <a:ext uri="{FF2B5EF4-FFF2-40B4-BE49-F238E27FC236}">
                <a16:creationId xmlns:a16="http://schemas.microsoft.com/office/drawing/2014/main" id="{16302CC8-2881-4ABD-9167-AEB5787BD757}"/>
              </a:ext>
            </a:extLst>
          </p:cNvPr>
          <p:cNvSpPr/>
          <p:nvPr/>
        </p:nvSpPr>
        <p:spPr>
          <a:xfrm>
            <a:off x="3568030" y="2474622"/>
            <a:ext cx="134178" cy="817982"/>
          </a:xfrm>
          <a:prstGeom prst="leftBrace">
            <a:avLst>
              <a:gd name="adj1" fmla="val 40040"/>
              <a:gd name="adj2" fmla="val 50000"/>
            </a:avLst>
          </a:prstGeom>
          <a:solidFill>
            <a:schemeClr val="bg1"/>
          </a:solidFill>
          <a:ln w="12700">
            <a:solidFill>
              <a:srgbClr val="C0000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箭头: 左 26">
            <a:extLst>
              <a:ext uri="{FF2B5EF4-FFF2-40B4-BE49-F238E27FC236}">
                <a16:creationId xmlns:a16="http://schemas.microsoft.com/office/drawing/2014/main" id="{4461FD98-6E5E-43FD-A04F-438A82E125F0}"/>
              </a:ext>
            </a:extLst>
          </p:cNvPr>
          <p:cNvSpPr/>
          <p:nvPr/>
        </p:nvSpPr>
        <p:spPr>
          <a:xfrm>
            <a:off x="3261459" y="2847925"/>
            <a:ext cx="285589" cy="61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CCEBE9C-FBDF-49A0-A10A-E582239D4494}"/>
                  </a:ext>
                </a:extLst>
              </p:cNvPr>
              <p:cNvSpPr txBox="1"/>
              <p:nvPr/>
            </p:nvSpPr>
            <p:spPr>
              <a:xfrm>
                <a:off x="613497" y="3976172"/>
                <a:ext cx="2182480"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0CCEBE9C-FBDF-49A0-A10A-E582239D4494}"/>
                  </a:ext>
                </a:extLst>
              </p:cNvPr>
              <p:cNvSpPr txBox="1">
                <a:spLocks noRot="1" noChangeAspect="1" noMove="1" noResize="1" noEditPoints="1" noAdjustHandles="1" noChangeArrowheads="1" noChangeShapeType="1" noTextEdit="1"/>
              </p:cNvSpPr>
              <p:nvPr/>
            </p:nvSpPr>
            <p:spPr>
              <a:xfrm>
                <a:off x="613497" y="3976172"/>
                <a:ext cx="2182480" cy="246221"/>
              </a:xfrm>
              <a:prstGeom prst="rect">
                <a:avLst/>
              </a:prstGeom>
              <a:blipFill>
                <a:blip r:embed="rId13"/>
                <a:stretch>
                  <a:fillRect b="-317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6E64D044-AEFA-42B5-845E-F1856CC0FDF2}"/>
                  </a:ext>
                </a:extLst>
              </p:cNvPr>
              <p:cNvSpPr txBox="1"/>
              <p:nvPr/>
            </p:nvSpPr>
            <p:spPr>
              <a:xfrm>
                <a:off x="3436209" y="3758467"/>
                <a:ext cx="1849406"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m:oMathPara>
                </a14:m>
                <a:endParaRPr lang="zh-CN" altLang="en-US" sz="1600" b="1">
                  <a:solidFill>
                    <a:schemeClr val="accent2">
                      <a:lumMod val="50000"/>
                    </a:schemeClr>
                  </a:solidFill>
                </a:endParaRPr>
              </a:p>
            </p:txBody>
          </p:sp>
        </mc:Choice>
        <mc:Fallback xmlns="">
          <p:sp>
            <p:nvSpPr>
              <p:cNvPr id="29" name="文本框 28">
                <a:extLst>
                  <a:ext uri="{FF2B5EF4-FFF2-40B4-BE49-F238E27FC236}">
                    <a16:creationId xmlns:a16="http://schemas.microsoft.com/office/drawing/2014/main" id="{6E64D044-AEFA-42B5-845E-F1856CC0FDF2}"/>
                  </a:ext>
                </a:extLst>
              </p:cNvPr>
              <p:cNvSpPr txBox="1">
                <a:spLocks noRot="1" noChangeAspect="1" noMove="1" noResize="1" noEditPoints="1" noAdjustHandles="1" noChangeArrowheads="1" noChangeShapeType="1" noTextEdit="1"/>
              </p:cNvSpPr>
              <p:nvPr/>
            </p:nvSpPr>
            <p:spPr>
              <a:xfrm>
                <a:off x="3436209" y="3758467"/>
                <a:ext cx="1849406" cy="246221"/>
              </a:xfrm>
              <a:prstGeom prst="rect">
                <a:avLst/>
              </a:prstGeom>
              <a:blipFill>
                <a:blip r:embed="rId14"/>
                <a:stretch>
                  <a:fillRect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30937255-882C-4847-A2A3-FF41C016E196}"/>
                  </a:ext>
                </a:extLst>
              </p:cNvPr>
              <p:cNvSpPr txBox="1"/>
              <p:nvPr/>
            </p:nvSpPr>
            <p:spPr>
              <a:xfrm>
                <a:off x="3436209" y="4184747"/>
                <a:ext cx="986704"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m:oMathPara>
                </a14:m>
                <a:endParaRPr lang="zh-CN" altLang="en-US" sz="1600" b="1">
                  <a:solidFill>
                    <a:schemeClr val="accent2">
                      <a:lumMod val="50000"/>
                    </a:schemeClr>
                  </a:solidFill>
                </a:endParaRPr>
              </a:p>
            </p:txBody>
          </p:sp>
        </mc:Choice>
        <mc:Fallback xmlns="">
          <p:sp>
            <p:nvSpPr>
              <p:cNvPr id="30" name="文本框 29">
                <a:extLst>
                  <a:ext uri="{FF2B5EF4-FFF2-40B4-BE49-F238E27FC236}">
                    <a16:creationId xmlns:a16="http://schemas.microsoft.com/office/drawing/2014/main" id="{30937255-882C-4847-A2A3-FF41C016E196}"/>
                  </a:ext>
                </a:extLst>
              </p:cNvPr>
              <p:cNvSpPr txBox="1">
                <a:spLocks noRot="1" noChangeAspect="1" noMove="1" noResize="1" noEditPoints="1" noAdjustHandles="1" noChangeArrowheads="1" noChangeShapeType="1" noTextEdit="1"/>
              </p:cNvSpPr>
              <p:nvPr/>
            </p:nvSpPr>
            <p:spPr>
              <a:xfrm>
                <a:off x="3436209" y="4184747"/>
                <a:ext cx="986704" cy="246221"/>
              </a:xfrm>
              <a:prstGeom prst="rect">
                <a:avLst/>
              </a:prstGeom>
              <a:blipFill>
                <a:blip r:embed="rId15"/>
                <a:stretch>
                  <a:fillRect b="-21951"/>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9703C9DF-DB8F-42CE-94D4-E818D640DB0D}"/>
              </a:ext>
            </a:extLst>
          </p:cNvPr>
          <p:cNvSpPr txBox="1"/>
          <p:nvPr/>
        </p:nvSpPr>
        <p:spPr>
          <a:xfrm>
            <a:off x="3232457" y="3969303"/>
            <a:ext cx="203752" cy="184666"/>
          </a:xfrm>
          <a:prstGeom prst="rect">
            <a:avLst/>
          </a:prstGeom>
          <a:solidFill>
            <a:schemeClr val="accent2">
              <a:lumMod val="20000"/>
              <a:lumOff val="80000"/>
            </a:schemeClr>
          </a:solidFill>
        </p:spPr>
        <p:txBody>
          <a:bodyPr wrap="square" lIns="0" tIns="0" rIns="0" bIns="0" rtlCol="0">
            <a:spAutoFit/>
          </a:bodyPr>
          <a:lstStyle/>
          <a:p>
            <a:r>
              <a:rPr lang="zh-CN" altLang="en-US" sz="1200" b="1">
                <a:solidFill>
                  <a:schemeClr val="accent2">
                    <a:lumMod val="50000"/>
                  </a:schemeClr>
                </a:solidFill>
              </a:rPr>
              <a:t>或</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0805EE2-5DDD-42FC-B83F-CCA7CB129D29}"/>
                  </a:ext>
                </a:extLst>
              </p:cNvPr>
              <p:cNvSpPr txBox="1"/>
              <p:nvPr/>
            </p:nvSpPr>
            <p:spPr>
              <a:xfrm>
                <a:off x="5798608" y="3435100"/>
                <a:ext cx="969940"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oMath>
                  </m:oMathPara>
                </a14:m>
                <a:endParaRPr lang="zh-CN" altLang="en-US" sz="16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10805EE2-5DDD-42FC-B83F-CCA7CB129D29}"/>
                  </a:ext>
                </a:extLst>
              </p:cNvPr>
              <p:cNvSpPr txBox="1">
                <a:spLocks noRot="1" noChangeAspect="1" noMove="1" noResize="1" noEditPoints="1" noAdjustHandles="1" noChangeArrowheads="1" noChangeShapeType="1" noTextEdit="1"/>
              </p:cNvSpPr>
              <p:nvPr/>
            </p:nvSpPr>
            <p:spPr>
              <a:xfrm>
                <a:off x="5798608" y="3435100"/>
                <a:ext cx="969940" cy="246221"/>
              </a:xfrm>
              <a:prstGeom prst="rect">
                <a:avLst/>
              </a:prstGeom>
              <a:blipFill>
                <a:blip r:embed="rId16"/>
                <a:stretch>
                  <a:fillRect b="-2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275106C-CC9D-4FBE-B92F-D912A654E62B}"/>
                  </a:ext>
                </a:extLst>
              </p:cNvPr>
              <p:cNvSpPr txBox="1"/>
              <p:nvPr/>
            </p:nvSpPr>
            <p:spPr>
              <a:xfrm>
                <a:off x="5798606" y="3740772"/>
                <a:ext cx="1216177"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m:oMathPara>
                </a14:m>
                <a:endParaRPr lang="zh-CN" altLang="en-US" sz="1600"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A275106C-CC9D-4FBE-B92F-D912A654E62B}"/>
                  </a:ext>
                </a:extLst>
              </p:cNvPr>
              <p:cNvSpPr txBox="1">
                <a:spLocks noRot="1" noChangeAspect="1" noMove="1" noResize="1" noEditPoints="1" noAdjustHandles="1" noChangeArrowheads="1" noChangeShapeType="1" noTextEdit="1"/>
              </p:cNvSpPr>
              <p:nvPr/>
            </p:nvSpPr>
            <p:spPr>
              <a:xfrm>
                <a:off x="5798606" y="3740772"/>
                <a:ext cx="1216177" cy="246221"/>
              </a:xfrm>
              <a:prstGeom prst="rect">
                <a:avLst/>
              </a:prstGeom>
              <a:blipFill>
                <a:blip r:embed="rId17"/>
                <a:stretch>
                  <a:fillRect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C3CBA75D-C4F8-4603-ABF7-381730F1C170}"/>
                  </a:ext>
                </a:extLst>
              </p:cNvPr>
              <p:cNvSpPr txBox="1"/>
              <p:nvPr/>
            </p:nvSpPr>
            <p:spPr>
              <a:xfrm>
                <a:off x="5798606" y="4073710"/>
                <a:ext cx="2731897"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34" name="文本框 33">
                <a:extLst>
                  <a:ext uri="{FF2B5EF4-FFF2-40B4-BE49-F238E27FC236}">
                    <a16:creationId xmlns:a16="http://schemas.microsoft.com/office/drawing/2014/main" id="{C3CBA75D-C4F8-4603-ABF7-381730F1C170}"/>
                  </a:ext>
                </a:extLst>
              </p:cNvPr>
              <p:cNvSpPr txBox="1">
                <a:spLocks noRot="1" noChangeAspect="1" noMove="1" noResize="1" noEditPoints="1" noAdjustHandles="1" noChangeArrowheads="1" noChangeShapeType="1" noTextEdit="1"/>
              </p:cNvSpPr>
              <p:nvPr/>
            </p:nvSpPr>
            <p:spPr>
              <a:xfrm>
                <a:off x="5798606" y="4073710"/>
                <a:ext cx="2731897" cy="246221"/>
              </a:xfrm>
              <a:prstGeom prst="rect">
                <a:avLst/>
              </a:prstGeom>
              <a:blipFill>
                <a:blip r:embed="rId18"/>
                <a:stretch>
                  <a:fillRect b="-31707"/>
                </a:stretch>
              </a:blipFill>
            </p:spPr>
            <p:txBody>
              <a:bodyPr/>
              <a:lstStyle/>
              <a:p>
                <a:r>
                  <a:rPr lang="zh-CN" altLang="en-US">
                    <a:noFill/>
                  </a:rPr>
                  <a:t> </a:t>
                </a:r>
              </a:p>
            </p:txBody>
          </p:sp>
        </mc:Fallback>
      </mc:AlternateContent>
      <p:sp>
        <p:nvSpPr>
          <p:cNvPr id="35" name="左大括号 34">
            <a:extLst>
              <a:ext uri="{FF2B5EF4-FFF2-40B4-BE49-F238E27FC236}">
                <a16:creationId xmlns:a16="http://schemas.microsoft.com/office/drawing/2014/main" id="{50BF395A-48E3-406E-8E2A-5C04D3684CFF}"/>
              </a:ext>
            </a:extLst>
          </p:cNvPr>
          <p:cNvSpPr/>
          <p:nvPr/>
        </p:nvSpPr>
        <p:spPr>
          <a:xfrm>
            <a:off x="3118999" y="3784933"/>
            <a:ext cx="134178" cy="628701"/>
          </a:xfrm>
          <a:prstGeom prst="leftBrace">
            <a:avLst>
              <a:gd name="adj1" fmla="val 40040"/>
              <a:gd name="adj2" fmla="val 50000"/>
            </a:avLst>
          </a:prstGeom>
          <a:solidFill>
            <a:schemeClr val="bg1"/>
          </a:solidFill>
          <a:ln w="12700">
            <a:solidFill>
              <a:srgbClr val="C0000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箭头: 左 35">
            <a:extLst>
              <a:ext uri="{FF2B5EF4-FFF2-40B4-BE49-F238E27FC236}">
                <a16:creationId xmlns:a16="http://schemas.microsoft.com/office/drawing/2014/main" id="{4099477A-8166-4D7E-ADAA-67E27D145378}"/>
              </a:ext>
            </a:extLst>
          </p:cNvPr>
          <p:cNvSpPr/>
          <p:nvPr/>
        </p:nvSpPr>
        <p:spPr>
          <a:xfrm>
            <a:off x="2823765" y="4068631"/>
            <a:ext cx="285589" cy="61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左大括号 36">
            <a:extLst>
              <a:ext uri="{FF2B5EF4-FFF2-40B4-BE49-F238E27FC236}">
                <a16:creationId xmlns:a16="http://schemas.microsoft.com/office/drawing/2014/main" id="{FA8A4D41-78E5-4BB1-AB1B-838D9DD93DDF}"/>
              </a:ext>
            </a:extLst>
          </p:cNvPr>
          <p:cNvSpPr/>
          <p:nvPr/>
        </p:nvSpPr>
        <p:spPr>
          <a:xfrm>
            <a:off x="5630055" y="3482643"/>
            <a:ext cx="134178" cy="817982"/>
          </a:xfrm>
          <a:prstGeom prst="leftBrace">
            <a:avLst>
              <a:gd name="adj1" fmla="val 40040"/>
              <a:gd name="adj2" fmla="val 50000"/>
            </a:avLst>
          </a:prstGeom>
          <a:solidFill>
            <a:schemeClr val="bg1"/>
          </a:solidFill>
          <a:ln w="12700">
            <a:solidFill>
              <a:srgbClr val="C0000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箭头: 左 37">
            <a:extLst>
              <a:ext uri="{FF2B5EF4-FFF2-40B4-BE49-F238E27FC236}">
                <a16:creationId xmlns:a16="http://schemas.microsoft.com/office/drawing/2014/main" id="{701510CA-60F8-4612-8020-8F29B507D5AD}"/>
              </a:ext>
            </a:extLst>
          </p:cNvPr>
          <p:cNvSpPr/>
          <p:nvPr/>
        </p:nvSpPr>
        <p:spPr>
          <a:xfrm>
            <a:off x="5283961" y="3863882"/>
            <a:ext cx="311719" cy="670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084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53990" y="1100163"/>
            <a:ext cx="5188591" cy="2914259"/>
          </a:xfrm>
          <a:prstGeom prst="rect">
            <a:avLst/>
          </a:prstGeom>
          <a:noFill/>
        </p:spPr>
        <p:txBody>
          <a:bodyPr wrap="square" rtlCol="0">
            <a:spAutoFit/>
          </a:bodyPr>
          <a:lstStyle/>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命题演算系统元理论概述</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命题演算公理化系统的可靠性</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命题演算公理化系统的完全性</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命题演算公理化系统公理的独立性</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永真式都是内定理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8C41929-9A7F-4577-A942-BBB9382FB6F2}"/>
                  </a:ext>
                </a:extLst>
              </p:cNvPr>
              <p:cNvSpPr txBox="1"/>
              <p:nvPr/>
            </p:nvSpPr>
            <p:spPr>
              <a:xfrm>
                <a:off x="657220" y="864352"/>
                <a:ext cx="5416827"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永真式都是命题演算公理化系统</a:t>
                </a:r>
                <a14:m>
                  <m:oMath xmlns:m="http://schemas.openxmlformats.org/officeDocument/2006/math">
                    <m:r>
                      <a:rPr lang="zh-CN" altLang="en-US" b="1" i="1" smtClean="0">
                        <a:solidFill>
                          <a:schemeClr val="accent2">
                            <a:lumMod val="50000"/>
                          </a:schemeClr>
                        </a:solidFill>
                        <a:latin typeface="Cambria Math" panose="02040503050406030204" pitchFamily="18" charset="0"/>
                      </a:rPr>
                      <m:t>𝓟</m:t>
                    </m:r>
                  </m:oMath>
                </a14:m>
                <a:r>
                  <a:rPr lang="zh-CN" altLang="en-US" b="1">
                    <a:solidFill>
                      <a:schemeClr val="accent2">
                        <a:lumMod val="50000"/>
                      </a:schemeClr>
                    </a:solidFill>
                  </a:rPr>
                  <a:t>的内定理</a:t>
                </a:r>
              </a:p>
            </p:txBody>
          </p:sp>
        </mc:Choice>
        <mc:Fallback xmlns="">
          <p:sp>
            <p:nvSpPr>
              <p:cNvPr id="2" name="文本框 1">
                <a:extLst>
                  <a:ext uri="{FF2B5EF4-FFF2-40B4-BE49-F238E27FC236}">
                    <a16:creationId xmlns:a16="http://schemas.microsoft.com/office/drawing/2014/main" id="{08C41929-9A7F-4577-A942-BBB9382FB6F2}"/>
                  </a:ext>
                </a:extLst>
              </p:cNvPr>
              <p:cNvSpPr txBox="1">
                <a:spLocks noRot="1" noChangeAspect="1" noMove="1" noResize="1" noEditPoints="1" noAdjustHandles="1" noChangeArrowheads="1" noChangeShapeType="1" noTextEdit="1"/>
              </p:cNvSpPr>
              <p:nvPr/>
            </p:nvSpPr>
            <p:spPr>
              <a:xfrm>
                <a:off x="657220" y="864352"/>
                <a:ext cx="5416827" cy="369332"/>
              </a:xfrm>
              <a:prstGeom prst="rect">
                <a:avLst/>
              </a:prstGeom>
              <a:blipFill>
                <a:blip r:embed="rId2"/>
                <a:stretch>
                  <a:fillRect l="-1014" t="-10000" r="-901"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CD2A43F-40E4-4972-9806-1B0F2402614D}"/>
                  </a:ext>
                </a:extLst>
              </p:cNvPr>
              <p:cNvSpPr txBox="1"/>
              <p:nvPr/>
            </p:nvSpPr>
            <p:spPr>
              <a:xfrm>
                <a:off x="657220" y="1353542"/>
                <a:ext cx="7829553" cy="3204532"/>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恰好含</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𝒏</m:t>
                    </m:r>
                  </m:oMath>
                </a14:m>
                <a:r>
                  <a:rPr lang="zh-CN" altLang="en-US" sz="1400" b="1">
                    <a:solidFill>
                      <a:schemeClr val="accent2">
                        <a:lumMod val="50000"/>
                      </a:schemeClr>
                    </a:solidFill>
                  </a:rPr>
                  <a:t>个命题变量，当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是永真式时，按照前面引理，在命题演算公理化系统</a:t>
                </a:r>
                <a14:m>
                  <m:oMath xmlns:m="http://schemas.openxmlformats.org/officeDocument/2006/math">
                    <m:r>
                      <a:rPr lang="zh-CN" altLang="en-US" sz="1400" b="1" i="1" smtClean="0">
                        <a:solidFill>
                          <a:schemeClr val="accent2">
                            <a:lumMod val="50000"/>
                          </a:schemeClr>
                        </a:solidFill>
                        <a:latin typeface="Cambria Math" panose="02040503050406030204" pitchFamily="18" charset="0"/>
                      </a:rPr>
                      <m:t>𝓟</m:t>
                    </m:r>
                  </m:oMath>
                </a14:m>
                <a:r>
                  <a:rPr lang="zh-CN" altLang="en-US" sz="1400" b="1">
                    <a:solidFill>
                      <a:schemeClr val="accent2">
                        <a:lumMod val="50000"/>
                      </a:schemeClr>
                    </a:solidFill>
                  </a:rPr>
                  <a:t>可证明</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𝟐</m:t>
                        </m:r>
                      </m:e>
                      <m:sup>
                        <m:r>
                          <a:rPr lang="en-US" altLang="zh-CN" sz="1400" b="1" i="1" smtClean="0">
                            <a:solidFill>
                              <a:schemeClr val="accent2">
                                <a:lumMod val="50000"/>
                              </a:schemeClr>
                            </a:solidFill>
                            <a:latin typeface="Cambria Math" panose="02040503050406030204" pitchFamily="18" charset="0"/>
                          </a:rPr>
                          <m:t>𝒏</m:t>
                        </m:r>
                      </m:sup>
                    </m:sSup>
                  </m:oMath>
                </a14:m>
                <a:r>
                  <a:rPr lang="zh-CN" altLang="en-US" sz="1400" b="1">
                    <a:solidFill>
                      <a:schemeClr val="accent2">
                        <a:lumMod val="50000"/>
                      </a:schemeClr>
                    </a:solidFill>
                  </a:rPr>
                  <a:t>个形式推出：</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𝟐</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𝟐</m:t>
                            </m:r>
                          </m:e>
                          <m:sup>
                            <m:r>
                              <a:rPr lang="en-US" altLang="zh-CN" sz="1400" b="1" i="1" smtClean="0">
                                <a:solidFill>
                                  <a:schemeClr val="accent2">
                                    <a:lumMod val="50000"/>
                                  </a:schemeClr>
                                </a:solidFill>
                                <a:latin typeface="Cambria Math" panose="02040503050406030204" pitchFamily="18" charset="0"/>
                              </a:rPr>
                              <m:t>𝒏</m:t>
                            </m:r>
                          </m:sup>
                        </m:sSup>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注意到对每个含有文字</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的</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，必定存在</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𝒋</m:t>
                        </m:r>
                      </m:sub>
                    </m:sSub>
                  </m:oMath>
                </a14:m>
                <a:r>
                  <a:rPr lang="zh-CN" altLang="en-US" sz="1400" b="1">
                    <a:solidFill>
                      <a:schemeClr val="accent2">
                        <a:lumMod val="50000"/>
                      </a:schemeClr>
                    </a:solidFill>
                  </a:rPr>
                  <a:t>，使得</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𝒋</m:t>
                        </m:r>
                      </m:sub>
                    </m:sSub>
                    <m:r>
                      <a:rPr lang="en-US" altLang="zh-CN" sz="1400" b="1" i="1" smtClean="0">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𝒊</m:t>
                        </m:r>
                      </m:sub>
                    </m:sSub>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e>
                    </m:d>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e>
                    </m:d>
                  </m:oMath>
                </a14:m>
                <a:r>
                  <a:rPr lang="zh-CN" altLang="en-US" sz="1400" b="1">
                    <a:solidFill>
                      <a:schemeClr val="accent2">
                        <a:lumMod val="50000"/>
                      </a:schemeClr>
                    </a:solidFill>
                  </a:rPr>
                  <a:t>，也即</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𝒋</m:t>
                        </m:r>
                      </m:sub>
                    </m:sSub>
                  </m:oMath>
                </a14:m>
                <a:r>
                  <a:rPr lang="zh-CN" altLang="en-US" sz="1400" b="1">
                    <a:solidFill>
                      <a:schemeClr val="accent2">
                        <a:lumMod val="50000"/>
                      </a:schemeClr>
                    </a:solidFill>
                  </a:rPr>
                  <a:t>除对</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含的是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外，对其他变量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𝒋</m:t>
                        </m:r>
                      </m:sub>
                    </m:sSub>
                  </m:oMath>
                </a14:m>
                <a:r>
                  <a:rPr lang="zh-CN" altLang="en-US" sz="1400" b="1">
                    <a:solidFill>
                      <a:schemeClr val="accent2">
                        <a:lumMod val="50000"/>
                      </a:schemeClr>
                    </a:solidFill>
                  </a:rPr>
                  <a:t>含的文字都完全相同。</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也就是说，有</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，这里</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𝒊</m:t>
                        </m:r>
                      </m:sub>
                    </m:sSub>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e>
                    </m:d>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𝒋</m:t>
                        </m:r>
                      </m:sub>
                    </m:sSub>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e>
                    </m:d>
                  </m:oMath>
                </a14:m>
                <a:r>
                  <a:rPr lang="zh-CN" altLang="en-US" sz="1400" b="1">
                    <a:solidFill>
                      <a:schemeClr val="accent2">
                        <a:lumMod val="50000"/>
                      </a:schemeClr>
                    </a:solidFill>
                  </a:rPr>
                  <a:t>。也即有</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。在前面讨论析取运算式时证明了对任意公式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，因此由</a:t>
                </a:r>
                <a14:m>
                  <m:oMath xmlns:m="http://schemas.openxmlformats.org/officeDocument/2006/math">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𝜞</m:t>
                        </m:r>
                      </m:e>
                      <m:sup>
                        <m:r>
                          <a:rPr lang="en-US" altLang="zh-CN" sz="1400" b="1" i="1">
                            <a:solidFill>
                              <a:schemeClr val="accent2">
                                <a:lumMod val="50000"/>
                              </a:schemeClr>
                            </a:solidFill>
                            <a:latin typeface="Cambria Math" panose="02040503050406030204" pitchFamily="18" charset="0"/>
                          </a:rPr>
                          <m:t>′</m:t>
                        </m:r>
                      </m:sup>
                    </m:sSup>
                    <m:r>
                      <a:rPr lang="en-US" altLang="zh-CN" sz="1400" b="1" i="1">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𝒑</m:t>
                        </m:r>
                      </m:e>
                      <m:sub>
                        <m:r>
                          <a:rPr lang="en-US" altLang="zh-CN" sz="1400" b="1" i="1">
                            <a:solidFill>
                              <a:schemeClr val="accent2">
                                <a:lumMod val="50000"/>
                              </a:schemeClr>
                            </a:solidFill>
                            <a:latin typeface="Cambria Math" panose="02040503050406030204" pitchFamily="18" charset="0"/>
                          </a:rPr>
                          <m:t>𝒏</m:t>
                        </m:r>
                      </m:sub>
                    </m:sSub>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a:t>
                </a:r>
                <a14:m>
                  <m:oMath xmlns:m="http://schemas.openxmlformats.org/officeDocument/2006/math">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𝜞</m:t>
                        </m:r>
                      </m:e>
                      <m:sup>
                        <m:r>
                          <a:rPr lang="en-US" altLang="zh-CN" sz="1400" b="1" i="1">
                            <a:solidFill>
                              <a:schemeClr val="accent2">
                                <a:lumMod val="50000"/>
                              </a:schemeClr>
                            </a:solidFill>
                            <a:latin typeface="Cambria Math" panose="02040503050406030204" pitchFamily="18" charset="0"/>
                          </a:rPr>
                          <m:t>′</m:t>
                        </m:r>
                      </m:sup>
                    </m:sSup>
                    <m:r>
                      <a:rPr lang="en-US" altLang="zh-CN" sz="1400" b="1" i="1">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𝒑</m:t>
                        </m:r>
                      </m:e>
                      <m:sub>
                        <m:r>
                          <a:rPr lang="en-US" altLang="zh-CN" sz="1400" b="1" i="1">
                            <a:solidFill>
                              <a:schemeClr val="accent2">
                                <a:lumMod val="50000"/>
                              </a:schemeClr>
                            </a:solidFill>
                            <a:latin typeface="Cambria Math" panose="02040503050406030204" pitchFamily="18" charset="0"/>
                          </a:rPr>
                          <m:t>𝒏</m:t>
                        </m:r>
                      </m:sub>
                    </m:sSub>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可得到</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，这里</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不再含对应变量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的文字。</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对每一对这样的前提集消除</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，可得到</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𝟐</m:t>
                        </m:r>
                      </m:e>
                      <m:sup>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p>
                    </m:sSup>
                  </m:oMath>
                </a14:m>
                <a:r>
                  <a:rPr lang="zh-CN" altLang="en-US" sz="1400" b="1">
                    <a:solidFill>
                      <a:schemeClr val="accent2">
                        <a:lumMod val="50000"/>
                      </a:schemeClr>
                    </a:solidFill>
                  </a:rPr>
                  <a:t>个形式推出：</a:t>
                </a:r>
                <a14:m>
                  <m:oMath xmlns:m="http://schemas.openxmlformats.org/officeDocument/2006/math">
                    <m:sSubSup>
                      <m:sSubSupPr>
                        <m:ctrlPr>
                          <a:rPr lang="en-US" altLang="zh-CN" sz="1400" b="1" i="1" smtClean="0">
                            <a:solidFill>
                              <a:schemeClr val="accent2">
                                <a:lumMod val="50000"/>
                              </a:schemeClr>
                            </a:solidFill>
                            <a:latin typeface="Cambria Math" panose="02040503050406030204" pitchFamily="18" charset="0"/>
                          </a:rPr>
                        </m:ctrlPr>
                      </m:sSubSup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𝟏</m:t>
                        </m:r>
                      </m:sub>
                      <m:sup>
                        <m:r>
                          <a:rPr lang="en-US" altLang="zh-CN" sz="1400" b="1" i="1" smtClean="0">
                            <a:solidFill>
                              <a:schemeClr val="accent2">
                                <a:lumMod val="50000"/>
                              </a:schemeClr>
                            </a:solidFill>
                            <a:latin typeface="Cambria Math" panose="02040503050406030204" pitchFamily="18" charset="0"/>
                          </a:rPr>
                          <m:t>′</m:t>
                        </m:r>
                      </m:sup>
                    </m:sSub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 ⋯, </m:t>
                    </m:r>
                    <m:sSubSup>
                      <m:sSubSupPr>
                        <m:ctrlPr>
                          <a:rPr lang="en-US" altLang="zh-CN" sz="1400" b="1" i="1" smtClean="0">
                            <a:solidFill>
                              <a:schemeClr val="accent2">
                                <a:lumMod val="50000"/>
                              </a:schemeClr>
                            </a:solidFill>
                            <a:latin typeface="Cambria Math" panose="02040503050406030204" pitchFamily="18" charset="0"/>
                          </a:rPr>
                        </m:ctrlPr>
                      </m:sSubSupPr>
                      <m:e>
                        <m:r>
                          <a:rPr lang="en-US" altLang="zh-CN" sz="1400" b="1" i="0" smtClean="0">
                            <a:solidFill>
                              <a:schemeClr val="accent2">
                                <a:lumMod val="50000"/>
                              </a:schemeClr>
                            </a:solidFill>
                            <a:latin typeface="Cambria Math" panose="02040503050406030204" pitchFamily="18" charset="0"/>
                          </a:rPr>
                          <m:t>𝚪</m:t>
                        </m:r>
                      </m:e>
                      <m:sub>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𝟐</m:t>
                            </m:r>
                          </m:e>
                          <m:sup>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p>
                        </m:sSup>
                      </m:sub>
                      <m:sup>
                        <m:r>
                          <a:rPr lang="en-US" altLang="zh-CN" sz="1400" b="1" i="1" smtClean="0">
                            <a:solidFill>
                              <a:schemeClr val="accent2">
                                <a:lumMod val="50000"/>
                              </a:schemeClr>
                            </a:solidFill>
                            <a:latin typeface="Cambria Math" panose="02040503050406030204" pitchFamily="18" charset="0"/>
                          </a:rPr>
                          <m:t>′</m:t>
                        </m:r>
                      </m:sup>
                    </m:sSub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，这些</a:t>
                </a:r>
                <a14:m>
                  <m:oMath xmlns:m="http://schemas.openxmlformats.org/officeDocument/2006/math">
                    <m:sSubSup>
                      <m:sSubSupPr>
                        <m:ctrlPr>
                          <a:rPr lang="en-US" altLang="zh-CN" sz="1400" b="1" i="1" smtClean="0">
                            <a:solidFill>
                              <a:schemeClr val="accent2">
                                <a:lumMod val="50000"/>
                              </a:schemeClr>
                            </a:solidFill>
                            <a:latin typeface="Cambria Math" panose="02040503050406030204" pitchFamily="18" charset="0"/>
                          </a:rPr>
                        </m:ctrlPr>
                      </m:sSubSup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𝟏</m:t>
                        </m:r>
                      </m:sub>
                      <m:sup>
                        <m:r>
                          <a:rPr lang="en-US" altLang="zh-CN" sz="1400" b="1" i="1" smtClean="0">
                            <a:solidFill>
                              <a:schemeClr val="accent2">
                                <a:lumMod val="50000"/>
                              </a:schemeClr>
                            </a:solidFill>
                            <a:latin typeface="Cambria Math" panose="02040503050406030204" pitchFamily="18" charset="0"/>
                          </a:rPr>
                          <m:t>′</m:t>
                        </m:r>
                      </m:sup>
                    </m:sSubSup>
                    <m:r>
                      <a:rPr lang="en-US" altLang="zh-CN" sz="1400" b="1" i="1" smtClean="0">
                        <a:solidFill>
                          <a:schemeClr val="accent2">
                            <a:lumMod val="50000"/>
                          </a:schemeClr>
                        </a:solidFill>
                        <a:latin typeface="Cambria Math" panose="02040503050406030204" pitchFamily="18" charset="0"/>
                      </a:rPr>
                      <m:t>, ⋯</m:t>
                    </m:r>
                    <m:sSubSup>
                      <m:sSubSupPr>
                        <m:ctrlPr>
                          <a:rPr lang="en-US" altLang="zh-CN" sz="1400" b="1" i="1" smtClean="0">
                            <a:solidFill>
                              <a:schemeClr val="accent2">
                                <a:lumMod val="50000"/>
                              </a:schemeClr>
                            </a:solidFill>
                            <a:latin typeface="Cambria Math" panose="02040503050406030204" pitchFamily="18" charset="0"/>
                          </a:rPr>
                        </m:ctrlPr>
                      </m:sSubSupPr>
                      <m:e>
                        <m:r>
                          <a:rPr lang="en-US" altLang="zh-CN" sz="1400" b="1" i="0">
                            <a:solidFill>
                              <a:schemeClr val="accent2">
                                <a:lumMod val="50000"/>
                              </a:schemeClr>
                            </a:solidFill>
                            <a:latin typeface="Cambria Math" panose="02040503050406030204" pitchFamily="18" charset="0"/>
                          </a:rPr>
                          <m:t>𝚪</m:t>
                        </m:r>
                      </m:e>
                      <m:sub>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𝟐</m:t>
                            </m:r>
                          </m:e>
                          <m:sup>
                            <m:r>
                              <a:rPr lang="en-US" altLang="zh-CN" sz="1400" b="1" i="1">
                                <a:solidFill>
                                  <a:schemeClr val="accent2">
                                    <a:lumMod val="50000"/>
                                  </a:schemeClr>
                                </a:solidFill>
                                <a:latin typeface="Cambria Math" panose="02040503050406030204" pitchFamily="18" charset="0"/>
                              </a:rPr>
                              <m:t>𝒏</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sup>
                        </m:sSup>
                      </m:sub>
                      <m:sup>
                        <m:r>
                          <a:rPr lang="en-US" altLang="zh-CN" sz="1400" b="1" i="1" smtClean="0">
                            <a:solidFill>
                              <a:schemeClr val="accent2">
                                <a:lumMod val="50000"/>
                              </a:schemeClr>
                            </a:solidFill>
                            <a:latin typeface="Cambria Math" panose="02040503050406030204" pitchFamily="18" charset="0"/>
                          </a:rPr>
                          <m:t>′</m:t>
                        </m:r>
                      </m:sup>
                    </m:sSubSup>
                  </m:oMath>
                </a14:m>
                <a:r>
                  <a:rPr lang="zh-CN" altLang="en-US" sz="1400" b="1">
                    <a:solidFill>
                      <a:schemeClr val="accent2">
                        <a:lumMod val="50000"/>
                      </a:schemeClr>
                    </a:solidFill>
                  </a:rPr>
                  <a:t>都不再含变量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，且含变量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的两个文字</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的前提集仍成对出现，所以可按照消除变量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的方法再消除变量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得到</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𝟐</m:t>
                        </m:r>
                      </m:e>
                      <m:sup>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sup>
                    </m:sSup>
                  </m:oMath>
                </a14:m>
                <a:r>
                  <a:rPr lang="zh-CN" altLang="en-US" sz="1400" b="1">
                    <a:solidFill>
                      <a:schemeClr val="accent2">
                        <a:lumMod val="50000"/>
                      </a:schemeClr>
                    </a:solidFill>
                  </a:rPr>
                  <a:t>个形式推出。</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最后按照类似的方法，一直消除</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rPr>
                  <a:t>到</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，最终得到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，即得到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是内定理。</a:t>
                </a:r>
              </a:p>
            </p:txBody>
          </p:sp>
        </mc:Choice>
        <mc:Fallback xmlns="">
          <p:sp>
            <p:nvSpPr>
              <p:cNvPr id="3" name="文本框 2">
                <a:extLst>
                  <a:ext uri="{FF2B5EF4-FFF2-40B4-BE49-F238E27FC236}">
                    <a16:creationId xmlns:a16="http://schemas.microsoft.com/office/drawing/2014/main" id="{2CD2A43F-40E4-4972-9806-1B0F2402614D}"/>
                  </a:ext>
                </a:extLst>
              </p:cNvPr>
              <p:cNvSpPr txBox="1">
                <a:spLocks noRot="1" noChangeAspect="1" noMove="1" noResize="1" noEditPoints="1" noAdjustHandles="1" noChangeArrowheads="1" noChangeShapeType="1" noTextEdit="1"/>
              </p:cNvSpPr>
              <p:nvPr/>
            </p:nvSpPr>
            <p:spPr>
              <a:xfrm>
                <a:off x="657220" y="1353542"/>
                <a:ext cx="7829553" cy="3204532"/>
              </a:xfrm>
              <a:prstGeom prst="rect">
                <a:avLst/>
              </a:prstGeom>
              <a:blipFill>
                <a:blip r:embed="rId3"/>
                <a:stretch>
                  <a:fillRect l="-234" b="-11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960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永真式作为内定理的证明的构造算法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313952E-FF0F-44FB-A58A-60240B9C0959}"/>
                  </a:ext>
                </a:extLst>
              </p:cNvPr>
              <p:cNvSpPr txBox="1"/>
              <p:nvPr/>
            </p:nvSpPr>
            <p:spPr>
              <a:xfrm>
                <a:off x="889549" y="813075"/>
                <a:ext cx="7364896" cy="1631216"/>
              </a:xfrm>
              <a:prstGeom prst="rect">
                <a:avLst/>
              </a:prstGeom>
              <a:solidFill>
                <a:schemeClr val="accent5">
                  <a:lumMod val="20000"/>
                  <a:lumOff val="80000"/>
                </a:schemeClr>
              </a:solidFill>
            </p:spPr>
            <p:txBody>
              <a:bodyPr wrap="square" rtlCol="0">
                <a:spAutoFit/>
              </a:bodyPr>
              <a:lstStyle/>
              <a:p>
                <a:pPr>
                  <a:lnSpc>
                    <a:spcPts val="1800"/>
                  </a:lnSpc>
                  <a:spcBef>
                    <a:spcPts val="600"/>
                  </a:spcBef>
                </a:pPr>
                <a:r>
                  <a:rPr lang="zh-CN" altLang="en-US" sz="1600" b="1">
                    <a:solidFill>
                      <a:schemeClr val="accent2">
                        <a:lumMod val="50000"/>
                      </a:schemeClr>
                    </a:solidFill>
                  </a:rPr>
                  <a:t>上面定理和引理的证明实际上给出了一个算法，构造任意一个永真式作为内定理时在命题演算公理化系统</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𝓟</m:t>
                    </m:r>
                  </m:oMath>
                </a14:m>
                <a:r>
                  <a:rPr lang="zh-CN" altLang="en-US" sz="1600" b="1">
                    <a:solidFill>
                      <a:schemeClr val="accent2">
                        <a:lumMod val="50000"/>
                      </a:schemeClr>
                    </a:solidFill>
                  </a:rPr>
                  <a:t>中的证明（序列）</a:t>
                </a:r>
                <a:endParaRPr lang="en-US" altLang="zh-CN" sz="1600" b="1">
                  <a:solidFill>
                    <a:schemeClr val="accent2">
                      <a:lumMod val="50000"/>
                    </a:schemeClr>
                  </a:solidFill>
                </a:endParaRPr>
              </a:p>
              <a:p>
                <a:pPr marL="285750" indent="-28575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先按照引理的证明递归地构造</a:t>
                </a:r>
                <a14:m>
                  <m:oMath xmlns:m="http://schemas.openxmlformats.org/officeDocument/2006/math">
                    <m:sSup>
                      <m:sSupPr>
                        <m:ctrlPr>
                          <a:rPr lang="en-US" altLang="zh-CN" sz="1400" b="1" i="1" smtClean="0">
                            <a:solidFill>
                              <a:srgbClr val="002060"/>
                            </a:solidFill>
                            <a:latin typeface="Cambria Math" panose="02040503050406030204" pitchFamily="18" charset="0"/>
                          </a:rPr>
                        </m:ctrlPr>
                      </m:sSupPr>
                      <m:e>
                        <m:r>
                          <a:rPr lang="en-US" altLang="zh-CN" sz="1400" b="1" i="1" smtClean="0">
                            <a:solidFill>
                              <a:srgbClr val="002060"/>
                            </a:solidFill>
                            <a:latin typeface="Cambria Math" panose="02040503050406030204" pitchFamily="18" charset="0"/>
                          </a:rPr>
                          <m:t>𝟐</m:t>
                        </m:r>
                      </m:e>
                      <m:sup>
                        <m:r>
                          <a:rPr lang="en-US" altLang="zh-CN" sz="1400" b="1" i="1" smtClean="0">
                            <a:solidFill>
                              <a:srgbClr val="002060"/>
                            </a:solidFill>
                            <a:latin typeface="Cambria Math" panose="02040503050406030204" pitchFamily="18" charset="0"/>
                          </a:rPr>
                          <m:t>𝒏</m:t>
                        </m:r>
                      </m:sup>
                    </m:sSup>
                  </m:oMath>
                </a14:m>
                <a:r>
                  <a:rPr lang="zh-CN" altLang="en-US" sz="1400" b="1">
                    <a:solidFill>
                      <a:srgbClr val="002060"/>
                    </a:solidFill>
                    <a:latin typeface="楷体" panose="02010609060101010101" pitchFamily="49" charset="-122"/>
                    <a:ea typeface="楷体" panose="02010609060101010101" pitchFamily="49" charset="-122"/>
                  </a:rPr>
                  <a:t>个</a:t>
                </a:r>
                <a14:m>
                  <m:oMath xmlns:m="http://schemas.openxmlformats.org/officeDocument/2006/math">
                    <m:r>
                      <a:rPr lang="en-US" altLang="zh-CN" sz="1400" b="1" i="0" smtClean="0">
                        <a:solidFill>
                          <a:srgbClr val="002060"/>
                        </a:solidFill>
                        <a:latin typeface="Cambria Math" panose="02040503050406030204" pitchFamily="18" charset="0"/>
                      </a:rPr>
                      <m:t>𝚪</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的证明（设</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含</a:t>
                </a:r>
                <a14:m>
                  <m:oMath xmlns:m="http://schemas.openxmlformats.org/officeDocument/2006/math">
                    <m:r>
                      <a:rPr lang="en-US" altLang="zh-CN" sz="1400" b="1" i="1" smtClean="0">
                        <a:solidFill>
                          <a:srgbClr val="002060"/>
                        </a:solidFill>
                        <a:latin typeface="Cambria Math" panose="02040503050406030204" pitchFamily="18" charset="0"/>
                      </a:rPr>
                      <m:t>𝒏</m:t>
                    </m:r>
                  </m:oMath>
                </a14:m>
                <a:r>
                  <a:rPr lang="zh-CN" altLang="en-US" sz="1400" b="1">
                    <a:solidFill>
                      <a:srgbClr val="002060"/>
                    </a:solidFill>
                    <a:latin typeface="楷体" panose="02010609060101010101" pitchFamily="49" charset="-122"/>
                    <a:ea typeface="楷体" panose="02010609060101010101" pitchFamily="49" charset="-122"/>
                  </a:rPr>
                  <a:t>个命题变量），然后一一地消除</a:t>
                </a:r>
                <a14:m>
                  <m:oMath xmlns:m="http://schemas.openxmlformats.org/officeDocument/2006/math">
                    <m:r>
                      <a:rPr lang="en-US" altLang="zh-CN" sz="1400" b="1" i="0" smtClean="0">
                        <a:solidFill>
                          <a:srgbClr val="002060"/>
                        </a:solidFill>
                        <a:latin typeface="Cambria Math" panose="02040503050406030204" pitchFamily="18" charset="0"/>
                      </a:rPr>
                      <m:t>𝚪</m:t>
                    </m:r>
                  </m:oMath>
                </a14:m>
                <a:r>
                  <a:rPr lang="zh-CN" altLang="en-US" sz="1400" b="1">
                    <a:solidFill>
                      <a:srgbClr val="002060"/>
                    </a:solidFill>
                    <a:latin typeface="楷体" panose="02010609060101010101" pitchFamily="49" charset="-122"/>
                    <a:ea typeface="楷体" panose="02010609060101010101" pitchFamily="49" charset="-122"/>
                  </a:rPr>
                  <a:t>中的文字，最终得到</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的证明</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证明中用到的内定理或公理：</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𝑩</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𝑩</m:t>
                    </m:r>
                  </m:oMath>
                </a14:m>
                <a:r>
                  <a:rPr lang="en-US" altLang="zh-CN" sz="14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𝑩</m:t>
                    </m:r>
                    <m:r>
                      <a:rPr lang="en-US" altLang="zh-CN" sz="1400" b="1" i="1" smtClean="0">
                        <a:solidFill>
                          <a:srgbClr val="002060"/>
                        </a:solidFill>
                        <a:latin typeface="Cambria Math" panose="02040503050406030204" pitchFamily="18" charset="0"/>
                        <a:ea typeface="楷体" panose="02010609060101010101" pitchFamily="49" charset="-122"/>
                      </a:rPr>
                      <m:t>→</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𝑩</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𝑪</m:t>
                        </m:r>
                      </m:e>
                    </m:d>
                  </m:oMath>
                </a14:m>
                <a:r>
                  <a:rPr lang="en-US" altLang="zh-CN" sz="14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𝑪</m:t>
                    </m:r>
                    <m:r>
                      <a:rPr lang="en-US" altLang="zh-CN" sz="1400" b="1" i="1" smtClean="0">
                        <a:solidFill>
                          <a:srgbClr val="002060"/>
                        </a:solidFill>
                        <a:latin typeface="Cambria Math" panose="02040503050406030204" pitchFamily="18" charset="0"/>
                        <a:ea typeface="楷体" panose="02010609060101010101" pitchFamily="49" charset="-122"/>
                      </a:rPr>
                      <m:t>→</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𝑩</m:t>
                        </m:r>
                        <m:r>
                          <a:rPr lang="en-US" altLang="zh-CN" sz="1400" b="1" i="1" smtClean="0">
                            <a:solidFill>
                              <a:srgbClr val="002060"/>
                            </a:solidFill>
                            <a:latin typeface="Cambria Math" panose="02040503050406030204" pitchFamily="18" charset="0"/>
                            <a:ea typeface="楷体" panose="02010609060101010101" pitchFamily="49" charset="-122"/>
                          </a:rPr>
                          <m:t>→ </m:t>
                        </m:r>
                        <m:r>
                          <a:rPr lang="en-US" altLang="zh-CN" sz="1400" b="1" i="1" smtClean="0">
                            <a:solidFill>
                              <a:srgbClr val="002060"/>
                            </a:solidFill>
                            <a:latin typeface="Cambria Math" panose="02040503050406030204" pitchFamily="18" charset="0"/>
                            <a:ea typeface="楷体" panose="02010609060101010101" pitchFamily="49" charset="-122"/>
                          </a:rPr>
                          <m:t>𝑪</m:t>
                        </m:r>
                      </m:e>
                    </m:d>
                  </m:oMath>
                </a14:m>
                <a:r>
                  <a:rPr lang="en-US" altLang="zh-CN" sz="14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𝑩</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𝑪</m:t>
                    </m:r>
                    <m:r>
                      <a:rPr lang="en-US" altLang="zh-CN" sz="1400" b="1" i="1" smtClean="0">
                        <a:solidFill>
                          <a:srgbClr val="002060"/>
                        </a:solidFill>
                        <a:latin typeface="Cambria Math" panose="02040503050406030204" pitchFamily="18" charset="0"/>
                        <a:ea typeface="楷体" panose="02010609060101010101" pitchFamily="49" charset="-122"/>
                      </a:rPr>
                      <m:t>→¬</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𝑩</m:t>
                        </m:r>
                        <m:r>
                          <a:rPr lang="en-US" altLang="zh-CN" sz="1400" b="1" i="1" smtClean="0">
                            <a:solidFill>
                              <a:srgbClr val="002060"/>
                            </a:solidFill>
                            <a:latin typeface="Cambria Math" panose="02040503050406030204" pitchFamily="18" charset="0"/>
                            <a:ea typeface="楷体" panose="02010609060101010101" pitchFamily="49" charset="-122"/>
                          </a:rPr>
                          <m:t>→ </m:t>
                        </m:r>
                        <m:r>
                          <a:rPr lang="en-US" altLang="zh-CN" sz="1400" b="1" i="1" smtClean="0">
                            <a:solidFill>
                              <a:srgbClr val="002060"/>
                            </a:solidFill>
                            <a:latin typeface="Cambria Math" panose="02040503050406030204" pitchFamily="18" charset="0"/>
                            <a:ea typeface="楷体" panose="02010609060101010101" pitchFamily="49" charset="-122"/>
                          </a:rPr>
                          <m:t>𝑪</m:t>
                        </m:r>
                      </m:e>
                    </m:d>
                    <m:r>
                      <a:rPr lang="en-US" altLang="zh-CN" sz="1400" b="1" i="1" smtClean="0">
                        <a:solidFill>
                          <a:srgbClr val="002060"/>
                        </a:solidFill>
                        <a:latin typeface="Cambria Math" panose="02040503050406030204" pitchFamily="18" charset="0"/>
                        <a:ea typeface="楷体" panose="02010609060101010101" pitchFamily="49" charset="-122"/>
                      </a:rPr>
                      <m:t>)</m:t>
                    </m:r>
                  </m:oMath>
                </a14:m>
                <a:r>
                  <a:rPr lang="en-US" altLang="zh-CN" sz="14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𝑩</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𝑪</m:t>
                        </m:r>
                      </m:e>
                    </m:d>
                    <m:r>
                      <a:rPr lang="en-US" altLang="zh-CN" sz="1400" b="1" i="1" smtClean="0">
                        <a:solidFill>
                          <a:srgbClr val="002060"/>
                        </a:solidFill>
                        <a:latin typeface="Cambria Math" panose="02040503050406030204" pitchFamily="18" charset="0"/>
                        <a:ea typeface="楷体" panose="02010609060101010101" pitchFamily="49" charset="-122"/>
                      </a:rPr>
                      <m:t>→</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𝑩</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𝑪</m:t>
                            </m:r>
                          </m:e>
                        </m:d>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𝑪</m:t>
                        </m:r>
                      </m:e>
                    </m:d>
                  </m:oMath>
                </a14:m>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A313952E-FF0F-44FB-A58A-60240B9C0959}"/>
                  </a:ext>
                </a:extLst>
              </p:cNvPr>
              <p:cNvSpPr txBox="1">
                <a:spLocks noRot="1" noChangeAspect="1" noMove="1" noResize="1" noEditPoints="1" noAdjustHandles="1" noChangeArrowheads="1" noChangeShapeType="1" noTextEdit="1"/>
              </p:cNvSpPr>
              <p:nvPr/>
            </p:nvSpPr>
            <p:spPr>
              <a:xfrm>
                <a:off x="889549" y="813075"/>
                <a:ext cx="7364896" cy="1631216"/>
              </a:xfrm>
              <a:prstGeom prst="rect">
                <a:avLst/>
              </a:prstGeom>
              <a:blipFill>
                <a:blip r:embed="rId2"/>
                <a:stretch>
                  <a:fillRect l="-497" t="-1866" b="-1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D3A05EF2-1CC4-4891-AB3F-64DAE179628E}"/>
                  </a:ext>
                </a:extLst>
              </p:cNvPr>
              <p:cNvGraphicFramePr>
                <a:graphicFrameLocks noGrp="1"/>
              </p:cNvGraphicFramePr>
              <p:nvPr>
                <p:extLst>
                  <p:ext uri="{D42A27DB-BD31-4B8C-83A1-F6EECF244321}">
                    <p14:modId xmlns:p14="http://schemas.microsoft.com/office/powerpoint/2010/main" val="206072522"/>
                  </p:ext>
                </p:extLst>
              </p:nvPr>
            </p:nvGraphicFramePr>
            <p:xfrm>
              <a:off x="591375" y="2598002"/>
              <a:ext cx="2072312" cy="1915765"/>
            </p:xfrm>
            <a:graphic>
              <a:graphicData uri="http://schemas.openxmlformats.org/drawingml/2006/table">
                <a:tbl>
                  <a:tblPr firstRow="1" bandRow="1">
                    <a:tableStyleId>{68D230F3-CF80-4859-8CE7-A43EE81993B5}</a:tableStyleId>
                  </a:tblPr>
                  <a:tblGrid>
                    <a:gridCol w="268360">
                      <a:extLst>
                        <a:ext uri="{9D8B030D-6E8A-4147-A177-3AD203B41FA5}">
                          <a16:colId xmlns:a16="http://schemas.microsoft.com/office/drawing/2014/main" val="355980716"/>
                        </a:ext>
                      </a:extLst>
                    </a:gridCol>
                    <a:gridCol w="273326">
                      <a:extLst>
                        <a:ext uri="{9D8B030D-6E8A-4147-A177-3AD203B41FA5}">
                          <a16:colId xmlns:a16="http://schemas.microsoft.com/office/drawing/2014/main" val="3056141495"/>
                        </a:ext>
                      </a:extLst>
                    </a:gridCol>
                    <a:gridCol w="1530626">
                      <a:extLst>
                        <a:ext uri="{9D8B030D-6E8A-4147-A177-3AD203B41FA5}">
                          <a16:colId xmlns:a16="http://schemas.microsoft.com/office/drawing/2014/main" val="944827159"/>
                        </a:ext>
                      </a:extLst>
                    </a:gridCol>
                  </a:tblGrid>
                  <a:tr h="383153">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centerGroup"/>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a:txBody>
                      <a:tcPr anchor="ctr"/>
                    </a:tc>
                    <a:extLst>
                      <a:ext uri="{0D108BD9-81ED-4DB2-BD59-A6C34878D82A}">
                        <a16:rowId xmlns:a16="http://schemas.microsoft.com/office/drawing/2014/main" val="1834275066"/>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01132536"/>
                      </a:ext>
                    </a:extLst>
                  </a:tr>
                </a:tbl>
              </a:graphicData>
            </a:graphic>
          </p:graphicFrame>
        </mc:Choice>
        <mc:Fallback xmlns="">
          <p:graphicFrame>
            <p:nvGraphicFramePr>
              <p:cNvPr id="9" name="表格 8">
                <a:extLst>
                  <a:ext uri="{FF2B5EF4-FFF2-40B4-BE49-F238E27FC236}">
                    <a16:creationId xmlns:a16="http://schemas.microsoft.com/office/drawing/2014/main" id="{D3A05EF2-1CC4-4891-AB3F-64DAE179628E}"/>
                  </a:ext>
                </a:extLst>
              </p:cNvPr>
              <p:cNvGraphicFramePr>
                <a:graphicFrameLocks noGrp="1"/>
              </p:cNvGraphicFramePr>
              <p:nvPr>
                <p:extLst>
                  <p:ext uri="{D42A27DB-BD31-4B8C-83A1-F6EECF244321}">
                    <p14:modId xmlns:p14="http://schemas.microsoft.com/office/powerpoint/2010/main" val="206072522"/>
                  </p:ext>
                </p:extLst>
              </p:nvPr>
            </p:nvGraphicFramePr>
            <p:xfrm>
              <a:off x="591375" y="2598002"/>
              <a:ext cx="2072312" cy="1915765"/>
            </p:xfrm>
            <a:graphic>
              <a:graphicData uri="http://schemas.openxmlformats.org/drawingml/2006/table">
                <a:tbl>
                  <a:tblPr firstRow="1" bandRow="1">
                    <a:tableStyleId>{68D230F3-CF80-4859-8CE7-A43EE81993B5}</a:tableStyleId>
                  </a:tblPr>
                  <a:tblGrid>
                    <a:gridCol w="268360">
                      <a:extLst>
                        <a:ext uri="{9D8B030D-6E8A-4147-A177-3AD203B41FA5}">
                          <a16:colId xmlns:a16="http://schemas.microsoft.com/office/drawing/2014/main" val="355980716"/>
                        </a:ext>
                      </a:extLst>
                    </a:gridCol>
                    <a:gridCol w="273326">
                      <a:extLst>
                        <a:ext uri="{9D8B030D-6E8A-4147-A177-3AD203B41FA5}">
                          <a16:colId xmlns:a16="http://schemas.microsoft.com/office/drawing/2014/main" val="3056141495"/>
                        </a:ext>
                      </a:extLst>
                    </a:gridCol>
                    <a:gridCol w="1530626">
                      <a:extLst>
                        <a:ext uri="{9D8B030D-6E8A-4147-A177-3AD203B41FA5}">
                          <a16:colId xmlns:a16="http://schemas.microsoft.com/office/drawing/2014/main" val="944827159"/>
                        </a:ext>
                      </a:extLst>
                    </a:gridCol>
                  </a:tblGrid>
                  <a:tr h="383153">
                    <a:tc>
                      <a:txBody>
                        <a:bodyPr/>
                        <a:lstStyle/>
                        <a:p>
                          <a:endParaRPr lang="zh-CN"/>
                        </a:p>
                      </a:txBody>
                      <a:tcPr anchor="ctr">
                        <a:blipFill>
                          <a:blip r:embed="rId3"/>
                          <a:stretch>
                            <a:fillRect t="-1587" r="-675000" b="-401587"/>
                          </a:stretch>
                        </a:blipFill>
                      </a:tcPr>
                    </a:tc>
                    <a:tc>
                      <a:txBody>
                        <a:bodyPr/>
                        <a:lstStyle/>
                        <a:p>
                          <a:endParaRPr lang="zh-CN"/>
                        </a:p>
                      </a:txBody>
                      <a:tcPr anchor="ctr">
                        <a:blipFill>
                          <a:blip r:embed="rId3"/>
                          <a:stretch>
                            <a:fillRect l="-97778" t="-1587" r="-560000" b="-401587"/>
                          </a:stretch>
                        </a:blipFill>
                      </a:tcPr>
                    </a:tc>
                    <a:tc>
                      <a:txBody>
                        <a:bodyPr/>
                        <a:lstStyle/>
                        <a:p>
                          <a:endParaRPr lang="zh-CN"/>
                        </a:p>
                      </a:txBody>
                      <a:tcPr anchor="ctr">
                        <a:blipFill>
                          <a:blip r:embed="rId3"/>
                          <a:stretch>
                            <a:fillRect l="-35458" t="-1587" r="-398" b="-401587"/>
                          </a:stretch>
                        </a:blipFill>
                      </a:tcPr>
                    </a:tc>
                    <a:extLst>
                      <a:ext uri="{0D108BD9-81ED-4DB2-BD59-A6C34878D82A}">
                        <a16:rowId xmlns:a16="http://schemas.microsoft.com/office/drawing/2014/main" val="1834275066"/>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01132536"/>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6996CAB-9390-4732-BA3E-D9AC554EBE7B}"/>
                  </a:ext>
                </a:extLst>
              </p:cNvPr>
              <p:cNvSpPr txBox="1"/>
              <p:nvPr/>
            </p:nvSpPr>
            <p:spPr>
              <a:xfrm>
                <a:off x="2741590" y="3028599"/>
                <a:ext cx="2072311" cy="208455"/>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E6996CAB-9390-4732-BA3E-D9AC554EBE7B}"/>
                  </a:ext>
                </a:extLst>
              </p:cNvPr>
              <p:cNvSpPr txBox="1">
                <a:spLocks noRot="1" noChangeAspect="1" noMove="1" noResize="1" noEditPoints="1" noAdjustHandles="1" noChangeArrowheads="1" noChangeShapeType="1" noTextEdit="1"/>
              </p:cNvSpPr>
              <p:nvPr/>
            </p:nvSpPr>
            <p:spPr>
              <a:xfrm>
                <a:off x="2741590" y="3028599"/>
                <a:ext cx="2072311" cy="208455"/>
              </a:xfrm>
              <a:prstGeom prst="rect">
                <a:avLst/>
              </a:prstGeom>
              <a:blipFill>
                <a:blip r:embed="rId4"/>
                <a:stretch>
                  <a:fillRect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51C8B74-86F0-414E-BFF4-17C578AF3DE9}"/>
                  </a:ext>
                </a:extLst>
              </p:cNvPr>
              <p:cNvSpPr txBox="1"/>
              <p:nvPr/>
            </p:nvSpPr>
            <p:spPr>
              <a:xfrm>
                <a:off x="2741590" y="3416903"/>
                <a:ext cx="1939741" cy="208455"/>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F51C8B74-86F0-414E-BFF4-17C578AF3DE9}"/>
                  </a:ext>
                </a:extLst>
              </p:cNvPr>
              <p:cNvSpPr txBox="1">
                <a:spLocks noRot="1" noChangeAspect="1" noMove="1" noResize="1" noEditPoints="1" noAdjustHandles="1" noChangeArrowheads="1" noChangeShapeType="1" noTextEdit="1"/>
              </p:cNvSpPr>
              <p:nvPr/>
            </p:nvSpPr>
            <p:spPr>
              <a:xfrm>
                <a:off x="2741590" y="3416903"/>
                <a:ext cx="1939741" cy="208455"/>
              </a:xfrm>
              <a:prstGeom prst="rect">
                <a:avLst/>
              </a:prstGeom>
              <a:blipFill>
                <a:blip r:embed="rId5"/>
                <a:stretch>
                  <a:fillRect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1B24A38-F8D8-4A8B-A877-600201F1CBAF}"/>
                  </a:ext>
                </a:extLst>
              </p:cNvPr>
              <p:cNvSpPr txBox="1"/>
              <p:nvPr/>
            </p:nvSpPr>
            <p:spPr>
              <a:xfrm>
                <a:off x="2741589" y="3786955"/>
                <a:ext cx="1939741" cy="208455"/>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11B24A38-F8D8-4A8B-A877-600201F1CBAF}"/>
                  </a:ext>
                </a:extLst>
              </p:cNvPr>
              <p:cNvSpPr txBox="1">
                <a:spLocks noRot="1" noChangeAspect="1" noMove="1" noResize="1" noEditPoints="1" noAdjustHandles="1" noChangeArrowheads="1" noChangeShapeType="1" noTextEdit="1"/>
              </p:cNvSpPr>
              <p:nvPr/>
            </p:nvSpPr>
            <p:spPr>
              <a:xfrm>
                <a:off x="2741589" y="3786955"/>
                <a:ext cx="1939741" cy="208455"/>
              </a:xfrm>
              <a:prstGeom prst="rect">
                <a:avLst/>
              </a:prstGeom>
              <a:blipFill>
                <a:blip r:embed="rId6"/>
                <a:stretch>
                  <a:fillRect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7488D15-7851-41C3-9072-7403DEA3A788}"/>
                  </a:ext>
                </a:extLst>
              </p:cNvPr>
              <p:cNvSpPr txBox="1"/>
              <p:nvPr/>
            </p:nvSpPr>
            <p:spPr>
              <a:xfrm>
                <a:off x="2741590" y="4170322"/>
                <a:ext cx="1865197" cy="208455"/>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F7488D15-7851-41C3-9072-7403DEA3A788}"/>
                  </a:ext>
                </a:extLst>
              </p:cNvPr>
              <p:cNvSpPr txBox="1">
                <a:spLocks noRot="1" noChangeAspect="1" noMove="1" noResize="1" noEditPoints="1" noAdjustHandles="1" noChangeArrowheads="1" noChangeShapeType="1" noTextEdit="1"/>
              </p:cNvSpPr>
              <p:nvPr/>
            </p:nvSpPr>
            <p:spPr>
              <a:xfrm>
                <a:off x="2741590" y="4170322"/>
                <a:ext cx="1865197" cy="208455"/>
              </a:xfrm>
              <a:prstGeom prst="rect">
                <a:avLst/>
              </a:prstGeom>
              <a:blipFill>
                <a:blip r:embed="rId7"/>
                <a:stretch>
                  <a:fillRect b="-17647"/>
                </a:stretch>
              </a:blipFill>
            </p:spPr>
            <p:txBody>
              <a:bodyPr/>
              <a:lstStyle/>
              <a:p>
                <a:r>
                  <a:rPr lang="zh-CN" altLang="en-US">
                    <a:noFill/>
                  </a:rPr>
                  <a:t> </a:t>
                </a:r>
              </a:p>
            </p:txBody>
          </p:sp>
        </mc:Fallback>
      </mc:AlternateContent>
      <p:sp>
        <p:nvSpPr>
          <p:cNvPr id="3" name="右大括号 2">
            <a:extLst>
              <a:ext uri="{FF2B5EF4-FFF2-40B4-BE49-F238E27FC236}">
                <a16:creationId xmlns:a16="http://schemas.microsoft.com/office/drawing/2014/main" id="{5E29238B-0726-455B-8F50-DDF2C1361FCE}"/>
              </a:ext>
            </a:extLst>
          </p:cNvPr>
          <p:cNvSpPr/>
          <p:nvPr/>
        </p:nvSpPr>
        <p:spPr>
          <a:xfrm>
            <a:off x="4842914" y="3072115"/>
            <a:ext cx="97780" cy="556591"/>
          </a:xfrm>
          <a:prstGeom prst="rightBrace">
            <a:avLst>
              <a:gd name="adj1" fmla="val 55208"/>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zh-CN" altLang="en-US" sz="120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1155A62-38B8-48BC-AF1A-BEDCF8FBC8A6}"/>
                  </a:ext>
                </a:extLst>
              </p:cNvPr>
              <p:cNvSpPr txBox="1"/>
              <p:nvPr/>
            </p:nvSpPr>
            <p:spPr>
              <a:xfrm>
                <a:off x="5067485" y="3248599"/>
                <a:ext cx="1745929" cy="208455"/>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11155A62-38B8-48BC-AF1A-BEDCF8FBC8A6}"/>
                  </a:ext>
                </a:extLst>
              </p:cNvPr>
              <p:cNvSpPr txBox="1">
                <a:spLocks noRot="1" noChangeAspect="1" noMove="1" noResize="1" noEditPoints="1" noAdjustHandles="1" noChangeArrowheads="1" noChangeShapeType="1" noTextEdit="1"/>
              </p:cNvSpPr>
              <p:nvPr/>
            </p:nvSpPr>
            <p:spPr>
              <a:xfrm>
                <a:off x="5067485" y="3248599"/>
                <a:ext cx="1745929" cy="208455"/>
              </a:xfrm>
              <a:prstGeom prst="rect">
                <a:avLst/>
              </a:prstGeom>
              <a:blipFill>
                <a:blip r:embed="rId8"/>
                <a:stretch>
                  <a:fillRect r="-1045" b="-17647"/>
                </a:stretch>
              </a:blipFill>
            </p:spPr>
            <p:txBody>
              <a:bodyPr/>
              <a:lstStyle/>
              <a:p>
                <a:r>
                  <a:rPr lang="zh-CN" altLang="en-US">
                    <a:noFill/>
                  </a:rPr>
                  <a:t> </a:t>
                </a:r>
              </a:p>
            </p:txBody>
          </p:sp>
        </mc:Fallback>
      </mc:AlternateContent>
      <p:sp>
        <p:nvSpPr>
          <p:cNvPr id="21" name="右大括号 20">
            <a:extLst>
              <a:ext uri="{FF2B5EF4-FFF2-40B4-BE49-F238E27FC236}">
                <a16:creationId xmlns:a16="http://schemas.microsoft.com/office/drawing/2014/main" id="{1DCA1C47-E1F1-475F-949B-12831BA3B91E}"/>
              </a:ext>
            </a:extLst>
          </p:cNvPr>
          <p:cNvSpPr/>
          <p:nvPr/>
        </p:nvSpPr>
        <p:spPr>
          <a:xfrm>
            <a:off x="4847880" y="3816010"/>
            <a:ext cx="97780" cy="556591"/>
          </a:xfrm>
          <a:prstGeom prst="rightBrace">
            <a:avLst>
              <a:gd name="adj1" fmla="val 55208"/>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zh-CN" altLang="en-US" sz="120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795E9B1-6AFB-4D08-81EC-CA1926A276BF}"/>
                  </a:ext>
                </a:extLst>
              </p:cNvPr>
              <p:cNvSpPr txBox="1"/>
              <p:nvPr/>
            </p:nvSpPr>
            <p:spPr>
              <a:xfrm>
                <a:off x="5039723" y="3995410"/>
                <a:ext cx="1593484" cy="208455"/>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4795E9B1-6AFB-4D08-81EC-CA1926A276BF}"/>
                  </a:ext>
                </a:extLst>
              </p:cNvPr>
              <p:cNvSpPr txBox="1">
                <a:spLocks noRot="1" noChangeAspect="1" noMove="1" noResize="1" noEditPoints="1" noAdjustHandles="1" noChangeArrowheads="1" noChangeShapeType="1" noTextEdit="1"/>
              </p:cNvSpPr>
              <p:nvPr/>
            </p:nvSpPr>
            <p:spPr>
              <a:xfrm>
                <a:off x="5039723" y="3995410"/>
                <a:ext cx="1593484" cy="208455"/>
              </a:xfrm>
              <a:prstGeom prst="rect">
                <a:avLst/>
              </a:prstGeom>
              <a:blipFill>
                <a:blip r:embed="rId9"/>
                <a:stretch>
                  <a:fillRect l="-2299" r="-2682" b="-14286"/>
                </a:stretch>
              </a:blipFill>
            </p:spPr>
            <p:txBody>
              <a:bodyPr/>
              <a:lstStyle/>
              <a:p>
                <a:r>
                  <a:rPr lang="zh-CN" altLang="en-US">
                    <a:noFill/>
                  </a:rPr>
                  <a:t> </a:t>
                </a:r>
              </a:p>
            </p:txBody>
          </p:sp>
        </mc:Fallback>
      </mc:AlternateContent>
      <p:sp>
        <p:nvSpPr>
          <p:cNvPr id="24" name="右大括号 23">
            <a:extLst>
              <a:ext uri="{FF2B5EF4-FFF2-40B4-BE49-F238E27FC236}">
                <a16:creationId xmlns:a16="http://schemas.microsoft.com/office/drawing/2014/main" id="{403423E8-231C-411B-A2FE-60E80EBDEC3B}"/>
              </a:ext>
            </a:extLst>
          </p:cNvPr>
          <p:cNvSpPr/>
          <p:nvPr/>
        </p:nvSpPr>
        <p:spPr>
          <a:xfrm>
            <a:off x="6813414" y="3383691"/>
            <a:ext cx="96083" cy="754158"/>
          </a:xfrm>
          <a:prstGeom prst="rightBrace">
            <a:avLst>
              <a:gd name="adj1" fmla="val 55208"/>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zh-CN" altLang="en-US" sz="1200"/>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EFDE3A1-A46D-4F3C-9CF7-CABF5AC2E9C5}"/>
                  </a:ext>
                </a:extLst>
              </p:cNvPr>
              <p:cNvSpPr txBox="1"/>
              <p:nvPr/>
            </p:nvSpPr>
            <p:spPr>
              <a:xfrm>
                <a:off x="7011389" y="3656542"/>
                <a:ext cx="1536981" cy="208455"/>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m:oMathPara>
                </a14:m>
                <a:endParaRPr lang="zh-CN" altLang="en-US" sz="12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DEFDE3A1-A46D-4F3C-9CF7-CABF5AC2E9C5}"/>
                  </a:ext>
                </a:extLst>
              </p:cNvPr>
              <p:cNvSpPr txBox="1">
                <a:spLocks noRot="1" noChangeAspect="1" noMove="1" noResize="1" noEditPoints="1" noAdjustHandles="1" noChangeArrowheads="1" noChangeShapeType="1" noTextEdit="1"/>
              </p:cNvSpPr>
              <p:nvPr/>
            </p:nvSpPr>
            <p:spPr>
              <a:xfrm>
                <a:off x="7011389" y="3656542"/>
                <a:ext cx="1536981" cy="208455"/>
              </a:xfrm>
              <a:prstGeom prst="rect">
                <a:avLst/>
              </a:prstGeom>
              <a:blipFill>
                <a:blip r:embed="rId10"/>
                <a:stretch>
                  <a:fillRect b="-176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282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证明命题演算公理化系统完全性的思路</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55F79A4-99F0-4976-8C9D-D6AF37349BF0}"/>
                  </a:ext>
                </a:extLst>
              </p:cNvPr>
              <p:cNvSpPr txBox="1"/>
              <p:nvPr/>
            </p:nvSpPr>
            <p:spPr>
              <a:xfrm>
                <a:off x="1021075" y="1048625"/>
                <a:ext cx="7101843" cy="3147849"/>
              </a:xfrm>
              <a:prstGeom prst="rect">
                <a:avLst/>
              </a:prstGeom>
              <a:solidFill>
                <a:schemeClr val="accent4">
                  <a:lumMod val="20000"/>
                  <a:lumOff val="80000"/>
                </a:schemeClr>
              </a:solidFill>
            </p:spPr>
            <p:txBody>
              <a:bodyPr wrap="square" rtlCol="0">
                <a:spAutoFit/>
              </a:bodyPr>
              <a:lstStyle/>
              <a:p>
                <a:pPr>
                  <a:lnSpc>
                    <a:spcPts val="2400"/>
                  </a:lnSpc>
                  <a:spcBef>
                    <a:spcPts val="600"/>
                  </a:spcBef>
                </a:pPr>
                <a:r>
                  <a:rPr lang="zh-CN" altLang="en-US" b="1">
                    <a:solidFill>
                      <a:schemeClr val="accent2">
                        <a:lumMod val="50000"/>
                      </a:schemeClr>
                    </a:solidFill>
                  </a:rPr>
                  <a:t>证明可靠性</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蕴涵</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研究</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的性质，证明完全性</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蕴涵</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需要进一步研究</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的性质</a:t>
                </a:r>
                <a:endParaRPr lang="en-US" altLang="zh-CN"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引入公式集</a:t>
                </a:r>
                <a14:m>
                  <m:oMath xmlns:m="http://schemas.openxmlformats.org/officeDocument/2006/math">
                    <m:r>
                      <a:rPr lang="en-US" altLang="zh-CN" sz="1600" b="1" i="0" smtClean="0">
                        <a:solidFill>
                          <a:srgbClr val="002060"/>
                        </a:solidFill>
                        <a:latin typeface="Cambria Math" panose="02040503050406030204" pitchFamily="18" charset="0"/>
                      </a:rPr>
                      <m:t>𝚪</m:t>
                    </m:r>
                  </m:oMath>
                </a14:m>
                <a:r>
                  <a:rPr lang="zh-CN" altLang="en-US" sz="1600" b="1">
                    <a:solidFill>
                      <a:srgbClr val="002060"/>
                    </a:solidFill>
                    <a:latin typeface="楷体" panose="02010609060101010101" pitchFamily="49" charset="-122"/>
                    <a:ea typeface="楷体" panose="02010609060101010101" pitchFamily="49" charset="-122"/>
                  </a:rPr>
                  <a:t>是</a:t>
                </a:r>
                <a:r>
                  <a:rPr lang="zh-CN" altLang="en-US" sz="1600" b="1">
                    <a:solidFill>
                      <a:srgbClr val="C00000"/>
                    </a:solidFill>
                    <a:latin typeface="+mn-ea"/>
                  </a:rPr>
                  <a:t>一致</a:t>
                </a:r>
                <a:r>
                  <a:rPr lang="en-US" altLang="zh-CN" sz="1600" b="1">
                    <a:solidFill>
                      <a:srgbClr val="002060"/>
                    </a:solidFill>
                    <a:latin typeface="+mn-ea"/>
                  </a:rPr>
                  <a:t>(consistent)</a:t>
                </a:r>
                <a:r>
                  <a:rPr lang="zh-CN" altLang="en-US" sz="1600" b="1">
                    <a:solidFill>
                      <a:srgbClr val="002060"/>
                    </a:solidFill>
                    <a:latin typeface="楷体" panose="02010609060101010101" pitchFamily="49" charset="-122"/>
                    <a:ea typeface="楷体" panose="02010609060101010101" pitchFamily="49" charset="-122"/>
                  </a:rPr>
                  <a:t>的这个概念（李娜教材称为相容，也有教材称为协调的）</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证明</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e>
                    </m:d>
                  </m:oMath>
                </a14:m>
                <a:r>
                  <a:rPr lang="zh-CN" altLang="en-US" sz="1600" b="1">
                    <a:solidFill>
                      <a:srgbClr val="C00000"/>
                    </a:solidFill>
                    <a:latin typeface="楷体" panose="02010609060101010101" pitchFamily="49" charset="-122"/>
                    <a:ea typeface="楷体" panose="02010609060101010101" pitchFamily="49" charset="-122"/>
                  </a:rPr>
                  <a:t>不是一致的</a:t>
                </a:r>
                <a:r>
                  <a:rPr lang="zh-CN" altLang="en-US" sz="1600" b="1">
                    <a:solidFill>
                      <a:srgbClr val="002060"/>
                    </a:solidFill>
                    <a:latin typeface="楷体" panose="02010609060101010101" pitchFamily="49" charset="-122"/>
                    <a:ea typeface="楷体" panose="02010609060101010101" pitchFamily="49" charset="-122"/>
                  </a:rPr>
                  <a:t>，并证明</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e>
                    </m:d>
                  </m:oMath>
                </a14:m>
                <a:r>
                  <a:rPr lang="zh-CN" altLang="en-US" sz="1600" b="1">
                    <a:solidFill>
                      <a:srgbClr val="C00000"/>
                    </a:solidFill>
                    <a:latin typeface="楷体" panose="02010609060101010101" pitchFamily="49" charset="-122"/>
                    <a:ea typeface="楷体" panose="02010609060101010101" pitchFamily="49" charset="-122"/>
                  </a:rPr>
                  <a:t>不是可满足的</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蕴涵</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等价于</a:t>
                </a:r>
                <a14:m>
                  <m:oMath xmlns:m="http://schemas.openxmlformats.org/officeDocument/2006/math">
                    <m:r>
                      <a:rPr lang="en-US" altLang="zh-CN" sz="1600" b="1" i="0" smtClean="0">
                        <a:solidFill>
                          <a:srgbClr val="C00000"/>
                        </a:solidFill>
                        <a:latin typeface="Cambria Math" panose="02040503050406030204" pitchFamily="18" charset="0"/>
                      </a:rPr>
                      <m:t>𝚪</m:t>
                    </m:r>
                  </m:oMath>
                </a14:m>
                <a:r>
                  <a:rPr lang="zh-CN" altLang="en-US" sz="1600" b="1">
                    <a:solidFill>
                      <a:srgbClr val="C00000"/>
                    </a:solidFill>
                    <a:latin typeface="楷体" panose="02010609060101010101" pitchFamily="49" charset="-122"/>
                    <a:ea typeface="楷体" panose="02010609060101010101" pitchFamily="49" charset="-122"/>
                  </a:rPr>
                  <a:t>是一致的蕴涵</a:t>
                </a:r>
                <a14:m>
                  <m:oMath xmlns:m="http://schemas.openxmlformats.org/officeDocument/2006/math">
                    <m:r>
                      <a:rPr lang="en-US" altLang="zh-CN" sz="1600" b="1" i="0" smtClean="0">
                        <a:solidFill>
                          <a:srgbClr val="C00000"/>
                        </a:solidFill>
                        <a:latin typeface="Cambria Math" panose="02040503050406030204" pitchFamily="18" charset="0"/>
                      </a:rPr>
                      <m:t>𝚪</m:t>
                    </m:r>
                  </m:oMath>
                </a14:m>
                <a:r>
                  <a:rPr lang="zh-CN" altLang="en-US" sz="1600" b="1">
                    <a:solidFill>
                      <a:srgbClr val="C00000"/>
                    </a:solidFill>
                    <a:latin typeface="楷体" panose="02010609060101010101" pitchFamily="49" charset="-122"/>
                    <a:ea typeface="楷体" panose="02010609060101010101" pitchFamily="49" charset="-122"/>
                  </a:rPr>
                  <a:t>是可满足的</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最后说明任意一致的公式集</a:t>
                </a:r>
                <a14:m>
                  <m:oMath xmlns:m="http://schemas.openxmlformats.org/officeDocument/2006/math">
                    <m:r>
                      <a:rPr lang="en-US" altLang="zh-CN" sz="1600" b="1" i="0" smtClean="0">
                        <a:solidFill>
                          <a:srgbClr val="002060"/>
                        </a:solidFill>
                        <a:latin typeface="Cambria Math" panose="02040503050406030204" pitchFamily="18" charset="0"/>
                      </a:rPr>
                      <m:t>𝚪</m:t>
                    </m:r>
                  </m:oMath>
                </a14:m>
                <a:r>
                  <a:rPr lang="zh-CN" altLang="en-US" sz="1600" b="1">
                    <a:solidFill>
                      <a:srgbClr val="002060"/>
                    </a:solidFill>
                    <a:latin typeface="楷体" panose="02010609060101010101" pitchFamily="49" charset="-122"/>
                    <a:ea typeface="楷体" panose="02010609060101010101" pitchFamily="49" charset="-122"/>
                  </a:rPr>
                  <a:t>都可扩展为</a:t>
                </a:r>
                <a:r>
                  <a:rPr lang="zh-CN" altLang="en-US" sz="1600" b="1">
                    <a:solidFill>
                      <a:srgbClr val="C00000"/>
                    </a:solidFill>
                    <a:latin typeface="+mn-ea"/>
                  </a:rPr>
                  <a:t>极大一致</a:t>
                </a:r>
                <a:r>
                  <a:rPr lang="zh-CN" altLang="en-US" sz="1600" b="1">
                    <a:solidFill>
                      <a:srgbClr val="002060"/>
                    </a:solidFill>
                    <a:latin typeface="楷体" panose="02010609060101010101" pitchFamily="49" charset="-122"/>
                    <a:ea typeface="楷体" panose="02010609060101010101" pitchFamily="49" charset="-122"/>
                  </a:rPr>
                  <a:t>的，而极大一致的集合是辛提卡集合，是可满足的</a:t>
                </a:r>
              </a:p>
            </p:txBody>
          </p:sp>
        </mc:Choice>
        <mc:Fallback xmlns="">
          <p:sp>
            <p:nvSpPr>
              <p:cNvPr id="2" name="文本框 1">
                <a:extLst>
                  <a:ext uri="{FF2B5EF4-FFF2-40B4-BE49-F238E27FC236}">
                    <a16:creationId xmlns:a16="http://schemas.microsoft.com/office/drawing/2014/main" id="{F55F79A4-99F0-4976-8C9D-D6AF37349BF0}"/>
                  </a:ext>
                </a:extLst>
              </p:cNvPr>
              <p:cNvSpPr txBox="1">
                <a:spLocks noRot="1" noChangeAspect="1" noMove="1" noResize="1" noEditPoints="1" noAdjustHandles="1" noChangeArrowheads="1" noChangeShapeType="1" noTextEdit="1"/>
              </p:cNvSpPr>
              <p:nvPr/>
            </p:nvSpPr>
            <p:spPr>
              <a:xfrm>
                <a:off x="1021075" y="1048625"/>
                <a:ext cx="7101843" cy="3147849"/>
              </a:xfrm>
              <a:prstGeom prst="rect">
                <a:avLst/>
              </a:prstGeom>
              <a:blipFill>
                <a:blip r:embed="rId2"/>
                <a:stretch>
                  <a:fillRect l="-687" t="-388" r="-86" b="-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4596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公式集的一致性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B26297E-80C5-4B06-BD37-4C737FEE712B}"/>
                  </a:ext>
                </a:extLst>
              </p:cNvPr>
              <p:cNvSpPr txBox="1"/>
              <p:nvPr/>
            </p:nvSpPr>
            <p:spPr>
              <a:xfrm>
                <a:off x="862216" y="869674"/>
                <a:ext cx="7419561" cy="1076577"/>
              </a:xfrm>
              <a:prstGeom prst="rect">
                <a:avLst/>
              </a:prstGeom>
              <a:solidFill>
                <a:schemeClr val="accent2">
                  <a:lumMod val="20000"/>
                  <a:lumOff val="80000"/>
                </a:schemeClr>
              </a:solidFill>
            </p:spPr>
            <p:txBody>
              <a:bodyPr wrap="square" rtlCol="0">
                <a:spAutoFit/>
              </a:bodyPr>
              <a:lstStyle/>
              <a:p>
                <a:pPr>
                  <a:lnSpc>
                    <a:spcPts val="2400"/>
                  </a:lnSpc>
                  <a:spcBef>
                    <a:spcPts val="600"/>
                  </a:spcBef>
                </a:pPr>
                <a:r>
                  <a:rPr lang="zh-CN" altLang="en-US" b="1">
                    <a:solidFill>
                      <a:schemeClr val="accent2">
                        <a:lumMod val="50000"/>
                      </a:schemeClr>
                    </a:solidFill>
                  </a:rPr>
                  <a:t>设</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是公式集，如果在命题演算公理化系统</a:t>
                </a:r>
                <a14:m>
                  <m:oMath xmlns:m="http://schemas.openxmlformats.org/officeDocument/2006/math">
                    <m:r>
                      <a:rPr lang="zh-CN" altLang="en-US" b="1" i="1" smtClean="0">
                        <a:solidFill>
                          <a:schemeClr val="accent2">
                            <a:lumMod val="50000"/>
                          </a:schemeClr>
                        </a:solidFill>
                        <a:latin typeface="Cambria Math" panose="02040503050406030204" pitchFamily="18" charset="0"/>
                      </a:rPr>
                      <m:t>𝓟</m:t>
                    </m:r>
                  </m:oMath>
                </a14:m>
                <a:r>
                  <a:rPr lang="zh-CN" altLang="en-US" b="1">
                    <a:solidFill>
                      <a:schemeClr val="accent2">
                        <a:lumMod val="50000"/>
                      </a:schemeClr>
                    </a:solidFill>
                  </a:rPr>
                  <a:t>并非对任意公式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都有</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，则称</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在系统</a:t>
                </a:r>
                <a14:m>
                  <m:oMath xmlns:m="http://schemas.openxmlformats.org/officeDocument/2006/math">
                    <m:r>
                      <a:rPr lang="zh-CN" altLang="en-US" b="1" i="1">
                        <a:solidFill>
                          <a:schemeClr val="accent2">
                            <a:lumMod val="50000"/>
                          </a:schemeClr>
                        </a:solidFill>
                        <a:latin typeface="Cambria Math" panose="02040503050406030204" pitchFamily="18" charset="0"/>
                      </a:rPr>
                      <m:t>𝓟</m:t>
                    </m:r>
                  </m:oMath>
                </a14:m>
                <a:r>
                  <a:rPr lang="zh-CN" altLang="en-US" b="1">
                    <a:solidFill>
                      <a:schemeClr val="accent2">
                        <a:lumMod val="50000"/>
                      </a:schemeClr>
                    </a:solidFill>
                  </a:rPr>
                  <a:t>是</a:t>
                </a:r>
                <a:r>
                  <a:rPr lang="zh-CN" altLang="en-US" b="1">
                    <a:solidFill>
                      <a:srgbClr val="C00000"/>
                    </a:solidFill>
                  </a:rPr>
                  <a:t>一致</a:t>
                </a:r>
                <a:r>
                  <a:rPr lang="en-US" altLang="zh-CN" b="1">
                    <a:solidFill>
                      <a:schemeClr val="accent2">
                        <a:lumMod val="50000"/>
                      </a:schemeClr>
                    </a:solidFill>
                  </a:rPr>
                  <a:t>(consistent)</a:t>
                </a:r>
                <a:r>
                  <a:rPr lang="zh-CN" altLang="en-US" b="1">
                    <a:solidFill>
                      <a:schemeClr val="accent2">
                        <a:lumMod val="50000"/>
                      </a:schemeClr>
                    </a:solidFill>
                  </a:rPr>
                  <a:t>的，或称为</a:t>
                </a:r>
                <a:r>
                  <a:rPr lang="zh-CN" altLang="en-US" b="1">
                    <a:solidFill>
                      <a:srgbClr val="C00000"/>
                    </a:solidFill>
                  </a:rPr>
                  <a:t>相容</a:t>
                </a:r>
                <a:r>
                  <a:rPr lang="zh-CN" altLang="en-US" b="1">
                    <a:solidFill>
                      <a:schemeClr val="accent2">
                        <a:lumMod val="50000"/>
                      </a:schemeClr>
                    </a:solidFill>
                  </a:rPr>
                  <a:t>的、或</a:t>
                </a:r>
                <a:r>
                  <a:rPr lang="zh-CN" altLang="en-US" b="1">
                    <a:solidFill>
                      <a:srgbClr val="C00000"/>
                    </a:solidFill>
                  </a:rPr>
                  <a:t>协调</a:t>
                </a:r>
                <a:r>
                  <a:rPr lang="zh-CN" altLang="en-US" b="1">
                    <a:solidFill>
                      <a:schemeClr val="accent2">
                        <a:lumMod val="50000"/>
                      </a:schemeClr>
                    </a:solidFill>
                  </a:rPr>
                  <a:t>的</a:t>
                </a:r>
                <a:endParaRPr lang="en-US" altLang="zh-CN"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如果对任意公式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都有</a:t>
                </a:r>
                <a14:m>
                  <m:oMath xmlns:m="http://schemas.openxmlformats.org/officeDocument/2006/math">
                    <m:r>
                      <a:rPr lang="en-US" altLang="zh-CN" b="1" i="0" smtClean="0">
                        <a:solidFill>
                          <a:srgbClr val="002060"/>
                        </a:solidFill>
                        <a:latin typeface="Cambria Math" panose="02040503050406030204" pitchFamily="18" charset="0"/>
                        <a:ea typeface="楷体" panose="02010609060101010101" pitchFamily="49" charset="-122"/>
                      </a:rPr>
                      <m:t>𝚪</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，则称</a:t>
                </a:r>
                <a14:m>
                  <m:oMath xmlns:m="http://schemas.openxmlformats.org/officeDocument/2006/math">
                    <m:r>
                      <a:rPr lang="en-US" altLang="zh-CN" b="1" i="0" smtClean="0">
                        <a:solidFill>
                          <a:srgbClr val="002060"/>
                        </a:solidFill>
                        <a:latin typeface="Cambria Math" panose="02040503050406030204" pitchFamily="18" charset="0"/>
                        <a:ea typeface="楷体" panose="02010609060101010101" pitchFamily="49" charset="-122"/>
                      </a:rPr>
                      <m:t>𝚪</m:t>
                    </m:r>
                  </m:oMath>
                </a14:m>
                <a:r>
                  <a:rPr lang="zh-CN" altLang="en-US" b="1">
                    <a:solidFill>
                      <a:srgbClr val="002060"/>
                    </a:solidFill>
                    <a:latin typeface="楷体" panose="02010609060101010101" pitchFamily="49" charset="-122"/>
                    <a:ea typeface="楷体" panose="02010609060101010101" pitchFamily="49" charset="-122"/>
                  </a:rPr>
                  <a:t>是</a:t>
                </a:r>
                <a:r>
                  <a:rPr lang="zh-CN" altLang="en-US" b="1">
                    <a:solidFill>
                      <a:srgbClr val="C00000"/>
                    </a:solidFill>
                    <a:latin typeface="+mn-ea"/>
                  </a:rPr>
                  <a:t>不一致</a:t>
                </a:r>
                <a:r>
                  <a:rPr lang="zh-CN" altLang="en-US" b="1">
                    <a:solidFill>
                      <a:srgbClr val="002060"/>
                    </a:solidFill>
                    <a:latin typeface="楷体" panose="02010609060101010101" pitchFamily="49" charset="-122"/>
                    <a:ea typeface="楷体" panose="02010609060101010101" pitchFamily="49" charset="-122"/>
                  </a:rPr>
                  <a:t>的</a:t>
                </a:r>
              </a:p>
            </p:txBody>
          </p:sp>
        </mc:Choice>
        <mc:Fallback xmlns="">
          <p:sp>
            <p:nvSpPr>
              <p:cNvPr id="2" name="文本框 1">
                <a:extLst>
                  <a:ext uri="{FF2B5EF4-FFF2-40B4-BE49-F238E27FC236}">
                    <a16:creationId xmlns:a16="http://schemas.microsoft.com/office/drawing/2014/main" id="{BB26297E-80C5-4B06-BD37-4C737FEE712B}"/>
                  </a:ext>
                </a:extLst>
              </p:cNvPr>
              <p:cNvSpPr txBox="1">
                <a:spLocks noRot="1" noChangeAspect="1" noMove="1" noResize="1" noEditPoints="1" noAdjustHandles="1" noChangeArrowheads="1" noChangeShapeType="1" noTextEdit="1"/>
              </p:cNvSpPr>
              <p:nvPr/>
            </p:nvSpPr>
            <p:spPr>
              <a:xfrm>
                <a:off x="862216" y="869674"/>
                <a:ext cx="7419561" cy="1076577"/>
              </a:xfrm>
              <a:prstGeom prst="rect">
                <a:avLst/>
              </a:prstGeom>
              <a:blipFill>
                <a:blip r:embed="rId2"/>
                <a:stretch>
                  <a:fillRect l="-657" t="-1705" r="-3695" b="-85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9876E40-D337-44AA-B48E-57A5D896AB9F}"/>
                  </a:ext>
                </a:extLst>
              </p:cNvPr>
              <p:cNvSpPr txBox="1"/>
              <p:nvPr/>
            </p:nvSpPr>
            <p:spPr>
              <a:xfrm>
                <a:off x="862215" y="2317600"/>
                <a:ext cx="7419561"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是不一致的，当且仅当存在公式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使得</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且</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A9876E40-D337-44AA-B48E-57A5D896AB9F}"/>
                  </a:ext>
                </a:extLst>
              </p:cNvPr>
              <p:cNvSpPr txBox="1">
                <a:spLocks noRot="1" noChangeAspect="1" noMove="1" noResize="1" noEditPoints="1" noAdjustHandles="1" noChangeArrowheads="1" noChangeShapeType="1" noTextEdit="1"/>
              </p:cNvSpPr>
              <p:nvPr/>
            </p:nvSpPr>
            <p:spPr>
              <a:xfrm>
                <a:off x="862215" y="2317600"/>
                <a:ext cx="7419561" cy="369332"/>
              </a:xfrm>
              <a:prstGeom prst="rect">
                <a:avLst/>
              </a:prstGeom>
              <a:blipFill>
                <a:blip r:embed="rId3"/>
                <a:stretch>
                  <a:fillRect l="-65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7F6FB7C-7D65-4286-B828-9CB59F1DDFD2}"/>
                  </a:ext>
                </a:extLst>
              </p:cNvPr>
              <p:cNvSpPr txBox="1"/>
              <p:nvPr/>
            </p:nvSpPr>
            <p:spPr>
              <a:xfrm>
                <a:off x="862214" y="2896333"/>
                <a:ext cx="7419561" cy="1377493"/>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显然，当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是不一致的时候，对任意公式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都有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，从而存在公式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使得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a:t>
                </a:r>
                <a:endParaRPr lang="en-US" altLang="zh-CN" sz="1600" b="1">
                  <a:solidFill>
                    <a:schemeClr val="accent2">
                      <a:lumMod val="50000"/>
                    </a:schemeClr>
                  </a:solidFill>
                </a:endParaRPr>
              </a:p>
              <a:p>
                <a:pPr>
                  <a:lnSpc>
                    <a:spcPts val="2400"/>
                  </a:lnSpc>
                  <a:spcBef>
                    <a:spcPts val="600"/>
                  </a:spcBef>
                </a:pPr>
                <a:r>
                  <a:rPr lang="zh-CN" altLang="en-US" sz="1600" b="1">
                    <a:solidFill>
                      <a:schemeClr val="accent2">
                        <a:lumMod val="50000"/>
                      </a:schemeClr>
                    </a:solidFill>
                  </a:rPr>
                  <a:t>反之，若存在公式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使得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，则由内定理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容易得到，对任意公式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a:t>
                </a:r>
              </a:p>
            </p:txBody>
          </p:sp>
        </mc:Choice>
        <mc:Fallback xmlns="">
          <p:sp>
            <p:nvSpPr>
              <p:cNvPr id="4" name="文本框 3">
                <a:extLst>
                  <a:ext uri="{FF2B5EF4-FFF2-40B4-BE49-F238E27FC236}">
                    <a16:creationId xmlns:a16="http://schemas.microsoft.com/office/drawing/2014/main" id="{E7F6FB7C-7D65-4286-B828-9CB59F1DDFD2}"/>
                  </a:ext>
                </a:extLst>
              </p:cNvPr>
              <p:cNvSpPr txBox="1">
                <a:spLocks noRot="1" noChangeAspect="1" noMove="1" noResize="1" noEditPoints="1" noAdjustHandles="1" noChangeArrowheads="1" noChangeShapeType="1" noTextEdit="1"/>
              </p:cNvSpPr>
              <p:nvPr/>
            </p:nvSpPr>
            <p:spPr>
              <a:xfrm>
                <a:off x="862214" y="2896333"/>
                <a:ext cx="7419561" cy="1377493"/>
              </a:xfrm>
              <a:prstGeom prst="rect">
                <a:avLst/>
              </a:prstGeom>
              <a:blipFill>
                <a:blip r:embed="rId4"/>
                <a:stretch>
                  <a:fillRect l="-411" r="-3202" b="-48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091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公式集一致性的紧致性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1923C0D-3DDD-4DDF-B3E6-EA93DEB4BE53}"/>
                  </a:ext>
                </a:extLst>
              </p:cNvPr>
              <p:cNvSpPr txBox="1"/>
              <p:nvPr/>
            </p:nvSpPr>
            <p:spPr>
              <a:xfrm>
                <a:off x="1013793" y="993912"/>
                <a:ext cx="6793394" cy="357983"/>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是一致的当且仅当它的任意有穷子集都是一致的</a:t>
                </a:r>
              </a:p>
            </p:txBody>
          </p:sp>
        </mc:Choice>
        <mc:Fallback xmlns="">
          <p:sp>
            <p:nvSpPr>
              <p:cNvPr id="2" name="文本框 1">
                <a:extLst>
                  <a:ext uri="{FF2B5EF4-FFF2-40B4-BE49-F238E27FC236}">
                    <a16:creationId xmlns:a16="http://schemas.microsoft.com/office/drawing/2014/main" id="{11923C0D-3DDD-4DDF-B3E6-EA93DEB4BE53}"/>
                  </a:ext>
                </a:extLst>
              </p:cNvPr>
              <p:cNvSpPr txBox="1">
                <a:spLocks noRot="1" noChangeAspect="1" noMove="1" noResize="1" noEditPoints="1" noAdjustHandles="1" noChangeArrowheads="1" noChangeShapeType="1" noTextEdit="1"/>
              </p:cNvSpPr>
              <p:nvPr/>
            </p:nvSpPr>
            <p:spPr>
              <a:xfrm>
                <a:off x="1013793" y="993912"/>
                <a:ext cx="6793394" cy="357983"/>
              </a:xfrm>
              <a:prstGeom prst="rect">
                <a:avLst/>
              </a:prstGeom>
              <a:blipFill>
                <a:blip r:embed="rId2"/>
                <a:stretch>
                  <a:fillRect l="-448" b="-203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65D38B-75DE-4CF8-A585-8D8C7C3EB136}"/>
                  </a:ext>
                </a:extLst>
              </p:cNvPr>
              <p:cNvSpPr txBox="1"/>
              <p:nvPr/>
            </p:nvSpPr>
            <p:spPr>
              <a:xfrm>
                <a:off x="1013793" y="1629172"/>
                <a:ext cx="7017026" cy="1919308"/>
              </a:xfrm>
              <a:prstGeom prst="rect">
                <a:avLst/>
              </a:prstGeom>
              <a:solidFill>
                <a:schemeClr val="accent6">
                  <a:lumMod val="20000"/>
                  <a:lumOff val="80000"/>
                </a:schemeClr>
              </a:solidFill>
            </p:spPr>
            <p:txBody>
              <a:bodyPr wrap="square" rtlCol="0">
                <a:spAutoFit/>
              </a:bodyPr>
              <a:lstStyle/>
              <a:p>
                <a:pPr>
                  <a:lnSpc>
                    <a:spcPts val="23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显然当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是一致的，它的任意有穷子集都是一致的，因为否则若存在</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的有穷子集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是不一致的，即存在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使得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，则由弱化定理也有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，这与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是一致的矛盾！</a:t>
                </a:r>
                <a:endParaRPr lang="en-US" altLang="zh-CN" sz="1600" b="1">
                  <a:solidFill>
                    <a:schemeClr val="accent2">
                      <a:lumMod val="50000"/>
                    </a:schemeClr>
                  </a:solidFill>
                </a:endParaRPr>
              </a:p>
              <a:p>
                <a:pPr>
                  <a:lnSpc>
                    <a:spcPts val="2300"/>
                  </a:lnSpc>
                  <a:spcBef>
                    <a:spcPts val="600"/>
                  </a:spcBef>
                </a:pPr>
                <a:r>
                  <a:rPr lang="zh-CN" altLang="en-US" sz="1600" b="1">
                    <a:solidFill>
                      <a:schemeClr val="accent2">
                        <a:lumMod val="50000"/>
                      </a:schemeClr>
                    </a:solidFill>
                  </a:rPr>
                  <a:t>反之若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的任意有穷子集都是一致的，而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不一致，则存在公式</a:t>
                </a:r>
                <a:r>
                  <a:rPr lang="en-US" altLang="zh-CN" sz="1600" b="1">
                    <a:solidFill>
                      <a:schemeClr val="accent2">
                        <a:lumMod val="50000"/>
                      </a:schemeClr>
                    </a:solidFill>
                  </a:rPr>
                  <a:t>A</a:t>
                </a:r>
                <a:r>
                  <a:rPr lang="zh-CN" altLang="en-US" sz="1600" b="1">
                    <a:solidFill>
                      <a:schemeClr val="accent2">
                        <a:lumMod val="50000"/>
                      </a:schemeClr>
                    </a:solidFill>
                  </a:rPr>
                  <a:t>使得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是指它存在有穷的证明序列，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也是指它存在有穷的证明序列，因此必存在</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的有穷子集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使得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，矛盾！</a:t>
                </a:r>
              </a:p>
            </p:txBody>
          </p:sp>
        </mc:Choice>
        <mc:Fallback xmlns="">
          <p:sp>
            <p:nvSpPr>
              <p:cNvPr id="3" name="文本框 2">
                <a:extLst>
                  <a:ext uri="{FF2B5EF4-FFF2-40B4-BE49-F238E27FC236}">
                    <a16:creationId xmlns:a16="http://schemas.microsoft.com/office/drawing/2014/main" id="{0065D38B-75DE-4CF8-A585-8D8C7C3EB136}"/>
                  </a:ext>
                </a:extLst>
              </p:cNvPr>
              <p:cNvSpPr txBox="1">
                <a:spLocks noRot="1" noChangeAspect="1" noMove="1" noResize="1" noEditPoints="1" noAdjustHandles="1" noChangeArrowheads="1" noChangeShapeType="1" noTextEdit="1"/>
              </p:cNvSpPr>
              <p:nvPr/>
            </p:nvSpPr>
            <p:spPr>
              <a:xfrm>
                <a:off x="1013793" y="1629172"/>
                <a:ext cx="7017026" cy="1919308"/>
              </a:xfrm>
              <a:prstGeom prst="rect">
                <a:avLst/>
              </a:prstGeom>
              <a:blipFill>
                <a:blip r:embed="rId3"/>
                <a:stretch>
                  <a:fillRect l="-434"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8EFC32F-16F5-4799-8584-91F846E8A4CF}"/>
                  </a:ext>
                </a:extLst>
              </p:cNvPr>
              <p:cNvSpPr txBox="1"/>
              <p:nvPr/>
            </p:nvSpPr>
            <p:spPr>
              <a:xfrm>
                <a:off x="1013793" y="3708256"/>
                <a:ext cx="7017026" cy="584775"/>
              </a:xfrm>
              <a:prstGeom prst="rect">
                <a:avLst/>
              </a:prstGeom>
              <a:solidFill>
                <a:schemeClr val="accent2">
                  <a:lumMod val="50000"/>
                </a:schemeClr>
              </a:solidFill>
            </p:spPr>
            <p:txBody>
              <a:bodyPr wrap="square" rtlCol="0">
                <a:spAutoFit/>
              </a:bodyPr>
              <a:lstStyle/>
              <a:p>
                <a:r>
                  <a:rPr lang="zh-CN" altLang="en-US" sz="1600" b="1">
                    <a:solidFill>
                      <a:schemeClr val="bg1"/>
                    </a:solidFill>
                  </a:rPr>
                  <a:t>注意，我们可针对无穷公式集</a:t>
                </a:r>
                <a14:m>
                  <m:oMath xmlns:m="http://schemas.openxmlformats.org/officeDocument/2006/math">
                    <m:r>
                      <a:rPr lang="en-US" altLang="zh-CN" sz="1600" b="1" i="0" smtClean="0">
                        <a:solidFill>
                          <a:schemeClr val="bg1"/>
                        </a:solidFill>
                        <a:latin typeface="Cambria Math" panose="02040503050406030204" pitchFamily="18" charset="0"/>
                      </a:rPr>
                      <m:t>𝚪</m:t>
                    </m:r>
                  </m:oMath>
                </a14:m>
                <a:r>
                  <a:rPr lang="zh-CN" altLang="en-US" sz="1600" b="1">
                    <a:solidFill>
                      <a:schemeClr val="bg1"/>
                    </a:solidFill>
                  </a:rPr>
                  <a:t>定义</a:t>
                </a:r>
                <a14:m>
                  <m:oMath xmlns:m="http://schemas.openxmlformats.org/officeDocument/2006/math">
                    <m:r>
                      <a:rPr lang="en-US" altLang="zh-CN" sz="1600" b="1" i="0" smtClean="0">
                        <a:solidFill>
                          <a:schemeClr val="bg1"/>
                        </a:solidFill>
                        <a:latin typeface="Cambria Math" panose="02040503050406030204" pitchFamily="18" charset="0"/>
                      </a:rPr>
                      <m:t>𝚪</m:t>
                    </m:r>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，但</a:t>
                </a:r>
                <a14:m>
                  <m:oMath xmlns:m="http://schemas.openxmlformats.org/officeDocument/2006/math">
                    <m:r>
                      <a:rPr lang="en-US" altLang="zh-CN" sz="1600" b="1" i="0" smtClean="0">
                        <a:solidFill>
                          <a:schemeClr val="bg1"/>
                        </a:solidFill>
                        <a:latin typeface="Cambria Math" panose="02040503050406030204" pitchFamily="18" charset="0"/>
                      </a:rPr>
                      <m:t>𝚪</m:t>
                    </m:r>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的证明必须是有穷公式序列，或者有穷的形式推出序列！</a:t>
                </a:r>
              </a:p>
            </p:txBody>
          </p:sp>
        </mc:Choice>
        <mc:Fallback xmlns="">
          <p:sp>
            <p:nvSpPr>
              <p:cNvPr id="4" name="文本框 3">
                <a:extLst>
                  <a:ext uri="{FF2B5EF4-FFF2-40B4-BE49-F238E27FC236}">
                    <a16:creationId xmlns:a16="http://schemas.microsoft.com/office/drawing/2014/main" id="{A8EFC32F-16F5-4799-8584-91F846E8A4CF}"/>
                  </a:ext>
                </a:extLst>
              </p:cNvPr>
              <p:cNvSpPr txBox="1">
                <a:spLocks noRot="1" noChangeAspect="1" noMove="1" noResize="1" noEditPoints="1" noAdjustHandles="1" noChangeArrowheads="1" noChangeShapeType="1" noTextEdit="1"/>
              </p:cNvSpPr>
              <p:nvPr/>
            </p:nvSpPr>
            <p:spPr>
              <a:xfrm>
                <a:off x="1013793" y="3708256"/>
                <a:ext cx="7017026" cy="584775"/>
              </a:xfrm>
              <a:prstGeom prst="rect">
                <a:avLst/>
              </a:prstGeom>
              <a:blipFill>
                <a:blip r:embed="rId4"/>
                <a:stretch>
                  <a:fillRect l="-434" t="-3125"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111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公式集一致性的一些性质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1923C0D-3DDD-4DDF-B3E6-EA93DEB4BE53}"/>
                  </a:ext>
                </a:extLst>
              </p:cNvPr>
              <p:cNvSpPr txBox="1"/>
              <p:nvPr/>
            </p:nvSpPr>
            <p:spPr>
              <a:xfrm>
                <a:off x="1053549" y="829917"/>
                <a:ext cx="7017026" cy="1435201"/>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a:t>
                </a:r>
                <a:endParaRPr lang="en-US" altLang="zh-CN" sz="1600" b="1">
                  <a:solidFill>
                    <a:schemeClr val="accent2">
                      <a:lumMod val="50000"/>
                    </a:schemeClr>
                  </a:solidFill>
                </a:endParaRPr>
              </a:p>
              <a:p>
                <a:pPr marL="342900" indent="-342900">
                  <a:lnSpc>
                    <a:spcPts val="2200"/>
                  </a:lnSpc>
                  <a:spcBef>
                    <a:spcPts val="600"/>
                  </a:spcBef>
                  <a:buFont typeface="+mj-lt"/>
                  <a:buAutoNum type="arabicPeriod"/>
                </a:pP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是不一致的；</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是不一致的</a:t>
                </a:r>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是一致的，且</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也是一致的</a:t>
                </a:r>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是一致的，则或者</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是一致的，或者</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是一致的</a:t>
                </a:r>
              </a:p>
            </p:txBody>
          </p:sp>
        </mc:Choice>
        <mc:Fallback xmlns="">
          <p:sp>
            <p:nvSpPr>
              <p:cNvPr id="2" name="文本框 1">
                <a:extLst>
                  <a:ext uri="{FF2B5EF4-FFF2-40B4-BE49-F238E27FC236}">
                    <a16:creationId xmlns:a16="http://schemas.microsoft.com/office/drawing/2014/main" id="{11923C0D-3DDD-4DDF-B3E6-EA93DEB4BE53}"/>
                  </a:ext>
                </a:extLst>
              </p:cNvPr>
              <p:cNvSpPr txBox="1">
                <a:spLocks noRot="1" noChangeAspect="1" noMove="1" noResize="1" noEditPoints="1" noAdjustHandles="1" noChangeArrowheads="1" noChangeShapeType="1" noTextEdit="1"/>
              </p:cNvSpPr>
              <p:nvPr/>
            </p:nvSpPr>
            <p:spPr>
              <a:xfrm>
                <a:off x="1053549" y="829917"/>
                <a:ext cx="7017026" cy="1435201"/>
              </a:xfrm>
              <a:prstGeom prst="rect">
                <a:avLst/>
              </a:prstGeom>
              <a:blipFill>
                <a:blip r:embed="rId2"/>
                <a:stretch>
                  <a:fillRect l="-521" b="-42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65D38B-75DE-4CF8-A585-8D8C7C3EB136}"/>
                  </a:ext>
                </a:extLst>
              </p:cNvPr>
              <p:cNvSpPr txBox="1"/>
              <p:nvPr/>
            </p:nvSpPr>
            <p:spPr>
              <a:xfrm>
                <a:off x="1053549" y="2571750"/>
                <a:ext cx="7017026" cy="1996252"/>
              </a:xfrm>
              <a:prstGeom prst="rect">
                <a:avLst/>
              </a:prstGeom>
              <a:solidFill>
                <a:schemeClr val="accent6">
                  <a:lumMod val="20000"/>
                  <a:lumOff val="80000"/>
                </a:schemeClr>
              </a:solidFill>
            </p:spPr>
            <p:txBody>
              <a:bodyPr wrap="square" rtlCol="0">
                <a:spAutoFit/>
              </a:bodyPr>
              <a:lstStyle/>
              <a:p>
                <a:pPr>
                  <a:lnSpc>
                    <a:spcPts val="23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】1. </a:t>
                </a:r>
                <a:r>
                  <a:rPr lang="zh-CN" altLang="en-US" sz="1600" b="1">
                    <a:solidFill>
                      <a:schemeClr val="accent2">
                        <a:lumMod val="50000"/>
                      </a:schemeClr>
                    </a:solidFill>
                  </a:rPr>
                  <a:t>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时，根据弱化引理也有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，而显然</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，因此</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是不一致的。</a:t>
                </a:r>
                <a:endParaRPr lang="en-US" altLang="zh-CN" sz="1600" b="1">
                  <a:solidFill>
                    <a:schemeClr val="accent2">
                      <a:lumMod val="50000"/>
                    </a:schemeClr>
                  </a:solidFill>
                </a:endParaRPr>
              </a:p>
              <a:p>
                <a:pPr>
                  <a:lnSpc>
                    <a:spcPts val="2300"/>
                  </a:lnSpc>
                  <a:spcBef>
                    <a:spcPts val="600"/>
                  </a:spcBef>
                </a:pPr>
                <a:r>
                  <a:rPr lang="zh-CN" altLang="en-US" sz="1600" b="1">
                    <a:solidFill>
                      <a:schemeClr val="accent2">
                        <a:lumMod val="50000"/>
                      </a:schemeClr>
                    </a:solidFill>
                  </a:rPr>
                  <a:t>反之，若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是不一致的，则存在公式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，使得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且</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，从而根据反证法就有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endParaRPr>
              </a:p>
              <a:p>
                <a:pPr>
                  <a:lnSpc>
                    <a:spcPts val="2300"/>
                  </a:lnSpc>
                  <a:spcBef>
                    <a:spcPts val="600"/>
                  </a:spcBef>
                </a:pPr>
                <a:r>
                  <a:rPr lang="zh-CN" altLang="en-US" sz="1600" b="1">
                    <a:solidFill>
                      <a:schemeClr val="accent2">
                        <a:lumMod val="50000"/>
                      </a:schemeClr>
                    </a:solidFill>
                  </a:rPr>
                  <a:t>类似地可证明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是不一致的，只是这时需要利用由</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得到</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0065D38B-75DE-4CF8-A585-8D8C7C3EB136}"/>
                  </a:ext>
                </a:extLst>
              </p:cNvPr>
              <p:cNvSpPr txBox="1">
                <a:spLocks noRot="1" noChangeAspect="1" noMove="1" noResize="1" noEditPoints="1" noAdjustHandles="1" noChangeArrowheads="1" noChangeShapeType="1" noTextEdit="1"/>
              </p:cNvSpPr>
              <p:nvPr/>
            </p:nvSpPr>
            <p:spPr>
              <a:xfrm>
                <a:off x="1053549" y="2571750"/>
                <a:ext cx="7017026" cy="1996252"/>
              </a:xfrm>
              <a:prstGeom prst="rect">
                <a:avLst/>
              </a:prstGeom>
              <a:blipFill>
                <a:blip r:embed="rId3"/>
                <a:stretch>
                  <a:fillRect l="-521" r="-3301" b="-3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491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公式集一致性的一些性质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1923C0D-3DDD-4DDF-B3E6-EA93DEB4BE53}"/>
                  </a:ext>
                </a:extLst>
              </p:cNvPr>
              <p:cNvSpPr txBox="1"/>
              <p:nvPr/>
            </p:nvSpPr>
            <p:spPr>
              <a:xfrm>
                <a:off x="1053549" y="829917"/>
                <a:ext cx="7017026" cy="1435201"/>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a:t>
                </a:r>
                <a:endParaRPr lang="en-US" altLang="zh-CN" sz="1600" b="1">
                  <a:solidFill>
                    <a:schemeClr val="accent2">
                      <a:lumMod val="50000"/>
                    </a:schemeClr>
                  </a:solidFill>
                </a:endParaRPr>
              </a:p>
              <a:p>
                <a:pPr marL="342900" indent="-342900">
                  <a:lnSpc>
                    <a:spcPts val="2200"/>
                  </a:lnSpc>
                  <a:spcBef>
                    <a:spcPts val="600"/>
                  </a:spcBef>
                  <a:buFont typeface="+mj-lt"/>
                  <a:buAutoNum type="arabicPeriod"/>
                </a:pP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是不一致的；</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是不一致的</a:t>
                </a:r>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是一致的，且</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也是一致的</a:t>
                </a:r>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是一致的，则或者</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是一致的，或者</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是一致的</a:t>
                </a:r>
              </a:p>
            </p:txBody>
          </p:sp>
        </mc:Choice>
        <mc:Fallback xmlns="">
          <p:sp>
            <p:nvSpPr>
              <p:cNvPr id="2" name="文本框 1">
                <a:extLst>
                  <a:ext uri="{FF2B5EF4-FFF2-40B4-BE49-F238E27FC236}">
                    <a16:creationId xmlns:a16="http://schemas.microsoft.com/office/drawing/2014/main" id="{11923C0D-3DDD-4DDF-B3E6-EA93DEB4BE53}"/>
                  </a:ext>
                </a:extLst>
              </p:cNvPr>
              <p:cNvSpPr txBox="1">
                <a:spLocks noRot="1" noChangeAspect="1" noMove="1" noResize="1" noEditPoints="1" noAdjustHandles="1" noChangeArrowheads="1" noChangeShapeType="1" noTextEdit="1"/>
              </p:cNvSpPr>
              <p:nvPr/>
            </p:nvSpPr>
            <p:spPr>
              <a:xfrm>
                <a:off x="1053549" y="829917"/>
                <a:ext cx="7017026" cy="1435201"/>
              </a:xfrm>
              <a:prstGeom prst="rect">
                <a:avLst/>
              </a:prstGeom>
              <a:blipFill>
                <a:blip r:embed="rId2"/>
                <a:stretch>
                  <a:fillRect l="-521" b="-42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65D38B-75DE-4CF8-A585-8D8C7C3EB136}"/>
                  </a:ext>
                </a:extLst>
              </p:cNvPr>
              <p:cNvSpPr txBox="1"/>
              <p:nvPr/>
            </p:nvSpPr>
            <p:spPr>
              <a:xfrm>
                <a:off x="1053549" y="2517085"/>
                <a:ext cx="7017026" cy="1329467"/>
              </a:xfrm>
              <a:prstGeom prst="rect">
                <a:avLst/>
              </a:prstGeom>
              <a:solidFill>
                <a:schemeClr val="accent6">
                  <a:lumMod val="20000"/>
                  <a:lumOff val="80000"/>
                </a:schemeClr>
              </a:solidFill>
            </p:spPr>
            <p:txBody>
              <a:bodyPr wrap="square" rtlCol="0">
                <a:spAutoFit/>
              </a:bodyPr>
              <a:lstStyle/>
              <a:p>
                <a:pPr>
                  <a:lnSpc>
                    <a:spcPts val="23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】2. </a:t>
                </a:r>
                <a:r>
                  <a:rPr lang="zh-CN" altLang="en-US" sz="1600" b="1">
                    <a:solidFill>
                      <a:schemeClr val="accent2">
                        <a:lumMod val="50000"/>
                      </a:schemeClr>
                    </a:solidFill>
                  </a:rPr>
                  <a:t>因为若这时</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不一致，则有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，从而既有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又有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是一致的矛盾！</a:t>
                </a:r>
                <a:endParaRPr lang="en-US" altLang="zh-CN" sz="1600" b="1">
                  <a:solidFill>
                    <a:schemeClr val="accent2">
                      <a:lumMod val="50000"/>
                    </a:schemeClr>
                  </a:solidFill>
                </a:endParaRPr>
              </a:p>
              <a:p>
                <a:pPr>
                  <a:lnSpc>
                    <a:spcPts val="2300"/>
                  </a:lnSpc>
                  <a:spcBef>
                    <a:spcPts val="600"/>
                  </a:spcBef>
                </a:pPr>
                <a:r>
                  <a:rPr lang="en-US" altLang="zh-CN" sz="1600" b="1">
                    <a:solidFill>
                      <a:schemeClr val="accent2">
                        <a:lumMod val="50000"/>
                      </a:schemeClr>
                    </a:solidFill>
                  </a:rPr>
                  <a:t>3. </a:t>
                </a:r>
                <a:r>
                  <a:rPr lang="zh-CN" altLang="en-US" sz="1600" b="1">
                    <a:solidFill>
                      <a:schemeClr val="accent2">
                        <a:lumMod val="50000"/>
                      </a:schemeClr>
                    </a:solidFill>
                  </a:rPr>
                  <a:t>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都不一致，则有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，这也与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是一致的矛盾！</a:t>
                </a:r>
              </a:p>
            </p:txBody>
          </p:sp>
        </mc:Choice>
        <mc:Fallback xmlns="">
          <p:sp>
            <p:nvSpPr>
              <p:cNvPr id="3" name="文本框 2">
                <a:extLst>
                  <a:ext uri="{FF2B5EF4-FFF2-40B4-BE49-F238E27FC236}">
                    <a16:creationId xmlns:a16="http://schemas.microsoft.com/office/drawing/2014/main" id="{0065D38B-75DE-4CF8-A585-8D8C7C3EB136}"/>
                  </a:ext>
                </a:extLst>
              </p:cNvPr>
              <p:cNvSpPr txBox="1">
                <a:spLocks noRot="1" noChangeAspect="1" noMove="1" noResize="1" noEditPoints="1" noAdjustHandles="1" noChangeArrowheads="1" noChangeShapeType="1" noTextEdit="1"/>
              </p:cNvSpPr>
              <p:nvPr/>
            </p:nvSpPr>
            <p:spPr>
              <a:xfrm>
                <a:off x="1053549" y="2517085"/>
                <a:ext cx="7017026" cy="1329467"/>
              </a:xfrm>
              <a:prstGeom prst="rect">
                <a:avLst/>
              </a:prstGeom>
              <a:blipFill>
                <a:blip r:embed="rId3"/>
                <a:stretch>
                  <a:fillRect l="-521" b="-50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1C9C2BF-4CEE-4E28-87B6-3409CD9E2583}"/>
                  </a:ext>
                </a:extLst>
              </p:cNvPr>
              <p:cNvSpPr txBox="1"/>
              <p:nvPr/>
            </p:nvSpPr>
            <p:spPr>
              <a:xfrm>
                <a:off x="1063484" y="4005806"/>
                <a:ext cx="7017026" cy="307777"/>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注意，当</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是一致的时候，有可能</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oMath>
                </a14:m>
                <a:r>
                  <a:rPr lang="zh-CN" altLang="en-US" sz="1400" b="1">
                    <a:solidFill>
                      <a:schemeClr val="accent2">
                        <a:lumMod val="50000"/>
                      </a:schemeClr>
                    </a:solidFill>
                  </a:rPr>
                  <a:t>和</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oMath>
                </a14:m>
                <a:r>
                  <a:rPr lang="zh-CN" altLang="en-US" sz="1400" b="1">
                    <a:solidFill>
                      <a:schemeClr val="accent2">
                        <a:lumMod val="50000"/>
                      </a:schemeClr>
                    </a:solidFill>
                  </a:rPr>
                  <a:t>都是一致的，试举出这样的例子？</a:t>
                </a:r>
              </a:p>
            </p:txBody>
          </p:sp>
        </mc:Choice>
        <mc:Fallback xmlns="">
          <p:sp>
            <p:nvSpPr>
              <p:cNvPr id="4" name="文本框 3">
                <a:extLst>
                  <a:ext uri="{FF2B5EF4-FFF2-40B4-BE49-F238E27FC236}">
                    <a16:creationId xmlns:a16="http://schemas.microsoft.com/office/drawing/2014/main" id="{71C9C2BF-4CEE-4E28-87B6-3409CD9E2583}"/>
                  </a:ext>
                </a:extLst>
              </p:cNvPr>
              <p:cNvSpPr txBox="1">
                <a:spLocks noRot="1" noChangeAspect="1" noMove="1" noResize="1" noEditPoints="1" noAdjustHandles="1" noChangeArrowheads="1" noChangeShapeType="1" noTextEdit="1"/>
              </p:cNvSpPr>
              <p:nvPr/>
            </p:nvSpPr>
            <p:spPr>
              <a:xfrm>
                <a:off x="1063484" y="4005806"/>
                <a:ext cx="7017026" cy="307777"/>
              </a:xfrm>
              <a:prstGeom prst="rect">
                <a:avLst/>
              </a:prstGeom>
              <a:blipFill>
                <a:blip r:embed="rId4"/>
                <a:stretch>
                  <a:fillRect l="-260" t="-3922"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3739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公式集的极大一致性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EE53304-7FB9-4624-84C7-52388ADBBCCD}"/>
                  </a:ext>
                </a:extLst>
              </p:cNvPr>
              <p:cNvSpPr txBox="1"/>
              <p:nvPr/>
            </p:nvSpPr>
            <p:spPr>
              <a:xfrm>
                <a:off x="557829" y="909432"/>
                <a:ext cx="8028336" cy="646331"/>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若公式集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是一致的，且它不是任何一致的公式集的真子集（即对任意公式集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𝚫</m:t>
                    </m:r>
                  </m:oMath>
                </a14:m>
                <a:r>
                  <a:rPr lang="zh-CN" altLang="en-US" b="1">
                    <a:solidFill>
                      <a:schemeClr val="accent2">
                        <a:lumMod val="50000"/>
                      </a:schemeClr>
                    </a:solidFill>
                  </a:rPr>
                  <a:t>，若</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𝚫</m:t>
                    </m:r>
                  </m:oMath>
                </a14:m>
                <a:r>
                  <a:rPr lang="zh-CN" altLang="en-US" b="1">
                    <a:solidFill>
                      <a:schemeClr val="accent2">
                        <a:lumMod val="50000"/>
                      </a:schemeClr>
                    </a:solidFill>
                  </a:rPr>
                  <a:t>是一致的且</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0" smtClean="0">
                        <a:solidFill>
                          <a:schemeClr val="accent2">
                            <a:lumMod val="50000"/>
                          </a:schemeClr>
                        </a:solidFill>
                        <a:latin typeface="Cambria Math" panose="02040503050406030204" pitchFamily="18" charset="0"/>
                      </a:rPr>
                      <m:t>𝚫</m:t>
                    </m:r>
                  </m:oMath>
                </a14:m>
                <a:r>
                  <a:rPr lang="zh-CN" altLang="en-US" b="1">
                    <a:solidFill>
                      <a:schemeClr val="accent2">
                        <a:lumMod val="50000"/>
                      </a:schemeClr>
                    </a:solidFill>
                  </a:rPr>
                  <a:t>，则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0" smtClean="0">
                        <a:solidFill>
                          <a:schemeClr val="accent2">
                            <a:lumMod val="50000"/>
                          </a:schemeClr>
                        </a:solidFill>
                        <a:latin typeface="Cambria Math" panose="02040503050406030204" pitchFamily="18" charset="0"/>
                      </a:rPr>
                      <m:t>𝚫</m:t>
                    </m:r>
                  </m:oMath>
                </a14:m>
                <a:r>
                  <a:rPr lang="zh-CN" altLang="en-US" b="1">
                    <a:solidFill>
                      <a:schemeClr val="accent2">
                        <a:lumMod val="50000"/>
                      </a:schemeClr>
                    </a:solidFill>
                  </a:rPr>
                  <a:t>），则称</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a:t>
                </a:r>
                <a:r>
                  <a:rPr lang="zh-CN" altLang="en-US" b="1">
                    <a:solidFill>
                      <a:srgbClr val="C00000"/>
                    </a:solidFill>
                  </a:rPr>
                  <a:t>极大一致</a:t>
                </a:r>
                <a:r>
                  <a:rPr lang="zh-CN" altLang="en-US" b="1">
                    <a:solidFill>
                      <a:schemeClr val="accent2">
                        <a:lumMod val="50000"/>
                      </a:schemeClr>
                    </a:solidFill>
                  </a:rPr>
                  <a:t>的</a:t>
                </a:r>
                <a:r>
                  <a:rPr lang="en-US" altLang="zh-CN" b="1" i="0">
                    <a:solidFill>
                      <a:schemeClr val="accent2">
                        <a:lumMod val="50000"/>
                      </a:schemeClr>
                    </a:solidFill>
                    <a:latin typeface="+mn-ea"/>
                  </a:rPr>
                  <a:t>(maximal consistent)</a:t>
                </a:r>
                <a:r>
                  <a:rPr lang="zh-CN" altLang="en-US"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3EE53304-7FB9-4624-84C7-52388ADBBCCD}"/>
                  </a:ext>
                </a:extLst>
              </p:cNvPr>
              <p:cNvSpPr txBox="1">
                <a:spLocks noRot="1" noChangeAspect="1" noMove="1" noResize="1" noEditPoints="1" noAdjustHandles="1" noChangeArrowheads="1" noChangeShapeType="1" noTextEdit="1"/>
              </p:cNvSpPr>
              <p:nvPr/>
            </p:nvSpPr>
            <p:spPr>
              <a:xfrm>
                <a:off x="557829" y="909432"/>
                <a:ext cx="8028336" cy="646331"/>
              </a:xfrm>
              <a:prstGeom prst="rect">
                <a:avLst/>
              </a:prstGeom>
              <a:blipFill>
                <a:blip r:embed="rId2"/>
                <a:stretch>
                  <a:fillRect l="-684" t="-4717" r="-3571"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DE3549F-CB85-425C-AC37-0BFD74075099}"/>
                  </a:ext>
                </a:extLst>
              </p:cNvPr>
              <p:cNvSpPr txBox="1"/>
              <p:nvPr/>
            </p:nvSpPr>
            <p:spPr>
              <a:xfrm>
                <a:off x="557829" y="1823830"/>
                <a:ext cx="8028336"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是极大一致的当且仅当，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是一致的且对任意公式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4DE3549F-CB85-425C-AC37-0BFD74075099}"/>
                  </a:ext>
                </a:extLst>
              </p:cNvPr>
              <p:cNvSpPr txBox="1">
                <a:spLocks noRot="1" noChangeAspect="1" noMove="1" noResize="1" noEditPoints="1" noAdjustHandles="1" noChangeArrowheads="1" noChangeShapeType="1" noTextEdit="1"/>
              </p:cNvSpPr>
              <p:nvPr/>
            </p:nvSpPr>
            <p:spPr>
              <a:xfrm>
                <a:off x="557829" y="1823830"/>
                <a:ext cx="8028336" cy="338554"/>
              </a:xfrm>
              <a:prstGeom prst="rect">
                <a:avLst/>
              </a:prstGeom>
              <a:blipFill>
                <a:blip r:embed="rId3"/>
                <a:stretch>
                  <a:fillRect l="-456"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E8B2809-AEBF-4721-813F-258C6FB13FBB}"/>
                  </a:ext>
                </a:extLst>
              </p:cNvPr>
              <p:cNvSpPr txBox="1"/>
              <p:nvPr/>
            </p:nvSpPr>
            <p:spPr>
              <a:xfrm>
                <a:off x="557829" y="2300909"/>
                <a:ext cx="8028336" cy="2127698"/>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是极大一致的，则根据定义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是一致的，这时若存在公式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，则由于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是极大一致的，从而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都是不一致的，从而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，这与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是一致的矛盾！</a:t>
                </a:r>
                <a:endParaRPr lang="en-US" altLang="zh-CN" sz="1600" b="1">
                  <a:solidFill>
                    <a:schemeClr val="accent2">
                      <a:lumMod val="50000"/>
                    </a:schemeClr>
                  </a:solidFill>
                </a:endParaRPr>
              </a:p>
              <a:p>
                <a:pPr>
                  <a:lnSpc>
                    <a:spcPts val="2200"/>
                  </a:lnSpc>
                  <a:spcBef>
                    <a:spcPts val="600"/>
                  </a:spcBef>
                </a:pPr>
                <a:r>
                  <a:rPr lang="zh-CN" altLang="en-US" sz="1600" b="1">
                    <a:solidFill>
                      <a:schemeClr val="accent2">
                        <a:lumMod val="50000"/>
                      </a:schemeClr>
                    </a:solidFill>
                  </a:rPr>
                  <a:t>反之，若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是一致的，且对任意公式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都有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，这时若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不是极大一致的，即存在公式集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是一致的且</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，即存在公式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都有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，因此</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意味着</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，因此</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，从而有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，这与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是一致的矛盾！</a:t>
                </a:r>
              </a:p>
            </p:txBody>
          </p:sp>
        </mc:Choice>
        <mc:Fallback xmlns="">
          <p:sp>
            <p:nvSpPr>
              <p:cNvPr id="4" name="文本框 3">
                <a:extLst>
                  <a:ext uri="{FF2B5EF4-FFF2-40B4-BE49-F238E27FC236}">
                    <a16:creationId xmlns:a16="http://schemas.microsoft.com/office/drawing/2014/main" id="{CE8B2809-AEBF-4721-813F-258C6FB13FBB}"/>
                  </a:ext>
                </a:extLst>
              </p:cNvPr>
              <p:cNvSpPr txBox="1">
                <a:spLocks noRot="1" noChangeAspect="1" noMove="1" noResize="1" noEditPoints="1" noAdjustHandles="1" noChangeArrowheads="1" noChangeShapeType="1" noTextEdit="1"/>
              </p:cNvSpPr>
              <p:nvPr/>
            </p:nvSpPr>
            <p:spPr>
              <a:xfrm>
                <a:off x="557829" y="2300909"/>
                <a:ext cx="8028336" cy="2127698"/>
              </a:xfrm>
              <a:prstGeom prst="rect">
                <a:avLst/>
              </a:prstGeom>
              <a:blipFill>
                <a:blip r:embed="rId4"/>
                <a:stretch>
                  <a:fillRect l="-456" r="-2964" b="-2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1157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极大一致性的一些性质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E2131F6-C495-4A59-8B51-0BB8F80687C7}"/>
                  </a:ext>
                </a:extLst>
              </p:cNvPr>
              <p:cNvSpPr txBox="1"/>
              <p:nvPr/>
            </p:nvSpPr>
            <p:spPr>
              <a:xfrm>
                <a:off x="886130" y="1298218"/>
                <a:ext cx="5640456" cy="1794274"/>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是极大一致的，则：</a:t>
                </a:r>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2E2131F6-C495-4A59-8B51-0BB8F80687C7}"/>
                  </a:ext>
                </a:extLst>
              </p:cNvPr>
              <p:cNvSpPr txBox="1">
                <a:spLocks noRot="1" noChangeAspect="1" noMove="1" noResize="1" noEditPoints="1" noAdjustHandles="1" noChangeArrowheads="1" noChangeShapeType="1" noTextEdit="1"/>
              </p:cNvSpPr>
              <p:nvPr/>
            </p:nvSpPr>
            <p:spPr>
              <a:xfrm>
                <a:off x="886130" y="1298218"/>
                <a:ext cx="5640456" cy="1794274"/>
              </a:xfrm>
              <a:prstGeom prst="rect">
                <a:avLst/>
              </a:prstGeom>
              <a:blipFill>
                <a:blip r:embed="rId2"/>
                <a:stretch>
                  <a:fillRect l="-540" b="-37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51BE596-F70F-4A62-BB96-AD7153AE2A60}"/>
                  </a:ext>
                </a:extLst>
              </p:cNvPr>
              <p:cNvSpPr txBox="1"/>
              <p:nvPr/>
            </p:nvSpPr>
            <p:spPr>
              <a:xfrm>
                <a:off x="886130" y="865977"/>
                <a:ext cx="6703943" cy="307777"/>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上面定理表明，若公式集</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是极大一致的，则对任意公式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恰有一个属于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endParaRPr lang="zh-CN" altLang="en-US" sz="1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51BE596-F70F-4A62-BB96-AD7153AE2A60}"/>
                  </a:ext>
                </a:extLst>
              </p:cNvPr>
              <p:cNvSpPr txBox="1">
                <a:spLocks noRot="1" noChangeAspect="1" noMove="1" noResize="1" noEditPoints="1" noAdjustHandles="1" noChangeArrowheads="1" noChangeShapeType="1" noTextEdit="1"/>
              </p:cNvSpPr>
              <p:nvPr/>
            </p:nvSpPr>
            <p:spPr>
              <a:xfrm>
                <a:off x="886130" y="865977"/>
                <a:ext cx="6703943" cy="307777"/>
              </a:xfrm>
              <a:prstGeom prst="rect">
                <a:avLst/>
              </a:prstGeom>
              <a:blipFill>
                <a:blip r:embed="rId3"/>
                <a:stretch>
                  <a:fillRect l="-273" t="-3922"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53B89B5-51BF-416E-A132-C149A3905F59}"/>
                  </a:ext>
                </a:extLst>
              </p:cNvPr>
              <p:cNvSpPr txBox="1"/>
              <p:nvPr/>
            </p:nvSpPr>
            <p:spPr>
              <a:xfrm>
                <a:off x="886130" y="3216956"/>
                <a:ext cx="7371734" cy="1281954"/>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】1. </a:t>
                </a:r>
                <a:r>
                  <a:rPr lang="zh-CN" altLang="en-US" sz="1600" b="1">
                    <a:solidFill>
                      <a:schemeClr val="accent2">
                        <a:lumMod val="50000"/>
                      </a:schemeClr>
                    </a:solidFill>
                  </a:rPr>
                  <a:t>显然当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时有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，而当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时，由于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是一致的，因此</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也是一致的，但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是极大一致的，因此</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a:lnSpc>
                    <a:spcPts val="2200"/>
                  </a:lnSpc>
                  <a:spcBef>
                    <a:spcPts val="600"/>
                  </a:spcBef>
                </a:pPr>
                <a:r>
                  <a:rPr lang="en-US" altLang="zh-CN" sz="1600" b="1">
                    <a:solidFill>
                      <a:schemeClr val="accent2">
                        <a:lumMod val="50000"/>
                      </a:schemeClr>
                    </a:solidFill>
                  </a:rPr>
                  <a:t>2. </a:t>
                </a:r>
                <a:r>
                  <a:rPr lang="zh-CN" altLang="en-US" sz="1600" b="1">
                    <a:solidFill>
                      <a:schemeClr val="accent2">
                        <a:lumMod val="50000"/>
                      </a:schemeClr>
                    </a:solidFill>
                  </a:rPr>
                  <a:t>由双重否定律有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，从而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853B89B5-51BF-416E-A132-C149A3905F59}"/>
                  </a:ext>
                </a:extLst>
              </p:cNvPr>
              <p:cNvSpPr txBox="1">
                <a:spLocks noRot="1" noChangeAspect="1" noMove="1" noResize="1" noEditPoints="1" noAdjustHandles="1" noChangeArrowheads="1" noChangeShapeType="1" noTextEdit="1"/>
              </p:cNvSpPr>
              <p:nvPr/>
            </p:nvSpPr>
            <p:spPr>
              <a:xfrm>
                <a:off x="886130" y="3216956"/>
                <a:ext cx="7371734" cy="1281954"/>
              </a:xfrm>
              <a:prstGeom prst="rect">
                <a:avLst/>
              </a:prstGeom>
              <a:blipFill>
                <a:blip r:embed="rId4"/>
                <a:stretch>
                  <a:fillRect l="-413" b="-5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2169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极大一致性的一些性质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E2131F6-C495-4A59-8B51-0BB8F80687C7}"/>
                  </a:ext>
                </a:extLst>
              </p:cNvPr>
              <p:cNvSpPr txBox="1"/>
              <p:nvPr/>
            </p:nvSpPr>
            <p:spPr>
              <a:xfrm>
                <a:off x="790931" y="937500"/>
                <a:ext cx="5640456" cy="1794274"/>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是极大一致的，则：</a:t>
                </a:r>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2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2E2131F6-C495-4A59-8B51-0BB8F80687C7}"/>
                  </a:ext>
                </a:extLst>
              </p:cNvPr>
              <p:cNvSpPr txBox="1">
                <a:spLocks noRot="1" noChangeAspect="1" noMove="1" noResize="1" noEditPoints="1" noAdjustHandles="1" noChangeArrowheads="1" noChangeShapeType="1" noTextEdit="1"/>
              </p:cNvSpPr>
              <p:nvPr/>
            </p:nvSpPr>
            <p:spPr>
              <a:xfrm>
                <a:off x="790931" y="937500"/>
                <a:ext cx="5640456" cy="1794274"/>
              </a:xfrm>
              <a:prstGeom prst="rect">
                <a:avLst/>
              </a:prstGeom>
              <a:blipFill>
                <a:blip r:embed="rId2"/>
                <a:stretch>
                  <a:fillRect l="-649" b="-37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53B89B5-51BF-416E-A132-C149A3905F59}"/>
                  </a:ext>
                </a:extLst>
              </p:cNvPr>
              <p:cNvSpPr txBox="1"/>
              <p:nvPr/>
            </p:nvSpPr>
            <p:spPr>
              <a:xfrm>
                <a:off x="790931" y="2872925"/>
                <a:ext cx="7562131" cy="1563441"/>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】3. </a:t>
                </a: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，则由于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是极大一致的，从而有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，但不难证明有内定理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e>
                    </m:d>
                  </m:oMath>
                </a14:m>
                <a:r>
                  <a:rPr lang="zh-CN" altLang="en-US" sz="1600" b="1">
                    <a:solidFill>
                      <a:schemeClr val="accent2">
                        <a:lumMod val="50000"/>
                      </a:schemeClr>
                    </a:solidFill>
                  </a:rPr>
                  <a:t>，从而有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，这与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矛盾！</a:t>
                </a:r>
                <a:endParaRPr lang="en-US" altLang="zh-CN" sz="1600" b="1">
                  <a:solidFill>
                    <a:schemeClr val="accent2">
                      <a:lumMod val="50000"/>
                    </a:schemeClr>
                  </a:solidFill>
                </a:endParaRPr>
              </a:p>
              <a:p>
                <a:pPr>
                  <a:lnSpc>
                    <a:spcPts val="2200"/>
                  </a:lnSpc>
                  <a:spcBef>
                    <a:spcPts val="600"/>
                  </a:spcBef>
                </a:pPr>
                <a:r>
                  <a:rPr lang="zh-CN" altLang="en-US" sz="1600" b="1">
                    <a:solidFill>
                      <a:schemeClr val="accent2">
                        <a:lumMod val="50000"/>
                      </a:schemeClr>
                    </a:solidFill>
                  </a:rPr>
                  <a:t>反之，当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时，不难由内定理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得到</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，类似地，当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，不难由公理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得到</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853B89B5-51BF-416E-A132-C149A3905F59}"/>
                  </a:ext>
                </a:extLst>
              </p:cNvPr>
              <p:cNvSpPr txBox="1">
                <a:spLocks noRot="1" noChangeAspect="1" noMove="1" noResize="1" noEditPoints="1" noAdjustHandles="1" noChangeArrowheads="1" noChangeShapeType="1" noTextEdit="1"/>
              </p:cNvSpPr>
              <p:nvPr/>
            </p:nvSpPr>
            <p:spPr>
              <a:xfrm>
                <a:off x="790931" y="2872925"/>
                <a:ext cx="7562131" cy="1563441"/>
              </a:xfrm>
              <a:prstGeom prst="rect">
                <a:avLst/>
              </a:prstGeom>
              <a:blipFill>
                <a:blip r:embed="rId3"/>
                <a:stretch>
                  <a:fillRect l="-484" r="-3145" b="-38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064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命题演算系统元理论概述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什么是命题演算系统的元理论？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2088DF43-AA23-4E6F-AD31-064EFBCB7529}"/>
              </a:ext>
            </a:extLst>
          </p:cNvPr>
          <p:cNvSpPr txBox="1"/>
          <p:nvPr/>
        </p:nvSpPr>
        <p:spPr>
          <a:xfrm>
            <a:off x="1110001" y="772378"/>
            <a:ext cx="6923987" cy="1147686"/>
          </a:xfrm>
          <a:prstGeom prst="rect">
            <a:avLst/>
          </a:prstGeom>
          <a:solidFill>
            <a:schemeClr val="accent4">
              <a:lumMod val="20000"/>
              <a:lumOff val="80000"/>
            </a:schemeClr>
          </a:solidFill>
        </p:spPr>
        <p:txBody>
          <a:bodyPr wrap="square" rtlCol="0">
            <a:spAutoFit/>
          </a:bodyPr>
          <a:lstStyle/>
          <a:p>
            <a:pPr>
              <a:lnSpc>
                <a:spcPts val="2600"/>
              </a:lnSpc>
              <a:spcBef>
                <a:spcPts val="600"/>
              </a:spcBef>
            </a:pPr>
            <a:r>
              <a:rPr lang="zh-CN" altLang="en-US" b="1">
                <a:solidFill>
                  <a:schemeClr val="accent2">
                    <a:lumMod val="50000"/>
                  </a:schemeClr>
                </a:solidFill>
              </a:rPr>
              <a:t>命题演算系统的元理论研究演算系统的整体性质，及其与系统的语义模型之间的联系，从而解决一些在演算系统内部无法回答的问题</a:t>
            </a:r>
            <a:endParaRPr lang="en-US" altLang="zh-CN" b="1">
              <a:solidFill>
                <a:schemeClr val="accent2">
                  <a:lumMod val="50000"/>
                </a:schemeClr>
              </a:solidFill>
            </a:endParaRPr>
          </a:p>
          <a:p>
            <a:pPr marL="285750" indent="-285750">
              <a:lnSpc>
                <a:spcPts val="26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命题演算系统的语义模型是公式之间的真值关系</a:t>
            </a:r>
          </a:p>
        </p:txBody>
      </p:sp>
      <p:sp>
        <p:nvSpPr>
          <p:cNvPr id="4" name="文本框 3">
            <a:extLst>
              <a:ext uri="{FF2B5EF4-FFF2-40B4-BE49-F238E27FC236}">
                <a16:creationId xmlns:a16="http://schemas.microsoft.com/office/drawing/2014/main" id="{17400D95-6A7E-463F-86D1-AEB9C3737E54}"/>
              </a:ext>
            </a:extLst>
          </p:cNvPr>
          <p:cNvSpPr txBox="1"/>
          <p:nvPr/>
        </p:nvSpPr>
        <p:spPr>
          <a:xfrm>
            <a:off x="1110001" y="2072402"/>
            <a:ext cx="6923987" cy="2508379"/>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300"/>
              </a:spcAft>
              <a:buFont typeface="Arial" panose="020B0604020202020204" pitchFamily="34" charset="0"/>
              <a:buChar char="•"/>
            </a:pPr>
            <a:r>
              <a:rPr lang="zh-CN" altLang="en-US" sz="1600" b="1">
                <a:solidFill>
                  <a:srgbClr val="C00000"/>
                </a:solidFill>
              </a:rPr>
              <a:t>可靠性</a:t>
            </a:r>
            <a:r>
              <a:rPr lang="zh-CN" altLang="en-US" sz="1600" b="1">
                <a:solidFill>
                  <a:schemeClr val="accent2">
                    <a:lumMod val="50000"/>
                  </a:schemeClr>
                </a:solidFill>
              </a:rPr>
              <a:t>：演算系统的演绎出的东西是否是语义模型中认为是“真”的东西？</a:t>
            </a:r>
            <a:endParaRPr lang="en-US" altLang="zh-CN" sz="1600" b="1">
              <a:solidFill>
                <a:schemeClr val="accent2">
                  <a:lumMod val="50000"/>
                </a:schemeClr>
              </a:solidFill>
            </a:endParaRPr>
          </a:p>
          <a:p>
            <a:pPr marL="742950" lvl="1" indent="-285750">
              <a:spcBef>
                <a:spcPts val="600"/>
              </a:spcBef>
              <a:spcAft>
                <a:spcPts val="300"/>
              </a:spcAft>
              <a:buFont typeface="Arial" panose="020B0604020202020204" pitchFamily="34" charset="0"/>
              <a:buChar char="•"/>
            </a:pPr>
            <a:r>
              <a:rPr lang="zh-CN" altLang="en-US" sz="1600" b="1">
                <a:solidFill>
                  <a:schemeClr val="accent2">
                    <a:lumMod val="50000"/>
                  </a:schemeClr>
                </a:solidFill>
              </a:rPr>
              <a:t>演算系统的内定理是否是语义模型中的永真式</a:t>
            </a:r>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rgbClr val="C00000"/>
                </a:solidFill>
              </a:rPr>
              <a:t>完全性</a:t>
            </a:r>
            <a:r>
              <a:rPr lang="zh-CN" altLang="en-US" sz="1600" b="1">
                <a:solidFill>
                  <a:schemeClr val="accent2">
                    <a:lumMod val="50000"/>
                  </a:schemeClr>
                </a:solidFill>
              </a:rPr>
              <a:t>：语义模型中认为是“真”的东西是否都能在演算系统中演绎出来？</a:t>
            </a:r>
            <a:endParaRPr lang="en-US" altLang="zh-CN" sz="1600" b="1">
              <a:solidFill>
                <a:schemeClr val="accent2">
                  <a:lumMod val="50000"/>
                </a:schemeClr>
              </a:solidFill>
            </a:endParaRPr>
          </a:p>
          <a:p>
            <a:pPr marL="742950" lvl="1" indent="-285750">
              <a:spcBef>
                <a:spcPts val="600"/>
              </a:spcBef>
              <a:spcAft>
                <a:spcPts val="300"/>
              </a:spcAft>
              <a:buFont typeface="Arial" panose="020B0604020202020204" pitchFamily="34" charset="0"/>
              <a:buChar char="•"/>
            </a:pPr>
            <a:r>
              <a:rPr lang="zh-CN" altLang="en-US" sz="1600" b="1">
                <a:solidFill>
                  <a:schemeClr val="accent2">
                    <a:lumMod val="50000"/>
                  </a:schemeClr>
                </a:solidFill>
              </a:rPr>
              <a:t>语义模型中的永真式是否都是演算系统的内定理</a:t>
            </a:r>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rgbClr val="C00000"/>
                </a:solidFill>
              </a:rPr>
              <a:t>独立性</a:t>
            </a:r>
            <a:r>
              <a:rPr lang="zh-CN" altLang="en-US" sz="1600" b="1">
                <a:solidFill>
                  <a:schemeClr val="accent2">
                    <a:lumMod val="50000"/>
                  </a:schemeClr>
                </a:solidFill>
              </a:rPr>
              <a:t>：演算系统中的公理之间是否相互独立，能否使用更少的公理？</a:t>
            </a:r>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rgbClr val="C00000"/>
                </a:solidFill>
              </a:rPr>
              <a:t>紧致性</a:t>
            </a:r>
            <a:r>
              <a:rPr lang="zh-CN" altLang="en-US" sz="1600" b="1">
                <a:solidFill>
                  <a:schemeClr val="accent2">
                    <a:lumMod val="50000"/>
                  </a:schemeClr>
                </a:solidFill>
              </a:rPr>
              <a:t>：每个有穷子集都可满足的公式集是否是可满足的？</a:t>
            </a:r>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rgbClr val="C00000"/>
                </a:solidFill>
              </a:rPr>
              <a:t>可判定性</a:t>
            </a:r>
            <a:r>
              <a:rPr lang="zh-CN" altLang="en-US" sz="1600" b="1">
                <a:solidFill>
                  <a:schemeClr val="accent2">
                    <a:lumMod val="50000"/>
                  </a:schemeClr>
                </a:solidFill>
              </a:rPr>
              <a:t>：是否存在机械的、可行的方法判断一个公式是否是内定理？</a:t>
            </a:r>
            <a:endParaRPr lang="en-US" altLang="zh-CN" sz="1600" b="1">
              <a:solidFill>
                <a:schemeClr val="accent2">
                  <a:lumMod val="50000"/>
                </a:schemeClr>
              </a:solidFill>
            </a:endParaRP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极大一致性的一些性质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E2131F6-C495-4A59-8B51-0BB8F80687C7}"/>
                  </a:ext>
                </a:extLst>
              </p:cNvPr>
              <p:cNvSpPr txBox="1"/>
              <p:nvPr/>
            </p:nvSpPr>
            <p:spPr>
              <a:xfrm>
                <a:off x="611638" y="1064588"/>
                <a:ext cx="5640456" cy="1916102"/>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是极大一致的，则：</a:t>
                </a:r>
                <a:endParaRPr lang="en-US" altLang="zh-CN" sz="1600" b="1">
                  <a:solidFill>
                    <a:schemeClr val="accent2">
                      <a:lumMod val="50000"/>
                    </a:schemeClr>
                  </a:solidFill>
                </a:endParaRPr>
              </a:p>
              <a:p>
                <a:pPr marL="342900" indent="-342900">
                  <a:lnSpc>
                    <a:spcPts val="24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4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4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4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2E2131F6-C495-4A59-8B51-0BB8F80687C7}"/>
                  </a:ext>
                </a:extLst>
              </p:cNvPr>
              <p:cNvSpPr txBox="1">
                <a:spLocks noRot="1" noChangeAspect="1" noMove="1" noResize="1" noEditPoints="1" noAdjustHandles="1" noChangeArrowheads="1" noChangeShapeType="1" noTextEdit="1"/>
              </p:cNvSpPr>
              <p:nvPr/>
            </p:nvSpPr>
            <p:spPr>
              <a:xfrm>
                <a:off x="611638" y="1064588"/>
                <a:ext cx="5640456" cy="1916102"/>
              </a:xfrm>
              <a:prstGeom prst="rect">
                <a:avLst/>
              </a:prstGeom>
              <a:blipFill>
                <a:blip r:embed="rId2"/>
                <a:stretch>
                  <a:fillRect l="-540" b="-35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53B89B5-51BF-416E-A132-C149A3905F59}"/>
                  </a:ext>
                </a:extLst>
              </p:cNvPr>
              <p:cNvSpPr txBox="1"/>
              <p:nvPr/>
            </p:nvSpPr>
            <p:spPr>
              <a:xfrm>
                <a:off x="611638" y="3138975"/>
                <a:ext cx="7920717" cy="1081002"/>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】4. </a:t>
                </a: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，不难证明有内定理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，因此有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a:lnSpc>
                    <a:spcPts val="2400"/>
                  </a:lnSpc>
                  <a:spcBef>
                    <a:spcPts val="600"/>
                  </a:spcBef>
                </a:pPr>
                <a:r>
                  <a:rPr lang="zh-CN" altLang="en-US" sz="1600" b="1">
                    <a:solidFill>
                      <a:schemeClr val="accent2">
                        <a:lumMod val="50000"/>
                      </a:schemeClr>
                    </a:solidFill>
                  </a:rPr>
                  <a:t>反之，若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，则不难由内定理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e>
                    </m:d>
                  </m:oMath>
                </a14:m>
                <a:r>
                  <a:rPr lang="zh-CN" altLang="en-US" sz="1600" b="1">
                    <a:solidFill>
                      <a:schemeClr val="accent2">
                        <a:lumMod val="50000"/>
                      </a:schemeClr>
                    </a:solidFill>
                  </a:rPr>
                  <a:t>得到</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853B89B5-51BF-416E-A132-C149A3905F59}"/>
                  </a:ext>
                </a:extLst>
              </p:cNvPr>
              <p:cNvSpPr txBox="1">
                <a:spLocks noRot="1" noChangeAspect="1" noMove="1" noResize="1" noEditPoints="1" noAdjustHandles="1" noChangeArrowheads="1" noChangeShapeType="1" noTextEdit="1"/>
              </p:cNvSpPr>
              <p:nvPr/>
            </p:nvSpPr>
            <p:spPr>
              <a:xfrm>
                <a:off x="611638" y="3138975"/>
                <a:ext cx="7920717" cy="1081002"/>
              </a:xfrm>
              <a:prstGeom prst="rect">
                <a:avLst/>
              </a:prstGeom>
              <a:blipFill>
                <a:blip r:embed="rId3"/>
                <a:stretch>
                  <a:fillRect l="-385" r="-3000" b="-56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8353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辛迪卡集合</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E2131F6-C495-4A59-8B51-0BB8F80687C7}"/>
                  </a:ext>
                </a:extLst>
              </p:cNvPr>
              <p:cNvSpPr txBox="1"/>
              <p:nvPr/>
            </p:nvSpPr>
            <p:spPr>
              <a:xfrm>
                <a:off x="821972" y="1028575"/>
                <a:ext cx="5282266" cy="2300886"/>
              </a:xfrm>
              <a:prstGeom prst="rect">
                <a:avLst/>
              </a:prstGeom>
              <a:solidFill>
                <a:schemeClr val="accent2">
                  <a:lumMod val="20000"/>
                  <a:lumOff val="80000"/>
                </a:schemeClr>
              </a:solidFill>
            </p:spPr>
            <p:txBody>
              <a:bodyPr wrap="square" rtlCol="0">
                <a:spAutoFit/>
              </a:bodyPr>
              <a:lstStyle/>
              <a:p>
                <a:pPr>
                  <a:lnSpc>
                    <a:spcPts val="2400"/>
                  </a:lnSpc>
                  <a:spcBef>
                    <a:spcPts val="600"/>
                  </a:spcBef>
                </a:pPr>
                <a:r>
                  <a:rPr lang="zh-CN" altLang="en-US" sz="1600" b="1">
                    <a:solidFill>
                      <a:schemeClr val="accent2">
                        <a:lumMod val="50000"/>
                      </a:schemeClr>
                    </a:solidFill>
                  </a:rPr>
                  <a:t>若公式集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满足：</a:t>
                </a:r>
                <a:endParaRPr lang="en-US" altLang="zh-CN" sz="1600" b="1">
                  <a:solidFill>
                    <a:schemeClr val="accent2">
                      <a:lumMod val="50000"/>
                    </a:schemeClr>
                  </a:solidFill>
                </a:endParaRPr>
              </a:p>
              <a:p>
                <a:pPr marL="342900" indent="-342900">
                  <a:lnSpc>
                    <a:spcPts val="2400"/>
                  </a:lnSpc>
                  <a:spcBef>
                    <a:spcPts val="600"/>
                  </a:spcBef>
                  <a:buFont typeface="+mj-lt"/>
                  <a:buAutoNum type="arabicPeriod"/>
                </a:pPr>
                <a:r>
                  <a:rPr lang="zh-CN" altLang="en-US" sz="1600" b="1">
                    <a:solidFill>
                      <a:schemeClr val="accent2">
                        <a:lumMod val="50000"/>
                      </a:schemeClr>
                    </a:solidFill>
                  </a:rPr>
                  <a:t>不存在公式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4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4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marL="342900" indent="-342900">
                  <a:lnSpc>
                    <a:spcPts val="2400"/>
                  </a:lnSpc>
                  <a:spcBef>
                    <a:spcPts val="600"/>
                  </a:spcBef>
                  <a:buFont typeface="+mj-lt"/>
                  <a:buAutoNum type="arabicPeriod"/>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endParaRPr lang="en-US" altLang="zh-CN" sz="1600" b="1">
                  <a:solidFill>
                    <a:schemeClr val="accent2">
                      <a:lumMod val="50000"/>
                    </a:schemeClr>
                  </a:solidFill>
                </a:endParaRPr>
              </a:p>
              <a:p>
                <a:pPr>
                  <a:lnSpc>
                    <a:spcPts val="2400"/>
                  </a:lnSpc>
                  <a:spcBef>
                    <a:spcPts val="600"/>
                  </a:spcBef>
                </a:pPr>
                <a:r>
                  <a:rPr lang="zh-CN" altLang="en-US" sz="1600" b="1">
                    <a:solidFill>
                      <a:schemeClr val="accent2">
                        <a:lumMod val="50000"/>
                      </a:schemeClr>
                    </a:solidFill>
                  </a:rPr>
                  <a:t>则称公式集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a:t>
                </a:r>
                <a:r>
                  <a:rPr lang="zh-CN" altLang="en-US" sz="1600" b="1">
                    <a:solidFill>
                      <a:srgbClr val="C00000"/>
                    </a:solidFill>
                  </a:rPr>
                  <a:t>辛迪卡集合</a:t>
                </a:r>
                <a:r>
                  <a:rPr lang="zh-CN" altLang="en-US" sz="1600"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2E2131F6-C495-4A59-8B51-0BB8F80687C7}"/>
                  </a:ext>
                </a:extLst>
              </p:cNvPr>
              <p:cNvSpPr txBox="1">
                <a:spLocks noRot="1" noChangeAspect="1" noMove="1" noResize="1" noEditPoints="1" noAdjustHandles="1" noChangeArrowheads="1" noChangeShapeType="1" noTextEdit="1"/>
              </p:cNvSpPr>
              <p:nvPr/>
            </p:nvSpPr>
            <p:spPr>
              <a:xfrm>
                <a:off x="821972" y="1028575"/>
                <a:ext cx="5282266" cy="2300886"/>
              </a:xfrm>
              <a:prstGeom prst="rect">
                <a:avLst/>
              </a:prstGeom>
              <a:blipFill>
                <a:blip r:embed="rId2"/>
                <a:stretch>
                  <a:fillRect l="-693" b="-2653"/>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050F326E-7E94-46DA-A930-3FC03CD22AE2}"/>
              </a:ext>
            </a:extLst>
          </p:cNvPr>
          <p:cNvSpPr txBox="1"/>
          <p:nvPr/>
        </p:nvSpPr>
        <p:spPr>
          <a:xfrm>
            <a:off x="6286500" y="1028576"/>
            <a:ext cx="2035528" cy="1301190"/>
          </a:xfrm>
          <a:prstGeom prst="rect">
            <a:avLst/>
          </a:prstGeom>
          <a:solidFill>
            <a:schemeClr val="accent2">
              <a:lumMod val="50000"/>
            </a:schemeClr>
          </a:solidFill>
        </p:spPr>
        <p:txBody>
          <a:bodyPr wrap="square" rtlCol="0">
            <a:spAutoFit/>
          </a:bodyPr>
          <a:lstStyle/>
          <a:p>
            <a:pPr>
              <a:lnSpc>
                <a:spcPts val="2400"/>
              </a:lnSpc>
            </a:pPr>
            <a:r>
              <a:rPr lang="zh-CN" altLang="en-US" sz="1600" b="1">
                <a:solidFill>
                  <a:schemeClr val="bg1"/>
                </a:solidFill>
              </a:rPr>
              <a:t>这与表列方法中提到的真值赋值要求集合是辛迪卡集合的条件没有本质差别！</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69A46A9-F43F-4CA0-970C-9D37F38F69B7}"/>
                  </a:ext>
                </a:extLst>
              </p:cNvPr>
              <p:cNvSpPr txBox="1"/>
              <p:nvPr/>
            </p:nvSpPr>
            <p:spPr>
              <a:xfrm>
                <a:off x="821972" y="3698412"/>
                <a:ext cx="5282266"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若公式集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是辛迪卡集合，则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是可满足的</a:t>
                </a:r>
              </a:p>
            </p:txBody>
          </p:sp>
        </mc:Choice>
        <mc:Fallback xmlns="">
          <p:sp>
            <p:nvSpPr>
              <p:cNvPr id="5" name="文本框 4">
                <a:extLst>
                  <a:ext uri="{FF2B5EF4-FFF2-40B4-BE49-F238E27FC236}">
                    <a16:creationId xmlns:a16="http://schemas.microsoft.com/office/drawing/2014/main" id="{B69A46A9-F43F-4CA0-970C-9D37F38F69B7}"/>
                  </a:ext>
                </a:extLst>
              </p:cNvPr>
              <p:cNvSpPr txBox="1">
                <a:spLocks noRot="1" noChangeAspect="1" noMove="1" noResize="1" noEditPoints="1" noAdjustHandles="1" noChangeArrowheads="1" noChangeShapeType="1" noTextEdit="1"/>
              </p:cNvSpPr>
              <p:nvPr/>
            </p:nvSpPr>
            <p:spPr>
              <a:xfrm>
                <a:off x="821972" y="3698412"/>
                <a:ext cx="5282266" cy="369332"/>
              </a:xfrm>
              <a:prstGeom prst="rect">
                <a:avLst/>
              </a:prstGeom>
              <a:blipFill>
                <a:blip r:embed="rId3"/>
                <a:stretch>
                  <a:fillRect l="-1039" t="-10000" r="-462" b="-2666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D694C0F-AB7F-46FE-A842-9E75905A0ED6}"/>
              </a:ext>
            </a:extLst>
          </p:cNvPr>
          <p:cNvSpPr txBox="1"/>
          <p:nvPr/>
        </p:nvSpPr>
        <p:spPr>
          <a:xfrm>
            <a:off x="6286500" y="2647812"/>
            <a:ext cx="2035528" cy="646331"/>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任意极大一致公式集都是辛迪卡集合</a:t>
            </a:r>
          </a:p>
        </p:txBody>
      </p:sp>
      <p:sp>
        <p:nvSpPr>
          <p:cNvPr id="7" name="文本框 6">
            <a:extLst>
              <a:ext uri="{FF2B5EF4-FFF2-40B4-BE49-F238E27FC236}">
                <a16:creationId xmlns:a16="http://schemas.microsoft.com/office/drawing/2014/main" id="{D3A7A46E-47C4-4E45-A4AD-86CD05331D9A}"/>
              </a:ext>
            </a:extLst>
          </p:cNvPr>
          <p:cNvSpPr txBox="1"/>
          <p:nvPr/>
        </p:nvSpPr>
        <p:spPr>
          <a:xfrm>
            <a:off x="6326257" y="3698412"/>
            <a:ext cx="1376569"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怎么证明？</a:t>
            </a:r>
          </a:p>
        </p:txBody>
      </p:sp>
    </p:spTree>
    <p:extLst>
      <p:ext uri="{BB962C8B-B14F-4D97-AF65-F5344CB8AC3E}">
        <p14:creationId xmlns:p14="http://schemas.microsoft.com/office/powerpoint/2010/main" val="976109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辛迪卡集合的可满足性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69A46A9-F43F-4CA0-970C-9D37F38F69B7}"/>
                  </a:ext>
                </a:extLst>
              </p:cNvPr>
              <p:cNvSpPr txBox="1"/>
              <p:nvPr/>
            </p:nvSpPr>
            <p:spPr>
              <a:xfrm>
                <a:off x="597341" y="678778"/>
                <a:ext cx="5282266"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若公式集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是辛迪卡集合，则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是可满足的</a:t>
                </a:r>
              </a:p>
            </p:txBody>
          </p:sp>
        </mc:Choice>
        <mc:Fallback xmlns="">
          <p:sp>
            <p:nvSpPr>
              <p:cNvPr id="5" name="文本框 4">
                <a:extLst>
                  <a:ext uri="{FF2B5EF4-FFF2-40B4-BE49-F238E27FC236}">
                    <a16:creationId xmlns:a16="http://schemas.microsoft.com/office/drawing/2014/main" id="{B69A46A9-F43F-4CA0-970C-9D37F38F69B7}"/>
                  </a:ext>
                </a:extLst>
              </p:cNvPr>
              <p:cNvSpPr txBox="1">
                <a:spLocks noRot="1" noChangeAspect="1" noMove="1" noResize="1" noEditPoints="1" noAdjustHandles="1" noChangeArrowheads="1" noChangeShapeType="1" noTextEdit="1"/>
              </p:cNvSpPr>
              <p:nvPr/>
            </p:nvSpPr>
            <p:spPr>
              <a:xfrm>
                <a:off x="597341" y="678778"/>
                <a:ext cx="5282266" cy="369332"/>
              </a:xfrm>
              <a:prstGeom prst="rect">
                <a:avLst/>
              </a:prstGeom>
              <a:blipFill>
                <a:blip r:embed="rId2"/>
                <a:stretch>
                  <a:fillRect l="-1038" t="-8197" r="-34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B716AF1-E661-409B-8576-434EA2B3671E}"/>
                  </a:ext>
                </a:extLst>
              </p:cNvPr>
              <p:cNvSpPr txBox="1"/>
              <p:nvPr/>
            </p:nvSpPr>
            <p:spPr>
              <a:xfrm>
                <a:off x="597341" y="1103080"/>
                <a:ext cx="7949311" cy="3544368"/>
              </a:xfrm>
              <a:prstGeom prst="rect">
                <a:avLst/>
              </a:prstGeom>
              <a:solidFill>
                <a:schemeClr val="accent6">
                  <a:lumMod val="20000"/>
                  <a:lumOff val="80000"/>
                </a:schemeClr>
              </a:solidFill>
            </p:spPr>
            <p:txBody>
              <a:bodyPr wrap="square" rtlCol="0">
                <a:spAutoFit/>
              </a:bodyPr>
              <a:lstStyle/>
              <a:p>
                <a:pPr>
                  <a:lnSpc>
                    <a:spcPts val="18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定义真值赋值函数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，对任意命题变量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。从而我们可使用归纳法证明，对任意公式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r>
                      <a:rPr lang="zh-CN" altLang="en-US"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归纳基：当公式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是命题变量且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，则由</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的定义有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归纳步：若公式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，则根据</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的结构再进行归纳：</a:t>
                </a:r>
                <a:endParaRPr lang="en-US" altLang="zh-CN" sz="1400" b="1">
                  <a:solidFill>
                    <a:schemeClr val="accent2">
                      <a:lumMod val="50000"/>
                    </a:schemeClr>
                  </a:solidFill>
                </a:endParaRPr>
              </a:p>
              <a:p>
                <a:pPr marL="742950" lvl="1"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是命题变量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，则由辛迪卡集合定义有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，即</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endParaRPr lang="en-US" altLang="zh-CN" sz="1400" b="1">
                  <a:solidFill>
                    <a:schemeClr val="accent2">
                      <a:lumMod val="50000"/>
                    </a:schemeClr>
                  </a:solidFill>
                </a:endParaRPr>
              </a:p>
              <a:p>
                <a:pPr marL="742950" lvl="1"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是公式</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，根据辛迪卡集合的定义有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，且根据归纳假设有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endParaRPr lang="en-US" altLang="zh-CN" sz="1400" b="1">
                  <a:solidFill>
                    <a:schemeClr val="accent2">
                      <a:lumMod val="50000"/>
                    </a:schemeClr>
                  </a:solidFill>
                </a:endParaRPr>
              </a:p>
              <a:p>
                <a:pPr marL="742950" lvl="1"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是公式</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e>
                    </m:d>
                  </m:oMath>
                </a14:m>
                <a:r>
                  <a:rPr lang="zh-CN" altLang="en-US" sz="1400" b="1">
                    <a:solidFill>
                      <a:schemeClr val="accent2">
                        <a:lumMod val="50000"/>
                      </a:schemeClr>
                    </a:solidFill>
                  </a:rPr>
                  <a:t>，则公式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e>
                    </m:d>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，则根据辛迪卡集合的定义有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，且根据归纳假设有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endParaRPr lang="en-US" altLang="zh-CN" sz="1400" b="1">
                  <a:solidFill>
                    <a:schemeClr val="accent2">
                      <a:lumMod val="50000"/>
                    </a:schemeClr>
                  </a:solidFill>
                </a:endParaRPr>
              </a:p>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归纳步：若公式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，则若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，根据辛迪卡集合的定义有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，根据归纳假设有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，即</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，同理若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，则根据归纳假设有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，从而也有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p>
            </p:txBody>
          </p:sp>
        </mc:Choice>
        <mc:Fallback xmlns="">
          <p:sp>
            <p:nvSpPr>
              <p:cNvPr id="8" name="文本框 7">
                <a:extLst>
                  <a:ext uri="{FF2B5EF4-FFF2-40B4-BE49-F238E27FC236}">
                    <a16:creationId xmlns:a16="http://schemas.microsoft.com/office/drawing/2014/main" id="{FB716AF1-E661-409B-8576-434EA2B3671E}"/>
                  </a:ext>
                </a:extLst>
              </p:cNvPr>
              <p:cNvSpPr txBox="1">
                <a:spLocks noRot="1" noChangeAspect="1" noMove="1" noResize="1" noEditPoints="1" noAdjustHandles="1" noChangeArrowheads="1" noChangeShapeType="1" noTextEdit="1"/>
              </p:cNvSpPr>
              <p:nvPr/>
            </p:nvSpPr>
            <p:spPr>
              <a:xfrm>
                <a:off x="597341" y="1103080"/>
                <a:ext cx="7949311" cy="3544368"/>
              </a:xfrm>
              <a:prstGeom prst="rect">
                <a:avLst/>
              </a:prstGeom>
              <a:blipFill>
                <a:blip r:embed="rId3"/>
                <a:stretch>
                  <a:fillRect l="-230" t="-172" r="-2531" b="-8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475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林登鲍姆</a:t>
            </a:r>
            <a:r>
              <a:rPr lang="en-US" altLang="zh-CN" sz="1400"/>
              <a:t>(Lindenbaum)</a:t>
            </a:r>
            <a:r>
              <a:rPr lang="zh-CN" altLang="en-US" sz="1400"/>
              <a:t>引理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69A46A9-F43F-4CA0-970C-9D37F38F69B7}"/>
                  </a:ext>
                </a:extLst>
              </p:cNvPr>
              <p:cNvSpPr txBox="1"/>
              <p:nvPr/>
            </p:nvSpPr>
            <p:spPr>
              <a:xfrm>
                <a:off x="831155" y="924489"/>
                <a:ext cx="6702952" cy="723275"/>
              </a:xfrm>
              <a:prstGeom prst="rect">
                <a:avLst/>
              </a:prstGeom>
              <a:solidFill>
                <a:schemeClr val="accent5">
                  <a:lumMod val="20000"/>
                  <a:lumOff val="80000"/>
                </a:schemeClr>
              </a:solidFill>
            </p:spPr>
            <p:txBody>
              <a:bodyPr wrap="square" rtlCol="0">
                <a:spAutoFit/>
              </a:bodyPr>
              <a:lstStyle/>
              <a:p>
                <a:pPr>
                  <a:spcBef>
                    <a:spcPts val="600"/>
                  </a:spcBef>
                </a:pPr>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任意一致的公式集都可扩充为一个极大一致的公式集</a:t>
                </a:r>
                <a:endParaRPr lang="en-US" altLang="zh-CN" b="1">
                  <a:solidFill>
                    <a:schemeClr val="accent2">
                      <a:lumMod val="50000"/>
                    </a:schemeClr>
                  </a:solidFill>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即若公式集</a:t>
                </a:r>
                <a14:m>
                  <m:oMath xmlns:m="http://schemas.openxmlformats.org/officeDocument/2006/math">
                    <m:r>
                      <a:rPr lang="en-US" altLang="zh-CN" b="1" i="0" smtClean="0">
                        <a:solidFill>
                          <a:srgbClr val="002060"/>
                        </a:solidFill>
                        <a:latin typeface="Cambria Math" panose="02040503050406030204" pitchFamily="18" charset="0"/>
                      </a:rPr>
                      <m:t>𝚪</m:t>
                    </m:r>
                  </m:oMath>
                </a14:m>
                <a:r>
                  <a:rPr lang="zh-CN" altLang="en-US" b="1">
                    <a:solidFill>
                      <a:srgbClr val="002060"/>
                    </a:solidFill>
                    <a:latin typeface="楷体" panose="02010609060101010101" pitchFamily="49" charset="-122"/>
                    <a:ea typeface="楷体" panose="02010609060101010101" pitchFamily="49" charset="-122"/>
                  </a:rPr>
                  <a:t>是一致的，则存在极大一致公式集</a:t>
                </a:r>
                <a14:m>
                  <m:oMath xmlns:m="http://schemas.openxmlformats.org/officeDocument/2006/math">
                    <m:sSup>
                      <m:sSupPr>
                        <m:ctrlPr>
                          <a:rPr lang="en-US" altLang="zh-CN" b="1" i="1" smtClean="0">
                            <a:solidFill>
                              <a:srgbClr val="002060"/>
                            </a:solidFill>
                            <a:latin typeface="Cambria Math" panose="02040503050406030204" pitchFamily="18" charset="0"/>
                          </a:rPr>
                        </m:ctrlPr>
                      </m:sSupPr>
                      <m:e>
                        <m:r>
                          <a:rPr lang="en-US" altLang="zh-CN" b="1" i="0" smtClean="0">
                            <a:solidFill>
                              <a:srgbClr val="002060"/>
                            </a:solidFill>
                            <a:latin typeface="Cambria Math" panose="02040503050406030204" pitchFamily="18" charset="0"/>
                          </a:rPr>
                          <m:t>𝚪</m:t>
                        </m:r>
                      </m:e>
                      <m:sup>
                        <m:r>
                          <a:rPr lang="en-US" altLang="zh-CN" b="1" i="1" smtClean="0">
                            <a:solidFill>
                              <a:srgbClr val="002060"/>
                            </a:solidFill>
                            <a:latin typeface="Cambria Math" panose="02040503050406030204" pitchFamily="18" charset="0"/>
                          </a:rPr>
                          <m:t>∗</m:t>
                        </m:r>
                      </m:sup>
                    </m:sSup>
                  </m:oMath>
                </a14:m>
                <a:r>
                  <a:rPr lang="zh-CN" altLang="en-US"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b="1" i="0" smtClean="0">
                        <a:solidFill>
                          <a:srgbClr val="002060"/>
                        </a:solidFill>
                        <a:latin typeface="Cambria Math" panose="02040503050406030204" pitchFamily="18" charset="0"/>
                      </a:rPr>
                      <m:t>𝚪</m:t>
                    </m:r>
                    <m:r>
                      <a:rPr lang="en-US" altLang="zh-CN" b="1" i="1" smtClean="0">
                        <a:solidFill>
                          <a:srgbClr val="002060"/>
                        </a:solidFill>
                        <a:latin typeface="Cambria Math" panose="02040503050406030204" pitchFamily="18" charset="0"/>
                      </a:rPr>
                      <m:t>⊆</m:t>
                    </m:r>
                    <m:sSup>
                      <m:sSupPr>
                        <m:ctrlPr>
                          <a:rPr lang="en-US" altLang="zh-CN" b="1" i="1" smtClean="0">
                            <a:solidFill>
                              <a:srgbClr val="002060"/>
                            </a:solidFill>
                            <a:latin typeface="Cambria Math" panose="02040503050406030204" pitchFamily="18" charset="0"/>
                          </a:rPr>
                        </m:ctrlPr>
                      </m:sSupPr>
                      <m:e>
                        <m:r>
                          <a:rPr lang="en-US" altLang="zh-CN" b="1" i="0" smtClean="0">
                            <a:solidFill>
                              <a:srgbClr val="002060"/>
                            </a:solidFill>
                            <a:latin typeface="Cambria Math" panose="02040503050406030204" pitchFamily="18" charset="0"/>
                          </a:rPr>
                          <m:t>𝚪</m:t>
                        </m:r>
                      </m:e>
                      <m:sup>
                        <m:r>
                          <a:rPr lang="en-US" altLang="zh-CN" b="1" i="1" smtClean="0">
                            <a:solidFill>
                              <a:srgbClr val="002060"/>
                            </a:solidFill>
                            <a:latin typeface="Cambria Math" panose="02040503050406030204" pitchFamily="18" charset="0"/>
                          </a:rPr>
                          <m:t>∗</m:t>
                        </m:r>
                      </m:sup>
                    </m:sSup>
                  </m:oMath>
                </a14:m>
                <a:endParaRPr lang="zh-CN" altLang="en-US"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5" name="文本框 4">
                <a:extLst>
                  <a:ext uri="{FF2B5EF4-FFF2-40B4-BE49-F238E27FC236}">
                    <a16:creationId xmlns:a16="http://schemas.microsoft.com/office/drawing/2014/main" id="{B69A46A9-F43F-4CA0-970C-9D37F38F69B7}"/>
                  </a:ext>
                </a:extLst>
              </p:cNvPr>
              <p:cNvSpPr txBox="1">
                <a:spLocks noRot="1" noChangeAspect="1" noMove="1" noResize="1" noEditPoints="1" noAdjustHandles="1" noChangeArrowheads="1" noChangeShapeType="1" noTextEdit="1"/>
              </p:cNvSpPr>
              <p:nvPr/>
            </p:nvSpPr>
            <p:spPr>
              <a:xfrm>
                <a:off x="831155" y="924489"/>
                <a:ext cx="6702952" cy="723275"/>
              </a:xfrm>
              <a:prstGeom prst="rect">
                <a:avLst/>
              </a:prstGeom>
              <a:blipFill>
                <a:blip r:embed="rId2"/>
                <a:stretch>
                  <a:fillRect l="-727" t="-5085" b="-118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78316FD-E121-46D4-81BD-7C0CCE3C3AD0}"/>
                  </a:ext>
                </a:extLst>
              </p:cNvPr>
              <p:cNvSpPr txBox="1"/>
              <p:nvPr/>
            </p:nvSpPr>
            <p:spPr>
              <a:xfrm>
                <a:off x="831155" y="1817807"/>
                <a:ext cx="7481683" cy="2588978"/>
              </a:xfrm>
              <a:prstGeom prst="rect">
                <a:avLst/>
              </a:prstGeom>
              <a:solidFill>
                <a:schemeClr val="accent6">
                  <a:lumMod val="20000"/>
                  <a:lumOff val="80000"/>
                </a:schemeClr>
              </a:solidFill>
            </p:spPr>
            <p:txBody>
              <a:bodyPr wrap="square" rtlCol="0">
                <a:spAutoFit/>
              </a:bodyPr>
              <a:lstStyle/>
              <a:p>
                <a:pPr>
                  <a:lnSpc>
                    <a:spcPts val="2000"/>
                  </a:lnSpc>
                  <a:spcBef>
                    <a:spcPts val="600"/>
                  </a:spcBef>
                  <a:spcAft>
                    <a:spcPts val="600"/>
                  </a:spcAft>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命题演算公理化系统的公式是可枚举集，假定枚举为</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𝝓</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𝝓</m:t>
                        </m:r>
                      </m:e>
                      <m:sub>
                        <m:r>
                          <a:rPr lang="en-US" altLang="zh-CN" sz="1400" b="1" i="1" smtClean="0">
                            <a:solidFill>
                              <a:schemeClr val="accent2">
                                <a:lumMod val="50000"/>
                              </a:schemeClr>
                            </a:solidFill>
                            <a:latin typeface="Cambria Math" panose="02040503050406030204" pitchFamily="18" charset="0"/>
                          </a:rPr>
                          <m:t>𝟐</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𝝓</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 ⋯</m:t>
                    </m:r>
                  </m:oMath>
                </a14:m>
                <a:r>
                  <a:rPr lang="en-US" altLang="zh-CN" sz="1400" b="1">
                    <a:solidFill>
                      <a:schemeClr val="accent2">
                        <a:lumMod val="50000"/>
                      </a:schemeClr>
                    </a:solidFill>
                  </a:rPr>
                  <a:t>, </a:t>
                </a:r>
                <a:r>
                  <a:rPr lang="zh-CN" altLang="en-US" sz="1400" b="1">
                    <a:solidFill>
                      <a:schemeClr val="accent2">
                        <a:lumMod val="50000"/>
                      </a:schemeClr>
                    </a:solidFill>
                  </a:rPr>
                  <a:t>定义：</a:t>
                </a:r>
                <a:endParaRPr lang="en-US" altLang="zh-CN" sz="1400" b="1">
                  <a:solidFill>
                    <a:schemeClr val="accent2">
                      <a:lumMod val="50000"/>
                    </a:schemeClr>
                  </a:solidFill>
                </a:endParaRPr>
              </a:p>
              <a:p>
                <a:pPr>
                  <a:lnSpc>
                    <a:spcPts val="2000"/>
                  </a:lnSpc>
                  <a:spcBef>
                    <a:spcPts val="600"/>
                  </a:spcBef>
                  <a:spcAft>
                    <a:spcPts val="600"/>
                  </a:spcAft>
                </a:pP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𝟎</m:t>
                        </m:r>
                      </m:sub>
                    </m:sSub>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oMath>
                </a14:m>
                <a:r>
                  <a:rPr lang="en-US" altLang="zh-CN" sz="1400" b="1">
                    <a:solidFill>
                      <a:schemeClr val="accent2">
                        <a:lumMod val="50000"/>
                      </a:schemeClr>
                    </a:solidFill>
                  </a:rPr>
                  <a:t>, </a:t>
                </a:r>
                <a:r>
                  <a:rPr lang="zh-CN" altLang="en-US" sz="1400" b="1">
                    <a:solidFill>
                      <a:schemeClr val="accent2">
                        <a:lumMod val="50000"/>
                      </a:schemeClr>
                    </a:solidFill>
                  </a:rPr>
                  <a:t>若</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𝝓</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e>
                    </m:d>
                  </m:oMath>
                </a14:m>
                <a:r>
                  <a:rPr lang="zh-CN" altLang="en-US" sz="1400" b="1">
                    <a:solidFill>
                      <a:schemeClr val="accent2">
                        <a:lumMod val="50000"/>
                      </a:schemeClr>
                    </a:solidFill>
                  </a:rPr>
                  <a:t>是一致的，则</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𝝓</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e>
                    </m:d>
                  </m:oMath>
                </a14:m>
                <a:r>
                  <a:rPr lang="zh-CN" altLang="en-US" sz="1400" b="1">
                    <a:solidFill>
                      <a:schemeClr val="accent2">
                        <a:lumMod val="50000"/>
                      </a:schemeClr>
                    </a:solidFill>
                  </a:rPr>
                  <a:t>，否则</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，最后令</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nary>
                      <m:naryPr>
                        <m:chr m:val="⋃"/>
                        <m:supHide m:val="on"/>
                        <m:ctrlPr>
                          <a:rPr lang="en-US" altLang="zh-CN" sz="1400" b="1" i="1" smtClean="0">
                            <a:solidFill>
                              <a:schemeClr val="accent2">
                                <a:lumMod val="50000"/>
                              </a:schemeClr>
                            </a:solidFill>
                            <a:latin typeface="Cambria Math" panose="02040503050406030204" pitchFamily="18" charset="0"/>
                          </a:rPr>
                        </m:ctrlPr>
                      </m:naryPr>
                      <m:sub>
                        <m:r>
                          <a:rPr lang="en-US" altLang="zh-CN" sz="1400" b="1" i="1" smtClean="0">
                            <a:solidFill>
                              <a:schemeClr val="accent2">
                                <a:lumMod val="50000"/>
                              </a:schemeClr>
                            </a:solidFill>
                            <a:latin typeface="Cambria Math" panose="02040503050406030204" pitchFamily="18" charset="0"/>
                          </a:rPr>
                          <m:t>𝒊</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ℕ</m:t>
                        </m:r>
                      </m:sub>
                      <m:sup/>
                      <m:e>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𝜞</m:t>
                            </m:r>
                          </m:e>
                          <m:sub>
                            <m:r>
                              <a:rPr lang="en-US" altLang="zh-CN" sz="1400" b="1" i="1" smtClean="0">
                                <a:solidFill>
                                  <a:schemeClr val="accent2">
                                    <a:lumMod val="50000"/>
                                  </a:schemeClr>
                                </a:solidFill>
                                <a:latin typeface="Cambria Math" panose="02040503050406030204" pitchFamily="18" charset="0"/>
                              </a:rPr>
                              <m:t>𝒊</m:t>
                            </m:r>
                          </m:sub>
                        </m:sSub>
                      </m:e>
                    </m:nary>
                  </m:oMath>
                </a14:m>
                <a:endParaRPr lang="en-US" altLang="zh-CN" sz="1400" b="1">
                  <a:solidFill>
                    <a:schemeClr val="accent2">
                      <a:lumMod val="50000"/>
                    </a:schemeClr>
                  </a:solidFill>
                </a:endParaRPr>
              </a:p>
              <a:p>
                <a:pPr marL="285750" indent="-285750">
                  <a:lnSpc>
                    <a:spcPts val="2000"/>
                  </a:lnSpc>
                  <a:spcBef>
                    <a:spcPts val="600"/>
                  </a:spcBef>
                  <a:spcAft>
                    <a:spcPts val="600"/>
                  </a:spcAft>
                  <a:buFont typeface="Arial" panose="020B0604020202020204" pitchFamily="34" charset="0"/>
                  <a:buChar char="•"/>
                </a:pPr>
                <a:r>
                  <a:rPr lang="zh-CN" altLang="en-US" sz="1400" b="1">
                    <a:solidFill>
                      <a:schemeClr val="accent2">
                        <a:lumMod val="50000"/>
                      </a:schemeClr>
                    </a:solidFill>
                  </a:rPr>
                  <a:t>首先有</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是一致的，因为不难看到对任意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𝒊</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ℕ</m:t>
                    </m:r>
                  </m:oMath>
                </a14:m>
                <a:r>
                  <a:rPr lang="zh-CN" altLang="en-US" sz="1400" b="1">
                    <a:solidFill>
                      <a:schemeClr val="accent2">
                        <a:lumMod val="50000"/>
                      </a:schemeClr>
                    </a:solidFill>
                  </a:rPr>
                  <a:t>，</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都是一致的，若</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不一致，则存在公式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使得</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且</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，从而存在</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的有穷子集</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𝚫</m:t>
                    </m:r>
                  </m:oMath>
                </a14:m>
                <a:r>
                  <a:rPr lang="zh-CN" altLang="en-US" sz="1400" b="1">
                    <a:solidFill>
                      <a:schemeClr val="accent2">
                        <a:lumMod val="50000"/>
                      </a:schemeClr>
                    </a:solidFill>
                  </a:rPr>
                  <a:t>使得</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𝚫</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且</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𝚫</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，但必存在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ℕ</m:t>
                    </m:r>
                  </m:oMath>
                </a14:m>
                <a:r>
                  <a:rPr lang="zh-CN" altLang="en-US" sz="1400" b="1">
                    <a:solidFill>
                      <a:schemeClr val="accent2">
                        <a:lumMod val="50000"/>
                      </a:schemeClr>
                    </a:solidFill>
                  </a:rPr>
                  <a:t>，使得</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𝚫</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𝒌</m:t>
                        </m:r>
                      </m:sub>
                    </m:sSub>
                  </m:oMath>
                </a14:m>
                <a:r>
                  <a:rPr lang="zh-CN" altLang="en-US" sz="1400" b="1">
                    <a:solidFill>
                      <a:schemeClr val="accent2">
                        <a:lumMod val="50000"/>
                      </a:schemeClr>
                    </a:solidFill>
                  </a:rPr>
                  <a:t>，这使得</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𝒌</m:t>
                        </m:r>
                      </m:sub>
                    </m:sSub>
                  </m:oMath>
                </a14:m>
                <a:r>
                  <a:rPr lang="zh-CN" altLang="en-US" sz="1400" b="1">
                    <a:solidFill>
                      <a:schemeClr val="accent2">
                        <a:lumMod val="50000"/>
                      </a:schemeClr>
                    </a:solidFill>
                  </a:rPr>
                  <a:t>不一致，矛盾！</a:t>
                </a:r>
                <a:endParaRPr lang="en-US" altLang="zh-CN" sz="1400" b="1">
                  <a:solidFill>
                    <a:schemeClr val="accent2">
                      <a:lumMod val="50000"/>
                    </a:schemeClr>
                  </a:solidFill>
                </a:endParaRPr>
              </a:p>
              <a:p>
                <a:pPr marL="285750" indent="-285750">
                  <a:lnSpc>
                    <a:spcPts val="2000"/>
                  </a:lnSpc>
                  <a:spcBef>
                    <a:spcPts val="600"/>
                  </a:spcBef>
                  <a:spcAft>
                    <a:spcPts val="600"/>
                  </a:spcAft>
                  <a:buFont typeface="Arial" panose="020B0604020202020204" pitchFamily="34" charset="0"/>
                  <a:buChar char="•"/>
                </a:pPr>
                <a:r>
                  <a:rPr lang="zh-CN" altLang="en-US" sz="1400" b="1">
                    <a:solidFill>
                      <a:schemeClr val="accent2">
                        <a:lumMod val="50000"/>
                      </a:schemeClr>
                    </a:solidFill>
                  </a:rPr>
                  <a:t>再证</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是极大一致的，若</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，且</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是一致的，则对任意公式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，则必存在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𝒌</m:t>
                    </m:r>
                  </m:oMath>
                </a14:m>
                <a:r>
                  <a:rPr lang="zh-CN" altLang="en-US" sz="1400" b="1">
                    <a:solidFill>
                      <a:schemeClr val="accent2">
                        <a:lumMod val="50000"/>
                      </a:schemeClr>
                    </a:solidFill>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𝝓</m:t>
                        </m:r>
                      </m:e>
                      <m:sub>
                        <m:r>
                          <a:rPr lang="en-US" altLang="zh-CN" sz="1400" b="1" i="1" smtClean="0">
                            <a:solidFill>
                              <a:schemeClr val="accent2">
                                <a:lumMod val="50000"/>
                              </a:schemeClr>
                            </a:solidFill>
                            <a:latin typeface="Cambria Math" panose="02040503050406030204" pitchFamily="18" charset="0"/>
                          </a:rPr>
                          <m:t>𝒌</m:t>
                        </m:r>
                      </m:sub>
                    </m:sSub>
                  </m:oMath>
                </a14:m>
                <a:r>
                  <a:rPr lang="zh-CN" altLang="en-US" sz="1400" b="1">
                    <a:solidFill>
                      <a:schemeClr val="accent2">
                        <a:lumMod val="50000"/>
                      </a:schemeClr>
                    </a:solidFill>
                  </a:rPr>
                  <a:t>，因为</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，且</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是一致的，所以</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𝝓</m:t>
                            </m:r>
                          </m:e>
                          <m:sub>
                            <m:r>
                              <a:rPr lang="en-US" altLang="zh-CN" sz="1400" b="1" i="1" smtClean="0">
                                <a:solidFill>
                                  <a:schemeClr val="accent2">
                                    <a:lumMod val="50000"/>
                                  </a:schemeClr>
                                </a:solidFill>
                                <a:latin typeface="Cambria Math" panose="02040503050406030204" pitchFamily="18" charset="0"/>
                              </a:rPr>
                              <m:t>𝒌</m:t>
                            </m:r>
                          </m:sub>
                        </m:sSub>
                      </m:e>
                    </m:d>
                  </m:oMath>
                </a14:m>
                <a:r>
                  <a:rPr lang="zh-CN" altLang="en-US" sz="1400" b="1">
                    <a:solidFill>
                      <a:schemeClr val="accent2">
                        <a:lumMod val="50000"/>
                      </a:schemeClr>
                    </a:solidFill>
                  </a:rPr>
                  <a:t>也是一致的，所以</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𝒌</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r>
                      <m:rPr>
                        <m:lit/>
                      </m:rP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𝝓</m:t>
                        </m:r>
                      </m:e>
                      <m:sub>
                        <m:r>
                          <a:rPr lang="en-US" altLang="zh-CN" sz="1400" b="1" i="1" smtClean="0">
                            <a:solidFill>
                              <a:schemeClr val="accent2">
                                <a:lumMod val="50000"/>
                              </a:schemeClr>
                            </a:solidFill>
                            <a:latin typeface="Cambria Math" panose="02040503050406030204" pitchFamily="18" charset="0"/>
                          </a:rPr>
                          <m:t>𝒌</m:t>
                        </m:r>
                      </m:sub>
                    </m:sSub>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，所以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𝝓</m:t>
                        </m:r>
                      </m:e>
                      <m:sub>
                        <m:r>
                          <a:rPr lang="en-US" altLang="zh-CN" sz="1400" b="1" i="1" smtClean="0">
                            <a:solidFill>
                              <a:schemeClr val="accent2">
                                <a:lumMod val="50000"/>
                              </a:schemeClr>
                            </a:solidFill>
                            <a:latin typeface="Cambria Math" panose="02040503050406030204" pitchFamily="18" charset="0"/>
                          </a:rPr>
                          <m:t>𝒌</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𝒌</m:t>
                        </m:r>
                      </m:sub>
                    </m:sSub>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，所以</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，所以</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endParaRPr lang="zh-CN" altLang="en-US"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078316FD-E121-46D4-81BD-7C0CCE3C3AD0}"/>
                  </a:ext>
                </a:extLst>
              </p:cNvPr>
              <p:cNvSpPr txBox="1">
                <a:spLocks noRot="1" noChangeAspect="1" noMove="1" noResize="1" noEditPoints="1" noAdjustHandles="1" noChangeArrowheads="1" noChangeShapeType="1" noTextEdit="1"/>
              </p:cNvSpPr>
              <p:nvPr/>
            </p:nvSpPr>
            <p:spPr>
              <a:xfrm>
                <a:off x="831155" y="1817807"/>
                <a:ext cx="7481683" cy="2588978"/>
              </a:xfrm>
              <a:prstGeom prst="rect">
                <a:avLst/>
              </a:prstGeom>
              <a:blipFill>
                <a:blip r:embed="rId3"/>
                <a:stretch>
                  <a:fillRect l="-244" b="-16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3904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命题演算公理化系统的完全性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E2131F6-C495-4A59-8B51-0BB8F80687C7}"/>
                  </a:ext>
                </a:extLst>
              </p:cNvPr>
              <p:cNvSpPr txBox="1"/>
              <p:nvPr/>
            </p:nvSpPr>
            <p:spPr>
              <a:xfrm>
                <a:off x="710642" y="854322"/>
                <a:ext cx="6997147"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r>
                  <a:rPr lang="zh-CN" altLang="en-US" b="1">
                    <a:solidFill>
                      <a:schemeClr val="accent2">
                        <a:lumMod val="50000"/>
                      </a:schemeClr>
                    </a:solidFill>
                  </a:rPr>
                  <a:t>对公式集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和公式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当且仅当</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e>
                    </m:d>
                  </m:oMath>
                </a14:m>
                <a:r>
                  <a:rPr lang="zh-CN" altLang="en-US" b="1">
                    <a:solidFill>
                      <a:schemeClr val="accent2">
                        <a:lumMod val="50000"/>
                      </a:schemeClr>
                    </a:solidFill>
                  </a:rPr>
                  <a:t>是不可满足的</a:t>
                </a:r>
              </a:p>
            </p:txBody>
          </p:sp>
        </mc:Choice>
        <mc:Fallback xmlns="">
          <p:sp>
            <p:nvSpPr>
              <p:cNvPr id="2" name="文本框 1">
                <a:extLst>
                  <a:ext uri="{FF2B5EF4-FFF2-40B4-BE49-F238E27FC236}">
                    <a16:creationId xmlns:a16="http://schemas.microsoft.com/office/drawing/2014/main" id="{2E2131F6-C495-4A59-8B51-0BB8F80687C7}"/>
                  </a:ext>
                </a:extLst>
              </p:cNvPr>
              <p:cNvSpPr txBox="1">
                <a:spLocks noRot="1" noChangeAspect="1" noMove="1" noResize="1" noEditPoints="1" noAdjustHandles="1" noChangeArrowheads="1" noChangeShapeType="1" noTextEdit="1"/>
              </p:cNvSpPr>
              <p:nvPr/>
            </p:nvSpPr>
            <p:spPr>
              <a:xfrm>
                <a:off x="710642" y="854322"/>
                <a:ext cx="6997147" cy="369332"/>
              </a:xfrm>
              <a:prstGeom prst="rect">
                <a:avLst/>
              </a:prstGeom>
              <a:blipFill>
                <a:blip r:embed="rId2"/>
                <a:stretch>
                  <a:fillRect l="-785" t="-8197" r="-349"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79C62CA-E18D-4720-BA9E-0DF566646CEF}"/>
                  </a:ext>
                </a:extLst>
              </p:cNvPr>
              <p:cNvSpPr txBox="1"/>
              <p:nvPr/>
            </p:nvSpPr>
            <p:spPr>
              <a:xfrm>
                <a:off x="710642" y="1318436"/>
                <a:ext cx="7677983" cy="1281313"/>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，而对任意真值赋值函数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，从而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不可能满足</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a:t>
                </a:r>
                <a:endParaRPr lang="en-US" altLang="zh-CN" sz="1600" b="1">
                  <a:solidFill>
                    <a:schemeClr val="accent2">
                      <a:lumMod val="50000"/>
                    </a:schemeClr>
                  </a:solidFill>
                </a:endParaRPr>
              </a:p>
              <a:p>
                <a:pPr>
                  <a:lnSpc>
                    <a:spcPts val="2200"/>
                  </a:lnSpc>
                  <a:spcBef>
                    <a:spcPts val="600"/>
                  </a:spcBef>
                </a:pPr>
                <a:r>
                  <a:rPr lang="zh-CN" altLang="en-US" sz="1600" b="1">
                    <a:solidFill>
                      <a:schemeClr val="accent2">
                        <a:lumMod val="50000"/>
                      </a:schemeClr>
                    </a:solidFill>
                  </a:rPr>
                  <a:t>反之，若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是不可满足的，则对任意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，从而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，这表明有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679C62CA-E18D-4720-BA9E-0DF566646CEF}"/>
                  </a:ext>
                </a:extLst>
              </p:cNvPr>
              <p:cNvSpPr txBox="1">
                <a:spLocks noRot="1" noChangeAspect="1" noMove="1" noResize="1" noEditPoints="1" noAdjustHandles="1" noChangeArrowheads="1" noChangeShapeType="1" noTextEdit="1"/>
              </p:cNvSpPr>
              <p:nvPr/>
            </p:nvSpPr>
            <p:spPr>
              <a:xfrm>
                <a:off x="710642" y="1318436"/>
                <a:ext cx="7677983" cy="1281313"/>
              </a:xfrm>
              <a:prstGeom prst="rect">
                <a:avLst/>
              </a:prstGeom>
              <a:blipFill>
                <a:blip r:embed="rId3"/>
                <a:stretch>
                  <a:fillRect l="-477" r="-3098" b="-52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A4DA389-82B0-489C-9F0D-39BA8724EDF5}"/>
                  </a:ext>
                </a:extLst>
              </p:cNvPr>
              <p:cNvSpPr txBox="1"/>
              <p:nvPr/>
            </p:nvSpPr>
            <p:spPr>
              <a:xfrm>
                <a:off x="710642" y="2805117"/>
                <a:ext cx="7812155"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rgbClr val="C00000"/>
                    </a:solidFill>
                  </a:rPr>
                  <a:t>命题演算公理化系统</a:t>
                </a:r>
                <a14:m>
                  <m:oMath xmlns:m="http://schemas.openxmlformats.org/officeDocument/2006/math">
                    <m:r>
                      <a:rPr lang="zh-CN" altLang="en-US" b="1" i="1" smtClean="0">
                        <a:solidFill>
                          <a:srgbClr val="C00000"/>
                        </a:solidFill>
                        <a:latin typeface="Cambria Math" panose="02040503050406030204" pitchFamily="18" charset="0"/>
                      </a:rPr>
                      <m:t>𝓟</m:t>
                    </m:r>
                  </m:oMath>
                </a14:m>
                <a:r>
                  <a:rPr lang="zh-CN" altLang="en-US" b="1">
                    <a:solidFill>
                      <a:srgbClr val="C00000"/>
                    </a:solidFill>
                  </a:rPr>
                  <a:t>的完全性</a:t>
                </a:r>
                <a:r>
                  <a:rPr lang="zh-CN" altLang="en-US" b="1">
                    <a:solidFill>
                      <a:schemeClr val="accent2">
                        <a:lumMod val="50000"/>
                      </a:schemeClr>
                    </a:solidFill>
                  </a:rPr>
                  <a:t>：对公式集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，若</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BA4DA389-82B0-489C-9F0D-39BA8724EDF5}"/>
                  </a:ext>
                </a:extLst>
              </p:cNvPr>
              <p:cNvSpPr txBox="1">
                <a:spLocks noRot="1" noChangeAspect="1" noMove="1" noResize="1" noEditPoints="1" noAdjustHandles="1" noChangeArrowheads="1" noChangeShapeType="1" noTextEdit="1"/>
              </p:cNvSpPr>
              <p:nvPr/>
            </p:nvSpPr>
            <p:spPr>
              <a:xfrm>
                <a:off x="710642" y="2805117"/>
                <a:ext cx="7812155" cy="369332"/>
              </a:xfrm>
              <a:prstGeom prst="rect">
                <a:avLst/>
              </a:prstGeom>
              <a:blipFill>
                <a:blip r:embed="rId4"/>
                <a:stretch>
                  <a:fillRect l="-703"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C54EE9D-EC69-4203-BF8A-3B112E0B08E0}"/>
                  </a:ext>
                </a:extLst>
              </p:cNvPr>
              <p:cNvSpPr txBox="1"/>
              <p:nvPr/>
            </p:nvSpPr>
            <p:spPr>
              <a:xfrm>
                <a:off x="711884" y="3255543"/>
                <a:ext cx="7720225" cy="1252459"/>
              </a:xfrm>
              <a:prstGeom prst="rect">
                <a:avLst/>
              </a:prstGeom>
              <a:solidFill>
                <a:schemeClr val="accent6">
                  <a:lumMod val="20000"/>
                  <a:lumOff val="80000"/>
                </a:schemeClr>
              </a:solidFill>
            </p:spPr>
            <p:txBody>
              <a:bodyPr wrap="square" rtlCol="0">
                <a:spAutoFit/>
              </a:bodyPr>
              <a:lstStyle/>
              <a:p>
                <a:pPr>
                  <a:lnSpc>
                    <a:spcPts val="2300"/>
                  </a:lnSpc>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因为每个一致的公式集都可扩充为极大一致的公式集，而极大一致的公式集是辛迪卡集合，是可满足的，因此每个一致的公式集也是可满足的，所以当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不是可满足的时候必有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不是一致的。而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不是一致的，</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是不可满足的，因此完全性得证！</a:t>
                </a:r>
              </a:p>
            </p:txBody>
          </p:sp>
        </mc:Choice>
        <mc:Fallback xmlns="">
          <p:sp>
            <p:nvSpPr>
              <p:cNvPr id="5" name="文本框 4">
                <a:extLst>
                  <a:ext uri="{FF2B5EF4-FFF2-40B4-BE49-F238E27FC236}">
                    <a16:creationId xmlns:a16="http://schemas.microsoft.com/office/drawing/2014/main" id="{1C54EE9D-EC69-4203-BF8A-3B112E0B08E0}"/>
                  </a:ext>
                </a:extLst>
              </p:cNvPr>
              <p:cNvSpPr txBox="1">
                <a:spLocks noRot="1" noChangeAspect="1" noMove="1" noResize="1" noEditPoints="1" noAdjustHandles="1" noChangeArrowheads="1" noChangeShapeType="1" noTextEdit="1"/>
              </p:cNvSpPr>
              <p:nvPr/>
            </p:nvSpPr>
            <p:spPr>
              <a:xfrm>
                <a:off x="711884" y="3255543"/>
                <a:ext cx="7720225" cy="1252459"/>
              </a:xfrm>
              <a:prstGeom prst="rect">
                <a:avLst/>
              </a:prstGeom>
              <a:blipFill>
                <a:blip r:embed="rId5"/>
                <a:stretch>
                  <a:fillRect l="-474" r="-3081" b="-53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0463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命题演算公理化系统的完全性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命题逻辑的紧致性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E2131F6-C495-4A59-8B51-0BB8F80687C7}"/>
                  </a:ext>
                </a:extLst>
              </p:cNvPr>
              <p:cNvSpPr txBox="1"/>
              <p:nvPr/>
            </p:nvSpPr>
            <p:spPr>
              <a:xfrm>
                <a:off x="551617" y="1709762"/>
                <a:ext cx="8040757" cy="692434"/>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en-US" altLang="zh-CN" b="1">
                    <a:solidFill>
                      <a:schemeClr val="accent2">
                        <a:lumMod val="50000"/>
                      </a:schemeClr>
                    </a:solidFill>
                  </a:rPr>
                  <a:t>【</a:t>
                </a:r>
                <a:r>
                  <a:rPr lang="zh-CN" altLang="en-US" b="1">
                    <a:solidFill>
                      <a:schemeClr val="accent2">
                        <a:lumMod val="50000"/>
                      </a:schemeClr>
                    </a:solidFill>
                  </a:rPr>
                  <a:t>推论</a:t>
                </a:r>
                <a:r>
                  <a:rPr lang="en-US" altLang="zh-CN" b="1">
                    <a:solidFill>
                      <a:schemeClr val="accent2">
                        <a:lumMod val="50000"/>
                      </a:schemeClr>
                    </a:solidFill>
                  </a:rPr>
                  <a:t>】</a:t>
                </a:r>
                <a:r>
                  <a:rPr lang="zh-CN" altLang="en-US" b="1">
                    <a:solidFill>
                      <a:schemeClr val="accent2">
                        <a:lumMod val="50000"/>
                      </a:schemeClr>
                    </a:solidFill>
                  </a:rPr>
                  <a:t>命题逻辑的</a:t>
                </a:r>
                <a:r>
                  <a:rPr lang="zh-CN" altLang="en-US" b="1">
                    <a:solidFill>
                      <a:srgbClr val="C00000"/>
                    </a:solidFill>
                  </a:rPr>
                  <a:t>紧致性</a:t>
                </a:r>
                <a:r>
                  <a:rPr lang="en-US" altLang="zh-CN" b="1">
                    <a:solidFill>
                      <a:schemeClr val="accent2">
                        <a:lumMod val="50000"/>
                      </a:schemeClr>
                    </a:solidFill>
                  </a:rPr>
                  <a:t>(compactness)</a:t>
                </a:r>
                <a:r>
                  <a:rPr lang="zh-CN" altLang="en-US" b="1">
                    <a:solidFill>
                      <a:schemeClr val="accent2">
                        <a:lumMod val="50000"/>
                      </a:schemeClr>
                    </a:solidFill>
                  </a:rPr>
                  <a:t>：公式集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是可满足的当且仅当它的任意有穷子集是可满足的</a:t>
                </a:r>
              </a:p>
            </p:txBody>
          </p:sp>
        </mc:Choice>
        <mc:Fallback xmlns="">
          <p:sp>
            <p:nvSpPr>
              <p:cNvPr id="2" name="文本框 1">
                <a:extLst>
                  <a:ext uri="{FF2B5EF4-FFF2-40B4-BE49-F238E27FC236}">
                    <a16:creationId xmlns:a16="http://schemas.microsoft.com/office/drawing/2014/main" id="{2E2131F6-C495-4A59-8B51-0BB8F80687C7}"/>
                  </a:ext>
                </a:extLst>
              </p:cNvPr>
              <p:cNvSpPr txBox="1">
                <a:spLocks noRot="1" noChangeAspect="1" noMove="1" noResize="1" noEditPoints="1" noAdjustHandles="1" noChangeArrowheads="1" noChangeShapeType="1" noTextEdit="1"/>
              </p:cNvSpPr>
              <p:nvPr/>
            </p:nvSpPr>
            <p:spPr>
              <a:xfrm>
                <a:off x="551617" y="1709762"/>
                <a:ext cx="8040757" cy="692434"/>
              </a:xfrm>
              <a:prstGeom prst="rect">
                <a:avLst/>
              </a:prstGeom>
              <a:blipFill>
                <a:blip r:embed="rId2"/>
                <a:stretch>
                  <a:fillRect l="-606" t="-1754"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79C62CA-E18D-4720-BA9E-0DF566646CEF}"/>
                  </a:ext>
                </a:extLst>
              </p:cNvPr>
              <p:cNvSpPr txBox="1"/>
              <p:nvPr/>
            </p:nvSpPr>
            <p:spPr>
              <a:xfrm>
                <a:off x="551617" y="2465503"/>
                <a:ext cx="8040757" cy="922881"/>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因为对任意公式集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是一致的当且仅当它的任意有穷子集是一致的，而由命题演算公理化系统的可靠性和完全性又得到公式集是可满足的当且仅当它是一致的，因此得到公式集是可满足的当且仅当它的任意有穷子集是可满足的。</a:t>
                </a:r>
              </a:p>
            </p:txBody>
          </p:sp>
        </mc:Choice>
        <mc:Fallback xmlns="">
          <p:sp>
            <p:nvSpPr>
              <p:cNvPr id="3" name="文本框 2">
                <a:extLst>
                  <a:ext uri="{FF2B5EF4-FFF2-40B4-BE49-F238E27FC236}">
                    <a16:creationId xmlns:a16="http://schemas.microsoft.com/office/drawing/2014/main" id="{679C62CA-E18D-4720-BA9E-0DF566646CEF}"/>
                  </a:ext>
                </a:extLst>
              </p:cNvPr>
              <p:cNvSpPr txBox="1">
                <a:spLocks noRot="1" noChangeAspect="1" noMove="1" noResize="1" noEditPoints="1" noAdjustHandles="1" noChangeArrowheads="1" noChangeShapeType="1" noTextEdit="1"/>
              </p:cNvSpPr>
              <p:nvPr/>
            </p:nvSpPr>
            <p:spPr>
              <a:xfrm>
                <a:off x="551617" y="2465503"/>
                <a:ext cx="8040757" cy="922881"/>
              </a:xfrm>
              <a:prstGeom prst="rect">
                <a:avLst/>
              </a:prstGeom>
              <a:blipFill>
                <a:blip r:embed="rId3"/>
                <a:stretch>
                  <a:fillRect l="-379" b="-72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9DB9AE5-BE97-4A27-BAD3-7F0BE99F20F2}"/>
                  </a:ext>
                </a:extLst>
              </p:cNvPr>
              <p:cNvSpPr txBox="1"/>
              <p:nvPr/>
            </p:nvSpPr>
            <p:spPr>
              <a:xfrm>
                <a:off x="551617" y="1081719"/>
                <a:ext cx="8040757"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由命题演算公理化系统的可靠性和完全性得到：公式集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是可满足的当且仅当它是一致的</a:t>
                </a:r>
              </a:p>
            </p:txBody>
          </p:sp>
        </mc:Choice>
        <mc:Fallback xmlns="">
          <p:sp>
            <p:nvSpPr>
              <p:cNvPr id="6" name="文本框 5">
                <a:extLst>
                  <a:ext uri="{FF2B5EF4-FFF2-40B4-BE49-F238E27FC236}">
                    <a16:creationId xmlns:a16="http://schemas.microsoft.com/office/drawing/2014/main" id="{B9DB9AE5-BE97-4A27-BAD3-7F0BE99F20F2}"/>
                  </a:ext>
                </a:extLst>
              </p:cNvPr>
              <p:cNvSpPr txBox="1">
                <a:spLocks noRot="1" noChangeAspect="1" noMove="1" noResize="1" noEditPoints="1" noAdjustHandles="1" noChangeArrowheads="1" noChangeShapeType="1" noTextEdit="1"/>
              </p:cNvSpPr>
              <p:nvPr/>
            </p:nvSpPr>
            <p:spPr>
              <a:xfrm>
                <a:off x="551617" y="1081719"/>
                <a:ext cx="8040757" cy="338554"/>
              </a:xfrm>
              <a:prstGeom prst="rect">
                <a:avLst/>
              </a:prstGeom>
              <a:blipFill>
                <a:blip r:embed="rId4"/>
                <a:stretch>
                  <a:fillRect l="-379"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CE9783D-86E1-4276-ADB8-70DE6CD61FFE}"/>
                  </a:ext>
                </a:extLst>
              </p:cNvPr>
              <p:cNvSpPr txBox="1"/>
              <p:nvPr/>
            </p:nvSpPr>
            <p:spPr>
              <a:xfrm>
                <a:off x="551617" y="3607376"/>
                <a:ext cx="8040757" cy="691728"/>
              </a:xfrm>
              <a:prstGeom prst="rect">
                <a:avLst/>
              </a:prstGeom>
              <a:solidFill>
                <a:schemeClr val="accent4">
                  <a:lumMod val="40000"/>
                  <a:lumOff val="60000"/>
                </a:schemeClr>
              </a:solidFill>
            </p:spPr>
            <p:txBody>
              <a:bodyPr wrap="square" rtlCol="0">
                <a:spAutoFit/>
              </a:bodyPr>
              <a:lstStyle/>
              <a:p>
                <a:pPr>
                  <a:lnSpc>
                    <a:spcPts val="2400"/>
                  </a:lnSpc>
                </a:pPr>
                <a:r>
                  <a:rPr lang="zh-CN" altLang="en-US" b="1">
                    <a:solidFill>
                      <a:schemeClr val="accent2">
                        <a:lumMod val="50000"/>
                      </a:schemeClr>
                    </a:solidFill>
                  </a:rPr>
                  <a:t>最后，命题演算公理化系统</a:t>
                </a:r>
                <a14:m>
                  <m:oMath xmlns:m="http://schemas.openxmlformats.org/officeDocument/2006/math">
                    <m:r>
                      <a:rPr lang="zh-CN" altLang="en-US" b="1" i="1" smtClean="0">
                        <a:solidFill>
                          <a:schemeClr val="accent2">
                            <a:lumMod val="50000"/>
                          </a:schemeClr>
                        </a:solidFill>
                        <a:latin typeface="Cambria Math" panose="02040503050406030204" pitchFamily="18" charset="0"/>
                      </a:rPr>
                      <m:t>𝓟</m:t>
                    </m:r>
                  </m:oMath>
                </a14:m>
                <a:r>
                  <a:rPr lang="zh-CN" altLang="en-US" b="1">
                    <a:solidFill>
                      <a:schemeClr val="accent2">
                        <a:lumMod val="50000"/>
                      </a:schemeClr>
                    </a:solidFill>
                  </a:rPr>
                  <a:t>也是</a:t>
                </a:r>
                <a:r>
                  <a:rPr lang="zh-CN" altLang="en-US" b="1">
                    <a:solidFill>
                      <a:srgbClr val="C00000"/>
                    </a:solidFill>
                  </a:rPr>
                  <a:t>可判定</a:t>
                </a:r>
                <a:r>
                  <a:rPr lang="zh-CN" altLang="en-US" b="1">
                    <a:solidFill>
                      <a:schemeClr val="accent2">
                        <a:lumMod val="50000"/>
                      </a:schemeClr>
                    </a:solidFill>
                  </a:rPr>
                  <a:t>的</a:t>
                </a:r>
                <a:r>
                  <a:rPr lang="en-US" altLang="zh-CN" b="1">
                    <a:solidFill>
                      <a:schemeClr val="accent2">
                        <a:lumMod val="50000"/>
                      </a:schemeClr>
                    </a:solidFill>
                  </a:rPr>
                  <a:t>(decidable)</a:t>
                </a:r>
                <a:r>
                  <a:rPr lang="zh-CN" altLang="en-US" b="1">
                    <a:solidFill>
                      <a:schemeClr val="accent2">
                        <a:lumMod val="50000"/>
                      </a:schemeClr>
                    </a:solidFill>
                  </a:rPr>
                  <a:t>，对公式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，可通过构造真值表来判定它是否是内定理，如果是内定理，还可构造它在系统</a:t>
                </a:r>
                <a14:m>
                  <m:oMath xmlns:m="http://schemas.openxmlformats.org/officeDocument/2006/math">
                    <m:r>
                      <a:rPr lang="zh-CN" altLang="en-US" b="1" i="1" smtClean="0">
                        <a:solidFill>
                          <a:schemeClr val="accent2">
                            <a:lumMod val="50000"/>
                          </a:schemeClr>
                        </a:solidFill>
                        <a:latin typeface="Cambria Math" panose="02040503050406030204" pitchFamily="18" charset="0"/>
                      </a:rPr>
                      <m:t>𝓟</m:t>
                    </m:r>
                  </m:oMath>
                </a14:m>
                <a:r>
                  <a:rPr lang="zh-CN" altLang="en-US" b="1">
                    <a:solidFill>
                      <a:schemeClr val="accent2">
                        <a:lumMod val="50000"/>
                      </a:schemeClr>
                    </a:solidFill>
                  </a:rPr>
                  <a:t>中的证明！</a:t>
                </a:r>
              </a:p>
            </p:txBody>
          </p:sp>
        </mc:Choice>
        <mc:Fallback xmlns="">
          <p:sp>
            <p:nvSpPr>
              <p:cNvPr id="7" name="文本框 6">
                <a:extLst>
                  <a:ext uri="{FF2B5EF4-FFF2-40B4-BE49-F238E27FC236}">
                    <a16:creationId xmlns:a16="http://schemas.microsoft.com/office/drawing/2014/main" id="{FCE9783D-86E1-4276-ADB8-70DE6CD61FFE}"/>
                  </a:ext>
                </a:extLst>
              </p:cNvPr>
              <p:cNvSpPr txBox="1">
                <a:spLocks noRot="1" noChangeAspect="1" noMove="1" noResize="1" noEditPoints="1" noAdjustHandles="1" noChangeArrowheads="1" noChangeShapeType="1" noTextEdit="1"/>
              </p:cNvSpPr>
              <p:nvPr/>
            </p:nvSpPr>
            <p:spPr>
              <a:xfrm>
                <a:off x="551617" y="3607376"/>
                <a:ext cx="8040757" cy="691728"/>
              </a:xfrm>
              <a:prstGeom prst="rect">
                <a:avLst/>
              </a:prstGeom>
              <a:blipFill>
                <a:blip r:embed="rId5"/>
                <a:stretch>
                  <a:fillRect l="-606" t="-2655" r="-3409" b="-14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6626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53990" y="1100163"/>
            <a:ext cx="5188591"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命题演算系统元理论概述</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命题演算公理化系统的可靠性</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命题演算公理化系统的完全性</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命题演算公理化系统公理的独立性</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568213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命题演算公理化系统公理的独立性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公理独立性的含义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24FF148-CBB2-46F1-90E2-2F34A6805FCE}"/>
                  </a:ext>
                </a:extLst>
              </p:cNvPr>
              <p:cNvSpPr txBox="1"/>
              <p:nvPr/>
            </p:nvSpPr>
            <p:spPr>
              <a:xfrm>
                <a:off x="837597" y="888446"/>
                <a:ext cx="7468800" cy="697627"/>
              </a:xfrm>
              <a:prstGeom prst="rect">
                <a:avLst/>
              </a:prstGeom>
              <a:solidFill>
                <a:schemeClr val="accent4">
                  <a:lumMod val="20000"/>
                  <a:lumOff val="80000"/>
                </a:schemeClr>
              </a:solidFill>
            </p:spPr>
            <p:txBody>
              <a:bodyPr wrap="square" rtlCol="0">
                <a:spAutoFit/>
              </a:bodyPr>
              <a:lstStyle/>
              <a:p>
                <a:pPr>
                  <a:lnSpc>
                    <a:spcPts val="2200"/>
                  </a:lnSpc>
                  <a:spcBef>
                    <a:spcPts val="600"/>
                  </a:spcBef>
                </a:pPr>
                <a:r>
                  <a:rPr lang="zh-CN" altLang="en-US" sz="1600" b="1">
                    <a:solidFill>
                      <a:srgbClr val="002060"/>
                    </a:solidFill>
                  </a:rPr>
                  <a:t>直观地，说公式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对于公式集</a:t>
                </a:r>
                <a14:m>
                  <m:oMath xmlns:m="http://schemas.openxmlformats.org/officeDocument/2006/math">
                    <m:r>
                      <a:rPr lang="en-US" altLang="zh-CN" sz="1600" b="1" i="0" smtClean="0">
                        <a:solidFill>
                          <a:srgbClr val="002060"/>
                        </a:solidFill>
                        <a:latin typeface="Cambria Math" panose="02040503050406030204" pitchFamily="18" charset="0"/>
                      </a:rPr>
                      <m:t>𝚪</m:t>
                    </m:r>
                  </m:oMath>
                </a14:m>
                <a:r>
                  <a:rPr lang="zh-CN" altLang="en-US" sz="1600" b="1">
                    <a:solidFill>
                      <a:srgbClr val="002060"/>
                    </a:solidFill>
                  </a:rPr>
                  <a:t>是独立，如果从</a:t>
                </a:r>
                <a14:m>
                  <m:oMath xmlns:m="http://schemas.openxmlformats.org/officeDocument/2006/math">
                    <m:r>
                      <a:rPr lang="en-US" altLang="zh-CN" sz="1600" b="1" i="0" smtClean="0">
                        <a:solidFill>
                          <a:srgbClr val="002060"/>
                        </a:solidFill>
                        <a:latin typeface="Cambria Math" panose="02040503050406030204" pitchFamily="18" charset="0"/>
                      </a:rPr>
                      <m:t>𝚪</m:t>
                    </m:r>
                  </m:oMath>
                </a14:m>
                <a:r>
                  <a:rPr lang="zh-CN" altLang="en-US" sz="1600" b="1">
                    <a:solidFill>
                      <a:srgbClr val="002060"/>
                    </a:solidFill>
                  </a:rPr>
                  <a:t>不能推出</a:t>
                </a:r>
                <a14:m>
                  <m:oMath xmlns:m="http://schemas.openxmlformats.org/officeDocument/2006/math">
                    <m:r>
                      <a:rPr lang="en-US" altLang="zh-CN" sz="1600" b="1" i="1" smtClean="0">
                        <a:solidFill>
                          <a:srgbClr val="002060"/>
                        </a:solidFill>
                        <a:latin typeface="Cambria Math" panose="02040503050406030204" pitchFamily="18" charset="0"/>
                      </a:rPr>
                      <m:t>𝑨</m:t>
                    </m:r>
                  </m:oMath>
                </a14:m>
                <a:endParaRPr lang="en-US" altLang="zh-CN" sz="1600" b="1">
                  <a:solidFill>
                    <a:srgbClr val="002060"/>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当然这个推出是基于某组公理或规则的，因此独立总是相对于某组公理和规则</a:t>
                </a:r>
              </a:p>
            </p:txBody>
          </p:sp>
        </mc:Choice>
        <mc:Fallback xmlns="">
          <p:sp>
            <p:nvSpPr>
              <p:cNvPr id="2" name="文本框 1">
                <a:extLst>
                  <a:ext uri="{FF2B5EF4-FFF2-40B4-BE49-F238E27FC236}">
                    <a16:creationId xmlns:a16="http://schemas.microsoft.com/office/drawing/2014/main" id="{324FF148-CBB2-46F1-90E2-2F34A6805FCE}"/>
                  </a:ext>
                </a:extLst>
              </p:cNvPr>
              <p:cNvSpPr txBox="1">
                <a:spLocks noRot="1" noChangeAspect="1" noMove="1" noResize="1" noEditPoints="1" noAdjustHandles="1" noChangeArrowheads="1" noChangeShapeType="1" noTextEdit="1"/>
              </p:cNvSpPr>
              <p:nvPr/>
            </p:nvSpPr>
            <p:spPr>
              <a:xfrm>
                <a:off x="837597" y="888446"/>
                <a:ext cx="7468800" cy="697627"/>
              </a:xfrm>
              <a:prstGeom prst="rect">
                <a:avLst/>
              </a:prstGeom>
              <a:blipFill>
                <a:blip r:embed="rId2"/>
                <a:stretch>
                  <a:fillRect l="-408" b="-1140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3C3E73F1-0646-4C10-AF89-5C5A0C5CE981}"/>
              </a:ext>
            </a:extLst>
          </p:cNvPr>
          <p:cNvSpPr txBox="1"/>
          <p:nvPr/>
        </p:nvSpPr>
        <p:spPr>
          <a:xfrm>
            <a:off x="837597" y="1758994"/>
            <a:ext cx="7468800" cy="2688941"/>
          </a:xfrm>
          <a:prstGeom prst="rect">
            <a:avLst/>
          </a:prstGeom>
          <a:solidFill>
            <a:schemeClr val="accent5">
              <a:lumMod val="20000"/>
              <a:lumOff val="80000"/>
            </a:schemeClr>
          </a:solidFill>
        </p:spPr>
        <p:txBody>
          <a:bodyPr wrap="square" rtlCol="0">
            <a:spAutoFit/>
          </a:bodyPr>
          <a:lstStyle/>
          <a:p>
            <a:pPr marL="285750" indent="-285750">
              <a:lnSpc>
                <a:spcPts val="2100"/>
              </a:lnSpc>
              <a:spcBef>
                <a:spcPts val="600"/>
              </a:spcBef>
              <a:buFont typeface="Arial" panose="020B0604020202020204" pitchFamily="34" charset="0"/>
              <a:buChar char="•"/>
            </a:pPr>
            <a:r>
              <a:rPr lang="zh-CN" altLang="en-US" sz="1400" b="1">
                <a:solidFill>
                  <a:srgbClr val="002060"/>
                </a:solidFill>
              </a:rPr>
              <a:t>说命题演算公理化系统的某条公理是独立的，如果它不能通过其他公理和分离规则证明</a:t>
            </a:r>
            <a:endParaRPr lang="en-US" altLang="zh-CN" sz="1400" b="1">
              <a:solidFill>
                <a:srgbClr val="002060"/>
              </a:solidFill>
            </a:endParaRPr>
          </a:p>
          <a:p>
            <a:pPr marL="742950" lvl="1" indent="-285750">
              <a:lnSpc>
                <a:spcPts val="21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即这条公理不存在一个证明序列，其中只用到其他公理的实例和分离规则</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100"/>
              </a:lnSpc>
              <a:spcBef>
                <a:spcPts val="600"/>
              </a:spcBef>
              <a:buFont typeface="Arial" panose="020B0604020202020204" pitchFamily="34" charset="0"/>
              <a:buChar char="•"/>
            </a:pPr>
            <a:r>
              <a:rPr lang="zh-CN" altLang="en-US" sz="1400" b="1">
                <a:solidFill>
                  <a:srgbClr val="002060"/>
                </a:solidFill>
              </a:rPr>
              <a:t>如果命题演算公理化系统的所有公理都是独立的，则称这个系统具有独立性</a:t>
            </a:r>
            <a:endParaRPr lang="en-US" altLang="zh-CN" sz="1400" b="1">
              <a:solidFill>
                <a:srgbClr val="002060"/>
              </a:solidFill>
            </a:endParaRPr>
          </a:p>
          <a:p>
            <a:pPr marL="742950" lvl="1" indent="-285750">
              <a:lnSpc>
                <a:spcPts val="21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从某种意义上就是说，我们使用了最少的公理和规则来进行推演</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100"/>
              </a:lnSpc>
              <a:spcBef>
                <a:spcPts val="600"/>
              </a:spcBef>
              <a:buFont typeface="Arial" panose="020B0604020202020204" pitchFamily="34" charset="0"/>
              <a:buChar char="•"/>
            </a:pPr>
            <a:r>
              <a:rPr lang="zh-CN" altLang="en-US" sz="1400" b="1">
                <a:solidFill>
                  <a:srgbClr val="002060"/>
                </a:solidFill>
              </a:rPr>
              <a:t>通常一个演算系统必须具有可靠性，最好具有完全性，独立性则是最次要的</a:t>
            </a:r>
            <a:endParaRPr lang="en-US" altLang="zh-CN" sz="1400" b="1">
              <a:solidFill>
                <a:srgbClr val="002060"/>
              </a:solidFill>
            </a:endParaRPr>
          </a:p>
          <a:p>
            <a:pPr marL="742950" lvl="1" indent="-285750">
              <a:lnSpc>
                <a:spcPts val="21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独立性通常会使得推演过程缺乏明确的思路，需要很多的技巧</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1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通常只研究具有很少的最初联结词，比较少公理和规则的命题演算系统的独立性，以体现人们对“公理化”思想的比较极致化的运用</a:t>
            </a:r>
          </a:p>
        </p:txBody>
      </p:sp>
    </p:spTree>
    <p:extLst>
      <p:ext uri="{BB962C8B-B14F-4D97-AF65-F5344CB8AC3E}">
        <p14:creationId xmlns:p14="http://schemas.microsoft.com/office/powerpoint/2010/main" val="3721959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命题演算公理化系统公理的独立性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证明公理独立性的思路</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417AB23-7F3D-4C6D-A487-EE98B92288B3}"/>
                  </a:ext>
                </a:extLst>
              </p:cNvPr>
              <p:cNvSpPr txBox="1"/>
              <p:nvPr/>
            </p:nvSpPr>
            <p:spPr>
              <a:xfrm>
                <a:off x="810034" y="1040086"/>
                <a:ext cx="7523925" cy="3204723"/>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证明公理（模式）</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是独立的，基本思路是：</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b="1">
                    <a:solidFill>
                      <a:schemeClr val="accent6">
                        <a:lumMod val="50000"/>
                      </a:schemeClr>
                    </a:solidFill>
                  </a:rPr>
                  <a:t>定义一个性质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，这个性质对于其他公理是恒成立的，并且被分离规则所保持，但对于公理</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𝑨</m:t>
                    </m:r>
                  </m:oMath>
                </a14:m>
                <a:r>
                  <a:rPr lang="zh-CN" altLang="en-US" b="1">
                    <a:solidFill>
                      <a:schemeClr val="accent6">
                        <a:lumMod val="50000"/>
                      </a:schemeClr>
                    </a:solidFill>
                  </a:rPr>
                  <a:t>不恒成立</a:t>
                </a:r>
                <a:endParaRPr lang="en-US" altLang="zh-CN" b="1">
                  <a:solidFill>
                    <a:schemeClr val="accent6">
                      <a:lumMod val="50000"/>
                    </a:schemeClr>
                  </a:solidFill>
                </a:endParaRPr>
              </a:p>
              <a:p>
                <a:pPr marL="742950" lvl="1" indent="-285750">
                  <a:lnSpc>
                    <a:spcPts val="24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从而意味着利用其他公理和分离规则不可能得到公理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latin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b="1">
                    <a:solidFill>
                      <a:schemeClr val="accent6">
                        <a:lumMod val="50000"/>
                      </a:schemeClr>
                    </a:solidFill>
                  </a:rPr>
                  <a:t>这样的性质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通过对公式（模式）进行赋值而确立，也即通过归纳定义从公式集到某个集合的函数，使得</a:t>
                </a:r>
                <a:endParaRPr lang="en-US" altLang="zh-CN" b="1">
                  <a:solidFill>
                    <a:schemeClr val="accent6">
                      <a:lumMod val="50000"/>
                    </a:schemeClr>
                  </a:solidFill>
                </a:endParaRPr>
              </a:p>
              <a:p>
                <a:pPr marL="742950" lvl="1" indent="-285750">
                  <a:lnSpc>
                    <a:spcPts val="24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对于其他公理，函数值总是某个特征值（通常是</a:t>
                </a:r>
                <a:r>
                  <a:rPr lang="en-US" altLang="zh-CN" sz="1600" b="1">
                    <a:solidFill>
                      <a:schemeClr val="accent2">
                        <a:lumMod val="50000"/>
                      </a:schemeClr>
                    </a:solidFill>
                    <a:latin typeface="楷体" panose="02010609060101010101" pitchFamily="49" charset="-122"/>
                    <a:ea typeface="楷体" panose="02010609060101010101" pitchFamily="49" charset="-122"/>
                  </a:rPr>
                  <a:t>0</a:t>
                </a:r>
                <a:r>
                  <a:rPr lang="zh-CN" altLang="en-US" sz="1600" b="1">
                    <a:solidFill>
                      <a:schemeClr val="accent2">
                        <a:lumMod val="50000"/>
                      </a:schemeClr>
                    </a:solidFill>
                    <a:latin typeface="楷体" panose="02010609060101010101" pitchFamily="49" charset="-122"/>
                    <a:ea typeface="楷体" panose="02010609060101010101" pitchFamily="49" charset="-122"/>
                  </a:rPr>
                  <a:t>），并且分离规则保持这个特征值，但对于公理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的赋值却不一定等于这个特征值</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也即性质</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𝑷</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是：公式（模式）在这种函数赋值下总等于特征值</a:t>
                </a:r>
              </a:p>
            </p:txBody>
          </p:sp>
        </mc:Choice>
        <mc:Fallback xmlns="">
          <p:sp>
            <p:nvSpPr>
              <p:cNvPr id="2" name="文本框 1">
                <a:extLst>
                  <a:ext uri="{FF2B5EF4-FFF2-40B4-BE49-F238E27FC236}">
                    <a16:creationId xmlns:a16="http://schemas.microsoft.com/office/drawing/2014/main" id="{5417AB23-7F3D-4C6D-A487-EE98B92288B3}"/>
                  </a:ext>
                </a:extLst>
              </p:cNvPr>
              <p:cNvSpPr txBox="1">
                <a:spLocks noRot="1" noChangeAspect="1" noMove="1" noResize="1" noEditPoints="1" noAdjustHandles="1" noChangeArrowheads="1" noChangeShapeType="1" noTextEdit="1"/>
              </p:cNvSpPr>
              <p:nvPr/>
            </p:nvSpPr>
            <p:spPr>
              <a:xfrm>
                <a:off x="810034" y="1040086"/>
                <a:ext cx="7523925" cy="3204723"/>
              </a:xfrm>
              <a:prstGeom prst="rect">
                <a:avLst/>
              </a:prstGeom>
              <a:blipFill>
                <a:blip r:embed="rId2"/>
                <a:stretch>
                  <a:fillRect l="-729" t="-1333" r="-405" b="-1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1246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命题演算公理化系统公理的独立性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a:t>
                </a:r>
                <a14:m>
                  <m:oMath xmlns:m="http://schemas.openxmlformats.org/officeDocument/2006/math">
                    <m:r>
                      <a:rPr lang="zh-CN" altLang="en-US" sz="1400" i="1" smtClean="0">
                        <a:latin typeface="Cambria Math" panose="02040503050406030204" pitchFamily="18" charset="0"/>
                      </a:rPr>
                      <m:t>𝒫</m:t>
                    </m:r>
                  </m:oMath>
                </a14:m>
                <a:r>
                  <a:rPr lang="zh-CN" altLang="en-US" sz="1400"/>
                  <a:t>的独立性</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093B8F-F5F7-4414-B803-17CA3A1D0BAE}"/>
                  </a:ext>
                </a:extLst>
              </p:cNvPr>
              <p:cNvSpPr txBox="1"/>
              <p:nvPr/>
            </p:nvSpPr>
            <p:spPr>
              <a:xfrm>
                <a:off x="641071" y="815677"/>
                <a:ext cx="6157291"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r>
                  <a:rPr lang="zh-CN" altLang="en-US" b="1">
                    <a:solidFill>
                      <a:schemeClr val="accent2">
                        <a:lumMod val="50000"/>
                      </a:schemeClr>
                    </a:solidFill>
                  </a:rPr>
                  <a:t>公理</a:t>
                </a:r>
                <a:r>
                  <a:rPr lang="en-US" altLang="zh-CN" b="1">
                    <a:solidFill>
                      <a:schemeClr val="accent2">
                        <a:lumMod val="50000"/>
                      </a:schemeClr>
                    </a:solidFill>
                  </a:rPr>
                  <a:t>A1</a:t>
                </a:r>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e>
                    </m:d>
                  </m:oMath>
                </a14:m>
                <a:r>
                  <a:rPr lang="zh-CN" altLang="en-US" b="1">
                    <a:solidFill>
                      <a:schemeClr val="accent2">
                        <a:lumMod val="50000"/>
                      </a:schemeClr>
                    </a:solidFill>
                  </a:rPr>
                  <a:t>，相对于</a:t>
                </a:r>
                <a:r>
                  <a:rPr lang="en-US" altLang="zh-CN" b="1">
                    <a:solidFill>
                      <a:schemeClr val="accent2">
                        <a:lumMod val="50000"/>
                      </a:schemeClr>
                    </a:solidFill>
                  </a:rPr>
                  <a:t>A2</a:t>
                </a:r>
                <a:r>
                  <a:rPr lang="zh-CN" altLang="en-US" b="1">
                    <a:solidFill>
                      <a:schemeClr val="accent2">
                        <a:lumMod val="50000"/>
                      </a:schemeClr>
                    </a:solidFill>
                  </a:rPr>
                  <a:t>和</a:t>
                </a:r>
                <a:r>
                  <a:rPr lang="en-US" altLang="zh-CN" b="1">
                    <a:solidFill>
                      <a:schemeClr val="accent2">
                        <a:lumMod val="50000"/>
                      </a:schemeClr>
                    </a:solidFill>
                  </a:rPr>
                  <a:t>A3</a:t>
                </a:r>
                <a:r>
                  <a:rPr lang="zh-CN" altLang="en-US" b="1">
                    <a:solidFill>
                      <a:schemeClr val="accent2">
                        <a:lumMod val="50000"/>
                      </a:schemeClr>
                    </a:solidFill>
                  </a:rPr>
                  <a:t>是独立的</a:t>
                </a:r>
              </a:p>
            </p:txBody>
          </p:sp>
        </mc:Choice>
        <mc:Fallback xmlns="">
          <p:sp>
            <p:nvSpPr>
              <p:cNvPr id="2" name="文本框 1">
                <a:extLst>
                  <a:ext uri="{FF2B5EF4-FFF2-40B4-BE49-F238E27FC236}">
                    <a16:creationId xmlns:a16="http://schemas.microsoft.com/office/drawing/2014/main" id="{EE093B8F-F5F7-4414-B803-17CA3A1D0BAE}"/>
                  </a:ext>
                </a:extLst>
              </p:cNvPr>
              <p:cNvSpPr txBox="1">
                <a:spLocks noRot="1" noChangeAspect="1" noMove="1" noResize="1" noEditPoints="1" noAdjustHandles="1" noChangeArrowheads="1" noChangeShapeType="1" noTextEdit="1"/>
              </p:cNvSpPr>
              <p:nvPr/>
            </p:nvSpPr>
            <p:spPr>
              <a:xfrm>
                <a:off x="641071" y="815677"/>
                <a:ext cx="6157291" cy="369332"/>
              </a:xfrm>
              <a:prstGeom prst="rect">
                <a:avLst/>
              </a:prstGeom>
              <a:blipFill>
                <a:blip r:embed="rId3"/>
                <a:stretch>
                  <a:fillRect l="-792" t="-10000" r="-495"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D0A8AB-2F0E-48A9-8BEA-50C02D9859C9}"/>
                  </a:ext>
                </a:extLst>
              </p:cNvPr>
              <p:cNvSpPr txBox="1"/>
              <p:nvPr/>
            </p:nvSpPr>
            <p:spPr>
              <a:xfrm>
                <a:off x="641071" y="1353948"/>
                <a:ext cx="7861851" cy="684996"/>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定义对公式的一种赋值方式：命题变量可赋</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这三个值的任意一个，而公式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的赋值方式由下面左边的表定义，公式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的赋值方式由下面右边的表定义。</a:t>
                </a:r>
                <a:endParaRPr lang="en-US" altLang="zh-CN"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00D0A8AB-2F0E-48A9-8BEA-50C02D9859C9}"/>
                  </a:ext>
                </a:extLst>
              </p:cNvPr>
              <p:cNvSpPr txBox="1">
                <a:spLocks noRot="1" noChangeAspect="1" noMove="1" noResize="1" noEditPoints="1" noAdjustHandles="1" noChangeArrowheads="1" noChangeShapeType="1" noTextEdit="1"/>
              </p:cNvSpPr>
              <p:nvPr/>
            </p:nvSpPr>
            <p:spPr>
              <a:xfrm>
                <a:off x="641071" y="1353948"/>
                <a:ext cx="7861851" cy="684996"/>
              </a:xfrm>
              <a:prstGeom prst="rect">
                <a:avLst/>
              </a:prstGeom>
              <a:blipFill>
                <a:blip r:embed="rId4"/>
                <a:stretch>
                  <a:fillRect l="-388" r="-3101" b="-11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9E9DB8ED-1021-4675-B878-08861558E608}"/>
                  </a:ext>
                </a:extLst>
              </p:cNvPr>
              <p:cNvGraphicFramePr>
                <a:graphicFrameLocks noGrp="1"/>
              </p:cNvGraphicFramePr>
              <p:nvPr>
                <p:extLst>
                  <p:ext uri="{D42A27DB-BD31-4B8C-83A1-F6EECF244321}">
                    <p14:modId xmlns:p14="http://schemas.microsoft.com/office/powerpoint/2010/main" val="2246906125"/>
                  </p:ext>
                </p:extLst>
              </p:nvPr>
            </p:nvGraphicFramePr>
            <p:xfrm>
              <a:off x="974031" y="2604652"/>
              <a:ext cx="775255" cy="1532612"/>
            </p:xfrm>
            <a:graphic>
              <a:graphicData uri="http://schemas.openxmlformats.org/drawingml/2006/table">
                <a:tbl>
                  <a:tblPr firstRow="1" bandRow="1">
                    <a:tableStyleId>{68D230F3-CF80-4859-8CE7-A43EE81993B5}</a:tableStyleId>
                  </a:tblPr>
                  <a:tblGrid>
                    <a:gridCol w="268360">
                      <a:extLst>
                        <a:ext uri="{9D8B030D-6E8A-4147-A177-3AD203B41FA5}">
                          <a16:colId xmlns:a16="http://schemas.microsoft.com/office/drawing/2014/main" val="355980716"/>
                        </a:ext>
                      </a:extLst>
                    </a:gridCol>
                    <a:gridCol w="506895">
                      <a:extLst>
                        <a:ext uri="{9D8B030D-6E8A-4147-A177-3AD203B41FA5}">
                          <a16:colId xmlns:a16="http://schemas.microsoft.com/office/drawing/2014/main" val="944827159"/>
                        </a:ext>
                      </a:extLst>
                    </a:gridCol>
                  </a:tblGrid>
                  <a:tr h="383153">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extLst>
                      <a:ext uri="{0D108BD9-81ED-4DB2-BD59-A6C34878D82A}">
                        <a16:rowId xmlns:a16="http://schemas.microsoft.com/office/drawing/2014/main" val="1834275066"/>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83153">
                    <a:tc>
                      <a:txBody>
                        <a:bodyPr/>
                        <a:lstStyle/>
                        <a:p>
                          <a:pPr algn="ct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bl>
              </a:graphicData>
            </a:graphic>
          </p:graphicFrame>
        </mc:Choice>
        <mc:Fallback xmlns="">
          <p:graphicFrame>
            <p:nvGraphicFramePr>
              <p:cNvPr id="10" name="表格 9">
                <a:extLst>
                  <a:ext uri="{FF2B5EF4-FFF2-40B4-BE49-F238E27FC236}">
                    <a16:creationId xmlns:a16="http://schemas.microsoft.com/office/drawing/2014/main" id="{9E9DB8ED-1021-4675-B878-08861558E608}"/>
                  </a:ext>
                </a:extLst>
              </p:cNvPr>
              <p:cNvGraphicFramePr>
                <a:graphicFrameLocks noGrp="1"/>
              </p:cNvGraphicFramePr>
              <p:nvPr>
                <p:extLst>
                  <p:ext uri="{D42A27DB-BD31-4B8C-83A1-F6EECF244321}">
                    <p14:modId xmlns:p14="http://schemas.microsoft.com/office/powerpoint/2010/main" val="2246906125"/>
                  </p:ext>
                </p:extLst>
              </p:nvPr>
            </p:nvGraphicFramePr>
            <p:xfrm>
              <a:off x="974031" y="2604652"/>
              <a:ext cx="775255" cy="1532612"/>
            </p:xfrm>
            <a:graphic>
              <a:graphicData uri="http://schemas.openxmlformats.org/drawingml/2006/table">
                <a:tbl>
                  <a:tblPr firstRow="1" bandRow="1">
                    <a:tableStyleId>{68D230F3-CF80-4859-8CE7-A43EE81993B5}</a:tableStyleId>
                  </a:tblPr>
                  <a:tblGrid>
                    <a:gridCol w="268360">
                      <a:extLst>
                        <a:ext uri="{9D8B030D-6E8A-4147-A177-3AD203B41FA5}">
                          <a16:colId xmlns:a16="http://schemas.microsoft.com/office/drawing/2014/main" val="355980716"/>
                        </a:ext>
                      </a:extLst>
                    </a:gridCol>
                    <a:gridCol w="506895">
                      <a:extLst>
                        <a:ext uri="{9D8B030D-6E8A-4147-A177-3AD203B41FA5}">
                          <a16:colId xmlns:a16="http://schemas.microsoft.com/office/drawing/2014/main" val="944827159"/>
                        </a:ext>
                      </a:extLst>
                    </a:gridCol>
                  </a:tblGrid>
                  <a:tr h="383153">
                    <a:tc>
                      <a:txBody>
                        <a:bodyPr/>
                        <a:lstStyle/>
                        <a:p>
                          <a:endParaRPr lang="zh-CN"/>
                        </a:p>
                      </a:txBody>
                      <a:tcPr anchor="ctr">
                        <a:blipFill>
                          <a:blip r:embed="rId5"/>
                          <a:stretch>
                            <a:fillRect t="-1587" r="-193182" b="-301587"/>
                          </a:stretch>
                        </a:blipFill>
                      </a:tcPr>
                    </a:tc>
                    <a:tc>
                      <a:txBody>
                        <a:bodyPr/>
                        <a:lstStyle/>
                        <a:p>
                          <a:endParaRPr lang="zh-CN"/>
                        </a:p>
                      </a:txBody>
                      <a:tcPr anchor="ctr">
                        <a:blipFill>
                          <a:blip r:embed="rId5"/>
                          <a:stretch>
                            <a:fillRect l="-52381" t="-1587" r="-1190" b="-301587"/>
                          </a:stretch>
                        </a:blipFill>
                      </a:tcPr>
                    </a:tc>
                    <a:extLst>
                      <a:ext uri="{0D108BD9-81ED-4DB2-BD59-A6C34878D82A}">
                        <a16:rowId xmlns:a16="http://schemas.microsoft.com/office/drawing/2014/main" val="1834275066"/>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83153">
                    <a:tc>
                      <a:txBody>
                        <a:bodyPr/>
                        <a:lstStyle/>
                        <a:p>
                          <a:pPr algn="ct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bl>
              </a:graphicData>
            </a:graphic>
          </p:graphicFrame>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7136CA7-A6DB-4F11-9F59-1974423F6194}"/>
                  </a:ext>
                </a:extLst>
              </p:cNvPr>
              <p:cNvSpPr txBox="1"/>
              <p:nvPr/>
            </p:nvSpPr>
            <p:spPr>
              <a:xfrm>
                <a:off x="2104608" y="2604652"/>
                <a:ext cx="1821348" cy="1569660"/>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即当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的赋值是</a:t>
                </a:r>
                <a:r>
                  <a:rPr lang="en-US" altLang="zh-CN" sz="1600" b="1">
                    <a:solidFill>
                      <a:schemeClr val="accent2">
                        <a:lumMod val="50000"/>
                      </a:schemeClr>
                    </a:solidFill>
                  </a:rPr>
                  <a:t>0</a:t>
                </a:r>
                <a:r>
                  <a:rPr lang="zh-CN" altLang="en-US" sz="1600" b="1">
                    <a:solidFill>
                      <a:schemeClr val="accent2">
                        <a:lumMod val="50000"/>
                      </a:schemeClr>
                    </a:solidFill>
                  </a:rPr>
                  <a:t>时，</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的赋值是</a:t>
                </a:r>
                <a:r>
                  <a:rPr lang="en-US" altLang="zh-CN" sz="1600" b="1">
                    <a:solidFill>
                      <a:schemeClr val="accent2">
                        <a:lumMod val="50000"/>
                      </a:schemeClr>
                    </a:solidFill>
                  </a:rPr>
                  <a:t>1</a:t>
                </a:r>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的赋值是</a:t>
                </a:r>
                <a:r>
                  <a:rPr lang="en-US" altLang="zh-CN" sz="1600" b="1">
                    <a:solidFill>
                      <a:schemeClr val="accent2">
                        <a:lumMod val="50000"/>
                      </a:schemeClr>
                    </a:solidFill>
                  </a:rPr>
                  <a:t>1</a:t>
                </a:r>
                <a:r>
                  <a:rPr lang="zh-CN" altLang="en-US" sz="1600" b="1">
                    <a:solidFill>
                      <a:schemeClr val="accent2">
                        <a:lumMod val="50000"/>
                      </a:schemeClr>
                    </a:solidFill>
                  </a:rPr>
                  <a:t>时，</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的赋值也是</a:t>
                </a:r>
                <a:r>
                  <a:rPr lang="en-US" altLang="zh-CN" sz="1600" b="1">
                    <a:solidFill>
                      <a:schemeClr val="accent2">
                        <a:lumMod val="50000"/>
                      </a:schemeClr>
                    </a:solidFill>
                  </a:rPr>
                  <a:t>1</a:t>
                </a:r>
                <a:r>
                  <a:rPr lang="zh-CN" altLang="en-US" sz="1600" b="1">
                    <a:solidFill>
                      <a:schemeClr val="accent2">
                        <a:lumMod val="50000"/>
                      </a:schemeClr>
                    </a:solidFill>
                  </a:rPr>
                  <a:t>，</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的赋值是</a:t>
                </a:r>
                <a:r>
                  <a:rPr lang="en-US" altLang="zh-CN" sz="1600" b="1">
                    <a:solidFill>
                      <a:schemeClr val="accent2">
                        <a:lumMod val="50000"/>
                      </a:schemeClr>
                    </a:solidFill>
                  </a:rPr>
                  <a:t>2</a:t>
                </a:r>
                <a:r>
                  <a:rPr lang="zh-CN" altLang="en-US" sz="1600" b="1">
                    <a:solidFill>
                      <a:schemeClr val="accent2">
                        <a:lumMod val="50000"/>
                      </a:schemeClr>
                    </a:solidFill>
                  </a:rPr>
                  <a:t>时，</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的赋值是</a:t>
                </a:r>
                <a:r>
                  <a:rPr lang="en-US" altLang="zh-CN" sz="1600" b="1">
                    <a:solidFill>
                      <a:schemeClr val="accent2">
                        <a:lumMod val="50000"/>
                      </a:schemeClr>
                    </a:solidFill>
                  </a:rPr>
                  <a:t>0</a:t>
                </a:r>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E7136CA7-A6DB-4F11-9F59-1974423F6194}"/>
                  </a:ext>
                </a:extLst>
              </p:cNvPr>
              <p:cNvSpPr txBox="1">
                <a:spLocks noRot="1" noChangeAspect="1" noMove="1" noResize="1" noEditPoints="1" noAdjustHandles="1" noChangeArrowheads="1" noChangeShapeType="1" noTextEdit="1"/>
              </p:cNvSpPr>
              <p:nvPr/>
            </p:nvSpPr>
            <p:spPr>
              <a:xfrm>
                <a:off x="2104608" y="2604652"/>
                <a:ext cx="1821348" cy="1569660"/>
              </a:xfrm>
              <a:prstGeom prst="rect">
                <a:avLst/>
              </a:prstGeom>
              <a:blipFill>
                <a:blip r:embed="rId6"/>
                <a:stretch>
                  <a:fillRect l="-1672" t="-1163" r="-13378" b="-38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66E1D5C5-D669-4A49-9744-0302C3132B50}"/>
                  </a:ext>
                </a:extLst>
              </p:cNvPr>
              <p:cNvGraphicFramePr>
                <a:graphicFrameLocks noGrp="1"/>
              </p:cNvGraphicFramePr>
              <p:nvPr>
                <p:extLst>
                  <p:ext uri="{D42A27DB-BD31-4B8C-83A1-F6EECF244321}">
                    <p14:modId xmlns:p14="http://schemas.microsoft.com/office/powerpoint/2010/main" val="2656837164"/>
                  </p:ext>
                </p:extLst>
              </p:nvPr>
            </p:nvGraphicFramePr>
            <p:xfrm>
              <a:off x="4393098" y="2153218"/>
              <a:ext cx="1515717" cy="2438400"/>
            </p:xfrm>
            <a:graphic>
              <a:graphicData uri="http://schemas.openxmlformats.org/drawingml/2006/table">
                <a:tbl>
                  <a:tblPr firstRow="1" bandRow="1">
                    <a:tableStyleId>{68D230F3-CF80-4859-8CE7-A43EE81993B5}</a:tableStyleId>
                  </a:tblPr>
                  <a:tblGrid>
                    <a:gridCol w="323022">
                      <a:extLst>
                        <a:ext uri="{9D8B030D-6E8A-4147-A177-3AD203B41FA5}">
                          <a16:colId xmlns:a16="http://schemas.microsoft.com/office/drawing/2014/main" val="4226619563"/>
                        </a:ext>
                      </a:extLst>
                    </a:gridCol>
                    <a:gridCol w="327991">
                      <a:extLst>
                        <a:ext uri="{9D8B030D-6E8A-4147-A177-3AD203B41FA5}">
                          <a16:colId xmlns:a16="http://schemas.microsoft.com/office/drawing/2014/main" val="3038646451"/>
                        </a:ext>
                      </a:extLst>
                    </a:gridCol>
                    <a:gridCol w="864704">
                      <a:extLst>
                        <a:ext uri="{9D8B030D-6E8A-4147-A177-3AD203B41FA5}">
                          <a16:colId xmlns:a16="http://schemas.microsoft.com/office/drawing/2014/main" val="1725291512"/>
                        </a:ext>
                      </a:extLst>
                    </a:gridCol>
                  </a:tblGrid>
                  <a:tr h="131532">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tc>
                    <a:extLst>
                      <a:ext uri="{0D108BD9-81ED-4DB2-BD59-A6C34878D82A}">
                        <a16:rowId xmlns:a16="http://schemas.microsoft.com/office/drawing/2014/main" val="2141946602"/>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28450680"/>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702241482"/>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510985607"/>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1236675081"/>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077246448"/>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5933339"/>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69800629"/>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383061627"/>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936674414"/>
                      </a:ext>
                    </a:extLst>
                  </a:tr>
                </a:tbl>
              </a:graphicData>
            </a:graphic>
          </p:graphicFrame>
        </mc:Choice>
        <mc:Fallback xmlns="">
          <p:graphicFrame>
            <p:nvGraphicFramePr>
              <p:cNvPr id="5" name="表格 4">
                <a:extLst>
                  <a:ext uri="{FF2B5EF4-FFF2-40B4-BE49-F238E27FC236}">
                    <a16:creationId xmlns:a16="http://schemas.microsoft.com/office/drawing/2014/main" id="{66E1D5C5-D669-4A49-9744-0302C3132B50}"/>
                  </a:ext>
                </a:extLst>
              </p:cNvPr>
              <p:cNvGraphicFramePr>
                <a:graphicFrameLocks noGrp="1"/>
              </p:cNvGraphicFramePr>
              <p:nvPr>
                <p:extLst>
                  <p:ext uri="{D42A27DB-BD31-4B8C-83A1-F6EECF244321}">
                    <p14:modId xmlns:p14="http://schemas.microsoft.com/office/powerpoint/2010/main" val="2656837164"/>
                  </p:ext>
                </p:extLst>
              </p:nvPr>
            </p:nvGraphicFramePr>
            <p:xfrm>
              <a:off x="4393098" y="2153218"/>
              <a:ext cx="1515717" cy="2438400"/>
            </p:xfrm>
            <a:graphic>
              <a:graphicData uri="http://schemas.openxmlformats.org/drawingml/2006/table">
                <a:tbl>
                  <a:tblPr firstRow="1" bandRow="1">
                    <a:tableStyleId>{68D230F3-CF80-4859-8CE7-A43EE81993B5}</a:tableStyleId>
                  </a:tblPr>
                  <a:tblGrid>
                    <a:gridCol w="323022">
                      <a:extLst>
                        <a:ext uri="{9D8B030D-6E8A-4147-A177-3AD203B41FA5}">
                          <a16:colId xmlns:a16="http://schemas.microsoft.com/office/drawing/2014/main" val="4226619563"/>
                        </a:ext>
                      </a:extLst>
                    </a:gridCol>
                    <a:gridCol w="327991">
                      <a:extLst>
                        <a:ext uri="{9D8B030D-6E8A-4147-A177-3AD203B41FA5}">
                          <a16:colId xmlns:a16="http://schemas.microsoft.com/office/drawing/2014/main" val="3038646451"/>
                        </a:ext>
                      </a:extLst>
                    </a:gridCol>
                    <a:gridCol w="864704">
                      <a:extLst>
                        <a:ext uri="{9D8B030D-6E8A-4147-A177-3AD203B41FA5}">
                          <a16:colId xmlns:a16="http://schemas.microsoft.com/office/drawing/2014/main" val="1725291512"/>
                        </a:ext>
                      </a:extLst>
                    </a:gridCol>
                  </a:tblGrid>
                  <a:tr h="243840">
                    <a:tc>
                      <a:txBody>
                        <a:bodyPr/>
                        <a:lstStyle/>
                        <a:p>
                          <a:endParaRPr lang="zh-CN"/>
                        </a:p>
                      </a:txBody>
                      <a:tcPr>
                        <a:blipFill>
                          <a:blip r:embed="rId7"/>
                          <a:stretch>
                            <a:fillRect t="-2500" r="-373585" b="-917500"/>
                          </a:stretch>
                        </a:blipFill>
                      </a:tcPr>
                    </a:tc>
                    <a:tc>
                      <a:txBody>
                        <a:bodyPr/>
                        <a:lstStyle/>
                        <a:p>
                          <a:endParaRPr lang="zh-CN"/>
                        </a:p>
                      </a:txBody>
                      <a:tcPr>
                        <a:blipFill>
                          <a:blip r:embed="rId7"/>
                          <a:stretch>
                            <a:fillRect l="-98148" t="-2500" r="-266667" b="-917500"/>
                          </a:stretch>
                        </a:blipFill>
                      </a:tcPr>
                    </a:tc>
                    <a:tc>
                      <a:txBody>
                        <a:bodyPr/>
                        <a:lstStyle/>
                        <a:p>
                          <a:endParaRPr lang="zh-CN"/>
                        </a:p>
                      </a:txBody>
                      <a:tcPr>
                        <a:blipFill>
                          <a:blip r:embed="rId7"/>
                          <a:stretch>
                            <a:fillRect l="-74825" t="-2500" r="-699" b="-917500"/>
                          </a:stretch>
                        </a:blipFill>
                      </a:tcPr>
                    </a:tc>
                    <a:extLst>
                      <a:ext uri="{0D108BD9-81ED-4DB2-BD59-A6C34878D82A}">
                        <a16:rowId xmlns:a16="http://schemas.microsoft.com/office/drawing/2014/main" val="2141946602"/>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28450680"/>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702241482"/>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510985607"/>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1236675081"/>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077246448"/>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5933339"/>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69800629"/>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383061627"/>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936674414"/>
                      </a:ext>
                    </a:extLst>
                  </a:tr>
                </a:tbl>
              </a:graphicData>
            </a:graphic>
          </p:graphicFrame>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A77B222-66E2-4876-9E1E-2243BC20FB0E}"/>
                  </a:ext>
                </a:extLst>
              </p:cNvPr>
              <p:cNvSpPr txBox="1"/>
              <p:nvPr/>
            </p:nvSpPr>
            <p:spPr>
              <a:xfrm>
                <a:off x="6172204" y="2340758"/>
                <a:ext cx="1997765" cy="830997"/>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即当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的赋值都是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的时候，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的赋值也是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，等等</a:t>
                </a:r>
              </a:p>
            </p:txBody>
          </p:sp>
        </mc:Choice>
        <mc:Fallback xmlns="">
          <p:sp>
            <p:nvSpPr>
              <p:cNvPr id="6" name="文本框 5">
                <a:extLst>
                  <a:ext uri="{FF2B5EF4-FFF2-40B4-BE49-F238E27FC236}">
                    <a16:creationId xmlns:a16="http://schemas.microsoft.com/office/drawing/2014/main" id="{8A77B222-66E2-4876-9E1E-2243BC20FB0E}"/>
                  </a:ext>
                </a:extLst>
              </p:cNvPr>
              <p:cNvSpPr txBox="1">
                <a:spLocks noRot="1" noChangeAspect="1" noMove="1" noResize="1" noEditPoints="1" noAdjustHandles="1" noChangeArrowheads="1" noChangeShapeType="1" noTextEdit="1"/>
              </p:cNvSpPr>
              <p:nvPr/>
            </p:nvSpPr>
            <p:spPr>
              <a:xfrm>
                <a:off x="6172204" y="2340758"/>
                <a:ext cx="1997765" cy="830997"/>
              </a:xfrm>
              <a:prstGeom prst="rect">
                <a:avLst/>
              </a:prstGeom>
              <a:blipFill>
                <a:blip r:embed="rId8"/>
                <a:stretch>
                  <a:fillRect l="-1835" t="-2206" b="-8824"/>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D24FD7FF-D9E8-4757-B4A0-A46C1657360F}"/>
              </a:ext>
            </a:extLst>
          </p:cNvPr>
          <p:cNvSpPr txBox="1"/>
          <p:nvPr/>
        </p:nvSpPr>
        <p:spPr>
          <a:xfrm>
            <a:off x="6172204" y="3379543"/>
            <a:ext cx="1997765" cy="1077218"/>
          </a:xfrm>
          <a:prstGeom prst="rect">
            <a:avLst/>
          </a:prstGeom>
          <a:solidFill>
            <a:schemeClr val="accent6">
              <a:lumMod val="50000"/>
            </a:schemeClr>
          </a:solidFill>
        </p:spPr>
        <p:txBody>
          <a:bodyPr wrap="square" rtlCol="0">
            <a:spAutoFit/>
          </a:bodyPr>
          <a:lstStyle/>
          <a:p>
            <a:r>
              <a:rPr lang="zh-CN" altLang="en-US" sz="1600" b="1">
                <a:solidFill>
                  <a:schemeClr val="bg1"/>
                </a:solidFill>
              </a:rPr>
              <a:t>为什么给公式的赋值是</a:t>
            </a:r>
            <a:r>
              <a:rPr lang="en-US" altLang="zh-CN" sz="1600" b="1">
                <a:solidFill>
                  <a:schemeClr val="bg1"/>
                </a:solidFill>
              </a:rPr>
              <a:t>0, 1, 2</a:t>
            </a:r>
            <a:r>
              <a:rPr lang="zh-CN" altLang="en-US" sz="1600" b="1">
                <a:solidFill>
                  <a:schemeClr val="bg1"/>
                </a:solidFill>
              </a:rPr>
              <a:t>？为什么不赋值</a:t>
            </a:r>
            <a:r>
              <a:rPr lang="en-US" altLang="zh-CN" sz="1600" b="1">
                <a:solidFill>
                  <a:schemeClr val="bg1"/>
                </a:solidFill>
              </a:rPr>
              <a:t>0</a:t>
            </a:r>
            <a:r>
              <a:rPr lang="zh-CN" altLang="en-US" sz="1600" b="1">
                <a:solidFill>
                  <a:schemeClr val="bg1"/>
                </a:solidFill>
              </a:rPr>
              <a:t>或</a:t>
            </a:r>
            <a:r>
              <a:rPr lang="en-US" altLang="zh-CN" sz="1600" b="1">
                <a:solidFill>
                  <a:schemeClr val="bg1"/>
                </a:solidFill>
              </a:rPr>
              <a:t>1</a:t>
            </a:r>
            <a:r>
              <a:rPr lang="zh-CN" altLang="en-US" sz="1600" b="1">
                <a:solidFill>
                  <a:schemeClr val="bg1"/>
                </a:solidFill>
              </a:rPr>
              <a:t>，或者赋</a:t>
            </a:r>
            <a:r>
              <a:rPr lang="en-US" altLang="zh-CN" sz="1600" b="1">
                <a:solidFill>
                  <a:schemeClr val="bg1"/>
                </a:solidFill>
              </a:rPr>
              <a:t>0,1,2,3</a:t>
            </a:r>
            <a:r>
              <a:rPr lang="zh-CN" altLang="en-US" sz="1600" b="1">
                <a:solidFill>
                  <a:schemeClr val="bg1"/>
                </a:solidFill>
              </a:rPr>
              <a:t>呢？</a:t>
            </a:r>
          </a:p>
        </p:txBody>
      </p:sp>
    </p:spTree>
    <p:extLst>
      <p:ext uri="{BB962C8B-B14F-4D97-AF65-F5344CB8AC3E}">
        <p14:creationId xmlns:p14="http://schemas.microsoft.com/office/powerpoint/2010/main" val="384425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命题演算系统元理论概述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a:t>
                </a:r>
                <a14:m>
                  <m:oMath xmlns:m="http://schemas.openxmlformats.org/officeDocument/2006/math">
                    <m:r>
                      <a:rPr lang="zh-CN" altLang="en-US" sz="1400" i="1" smtClean="0">
                        <a:latin typeface="Cambria Math" panose="02040503050406030204" pitchFamily="18" charset="0"/>
                      </a:rPr>
                      <m:t>𝒫</m:t>
                    </m:r>
                  </m:oMath>
                </a14:m>
                <a:r>
                  <a:rPr lang="zh-CN" altLang="en-US" sz="1400"/>
                  <a:t>的语义</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ECD19F2-585B-49C1-9B4C-C569C506EAFD}"/>
                  </a:ext>
                </a:extLst>
              </p:cNvPr>
              <p:cNvSpPr txBox="1"/>
              <p:nvPr/>
            </p:nvSpPr>
            <p:spPr>
              <a:xfrm>
                <a:off x="624646" y="1082656"/>
                <a:ext cx="3475245" cy="2978188"/>
              </a:xfrm>
              <a:prstGeom prst="rect">
                <a:avLst/>
              </a:prstGeom>
              <a:solidFill>
                <a:schemeClr val="accent5">
                  <a:lumMod val="20000"/>
                  <a:lumOff val="80000"/>
                  <a:alpha val="50000"/>
                </a:schemeClr>
              </a:solidFill>
            </p:spPr>
            <p:txBody>
              <a:bodyPr wrap="square" rtlCol="0">
                <a:spAutoFit/>
              </a:bodyPr>
              <a:lstStyle/>
              <a:p>
                <a:pPr algn="ctr">
                  <a:lnSpc>
                    <a:spcPts val="2400"/>
                  </a:lnSpc>
                  <a:spcBef>
                    <a:spcPts val="600"/>
                  </a:spcBef>
                  <a:spcAft>
                    <a:spcPts val="600"/>
                  </a:spcAft>
                </a:pPr>
                <a:r>
                  <a:rPr lang="zh-CN" altLang="en-US" b="1">
                    <a:solidFill>
                      <a:srgbClr val="C00000"/>
                    </a:solidFill>
                  </a:rPr>
                  <a:t>公式集的归纳定义</a:t>
                </a:r>
                <a:endParaRPr lang="en-US" altLang="zh-CN" b="1">
                  <a:solidFill>
                    <a:srgbClr val="C00000"/>
                  </a:solidFill>
                </a:endParaRPr>
              </a:p>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归纳基：</a:t>
                </a:r>
                <a:endParaRPr lang="en-US" altLang="zh-CN" b="1">
                  <a:solidFill>
                    <a:srgbClr val="002060"/>
                  </a:solidFill>
                </a:endParaRPr>
              </a:p>
              <a:p>
                <a:pPr marL="742950" lvl="1" indent="-285750">
                  <a:lnSpc>
                    <a:spcPts val="24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命题变量</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𝒑</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oMath>
                </a14:m>
                <a:r>
                  <a:rPr lang="en-US" altLang="zh-CN" b="1">
                    <a:solidFill>
                      <a:schemeClr val="accent2">
                        <a:lumMod val="50000"/>
                      </a:schemeClr>
                    </a:solidFill>
                    <a:latin typeface="+mn-ea"/>
                  </a:rPr>
                  <a:t>Var</a:t>
                </a:r>
                <a:r>
                  <a:rPr lang="zh-CN" altLang="en-US" b="1">
                    <a:solidFill>
                      <a:schemeClr val="accent2">
                        <a:lumMod val="50000"/>
                      </a:schemeClr>
                    </a:solidFill>
                    <a:latin typeface="楷体" panose="02010609060101010101" pitchFamily="49" charset="-122"/>
                    <a:ea typeface="楷体" panose="02010609060101010101" pitchFamily="49" charset="-122"/>
                  </a:rPr>
                  <a:t>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归纳步：</a:t>
                </a:r>
                <a:endParaRPr lang="en-US" altLang="zh-CN" b="1">
                  <a:solidFill>
                    <a:srgbClr val="002060"/>
                  </a:solidFill>
                </a:endParaRPr>
              </a:p>
              <a:p>
                <a:pPr marL="742950" lvl="1" indent="-28575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en-US" altLang="zh-CN"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DECD19F2-585B-49C1-9B4C-C569C506EAFD}"/>
                  </a:ext>
                </a:extLst>
              </p:cNvPr>
              <p:cNvSpPr txBox="1">
                <a:spLocks noRot="1" noChangeAspect="1" noMove="1" noResize="1" noEditPoints="1" noAdjustHandles="1" noChangeArrowheads="1" noChangeShapeType="1" noTextEdit="1"/>
              </p:cNvSpPr>
              <p:nvPr/>
            </p:nvSpPr>
            <p:spPr>
              <a:xfrm>
                <a:off x="624646" y="1082656"/>
                <a:ext cx="3475245" cy="2978188"/>
              </a:xfrm>
              <a:prstGeom prst="rect">
                <a:avLst/>
              </a:prstGeom>
              <a:blipFill>
                <a:blip r:embed="rId3"/>
                <a:stretch>
                  <a:fillRect l="-1051" t="-615" r="-175" b="-24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1A2FEFC-59BF-48F6-B8AC-2B33E65A14D7}"/>
                  </a:ext>
                </a:extLst>
              </p:cNvPr>
              <p:cNvSpPr txBox="1"/>
              <p:nvPr/>
            </p:nvSpPr>
            <p:spPr>
              <a:xfrm>
                <a:off x="4503945" y="1006502"/>
                <a:ext cx="4015409" cy="3231654"/>
              </a:xfrm>
              <a:prstGeom prst="rect">
                <a:avLst/>
              </a:prstGeom>
              <a:solidFill>
                <a:schemeClr val="accent2">
                  <a:lumMod val="20000"/>
                  <a:lumOff val="80000"/>
                  <a:alpha val="42000"/>
                </a:schemeClr>
              </a:solidFill>
            </p:spPr>
            <p:txBody>
              <a:bodyPr wrap="square" rtlCol="0">
                <a:spAutoFit/>
              </a:bodyPr>
              <a:lstStyle/>
              <a:p>
                <a:pPr algn="ctr">
                  <a:spcBef>
                    <a:spcPts val="600"/>
                  </a:spcBef>
                </a:pPr>
                <a:r>
                  <a:rPr lang="zh-CN" altLang="en-US" b="1">
                    <a:solidFill>
                      <a:srgbClr val="C00000"/>
                    </a:solidFill>
                  </a:rPr>
                  <a:t>公式真值的归纳定义</a:t>
                </a:r>
                <a:endParaRPr lang="en-US" altLang="zh-CN" b="1">
                  <a:solidFill>
                    <a:srgbClr val="C00000"/>
                  </a:solidFill>
                </a:endParaRPr>
              </a:p>
              <a:p>
                <a:pPr>
                  <a:lnSpc>
                    <a:spcPts val="2400"/>
                  </a:lnSpc>
                  <a:spcBef>
                    <a:spcPts val="600"/>
                  </a:spcBef>
                </a:pPr>
                <a:r>
                  <a:rPr lang="zh-CN" altLang="en-US" b="1">
                    <a:solidFill>
                      <a:schemeClr val="accent2">
                        <a:lumMod val="50000"/>
                      </a:schemeClr>
                    </a:solidFill>
                  </a:rPr>
                  <a:t>给定真值赋值函数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r>
                      <a:rPr lang="en-US" altLang="zh-CN" b="1" i="1" smtClean="0">
                        <a:solidFill>
                          <a:schemeClr val="accent2">
                            <a:lumMod val="50000"/>
                          </a:schemeClr>
                        </a:solidFill>
                        <a:latin typeface="Cambria Math" panose="02040503050406030204" pitchFamily="18" charset="0"/>
                      </a:rPr>
                      <m:t>: </m:t>
                    </m:r>
                    <m:r>
                      <a:rPr lang="en-US" altLang="zh-CN" b="1" i="0" smtClean="0">
                        <a:solidFill>
                          <a:schemeClr val="accent2">
                            <a:lumMod val="50000"/>
                          </a:schemeClr>
                        </a:solidFill>
                        <a:latin typeface="Cambria Math" panose="02040503050406030204" pitchFamily="18" charset="0"/>
                      </a:rPr>
                      <m:t>𝐕𝐚𝐫</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oMath>
                </a14:m>
                <a:r>
                  <a:rPr lang="zh-CN" altLang="en-US" b="1">
                    <a:solidFill>
                      <a:schemeClr val="accent2">
                        <a:lumMod val="50000"/>
                      </a:schemeClr>
                    </a:solidFill>
                  </a:rPr>
                  <a:t>下的真值</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e>
                    </m:d>
                    <m:r>
                      <a:rPr lang="zh-CN" altLang="en-US" b="1" i="1" smtClean="0">
                        <a:solidFill>
                          <a:schemeClr val="accent2">
                            <a:lumMod val="50000"/>
                          </a:schemeClr>
                        </a:solidFill>
                        <a:latin typeface="Cambria Math" panose="02040503050406030204" pitchFamily="18" charset="0"/>
                      </a:rPr>
                      <m:t>：</m:t>
                    </m:r>
                  </m:oMath>
                </a14:m>
                <a:endParaRPr lang="en-US" altLang="zh-CN" b="1">
                  <a:solidFill>
                    <a:schemeClr val="accent2">
                      <a:lumMod val="50000"/>
                    </a:schemeClr>
                  </a:solidFill>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归纳基</a:t>
                </a:r>
                <a:r>
                  <a:rPr lang="zh-CN" altLang="en-US" b="1">
                    <a:solidFill>
                      <a:srgbClr val="002060"/>
                    </a:solidFill>
                  </a:rPr>
                  <a:t>：</a:t>
                </a:r>
                <a:endParaRPr lang="en-US" altLang="zh-CN" b="1">
                  <a:solidFill>
                    <a:srgbClr val="002060"/>
                  </a:solidFill>
                </a:endParaRPr>
              </a:p>
              <a:p>
                <a:pPr marL="742950" lvl="1" indent="-285750">
                  <a:spcBef>
                    <a:spcPts val="600"/>
                  </a:spcBef>
                  <a:buFont typeface="Arial" panose="020B0604020202020204" pitchFamily="34" charset="0"/>
                  <a:buChar char="•"/>
                </a:pPr>
                <a:r>
                  <a:rPr lang="zh-CN" altLang="en-US" sz="1600" b="1">
                    <a:solidFill>
                      <a:schemeClr val="accent6">
                        <a:lumMod val="50000"/>
                      </a:schemeClr>
                    </a:solidFill>
                  </a:rPr>
                  <a:t>若</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oMath>
                </a14:m>
                <a:r>
                  <a:rPr lang="zh-CN" altLang="en-US" sz="1600" b="1">
                    <a:solidFill>
                      <a:schemeClr val="accent6">
                        <a:lumMod val="50000"/>
                      </a:schemeClr>
                    </a:solidFill>
                  </a:rPr>
                  <a:t>，则</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𝝈</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𝑨</m:t>
                        </m:r>
                      </m:e>
                    </m:d>
                    <m:r>
                      <a:rPr lang="en-US" altLang="zh-CN" sz="1600" b="1" i="1" smtClean="0">
                        <a:solidFill>
                          <a:schemeClr val="accent6">
                            <a:lumMod val="50000"/>
                          </a:schemeClr>
                        </a:solidFill>
                        <a:latin typeface="Cambria Math" panose="02040503050406030204" pitchFamily="18" charset="0"/>
                      </a:rPr>
                      <m:t>= </m:t>
                    </m:r>
                    <m:r>
                      <a:rPr lang="en-US" altLang="zh-CN" sz="1600" b="1" i="1" smtClean="0">
                        <a:solidFill>
                          <a:schemeClr val="accent6">
                            <a:lumMod val="50000"/>
                          </a:schemeClr>
                        </a:solidFill>
                        <a:latin typeface="Cambria Math" panose="02040503050406030204" pitchFamily="18" charset="0"/>
                      </a:rPr>
                      <m:t>𝝈</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e>
                    </m:d>
                  </m:oMath>
                </a14:m>
                <a:endParaRPr lang="en-US" altLang="zh-CN" b="1">
                  <a:solidFill>
                    <a:srgbClr val="002060"/>
                  </a:solidFill>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归纳步</a:t>
                </a:r>
                <a:r>
                  <a:rPr lang="zh-CN" altLang="en-US" b="1">
                    <a:solidFill>
                      <a:srgbClr val="002060"/>
                    </a:solidFill>
                  </a:rPr>
                  <a:t>：</a:t>
                </a:r>
                <a:endParaRPr lang="en-US" altLang="zh-CN" b="1">
                  <a:solidFill>
                    <a:srgbClr val="002060"/>
                  </a:solidFill>
                </a:endParaRPr>
              </a:p>
              <a:p>
                <a:pPr marL="742950" lvl="1" indent="-285750">
                  <a:spcBef>
                    <a:spcPts val="600"/>
                  </a:spcBef>
                  <a:buFont typeface="Arial" panose="020B0604020202020204" pitchFamily="34" charset="0"/>
                  <a:buChar char="•"/>
                </a:pPr>
                <a:r>
                  <a:rPr lang="zh-CN" altLang="en-US" sz="1600" b="1">
                    <a:solidFill>
                      <a:schemeClr val="accent6">
                        <a:lumMod val="50000"/>
                      </a:schemeClr>
                    </a:solidFill>
                  </a:rPr>
                  <a:t>若</a:t>
                </a:r>
                <a14:m>
                  <m:oMath xmlns:m="http://schemas.openxmlformats.org/officeDocument/2006/math">
                    <m:r>
                      <a:rPr lang="en-US" altLang="zh-CN" sz="1600" b="1">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是公式</a:t>
                </a:r>
                <a14:m>
                  <m:oMath xmlns:m="http://schemas.openxmlformats.org/officeDocument/2006/math">
                    <m:d>
                      <m:dPr>
                        <m:ctrlPr>
                          <a:rPr lang="en-US" altLang="zh-CN" sz="1600" b="1" i="1">
                            <a:solidFill>
                              <a:schemeClr val="accent6">
                                <a:lumMod val="50000"/>
                              </a:schemeClr>
                            </a:solidFill>
                            <a:latin typeface="Cambria Math" panose="02040503050406030204" pitchFamily="18" charset="0"/>
                          </a:rPr>
                        </m:ctrlPr>
                      </m:dPr>
                      <m:e>
                        <m:r>
                          <a:rPr lang="en-US" altLang="zh-CN" sz="1600" b="1">
                            <a:solidFill>
                              <a:schemeClr val="accent6">
                                <a:lumMod val="50000"/>
                              </a:schemeClr>
                            </a:solidFill>
                            <a:latin typeface="Cambria Math" panose="02040503050406030204" pitchFamily="18" charset="0"/>
                          </a:rPr>
                          <m:t>¬</m:t>
                        </m:r>
                        <m:r>
                          <a:rPr lang="en-US" altLang="zh-CN" sz="1600" b="1">
                            <a:solidFill>
                              <a:schemeClr val="accent6">
                                <a:lumMod val="50000"/>
                              </a:schemeClr>
                            </a:solidFill>
                            <a:latin typeface="Cambria Math" panose="02040503050406030204" pitchFamily="18" charset="0"/>
                          </a:rPr>
                          <m:t>𝑩</m:t>
                        </m:r>
                      </m:e>
                    </m:d>
                  </m:oMath>
                </a14:m>
                <a:r>
                  <a:rPr lang="zh-CN" altLang="en-US" sz="1600" b="1">
                    <a:solidFill>
                      <a:schemeClr val="accent6">
                        <a:lumMod val="50000"/>
                      </a:schemeClr>
                    </a:solidFill>
                  </a:rPr>
                  <a:t>，则</a:t>
                </a:r>
                <a14:m>
                  <m:oMath xmlns:m="http://schemas.openxmlformats.org/officeDocument/2006/math">
                    <m:r>
                      <a:rPr lang="en-US" altLang="zh-CN" sz="1600" b="1">
                        <a:solidFill>
                          <a:schemeClr val="accent6">
                            <a:lumMod val="50000"/>
                          </a:schemeClr>
                        </a:solidFill>
                        <a:latin typeface="Cambria Math" panose="02040503050406030204" pitchFamily="18" charset="0"/>
                      </a:rPr>
                      <m:t>𝝈</m:t>
                    </m:r>
                    <m:d>
                      <m:dPr>
                        <m:ctrlPr>
                          <a:rPr lang="en-US" altLang="zh-CN" sz="1600" b="1" i="1">
                            <a:solidFill>
                              <a:schemeClr val="accent6">
                                <a:lumMod val="50000"/>
                              </a:schemeClr>
                            </a:solidFill>
                            <a:latin typeface="Cambria Math" panose="02040503050406030204" pitchFamily="18" charset="0"/>
                          </a:rPr>
                        </m:ctrlPr>
                      </m:dPr>
                      <m:e>
                        <m:r>
                          <a:rPr lang="en-US" altLang="zh-CN" sz="1600" b="1">
                            <a:solidFill>
                              <a:schemeClr val="accent6">
                                <a:lumMod val="50000"/>
                              </a:schemeClr>
                            </a:solidFill>
                            <a:latin typeface="Cambria Math" panose="02040503050406030204" pitchFamily="18" charset="0"/>
                          </a:rPr>
                          <m:t>𝑨</m:t>
                        </m:r>
                      </m:e>
                    </m:d>
                    <m:r>
                      <a:rPr lang="en-US" altLang="zh-CN" sz="1600" b="1">
                        <a:solidFill>
                          <a:schemeClr val="accent6">
                            <a:lumMod val="50000"/>
                          </a:schemeClr>
                        </a:solidFill>
                        <a:latin typeface="Cambria Math" panose="02040503050406030204" pitchFamily="18" charset="0"/>
                      </a:rPr>
                      <m:t>=</m:t>
                    </m:r>
                    <m:r>
                      <a:rPr lang="en-US" altLang="zh-CN" sz="1600" b="1">
                        <a:solidFill>
                          <a:schemeClr val="accent6">
                            <a:lumMod val="50000"/>
                          </a:schemeClr>
                        </a:solidFill>
                        <a:latin typeface="Cambria Math" panose="02040503050406030204" pitchFamily="18" charset="0"/>
                      </a:rPr>
                      <m:t>𝟏</m:t>
                    </m:r>
                  </m:oMath>
                </a14:m>
                <a:r>
                  <a:rPr lang="zh-CN" altLang="en-US" sz="1600" b="1">
                    <a:solidFill>
                      <a:schemeClr val="accent6">
                        <a:lumMod val="50000"/>
                      </a:schemeClr>
                    </a:solidFill>
                  </a:rPr>
                  <a:t>当且仅当</a:t>
                </a:r>
                <a14:m>
                  <m:oMath xmlns:m="http://schemas.openxmlformats.org/officeDocument/2006/math">
                    <m:r>
                      <a:rPr lang="en-US" altLang="zh-CN" sz="1600" b="1">
                        <a:solidFill>
                          <a:schemeClr val="accent6">
                            <a:lumMod val="50000"/>
                          </a:schemeClr>
                        </a:solidFill>
                        <a:latin typeface="Cambria Math" panose="02040503050406030204" pitchFamily="18" charset="0"/>
                      </a:rPr>
                      <m:t>𝝈</m:t>
                    </m:r>
                    <m:d>
                      <m:dPr>
                        <m:ctrlPr>
                          <a:rPr lang="en-US" altLang="zh-CN" sz="1600" b="1" i="1">
                            <a:solidFill>
                              <a:schemeClr val="accent6">
                                <a:lumMod val="50000"/>
                              </a:schemeClr>
                            </a:solidFill>
                            <a:latin typeface="Cambria Math" panose="02040503050406030204" pitchFamily="18" charset="0"/>
                          </a:rPr>
                        </m:ctrlPr>
                      </m:dPr>
                      <m:e>
                        <m:r>
                          <a:rPr lang="en-US" altLang="zh-CN" sz="1600" b="1">
                            <a:solidFill>
                              <a:schemeClr val="accent6">
                                <a:lumMod val="50000"/>
                              </a:schemeClr>
                            </a:solidFill>
                            <a:latin typeface="Cambria Math" panose="02040503050406030204" pitchFamily="18" charset="0"/>
                          </a:rPr>
                          <m:t>𝑩</m:t>
                        </m:r>
                      </m:e>
                    </m:d>
                    <m:r>
                      <a:rPr lang="en-US" altLang="zh-CN" sz="1600" b="1">
                        <a:solidFill>
                          <a:schemeClr val="accent6">
                            <a:lumMod val="50000"/>
                          </a:schemeClr>
                        </a:solidFill>
                        <a:latin typeface="Cambria Math" panose="02040503050406030204" pitchFamily="18" charset="0"/>
                      </a:rPr>
                      <m:t>=</m:t>
                    </m:r>
                    <m:r>
                      <a:rPr lang="en-US" altLang="zh-CN" sz="1600" b="1">
                        <a:solidFill>
                          <a:schemeClr val="accent6">
                            <a:lumMod val="50000"/>
                          </a:schemeClr>
                        </a:solidFill>
                        <a:latin typeface="Cambria Math" panose="02040503050406030204" pitchFamily="18" charset="0"/>
                      </a:rPr>
                      <m:t>𝟎</m:t>
                    </m:r>
                  </m:oMath>
                </a14:m>
                <a:endParaRPr lang="en-US" altLang="zh-CN" sz="1600" b="1">
                  <a:solidFill>
                    <a:schemeClr val="accent6">
                      <a:lumMod val="50000"/>
                    </a:schemeClr>
                  </a:solidFill>
                </a:endParaRPr>
              </a:p>
              <a:p>
                <a:pPr marL="742950" lvl="1" indent="-285750">
                  <a:spcBef>
                    <a:spcPts val="600"/>
                  </a:spcBef>
                  <a:buFont typeface="Arial" panose="020B0604020202020204" pitchFamily="34" charset="0"/>
                  <a:buChar char="•"/>
                </a:pPr>
                <a:r>
                  <a:rPr lang="zh-CN" altLang="en-US" sz="1600" b="1">
                    <a:solidFill>
                      <a:schemeClr val="accent6">
                        <a:lumMod val="50000"/>
                      </a:schemeClr>
                    </a:solidFill>
                  </a:rPr>
                  <a:t>若</a:t>
                </a:r>
                <a14:m>
                  <m:oMath xmlns:m="http://schemas.openxmlformats.org/officeDocument/2006/math">
                    <m:r>
                      <a:rPr lang="en-US" altLang="zh-CN" sz="1600" b="1">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是公式</a:t>
                </a:r>
                <a14:m>
                  <m:oMath xmlns:m="http://schemas.openxmlformats.org/officeDocument/2006/math">
                    <m:d>
                      <m:dPr>
                        <m:ctrlPr>
                          <a:rPr lang="en-US" altLang="zh-CN" sz="1600" b="1" i="1">
                            <a:solidFill>
                              <a:schemeClr val="accent6">
                                <a:lumMod val="50000"/>
                              </a:schemeClr>
                            </a:solidFill>
                            <a:latin typeface="Cambria Math" panose="02040503050406030204" pitchFamily="18" charset="0"/>
                          </a:rPr>
                        </m:ctrlPr>
                      </m:dPr>
                      <m:e>
                        <m:r>
                          <a:rPr lang="en-US" altLang="zh-CN" sz="1600" b="1">
                            <a:solidFill>
                              <a:schemeClr val="accent6">
                                <a:lumMod val="50000"/>
                              </a:schemeClr>
                            </a:solidFill>
                            <a:latin typeface="Cambria Math" panose="02040503050406030204" pitchFamily="18" charset="0"/>
                          </a:rPr>
                          <m:t>𝑩</m:t>
                        </m:r>
                        <m:r>
                          <a:rPr lang="en-US" altLang="zh-CN" sz="1600" b="1">
                            <a:solidFill>
                              <a:schemeClr val="accent6">
                                <a:lumMod val="50000"/>
                              </a:schemeClr>
                            </a:solidFill>
                            <a:latin typeface="Cambria Math" panose="02040503050406030204" pitchFamily="18" charset="0"/>
                          </a:rPr>
                          <m:t>→</m:t>
                        </m:r>
                        <m:r>
                          <a:rPr lang="en-US" altLang="zh-CN" sz="1600" b="1">
                            <a:solidFill>
                              <a:schemeClr val="accent6">
                                <a:lumMod val="50000"/>
                              </a:schemeClr>
                            </a:solidFill>
                            <a:latin typeface="Cambria Math" panose="02040503050406030204" pitchFamily="18" charset="0"/>
                          </a:rPr>
                          <m:t>𝑪</m:t>
                        </m:r>
                      </m:e>
                    </m:d>
                  </m:oMath>
                </a14:m>
                <a:r>
                  <a:rPr lang="zh-CN" altLang="en-US" sz="1600" b="1">
                    <a:solidFill>
                      <a:schemeClr val="accent6">
                        <a:lumMod val="50000"/>
                      </a:schemeClr>
                    </a:solidFill>
                  </a:rPr>
                  <a:t>，则</a:t>
                </a:r>
                <a14:m>
                  <m:oMath xmlns:m="http://schemas.openxmlformats.org/officeDocument/2006/math">
                    <m:r>
                      <a:rPr lang="en-US" altLang="zh-CN" sz="1600" b="1">
                        <a:solidFill>
                          <a:schemeClr val="accent6">
                            <a:lumMod val="50000"/>
                          </a:schemeClr>
                        </a:solidFill>
                        <a:latin typeface="Cambria Math" panose="02040503050406030204" pitchFamily="18" charset="0"/>
                      </a:rPr>
                      <m:t>𝝈</m:t>
                    </m:r>
                    <m:d>
                      <m:dPr>
                        <m:ctrlPr>
                          <a:rPr lang="en-US" altLang="zh-CN" sz="1600" b="1" i="1">
                            <a:solidFill>
                              <a:schemeClr val="accent6">
                                <a:lumMod val="50000"/>
                              </a:schemeClr>
                            </a:solidFill>
                            <a:latin typeface="Cambria Math" panose="02040503050406030204" pitchFamily="18" charset="0"/>
                          </a:rPr>
                        </m:ctrlPr>
                      </m:dPr>
                      <m:e>
                        <m:r>
                          <a:rPr lang="en-US" altLang="zh-CN" sz="1600" b="1">
                            <a:solidFill>
                              <a:schemeClr val="accent6">
                                <a:lumMod val="50000"/>
                              </a:schemeClr>
                            </a:solidFill>
                            <a:latin typeface="Cambria Math" panose="02040503050406030204" pitchFamily="18" charset="0"/>
                          </a:rPr>
                          <m:t>𝑨</m:t>
                        </m:r>
                      </m:e>
                    </m:d>
                    <m:r>
                      <a:rPr lang="en-US" altLang="zh-CN" sz="1600" b="1">
                        <a:solidFill>
                          <a:schemeClr val="accent6">
                            <a:lumMod val="50000"/>
                          </a:schemeClr>
                        </a:solidFill>
                        <a:latin typeface="Cambria Math" panose="02040503050406030204" pitchFamily="18" charset="0"/>
                      </a:rPr>
                      <m:t>=</m:t>
                    </m:r>
                    <m:r>
                      <a:rPr lang="en-US" altLang="zh-CN" sz="1600" b="1">
                        <a:solidFill>
                          <a:schemeClr val="accent6">
                            <a:lumMod val="50000"/>
                          </a:schemeClr>
                        </a:solidFill>
                        <a:latin typeface="Cambria Math" panose="02040503050406030204" pitchFamily="18" charset="0"/>
                      </a:rPr>
                      <m:t>𝟎</m:t>
                    </m:r>
                  </m:oMath>
                </a14:m>
                <a:r>
                  <a:rPr lang="zh-CN" altLang="en-US" sz="1600" b="1">
                    <a:solidFill>
                      <a:schemeClr val="accent6">
                        <a:lumMod val="50000"/>
                      </a:schemeClr>
                    </a:solidFill>
                  </a:rPr>
                  <a:t>当且仅当</a:t>
                </a:r>
                <a14:m>
                  <m:oMath xmlns:m="http://schemas.openxmlformats.org/officeDocument/2006/math">
                    <m:r>
                      <a:rPr lang="en-US" altLang="zh-CN" sz="1600" b="1">
                        <a:solidFill>
                          <a:schemeClr val="accent6">
                            <a:lumMod val="50000"/>
                          </a:schemeClr>
                        </a:solidFill>
                        <a:latin typeface="Cambria Math" panose="02040503050406030204" pitchFamily="18" charset="0"/>
                      </a:rPr>
                      <m:t>𝝈</m:t>
                    </m:r>
                    <m:d>
                      <m:dPr>
                        <m:ctrlPr>
                          <a:rPr lang="en-US" altLang="zh-CN" sz="1600" b="1" i="1">
                            <a:solidFill>
                              <a:schemeClr val="accent6">
                                <a:lumMod val="50000"/>
                              </a:schemeClr>
                            </a:solidFill>
                            <a:latin typeface="Cambria Math" panose="02040503050406030204" pitchFamily="18" charset="0"/>
                          </a:rPr>
                        </m:ctrlPr>
                      </m:dPr>
                      <m:e>
                        <m:r>
                          <a:rPr lang="en-US" altLang="zh-CN" sz="1600" b="1">
                            <a:solidFill>
                              <a:schemeClr val="accent6">
                                <a:lumMod val="50000"/>
                              </a:schemeClr>
                            </a:solidFill>
                            <a:latin typeface="Cambria Math" panose="02040503050406030204" pitchFamily="18" charset="0"/>
                          </a:rPr>
                          <m:t>𝑩</m:t>
                        </m:r>
                      </m:e>
                    </m:d>
                    <m:r>
                      <a:rPr lang="en-US" altLang="zh-CN" sz="1600" b="1">
                        <a:solidFill>
                          <a:schemeClr val="accent6">
                            <a:lumMod val="50000"/>
                          </a:schemeClr>
                        </a:solidFill>
                        <a:latin typeface="Cambria Math" panose="02040503050406030204" pitchFamily="18" charset="0"/>
                      </a:rPr>
                      <m:t>=</m:t>
                    </m:r>
                    <m:r>
                      <a:rPr lang="en-US" altLang="zh-CN" sz="1600" b="1">
                        <a:solidFill>
                          <a:schemeClr val="accent6">
                            <a:lumMod val="50000"/>
                          </a:schemeClr>
                        </a:solidFill>
                        <a:latin typeface="Cambria Math" panose="02040503050406030204" pitchFamily="18" charset="0"/>
                      </a:rPr>
                      <m:t>𝟏</m:t>
                    </m:r>
                  </m:oMath>
                </a14:m>
                <a:r>
                  <a:rPr lang="zh-CN" altLang="en-US" sz="1600" b="1">
                    <a:solidFill>
                      <a:schemeClr val="accent6">
                        <a:lumMod val="50000"/>
                      </a:schemeClr>
                    </a:solidFill>
                  </a:rPr>
                  <a:t>且</a:t>
                </a:r>
                <a14:m>
                  <m:oMath xmlns:m="http://schemas.openxmlformats.org/officeDocument/2006/math">
                    <m:r>
                      <a:rPr lang="en-US" altLang="zh-CN" sz="1600" b="1">
                        <a:solidFill>
                          <a:schemeClr val="accent6">
                            <a:lumMod val="50000"/>
                          </a:schemeClr>
                        </a:solidFill>
                        <a:latin typeface="Cambria Math" panose="02040503050406030204" pitchFamily="18" charset="0"/>
                      </a:rPr>
                      <m:t>𝝈</m:t>
                    </m:r>
                    <m:d>
                      <m:dPr>
                        <m:ctrlPr>
                          <a:rPr lang="en-US" altLang="zh-CN" sz="1600" b="1" i="1">
                            <a:solidFill>
                              <a:schemeClr val="accent6">
                                <a:lumMod val="50000"/>
                              </a:schemeClr>
                            </a:solidFill>
                            <a:latin typeface="Cambria Math" panose="02040503050406030204" pitchFamily="18" charset="0"/>
                          </a:rPr>
                        </m:ctrlPr>
                      </m:dPr>
                      <m:e>
                        <m:r>
                          <a:rPr lang="en-US" altLang="zh-CN" sz="1600" b="1">
                            <a:solidFill>
                              <a:schemeClr val="accent6">
                                <a:lumMod val="50000"/>
                              </a:schemeClr>
                            </a:solidFill>
                            <a:latin typeface="Cambria Math" panose="02040503050406030204" pitchFamily="18" charset="0"/>
                          </a:rPr>
                          <m:t>𝑪</m:t>
                        </m:r>
                      </m:e>
                    </m:d>
                    <m:r>
                      <a:rPr lang="en-US" altLang="zh-CN" sz="1600" b="1">
                        <a:solidFill>
                          <a:schemeClr val="accent6">
                            <a:lumMod val="50000"/>
                          </a:schemeClr>
                        </a:solidFill>
                        <a:latin typeface="Cambria Math" panose="02040503050406030204" pitchFamily="18" charset="0"/>
                      </a:rPr>
                      <m:t>=</m:t>
                    </m:r>
                    <m:r>
                      <a:rPr lang="en-US" altLang="zh-CN" sz="1600" b="1">
                        <a:solidFill>
                          <a:schemeClr val="accent6">
                            <a:lumMod val="50000"/>
                          </a:schemeClr>
                        </a:solidFill>
                        <a:latin typeface="Cambria Math" panose="02040503050406030204" pitchFamily="18" charset="0"/>
                      </a:rPr>
                      <m:t>𝟎</m:t>
                    </m:r>
                  </m:oMath>
                </a14:m>
                <a:endParaRPr lang="zh-CN" altLang="en-US" sz="1600"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91A2FEFC-59BF-48F6-B8AC-2B33E65A14D7}"/>
                  </a:ext>
                </a:extLst>
              </p:cNvPr>
              <p:cNvSpPr txBox="1">
                <a:spLocks noRot="1" noChangeAspect="1" noMove="1" noResize="1" noEditPoints="1" noAdjustHandles="1" noChangeArrowheads="1" noChangeShapeType="1" noTextEdit="1"/>
              </p:cNvSpPr>
              <p:nvPr/>
            </p:nvSpPr>
            <p:spPr>
              <a:xfrm>
                <a:off x="4503945" y="1006502"/>
                <a:ext cx="4015409" cy="3231654"/>
              </a:xfrm>
              <a:prstGeom prst="rect">
                <a:avLst/>
              </a:prstGeom>
              <a:blipFill>
                <a:blip r:embed="rId4"/>
                <a:stretch>
                  <a:fillRect l="-1366" t="-943" r="-6980" b="-1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7697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命题演算公理化系统公理的独立性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a:t>
                </a:r>
                <a14:m>
                  <m:oMath xmlns:m="http://schemas.openxmlformats.org/officeDocument/2006/math">
                    <m:r>
                      <a:rPr lang="zh-CN" altLang="en-US" sz="1400" i="1" smtClean="0">
                        <a:latin typeface="Cambria Math" panose="02040503050406030204" pitchFamily="18" charset="0"/>
                      </a:rPr>
                      <m:t>𝒫</m:t>
                    </m:r>
                  </m:oMath>
                </a14:m>
                <a:r>
                  <a:rPr lang="zh-CN" altLang="en-US" sz="1400"/>
                  <a:t>的独立性</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093B8F-F5F7-4414-B803-17CA3A1D0BAE}"/>
                  </a:ext>
                </a:extLst>
              </p:cNvPr>
              <p:cNvSpPr txBox="1"/>
              <p:nvPr/>
            </p:nvSpPr>
            <p:spPr>
              <a:xfrm>
                <a:off x="641071" y="815677"/>
                <a:ext cx="6157291"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r>
                  <a:rPr lang="zh-CN" altLang="en-US" b="1">
                    <a:solidFill>
                      <a:schemeClr val="accent2">
                        <a:lumMod val="50000"/>
                      </a:schemeClr>
                    </a:solidFill>
                  </a:rPr>
                  <a:t>公理</a:t>
                </a:r>
                <a:r>
                  <a:rPr lang="en-US" altLang="zh-CN" b="1">
                    <a:solidFill>
                      <a:schemeClr val="accent2">
                        <a:lumMod val="50000"/>
                      </a:schemeClr>
                    </a:solidFill>
                  </a:rPr>
                  <a:t>A1</a:t>
                </a:r>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e>
                    </m:d>
                  </m:oMath>
                </a14:m>
                <a:r>
                  <a:rPr lang="zh-CN" altLang="en-US" b="1">
                    <a:solidFill>
                      <a:schemeClr val="accent2">
                        <a:lumMod val="50000"/>
                      </a:schemeClr>
                    </a:solidFill>
                  </a:rPr>
                  <a:t>，相对于</a:t>
                </a:r>
                <a:r>
                  <a:rPr lang="en-US" altLang="zh-CN" b="1">
                    <a:solidFill>
                      <a:schemeClr val="accent2">
                        <a:lumMod val="50000"/>
                      </a:schemeClr>
                    </a:solidFill>
                  </a:rPr>
                  <a:t>A2</a:t>
                </a:r>
                <a:r>
                  <a:rPr lang="zh-CN" altLang="en-US" b="1">
                    <a:solidFill>
                      <a:schemeClr val="accent2">
                        <a:lumMod val="50000"/>
                      </a:schemeClr>
                    </a:solidFill>
                  </a:rPr>
                  <a:t>和</a:t>
                </a:r>
                <a:r>
                  <a:rPr lang="en-US" altLang="zh-CN" b="1">
                    <a:solidFill>
                      <a:schemeClr val="accent2">
                        <a:lumMod val="50000"/>
                      </a:schemeClr>
                    </a:solidFill>
                  </a:rPr>
                  <a:t>A3</a:t>
                </a:r>
                <a:r>
                  <a:rPr lang="zh-CN" altLang="en-US" b="1">
                    <a:solidFill>
                      <a:schemeClr val="accent2">
                        <a:lumMod val="50000"/>
                      </a:schemeClr>
                    </a:solidFill>
                  </a:rPr>
                  <a:t>是独立的</a:t>
                </a:r>
              </a:p>
            </p:txBody>
          </p:sp>
        </mc:Choice>
        <mc:Fallback xmlns="">
          <p:sp>
            <p:nvSpPr>
              <p:cNvPr id="2" name="文本框 1">
                <a:extLst>
                  <a:ext uri="{FF2B5EF4-FFF2-40B4-BE49-F238E27FC236}">
                    <a16:creationId xmlns:a16="http://schemas.microsoft.com/office/drawing/2014/main" id="{EE093B8F-F5F7-4414-B803-17CA3A1D0BAE}"/>
                  </a:ext>
                </a:extLst>
              </p:cNvPr>
              <p:cNvSpPr txBox="1">
                <a:spLocks noRot="1" noChangeAspect="1" noMove="1" noResize="1" noEditPoints="1" noAdjustHandles="1" noChangeArrowheads="1" noChangeShapeType="1" noTextEdit="1"/>
              </p:cNvSpPr>
              <p:nvPr/>
            </p:nvSpPr>
            <p:spPr>
              <a:xfrm>
                <a:off x="641071" y="815677"/>
                <a:ext cx="6157291" cy="369332"/>
              </a:xfrm>
              <a:prstGeom prst="rect">
                <a:avLst/>
              </a:prstGeom>
              <a:blipFill>
                <a:blip r:embed="rId3"/>
                <a:stretch>
                  <a:fillRect l="-792" t="-10000" r="-495"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D0A8AB-2F0E-48A9-8BEA-50C02D9859C9}"/>
                  </a:ext>
                </a:extLst>
              </p:cNvPr>
              <p:cNvSpPr txBox="1"/>
              <p:nvPr/>
            </p:nvSpPr>
            <p:spPr>
              <a:xfrm>
                <a:off x="641071" y="1217056"/>
                <a:ext cx="7861851" cy="993413"/>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对于上面定义的赋值方式，计算三个公理模式的赋值结果如下，可看到公理</a:t>
                </a:r>
                <a:r>
                  <a:rPr lang="en-US" altLang="zh-CN" sz="1600" b="1">
                    <a:solidFill>
                      <a:schemeClr val="accent2">
                        <a:lumMod val="50000"/>
                      </a:schemeClr>
                    </a:solidFill>
                  </a:rPr>
                  <a:t>A2</a:t>
                </a:r>
                <a:r>
                  <a:rPr lang="zh-CN" altLang="en-US" sz="1600" b="1">
                    <a:solidFill>
                      <a:schemeClr val="accent2">
                        <a:lumMod val="50000"/>
                      </a:schemeClr>
                    </a:solidFill>
                  </a:rPr>
                  <a:t>和</a:t>
                </a:r>
                <a:r>
                  <a:rPr lang="en-US" altLang="zh-CN" sz="1600" b="1">
                    <a:solidFill>
                      <a:schemeClr val="accent2">
                        <a:lumMod val="50000"/>
                      </a:schemeClr>
                    </a:solidFill>
                  </a:rPr>
                  <a:t>A3</a:t>
                </a:r>
                <a:r>
                  <a:rPr lang="zh-CN" altLang="en-US" sz="1600" b="1">
                    <a:solidFill>
                      <a:schemeClr val="accent2">
                        <a:lumMod val="50000"/>
                      </a:schemeClr>
                    </a:solidFill>
                  </a:rPr>
                  <a:t>的结果总是</a:t>
                </a:r>
                <a:r>
                  <a:rPr lang="en-US" altLang="zh-CN" sz="1600" b="1">
                    <a:solidFill>
                      <a:schemeClr val="accent2">
                        <a:lumMod val="50000"/>
                      </a:schemeClr>
                    </a:solidFill>
                  </a:rPr>
                  <a:t>0</a:t>
                </a:r>
                <a:r>
                  <a:rPr lang="zh-CN" altLang="en-US" sz="1600" b="1">
                    <a:solidFill>
                      <a:schemeClr val="accent2">
                        <a:lumMod val="50000"/>
                      </a:schemeClr>
                    </a:solidFill>
                  </a:rPr>
                  <a:t>，而公理</a:t>
                </a:r>
                <a:r>
                  <a:rPr lang="en-US" altLang="zh-CN" sz="1600" b="1">
                    <a:solidFill>
                      <a:schemeClr val="accent2">
                        <a:lumMod val="50000"/>
                      </a:schemeClr>
                    </a:solidFill>
                  </a:rPr>
                  <a:t>A1</a:t>
                </a:r>
                <a:r>
                  <a:rPr lang="zh-CN" altLang="en-US" sz="1600" b="1">
                    <a:solidFill>
                      <a:schemeClr val="accent2">
                        <a:lumMod val="50000"/>
                      </a:schemeClr>
                    </a:solidFill>
                  </a:rPr>
                  <a:t>不总是</a:t>
                </a:r>
                <a:r>
                  <a:rPr lang="en-US" altLang="zh-CN" sz="1600" b="1">
                    <a:solidFill>
                      <a:schemeClr val="accent2">
                        <a:lumMod val="50000"/>
                      </a:schemeClr>
                    </a:solidFill>
                  </a:rPr>
                  <a:t>0</a:t>
                </a:r>
                <a:r>
                  <a:rPr lang="zh-CN" altLang="en-US" sz="1600" b="1">
                    <a:solidFill>
                      <a:schemeClr val="accent2">
                        <a:lumMod val="50000"/>
                      </a:schemeClr>
                    </a:solidFill>
                  </a:rPr>
                  <a:t>，且显然当公式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的赋值是</a:t>
                </a:r>
                <a:r>
                  <a:rPr lang="en-US" altLang="zh-CN" sz="1600" b="1">
                    <a:solidFill>
                      <a:schemeClr val="accent2">
                        <a:lumMod val="50000"/>
                      </a:schemeClr>
                    </a:solidFill>
                  </a:rPr>
                  <a:t>0</a:t>
                </a:r>
                <a:r>
                  <a:rPr lang="zh-CN" altLang="en-US" sz="1600" b="1">
                    <a:solidFill>
                      <a:schemeClr val="accent2">
                        <a:lumMod val="50000"/>
                      </a:schemeClr>
                    </a:solidFill>
                  </a:rPr>
                  <a:t>时，按照表中赋值规则，公式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的赋值必是</a:t>
                </a:r>
                <a:r>
                  <a:rPr lang="en-US" altLang="zh-CN" sz="1600" b="1">
                    <a:solidFill>
                      <a:schemeClr val="accent2">
                        <a:lumMod val="50000"/>
                      </a:schemeClr>
                    </a:solidFill>
                  </a:rPr>
                  <a:t>0</a:t>
                </a:r>
                <a:r>
                  <a:rPr lang="zh-CN" altLang="en-US" sz="1600" b="1">
                    <a:solidFill>
                      <a:schemeClr val="accent2">
                        <a:lumMod val="50000"/>
                      </a:schemeClr>
                    </a:solidFill>
                  </a:rPr>
                  <a:t>，因此公理</a:t>
                </a:r>
                <a:r>
                  <a:rPr lang="en-US" altLang="zh-CN" sz="1600" b="1">
                    <a:solidFill>
                      <a:schemeClr val="accent2">
                        <a:lumMod val="50000"/>
                      </a:schemeClr>
                    </a:solidFill>
                  </a:rPr>
                  <a:t>A1</a:t>
                </a:r>
                <a:r>
                  <a:rPr lang="zh-CN" altLang="en-US" sz="1600" b="1">
                    <a:solidFill>
                      <a:schemeClr val="accent2">
                        <a:lumMod val="50000"/>
                      </a:schemeClr>
                    </a:solidFill>
                  </a:rPr>
                  <a:t>不可能由</a:t>
                </a:r>
                <a:r>
                  <a:rPr lang="en-US" altLang="zh-CN" sz="1600" b="1">
                    <a:solidFill>
                      <a:schemeClr val="accent2">
                        <a:lumMod val="50000"/>
                      </a:schemeClr>
                    </a:solidFill>
                  </a:rPr>
                  <a:t>A2</a:t>
                </a:r>
                <a:r>
                  <a:rPr lang="zh-CN" altLang="en-US" sz="1600" b="1">
                    <a:solidFill>
                      <a:schemeClr val="accent2">
                        <a:lumMod val="50000"/>
                      </a:schemeClr>
                    </a:solidFill>
                  </a:rPr>
                  <a:t>和</a:t>
                </a:r>
                <a:r>
                  <a:rPr lang="en-US" altLang="zh-CN" sz="1600" b="1">
                    <a:solidFill>
                      <a:schemeClr val="accent2">
                        <a:lumMod val="50000"/>
                      </a:schemeClr>
                    </a:solidFill>
                  </a:rPr>
                  <a:t>A3</a:t>
                </a:r>
                <a:r>
                  <a:rPr lang="zh-CN" altLang="en-US" sz="1600" b="1">
                    <a:solidFill>
                      <a:schemeClr val="accent2">
                        <a:lumMod val="50000"/>
                      </a:schemeClr>
                    </a:solidFill>
                  </a:rPr>
                  <a:t>通过分离规则得到。</a:t>
                </a:r>
                <a:endParaRPr lang="en-US" altLang="zh-CN"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00D0A8AB-2F0E-48A9-8BEA-50C02D9859C9}"/>
                  </a:ext>
                </a:extLst>
              </p:cNvPr>
              <p:cNvSpPr txBox="1">
                <a:spLocks noRot="1" noChangeAspect="1" noMove="1" noResize="1" noEditPoints="1" noAdjustHandles="1" noChangeArrowheads="1" noChangeShapeType="1" noTextEdit="1"/>
              </p:cNvSpPr>
              <p:nvPr/>
            </p:nvSpPr>
            <p:spPr>
              <a:xfrm>
                <a:off x="641071" y="1217056"/>
                <a:ext cx="7861851" cy="993413"/>
              </a:xfrm>
              <a:prstGeom prst="rect">
                <a:avLst/>
              </a:prstGeom>
              <a:blipFill>
                <a:blip r:embed="rId4"/>
                <a:stretch>
                  <a:fillRect l="-388" b="-73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9E9DB8ED-1021-4675-B878-08861558E608}"/>
                  </a:ext>
                </a:extLst>
              </p:cNvPr>
              <p:cNvGraphicFramePr>
                <a:graphicFrameLocks noGrp="1"/>
              </p:cNvGraphicFramePr>
              <p:nvPr>
                <p:extLst>
                  <p:ext uri="{D42A27DB-BD31-4B8C-83A1-F6EECF244321}">
                    <p14:modId xmlns:p14="http://schemas.microsoft.com/office/powerpoint/2010/main" val="960753965"/>
                  </p:ext>
                </p:extLst>
              </p:nvPr>
            </p:nvGraphicFramePr>
            <p:xfrm>
              <a:off x="641072" y="2627924"/>
              <a:ext cx="616228" cy="1532612"/>
            </p:xfrm>
            <a:graphic>
              <a:graphicData uri="http://schemas.openxmlformats.org/drawingml/2006/table">
                <a:tbl>
                  <a:tblPr firstRow="1" bandRow="1">
                    <a:tableStyleId>{68D230F3-CF80-4859-8CE7-A43EE81993B5}</a:tableStyleId>
                  </a:tblPr>
                  <a:tblGrid>
                    <a:gridCol w="213312">
                      <a:extLst>
                        <a:ext uri="{9D8B030D-6E8A-4147-A177-3AD203B41FA5}">
                          <a16:colId xmlns:a16="http://schemas.microsoft.com/office/drawing/2014/main" val="355980716"/>
                        </a:ext>
                      </a:extLst>
                    </a:gridCol>
                    <a:gridCol w="402916">
                      <a:extLst>
                        <a:ext uri="{9D8B030D-6E8A-4147-A177-3AD203B41FA5}">
                          <a16:colId xmlns:a16="http://schemas.microsoft.com/office/drawing/2014/main" val="944827159"/>
                        </a:ext>
                      </a:extLst>
                    </a:gridCol>
                  </a:tblGrid>
                  <a:tr h="383153">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extLst>
                      <a:ext uri="{0D108BD9-81ED-4DB2-BD59-A6C34878D82A}">
                        <a16:rowId xmlns:a16="http://schemas.microsoft.com/office/drawing/2014/main" val="1834275066"/>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83153">
                    <a:tc>
                      <a:txBody>
                        <a:bodyPr/>
                        <a:lstStyle/>
                        <a:p>
                          <a:pPr algn="ct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bl>
              </a:graphicData>
            </a:graphic>
          </p:graphicFrame>
        </mc:Choice>
        <mc:Fallback xmlns="">
          <p:graphicFrame>
            <p:nvGraphicFramePr>
              <p:cNvPr id="10" name="表格 9">
                <a:extLst>
                  <a:ext uri="{FF2B5EF4-FFF2-40B4-BE49-F238E27FC236}">
                    <a16:creationId xmlns:a16="http://schemas.microsoft.com/office/drawing/2014/main" id="{9E9DB8ED-1021-4675-B878-08861558E608}"/>
                  </a:ext>
                </a:extLst>
              </p:cNvPr>
              <p:cNvGraphicFramePr>
                <a:graphicFrameLocks noGrp="1"/>
              </p:cNvGraphicFramePr>
              <p:nvPr>
                <p:extLst>
                  <p:ext uri="{D42A27DB-BD31-4B8C-83A1-F6EECF244321}">
                    <p14:modId xmlns:p14="http://schemas.microsoft.com/office/powerpoint/2010/main" val="960753965"/>
                  </p:ext>
                </p:extLst>
              </p:nvPr>
            </p:nvGraphicFramePr>
            <p:xfrm>
              <a:off x="641072" y="2627924"/>
              <a:ext cx="616228" cy="1532612"/>
            </p:xfrm>
            <a:graphic>
              <a:graphicData uri="http://schemas.openxmlformats.org/drawingml/2006/table">
                <a:tbl>
                  <a:tblPr firstRow="1" bandRow="1">
                    <a:tableStyleId>{68D230F3-CF80-4859-8CE7-A43EE81993B5}</a:tableStyleId>
                  </a:tblPr>
                  <a:tblGrid>
                    <a:gridCol w="213312">
                      <a:extLst>
                        <a:ext uri="{9D8B030D-6E8A-4147-A177-3AD203B41FA5}">
                          <a16:colId xmlns:a16="http://schemas.microsoft.com/office/drawing/2014/main" val="355980716"/>
                        </a:ext>
                      </a:extLst>
                    </a:gridCol>
                    <a:gridCol w="402916">
                      <a:extLst>
                        <a:ext uri="{9D8B030D-6E8A-4147-A177-3AD203B41FA5}">
                          <a16:colId xmlns:a16="http://schemas.microsoft.com/office/drawing/2014/main" val="944827159"/>
                        </a:ext>
                      </a:extLst>
                    </a:gridCol>
                  </a:tblGrid>
                  <a:tr h="383153">
                    <a:tc>
                      <a:txBody>
                        <a:bodyPr/>
                        <a:lstStyle/>
                        <a:p>
                          <a:endParaRPr lang="zh-CN"/>
                        </a:p>
                      </a:txBody>
                      <a:tcPr anchor="ctr">
                        <a:blipFill>
                          <a:blip r:embed="rId5"/>
                          <a:stretch>
                            <a:fillRect t="-1587" r="-194286" b="-301587"/>
                          </a:stretch>
                        </a:blipFill>
                      </a:tcPr>
                    </a:tc>
                    <a:tc>
                      <a:txBody>
                        <a:bodyPr/>
                        <a:lstStyle/>
                        <a:p>
                          <a:endParaRPr lang="zh-CN"/>
                        </a:p>
                      </a:txBody>
                      <a:tcPr anchor="ctr">
                        <a:blipFill>
                          <a:blip r:embed="rId5"/>
                          <a:stretch>
                            <a:fillRect l="-52239" t="-1587" r="-1493" b="-301587"/>
                          </a:stretch>
                        </a:blipFill>
                      </a:tcPr>
                    </a:tc>
                    <a:extLst>
                      <a:ext uri="{0D108BD9-81ED-4DB2-BD59-A6C34878D82A}">
                        <a16:rowId xmlns:a16="http://schemas.microsoft.com/office/drawing/2014/main" val="1834275066"/>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83153">
                    <a:tc>
                      <a:txBody>
                        <a:bodyPr/>
                        <a:lstStyle/>
                        <a:p>
                          <a:pPr algn="ct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66E1D5C5-D669-4A49-9744-0302C3132B50}"/>
                  </a:ext>
                </a:extLst>
              </p:cNvPr>
              <p:cNvGraphicFramePr>
                <a:graphicFrameLocks noGrp="1"/>
              </p:cNvGraphicFramePr>
              <p:nvPr>
                <p:extLst>
                  <p:ext uri="{D42A27DB-BD31-4B8C-83A1-F6EECF244321}">
                    <p14:modId xmlns:p14="http://schemas.microsoft.com/office/powerpoint/2010/main" val="2276426994"/>
                  </p:ext>
                </p:extLst>
              </p:nvPr>
            </p:nvGraphicFramePr>
            <p:xfrm>
              <a:off x="1451110" y="2248808"/>
              <a:ext cx="1205119" cy="2438400"/>
            </p:xfrm>
            <a:graphic>
              <a:graphicData uri="http://schemas.openxmlformats.org/drawingml/2006/table">
                <a:tbl>
                  <a:tblPr firstRow="1" bandRow="1">
                    <a:tableStyleId>{68D230F3-CF80-4859-8CE7-A43EE81993B5}</a:tableStyleId>
                  </a:tblPr>
                  <a:tblGrid>
                    <a:gridCol w="256829">
                      <a:extLst>
                        <a:ext uri="{9D8B030D-6E8A-4147-A177-3AD203B41FA5}">
                          <a16:colId xmlns:a16="http://schemas.microsoft.com/office/drawing/2014/main" val="4226619563"/>
                        </a:ext>
                      </a:extLst>
                    </a:gridCol>
                    <a:gridCol w="260780">
                      <a:extLst>
                        <a:ext uri="{9D8B030D-6E8A-4147-A177-3AD203B41FA5}">
                          <a16:colId xmlns:a16="http://schemas.microsoft.com/office/drawing/2014/main" val="3038646451"/>
                        </a:ext>
                      </a:extLst>
                    </a:gridCol>
                    <a:gridCol w="687510">
                      <a:extLst>
                        <a:ext uri="{9D8B030D-6E8A-4147-A177-3AD203B41FA5}">
                          <a16:colId xmlns:a16="http://schemas.microsoft.com/office/drawing/2014/main" val="1725291512"/>
                        </a:ext>
                      </a:extLst>
                    </a:gridCol>
                  </a:tblGrid>
                  <a:tr h="131532">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tc>
                    <a:extLst>
                      <a:ext uri="{0D108BD9-81ED-4DB2-BD59-A6C34878D82A}">
                        <a16:rowId xmlns:a16="http://schemas.microsoft.com/office/drawing/2014/main" val="2141946602"/>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28450680"/>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702241482"/>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510985607"/>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1236675081"/>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077246448"/>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5933339"/>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69800629"/>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383061627"/>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936674414"/>
                      </a:ext>
                    </a:extLst>
                  </a:tr>
                </a:tbl>
              </a:graphicData>
            </a:graphic>
          </p:graphicFrame>
        </mc:Choice>
        <mc:Fallback xmlns="">
          <p:graphicFrame>
            <p:nvGraphicFramePr>
              <p:cNvPr id="5" name="表格 4">
                <a:extLst>
                  <a:ext uri="{FF2B5EF4-FFF2-40B4-BE49-F238E27FC236}">
                    <a16:creationId xmlns:a16="http://schemas.microsoft.com/office/drawing/2014/main" id="{66E1D5C5-D669-4A49-9744-0302C3132B50}"/>
                  </a:ext>
                </a:extLst>
              </p:cNvPr>
              <p:cNvGraphicFramePr>
                <a:graphicFrameLocks noGrp="1"/>
              </p:cNvGraphicFramePr>
              <p:nvPr>
                <p:extLst>
                  <p:ext uri="{D42A27DB-BD31-4B8C-83A1-F6EECF244321}">
                    <p14:modId xmlns:p14="http://schemas.microsoft.com/office/powerpoint/2010/main" val="2276426994"/>
                  </p:ext>
                </p:extLst>
              </p:nvPr>
            </p:nvGraphicFramePr>
            <p:xfrm>
              <a:off x="1451110" y="2248808"/>
              <a:ext cx="1205119" cy="2438400"/>
            </p:xfrm>
            <a:graphic>
              <a:graphicData uri="http://schemas.openxmlformats.org/drawingml/2006/table">
                <a:tbl>
                  <a:tblPr firstRow="1" bandRow="1">
                    <a:tableStyleId>{68D230F3-CF80-4859-8CE7-A43EE81993B5}</a:tableStyleId>
                  </a:tblPr>
                  <a:tblGrid>
                    <a:gridCol w="256829">
                      <a:extLst>
                        <a:ext uri="{9D8B030D-6E8A-4147-A177-3AD203B41FA5}">
                          <a16:colId xmlns:a16="http://schemas.microsoft.com/office/drawing/2014/main" val="4226619563"/>
                        </a:ext>
                      </a:extLst>
                    </a:gridCol>
                    <a:gridCol w="260780">
                      <a:extLst>
                        <a:ext uri="{9D8B030D-6E8A-4147-A177-3AD203B41FA5}">
                          <a16:colId xmlns:a16="http://schemas.microsoft.com/office/drawing/2014/main" val="3038646451"/>
                        </a:ext>
                      </a:extLst>
                    </a:gridCol>
                    <a:gridCol w="687510">
                      <a:extLst>
                        <a:ext uri="{9D8B030D-6E8A-4147-A177-3AD203B41FA5}">
                          <a16:colId xmlns:a16="http://schemas.microsoft.com/office/drawing/2014/main" val="1725291512"/>
                        </a:ext>
                      </a:extLst>
                    </a:gridCol>
                  </a:tblGrid>
                  <a:tr h="243840">
                    <a:tc>
                      <a:txBody>
                        <a:bodyPr/>
                        <a:lstStyle/>
                        <a:p>
                          <a:endParaRPr lang="zh-CN"/>
                        </a:p>
                      </a:txBody>
                      <a:tcPr>
                        <a:blipFill>
                          <a:blip r:embed="rId6"/>
                          <a:stretch>
                            <a:fillRect t="-2500" r="-373810" b="-917500"/>
                          </a:stretch>
                        </a:blipFill>
                      </a:tcPr>
                    </a:tc>
                    <a:tc>
                      <a:txBody>
                        <a:bodyPr/>
                        <a:lstStyle/>
                        <a:p>
                          <a:endParaRPr lang="zh-CN"/>
                        </a:p>
                      </a:txBody>
                      <a:tcPr>
                        <a:blipFill>
                          <a:blip r:embed="rId6"/>
                          <a:stretch>
                            <a:fillRect l="-97674" t="-2500" r="-265116" b="-917500"/>
                          </a:stretch>
                        </a:blipFill>
                      </a:tcPr>
                    </a:tc>
                    <a:tc>
                      <a:txBody>
                        <a:bodyPr/>
                        <a:lstStyle/>
                        <a:p>
                          <a:endParaRPr lang="zh-CN"/>
                        </a:p>
                      </a:txBody>
                      <a:tcPr>
                        <a:blipFill>
                          <a:blip r:embed="rId6"/>
                          <a:stretch>
                            <a:fillRect l="-75221" t="-2500" r="-885" b="-917500"/>
                          </a:stretch>
                        </a:blipFill>
                      </a:tcPr>
                    </a:tc>
                    <a:extLst>
                      <a:ext uri="{0D108BD9-81ED-4DB2-BD59-A6C34878D82A}">
                        <a16:rowId xmlns:a16="http://schemas.microsoft.com/office/drawing/2014/main" val="2141946602"/>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28450680"/>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702241482"/>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510985607"/>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1236675081"/>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077246448"/>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5933339"/>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69800629"/>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383061627"/>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936674414"/>
                      </a:ext>
                    </a:extLst>
                  </a:tr>
                </a:tbl>
              </a:graphicData>
            </a:graphic>
          </p:graphicFrame>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81C7BD0-B27B-4CB7-BCBE-B39FCFA3FCA9}"/>
                  </a:ext>
                </a:extLst>
              </p:cNvPr>
              <p:cNvSpPr txBox="1"/>
              <p:nvPr/>
            </p:nvSpPr>
            <p:spPr>
              <a:xfrm>
                <a:off x="2766375" y="4327823"/>
                <a:ext cx="4926515" cy="307777"/>
              </a:xfrm>
              <a:prstGeom prst="rect">
                <a:avLst/>
              </a:prstGeom>
              <a:solidFill>
                <a:schemeClr val="accent6">
                  <a:lumMod val="50000"/>
                </a:schemeClr>
              </a:solidFill>
            </p:spPr>
            <p:txBody>
              <a:bodyPr wrap="square" rtlCol="0">
                <a:spAutoFit/>
              </a:bodyPr>
              <a:lstStyle/>
              <a:p>
                <a:r>
                  <a:rPr lang="zh-CN" altLang="en-US" sz="1400" b="1">
                    <a:solidFill>
                      <a:schemeClr val="bg1"/>
                    </a:solidFill>
                  </a:rPr>
                  <a:t>我们编写程序完成这个繁琐的计算，其中</a:t>
                </a:r>
                <a:r>
                  <a:rPr lang="en-US" altLang="zh-CN" sz="1400" b="1">
                    <a:solidFill>
                      <a:schemeClr val="bg1"/>
                    </a:solidFill>
                  </a:rPr>
                  <a:t>~</a:t>
                </a:r>
                <a:r>
                  <a:rPr lang="zh-CN" altLang="en-US" sz="1400" b="1">
                    <a:solidFill>
                      <a:schemeClr val="bg1"/>
                    </a:solidFill>
                  </a:rPr>
                  <a:t>表示</a:t>
                </a:r>
                <a14:m>
                  <m:oMath xmlns:m="http://schemas.openxmlformats.org/officeDocument/2006/math">
                    <m:r>
                      <a:rPr lang="en-US" altLang="zh-CN" sz="1400" b="1" i="1" smtClean="0">
                        <a:solidFill>
                          <a:schemeClr val="bg1"/>
                        </a:solidFill>
                        <a:latin typeface="Cambria Math" panose="02040503050406030204" pitchFamily="18" charset="0"/>
                      </a:rPr>
                      <m:t>¬</m:t>
                    </m:r>
                  </m:oMath>
                </a14:m>
                <a:r>
                  <a:rPr lang="zh-CN" altLang="en-US" sz="1400" b="1">
                    <a:solidFill>
                      <a:schemeClr val="bg1"/>
                    </a:solidFill>
                  </a:rPr>
                  <a:t>，</a:t>
                </a:r>
                <a:r>
                  <a:rPr lang="en-US" altLang="zh-CN" sz="1400" b="1">
                    <a:solidFill>
                      <a:schemeClr val="bg1"/>
                    </a:solidFill>
                  </a:rPr>
                  <a:t>-&gt;</a:t>
                </a:r>
                <a:r>
                  <a:rPr lang="zh-CN" altLang="en-US" sz="1400" b="1">
                    <a:solidFill>
                      <a:schemeClr val="bg1"/>
                    </a:solidFill>
                  </a:rPr>
                  <a:t>表示</a:t>
                </a:r>
                <a14:m>
                  <m:oMath xmlns:m="http://schemas.openxmlformats.org/officeDocument/2006/math">
                    <m:r>
                      <a:rPr lang="en-US" altLang="zh-CN" sz="1400" b="1" i="1" smtClean="0">
                        <a:solidFill>
                          <a:schemeClr val="bg1"/>
                        </a:solidFill>
                        <a:latin typeface="Cambria Math" panose="02040503050406030204" pitchFamily="18" charset="0"/>
                      </a:rPr>
                      <m:t>→</m:t>
                    </m:r>
                  </m:oMath>
                </a14:m>
                <a:endParaRPr lang="zh-CN" altLang="en-US" sz="1400" b="1">
                  <a:solidFill>
                    <a:schemeClr val="bg1"/>
                  </a:solidFill>
                </a:endParaRPr>
              </a:p>
            </p:txBody>
          </p:sp>
        </mc:Choice>
        <mc:Fallback xmlns="">
          <p:sp>
            <p:nvSpPr>
              <p:cNvPr id="19" name="文本框 18">
                <a:extLst>
                  <a:ext uri="{FF2B5EF4-FFF2-40B4-BE49-F238E27FC236}">
                    <a16:creationId xmlns:a16="http://schemas.microsoft.com/office/drawing/2014/main" id="{D81C7BD0-B27B-4CB7-BCBE-B39FCFA3FCA9}"/>
                  </a:ext>
                </a:extLst>
              </p:cNvPr>
              <p:cNvSpPr txBox="1">
                <a:spLocks noRot="1" noChangeAspect="1" noMove="1" noResize="1" noEditPoints="1" noAdjustHandles="1" noChangeArrowheads="1" noChangeShapeType="1" noTextEdit="1"/>
              </p:cNvSpPr>
              <p:nvPr/>
            </p:nvSpPr>
            <p:spPr>
              <a:xfrm>
                <a:off x="2766375" y="4327823"/>
                <a:ext cx="4926515" cy="307777"/>
              </a:xfrm>
              <a:prstGeom prst="rect">
                <a:avLst/>
              </a:prstGeom>
              <a:blipFill>
                <a:blip r:embed="rId7"/>
                <a:stretch>
                  <a:fillRect l="-371" t="-4000" b="-20000"/>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5ADDF93A-93AC-463B-8445-80392D09946E}"/>
              </a:ext>
            </a:extLst>
          </p:cNvPr>
          <p:cNvPicPr>
            <a:picLocks noChangeAspect="1"/>
          </p:cNvPicPr>
          <p:nvPr/>
        </p:nvPicPr>
        <p:blipFill>
          <a:blip r:embed="rId8">
            <a:duotone>
              <a:prstClr val="black"/>
              <a:srgbClr val="D9C3A5">
                <a:tint val="50000"/>
                <a:satMod val="180000"/>
              </a:srgbClr>
            </a:duotone>
          </a:blip>
          <a:stretch>
            <a:fillRect/>
          </a:stretch>
        </p:blipFill>
        <p:spPr>
          <a:xfrm>
            <a:off x="2766375" y="2285431"/>
            <a:ext cx="1268274" cy="991485"/>
          </a:xfrm>
          <a:prstGeom prst="rect">
            <a:avLst/>
          </a:prstGeom>
        </p:spPr>
      </p:pic>
      <p:pic>
        <p:nvPicPr>
          <p:cNvPr id="21" name="图片 20">
            <a:extLst>
              <a:ext uri="{FF2B5EF4-FFF2-40B4-BE49-F238E27FC236}">
                <a16:creationId xmlns:a16="http://schemas.microsoft.com/office/drawing/2014/main" id="{DD5954C3-966B-472C-B83E-D47B154A5486}"/>
              </a:ext>
            </a:extLst>
          </p:cNvPr>
          <p:cNvPicPr>
            <a:picLocks noChangeAspect="1"/>
          </p:cNvPicPr>
          <p:nvPr/>
        </p:nvPicPr>
        <p:blipFill>
          <a:blip r:embed="rId9">
            <a:duotone>
              <a:prstClr val="black"/>
              <a:srgbClr val="D9C3A5">
                <a:tint val="50000"/>
                <a:satMod val="180000"/>
              </a:srgbClr>
            </a:duotone>
          </a:blip>
          <a:stretch>
            <a:fillRect/>
          </a:stretch>
        </p:blipFill>
        <p:spPr>
          <a:xfrm>
            <a:off x="5580820" y="2248808"/>
            <a:ext cx="3338154" cy="2008827"/>
          </a:xfrm>
          <a:prstGeom prst="rect">
            <a:avLst/>
          </a:prstGeom>
        </p:spPr>
      </p:pic>
      <p:pic>
        <p:nvPicPr>
          <p:cNvPr id="22" name="图片 21">
            <a:extLst>
              <a:ext uri="{FF2B5EF4-FFF2-40B4-BE49-F238E27FC236}">
                <a16:creationId xmlns:a16="http://schemas.microsoft.com/office/drawing/2014/main" id="{06D4635D-91A9-43DC-838D-DCFEEB51C260}"/>
              </a:ext>
            </a:extLst>
          </p:cNvPr>
          <p:cNvPicPr>
            <a:picLocks noChangeAspect="1"/>
          </p:cNvPicPr>
          <p:nvPr/>
        </p:nvPicPr>
        <p:blipFill>
          <a:blip r:embed="rId10">
            <a:duotone>
              <a:prstClr val="black"/>
              <a:srgbClr val="D9C3A5">
                <a:tint val="50000"/>
                <a:satMod val="180000"/>
              </a:srgbClr>
            </a:duotone>
          </a:blip>
          <a:stretch>
            <a:fillRect/>
          </a:stretch>
        </p:blipFill>
        <p:spPr>
          <a:xfrm>
            <a:off x="2766375" y="3334874"/>
            <a:ext cx="2600755" cy="925823"/>
          </a:xfrm>
          <a:prstGeom prst="rect">
            <a:avLst/>
          </a:prstGeom>
        </p:spPr>
      </p:pic>
      <p:sp>
        <p:nvSpPr>
          <p:cNvPr id="23" name="矩形 22">
            <a:extLst>
              <a:ext uri="{FF2B5EF4-FFF2-40B4-BE49-F238E27FC236}">
                <a16:creationId xmlns:a16="http://schemas.microsoft.com/office/drawing/2014/main" id="{117B207B-E398-4F0A-9CA3-7F786A74C2E6}"/>
              </a:ext>
            </a:extLst>
          </p:cNvPr>
          <p:cNvSpPr/>
          <p:nvPr/>
        </p:nvSpPr>
        <p:spPr>
          <a:xfrm>
            <a:off x="3568148" y="2464904"/>
            <a:ext cx="74543" cy="10684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E212A35-E9F7-401E-8D4C-CB2CC6CB5C95}"/>
              </a:ext>
            </a:extLst>
          </p:cNvPr>
          <p:cNvSpPr/>
          <p:nvPr/>
        </p:nvSpPr>
        <p:spPr>
          <a:xfrm>
            <a:off x="3568147" y="2873654"/>
            <a:ext cx="74543" cy="10684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6320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命题演算公理化系统公理的独立性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a:t>
                </a:r>
                <a14:m>
                  <m:oMath xmlns:m="http://schemas.openxmlformats.org/officeDocument/2006/math">
                    <m:r>
                      <a:rPr lang="zh-CN" altLang="en-US" sz="1400" i="1" smtClean="0">
                        <a:latin typeface="Cambria Math" panose="02040503050406030204" pitchFamily="18" charset="0"/>
                      </a:rPr>
                      <m:t>𝒫</m:t>
                    </m:r>
                  </m:oMath>
                </a14:m>
                <a:r>
                  <a:rPr lang="zh-CN" altLang="en-US" sz="1400"/>
                  <a:t>的独立性</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41</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093B8F-F5F7-4414-B803-17CA3A1D0BAE}"/>
                  </a:ext>
                </a:extLst>
              </p:cNvPr>
              <p:cNvSpPr txBox="1"/>
              <p:nvPr/>
            </p:nvSpPr>
            <p:spPr>
              <a:xfrm>
                <a:off x="641071" y="815677"/>
                <a:ext cx="6539951" cy="335476"/>
              </a:xfrm>
              <a:prstGeom prst="rect">
                <a:avLst/>
              </a:prstGeom>
              <a:solidFill>
                <a:schemeClr val="accent5">
                  <a:lumMod val="20000"/>
                  <a:lumOff val="80000"/>
                </a:schemeClr>
              </a:solidFill>
            </p:spPr>
            <p:txBody>
              <a:bodyPr wrap="square" rtlCol="0">
                <a:spAutoFit/>
              </a:bodyPr>
              <a:lstStyle/>
              <a:p>
                <a:r>
                  <a:rPr lang="en-US" altLang="zh-CN" sz="1400" b="1">
                    <a:solidFill>
                      <a:schemeClr val="accent2">
                        <a:lumMod val="50000"/>
                      </a:schemeClr>
                    </a:solidFill>
                  </a:rPr>
                  <a:t>【</a:t>
                </a:r>
                <a:r>
                  <a:rPr lang="zh-CN" altLang="en-US" sz="1400" b="1">
                    <a:solidFill>
                      <a:schemeClr val="accent2">
                        <a:lumMod val="50000"/>
                      </a:schemeClr>
                    </a:solidFill>
                  </a:rPr>
                  <a:t>引理</a:t>
                </a:r>
                <a:r>
                  <a:rPr lang="en-US" altLang="zh-CN" sz="1400" b="1">
                    <a:solidFill>
                      <a:schemeClr val="accent2">
                        <a:lumMod val="50000"/>
                      </a:schemeClr>
                    </a:solidFill>
                  </a:rPr>
                  <a:t>】</a:t>
                </a:r>
                <a:r>
                  <a:rPr lang="zh-CN" altLang="en-US" sz="1400" b="1">
                    <a:solidFill>
                      <a:schemeClr val="accent2">
                        <a:lumMod val="50000"/>
                      </a:schemeClr>
                    </a:solidFill>
                  </a:rPr>
                  <a:t>公理</a:t>
                </a:r>
                <a:r>
                  <a:rPr lang="en-US" altLang="zh-CN" sz="1400" b="1">
                    <a:solidFill>
                      <a:schemeClr val="accent2">
                        <a:lumMod val="50000"/>
                      </a:schemeClr>
                    </a:solidFill>
                  </a:rPr>
                  <a:t>A2</a:t>
                </a:r>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，相对于</a:t>
                </a:r>
                <a:r>
                  <a:rPr lang="en-US" altLang="zh-CN" sz="1400" b="1">
                    <a:solidFill>
                      <a:schemeClr val="accent2">
                        <a:lumMod val="50000"/>
                      </a:schemeClr>
                    </a:solidFill>
                  </a:rPr>
                  <a:t>A1</a:t>
                </a:r>
                <a:r>
                  <a:rPr lang="zh-CN" altLang="en-US" sz="1400" b="1">
                    <a:solidFill>
                      <a:schemeClr val="accent2">
                        <a:lumMod val="50000"/>
                      </a:schemeClr>
                    </a:solidFill>
                  </a:rPr>
                  <a:t>和</a:t>
                </a:r>
                <a:r>
                  <a:rPr lang="en-US" altLang="zh-CN" sz="1400" b="1">
                    <a:solidFill>
                      <a:schemeClr val="accent2">
                        <a:lumMod val="50000"/>
                      </a:schemeClr>
                    </a:solidFill>
                  </a:rPr>
                  <a:t>A3</a:t>
                </a:r>
                <a:r>
                  <a:rPr lang="zh-CN" altLang="en-US" sz="1400" b="1">
                    <a:solidFill>
                      <a:schemeClr val="accent2">
                        <a:lumMod val="50000"/>
                      </a:schemeClr>
                    </a:solidFill>
                  </a:rPr>
                  <a:t>独立</a:t>
                </a:r>
              </a:p>
            </p:txBody>
          </p:sp>
        </mc:Choice>
        <mc:Fallback xmlns="">
          <p:sp>
            <p:nvSpPr>
              <p:cNvPr id="2" name="文本框 1">
                <a:extLst>
                  <a:ext uri="{FF2B5EF4-FFF2-40B4-BE49-F238E27FC236}">
                    <a16:creationId xmlns:a16="http://schemas.microsoft.com/office/drawing/2014/main" id="{EE093B8F-F5F7-4414-B803-17CA3A1D0BAE}"/>
                  </a:ext>
                </a:extLst>
              </p:cNvPr>
              <p:cNvSpPr txBox="1">
                <a:spLocks noRot="1" noChangeAspect="1" noMove="1" noResize="1" noEditPoints="1" noAdjustHandles="1" noChangeArrowheads="1" noChangeShapeType="1" noTextEdit="1"/>
              </p:cNvSpPr>
              <p:nvPr/>
            </p:nvSpPr>
            <p:spPr>
              <a:xfrm>
                <a:off x="641071" y="815677"/>
                <a:ext cx="6539951" cy="335476"/>
              </a:xfrm>
              <a:prstGeom prst="rect">
                <a:avLst/>
              </a:prstGeom>
              <a:blipFill>
                <a:blip r:embed="rId3"/>
                <a:stretch>
                  <a:fillRect l="-280" b="-1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D0A8AB-2F0E-48A9-8BEA-50C02D9859C9}"/>
                  </a:ext>
                </a:extLst>
              </p:cNvPr>
              <p:cNvSpPr txBox="1"/>
              <p:nvPr/>
            </p:nvSpPr>
            <p:spPr>
              <a:xfrm>
                <a:off x="641071" y="1341341"/>
                <a:ext cx="7861851" cy="685637"/>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类似公理</a:t>
                </a:r>
                <a:r>
                  <a:rPr lang="en-US" altLang="zh-CN" sz="1600" b="1">
                    <a:solidFill>
                      <a:schemeClr val="accent2">
                        <a:lumMod val="50000"/>
                      </a:schemeClr>
                    </a:solidFill>
                  </a:rPr>
                  <a:t>A1</a:t>
                </a:r>
                <a:r>
                  <a:rPr lang="zh-CN" altLang="en-US" sz="1600" b="1">
                    <a:solidFill>
                      <a:schemeClr val="accent2">
                        <a:lumMod val="50000"/>
                      </a:schemeClr>
                    </a:solidFill>
                  </a:rPr>
                  <a:t>的独立性证明，我们只需列出这时</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的赋值方法，以及在这种赋值方法下三个公理模式的赋值计算结果即可。</a:t>
                </a:r>
                <a:endParaRPr lang="en-US" altLang="zh-CN"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00D0A8AB-2F0E-48A9-8BEA-50C02D9859C9}"/>
                  </a:ext>
                </a:extLst>
              </p:cNvPr>
              <p:cNvSpPr txBox="1">
                <a:spLocks noRot="1" noChangeAspect="1" noMove="1" noResize="1" noEditPoints="1" noAdjustHandles="1" noChangeArrowheads="1" noChangeShapeType="1" noTextEdit="1"/>
              </p:cNvSpPr>
              <p:nvPr/>
            </p:nvSpPr>
            <p:spPr>
              <a:xfrm>
                <a:off x="641071" y="1341341"/>
                <a:ext cx="7861851" cy="685637"/>
              </a:xfrm>
              <a:prstGeom prst="rect">
                <a:avLst/>
              </a:prstGeom>
              <a:blipFill>
                <a:blip r:embed="rId4"/>
                <a:stretch>
                  <a:fillRect l="-388" b="-10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9E9DB8ED-1021-4675-B878-08861558E608}"/>
                  </a:ext>
                </a:extLst>
              </p:cNvPr>
              <p:cNvGraphicFramePr>
                <a:graphicFrameLocks noGrp="1"/>
              </p:cNvGraphicFramePr>
              <p:nvPr>
                <p:extLst>
                  <p:ext uri="{D42A27DB-BD31-4B8C-83A1-F6EECF244321}">
                    <p14:modId xmlns:p14="http://schemas.microsoft.com/office/powerpoint/2010/main" val="1342318759"/>
                  </p:ext>
                </p:extLst>
              </p:nvPr>
            </p:nvGraphicFramePr>
            <p:xfrm>
              <a:off x="641071" y="2580584"/>
              <a:ext cx="616228" cy="1532612"/>
            </p:xfrm>
            <a:graphic>
              <a:graphicData uri="http://schemas.openxmlformats.org/drawingml/2006/table">
                <a:tbl>
                  <a:tblPr firstRow="1" bandRow="1">
                    <a:tableStyleId>{68D230F3-CF80-4859-8CE7-A43EE81993B5}</a:tableStyleId>
                  </a:tblPr>
                  <a:tblGrid>
                    <a:gridCol w="213312">
                      <a:extLst>
                        <a:ext uri="{9D8B030D-6E8A-4147-A177-3AD203B41FA5}">
                          <a16:colId xmlns:a16="http://schemas.microsoft.com/office/drawing/2014/main" val="355980716"/>
                        </a:ext>
                      </a:extLst>
                    </a:gridCol>
                    <a:gridCol w="402916">
                      <a:extLst>
                        <a:ext uri="{9D8B030D-6E8A-4147-A177-3AD203B41FA5}">
                          <a16:colId xmlns:a16="http://schemas.microsoft.com/office/drawing/2014/main" val="944827159"/>
                        </a:ext>
                      </a:extLst>
                    </a:gridCol>
                  </a:tblGrid>
                  <a:tr h="383153">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extLst>
                      <a:ext uri="{0D108BD9-81ED-4DB2-BD59-A6C34878D82A}">
                        <a16:rowId xmlns:a16="http://schemas.microsoft.com/office/drawing/2014/main" val="1834275066"/>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83153">
                    <a:tc>
                      <a:txBody>
                        <a:bodyPr/>
                        <a:lstStyle/>
                        <a:p>
                          <a:pPr algn="ct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bl>
              </a:graphicData>
            </a:graphic>
          </p:graphicFrame>
        </mc:Choice>
        <mc:Fallback xmlns="">
          <p:graphicFrame>
            <p:nvGraphicFramePr>
              <p:cNvPr id="10" name="表格 9">
                <a:extLst>
                  <a:ext uri="{FF2B5EF4-FFF2-40B4-BE49-F238E27FC236}">
                    <a16:creationId xmlns:a16="http://schemas.microsoft.com/office/drawing/2014/main" id="{9E9DB8ED-1021-4675-B878-08861558E608}"/>
                  </a:ext>
                </a:extLst>
              </p:cNvPr>
              <p:cNvGraphicFramePr>
                <a:graphicFrameLocks noGrp="1"/>
              </p:cNvGraphicFramePr>
              <p:nvPr>
                <p:extLst>
                  <p:ext uri="{D42A27DB-BD31-4B8C-83A1-F6EECF244321}">
                    <p14:modId xmlns:p14="http://schemas.microsoft.com/office/powerpoint/2010/main" val="1342318759"/>
                  </p:ext>
                </p:extLst>
              </p:nvPr>
            </p:nvGraphicFramePr>
            <p:xfrm>
              <a:off x="641071" y="2580584"/>
              <a:ext cx="616228" cy="1532612"/>
            </p:xfrm>
            <a:graphic>
              <a:graphicData uri="http://schemas.openxmlformats.org/drawingml/2006/table">
                <a:tbl>
                  <a:tblPr firstRow="1" bandRow="1">
                    <a:tableStyleId>{68D230F3-CF80-4859-8CE7-A43EE81993B5}</a:tableStyleId>
                  </a:tblPr>
                  <a:tblGrid>
                    <a:gridCol w="213312">
                      <a:extLst>
                        <a:ext uri="{9D8B030D-6E8A-4147-A177-3AD203B41FA5}">
                          <a16:colId xmlns:a16="http://schemas.microsoft.com/office/drawing/2014/main" val="355980716"/>
                        </a:ext>
                      </a:extLst>
                    </a:gridCol>
                    <a:gridCol w="402916">
                      <a:extLst>
                        <a:ext uri="{9D8B030D-6E8A-4147-A177-3AD203B41FA5}">
                          <a16:colId xmlns:a16="http://schemas.microsoft.com/office/drawing/2014/main" val="944827159"/>
                        </a:ext>
                      </a:extLst>
                    </a:gridCol>
                  </a:tblGrid>
                  <a:tr h="383153">
                    <a:tc>
                      <a:txBody>
                        <a:bodyPr/>
                        <a:lstStyle/>
                        <a:p>
                          <a:endParaRPr lang="zh-CN"/>
                        </a:p>
                      </a:txBody>
                      <a:tcPr anchor="ctr">
                        <a:blipFill>
                          <a:blip r:embed="rId5"/>
                          <a:stretch>
                            <a:fillRect t="-1587" r="-194286" b="-301587"/>
                          </a:stretch>
                        </a:blipFill>
                      </a:tcPr>
                    </a:tc>
                    <a:tc>
                      <a:txBody>
                        <a:bodyPr/>
                        <a:lstStyle/>
                        <a:p>
                          <a:endParaRPr lang="zh-CN"/>
                        </a:p>
                      </a:txBody>
                      <a:tcPr anchor="ctr">
                        <a:blipFill>
                          <a:blip r:embed="rId5"/>
                          <a:stretch>
                            <a:fillRect l="-52239" t="-1587" r="-1493" b="-301587"/>
                          </a:stretch>
                        </a:blipFill>
                      </a:tcPr>
                    </a:tc>
                    <a:extLst>
                      <a:ext uri="{0D108BD9-81ED-4DB2-BD59-A6C34878D82A}">
                        <a16:rowId xmlns:a16="http://schemas.microsoft.com/office/drawing/2014/main" val="1834275066"/>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83153">
                    <a:tc>
                      <a:txBody>
                        <a:bodyPr/>
                        <a:lstStyle/>
                        <a:p>
                          <a:pPr algn="ct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66E1D5C5-D669-4A49-9744-0302C3132B50}"/>
                  </a:ext>
                </a:extLst>
              </p:cNvPr>
              <p:cNvGraphicFramePr>
                <a:graphicFrameLocks noGrp="1"/>
              </p:cNvGraphicFramePr>
              <p:nvPr>
                <p:extLst>
                  <p:ext uri="{D42A27DB-BD31-4B8C-83A1-F6EECF244321}">
                    <p14:modId xmlns:p14="http://schemas.microsoft.com/office/powerpoint/2010/main" val="512753126"/>
                  </p:ext>
                </p:extLst>
              </p:nvPr>
            </p:nvGraphicFramePr>
            <p:xfrm>
              <a:off x="1451110" y="2248808"/>
              <a:ext cx="1205119" cy="2438400"/>
            </p:xfrm>
            <a:graphic>
              <a:graphicData uri="http://schemas.openxmlformats.org/drawingml/2006/table">
                <a:tbl>
                  <a:tblPr firstRow="1" bandRow="1">
                    <a:tableStyleId>{68D230F3-CF80-4859-8CE7-A43EE81993B5}</a:tableStyleId>
                  </a:tblPr>
                  <a:tblGrid>
                    <a:gridCol w="256829">
                      <a:extLst>
                        <a:ext uri="{9D8B030D-6E8A-4147-A177-3AD203B41FA5}">
                          <a16:colId xmlns:a16="http://schemas.microsoft.com/office/drawing/2014/main" val="4226619563"/>
                        </a:ext>
                      </a:extLst>
                    </a:gridCol>
                    <a:gridCol w="260780">
                      <a:extLst>
                        <a:ext uri="{9D8B030D-6E8A-4147-A177-3AD203B41FA5}">
                          <a16:colId xmlns:a16="http://schemas.microsoft.com/office/drawing/2014/main" val="3038646451"/>
                        </a:ext>
                      </a:extLst>
                    </a:gridCol>
                    <a:gridCol w="687510">
                      <a:extLst>
                        <a:ext uri="{9D8B030D-6E8A-4147-A177-3AD203B41FA5}">
                          <a16:colId xmlns:a16="http://schemas.microsoft.com/office/drawing/2014/main" val="1725291512"/>
                        </a:ext>
                      </a:extLst>
                    </a:gridCol>
                  </a:tblGrid>
                  <a:tr h="131532">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tc>
                    <a:extLst>
                      <a:ext uri="{0D108BD9-81ED-4DB2-BD59-A6C34878D82A}">
                        <a16:rowId xmlns:a16="http://schemas.microsoft.com/office/drawing/2014/main" val="2141946602"/>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28450680"/>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702241482"/>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510985607"/>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1236675081"/>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077246448"/>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5933339"/>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69800629"/>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383061627"/>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936674414"/>
                      </a:ext>
                    </a:extLst>
                  </a:tr>
                </a:tbl>
              </a:graphicData>
            </a:graphic>
          </p:graphicFrame>
        </mc:Choice>
        <mc:Fallback xmlns="">
          <p:graphicFrame>
            <p:nvGraphicFramePr>
              <p:cNvPr id="5" name="表格 4">
                <a:extLst>
                  <a:ext uri="{FF2B5EF4-FFF2-40B4-BE49-F238E27FC236}">
                    <a16:creationId xmlns:a16="http://schemas.microsoft.com/office/drawing/2014/main" id="{66E1D5C5-D669-4A49-9744-0302C3132B50}"/>
                  </a:ext>
                </a:extLst>
              </p:cNvPr>
              <p:cNvGraphicFramePr>
                <a:graphicFrameLocks noGrp="1"/>
              </p:cNvGraphicFramePr>
              <p:nvPr>
                <p:extLst>
                  <p:ext uri="{D42A27DB-BD31-4B8C-83A1-F6EECF244321}">
                    <p14:modId xmlns:p14="http://schemas.microsoft.com/office/powerpoint/2010/main" val="512753126"/>
                  </p:ext>
                </p:extLst>
              </p:nvPr>
            </p:nvGraphicFramePr>
            <p:xfrm>
              <a:off x="1451110" y="2248808"/>
              <a:ext cx="1205119" cy="2438400"/>
            </p:xfrm>
            <a:graphic>
              <a:graphicData uri="http://schemas.openxmlformats.org/drawingml/2006/table">
                <a:tbl>
                  <a:tblPr firstRow="1" bandRow="1">
                    <a:tableStyleId>{68D230F3-CF80-4859-8CE7-A43EE81993B5}</a:tableStyleId>
                  </a:tblPr>
                  <a:tblGrid>
                    <a:gridCol w="256829">
                      <a:extLst>
                        <a:ext uri="{9D8B030D-6E8A-4147-A177-3AD203B41FA5}">
                          <a16:colId xmlns:a16="http://schemas.microsoft.com/office/drawing/2014/main" val="4226619563"/>
                        </a:ext>
                      </a:extLst>
                    </a:gridCol>
                    <a:gridCol w="260780">
                      <a:extLst>
                        <a:ext uri="{9D8B030D-6E8A-4147-A177-3AD203B41FA5}">
                          <a16:colId xmlns:a16="http://schemas.microsoft.com/office/drawing/2014/main" val="3038646451"/>
                        </a:ext>
                      </a:extLst>
                    </a:gridCol>
                    <a:gridCol w="687510">
                      <a:extLst>
                        <a:ext uri="{9D8B030D-6E8A-4147-A177-3AD203B41FA5}">
                          <a16:colId xmlns:a16="http://schemas.microsoft.com/office/drawing/2014/main" val="1725291512"/>
                        </a:ext>
                      </a:extLst>
                    </a:gridCol>
                  </a:tblGrid>
                  <a:tr h="243840">
                    <a:tc>
                      <a:txBody>
                        <a:bodyPr/>
                        <a:lstStyle/>
                        <a:p>
                          <a:endParaRPr lang="zh-CN"/>
                        </a:p>
                      </a:txBody>
                      <a:tcPr>
                        <a:blipFill>
                          <a:blip r:embed="rId6"/>
                          <a:stretch>
                            <a:fillRect t="-2500" r="-373810" b="-917500"/>
                          </a:stretch>
                        </a:blipFill>
                      </a:tcPr>
                    </a:tc>
                    <a:tc>
                      <a:txBody>
                        <a:bodyPr/>
                        <a:lstStyle/>
                        <a:p>
                          <a:endParaRPr lang="zh-CN"/>
                        </a:p>
                      </a:txBody>
                      <a:tcPr>
                        <a:blipFill>
                          <a:blip r:embed="rId6"/>
                          <a:stretch>
                            <a:fillRect l="-97674" t="-2500" r="-265116" b="-917500"/>
                          </a:stretch>
                        </a:blipFill>
                      </a:tcPr>
                    </a:tc>
                    <a:tc>
                      <a:txBody>
                        <a:bodyPr/>
                        <a:lstStyle/>
                        <a:p>
                          <a:endParaRPr lang="zh-CN"/>
                        </a:p>
                      </a:txBody>
                      <a:tcPr>
                        <a:blipFill>
                          <a:blip r:embed="rId6"/>
                          <a:stretch>
                            <a:fillRect l="-75221" t="-2500" r="-885" b="-917500"/>
                          </a:stretch>
                        </a:blipFill>
                      </a:tcPr>
                    </a:tc>
                    <a:extLst>
                      <a:ext uri="{0D108BD9-81ED-4DB2-BD59-A6C34878D82A}">
                        <a16:rowId xmlns:a16="http://schemas.microsoft.com/office/drawing/2014/main" val="2141946602"/>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28450680"/>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702241482"/>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510985607"/>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1236675081"/>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077246448"/>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5933339"/>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69800629"/>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383061627"/>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936674414"/>
                      </a:ext>
                    </a:extLst>
                  </a:tr>
                </a:tbl>
              </a:graphicData>
            </a:graphic>
          </p:graphicFrame>
        </mc:Fallback>
      </mc:AlternateContent>
      <p:pic>
        <p:nvPicPr>
          <p:cNvPr id="27" name="图片 26">
            <a:extLst>
              <a:ext uri="{FF2B5EF4-FFF2-40B4-BE49-F238E27FC236}">
                <a16:creationId xmlns:a16="http://schemas.microsoft.com/office/drawing/2014/main" id="{E6B8992A-5702-49EF-94D0-86663AD7B94B}"/>
              </a:ext>
            </a:extLst>
          </p:cNvPr>
          <p:cNvPicPr>
            <a:picLocks noChangeAspect="1"/>
          </p:cNvPicPr>
          <p:nvPr/>
        </p:nvPicPr>
        <p:blipFill>
          <a:blip r:embed="rId7">
            <a:duotone>
              <a:prstClr val="black"/>
              <a:srgbClr val="D9C3A5">
                <a:tint val="50000"/>
                <a:satMod val="180000"/>
              </a:srgbClr>
            </a:duotone>
          </a:blip>
          <a:stretch>
            <a:fillRect/>
          </a:stretch>
        </p:blipFill>
        <p:spPr>
          <a:xfrm>
            <a:off x="2703444" y="2249148"/>
            <a:ext cx="1508265" cy="1182953"/>
          </a:xfrm>
          <a:prstGeom prst="rect">
            <a:avLst/>
          </a:prstGeom>
        </p:spPr>
      </p:pic>
      <p:pic>
        <p:nvPicPr>
          <p:cNvPr id="28" name="图片 27">
            <a:extLst>
              <a:ext uri="{FF2B5EF4-FFF2-40B4-BE49-F238E27FC236}">
                <a16:creationId xmlns:a16="http://schemas.microsoft.com/office/drawing/2014/main" id="{6758E9CD-4501-44EE-94EF-34B5D9253154}"/>
              </a:ext>
            </a:extLst>
          </p:cNvPr>
          <p:cNvPicPr>
            <a:picLocks noChangeAspect="1"/>
          </p:cNvPicPr>
          <p:nvPr/>
        </p:nvPicPr>
        <p:blipFill>
          <a:blip r:embed="rId8">
            <a:duotone>
              <a:prstClr val="black"/>
              <a:srgbClr val="D9C3A5">
                <a:tint val="50000"/>
                <a:satMod val="180000"/>
              </a:srgbClr>
            </a:duotone>
          </a:blip>
          <a:stretch>
            <a:fillRect/>
          </a:stretch>
        </p:blipFill>
        <p:spPr>
          <a:xfrm>
            <a:off x="4980999" y="2246173"/>
            <a:ext cx="3828554" cy="2291668"/>
          </a:xfrm>
          <a:prstGeom prst="rect">
            <a:avLst/>
          </a:prstGeom>
        </p:spPr>
      </p:pic>
      <p:sp>
        <p:nvSpPr>
          <p:cNvPr id="21" name="矩形 20">
            <a:extLst>
              <a:ext uri="{FF2B5EF4-FFF2-40B4-BE49-F238E27FC236}">
                <a16:creationId xmlns:a16="http://schemas.microsoft.com/office/drawing/2014/main" id="{DED0BFBF-AD96-4F8F-957F-F37ED077ADD2}"/>
              </a:ext>
            </a:extLst>
          </p:cNvPr>
          <p:cNvSpPr/>
          <p:nvPr/>
        </p:nvSpPr>
        <p:spPr>
          <a:xfrm>
            <a:off x="7608407" y="3137759"/>
            <a:ext cx="74543" cy="10684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23107695-448B-4290-921D-93E2EAEB7827}"/>
              </a:ext>
            </a:extLst>
          </p:cNvPr>
          <p:cNvSpPr/>
          <p:nvPr/>
        </p:nvSpPr>
        <p:spPr>
          <a:xfrm>
            <a:off x="7608407" y="3633605"/>
            <a:ext cx="74543" cy="10684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6E712150-109B-43E0-86C6-BDF6B47DC9F0}"/>
              </a:ext>
            </a:extLst>
          </p:cNvPr>
          <p:cNvPicPr>
            <a:picLocks noChangeAspect="1"/>
          </p:cNvPicPr>
          <p:nvPr/>
        </p:nvPicPr>
        <p:blipFill>
          <a:blip r:embed="rId9">
            <a:duotone>
              <a:prstClr val="black"/>
              <a:srgbClr val="D9C3A5">
                <a:tint val="50000"/>
                <a:satMod val="180000"/>
              </a:srgbClr>
            </a:duotone>
          </a:blip>
          <a:stretch>
            <a:fillRect/>
          </a:stretch>
        </p:blipFill>
        <p:spPr>
          <a:xfrm>
            <a:off x="2703444" y="3763442"/>
            <a:ext cx="2184452" cy="774399"/>
          </a:xfrm>
          <a:prstGeom prst="rect">
            <a:avLst/>
          </a:prstGeom>
        </p:spPr>
      </p:pic>
    </p:spTree>
    <p:extLst>
      <p:ext uri="{BB962C8B-B14F-4D97-AF65-F5344CB8AC3E}">
        <p14:creationId xmlns:p14="http://schemas.microsoft.com/office/powerpoint/2010/main" val="1731329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命题演算公理化系统公理的独立性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a:t>
                </a:r>
                <a14:m>
                  <m:oMath xmlns:m="http://schemas.openxmlformats.org/officeDocument/2006/math">
                    <m:r>
                      <a:rPr lang="zh-CN" altLang="en-US" sz="1400" i="1" smtClean="0">
                        <a:latin typeface="Cambria Math" panose="02040503050406030204" pitchFamily="18" charset="0"/>
                      </a:rPr>
                      <m:t>𝒫</m:t>
                    </m:r>
                  </m:oMath>
                </a14:m>
                <a:r>
                  <a:rPr lang="zh-CN" altLang="en-US" sz="1400"/>
                  <a:t>的独立性</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42</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093B8F-F5F7-4414-B803-17CA3A1D0BAE}"/>
                  </a:ext>
                </a:extLst>
              </p:cNvPr>
              <p:cNvSpPr txBox="1"/>
              <p:nvPr/>
            </p:nvSpPr>
            <p:spPr>
              <a:xfrm>
                <a:off x="641072" y="815677"/>
                <a:ext cx="5973420"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r>
                  <a:rPr lang="zh-CN" altLang="en-US" sz="1600" b="1">
                    <a:solidFill>
                      <a:schemeClr val="accent2">
                        <a:lumMod val="50000"/>
                      </a:schemeClr>
                    </a:solidFill>
                  </a:rPr>
                  <a:t>公理</a:t>
                </a:r>
                <a:r>
                  <a:rPr lang="en-US" altLang="zh-CN" sz="1600" b="1">
                    <a:solidFill>
                      <a:schemeClr val="accent2">
                        <a:lumMod val="50000"/>
                      </a:schemeClr>
                    </a:solidFill>
                  </a:rPr>
                  <a:t>A3</a:t>
                </a:r>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，相对于</a:t>
                </a:r>
                <a:r>
                  <a:rPr lang="en-US" altLang="zh-CN" sz="1600" b="1">
                    <a:solidFill>
                      <a:schemeClr val="accent2">
                        <a:lumMod val="50000"/>
                      </a:schemeClr>
                    </a:solidFill>
                  </a:rPr>
                  <a:t>A1</a:t>
                </a:r>
                <a:r>
                  <a:rPr lang="zh-CN" altLang="en-US" sz="1600" b="1">
                    <a:solidFill>
                      <a:schemeClr val="accent2">
                        <a:lumMod val="50000"/>
                      </a:schemeClr>
                    </a:solidFill>
                  </a:rPr>
                  <a:t>和</a:t>
                </a:r>
                <a:r>
                  <a:rPr lang="en-US" altLang="zh-CN" sz="1600" b="1">
                    <a:solidFill>
                      <a:schemeClr val="accent2">
                        <a:lumMod val="50000"/>
                      </a:schemeClr>
                    </a:solidFill>
                  </a:rPr>
                  <a:t>A2</a:t>
                </a:r>
                <a:r>
                  <a:rPr lang="zh-CN" altLang="en-US" sz="1600" b="1">
                    <a:solidFill>
                      <a:schemeClr val="accent2">
                        <a:lumMod val="50000"/>
                      </a:schemeClr>
                    </a:solidFill>
                  </a:rPr>
                  <a:t>独立</a:t>
                </a:r>
              </a:p>
            </p:txBody>
          </p:sp>
        </mc:Choice>
        <mc:Fallback xmlns="">
          <p:sp>
            <p:nvSpPr>
              <p:cNvPr id="2" name="文本框 1">
                <a:extLst>
                  <a:ext uri="{FF2B5EF4-FFF2-40B4-BE49-F238E27FC236}">
                    <a16:creationId xmlns:a16="http://schemas.microsoft.com/office/drawing/2014/main" id="{EE093B8F-F5F7-4414-B803-17CA3A1D0BAE}"/>
                  </a:ext>
                </a:extLst>
              </p:cNvPr>
              <p:cNvSpPr txBox="1">
                <a:spLocks noRot="1" noChangeAspect="1" noMove="1" noResize="1" noEditPoints="1" noAdjustHandles="1" noChangeArrowheads="1" noChangeShapeType="1" noTextEdit="1"/>
              </p:cNvSpPr>
              <p:nvPr/>
            </p:nvSpPr>
            <p:spPr>
              <a:xfrm>
                <a:off x="641072" y="815677"/>
                <a:ext cx="5973420" cy="338554"/>
              </a:xfrm>
              <a:prstGeom prst="rect">
                <a:avLst/>
              </a:prstGeom>
              <a:blipFill>
                <a:blip r:embed="rId3"/>
                <a:stretch>
                  <a:fillRect l="-510"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D0A8AB-2F0E-48A9-8BEA-50C02D9859C9}"/>
                  </a:ext>
                </a:extLst>
              </p:cNvPr>
              <p:cNvSpPr txBox="1"/>
              <p:nvPr/>
            </p:nvSpPr>
            <p:spPr>
              <a:xfrm>
                <a:off x="641071" y="1341341"/>
                <a:ext cx="7861851" cy="685637"/>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类似公理</a:t>
                </a:r>
                <a:r>
                  <a:rPr lang="en-US" altLang="zh-CN" sz="1600" b="1">
                    <a:solidFill>
                      <a:schemeClr val="accent2">
                        <a:lumMod val="50000"/>
                      </a:schemeClr>
                    </a:solidFill>
                  </a:rPr>
                  <a:t>A1</a:t>
                </a:r>
                <a:r>
                  <a:rPr lang="zh-CN" altLang="en-US" sz="1600" b="1">
                    <a:solidFill>
                      <a:schemeClr val="accent2">
                        <a:lumMod val="50000"/>
                      </a:schemeClr>
                    </a:solidFill>
                  </a:rPr>
                  <a:t>的独立性证明，我们只需列出这时</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的赋值方法，以及在这种赋值方法下三个公理模式的赋值计算结果即可。</a:t>
                </a:r>
                <a:endParaRPr lang="en-US" altLang="zh-CN"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00D0A8AB-2F0E-48A9-8BEA-50C02D9859C9}"/>
                  </a:ext>
                </a:extLst>
              </p:cNvPr>
              <p:cNvSpPr txBox="1">
                <a:spLocks noRot="1" noChangeAspect="1" noMove="1" noResize="1" noEditPoints="1" noAdjustHandles="1" noChangeArrowheads="1" noChangeShapeType="1" noTextEdit="1"/>
              </p:cNvSpPr>
              <p:nvPr/>
            </p:nvSpPr>
            <p:spPr>
              <a:xfrm>
                <a:off x="641071" y="1341341"/>
                <a:ext cx="7861851" cy="685637"/>
              </a:xfrm>
              <a:prstGeom prst="rect">
                <a:avLst/>
              </a:prstGeom>
              <a:blipFill>
                <a:blip r:embed="rId4"/>
                <a:stretch>
                  <a:fillRect l="-388" b="-10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9E9DB8ED-1021-4675-B878-08861558E608}"/>
                  </a:ext>
                </a:extLst>
              </p:cNvPr>
              <p:cNvGraphicFramePr>
                <a:graphicFrameLocks noGrp="1"/>
              </p:cNvGraphicFramePr>
              <p:nvPr/>
            </p:nvGraphicFramePr>
            <p:xfrm>
              <a:off x="641071" y="2580584"/>
              <a:ext cx="616228" cy="1532612"/>
            </p:xfrm>
            <a:graphic>
              <a:graphicData uri="http://schemas.openxmlformats.org/drawingml/2006/table">
                <a:tbl>
                  <a:tblPr firstRow="1" bandRow="1">
                    <a:tableStyleId>{68D230F3-CF80-4859-8CE7-A43EE81993B5}</a:tableStyleId>
                  </a:tblPr>
                  <a:tblGrid>
                    <a:gridCol w="213312">
                      <a:extLst>
                        <a:ext uri="{9D8B030D-6E8A-4147-A177-3AD203B41FA5}">
                          <a16:colId xmlns:a16="http://schemas.microsoft.com/office/drawing/2014/main" val="355980716"/>
                        </a:ext>
                      </a:extLst>
                    </a:gridCol>
                    <a:gridCol w="402916">
                      <a:extLst>
                        <a:ext uri="{9D8B030D-6E8A-4147-A177-3AD203B41FA5}">
                          <a16:colId xmlns:a16="http://schemas.microsoft.com/office/drawing/2014/main" val="944827159"/>
                        </a:ext>
                      </a:extLst>
                    </a:gridCol>
                  </a:tblGrid>
                  <a:tr h="383153">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extLst>
                      <a:ext uri="{0D108BD9-81ED-4DB2-BD59-A6C34878D82A}">
                        <a16:rowId xmlns:a16="http://schemas.microsoft.com/office/drawing/2014/main" val="1834275066"/>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83153">
                    <a:tc>
                      <a:txBody>
                        <a:bodyPr/>
                        <a:lstStyle/>
                        <a:p>
                          <a:pPr algn="ct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bl>
              </a:graphicData>
            </a:graphic>
          </p:graphicFrame>
        </mc:Choice>
        <mc:Fallback xmlns="">
          <p:graphicFrame>
            <p:nvGraphicFramePr>
              <p:cNvPr id="10" name="表格 9">
                <a:extLst>
                  <a:ext uri="{FF2B5EF4-FFF2-40B4-BE49-F238E27FC236}">
                    <a16:creationId xmlns:a16="http://schemas.microsoft.com/office/drawing/2014/main" id="{9E9DB8ED-1021-4675-B878-08861558E608}"/>
                  </a:ext>
                </a:extLst>
              </p:cNvPr>
              <p:cNvGraphicFramePr>
                <a:graphicFrameLocks noGrp="1"/>
              </p:cNvGraphicFramePr>
              <p:nvPr>
                <p:extLst/>
              </p:nvPr>
            </p:nvGraphicFramePr>
            <p:xfrm>
              <a:off x="641071" y="2580584"/>
              <a:ext cx="616228" cy="1532612"/>
            </p:xfrm>
            <a:graphic>
              <a:graphicData uri="http://schemas.openxmlformats.org/drawingml/2006/table">
                <a:tbl>
                  <a:tblPr firstRow="1" bandRow="1">
                    <a:tableStyleId>{68D230F3-CF80-4859-8CE7-A43EE81993B5}</a:tableStyleId>
                  </a:tblPr>
                  <a:tblGrid>
                    <a:gridCol w="213312">
                      <a:extLst>
                        <a:ext uri="{9D8B030D-6E8A-4147-A177-3AD203B41FA5}">
                          <a16:colId xmlns:a16="http://schemas.microsoft.com/office/drawing/2014/main" val="355980716"/>
                        </a:ext>
                      </a:extLst>
                    </a:gridCol>
                    <a:gridCol w="402916">
                      <a:extLst>
                        <a:ext uri="{9D8B030D-6E8A-4147-A177-3AD203B41FA5}">
                          <a16:colId xmlns:a16="http://schemas.microsoft.com/office/drawing/2014/main" val="944827159"/>
                        </a:ext>
                      </a:extLst>
                    </a:gridCol>
                  </a:tblGrid>
                  <a:tr h="383153">
                    <a:tc>
                      <a:txBody>
                        <a:bodyPr/>
                        <a:lstStyle/>
                        <a:p>
                          <a:endParaRPr lang="zh-CN"/>
                        </a:p>
                      </a:txBody>
                      <a:tcPr anchor="ctr">
                        <a:blipFill>
                          <a:blip r:embed="rId5"/>
                          <a:stretch>
                            <a:fillRect t="-1587" r="-194286" b="-301587"/>
                          </a:stretch>
                        </a:blipFill>
                      </a:tcPr>
                    </a:tc>
                    <a:tc>
                      <a:txBody>
                        <a:bodyPr/>
                        <a:lstStyle/>
                        <a:p>
                          <a:endParaRPr lang="zh-CN"/>
                        </a:p>
                      </a:txBody>
                      <a:tcPr anchor="ctr">
                        <a:blipFill>
                          <a:blip r:embed="rId5"/>
                          <a:stretch>
                            <a:fillRect l="-52239" t="-1587" r="-1493" b="-301587"/>
                          </a:stretch>
                        </a:blipFill>
                      </a:tcPr>
                    </a:tc>
                    <a:extLst>
                      <a:ext uri="{0D108BD9-81ED-4DB2-BD59-A6C34878D82A}">
                        <a16:rowId xmlns:a16="http://schemas.microsoft.com/office/drawing/2014/main" val="1834275066"/>
                      </a:ext>
                    </a:extLst>
                  </a:tr>
                  <a:tr h="383153">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extLst>
                      <a:ext uri="{0D108BD9-81ED-4DB2-BD59-A6C34878D82A}">
                        <a16:rowId xmlns:a16="http://schemas.microsoft.com/office/drawing/2014/main" val="2072129812"/>
                      </a:ext>
                    </a:extLst>
                  </a:tr>
                  <a:tr h="383153">
                    <a:tc>
                      <a:txBody>
                        <a:bodyPr/>
                        <a:lstStyle/>
                        <a:p>
                          <a:pPr algn="ct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0</a:t>
                          </a:r>
                          <a:endParaRPr lang="zh-CN" altLang="en-US" sz="1200" b="1">
                            <a:solidFill>
                              <a:schemeClr val="accent2">
                                <a:lumMod val="50000"/>
                              </a:schemeClr>
                            </a:solidFill>
                          </a:endParaRPr>
                        </a:p>
                      </a:txBody>
                      <a:tcPr anchor="ctr"/>
                    </a:tc>
                    <a:extLst>
                      <a:ext uri="{0D108BD9-81ED-4DB2-BD59-A6C34878D82A}">
                        <a16:rowId xmlns:a16="http://schemas.microsoft.com/office/drawing/2014/main" val="1033316351"/>
                      </a:ext>
                    </a:extLst>
                  </a:tr>
                  <a:tr h="383153">
                    <a:tc>
                      <a:txBody>
                        <a:bodyPr/>
                        <a:lstStyle/>
                        <a:p>
                          <a:pPr algn="ct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lgn="ct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extLst>
                      <a:ext uri="{0D108BD9-81ED-4DB2-BD59-A6C34878D82A}">
                        <a16:rowId xmlns:a16="http://schemas.microsoft.com/office/drawing/2014/main" val="297996034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66E1D5C5-D669-4A49-9744-0302C3132B50}"/>
                  </a:ext>
                </a:extLst>
              </p:cNvPr>
              <p:cNvGraphicFramePr>
                <a:graphicFrameLocks noGrp="1"/>
              </p:cNvGraphicFramePr>
              <p:nvPr/>
            </p:nvGraphicFramePr>
            <p:xfrm>
              <a:off x="1451110" y="2248808"/>
              <a:ext cx="1205119" cy="2438400"/>
            </p:xfrm>
            <a:graphic>
              <a:graphicData uri="http://schemas.openxmlformats.org/drawingml/2006/table">
                <a:tbl>
                  <a:tblPr firstRow="1" bandRow="1">
                    <a:tableStyleId>{68D230F3-CF80-4859-8CE7-A43EE81993B5}</a:tableStyleId>
                  </a:tblPr>
                  <a:tblGrid>
                    <a:gridCol w="256829">
                      <a:extLst>
                        <a:ext uri="{9D8B030D-6E8A-4147-A177-3AD203B41FA5}">
                          <a16:colId xmlns:a16="http://schemas.microsoft.com/office/drawing/2014/main" val="4226619563"/>
                        </a:ext>
                      </a:extLst>
                    </a:gridCol>
                    <a:gridCol w="260780">
                      <a:extLst>
                        <a:ext uri="{9D8B030D-6E8A-4147-A177-3AD203B41FA5}">
                          <a16:colId xmlns:a16="http://schemas.microsoft.com/office/drawing/2014/main" val="3038646451"/>
                        </a:ext>
                      </a:extLst>
                    </a:gridCol>
                    <a:gridCol w="687510">
                      <a:extLst>
                        <a:ext uri="{9D8B030D-6E8A-4147-A177-3AD203B41FA5}">
                          <a16:colId xmlns:a16="http://schemas.microsoft.com/office/drawing/2014/main" val="1725291512"/>
                        </a:ext>
                      </a:extLst>
                    </a:gridCol>
                  </a:tblGrid>
                  <a:tr h="131532">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tc>
                    <a:extLst>
                      <a:ext uri="{0D108BD9-81ED-4DB2-BD59-A6C34878D82A}">
                        <a16:rowId xmlns:a16="http://schemas.microsoft.com/office/drawing/2014/main" val="2141946602"/>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28450680"/>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702241482"/>
                      </a:ext>
                    </a:extLst>
                  </a:tr>
                  <a:tr h="131532">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510985607"/>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1236675081"/>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2077246448"/>
                      </a:ext>
                    </a:extLst>
                  </a:tr>
                  <a:tr h="131532">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5933339"/>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69800629"/>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383061627"/>
                      </a:ext>
                    </a:extLst>
                  </a:tr>
                  <a:tr h="131532">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936674414"/>
                      </a:ext>
                    </a:extLst>
                  </a:tr>
                </a:tbl>
              </a:graphicData>
            </a:graphic>
          </p:graphicFrame>
        </mc:Choice>
        <mc:Fallback xmlns="">
          <p:graphicFrame>
            <p:nvGraphicFramePr>
              <p:cNvPr id="5" name="表格 4">
                <a:extLst>
                  <a:ext uri="{FF2B5EF4-FFF2-40B4-BE49-F238E27FC236}">
                    <a16:creationId xmlns:a16="http://schemas.microsoft.com/office/drawing/2014/main" id="{66E1D5C5-D669-4A49-9744-0302C3132B50}"/>
                  </a:ext>
                </a:extLst>
              </p:cNvPr>
              <p:cNvGraphicFramePr>
                <a:graphicFrameLocks noGrp="1"/>
              </p:cNvGraphicFramePr>
              <p:nvPr/>
            </p:nvGraphicFramePr>
            <p:xfrm>
              <a:off x="1451110" y="2248808"/>
              <a:ext cx="1205119" cy="2438400"/>
            </p:xfrm>
            <a:graphic>
              <a:graphicData uri="http://schemas.openxmlformats.org/drawingml/2006/table">
                <a:tbl>
                  <a:tblPr firstRow="1" bandRow="1">
                    <a:tableStyleId>{68D230F3-CF80-4859-8CE7-A43EE81993B5}</a:tableStyleId>
                  </a:tblPr>
                  <a:tblGrid>
                    <a:gridCol w="256829">
                      <a:extLst>
                        <a:ext uri="{9D8B030D-6E8A-4147-A177-3AD203B41FA5}">
                          <a16:colId xmlns:a16="http://schemas.microsoft.com/office/drawing/2014/main" val="4226619563"/>
                        </a:ext>
                      </a:extLst>
                    </a:gridCol>
                    <a:gridCol w="260780">
                      <a:extLst>
                        <a:ext uri="{9D8B030D-6E8A-4147-A177-3AD203B41FA5}">
                          <a16:colId xmlns:a16="http://schemas.microsoft.com/office/drawing/2014/main" val="3038646451"/>
                        </a:ext>
                      </a:extLst>
                    </a:gridCol>
                    <a:gridCol w="687510">
                      <a:extLst>
                        <a:ext uri="{9D8B030D-6E8A-4147-A177-3AD203B41FA5}">
                          <a16:colId xmlns:a16="http://schemas.microsoft.com/office/drawing/2014/main" val="1725291512"/>
                        </a:ext>
                      </a:extLst>
                    </a:gridCol>
                  </a:tblGrid>
                  <a:tr h="243840">
                    <a:tc>
                      <a:txBody>
                        <a:bodyPr/>
                        <a:lstStyle/>
                        <a:p>
                          <a:endParaRPr lang="zh-CN"/>
                        </a:p>
                      </a:txBody>
                      <a:tcPr>
                        <a:blipFill>
                          <a:blip r:embed="rId6"/>
                          <a:stretch>
                            <a:fillRect t="-2500" r="-373810" b="-917500"/>
                          </a:stretch>
                        </a:blipFill>
                      </a:tcPr>
                    </a:tc>
                    <a:tc>
                      <a:txBody>
                        <a:bodyPr/>
                        <a:lstStyle/>
                        <a:p>
                          <a:endParaRPr lang="zh-CN"/>
                        </a:p>
                      </a:txBody>
                      <a:tcPr>
                        <a:blipFill>
                          <a:blip r:embed="rId6"/>
                          <a:stretch>
                            <a:fillRect l="-97674" t="-2500" r="-265116" b="-917500"/>
                          </a:stretch>
                        </a:blipFill>
                      </a:tcPr>
                    </a:tc>
                    <a:tc>
                      <a:txBody>
                        <a:bodyPr/>
                        <a:lstStyle/>
                        <a:p>
                          <a:endParaRPr lang="zh-CN"/>
                        </a:p>
                      </a:txBody>
                      <a:tcPr>
                        <a:blipFill>
                          <a:blip r:embed="rId6"/>
                          <a:stretch>
                            <a:fillRect l="-75221" t="-2500" r="-885" b="-917500"/>
                          </a:stretch>
                        </a:blipFill>
                      </a:tcPr>
                    </a:tc>
                    <a:extLst>
                      <a:ext uri="{0D108BD9-81ED-4DB2-BD59-A6C34878D82A}">
                        <a16:rowId xmlns:a16="http://schemas.microsoft.com/office/drawing/2014/main" val="2141946602"/>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28450680"/>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702241482"/>
                      </a:ext>
                    </a:extLst>
                  </a:tr>
                  <a:tr h="243840">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extLst>
                      <a:ext uri="{0D108BD9-81ED-4DB2-BD59-A6C34878D82A}">
                        <a16:rowId xmlns:a16="http://schemas.microsoft.com/office/drawing/2014/main" val="2510985607"/>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1236675081"/>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2077246448"/>
                      </a:ext>
                    </a:extLst>
                  </a:tr>
                  <a:tr h="243840">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25933339"/>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469800629"/>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1</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383061627"/>
                      </a:ext>
                    </a:extLst>
                  </a:tr>
                  <a:tr h="243840">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2</a:t>
                          </a:r>
                          <a:endParaRPr lang="zh-CN" altLang="en-US" sz="1000" b="1">
                            <a:solidFill>
                              <a:schemeClr val="accent2">
                                <a:lumMod val="50000"/>
                              </a:schemeClr>
                            </a:solidFill>
                          </a:endParaRPr>
                        </a:p>
                      </a:txBody>
                      <a:tcPr/>
                    </a:tc>
                    <a:tc>
                      <a:txBody>
                        <a:bodyPr/>
                        <a:lstStyle/>
                        <a:p>
                          <a:pPr algn="ctr"/>
                          <a:r>
                            <a:rPr lang="en-US" altLang="zh-CN" sz="1000" b="1">
                              <a:solidFill>
                                <a:schemeClr val="accent2">
                                  <a:lumMod val="50000"/>
                                </a:schemeClr>
                              </a:solidFill>
                            </a:rPr>
                            <a:t>0</a:t>
                          </a:r>
                          <a:endParaRPr lang="zh-CN" altLang="en-US" sz="1000" b="1">
                            <a:solidFill>
                              <a:schemeClr val="accent2">
                                <a:lumMod val="50000"/>
                              </a:schemeClr>
                            </a:solidFill>
                          </a:endParaRPr>
                        </a:p>
                      </a:txBody>
                      <a:tcPr/>
                    </a:tc>
                    <a:extLst>
                      <a:ext uri="{0D108BD9-81ED-4DB2-BD59-A6C34878D82A}">
                        <a16:rowId xmlns:a16="http://schemas.microsoft.com/office/drawing/2014/main" val="3936674414"/>
                      </a:ext>
                    </a:extLst>
                  </a:tr>
                </a:tbl>
              </a:graphicData>
            </a:graphic>
          </p:graphicFrame>
        </mc:Fallback>
      </mc:AlternateContent>
      <p:pic>
        <p:nvPicPr>
          <p:cNvPr id="23" name="图片 22">
            <a:extLst>
              <a:ext uri="{FF2B5EF4-FFF2-40B4-BE49-F238E27FC236}">
                <a16:creationId xmlns:a16="http://schemas.microsoft.com/office/drawing/2014/main" id="{036B5CBB-ECE5-4C41-AF7A-4B1E52A5EEF2}"/>
              </a:ext>
            </a:extLst>
          </p:cNvPr>
          <p:cNvPicPr>
            <a:picLocks noChangeAspect="1"/>
          </p:cNvPicPr>
          <p:nvPr/>
        </p:nvPicPr>
        <p:blipFill>
          <a:blip r:embed="rId7">
            <a:duotone>
              <a:prstClr val="black"/>
              <a:srgbClr val="D9C3A5">
                <a:tint val="50000"/>
                <a:satMod val="180000"/>
              </a:srgbClr>
            </a:duotone>
          </a:blip>
          <a:stretch>
            <a:fillRect/>
          </a:stretch>
        </p:blipFill>
        <p:spPr>
          <a:xfrm>
            <a:off x="2789537" y="2248809"/>
            <a:ext cx="1409746" cy="1100064"/>
          </a:xfrm>
          <a:prstGeom prst="rect">
            <a:avLst/>
          </a:prstGeom>
        </p:spPr>
      </p:pic>
      <p:pic>
        <p:nvPicPr>
          <p:cNvPr id="24" name="图片 23">
            <a:extLst>
              <a:ext uri="{FF2B5EF4-FFF2-40B4-BE49-F238E27FC236}">
                <a16:creationId xmlns:a16="http://schemas.microsoft.com/office/drawing/2014/main" id="{991825BD-1EEE-413A-83CC-631FC9834D3A}"/>
              </a:ext>
            </a:extLst>
          </p:cNvPr>
          <p:cNvPicPr>
            <a:picLocks noChangeAspect="1"/>
          </p:cNvPicPr>
          <p:nvPr/>
        </p:nvPicPr>
        <p:blipFill>
          <a:blip r:embed="rId8">
            <a:duotone>
              <a:prstClr val="black"/>
              <a:srgbClr val="D9C3A5">
                <a:tint val="50000"/>
                <a:satMod val="180000"/>
              </a:srgbClr>
            </a:duotone>
          </a:blip>
          <a:stretch>
            <a:fillRect/>
          </a:stretch>
        </p:blipFill>
        <p:spPr>
          <a:xfrm>
            <a:off x="5257800" y="2248808"/>
            <a:ext cx="3519396" cy="2114147"/>
          </a:xfrm>
          <a:prstGeom prst="rect">
            <a:avLst/>
          </a:prstGeom>
        </p:spPr>
      </p:pic>
      <p:pic>
        <p:nvPicPr>
          <p:cNvPr id="25" name="图片 24">
            <a:extLst>
              <a:ext uri="{FF2B5EF4-FFF2-40B4-BE49-F238E27FC236}">
                <a16:creationId xmlns:a16="http://schemas.microsoft.com/office/drawing/2014/main" id="{52EEF5EB-1113-4D78-97CB-DD99FD30B838}"/>
              </a:ext>
            </a:extLst>
          </p:cNvPr>
          <p:cNvPicPr>
            <a:picLocks noChangeAspect="1"/>
          </p:cNvPicPr>
          <p:nvPr/>
        </p:nvPicPr>
        <p:blipFill>
          <a:blip r:embed="rId9">
            <a:duotone>
              <a:prstClr val="black"/>
              <a:srgbClr val="D9C3A5">
                <a:tint val="50000"/>
                <a:satMod val="180000"/>
              </a:srgbClr>
            </a:duotone>
          </a:blip>
          <a:stretch>
            <a:fillRect/>
          </a:stretch>
        </p:blipFill>
        <p:spPr>
          <a:xfrm>
            <a:off x="2789537" y="3403362"/>
            <a:ext cx="2733629" cy="959593"/>
          </a:xfrm>
          <a:prstGeom prst="rect">
            <a:avLst/>
          </a:prstGeom>
        </p:spPr>
      </p:pic>
      <p:sp>
        <p:nvSpPr>
          <p:cNvPr id="21" name="矩形 20">
            <a:extLst>
              <a:ext uri="{FF2B5EF4-FFF2-40B4-BE49-F238E27FC236}">
                <a16:creationId xmlns:a16="http://schemas.microsoft.com/office/drawing/2014/main" id="{DED0BFBF-AD96-4F8F-957F-F37ED077ADD2}"/>
              </a:ext>
            </a:extLst>
          </p:cNvPr>
          <p:cNvSpPr/>
          <p:nvPr/>
        </p:nvSpPr>
        <p:spPr>
          <a:xfrm>
            <a:off x="4738481" y="3694350"/>
            <a:ext cx="74543" cy="10684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4EEC176-1F1A-4AB0-9B2C-1DEEE9DE3BCC}"/>
                  </a:ext>
                </a:extLst>
              </p:cNvPr>
              <p:cNvSpPr txBox="1"/>
              <p:nvPr/>
            </p:nvSpPr>
            <p:spPr>
              <a:xfrm>
                <a:off x="2789537" y="4417444"/>
                <a:ext cx="3556598" cy="307777"/>
              </a:xfrm>
              <a:prstGeom prst="rect">
                <a:avLst/>
              </a:prstGeom>
              <a:solidFill>
                <a:schemeClr val="accent6">
                  <a:lumMod val="50000"/>
                </a:schemeClr>
              </a:solidFill>
            </p:spPr>
            <p:txBody>
              <a:bodyPr wrap="square" rtlCol="0">
                <a:spAutoFit/>
              </a:bodyPr>
              <a:lstStyle/>
              <a:p>
                <a:r>
                  <a:rPr lang="zh-CN" altLang="en-US" sz="1400" b="1">
                    <a:solidFill>
                      <a:schemeClr val="bg1"/>
                    </a:solidFill>
                  </a:rPr>
                  <a:t>对</a:t>
                </a:r>
                <a14:m>
                  <m:oMath xmlns:m="http://schemas.openxmlformats.org/officeDocument/2006/math">
                    <m:r>
                      <a:rPr lang="en-US" altLang="zh-CN" sz="1400" b="1" i="1" smtClean="0">
                        <a:solidFill>
                          <a:schemeClr val="bg1"/>
                        </a:solidFill>
                        <a:latin typeface="Cambria Math" panose="02040503050406030204" pitchFamily="18" charset="0"/>
                      </a:rPr>
                      <m:t>¬</m:t>
                    </m:r>
                  </m:oMath>
                </a14:m>
                <a:r>
                  <a:rPr lang="zh-CN" altLang="en-US" sz="1400" b="1">
                    <a:solidFill>
                      <a:schemeClr val="bg1"/>
                    </a:solidFill>
                  </a:rPr>
                  <a:t>和</a:t>
                </a:r>
                <a14:m>
                  <m:oMath xmlns:m="http://schemas.openxmlformats.org/officeDocument/2006/math">
                    <m:r>
                      <a:rPr lang="en-US" altLang="zh-CN" sz="1400" b="1" i="1" smtClean="0">
                        <a:solidFill>
                          <a:schemeClr val="bg1"/>
                        </a:solidFill>
                        <a:latin typeface="Cambria Math" panose="02040503050406030204" pitchFamily="18" charset="0"/>
                      </a:rPr>
                      <m:t>→</m:t>
                    </m:r>
                  </m:oMath>
                </a14:m>
                <a:r>
                  <a:rPr lang="zh-CN" altLang="en-US" sz="1400" b="1">
                    <a:solidFill>
                      <a:schemeClr val="bg1"/>
                    </a:solidFill>
                  </a:rPr>
                  <a:t>的赋值方法的最基本要求是什么？</a:t>
                </a:r>
              </a:p>
            </p:txBody>
          </p:sp>
        </mc:Choice>
        <mc:Fallback xmlns="">
          <p:sp>
            <p:nvSpPr>
              <p:cNvPr id="26" name="文本框 25">
                <a:extLst>
                  <a:ext uri="{FF2B5EF4-FFF2-40B4-BE49-F238E27FC236}">
                    <a16:creationId xmlns:a16="http://schemas.microsoft.com/office/drawing/2014/main" id="{94EEC176-1F1A-4AB0-9B2C-1DEEE9DE3BCC}"/>
                  </a:ext>
                </a:extLst>
              </p:cNvPr>
              <p:cNvSpPr txBox="1">
                <a:spLocks noRot="1" noChangeAspect="1" noMove="1" noResize="1" noEditPoints="1" noAdjustHandles="1" noChangeArrowheads="1" noChangeShapeType="1" noTextEdit="1"/>
              </p:cNvSpPr>
              <p:nvPr/>
            </p:nvSpPr>
            <p:spPr>
              <a:xfrm>
                <a:off x="2789537" y="4417444"/>
                <a:ext cx="3556598" cy="307777"/>
              </a:xfrm>
              <a:prstGeom prst="rect">
                <a:avLst/>
              </a:prstGeom>
              <a:blipFill>
                <a:blip r:embed="rId10"/>
                <a:stretch>
                  <a:fillRect l="-515" t="-4000"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8331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F550948-0A88-4D14-B7D1-47069CABE5F1}"/>
                  </a:ext>
                </a:extLst>
              </p:cNvPr>
              <p:cNvSpPr txBox="1"/>
              <p:nvPr/>
            </p:nvSpPr>
            <p:spPr>
              <a:xfrm>
                <a:off x="755371" y="851188"/>
                <a:ext cx="7633252" cy="2267287"/>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sz="1800" b="1">
                    <a:solidFill>
                      <a:srgbClr val="002060"/>
                    </a:solidFill>
                  </a:rPr>
                  <a:t>命题演算系统的元理论</a:t>
                </a: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命题演算系统的元理论研究命题演算系统的整体性质，特别是它与命题逻辑公式语义模型之间的关系</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命题演算公理化系统的可靠性是指当</a:t>
                </a:r>
                <a14:m>
                  <m:oMath xmlns:m="http://schemas.openxmlformats.org/officeDocument/2006/math">
                    <m:r>
                      <a:rPr lang="en-US" altLang="zh-CN" sz="1800" b="1" i="0" smtClean="0">
                        <a:solidFill>
                          <a:schemeClr val="accent6">
                            <a:lumMod val="50000"/>
                          </a:schemeClr>
                        </a:solidFill>
                        <a:latin typeface="Cambria Math" panose="02040503050406030204" pitchFamily="18" charset="0"/>
                        <a:ea typeface="楷体" panose="02010609060101010101" pitchFamily="49" charset="-122"/>
                      </a:rPr>
                      <m:t>𝚪</m:t>
                    </m:r>
                    <m:r>
                      <a:rPr lang="en-US" altLang="zh-CN" sz="18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800" b="1" i="1" smtClean="0">
                        <a:solidFill>
                          <a:schemeClr val="accent6">
                            <a:lumMod val="50000"/>
                          </a:schemeClr>
                        </a:solidFill>
                        <a:latin typeface="Cambria Math" panose="02040503050406030204" pitchFamily="18" charset="0"/>
                        <a:ea typeface="楷体" panose="02010609060101010101" pitchFamily="49" charset="-122"/>
                      </a:rPr>
                      <m:t>𝑨</m:t>
                    </m:r>
                  </m:oMath>
                </a14:m>
                <a:r>
                  <a:rPr lang="zh-CN" altLang="en-US" sz="1800" b="1">
                    <a:solidFill>
                      <a:schemeClr val="accent6">
                        <a:lumMod val="50000"/>
                      </a:schemeClr>
                    </a:solidFill>
                    <a:latin typeface="楷体" panose="02010609060101010101" pitchFamily="49" charset="-122"/>
                    <a:ea typeface="楷体" panose="02010609060101010101" pitchFamily="49" charset="-122"/>
                  </a:rPr>
                  <a:t>时有</a:t>
                </a:r>
                <a14:m>
                  <m:oMath xmlns:m="http://schemas.openxmlformats.org/officeDocument/2006/math">
                    <m:r>
                      <a:rPr lang="en-US" altLang="zh-CN" sz="1800" b="1" i="0" smtClean="0">
                        <a:solidFill>
                          <a:schemeClr val="accent6">
                            <a:lumMod val="50000"/>
                          </a:schemeClr>
                        </a:solidFill>
                        <a:latin typeface="Cambria Math" panose="02040503050406030204" pitchFamily="18" charset="0"/>
                        <a:ea typeface="楷体" panose="02010609060101010101" pitchFamily="49" charset="-122"/>
                      </a:rPr>
                      <m:t>𝚪</m:t>
                    </m:r>
                    <m:r>
                      <a:rPr lang="en-US" altLang="zh-CN" sz="18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800" b="1" i="1" smtClean="0">
                        <a:solidFill>
                          <a:schemeClr val="accent6">
                            <a:lumMod val="50000"/>
                          </a:schemeClr>
                        </a:solidFill>
                        <a:latin typeface="Cambria Math" panose="02040503050406030204" pitchFamily="18" charset="0"/>
                        <a:ea typeface="楷体" panose="02010609060101010101" pitchFamily="49" charset="-122"/>
                      </a:rPr>
                      <m:t>𝑨</m:t>
                    </m:r>
                  </m:oMath>
                </a14:m>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命题演算公理化系统的完全性是指当</a:t>
                </a:r>
                <a14:m>
                  <m:oMath xmlns:m="http://schemas.openxmlformats.org/officeDocument/2006/math">
                    <m:r>
                      <a:rPr lang="en-US" altLang="zh-CN" sz="1800" b="1" i="0" smtClean="0">
                        <a:solidFill>
                          <a:schemeClr val="accent6">
                            <a:lumMod val="50000"/>
                          </a:schemeClr>
                        </a:solidFill>
                        <a:latin typeface="Cambria Math" panose="02040503050406030204" pitchFamily="18" charset="0"/>
                        <a:ea typeface="楷体" panose="02010609060101010101" pitchFamily="49" charset="-122"/>
                      </a:rPr>
                      <m:t>𝚪</m:t>
                    </m:r>
                    <m:r>
                      <a:rPr lang="en-US" altLang="zh-CN" sz="18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800" b="1" i="1" smtClean="0">
                        <a:solidFill>
                          <a:schemeClr val="accent6">
                            <a:lumMod val="50000"/>
                          </a:schemeClr>
                        </a:solidFill>
                        <a:latin typeface="Cambria Math" panose="02040503050406030204" pitchFamily="18" charset="0"/>
                        <a:ea typeface="楷体" panose="02010609060101010101" pitchFamily="49" charset="-122"/>
                      </a:rPr>
                      <m:t>𝑨</m:t>
                    </m:r>
                  </m:oMath>
                </a14:m>
                <a:r>
                  <a:rPr lang="zh-CN" altLang="en-US" sz="1800" b="1">
                    <a:solidFill>
                      <a:schemeClr val="accent6">
                        <a:lumMod val="50000"/>
                      </a:schemeClr>
                    </a:solidFill>
                    <a:latin typeface="楷体" panose="02010609060101010101" pitchFamily="49" charset="-122"/>
                    <a:ea typeface="楷体" panose="02010609060101010101" pitchFamily="49" charset="-122"/>
                  </a:rPr>
                  <a:t>时有</a:t>
                </a:r>
                <a14:m>
                  <m:oMath xmlns:m="http://schemas.openxmlformats.org/officeDocument/2006/math">
                    <m:r>
                      <a:rPr lang="en-US" altLang="zh-CN" sz="1800" b="1" i="0" smtClean="0">
                        <a:solidFill>
                          <a:schemeClr val="accent6">
                            <a:lumMod val="50000"/>
                          </a:schemeClr>
                        </a:solidFill>
                        <a:latin typeface="Cambria Math" panose="02040503050406030204" pitchFamily="18" charset="0"/>
                        <a:ea typeface="楷体" panose="02010609060101010101" pitchFamily="49" charset="-122"/>
                      </a:rPr>
                      <m:t>𝚪</m:t>
                    </m:r>
                    <m:r>
                      <a:rPr lang="en-US" altLang="zh-CN" sz="18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800" b="1" i="1" smtClean="0">
                        <a:solidFill>
                          <a:schemeClr val="accent6">
                            <a:lumMod val="50000"/>
                          </a:schemeClr>
                        </a:solidFill>
                        <a:latin typeface="Cambria Math" panose="02040503050406030204" pitchFamily="18" charset="0"/>
                        <a:ea typeface="楷体" panose="02010609060101010101" pitchFamily="49" charset="-122"/>
                      </a:rPr>
                      <m:t>𝑨</m:t>
                    </m:r>
                  </m:oMath>
                </a14:m>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命题演算公理化系统公理的独立性是指每条公理都不能由其他公理得到</a:t>
                </a:r>
                <a:endParaRPr lang="zh-CN" altLang="en-US" sz="18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EF550948-0A88-4D14-B7D1-47069CABE5F1}"/>
                  </a:ext>
                </a:extLst>
              </p:cNvPr>
              <p:cNvSpPr txBox="1">
                <a:spLocks noRot="1" noChangeAspect="1" noMove="1" noResize="1" noEditPoints="1" noAdjustHandles="1" noChangeArrowheads="1" noChangeShapeType="1" noTextEdit="1"/>
              </p:cNvSpPr>
              <p:nvPr/>
            </p:nvSpPr>
            <p:spPr>
              <a:xfrm>
                <a:off x="755371" y="851188"/>
                <a:ext cx="7633252" cy="2267287"/>
              </a:xfrm>
              <a:prstGeom prst="rect">
                <a:avLst/>
              </a:prstGeom>
              <a:blipFill>
                <a:blip r:embed="rId2"/>
                <a:stretch>
                  <a:fillRect l="-559" t="-1613" b="-3226"/>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79046192-3E11-4E79-BCD3-91093B8CC99E}"/>
              </a:ext>
            </a:extLst>
          </p:cNvPr>
          <p:cNvSpPr txBox="1"/>
          <p:nvPr/>
        </p:nvSpPr>
        <p:spPr>
          <a:xfrm>
            <a:off x="989300" y="3364516"/>
            <a:ext cx="7165393"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进一步理解可靠性、完全性、独立性等概念的含义</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能独立证明命题演算公理化系统的可靠性、完全性和公理的独立性</a:t>
            </a: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43</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44</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pic>
        <p:nvPicPr>
          <p:cNvPr id="5" name="图片 4">
            <a:extLst>
              <a:ext uri="{FF2B5EF4-FFF2-40B4-BE49-F238E27FC236}">
                <a16:creationId xmlns:a16="http://schemas.microsoft.com/office/drawing/2014/main" id="{678E835F-81D0-4FB7-973B-BFF74B2D36BA}"/>
              </a:ext>
            </a:extLst>
          </p:cNvPr>
          <p:cNvPicPr>
            <a:picLocks noChangeAspect="1"/>
          </p:cNvPicPr>
          <p:nvPr/>
        </p:nvPicPr>
        <p:blipFill>
          <a:blip r:embed="rId2"/>
          <a:stretch>
            <a:fillRect/>
          </a:stretch>
        </p:blipFill>
        <p:spPr>
          <a:xfrm>
            <a:off x="1215384" y="2743464"/>
            <a:ext cx="6881812" cy="779626"/>
          </a:xfrm>
          <a:prstGeom prst="rect">
            <a:avLst/>
          </a:prstGeom>
        </p:spPr>
      </p:pic>
      <p:pic>
        <p:nvPicPr>
          <p:cNvPr id="7" name="图片 6">
            <a:extLst>
              <a:ext uri="{FF2B5EF4-FFF2-40B4-BE49-F238E27FC236}">
                <a16:creationId xmlns:a16="http://schemas.microsoft.com/office/drawing/2014/main" id="{7FD1F7E8-CF64-47B5-81D5-CAD23AF90441}"/>
              </a:ext>
            </a:extLst>
          </p:cNvPr>
          <p:cNvPicPr>
            <a:picLocks noChangeAspect="1"/>
          </p:cNvPicPr>
          <p:nvPr/>
        </p:nvPicPr>
        <p:blipFill>
          <a:blip r:embed="rId3"/>
          <a:stretch>
            <a:fillRect/>
          </a:stretch>
        </p:blipFill>
        <p:spPr>
          <a:xfrm>
            <a:off x="1215384" y="1104901"/>
            <a:ext cx="7000484" cy="864902"/>
          </a:xfrm>
          <a:prstGeom prst="rect">
            <a:avLst/>
          </a:prstGeom>
        </p:spPr>
      </p:pic>
    </p:spTree>
    <p:extLst>
      <p:ext uri="{BB962C8B-B14F-4D97-AF65-F5344CB8AC3E}">
        <p14:creationId xmlns:p14="http://schemas.microsoft.com/office/powerpoint/2010/main" val="118656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命题演算系统元理论概述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语义推出（语义后承）</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1365B0C-7AE2-4077-AD7A-7F751D80C5BB}"/>
                  </a:ext>
                </a:extLst>
              </p:cNvPr>
              <p:cNvSpPr txBox="1"/>
              <p:nvPr/>
            </p:nvSpPr>
            <p:spPr>
              <a:xfrm>
                <a:off x="934268" y="920841"/>
                <a:ext cx="7275458" cy="2630272"/>
              </a:xfrm>
              <a:prstGeom prst="rect">
                <a:avLst/>
              </a:prstGeom>
              <a:solidFill>
                <a:schemeClr val="accent2">
                  <a:lumMod val="20000"/>
                  <a:lumOff val="80000"/>
                  <a:alpha val="53000"/>
                </a:schemeClr>
              </a:solidFill>
            </p:spPr>
            <p:txBody>
              <a:bodyPr wrap="square" rtlCol="0">
                <a:spAutoFit/>
              </a:bodyPr>
              <a:lstStyle/>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是真值赋值函数，若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的一个成真赋值，则称</a:t>
                </a:r>
                <a14:m>
                  <m:oMath xmlns:m="http://schemas.openxmlformats.org/officeDocument/2006/math">
                    <m:r>
                      <a:rPr lang="en-US" altLang="zh-CN" sz="1600" b="1" i="1" smtClean="0">
                        <a:solidFill>
                          <a:srgbClr val="C00000"/>
                        </a:solidFill>
                        <a:latin typeface="Cambria Math" panose="02040503050406030204" pitchFamily="18" charset="0"/>
                      </a:rPr>
                      <m:t>𝝈</m:t>
                    </m:r>
                  </m:oMath>
                </a14:m>
                <a:r>
                  <a:rPr lang="zh-CN" altLang="en-US" sz="1600" b="1">
                    <a:solidFill>
                      <a:srgbClr val="C00000"/>
                    </a:solidFill>
                  </a:rPr>
                  <a:t>满足</a:t>
                </a:r>
                <a:r>
                  <a:rPr lang="en-US" altLang="zh-CN" sz="1600" b="1">
                    <a:solidFill>
                      <a:srgbClr val="C00000"/>
                    </a:solidFill>
                  </a:rPr>
                  <a:t>(satisfy)</a:t>
                </a:r>
                <a14:m>
                  <m:oMath xmlns:m="http://schemas.openxmlformats.org/officeDocument/2006/math">
                    <m:r>
                      <a:rPr lang="en-US" altLang="zh-CN" sz="1600" b="1" i="1" smtClean="0">
                        <a:solidFill>
                          <a:srgbClr val="C00000"/>
                        </a:solidFill>
                        <a:latin typeface="Cambria Math" panose="02040503050406030204" pitchFamily="18" charset="0"/>
                      </a:rPr>
                      <m:t>𝑨</m:t>
                    </m:r>
                  </m:oMath>
                </a14:m>
                <a:r>
                  <a:rPr lang="zh-CN" altLang="en-US" sz="1600" b="1">
                    <a:solidFill>
                      <a:schemeClr val="accent2">
                        <a:lumMod val="50000"/>
                      </a:schemeClr>
                    </a:solidFill>
                  </a:rPr>
                  <a:t>，记为</a:t>
                </a:r>
                <a14:m>
                  <m:oMath xmlns:m="http://schemas.openxmlformats.org/officeDocument/2006/math">
                    <m:r>
                      <a:rPr lang="en-US" altLang="zh-CN" sz="1600" b="1" i="1" smtClean="0">
                        <a:solidFill>
                          <a:srgbClr val="C00000"/>
                        </a:solidFill>
                        <a:latin typeface="Cambria Math" panose="02040503050406030204" pitchFamily="18" charset="0"/>
                      </a:rPr>
                      <m:t>𝝈</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endParaRPr lang="en-US" altLang="zh-CN" sz="1600" b="1">
                  <a:solidFill>
                    <a:schemeClr val="accent2">
                      <a:lumMod val="50000"/>
                    </a:schemeClr>
                  </a:solidFill>
                </a:endParaRPr>
              </a:p>
              <a:p>
                <a:pPr marL="742950" lvl="1" indent="-285750">
                  <a:lnSpc>
                    <a:spcPts val="22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若公式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对任意真值赋值函数</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𝝈</m:t>
                    </m:r>
                  </m:oMath>
                </a14:m>
                <a:r>
                  <a:rPr lang="zh-CN" altLang="en-US" sz="1600" b="1">
                    <a:solidFill>
                      <a:srgbClr val="002060"/>
                    </a:solidFill>
                    <a:latin typeface="楷体" panose="02010609060101010101" pitchFamily="49" charset="-122"/>
                    <a:ea typeface="楷体" panose="02010609060101010101" pitchFamily="49" charset="-122"/>
                  </a:rPr>
                  <a:t>都有</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𝝈</m:t>
                    </m:r>
                    <m:r>
                      <a:rPr lang="en-US" altLang="zh-CN" sz="1600" b="1" i="1" smtClean="0">
                        <a:solidFill>
                          <a:srgbClr val="002060"/>
                        </a:solidFill>
                        <a:latin typeface="Cambria Math" panose="02040503050406030204" pitchFamily="18" charset="0"/>
                        <a:ea typeface="楷体" panose="02010609060101010101" pitchFamily="49" charset="-122"/>
                      </a:rPr>
                      <m:t>⊨</m:t>
                    </m:r>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，则称</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是</a:t>
                </a:r>
                <a:r>
                  <a:rPr lang="zh-CN" altLang="en-US" sz="1600" b="1">
                    <a:solidFill>
                      <a:srgbClr val="C00000"/>
                    </a:solidFill>
                    <a:latin typeface="+mn-ea"/>
                  </a:rPr>
                  <a:t>永真式</a:t>
                </a:r>
                <a:r>
                  <a:rPr lang="zh-CN" altLang="en-US" sz="1600" b="1">
                    <a:solidFill>
                      <a:srgbClr val="002060"/>
                    </a:solidFill>
                    <a:latin typeface="楷体" panose="02010609060101010101" pitchFamily="49" charset="-122"/>
                    <a:ea typeface="楷体" panose="02010609060101010101" pitchFamily="49" charset="-122"/>
                  </a:rPr>
                  <a:t>（</a:t>
                </a:r>
                <a:r>
                  <a:rPr lang="zh-CN" altLang="en-US" sz="1600" b="1">
                    <a:solidFill>
                      <a:srgbClr val="C00000"/>
                    </a:solidFill>
                    <a:latin typeface="+mn-ea"/>
                  </a:rPr>
                  <a:t>重言式</a:t>
                </a:r>
                <a:r>
                  <a:rPr lang="zh-CN" altLang="en-US" sz="1600" b="1">
                    <a:solidFill>
                      <a:srgbClr val="002060"/>
                    </a:solidFill>
                    <a:latin typeface="楷体" panose="02010609060101010101" pitchFamily="49" charset="-122"/>
                    <a:ea typeface="楷体" panose="02010609060101010101" pitchFamily="49" charset="-122"/>
                  </a:rPr>
                  <a:t>）</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是真值赋值函数，若对任意属于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的公式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，则称</a:t>
                </a:r>
                <a14:m>
                  <m:oMath xmlns:m="http://schemas.openxmlformats.org/officeDocument/2006/math">
                    <m:r>
                      <a:rPr lang="en-US" altLang="zh-CN" sz="1600" b="1">
                        <a:solidFill>
                          <a:srgbClr val="C00000"/>
                        </a:solidFill>
                        <a:latin typeface="Cambria Math" panose="02040503050406030204" pitchFamily="18" charset="0"/>
                      </a:rPr>
                      <m:t>𝝈</m:t>
                    </m:r>
                  </m:oMath>
                </a14:m>
                <a:r>
                  <a:rPr lang="zh-CN" altLang="en-US" sz="1600" b="1">
                    <a:solidFill>
                      <a:srgbClr val="C00000"/>
                    </a:solidFill>
                  </a:rPr>
                  <a:t>满足</a:t>
                </a:r>
                <a14:m>
                  <m:oMath xmlns:m="http://schemas.openxmlformats.org/officeDocument/2006/math">
                    <m:r>
                      <a:rPr lang="en-US" altLang="zh-CN" sz="1600" b="1">
                        <a:solidFill>
                          <a:srgbClr val="C00000"/>
                        </a:solidFill>
                        <a:latin typeface="Cambria Math" panose="02040503050406030204" pitchFamily="18" charset="0"/>
                      </a:rPr>
                      <m:t>𝚪</m:t>
                    </m:r>
                  </m:oMath>
                </a14:m>
                <a:r>
                  <a:rPr lang="zh-CN" altLang="en-US" sz="1600" b="1">
                    <a:solidFill>
                      <a:schemeClr val="accent2">
                        <a:lumMod val="50000"/>
                      </a:schemeClr>
                    </a:solidFill>
                  </a:rPr>
                  <a:t>，记为</a:t>
                </a:r>
                <a14:m>
                  <m:oMath xmlns:m="http://schemas.openxmlformats.org/officeDocument/2006/math">
                    <m:r>
                      <a:rPr lang="en-US" altLang="zh-CN" sz="1600" b="1" i="1" smtClean="0">
                        <a:solidFill>
                          <a:srgbClr val="C00000"/>
                        </a:solidFill>
                        <a:latin typeface="Cambria Math" panose="02040503050406030204" pitchFamily="18" charset="0"/>
                      </a:rPr>
                      <m:t>𝝈</m:t>
                    </m:r>
                    <m:r>
                      <a:rPr lang="en-US" altLang="zh-CN" sz="1600" b="1" i="1" smtClean="0">
                        <a:solidFill>
                          <a:srgbClr val="C00000"/>
                        </a:solidFill>
                        <a:latin typeface="Cambria Math" panose="02040503050406030204" pitchFamily="18" charset="0"/>
                      </a:rPr>
                      <m:t>⊨</m:t>
                    </m:r>
                    <m:r>
                      <a:rPr lang="en-US" altLang="zh-CN" sz="1600" b="1" i="0" smtClean="0">
                        <a:solidFill>
                          <a:srgbClr val="C00000"/>
                        </a:solidFill>
                        <a:latin typeface="Cambria Math" panose="02040503050406030204" pitchFamily="18" charset="0"/>
                      </a:rPr>
                      <m:t>𝚪</m:t>
                    </m:r>
                  </m:oMath>
                </a14:m>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是公式集，如果存在真值赋值函数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，则称公式集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a:t>
                </a:r>
                <a:r>
                  <a:rPr lang="zh-CN" altLang="en-US" sz="1600" b="1">
                    <a:solidFill>
                      <a:srgbClr val="C00000"/>
                    </a:solidFill>
                  </a:rPr>
                  <a:t>可满足的</a:t>
                </a:r>
                <a:r>
                  <a:rPr lang="en-US" altLang="zh-CN" sz="1600" b="1">
                    <a:solidFill>
                      <a:srgbClr val="C00000"/>
                    </a:solidFill>
                  </a:rPr>
                  <a:t>(satisfiable)</a:t>
                </a:r>
                <a:r>
                  <a:rPr lang="zh-CN" altLang="en-US" sz="1600" b="1">
                    <a:solidFill>
                      <a:srgbClr val="C00000"/>
                    </a:solidFill>
                  </a:rPr>
                  <a:t>，</a:t>
                </a:r>
                <a:r>
                  <a:rPr lang="zh-CN" altLang="en-US" sz="1600" b="1">
                    <a:solidFill>
                      <a:schemeClr val="accent2">
                        <a:lumMod val="50000"/>
                      </a:schemeClr>
                    </a:solidFill>
                  </a:rPr>
                  <a:t>否则称</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a:t>
                </a:r>
                <a:r>
                  <a:rPr lang="zh-CN" altLang="en-US" sz="1600" b="1">
                    <a:solidFill>
                      <a:srgbClr val="C00000"/>
                    </a:solidFill>
                  </a:rPr>
                  <a:t>不可满足的</a:t>
                </a:r>
                <a:r>
                  <a:rPr lang="en-US" altLang="zh-CN" sz="1600" b="1">
                    <a:solidFill>
                      <a:srgbClr val="C00000"/>
                    </a:solidFill>
                  </a:rPr>
                  <a:t>(unsatisfiable)</a:t>
                </a:r>
              </a:p>
              <a:p>
                <a:pPr marL="742950" lvl="1" indent="-285750">
                  <a:lnSpc>
                    <a:spcPts val="2200"/>
                  </a:lnSpc>
                  <a:spcBef>
                    <a:spcPts val="600"/>
                  </a:spcBef>
                  <a:buFont typeface="Arial" panose="020B0604020202020204" pitchFamily="34" charset="0"/>
                  <a:buChar char="•"/>
                </a:pPr>
                <a14:m>
                  <m:oMath xmlns:m="http://schemas.openxmlformats.org/officeDocument/2006/math">
                    <m:r>
                      <a:rPr lang="en-US" altLang="zh-CN" sz="1600" b="1" i="0" smtClean="0">
                        <a:solidFill>
                          <a:srgbClr val="002060"/>
                        </a:solidFill>
                        <a:latin typeface="Cambria Math" panose="02040503050406030204" pitchFamily="18" charset="0"/>
                        <a:ea typeface="楷体" panose="02010609060101010101" pitchFamily="49" charset="-122"/>
                      </a:rPr>
                      <m:t>𝚪</m:t>
                    </m:r>
                  </m:oMath>
                </a14:m>
                <a:r>
                  <a:rPr lang="zh-CN" altLang="en-US" sz="1600" b="1">
                    <a:solidFill>
                      <a:srgbClr val="002060"/>
                    </a:solidFill>
                    <a:latin typeface="楷体" panose="02010609060101010101" pitchFamily="49" charset="-122"/>
                    <a:ea typeface="楷体" panose="02010609060101010101" pitchFamily="49" charset="-122"/>
                  </a:rPr>
                  <a:t>不可满足，即对任意真值赋值函数</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𝝈</m:t>
                    </m:r>
                  </m:oMath>
                </a14:m>
                <a:r>
                  <a:rPr lang="zh-CN" altLang="en-US" sz="1600" b="1">
                    <a:solidFill>
                      <a:srgbClr val="002060"/>
                    </a:solidFill>
                    <a:latin typeface="楷体" panose="02010609060101010101" pitchFamily="49" charset="-122"/>
                    <a:ea typeface="楷体" panose="02010609060101010101" pitchFamily="49" charset="-122"/>
                  </a:rPr>
                  <a:t>，都存在公式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r>
                      <a:rPr lang="en-US" altLang="zh-CN" sz="1600" b="1" i="1" smtClean="0">
                        <a:solidFill>
                          <a:srgbClr val="002060"/>
                        </a:solidFill>
                        <a:latin typeface="Cambria Math" panose="02040503050406030204" pitchFamily="18" charset="0"/>
                        <a:ea typeface="楷体" panose="02010609060101010101" pitchFamily="49" charset="-122"/>
                      </a:rPr>
                      <m:t>∈</m:t>
                    </m:r>
                    <m:r>
                      <a:rPr lang="en-US" altLang="zh-CN" sz="1600" b="1" i="0" smtClean="0">
                        <a:solidFill>
                          <a:srgbClr val="002060"/>
                        </a:solidFill>
                        <a:latin typeface="Cambria Math" panose="02040503050406030204" pitchFamily="18" charset="0"/>
                        <a:ea typeface="楷体" panose="02010609060101010101" pitchFamily="49" charset="-122"/>
                      </a:rPr>
                      <m:t>𝚪</m:t>
                    </m:r>
                  </m:oMath>
                </a14:m>
                <a:r>
                  <a:rPr lang="zh-CN" altLang="en-US" sz="16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𝝈</m:t>
                    </m:r>
                    <m:d>
                      <m:dPr>
                        <m:ctrlPr>
                          <a:rPr lang="en-US" altLang="zh-CN" sz="1600" b="1" i="1" smtClean="0">
                            <a:solidFill>
                              <a:srgbClr val="002060"/>
                            </a:solidFill>
                            <a:latin typeface="Cambria Math" panose="02040503050406030204" pitchFamily="18" charset="0"/>
                            <a:ea typeface="楷体" panose="02010609060101010101" pitchFamily="49" charset="-122"/>
                          </a:rPr>
                        </m:ctrlPr>
                      </m:dPr>
                      <m:e>
                        <m:r>
                          <a:rPr lang="en-US" altLang="zh-CN" sz="1600" b="1" i="1" smtClean="0">
                            <a:solidFill>
                              <a:srgbClr val="002060"/>
                            </a:solidFill>
                            <a:latin typeface="Cambria Math" panose="02040503050406030204" pitchFamily="18" charset="0"/>
                            <a:ea typeface="楷体" panose="02010609060101010101" pitchFamily="49" charset="-122"/>
                          </a:rPr>
                          <m:t>𝑨</m:t>
                        </m:r>
                      </m:e>
                    </m:d>
                    <m:r>
                      <a:rPr lang="en-US" altLang="zh-CN" sz="1600" b="1" i="1" smtClean="0">
                        <a:solidFill>
                          <a:srgbClr val="002060"/>
                        </a:solidFill>
                        <a:latin typeface="Cambria Math" panose="02040503050406030204" pitchFamily="18" charset="0"/>
                        <a:ea typeface="楷体" panose="02010609060101010101" pitchFamily="49" charset="-122"/>
                      </a:rPr>
                      <m:t>=</m:t>
                    </m:r>
                    <m:r>
                      <a:rPr lang="en-US" altLang="zh-CN" sz="1600" b="1" i="1" smtClean="0">
                        <a:solidFill>
                          <a:srgbClr val="002060"/>
                        </a:solidFill>
                        <a:latin typeface="Cambria Math" panose="02040503050406030204" pitchFamily="18" charset="0"/>
                        <a:ea typeface="楷体" panose="02010609060101010101" pitchFamily="49" charset="-122"/>
                      </a:rPr>
                      <m:t>𝟎</m:t>
                    </m:r>
                  </m:oMath>
                </a14:m>
                <a:endParaRPr lang="zh-CN" altLang="en-US" sz="16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11365B0C-7AE2-4077-AD7A-7F751D80C5BB}"/>
                  </a:ext>
                </a:extLst>
              </p:cNvPr>
              <p:cNvSpPr txBox="1">
                <a:spLocks noRot="1" noChangeAspect="1" noMove="1" noResize="1" noEditPoints="1" noAdjustHandles="1" noChangeArrowheads="1" noChangeShapeType="1" noTextEdit="1"/>
              </p:cNvSpPr>
              <p:nvPr/>
            </p:nvSpPr>
            <p:spPr>
              <a:xfrm>
                <a:off x="934268" y="920841"/>
                <a:ext cx="7275458" cy="2630272"/>
              </a:xfrm>
              <a:prstGeom prst="rect">
                <a:avLst/>
              </a:prstGeom>
              <a:blipFill>
                <a:blip r:embed="rId2"/>
                <a:stretch>
                  <a:fillRect l="-335" b="-16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69881DD-9BF8-4EA7-890B-E4FD75152A6B}"/>
                  </a:ext>
                </a:extLst>
              </p:cNvPr>
              <p:cNvSpPr txBox="1"/>
              <p:nvPr/>
            </p:nvSpPr>
            <p:spPr>
              <a:xfrm>
                <a:off x="934268" y="3682431"/>
                <a:ext cx="7325146" cy="684996"/>
              </a:xfrm>
              <a:prstGeom prst="rect">
                <a:avLst/>
              </a:prstGeom>
              <a:solidFill>
                <a:schemeClr val="accent2">
                  <a:lumMod val="20000"/>
                  <a:lumOff val="80000"/>
                </a:schemeClr>
              </a:solidFill>
            </p:spPr>
            <p:txBody>
              <a:bodyPr wrap="square" rtlCol="0">
                <a:spAutoFit/>
              </a:bodyPr>
              <a:lstStyle/>
              <a:p>
                <a:pPr>
                  <a:lnSpc>
                    <a:spcPts val="2400"/>
                  </a:lnSpc>
                  <a:spcBef>
                    <a:spcPts val="600"/>
                  </a:spcBef>
                </a:pP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是公式集，如果对任意真值赋值函数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时总有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，则称</a:t>
                </a:r>
                <a14:m>
                  <m:oMath xmlns:m="http://schemas.openxmlformats.org/officeDocument/2006/math">
                    <m:r>
                      <a:rPr lang="en-US" altLang="zh-CN" sz="1600" b="1" i="0" smtClean="0">
                        <a:solidFill>
                          <a:srgbClr val="C00000"/>
                        </a:solidFill>
                        <a:latin typeface="Cambria Math" panose="02040503050406030204" pitchFamily="18" charset="0"/>
                      </a:rPr>
                      <m:t>𝚪</m:t>
                    </m:r>
                  </m:oMath>
                </a14:m>
                <a:r>
                  <a:rPr lang="zh-CN" altLang="en-US" sz="1600" b="1">
                    <a:solidFill>
                      <a:srgbClr val="C00000"/>
                    </a:solidFill>
                  </a:rPr>
                  <a:t>语义推出</a:t>
                </a:r>
                <a14:m>
                  <m:oMath xmlns:m="http://schemas.openxmlformats.org/officeDocument/2006/math">
                    <m:r>
                      <a:rPr lang="en-US" altLang="zh-CN" sz="1600" b="1" i="1" smtClean="0">
                        <a:solidFill>
                          <a:srgbClr val="C00000"/>
                        </a:solidFill>
                        <a:latin typeface="Cambria Math" panose="02040503050406030204" pitchFamily="18" charset="0"/>
                      </a:rPr>
                      <m:t>𝑨</m:t>
                    </m:r>
                  </m:oMath>
                </a14:m>
                <a:r>
                  <a:rPr lang="zh-CN" altLang="en-US" sz="1600" b="1">
                    <a:solidFill>
                      <a:schemeClr val="accent2">
                        <a:lumMod val="50000"/>
                      </a:schemeClr>
                    </a:solidFill>
                  </a:rPr>
                  <a:t>，也称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的</a:t>
                </a:r>
                <a:r>
                  <a:rPr lang="zh-CN" altLang="en-US" sz="1600" b="1">
                    <a:solidFill>
                      <a:srgbClr val="C00000"/>
                    </a:solidFill>
                  </a:rPr>
                  <a:t>语义后承</a:t>
                </a:r>
                <a:r>
                  <a:rPr lang="en-US" altLang="zh-CN" sz="1600" b="1">
                    <a:solidFill>
                      <a:schemeClr val="accent2">
                        <a:lumMod val="50000"/>
                      </a:schemeClr>
                    </a:solidFill>
                  </a:rPr>
                  <a:t>(semantic consequence)</a:t>
                </a:r>
                <a:r>
                  <a:rPr lang="zh-CN" altLang="en-US" sz="1600" b="1">
                    <a:solidFill>
                      <a:schemeClr val="accent2">
                        <a:lumMod val="50000"/>
                      </a:schemeClr>
                    </a:solidFill>
                  </a:rPr>
                  <a:t>，记为</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269881DD-9BF8-4EA7-890B-E4FD75152A6B}"/>
                  </a:ext>
                </a:extLst>
              </p:cNvPr>
              <p:cNvSpPr txBox="1">
                <a:spLocks noRot="1" noChangeAspect="1" noMove="1" noResize="1" noEditPoints="1" noAdjustHandles="1" noChangeArrowheads="1" noChangeShapeType="1" noTextEdit="1"/>
              </p:cNvSpPr>
              <p:nvPr/>
            </p:nvSpPr>
            <p:spPr>
              <a:xfrm>
                <a:off x="934268" y="3682431"/>
                <a:ext cx="7325146" cy="684996"/>
              </a:xfrm>
              <a:prstGeom prst="rect">
                <a:avLst/>
              </a:prstGeom>
              <a:blipFill>
                <a:blip r:embed="rId3"/>
                <a:stretch>
                  <a:fillRect l="-416" b="-116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94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命题演算系统元理论概述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命题演算系统的可靠性与完全性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11211ED-26BE-49CE-B733-978AD850E618}"/>
                  </a:ext>
                </a:extLst>
              </p:cNvPr>
              <p:cNvSpPr txBox="1"/>
              <p:nvPr/>
            </p:nvSpPr>
            <p:spPr>
              <a:xfrm>
                <a:off x="665922" y="884582"/>
                <a:ext cx="7891669" cy="672172"/>
              </a:xfrm>
              <a:prstGeom prst="rect">
                <a:avLst/>
              </a:prstGeom>
              <a:solidFill>
                <a:schemeClr val="accent4">
                  <a:lumMod val="20000"/>
                  <a:lumOff val="80000"/>
                </a:schemeClr>
              </a:solidFill>
            </p:spPr>
            <p:txBody>
              <a:bodyPr wrap="square" rtlCol="0">
                <a:spAutoFit/>
              </a:bodyPr>
              <a:lstStyle/>
              <a:p>
                <a:pPr marL="285750" indent="-285750">
                  <a:lnSpc>
                    <a:spcPts val="2000"/>
                  </a:lnSpc>
                  <a:spcBef>
                    <a:spcPts val="600"/>
                  </a:spcBef>
                  <a:buFont typeface="Arial" panose="020B0604020202020204" pitchFamily="34" charset="0"/>
                  <a:buChar char="•"/>
                </a:pPr>
                <a:r>
                  <a:rPr lang="zh-CN" altLang="en-US" sz="1600" b="1">
                    <a:solidFill>
                      <a:schemeClr val="accent2">
                        <a:lumMod val="50000"/>
                      </a:schemeClr>
                    </a:solidFill>
                  </a:rPr>
                  <a:t>当</a:t>
                </a:r>
                <a14:m>
                  <m:oMath xmlns:m="http://schemas.openxmlformats.org/officeDocument/2006/math">
                    <m:r>
                      <a:rPr lang="en-US" altLang="zh-CN" sz="1600" b="1" i="1">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是空集时，将</a:t>
                </a:r>
                <a14:m>
                  <m:oMath xmlns:m="http://schemas.openxmlformats.org/officeDocument/2006/math">
                    <m:r>
                      <a:rPr lang="en-US" altLang="zh-CN" sz="1600" b="1" i="1">
                        <a:solidFill>
                          <a:schemeClr val="accent2">
                            <a:lumMod val="50000"/>
                          </a:schemeClr>
                        </a:solidFill>
                        <a:latin typeface="Cambria Math" panose="02040503050406030204" pitchFamily="18" charset="0"/>
                      </a:rPr>
                      <m:t>𝜞</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直接写成</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600" b="1">
                    <a:solidFill>
                      <a:schemeClr val="accent2">
                        <a:lumMod val="50000"/>
                      </a:schemeClr>
                    </a:solidFill>
                  </a:rPr>
                  <a:t>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e>
                    </m:d>
                  </m:oMath>
                </a14:m>
                <a:r>
                  <a:rPr lang="zh-CN" altLang="en-US" sz="1600" b="1">
                    <a:solidFill>
                      <a:schemeClr val="accent2">
                        <a:lumMod val="50000"/>
                      </a:schemeClr>
                    </a:solidFill>
                  </a:rPr>
                  <a:t>时，将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直接写成</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，特别地，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表示</a:t>
                </a:r>
                <a14:m>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611211ED-26BE-49CE-B733-978AD850E618}"/>
                  </a:ext>
                </a:extLst>
              </p:cNvPr>
              <p:cNvSpPr txBox="1">
                <a:spLocks noRot="1" noChangeAspect="1" noMove="1" noResize="1" noEditPoints="1" noAdjustHandles="1" noChangeArrowheads="1" noChangeShapeType="1" noTextEdit="1"/>
              </p:cNvSpPr>
              <p:nvPr/>
            </p:nvSpPr>
            <p:spPr>
              <a:xfrm>
                <a:off x="665922" y="884582"/>
                <a:ext cx="7891669" cy="672172"/>
              </a:xfrm>
              <a:prstGeom prst="rect">
                <a:avLst/>
              </a:prstGeom>
              <a:blipFill>
                <a:blip r:embed="rId2"/>
                <a:stretch>
                  <a:fillRect l="-309" t="-2727" b="-1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96702F0-DA69-43DD-A1F5-76A028E0D019}"/>
                  </a:ext>
                </a:extLst>
              </p:cNvPr>
              <p:cNvSpPr txBox="1"/>
              <p:nvPr/>
            </p:nvSpPr>
            <p:spPr>
              <a:xfrm>
                <a:off x="665922" y="1777294"/>
                <a:ext cx="3647661"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是永真式当且仅当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496702F0-DA69-43DD-A1F5-76A028E0D019}"/>
                  </a:ext>
                </a:extLst>
              </p:cNvPr>
              <p:cNvSpPr txBox="1">
                <a:spLocks noRot="1" noChangeAspect="1" noMove="1" noResize="1" noEditPoints="1" noAdjustHandles="1" noChangeArrowheads="1" noChangeShapeType="1" noTextEdit="1"/>
              </p:cNvSpPr>
              <p:nvPr/>
            </p:nvSpPr>
            <p:spPr>
              <a:xfrm>
                <a:off x="665922" y="1777294"/>
                <a:ext cx="3647661" cy="369332"/>
              </a:xfrm>
              <a:prstGeom prst="rect">
                <a:avLst/>
              </a:prstGeom>
              <a:blipFill>
                <a:blip r:embed="rId3"/>
                <a:stretch>
                  <a:fillRect l="-1336" t="-10000" b="-2666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36F3276-BE2E-4A73-9C19-71FD5E40C47F}"/>
              </a:ext>
            </a:extLst>
          </p:cNvPr>
          <p:cNvSpPr txBox="1"/>
          <p:nvPr/>
        </p:nvSpPr>
        <p:spPr>
          <a:xfrm>
            <a:off x="4924840" y="1777294"/>
            <a:ext cx="1073426" cy="369332"/>
          </a:xfrm>
          <a:prstGeom prst="rect">
            <a:avLst/>
          </a:prstGeom>
          <a:solidFill>
            <a:schemeClr val="accent2">
              <a:lumMod val="50000"/>
            </a:schemeClr>
          </a:solidFill>
        </p:spPr>
        <p:txBody>
          <a:bodyPr wrap="square" rtlCol="0">
            <a:spAutoFit/>
          </a:bodyPr>
          <a:lstStyle/>
          <a:p>
            <a:r>
              <a:rPr lang="zh-CN" altLang="en-US" b="1">
                <a:solidFill>
                  <a:schemeClr val="bg1"/>
                </a:solidFill>
              </a:rPr>
              <a:t>为什么？</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EE2E7C5-344F-49D6-9D11-50D3D8CEB42A}"/>
                  </a:ext>
                </a:extLst>
              </p:cNvPr>
              <p:cNvSpPr txBox="1"/>
              <p:nvPr/>
            </p:nvSpPr>
            <p:spPr>
              <a:xfrm>
                <a:off x="665922" y="2331293"/>
                <a:ext cx="7936395" cy="2146742"/>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300"/>
                  </a:spcAft>
                  <a:buFont typeface="Arial" panose="020B0604020202020204" pitchFamily="34" charset="0"/>
                  <a:buChar char="•"/>
                </a:pPr>
                <a:r>
                  <a:rPr lang="zh-CN" altLang="en-US" sz="1600" b="1">
                    <a:solidFill>
                      <a:srgbClr val="C00000"/>
                    </a:solidFill>
                  </a:rPr>
                  <a:t>可靠性</a:t>
                </a:r>
                <a:r>
                  <a:rPr lang="zh-CN" altLang="en-US" sz="1600" b="1">
                    <a:solidFill>
                      <a:schemeClr val="accent2">
                        <a:lumMod val="50000"/>
                      </a:schemeClr>
                    </a:solidFill>
                  </a:rPr>
                  <a:t>：演算系统的演绎出的东西是否是语义模型中认为是“真”的东西？</a:t>
                </a:r>
                <a:endParaRPr lang="en-US" altLang="zh-CN" sz="1600" b="1">
                  <a:solidFill>
                    <a:schemeClr val="accent2">
                      <a:lumMod val="50000"/>
                    </a:schemeClr>
                  </a:solidFill>
                </a:endParaRPr>
              </a:p>
              <a:p>
                <a:pPr marL="742950" lvl="1" indent="-285750">
                  <a:spcBef>
                    <a:spcPts val="600"/>
                  </a:spcBef>
                  <a:spcAft>
                    <a:spcPts val="300"/>
                  </a:spcAft>
                  <a:buFont typeface="Arial" panose="020B0604020202020204" pitchFamily="34" charset="0"/>
                  <a:buChar char="•"/>
                </a:pPr>
                <a:r>
                  <a:rPr lang="zh-CN" altLang="en-US" sz="1600" b="1">
                    <a:solidFill>
                      <a:schemeClr val="accent2">
                        <a:lumMod val="50000"/>
                      </a:schemeClr>
                    </a:solidFill>
                  </a:rPr>
                  <a:t>对公式集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和公式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rPr>
                  <a:t>是否意味着</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endParaRPr lang="en-US" altLang="zh-CN" sz="1600" b="1">
                  <a:solidFill>
                    <a:schemeClr val="accent2">
                      <a:lumMod val="50000"/>
                    </a:schemeClr>
                  </a:solidFill>
                </a:endParaRPr>
              </a:p>
              <a:p>
                <a:pPr marL="742950" lvl="1" indent="-285750">
                  <a:spcBef>
                    <a:spcPts val="600"/>
                  </a:spcBef>
                  <a:spcAft>
                    <a:spcPts val="300"/>
                  </a:spcAft>
                  <a:buFont typeface="Arial" panose="020B0604020202020204" pitchFamily="34" charset="0"/>
                  <a:buChar char="•"/>
                </a:pPr>
                <a:r>
                  <a:rPr lang="zh-CN" altLang="en-US" sz="1600" b="1">
                    <a:solidFill>
                      <a:schemeClr val="accent2">
                        <a:lumMod val="50000"/>
                      </a:schemeClr>
                    </a:solidFill>
                  </a:rPr>
                  <a:t>演算系统的内定理是否是语义模型中的永真式，即</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rPr>
                  <a:t>是否意味着</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rgbClr val="C00000"/>
                    </a:solidFill>
                  </a:rPr>
                  <a:t>完全性</a:t>
                </a:r>
                <a:r>
                  <a:rPr lang="zh-CN" altLang="en-US" sz="1600" b="1">
                    <a:solidFill>
                      <a:schemeClr val="accent2">
                        <a:lumMod val="50000"/>
                      </a:schemeClr>
                    </a:solidFill>
                  </a:rPr>
                  <a:t>：语义模型中认为是“真”的东西是否都能在演算系统中演绎出来？</a:t>
                </a:r>
                <a:endParaRPr lang="en-US" altLang="zh-CN" sz="1600" b="1">
                  <a:solidFill>
                    <a:schemeClr val="accent2">
                      <a:lumMod val="50000"/>
                    </a:schemeClr>
                  </a:solidFill>
                </a:endParaRPr>
              </a:p>
              <a:p>
                <a:pPr marL="742950" lvl="1" indent="-285750">
                  <a:spcBef>
                    <a:spcPts val="600"/>
                  </a:spcBef>
                  <a:spcAft>
                    <a:spcPts val="300"/>
                  </a:spcAft>
                  <a:buFont typeface="Arial" panose="020B0604020202020204" pitchFamily="34" charset="0"/>
                  <a:buChar char="•"/>
                </a:pPr>
                <a:r>
                  <a:rPr lang="zh-CN" altLang="en-US" sz="1600" b="1">
                    <a:solidFill>
                      <a:schemeClr val="accent2">
                        <a:lumMod val="50000"/>
                      </a:schemeClr>
                    </a:solidFill>
                  </a:rPr>
                  <a:t>对公式集</a:t>
                </a:r>
                <a14:m>
                  <m:oMath xmlns:m="http://schemas.openxmlformats.org/officeDocument/2006/math">
                    <m:r>
                      <a:rPr lang="en-US" altLang="zh-CN" sz="1600" b="1">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和公式</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a:t>
                </a:r>
                <a14:m>
                  <m:oMath xmlns:m="http://schemas.openxmlformats.org/officeDocument/2006/math">
                    <m:r>
                      <a:rPr lang="en-US" altLang="zh-CN" sz="1600" b="1"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𝑨</m:t>
                    </m:r>
                  </m:oMath>
                </a14:m>
                <a:r>
                  <a:rPr lang="zh-CN" altLang="en-US" sz="1600" b="1">
                    <a:solidFill>
                      <a:srgbClr val="C00000"/>
                    </a:solidFill>
                  </a:rPr>
                  <a:t>是否意味着</a:t>
                </a:r>
                <a14:m>
                  <m:oMath xmlns:m="http://schemas.openxmlformats.org/officeDocument/2006/math">
                    <m:r>
                      <a:rPr lang="en-US" altLang="zh-CN" sz="1600" b="1">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𝑨</m:t>
                    </m:r>
                  </m:oMath>
                </a14:m>
                <a:endParaRPr lang="en-US" altLang="zh-CN" sz="1600" b="1">
                  <a:solidFill>
                    <a:schemeClr val="accent2">
                      <a:lumMod val="50000"/>
                    </a:schemeClr>
                  </a:solidFill>
                </a:endParaRPr>
              </a:p>
              <a:p>
                <a:pPr marL="742950" lvl="1" indent="-285750">
                  <a:spcBef>
                    <a:spcPts val="600"/>
                  </a:spcBef>
                  <a:spcAft>
                    <a:spcPts val="300"/>
                  </a:spcAft>
                  <a:buFont typeface="Arial" panose="020B0604020202020204" pitchFamily="34" charset="0"/>
                  <a:buChar char="•"/>
                </a:pPr>
                <a:r>
                  <a:rPr lang="zh-CN" altLang="en-US" sz="1600" b="1">
                    <a:solidFill>
                      <a:schemeClr val="accent2">
                        <a:lumMod val="50000"/>
                      </a:schemeClr>
                    </a:solidFill>
                  </a:rPr>
                  <a:t>语义模型中的永真式是否都是演算系统的内定理，即</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rPr>
                  <a:t>是否意味着</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endParaRPr lang="en-US" altLang="zh-CN" sz="1600" b="1">
                  <a:solidFill>
                    <a:schemeClr val="accent2">
                      <a:lumMod val="50000"/>
                    </a:schemeClr>
                  </a:solidFill>
                </a:endParaRPr>
              </a:p>
            </p:txBody>
          </p:sp>
        </mc:Choice>
        <mc:Fallback xmlns="">
          <p:sp>
            <p:nvSpPr>
              <p:cNvPr id="7" name="文本框 6">
                <a:extLst>
                  <a:ext uri="{FF2B5EF4-FFF2-40B4-BE49-F238E27FC236}">
                    <a16:creationId xmlns:a16="http://schemas.microsoft.com/office/drawing/2014/main" id="{3EE2E7C5-344F-49D6-9D11-50D3D8CEB42A}"/>
                  </a:ext>
                </a:extLst>
              </p:cNvPr>
              <p:cNvSpPr txBox="1">
                <a:spLocks noRot="1" noChangeAspect="1" noMove="1" noResize="1" noEditPoints="1" noAdjustHandles="1" noChangeArrowheads="1" noChangeShapeType="1" noTextEdit="1"/>
              </p:cNvSpPr>
              <p:nvPr/>
            </p:nvSpPr>
            <p:spPr>
              <a:xfrm>
                <a:off x="665922" y="2331293"/>
                <a:ext cx="7936395" cy="2146742"/>
              </a:xfrm>
              <a:prstGeom prst="rect">
                <a:avLst/>
              </a:prstGeom>
              <a:blipFill>
                <a:blip r:embed="rId4"/>
                <a:stretch>
                  <a:fillRect l="-307" t="-850" b="-25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719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53990" y="1100163"/>
            <a:ext cx="5188591"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命题演算系统元理论概述</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命题演算公理化系统的可靠性</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命题演算公理化系统的完全性</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命题演算公理化系统公理的独立性</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95011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命题演算公理化系统的可靠性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语义推出的一些性质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C262A85-CEFD-4FC0-AE6F-940F4DE595FF}"/>
                  </a:ext>
                </a:extLst>
              </p:cNvPr>
              <p:cNvSpPr txBox="1"/>
              <p:nvPr/>
            </p:nvSpPr>
            <p:spPr>
              <a:xfrm>
                <a:off x="692148" y="994161"/>
                <a:ext cx="3752849" cy="3385542"/>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0" smtClean="0">
                            <a:solidFill>
                              <a:schemeClr val="accent2">
                                <a:lumMod val="50000"/>
                              </a:schemeClr>
                            </a:solidFill>
                            <a:latin typeface="Cambria Math" panose="02040503050406030204" pitchFamily="18" charset="0"/>
                          </a:rPr>
                          <m:t>𝚪</m:t>
                        </m:r>
                      </m:e>
                      <m:sup>
                        <m:r>
                          <a:rPr lang="en-US" altLang="zh-CN" b="1" i="1" smtClean="0">
                            <a:solidFill>
                              <a:schemeClr val="accent2">
                                <a:lumMod val="50000"/>
                              </a:schemeClr>
                            </a:solidFill>
                            <a:latin typeface="Cambria Math" panose="02040503050406030204" pitchFamily="18" charset="0"/>
                          </a:rPr>
                          <m:t>′</m:t>
                        </m:r>
                      </m:sup>
                    </m:sSup>
                  </m:oMath>
                </a14:m>
                <a:r>
                  <a:rPr lang="zh-CN" altLang="en-US" b="1">
                    <a:solidFill>
                      <a:schemeClr val="accent2">
                        <a:lumMod val="50000"/>
                      </a:schemeClr>
                    </a:solidFill>
                  </a:rPr>
                  <a:t>是公式集，</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是公式</a:t>
                </a:r>
                <a:endParaRPr lang="en-US" altLang="zh-CN" b="1">
                  <a:solidFill>
                    <a:schemeClr val="accent2">
                      <a:lumMod val="50000"/>
                    </a:schemeClr>
                  </a:solidFill>
                </a:endParaRPr>
              </a:p>
              <a:p>
                <a:pPr marL="342900" indent="-342900">
                  <a:spcBef>
                    <a:spcPts val="600"/>
                  </a:spcBef>
                  <a:spcAft>
                    <a:spcPts val="600"/>
                  </a:spcAft>
                  <a:buFont typeface="+mj-lt"/>
                  <a:buAutoNum type="arabicPeriod"/>
                </a:pPr>
                <a:r>
                  <a:rPr lang="zh-CN" altLang="en-US" b="1">
                    <a:solidFill>
                      <a:schemeClr val="accent2">
                        <a:lumMod val="50000"/>
                      </a:schemeClr>
                    </a:solidFill>
                  </a:rPr>
                  <a:t>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en-US" altLang="zh-CN" b="1">
                  <a:solidFill>
                    <a:schemeClr val="accent2">
                      <a:lumMod val="50000"/>
                    </a:schemeClr>
                  </a:solidFill>
                </a:endParaRPr>
              </a:p>
              <a:p>
                <a:pPr marL="342900" indent="-342900">
                  <a:spcBef>
                    <a:spcPts val="600"/>
                  </a:spcBef>
                  <a:spcAft>
                    <a:spcPts val="600"/>
                  </a:spcAft>
                  <a:buFont typeface="+mj-lt"/>
                  <a:buAutoNum type="arabicPeriod"/>
                </a:pPr>
                <a:r>
                  <a:rPr lang="zh-CN" altLang="en-US" b="1">
                    <a:solidFill>
                      <a:schemeClr val="accent2">
                        <a:lumMod val="50000"/>
                      </a:schemeClr>
                    </a:solidFill>
                  </a:rPr>
                  <a:t>若</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且</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0" smtClean="0">
                            <a:solidFill>
                              <a:schemeClr val="accent2">
                                <a:lumMod val="50000"/>
                              </a:schemeClr>
                            </a:solidFill>
                            <a:latin typeface="Cambria Math" panose="02040503050406030204" pitchFamily="18" charset="0"/>
                          </a:rPr>
                          <m:t>𝚪</m:t>
                        </m:r>
                      </m:e>
                      <m:sup>
                        <m:r>
                          <a:rPr lang="en-US" altLang="zh-CN" b="1" i="1" smtClean="0">
                            <a:solidFill>
                              <a:schemeClr val="accent2">
                                <a:lumMod val="50000"/>
                              </a:schemeClr>
                            </a:solidFill>
                            <a:latin typeface="Cambria Math" panose="02040503050406030204" pitchFamily="18" charset="0"/>
                          </a:rPr>
                          <m:t>′</m:t>
                        </m:r>
                      </m:sup>
                    </m:sSup>
                  </m:oMath>
                </a14:m>
                <a:r>
                  <a:rPr lang="zh-CN" altLang="en-US" b="1">
                    <a:solidFill>
                      <a:schemeClr val="accent2">
                        <a:lumMod val="50000"/>
                      </a:schemeClr>
                    </a:solidFill>
                  </a:rPr>
                  <a:t>，则</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0" smtClean="0">
                            <a:solidFill>
                              <a:schemeClr val="accent2">
                                <a:lumMod val="50000"/>
                              </a:schemeClr>
                            </a:solidFill>
                            <a:latin typeface="Cambria Math" panose="02040503050406030204" pitchFamily="18" charset="0"/>
                          </a:rPr>
                          <m:t>𝚪</m:t>
                        </m:r>
                      </m:e>
                      <m:sup>
                        <m:r>
                          <a:rPr lang="en-US" altLang="zh-CN" b="1" i="1" smtClean="0">
                            <a:solidFill>
                              <a:schemeClr val="accent2">
                                <a:lumMod val="50000"/>
                              </a:schemeClr>
                            </a:solidFill>
                            <a:latin typeface="Cambria Math" panose="02040503050406030204" pitchFamily="18" charset="0"/>
                          </a:rPr>
                          <m:t>′</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en-US" altLang="zh-CN" b="1">
                  <a:solidFill>
                    <a:schemeClr val="accent2">
                      <a:lumMod val="50000"/>
                    </a:schemeClr>
                  </a:solidFill>
                </a:endParaRPr>
              </a:p>
              <a:p>
                <a:pPr marL="342900" indent="-342900">
                  <a:spcBef>
                    <a:spcPts val="600"/>
                  </a:spcBef>
                  <a:spcAft>
                    <a:spcPts val="600"/>
                  </a:spcAft>
                  <a:buFont typeface="+mj-lt"/>
                  <a:buAutoNum type="arabicPeriod"/>
                </a:pPr>
                <a:r>
                  <a:rPr lang="zh-CN" altLang="en-US" b="1">
                    <a:solidFill>
                      <a:schemeClr val="accent2">
                        <a:lumMod val="50000"/>
                      </a:schemeClr>
                    </a:solidFill>
                  </a:rPr>
                  <a:t>若</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en-US" altLang="zh-CN" b="1">
                  <a:solidFill>
                    <a:schemeClr val="accent2">
                      <a:lumMod val="50000"/>
                    </a:schemeClr>
                  </a:solidFill>
                </a:endParaRPr>
              </a:p>
              <a:p>
                <a:pPr marL="342900" indent="-342900">
                  <a:spcBef>
                    <a:spcPts val="600"/>
                  </a:spcBef>
                  <a:spcAft>
                    <a:spcPts val="600"/>
                  </a:spcAft>
                  <a:buFont typeface="+mj-lt"/>
                  <a:buAutoNum type="arabicPeriod"/>
                </a:pPr>
                <a:r>
                  <a:rPr lang="zh-CN" altLang="en-US" b="1">
                    <a:solidFill>
                      <a:schemeClr val="accent2">
                        <a:lumMod val="50000"/>
                      </a:schemeClr>
                    </a:solidFill>
                  </a:rPr>
                  <a:t>若</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且</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en-US" altLang="zh-CN" b="1">
                  <a:solidFill>
                    <a:schemeClr val="accent2">
                      <a:lumMod val="50000"/>
                    </a:schemeClr>
                  </a:solidFill>
                </a:endParaRPr>
              </a:p>
              <a:p>
                <a:pPr marL="342900" indent="-342900">
                  <a:spcBef>
                    <a:spcPts val="600"/>
                  </a:spcBef>
                  <a:spcAft>
                    <a:spcPts val="600"/>
                  </a:spcAft>
                  <a:buFont typeface="+mj-lt"/>
                  <a:buAutoNum type="arabicPeriod"/>
                </a:pPr>
                <a:r>
                  <a:rPr lang="zh-CN" altLang="en-US" b="1">
                    <a:solidFill>
                      <a:schemeClr val="accent2">
                        <a:lumMod val="50000"/>
                      </a:schemeClr>
                    </a:solidFill>
                  </a:rPr>
                  <a:t>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en-US" altLang="zh-CN" b="1">
                  <a:solidFill>
                    <a:schemeClr val="accent2">
                      <a:lumMod val="50000"/>
                    </a:schemeClr>
                  </a:solidFill>
                </a:endParaRPr>
              </a:p>
              <a:p>
                <a:pPr marL="342900" indent="-342900">
                  <a:spcBef>
                    <a:spcPts val="600"/>
                  </a:spcBef>
                  <a:spcAft>
                    <a:spcPts val="600"/>
                  </a:spcAft>
                  <a:buFont typeface="+mj-lt"/>
                  <a:buAutoNum type="arabicPeriod"/>
                </a:pPr>
                <a:r>
                  <a:rPr lang="zh-CN" altLang="en-US" b="1">
                    <a:solidFill>
                      <a:schemeClr val="accent2">
                        <a:lumMod val="50000"/>
                      </a:schemeClr>
                    </a:solidFill>
                  </a:rPr>
                  <a:t>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en-US" altLang="zh-CN" b="1">
                  <a:solidFill>
                    <a:schemeClr val="accent2">
                      <a:lumMod val="50000"/>
                    </a:schemeClr>
                  </a:solidFill>
                </a:endParaRPr>
              </a:p>
              <a:p>
                <a:pPr marL="342900" indent="-342900">
                  <a:spcBef>
                    <a:spcPts val="600"/>
                  </a:spcBef>
                  <a:spcAft>
                    <a:spcPts val="600"/>
                  </a:spcAft>
                  <a:buFont typeface="+mj-lt"/>
                  <a:buAutoNum type="arabicPeriod"/>
                </a:pPr>
                <a:r>
                  <a:rPr lang="zh-CN" altLang="en-US" b="1">
                    <a:solidFill>
                      <a:schemeClr val="accent2">
                        <a:lumMod val="50000"/>
                      </a:schemeClr>
                    </a:solidFill>
                  </a:rPr>
                  <a:t>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BC262A85-CEFD-4FC0-AE6F-940F4DE595FF}"/>
                  </a:ext>
                </a:extLst>
              </p:cNvPr>
              <p:cNvSpPr txBox="1">
                <a:spLocks noRot="1" noChangeAspect="1" noMove="1" noResize="1" noEditPoints="1" noAdjustHandles="1" noChangeArrowheads="1" noChangeShapeType="1" noTextEdit="1"/>
              </p:cNvSpPr>
              <p:nvPr/>
            </p:nvSpPr>
            <p:spPr>
              <a:xfrm>
                <a:off x="692148" y="994161"/>
                <a:ext cx="3752849" cy="3385542"/>
              </a:xfrm>
              <a:prstGeom prst="rect">
                <a:avLst/>
              </a:prstGeom>
              <a:blipFill>
                <a:blip r:embed="rId2"/>
                <a:stretch>
                  <a:fillRect l="-1463" t="-901" r="-1301" b="-19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3E29E71-98AD-476A-B2F8-B39695F83927}"/>
                  </a:ext>
                </a:extLst>
              </p:cNvPr>
              <p:cNvSpPr txBox="1"/>
              <p:nvPr/>
            </p:nvSpPr>
            <p:spPr>
              <a:xfrm>
                <a:off x="4748537" y="981882"/>
                <a:ext cx="3703315" cy="3410101"/>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p>
              <a:p>
                <a:pPr marL="285750" indent="-285750">
                  <a:lnSpc>
                    <a:spcPts val="2200"/>
                  </a:lnSpc>
                  <a:spcBef>
                    <a:spcPts val="600"/>
                  </a:spcBef>
                  <a:buFont typeface="Arial" panose="020B0604020202020204" pitchFamily="34" charset="0"/>
                  <a:buChar char="•"/>
                </a:pPr>
                <a:r>
                  <a:rPr lang="en-US" altLang="zh-CN" sz="1600" b="1">
                    <a:solidFill>
                      <a:schemeClr val="accent2">
                        <a:lumMod val="50000"/>
                      </a:schemeClr>
                    </a:solidFill>
                  </a:rPr>
                  <a:t>(3) </a:t>
                </a:r>
                <a:r>
                  <a:rPr lang="zh-CN" altLang="en-US" sz="1600" b="1">
                    <a:solidFill>
                      <a:schemeClr val="accent2">
                        <a:lumMod val="50000"/>
                      </a:schemeClr>
                    </a:solidFill>
                  </a:rPr>
                  <a:t>对任意真值赋值函数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，则由</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，从而再由</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en-US" altLang="zh-CN" sz="1600" b="1">
                    <a:solidFill>
                      <a:schemeClr val="accent2">
                        <a:lumMod val="50000"/>
                      </a:schemeClr>
                    </a:solidFill>
                  </a:rPr>
                  <a:t>(4) </a:t>
                </a:r>
                <a:r>
                  <a:rPr lang="zh-CN" altLang="en-US" sz="1600" b="1">
                    <a:solidFill>
                      <a:schemeClr val="accent2">
                        <a:lumMod val="50000"/>
                      </a:schemeClr>
                    </a:solidFill>
                  </a:rPr>
                  <a:t>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，则由</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i="0">
                    <a:solidFill>
                      <a:schemeClr val="accent2">
                        <a:lumMod val="50000"/>
                      </a:schemeClr>
                    </a:solidFill>
                    <a:latin typeface="+mj-lt"/>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，且由</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，从而根据</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的真值定义有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en-US" altLang="zh-CN" sz="1600" b="1">
                    <a:solidFill>
                      <a:schemeClr val="accent2">
                        <a:lumMod val="50000"/>
                      </a:schemeClr>
                    </a:solidFill>
                  </a:rPr>
                  <a:t>(7) </a:t>
                </a:r>
                <a:r>
                  <a:rPr lang="zh-CN" altLang="en-US" sz="1600" b="1">
                    <a:solidFill>
                      <a:schemeClr val="accent2">
                        <a:lumMod val="50000"/>
                      </a:schemeClr>
                    </a:solidFill>
                  </a:rPr>
                  <a:t>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；而若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，则由</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，从而也有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F3E29E71-98AD-476A-B2F8-B39695F83927}"/>
                  </a:ext>
                </a:extLst>
              </p:cNvPr>
              <p:cNvSpPr txBox="1">
                <a:spLocks noRot="1" noChangeAspect="1" noMove="1" noResize="1" noEditPoints="1" noAdjustHandles="1" noChangeArrowheads="1" noChangeShapeType="1" noTextEdit="1"/>
              </p:cNvSpPr>
              <p:nvPr/>
            </p:nvSpPr>
            <p:spPr>
              <a:xfrm>
                <a:off x="4748537" y="981882"/>
                <a:ext cx="3703315" cy="3410101"/>
              </a:xfrm>
              <a:prstGeom prst="rect">
                <a:avLst/>
              </a:prstGeom>
              <a:blipFill>
                <a:blip r:embed="rId3"/>
                <a:stretch>
                  <a:fillRect l="-988" r="-6260" b="-14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910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命题演算公理化系统的可靠性</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命题演算公理化系统的可靠性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第八讲  命题演算系统的元理论</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F44941-EAD0-4476-BAE1-35C4F4F8BE2E}"/>
                  </a:ext>
                </a:extLst>
              </p:cNvPr>
              <p:cNvSpPr txBox="1"/>
              <p:nvPr/>
            </p:nvSpPr>
            <p:spPr>
              <a:xfrm>
                <a:off x="675640" y="914400"/>
                <a:ext cx="3688080"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对公式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38F44941-EAD0-4476-BAE1-35C4F4F8BE2E}"/>
                  </a:ext>
                </a:extLst>
              </p:cNvPr>
              <p:cNvSpPr txBox="1">
                <a:spLocks noRot="1" noChangeAspect="1" noMove="1" noResize="1" noEditPoints="1" noAdjustHandles="1" noChangeArrowheads="1" noChangeShapeType="1" noTextEdit="1"/>
              </p:cNvSpPr>
              <p:nvPr/>
            </p:nvSpPr>
            <p:spPr>
              <a:xfrm>
                <a:off x="675640" y="914400"/>
                <a:ext cx="3688080" cy="369332"/>
              </a:xfrm>
              <a:prstGeom prst="rect">
                <a:avLst/>
              </a:prstGeom>
              <a:blipFill>
                <a:blip r:embed="rId2"/>
                <a:stretch>
                  <a:fillRect l="-1488"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9947C99-99FD-491A-B206-653BD2DD0B09}"/>
                  </a:ext>
                </a:extLst>
              </p:cNvPr>
              <p:cNvSpPr txBox="1"/>
              <p:nvPr/>
            </p:nvSpPr>
            <p:spPr>
              <a:xfrm>
                <a:off x="4972875" y="914400"/>
                <a:ext cx="3495485" cy="1761636"/>
              </a:xfrm>
              <a:prstGeom prst="rect">
                <a:avLst/>
              </a:prstGeom>
              <a:solidFill>
                <a:schemeClr val="accent2">
                  <a:lumMod val="20000"/>
                  <a:lumOff val="80000"/>
                </a:schemeClr>
              </a:solidFill>
            </p:spPr>
            <p:txBody>
              <a:bodyPr wrap="square" rtlCol="0">
                <a:spAutoFit/>
              </a:bodyPr>
              <a:lstStyle/>
              <a:p>
                <a:pPr>
                  <a:lnSpc>
                    <a:spcPts val="2400"/>
                  </a:lnSpc>
                  <a:spcBef>
                    <a:spcPts val="600"/>
                  </a:spcBef>
                </a:pPr>
                <a:r>
                  <a:rPr lang="zh-CN" altLang="en-US" sz="1600" b="1">
                    <a:solidFill>
                      <a:schemeClr val="accent2">
                        <a:lumMod val="50000"/>
                      </a:schemeClr>
                    </a:solidFill>
                  </a:rPr>
                  <a:t>对公式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endParaRPr lang="en-US" altLang="zh-CN" sz="16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rPr>
                  <a:t>归纳基</a:t>
                </a:r>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是公理</a:t>
                </a:r>
                <a:r>
                  <a:rPr lang="en-US" altLang="zh-CN" sz="1600" b="1">
                    <a:solidFill>
                      <a:schemeClr val="accent2">
                        <a:lumMod val="50000"/>
                      </a:schemeClr>
                    </a:solidFill>
                  </a:rPr>
                  <a:t>A1, A2</a:t>
                </a:r>
                <a:r>
                  <a:rPr lang="zh-CN" altLang="en-US" sz="1600" b="1">
                    <a:solidFill>
                      <a:schemeClr val="accent2">
                        <a:lumMod val="50000"/>
                      </a:schemeClr>
                    </a:solidFill>
                  </a:rPr>
                  <a:t>或</a:t>
                </a:r>
                <a:r>
                  <a:rPr lang="en-US" altLang="zh-CN" sz="1600" b="1">
                    <a:solidFill>
                      <a:schemeClr val="accent2">
                        <a:lumMod val="50000"/>
                      </a:schemeClr>
                    </a:solidFill>
                  </a:rPr>
                  <a:t>A3</a:t>
                </a:r>
                <a:r>
                  <a:rPr lang="zh-CN" altLang="en-US" sz="1600" b="1">
                    <a:solidFill>
                      <a:schemeClr val="accent2">
                        <a:lumMod val="50000"/>
                      </a:schemeClr>
                    </a:solidFill>
                  </a:rPr>
                  <a:t>的代入实例，或者</a:t>
                </a:r>
                <a:endParaRPr lang="en-US" altLang="zh-CN" sz="16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rPr>
                  <a:t>归纳步</a:t>
                </a:r>
                <a:r>
                  <a:rPr lang="zh-CN" altLang="en-US" sz="1600" b="1">
                    <a:solidFill>
                      <a:schemeClr val="accent2">
                        <a:lumMod val="50000"/>
                      </a:schemeClr>
                    </a:solidFill>
                  </a:rPr>
                  <a:t>：存在内定理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E9947C99-99FD-491A-B206-653BD2DD0B09}"/>
                  </a:ext>
                </a:extLst>
              </p:cNvPr>
              <p:cNvSpPr txBox="1">
                <a:spLocks noRot="1" noChangeAspect="1" noMove="1" noResize="1" noEditPoints="1" noAdjustHandles="1" noChangeArrowheads="1" noChangeShapeType="1" noTextEdit="1"/>
              </p:cNvSpPr>
              <p:nvPr/>
            </p:nvSpPr>
            <p:spPr>
              <a:xfrm>
                <a:off x="4972875" y="914400"/>
                <a:ext cx="3495485" cy="1761636"/>
              </a:xfrm>
              <a:prstGeom prst="rect">
                <a:avLst/>
              </a:prstGeom>
              <a:blipFill>
                <a:blip r:embed="rId3"/>
                <a:stretch>
                  <a:fillRect l="-10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16976D6-E55F-48F1-AB74-B786F9230EC4}"/>
                  </a:ext>
                </a:extLst>
              </p:cNvPr>
              <p:cNvSpPr txBox="1"/>
              <p:nvPr/>
            </p:nvSpPr>
            <p:spPr>
              <a:xfrm>
                <a:off x="4780279" y="2836212"/>
                <a:ext cx="3688081" cy="1542666"/>
              </a:xfrm>
              <a:prstGeom prst="rect">
                <a:avLst/>
              </a:prstGeom>
              <a:solidFill>
                <a:schemeClr val="accent2">
                  <a:lumMod val="20000"/>
                  <a:lumOff val="80000"/>
                </a:schemeClr>
              </a:solidFill>
            </p:spPr>
            <p:txBody>
              <a:bodyPr wrap="square" rtlCol="0">
                <a:spAutoFit/>
              </a:bodyPr>
              <a:lstStyle/>
              <a:p>
                <a:pPr>
                  <a:lnSpc>
                    <a:spcPts val="2400"/>
                  </a:lnSpc>
                  <a:spcBef>
                    <a:spcPts val="600"/>
                  </a:spcBef>
                </a:pPr>
                <a:r>
                  <a:rPr lang="zh-CN" altLang="en-US" sz="1400" b="1">
                    <a:solidFill>
                      <a:schemeClr val="accent2">
                        <a:lumMod val="50000"/>
                      </a:schemeClr>
                    </a:solidFill>
                  </a:rPr>
                  <a:t>下面三个公式的</a:t>
                </a:r>
                <a:r>
                  <a:rPr lang="zh-CN" altLang="en-US" sz="1400" b="1">
                    <a:solidFill>
                      <a:srgbClr val="C00000"/>
                    </a:solidFill>
                  </a:rPr>
                  <a:t>代入实例</a:t>
                </a:r>
                <a:r>
                  <a:rPr lang="zh-CN" altLang="en-US" sz="1400" b="1">
                    <a:solidFill>
                      <a:schemeClr val="accent2">
                        <a:lumMod val="50000"/>
                      </a:schemeClr>
                    </a:solidFill>
                  </a:rPr>
                  <a:t>是公理：</a:t>
                </a:r>
              </a:p>
              <a:p>
                <a:pPr>
                  <a:lnSpc>
                    <a:spcPts val="2400"/>
                  </a:lnSpc>
                  <a:spcBef>
                    <a:spcPts val="600"/>
                  </a:spcBef>
                </a:pPr>
                <a:r>
                  <a:rPr lang="en-US" altLang="zh-CN" sz="1400" b="1">
                    <a:solidFill>
                      <a:schemeClr val="accent2">
                        <a:lumMod val="50000"/>
                      </a:schemeClr>
                    </a:solidFill>
                  </a:rPr>
                  <a:t>(A1).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e>
                        </m:d>
                      </m:e>
                    </m:d>
                  </m:oMath>
                </a14:m>
                <a:endParaRPr lang="en-US" altLang="zh-CN" sz="1400" b="1">
                  <a:solidFill>
                    <a:schemeClr val="accent2">
                      <a:lumMod val="50000"/>
                    </a:schemeClr>
                  </a:solidFill>
                </a:endParaRPr>
              </a:p>
              <a:p>
                <a:pPr>
                  <a:lnSpc>
                    <a:spcPts val="2400"/>
                  </a:lnSpc>
                  <a:spcBef>
                    <a:spcPts val="600"/>
                  </a:spcBef>
                </a:pPr>
                <a:r>
                  <a:rPr lang="en-US" altLang="zh-CN" sz="1400" b="1">
                    <a:solidFill>
                      <a:schemeClr val="accent2">
                        <a:lumMod val="50000"/>
                      </a:schemeClr>
                    </a:solidFill>
                  </a:rPr>
                  <a:t>(A2).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e>
                    </m:d>
                  </m:oMath>
                </a14:m>
                <a:r>
                  <a:rPr lang="en-US" altLang="zh-CN" sz="1400" b="1">
                    <a:solidFill>
                      <a:schemeClr val="accent2">
                        <a:lumMod val="50000"/>
                      </a:schemeClr>
                    </a:solidFill>
                  </a:rPr>
                  <a:t> </a:t>
                </a:r>
              </a:p>
              <a:p>
                <a:pPr>
                  <a:lnSpc>
                    <a:spcPts val="2400"/>
                  </a:lnSpc>
                  <a:spcBef>
                    <a:spcPts val="600"/>
                  </a:spcBef>
                </a:pPr>
                <a:r>
                  <a:rPr lang="en-US" altLang="zh-CN" sz="1400" b="1">
                    <a:solidFill>
                      <a:schemeClr val="accent2">
                        <a:lumMod val="50000"/>
                      </a:schemeClr>
                    </a:solidFill>
                  </a:rPr>
                  <a:t>(A3).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e>
                    </m:d>
                  </m:oMath>
                </a14:m>
                <a:endParaRPr lang="zh-CN" altLang="en-US"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B16976D6-E55F-48F1-AB74-B786F9230EC4}"/>
                  </a:ext>
                </a:extLst>
              </p:cNvPr>
              <p:cNvSpPr txBox="1">
                <a:spLocks noRot="1" noChangeAspect="1" noMove="1" noResize="1" noEditPoints="1" noAdjustHandles="1" noChangeArrowheads="1" noChangeShapeType="1" noTextEdit="1"/>
              </p:cNvSpPr>
              <p:nvPr/>
            </p:nvSpPr>
            <p:spPr>
              <a:xfrm>
                <a:off x="4780279" y="2836212"/>
                <a:ext cx="3688081" cy="1542666"/>
              </a:xfrm>
              <a:prstGeom prst="rect">
                <a:avLst/>
              </a:prstGeom>
              <a:blipFill>
                <a:blip r:embed="rId4"/>
                <a:stretch>
                  <a:fillRect l="-496" b="-23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E387C8A-43D4-4963-88ED-19AB47D129C8}"/>
                  </a:ext>
                </a:extLst>
              </p:cNvPr>
              <p:cNvSpPr txBox="1"/>
              <p:nvPr/>
            </p:nvSpPr>
            <p:spPr>
              <a:xfrm>
                <a:off x="675640" y="1667366"/>
                <a:ext cx="3637280" cy="2711512"/>
              </a:xfrm>
              <a:prstGeom prst="rect">
                <a:avLst/>
              </a:prstGeom>
              <a:solidFill>
                <a:schemeClr val="accent6">
                  <a:lumMod val="20000"/>
                  <a:lumOff val="80000"/>
                </a:schemeClr>
              </a:solidFill>
            </p:spPr>
            <p:txBody>
              <a:bodyPr wrap="square" rtlCol="0">
                <a:spAutoFit/>
              </a:bodyPr>
              <a:lstStyle/>
              <a:p>
                <a:pPr>
                  <a:lnSpc>
                    <a:spcPts val="2600"/>
                  </a:lnSpc>
                  <a:spcBef>
                    <a:spcPts val="600"/>
                  </a:spcBef>
                  <a:spcAft>
                    <a:spcPts val="600"/>
                  </a:spcAft>
                </a:pPr>
                <a:r>
                  <a:rPr lang="en-US" altLang="zh-CN" b="1">
                    <a:solidFill>
                      <a:schemeClr val="accent2">
                        <a:lumMod val="50000"/>
                      </a:schemeClr>
                    </a:solidFill>
                  </a:rPr>
                  <a:t>【</a:t>
                </a:r>
                <a:r>
                  <a:rPr lang="zh-CN" altLang="en-US" b="1">
                    <a:solidFill>
                      <a:schemeClr val="accent2">
                        <a:lumMod val="50000"/>
                      </a:schemeClr>
                    </a:solidFill>
                  </a:rPr>
                  <a:t>证明</a:t>
                </a:r>
                <a:r>
                  <a:rPr lang="en-US" altLang="zh-CN" b="1">
                    <a:solidFill>
                      <a:schemeClr val="accent2">
                        <a:lumMod val="50000"/>
                      </a:schemeClr>
                    </a:solidFill>
                  </a:rPr>
                  <a:t>】</a:t>
                </a:r>
                <a:r>
                  <a:rPr lang="zh-CN" altLang="en-US" b="1">
                    <a:solidFill>
                      <a:schemeClr val="accent2">
                        <a:lumMod val="50000"/>
                      </a:schemeClr>
                    </a:solidFill>
                  </a:rPr>
                  <a:t>不难根据内定理的归纳定义归纳证明：</a:t>
                </a:r>
                <a:endParaRPr lang="en-US" altLang="zh-CN" b="1">
                  <a:solidFill>
                    <a:schemeClr val="accent2">
                      <a:lumMod val="50000"/>
                    </a:schemeClr>
                  </a:solidFill>
                </a:endParaRPr>
              </a:p>
              <a:p>
                <a:pPr marL="285750" indent="-285750">
                  <a:lnSpc>
                    <a:spcPts val="2600"/>
                  </a:lnSpc>
                  <a:spcBef>
                    <a:spcPts val="600"/>
                  </a:spcBef>
                  <a:spcAft>
                    <a:spcPts val="600"/>
                  </a:spcAft>
                  <a:buFont typeface="Arial" panose="020B0604020202020204" pitchFamily="34" charset="0"/>
                  <a:buChar char="•"/>
                </a:pPr>
                <a:r>
                  <a:rPr lang="zh-CN" altLang="en-US" b="1">
                    <a:solidFill>
                      <a:srgbClr val="002060"/>
                    </a:solidFill>
                  </a:rPr>
                  <a:t>归纳基</a:t>
                </a:r>
                <a:r>
                  <a:rPr lang="zh-CN" altLang="en-US" b="1">
                    <a:solidFill>
                      <a:schemeClr val="accent2">
                        <a:lumMod val="50000"/>
                      </a:schemeClr>
                    </a:solidFill>
                  </a:rPr>
                  <a:t>：若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是公理</a:t>
                </a:r>
                <a:r>
                  <a:rPr lang="en-US" altLang="zh-CN" b="1">
                    <a:solidFill>
                      <a:schemeClr val="accent2">
                        <a:lumMod val="50000"/>
                      </a:schemeClr>
                    </a:solidFill>
                  </a:rPr>
                  <a:t>A1, A2, A3</a:t>
                </a:r>
                <a:r>
                  <a:rPr lang="zh-CN" altLang="en-US" b="1">
                    <a:solidFill>
                      <a:schemeClr val="accent2">
                        <a:lumMod val="50000"/>
                      </a:schemeClr>
                    </a:solidFill>
                  </a:rPr>
                  <a:t>的代入实例，不难得到</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en-US" altLang="zh-CN" b="1">
                  <a:solidFill>
                    <a:schemeClr val="accent2">
                      <a:lumMod val="50000"/>
                    </a:schemeClr>
                  </a:solidFill>
                </a:endParaRPr>
              </a:p>
              <a:p>
                <a:pPr marL="285750" indent="-285750">
                  <a:lnSpc>
                    <a:spcPts val="2600"/>
                  </a:lnSpc>
                  <a:spcBef>
                    <a:spcPts val="600"/>
                  </a:spcBef>
                  <a:spcAft>
                    <a:spcPts val="600"/>
                  </a:spcAft>
                  <a:buFont typeface="Arial" panose="020B0604020202020204" pitchFamily="34" charset="0"/>
                  <a:buChar char="•"/>
                </a:pPr>
                <a:r>
                  <a:rPr lang="zh-CN" altLang="en-US" b="1">
                    <a:solidFill>
                      <a:srgbClr val="002060"/>
                    </a:solidFill>
                  </a:rPr>
                  <a:t>归纳步</a:t>
                </a:r>
                <a:r>
                  <a:rPr lang="zh-CN" altLang="en-US" b="1">
                    <a:solidFill>
                      <a:schemeClr val="accent2">
                        <a:lumMod val="50000"/>
                      </a:schemeClr>
                    </a:solidFill>
                  </a:rPr>
                  <a:t>：若存在内定理</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𝑪</m:t>
                    </m:r>
                  </m:oMath>
                </a14:m>
                <a:r>
                  <a:rPr lang="zh-CN" altLang="en-US" b="1">
                    <a:solidFill>
                      <a:schemeClr val="accent2">
                        <a:lumMod val="50000"/>
                      </a:schemeClr>
                    </a:solidFill>
                  </a:rPr>
                  <a:t>使得</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，则按归纳假设有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a14:m>
                <a:r>
                  <a:rPr lang="zh-CN" altLang="en-US" b="1">
                    <a:solidFill>
                      <a:schemeClr val="accent2">
                        <a:lumMod val="50000"/>
                      </a:schemeClr>
                    </a:solidFill>
                  </a:rPr>
                  <a:t>，从而也有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BE387C8A-43D4-4963-88ED-19AB47D129C8}"/>
                  </a:ext>
                </a:extLst>
              </p:cNvPr>
              <p:cNvSpPr txBox="1">
                <a:spLocks noRot="1" noChangeAspect="1" noMove="1" noResize="1" noEditPoints="1" noAdjustHandles="1" noChangeArrowheads="1" noChangeShapeType="1" noTextEdit="1"/>
              </p:cNvSpPr>
              <p:nvPr/>
            </p:nvSpPr>
            <p:spPr>
              <a:xfrm>
                <a:off x="675640" y="1667366"/>
                <a:ext cx="3637280" cy="2711512"/>
              </a:xfrm>
              <a:prstGeom prst="rect">
                <a:avLst/>
              </a:prstGeom>
              <a:blipFill>
                <a:blip r:embed="rId5"/>
                <a:stretch>
                  <a:fillRect l="-1508" r="-1005" b="-2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910832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2985</TotalTime>
  <Words>8128</Words>
  <Application>Microsoft Office PowerPoint</Application>
  <PresentationFormat>全屏显示(16:9)</PresentationFormat>
  <Paragraphs>704</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等线</vt:lpstr>
      <vt:lpstr>仿宋</vt:lpstr>
      <vt:lpstr>华文新魏</vt:lpstr>
      <vt:lpstr>楷体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zhou xiaocong</cp:lastModifiedBy>
  <cp:revision>119</cp:revision>
  <dcterms:created xsi:type="dcterms:W3CDTF">2022-01-01T06:39:40Z</dcterms:created>
  <dcterms:modified xsi:type="dcterms:W3CDTF">2023-04-07T15:26:18Z</dcterms:modified>
</cp:coreProperties>
</file>