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83" r:id="rId4"/>
    <p:sldId id="257" r:id="rId5"/>
    <p:sldId id="281" r:id="rId6"/>
    <p:sldId id="286" r:id="rId7"/>
    <p:sldId id="288" r:id="rId8"/>
    <p:sldId id="289" r:id="rId9"/>
    <p:sldId id="290" r:id="rId10"/>
    <p:sldId id="291" r:id="rId11"/>
    <p:sldId id="287" r:id="rId12"/>
    <p:sldId id="292" r:id="rId13"/>
    <p:sldId id="293" r:id="rId14"/>
    <p:sldId id="295" r:id="rId15"/>
    <p:sldId id="296" r:id="rId16"/>
    <p:sldId id="297" r:id="rId17"/>
    <p:sldId id="294" r:id="rId18"/>
    <p:sldId id="285" r:id="rId19"/>
    <p:sldId id="284" r:id="rId20"/>
    <p:sldId id="282" r:id="rId21"/>
    <p:sldId id="298" r:id="rId22"/>
    <p:sldId id="302" r:id="rId23"/>
    <p:sldId id="301" r:id="rId24"/>
    <p:sldId id="305" r:id="rId25"/>
    <p:sldId id="306" r:id="rId26"/>
    <p:sldId id="307" r:id="rId27"/>
    <p:sldId id="308" r:id="rId28"/>
    <p:sldId id="303" r:id="rId29"/>
    <p:sldId id="311" r:id="rId30"/>
    <p:sldId id="320" r:id="rId31"/>
    <p:sldId id="312" r:id="rId32"/>
    <p:sldId id="313" r:id="rId33"/>
    <p:sldId id="314" r:id="rId34"/>
    <p:sldId id="316" r:id="rId35"/>
    <p:sldId id="309" r:id="rId36"/>
    <p:sldId id="310" r:id="rId37"/>
    <p:sldId id="315" r:id="rId38"/>
    <p:sldId id="319" r:id="rId39"/>
    <p:sldId id="318" r:id="rId40"/>
    <p:sldId id="317" r:id="rId41"/>
    <p:sldId id="304" r:id="rId42"/>
    <p:sldId id="299" r:id="rId43"/>
    <p:sldId id="272" r:id="rId44"/>
    <p:sldId id="280" r:id="rId45"/>
    <p:sldId id="262"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2023/04/02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2.png"/><Relationship Id="rId2" Type="http://schemas.openxmlformats.org/officeDocument/2006/relationships/image" Target="../media/image470.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1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4.png"/><Relationship Id="rId7"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0.png"/><Relationship Id="rId9" Type="http://schemas.openxmlformats.org/officeDocument/2006/relationships/image" Target="../media/image7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1.png"/><Relationship Id="rId7" Type="http://schemas.openxmlformats.org/officeDocument/2006/relationships/image" Target="../media/image78.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84.png"/></Relationships>
</file>

<file path=ppt/slides/_rels/slide1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1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01.png"/></Relationships>
</file>

<file path=ppt/slides/_rels/slide2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5" Type="http://schemas.openxmlformats.org/officeDocument/2006/relationships/image" Target="../media/image114.png"/><Relationship Id="rId4" Type="http://schemas.openxmlformats.org/officeDocument/2006/relationships/image" Target="../media/image113.png"/></Relationships>
</file>

<file path=ppt/slides/_rels/slide2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2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 Id="rId4" Type="http://schemas.openxmlformats.org/officeDocument/2006/relationships/image" Target="../media/image123.png"/></Relationships>
</file>

<file path=ppt/slides/_rels/slide2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xml"/><Relationship Id="rId4" Type="http://schemas.openxmlformats.org/officeDocument/2006/relationships/image" Target="../media/image126.png"/></Relationships>
</file>

<file path=ppt/slides/_rels/slide27.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image" Target="../media/image127.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 Id="rId9" Type="http://schemas.openxmlformats.org/officeDocument/2006/relationships/image" Target="../media/image134.png"/></Relationships>
</file>

<file path=ppt/slides/_rels/slide2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 Id="rId4" Type="http://schemas.openxmlformats.org/officeDocument/2006/relationships/image" Target="../media/image137.png"/></Relationships>
</file>

<file path=ppt/slides/_rels/slide2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3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5" Type="http://schemas.openxmlformats.org/officeDocument/2006/relationships/image" Target="../media/image147.png"/><Relationship Id="rId4" Type="http://schemas.openxmlformats.org/officeDocument/2006/relationships/image" Target="../media/image146.png"/></Relationships>
</file>

<file path=ppt/slides/_rels/slide3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xml"/><Relationship Id="rId4" Type="http://schemas.openxmlformats.org/officeDocument/2006/relationships/image" Target="../media/image156.png"/></Relationships>
</file>

<file path=ppt/slides/_rels/slide3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1.xml"/><Relationship Id="rId4" Type="http://schemas.openxmlformats.org/officeDocument/2006/relationships/image" Target="../media/image1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4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18" Type="http://schemas.openxmlformats.org/officeDocument/2006/relationships/image" Target="../media/image180.png"/><Relationship Id="rId26" Type="http://schemas.openxmlformats.org/officeDocument/2006/relationships/image" Target="../media/image188.png"/><Relationship Id="rId3" Type="http://schemas.openxmlformats.org/officeDocument/2006/relationships/image" Target="../media/image9.png"/><Relationship Id="rId21" Type="http://schemas.openxmlformats.org/officeDocument/2006/relationships/image" Target="../media/image183.png"/><Relationship Id="rId7" Type="http://schemas.openxmlformats.org/officeDocument/2006/relationships/image" Target="../media/image169.png"/><Relationship Id="rId12" Type="http://schemas.openxmlformats.org/officeDocument/2006/relationships/image" Target="../media/image174.png"/><Relationship Id="rId17" Type="http://schemas.openxmlformats.org/officeDocument/2006/relationships/image" Target="../media/image179.png"/><Relationship Id="rId25" Type="http://schemas.openxmlformats.org/officeDocument/2006/relationships/image" Target="../media/image187.png"/><Relationship Id="rId2" Type="http://schemas.openxmlformats.org/officeDocument/2006/relationships/image" Target="../media/image165.png"/><Relationship Id="rId16" Type="http://schemas.openxmlformats.org/officeDocument/2006/relationships/image" Target="../media/image178.png"/><Relationship Id="rId20"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68.png"/><Relationship Id="rId11" Type="http://schemas.openxmlformats.org/officeDocument/2006/relationships/image" Target="../media/image173.png"/><Relationship Id="rId24" Type="http://schemas.openxmlformats.org/officeDocument/2006/relationships/image" Target="../media/image186.png"/><Relationship Id="rId5" Type="http://schemas.openxmlformats.org/officeDocument/2006/relationships/image" Target="../media/image167.png"/><Relationship Id="rId15" Type="http://schemas.openxmlformats.org/officeDocument/2006/relationships/image" Target="../media/image177.png"/><Relationship Id="rId23" Type="http://schemas.openxmlformats.org/officeDocument/2006/relationships/image" Target="../media/image185.png"/><Relationship Id="rId10" Type="http://schemas.openxmlformats.org/officeDocument/2006/relationships/image" Target="../media/image172.png"/><Relationship Id="rId19" Type="http://schemas.openxmlformats.org/officeDocument/2006/relationships/image" Target="../media/image181.png"/><Relationship Id="rId4" Type="http://schemas.openxmlformats.org/officeDocument/2006/relationships/image" Target="../media/image166.png"/><Relationship Id="rId9" Type="http://schemas.openxmlformats.org/officeDocument/2006/relationships/image" Target="../media/image171.png"/><Relationship Id="rId14" Type="http://schemas.openxmlformats.org/officeDocument/2006/relationships/image" Target="../media/image176.png"/><Relationship Id="rId22" Type="http://schemas.openxmlformats.org/officeDocument/2006/relationships/image" Target="../media/image184.png"/><Relationship Id="rId27" Type="http://schemas.openxmlformats.org/officeDocument/2006/relationships/image" Target="../media/image189.png"/></Relationships>
</file>

<file path=ppt/slides/_rels/slide42.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image" Target="../media/image201.png"/><Relationship Id="rId18" Type="http://schemas.openxmlformats.org/officeDocument/2006/relationships/image" Target="../media/image206.png"/><Relationship Id="rId3" Type="http://schemas.openxmlformats.org/officeDocument/2006/relationships/image" Target="../media/image191.png"/><Relationship Id="rId21" Type="http://schemas.openxmlformats.org/officeDocument/2006/relationships/image" Target="../media/image209.png"/><Relationship Id="rId7" Type="http://schemas.openxmlformats.org/officeDocument/2006/relationships/image" Target="../media/image195.png"/><Relationship Id="rId12" Type="http://schemas.openxmlformats.org/officeDocument/2006/relationships/image" Target="../media/image200.png"/><Relationship Id="rId17" Type="http://schemas.openxmlformats.org/officeDocument/2006/relationships/image" Target="../media/image205.png"/><Relationship Id="rId2" Type="http://schemas.openxmlformats.org/officeDocument/2006/relationships/image" Target="../media/image190.png"/><Relationship Id="rId16" Type="http://schemas.openxmlformats.org/officeDocument/2006/relationships/image" Target="../media/image204.png"/><Relationship Id="rId20" Type="http://schemas.openxmlformats.org/officeDocument/2006/relationships/image" Target="../media/image208.png"/><Relationship Id="rId1" Type="http://schemas.openxmlformats.org/officeDocument/2006/relationships/slideLayout" Target="../slideLayouts/slideLayout1.xml"/><Relationship Id="rId6" Type="http://schemas.openxmlformats.org/officeDocument/2006/relationships/image" Target="../media/image194.png"/><Relationship Id="rId11" Type="http://schemas.openxmlformats.org/officeDocument/2006/relationships/image" Target="../media/image199.png"/><Relationship Id="rId5" Type="http://schemas.openxmlformats.org/officeDocument/2006/relationships/image" Target="../media/image193.png"/><Relationship Id="rId15" Type="http://schemas.openxmlformats.org/officeDocument/2006/relationships/image" Target="../media/image203.png"/><Relationship Id="rId23" Type="http://schemas.openxmlformats.org/officeDocument/2006/relationships/image" Target="../media/image211.png"/><Relationship Id="rId10" Type="http://schemas.openxmlformats.org/officeDocument/2006/relationships/image" Target="../media/image198.png"/><Relationship Id="rId19" Type="http://schemas.openxmlformats.org/officeDocument/2006/relationships/image" Target="../media/image207.png"/><Relationship Id="rId4" Type="http://schemas.openxmlformats.org/officeDocument/2006/relationships/image" Target="../media/image192.png"/><Relationship Id="rId9" Type="http://schemas.openxmlformats.org/officeDocument/2006/relationships/image" Target="../media/image197.png"/><Relationship Id="rId14" Type="http://schemas.openxmlformats.org/officeDocument/2006/relationships/image" Target="../media/image202.png"/><Relationship Id="rId22" Type="http://schemas.openxmlformats.org/officeDocument/2006/relationships/image" Target="../media/image2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90.png"/><Relationship Id="rId2" Type="http://schemas.openxmlformats.org/officeDocument/2006/relationships/image" Target="../media/image208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第九讲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命题演算自然推理系统</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命题演算自然推理系统的特点</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CAA35C6D-147E-4486-98F1-3FDCA5374D17}"/>
              </a:ext>
            </a:extLst>
          </p:cNvPr>
          <p:cNvSpPr txBox="1"/>
          <p:nvPr/>
        </p:nvSpPr>
        <p:spPr>
          <a:xfrm>
            <a:off x="599156" y="943089"/>
            <a:ext cx="4595976" cy="3487686"/>
          </a:xfrm>
          <a:prstGeom prst="rect">
            <a:avLst/>
          </a:prstGeom>
          <a:solidFill>
            <a:schemeClr val="accent5">
              <a:lumMod val="20000"/>
              <a:lumOff val="8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直接研究带前提的形式推出使得从哪些前提得到哪个结论更为明确</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公理少，规则多，对应每个运算符都有两个或多个规则，使得内定理的证明思路更为明确</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对应每个运算符有引入规则和消除规则</a:t>
            </a:r>
            <a:endParaRPr lang="en-US" altLang="zh-CN" sz="16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rgbClr val="C00000"/>
                </a:solidFill>
                <a:latin typeface="+mn-ea"/>
              </a:rPr>
              <a:t>引入规则</a:t>
            </a:r>
            <a:r>
              <a:rPr lang="zh-CN" altLang="en-US" sz="1400" b="1">
                <a:solidFill>
                  <a:schemeClr val="accent2">
                    <a:lumMod val="50000"/>
                  </a:schemeClr>
                </a:solidFill>
                <a:latin typeface="楷体" panose="02010609060101010101" pitchFamily="49" charset="-122"/>
                <a:ea typeface="楷体" panose="02010609060101010101" pitchFamily="49" charset="-122"/>
              </a:rPr>
              <a:t>：含有该运算符的公式主要出现在横线下面，也就是说这种规则指示我们怎样得到含有该运算符的公式作为推理的结论</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200"/>
              </a:lnSpc>
              <a:spcBef>
                <a:spcPts val="600"/>
              </a:spcBef>
              <a:buFont typeface="Arial" panose="020B0604020202020204" pitchFamily="34" charset="0"/>
              <a:buChar char="•"/>
            </a:pPr>
            <a:r>
              <a:rPr lang="zh-CN" altLang="en-US" sz="1400" b="1">
                <a:solidFill>
                  <a:srgbClr val="C00000"/>
                </a:solidFill>
                <a:latin typeface="+mn-ea"/>
              </a:rPr>
              <a:t>消除规则</a:t>
            </a:r>
            <a:r>
              <a:rPr lang="zh-CN" altLang="en-US" sz="1400" b="1">
                <a:solidFill>
                  <a:schemeClr val="accent2">
                    <a:lumMod val="50000"/>
                  </a:schemeClr>
                </a:solidFill>
                <a:latin typeface="楷体" panose="02010609060101010101" pitchFamily="49" charset="-122"/>
                <a:ea typeface="楷体" panose="02010609060101010101" pitchFamily="49" charset="-122"/>
              </a:rPr>
              <a:t>：含有该运算符的公式只出现在横线上面，也就是说这种规则指示我们怎样利用含有该运算符的公式作为推理的前提去进行推理</a:t>
            </a:r>
          </a:p>
        </p:txBody>
      </p:sp>
      <p:grpSp>
        <p:nvGrpSpPr>
          <p:cNvPr id="30" name="组合 29">
            <a:extLst>
              <a:ext uri="{FF2B5EF4-FFF2-40B4-BE49-F238E27FC236}">
                <a16:creationId xmlns:a16="http://schemas.microsoft.com/office/drawing/2014/main" id="{9DF986F2-6158-4366-94EF-B4183F23A455}"/>
              </a:ext>
            </a:extLst>
          </p:cNvPr>
          <p:cNvGrpSpPr/>
          <p:nvPr/>
        </p:nvGrpSpPr>
        <p:grpSpPr>
          <a:xfrm>
            <a:off x="5386160" y="1133060"/>
            <a:ext cx="3120887" cy="2474843"/>
            <a:chOff x="5521187" y="1292087"/>
            <a:chExt cx="3120887" cy="2474843"/>
          </a:xfrm>
        </p:grpSpPr>
        <p:sp>
          <p:nvSpPr>
            <p:cNvPr id="29" name="矩形: 圆角 28">
              <a:extLst>
                <a:ext uri="{FF2B5EF4-FFF2-40B4-BE49-F238E27FC236}">
                  <a16:creationId xmlns:a16="http://schemas.microsoft.com/office/drawing/2014/main" id="{3ECA9D7B-335A-4996-BCF5-BBFADC943117}"/>
                </a:ext>
              </a:extLst>
            </p:cNvPr>
            <p:cNvSpPr/>
            <p:nvPr/>
          </p:nvSpPr>
          <p:spPr>
            <a:xfrm>
              <a:off x="5521187" y="1292087"/>
              <a:ext cx="3120887" cy="2474843"/>
            </a:xfrm>
            <a:prstGeom prst="roundRect">
              <a:avLst>
                <a:gd name="adj" fmla="val 8905"/>
              </a:avLst>
            </a:prstGeom>
            <a:solidFill>
              <a:schemeClr val="accent4">
                <a:lumMod val="20000"/>
                <a:lumOff val="80000"/>
                <a:alpha val="21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42FA060-91E8-4F32-80AD-D7227491ADA2}"/>
                    </a:ext>
                  </a:extLst>
                </p:cNvPr>
                <p:cNvSpPr txBox="1"/>
                <p:nvPr/>
              </p:nvSpPr>
              <p:spPr>
                <a:xfrm>
                  <a:off x="6310040" y="1411816"/>
                  <a:ext cx="959126"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142FA060-91E8-4F32-80AD-D7227491ADA2}"/>
                    </a:ext>
                  </a:extLst>
                </p:cNvPr>
                <p:cNvSpPr txBox="1">
                  <a:spLocks noRot="1" noChangeAspect="1" noMove="1" noResize="1" noEditPoints="1" noAdjustHandles="1" noChangeArrowheads="1" noChangeShapeType="1" noTextEdit="1"/>
                </p:cNvSpPr>
                <p:nvPr/>
              </p:nvSpPr>
              <p:spPr>
                <a:xfrm>
                  <a:off x="6310040" y="1411816"/>
                  <a:ext cx="959126" cy="184666"/>
                </a:xfrm>
                <a:prstGeom prst="rect">
                  <a:avLst/>
                </a:prstGeom>
                <a:blipFill>
                  <a:blip r:embed="rId2"/>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ACFED5B-3BAB-41B5-9C5D-EE62B604264F}"/>
                    </a:ext>
                  </a:extLst>
                </p:cNvPr>
                <p:cNvSpPr txBox="1"/>
                <p:nvPr/>
              </p:nvSpPr>
              <p:spPr>
                <a:xfrm>
                  <a:off x="6310040" y="2054599"/>
                  <a:ext cx="959126"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6ACFED5B-3BAB-41B5-9C5D-EE62B604264F}"/>
                    </a:ext>
                  </a:extLst>
                </p:cNvPr>
                <p:cNvSpPr txBox="1">
                  <a:spLocks noRot="1" noChangeAspect="1" noMove="1" noResize="1" noEditPoints="1" noAdjustHandles="1" noChangeArrowheads="1" noChangeShapeType="1" noTextEdit="1"/>
                </p:cNvSpPr>
                <p:nvPr/>
              </p:nvSpPr>
              <p:spPr>
                <a:xfrm>
                  <a:off x="6310040" y="2054599"/>
                  <a:ext cx="959126" cy="184666"/>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B55DD58-54DC-4AD2-9A11-54EEE9E91D97}"/>
                    </a:ext>
                  </a:extLst>
                </p:cNvPr>
                <p:cNvSpPr txBox="1"/>
                <p:nvPr/>
              </p:nvSpPr>
              <p:spPr>
                <a:xfrm>
                  <a:off x="5660638" y="2671627"/>
                  <a:ext cx="959126"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1B55DD58-54DC-4AD2-9A11-54EEE9E91D97}"/>
                    </a:ext>
                  </a:extLst>
                </p:cNvPr>
                <p:cNvSpPr txBox="1">
                  <a:spLocks noRot="1" noChangeAspect="1" noMove="1" noResize="1" noEditPoints="1" noAdjustHandles="1" noChangeArrowheads="1" noChangeShapeType="1" noTextEdit="1"/>
                </p:cNvSpPr>
                <p:nvPr/>
              </p:nvSpPr>
              <p:spPr>
                <a:xfrm>
                  <a:off x="5660638" y="2671627"/>
                  <a:ext cx="959126" cy="184666"/>
                </a:xfrm>
                <a:prstGeom prst="rect">
                  <a:avLst/>
                </a:prstGeom>
                <a:blipFill>
                  <a:blip r:embed="rId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EB1E4E3-07DD-4827-8BA0-2772A700EC0F}"/>
                    </a:ext>
                  </a:extLst>
                </p:cNvPr>
                <p:cNvSpPr txBox="1"/>
                <p:nvPr/>
              </p:nvSpPr>
              <p:spPr>
                <a:xfrm>
                  <a:off x="7080321" y="2671627"/>
                  <a:ext cx="800101"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DEB1E4E3-07DD-4827-8BA0-2772A700EC0F}"/>
                    </a:ext>
                  </a:extLst>
                </p:cNvPr>
                <p:cNvSpPr txBox="1">
                  <a:spLocks noRot="1" noChangeAspect="1" noMove="1" noResize="1" noEditPoints="1" noAdjustHandles="1" noChangeArrowheads="1" noChangeShapeType="1" noTextEdit="1"/>
                </p:cNvSpPr>
                <p:nvPr/>
              </p:nvSpPr>
              <p:spPr>
                <a:xfrm>
                  <a:off x="7080321" y="2671627"/>
                  <a:ext cx="800101" cy="184666"/>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FDBCEA7-2056-4C96-B8E1-EA9ED2663762}"/>
                    </a:ext>
                  </a:extLst>
                </p:cNvPr>
                <p:cNvSpPr txBox="1"/>
                <p:nvPr/>
              </p:nvSpPr>
              <p:spPr>
                <a:xfrm>
                  <a:off x="6358033" y="3408051"/>
                  <a:ext cx="959126"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5FDBCEA7-2056-4C96-B8E1-EA9ED2663762}"/>
                    </a:ext>
                  </a:extLst>
                </p:cNvPr>
                <p:cNvSpPr txBox="1">
                  <a:spLocks noRot="1" noChangeAspect="1" noMove="1" noResize="1" noEditPoints="1" noAdjustHandles="1" noChangeArrowheads="1" noChangeShapeType="1" noTextEdit="1"/>
                </p:cNvSpPr>
                <p:nvPr/>
              </p:nvSpPr>
              <p:spPr>
                <a:xfrm>
                  <a:off x="6358033" y="3408051"/>
                  <a:ext cx="959126" cy="184666"/>
                </a:xfrm>
                <a:prstGeom prst="rect">
                  <a:avLst/>
                </a:prstGeom>
                <a:blipFill>
                  <a:blip r:embed="rId6"/>
                  <a:stretch>
                    <a:fillRect r="-63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DBD035F-F298-4335-AACA-BD333A9EA751}"/>
                    </a:ext>
                  </a:extLst>
                </p:cNvPr>
                <p:cNvSpPr txBox="1"/>
                <p:nvPr/>
              </p:nvSpPr>
              <p:spPr>
                <a:xfrm>
                  <a:off x="7646850" y="3408051"/>
                  <a:ext cx="800101" cy="184666"/>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CDBD035F-F298-4335-AACA-BD333A9EA751}"/>
                    </a:ext>
                  </a:extLst>
                </p:cNvPr>
                <p:cNvSpPr txBox="1">
                  <a:spLocks noRot="1" noChangeAspect="1" noMove="1" noResize="1" noEditPoints="1" noAdjustHandles="1" noChangeArrowheads="1" noChangeShapeType="1" noTextEdit="1"/>
                </p:cNvSpPr>
                <p:nvPr/>
              </p:nvSpPr>
              <p:spPr>
                <a:xfrm>
                  <a:off x="7646850" y="3408051"/>
                  <a:ext cx="800101" cy="184666"/>
                </a:xfrm>
                <a:prstGeom prst="rect">
                  <a:avLst/>
                </a:prstGeom>
                <a:blipFill>
                  <a:blip r:embed="rId7"/>
                  <a:stretch>
                    <a:fillRect b="-6667"/>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F4484EC3-EEF1-4C67-BDAB-BF864E587AF5}"/>
                </a:ext>
              </a:extLst>
            </p:cNvPr>
            <p:cNvCxnSpPr>
              <a:stCxn id="17" idx="0"/>
              <a:endCxn id="4" idx="2"/>
            </p:cNvCxnSpPr>
            <p:nvPr/>
          </p:nvCxnSpPr>
          <p:spPr>
            <a:xfrm flipV="1">
              <a:off x="6789603" y="1596482"/>
              <a:ext cx="0" cy="45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EEE26C3-2F60-4427-9BA6-33ACD92B957A}"/>
                </a:ext>
              </a:extLst>
            </p:cNvPr>
            <p:cNvCxnSpPr>
              <a:stCxn id="18" idx="0"/>
              <a:endCxn id="17" idx="2"/>
            </p:cNvCxnSpPr>
            <p:nvPr/>
          </p:nvCxnSpPr>
          <p:spPr>
            <a:xfrm flipV="1">
              <a:off x="6140201" y="2239265"/>
              <a:ext cx="649402" cy="43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B3EDC5F-2865-4FCB-B897-70C818F1B405}"/>
                </a:ext>
              </a:extLst>
            </p:cNvPr>
            <p:cNvCxnSpPr>
              <a:stCxn id="19" idx="0"/>
              <a:endCxn id="17" idx="2"/>
            </p:cNvCxnSpPr>
            <p:nvPr/>
          </p:nvCxnSpPr>
          <p:spPr>
            <a:xfrm flipH="1" flipV="1">
              <a:off x="6789603" y="2239265"/>
              <a:ext cx="690769" cy="43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8719C53-525C-4639-A030-2022757CACCA}"/>
                </a:ext>
              </a:extLst>
            </p:cNvPr>
            <p:cNvCxnSpPr>
              <a:stCxn id="20" idx="0"/>
              <a:endCxn id="19" idx="2"/>
            </p:cNvCxnSpPr>
            <p:nvPr/>
          </p:nvCxnSpPr>
          <p:spPr>
            <a:xfrm flipV="1">
              <a:off x="6837596" y="2856293"/>
              <a:ext cx="642776" cy="55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82924F5-916A-4A77-819D-D442D05EC609}"/>
                </a:ext>
              </a:extLst>
            </p:cNvPr>
            <p:cNvCxnSpPr>
              <a:stCxn id="21" idx="0"/>
              <a:endCxn id="19" idx="2"/>
            </p:cNvCxnSpPr>
            <p:nvPr/>
          </p:nvCxnSpPr>
          <p:spPr>
            <a:xfrm flipH="1" flipV="1">
              <a:off x="7480372" y="2856293"/>
              <a:ext cx="566529" cy="55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CF14FDB1-3E6C-49B2-BB68-6BD5B5E74453}"/>
                </a:ext>
              </a:extLst>
            </p:cNvPr>
            <p:cNvSpPr txBox="1"/>
            <p:nvPr/>
          </p:nvSpPr>
          <p:spPr>
            <a:xfrm>
              <a:off x="7158984" y="3041833"/>
              <a:ext cx="642777" cy="184666"/>
            </a:xfrm>
            <a:prstGeom prst="rect">
              <a:avLst/>
            </a:prstGeom>
            <a:solidFill>
              <a:schemeClr val="accent4">
                <a:lumMod val="20000"/>
                <a:lumOff val="80000"/>
              </a:schemeClr>
            </a:solidFill>
          </p:spPr>
          <p:txBody>
            <a:bodyPr wrap="square" lIns="0" tIns="0" rIns="0" bIns="0" rtlCol="0">
              <a:spAutoFit/>
            </a:bodyPr>
            <a:lstStyle/>
            <a:p>
              <a:r>
                <a:rPr lang="zh-CN" altLang="en-US" sz="1200" b="1">
                  <a:solidFill>
                    <a:schemeClr val="accent2">
                      <a:lumMod val="50000"/>
                    </a:schemeClr>
                  </a:solidFill>
                </a:rPr>
                <a:t>假言推理</a:t>
              </a:r>
            </a:p>
          </p:txBody>
        </p:sp>
        <p:sp>
          <p:nvSpPr>
            <p:cNvPr id="27" name="文本框 26">
              <a:extLst>
                <a:ext uri="{FF2B5EF4-FFF2-40B4-BE49-F238E27FC236}">
                  <a16:creationId xmlns:a16="http://schemas.microsoft.com/office/drawing/2014/main" id="{51485367-7541-48BB-B65D-91EA5043FC99}"/>
                </a:ext>
              </a:extLst>
            </p:cNvPr>
            <p:cNvSpPr txBox="1"/>
            <p:nvPr/>
          </p:nvSpPr>
          <p:spPr>
            <a:xfrm>
              <a:off x="6468214" y="2363113"/>
              <a:ext cx="642777" cy="184666"/>
            </a:xfrm>
            <a:prstGeom prst="rect">
              <a:avLst/>
            </a:prstGeom>
            <a:solidFill>
              <a:schemeClr val="accent4">
                <a:lumMod val="20000"/>
                <a:lumOff val="80000"/>
              </a:schemeClr>
            </a:solidFill>
          </p:spPr>
          <p:txBody>
            <a:bodyPr wrap="square" lIns="0" tIns="0" rIns="0" bIns="0" rtlCol="0">
              <a:spAutoFit/>
            </a:bodyPr>
            <a:lstStyle/>
            <a:p>
              <a:r>
                <a:rPr lang="zh-CN" altLang="en-US" sz="1200" b="1">
                  <a:solidFill>
                    <a:schemeClr val="accent2">
                      <a:lumMod val="50000"/>
                    </a:schemeClr>
                  </a:solidFill>
                </a:rPr>
                <a:t>假言推理</a:t>
              </a:r>
            </a:p>
          </p:txBody>
        </p:sp>
        <p:sp>
          <p:nvSpPr>
            <p:cNvPr id="28" name="文本框 27">
              <a:extLst>
                <a:ext uri="{FF2B5EF4-FFF2-40B4-BE49-F238E27FC236}">
                  <a16:creationId xmlns:a16="http://schemas.microsoft.com/office/drawing/2014/main" id="{E913F210-EB1C-4687-9C89-2C9E4D337223}"/>
                </a:ext>
              </a:extLst>
            </p:cNvPr>
            <p:cNvSpPr txBox="1"/>
            <p:nvPr/>
          </p:nvSpPr>
          <p:spPr>
            <a:xfrm>
              <a:off x="6492210" y="1742872"/>
              <a:ext cx="642777" cy="184666"/>
            </a:xfrm>
            <a:prstGeom prst="rect">
              <a:avLst/>
            </a:prstGeom>
            <a:solidFill>
              <a:schemeClr val="accent4">
                <a:lumMod val="20000"/>
                <a:lumOff val="80000"/>
              </a:schemeClr>
            </a:solidFill>
          </p:spPr>
          <p:txBody>
            <a:bodyPr wrap="square" lIns="0" tIns="0" rIns="0" bIns="0" rtlCol="0">
              <a:spAutoFit/>
            </a:bodyPr>
            <a:lstStyle/>
            <a:p>
              <a:r>
                <a:rPr lang="zh-CN" altLang="en-US" sz="1200" b="1">
                  <a:solidFill>
                    <a:schemeClr val="accent2">
                      <a:lumMod val="50000"/>
                    </a:schemeClr>
                  </a:solidFill>
                </a:rPr>
                <a:t>蕴涵引入</a:t>
              </a:r>
            </a:p>
          </p:txBody>
        </p:sp>
      </p:grpSp>
      <p:sp>
        <p:nvSpPr>
          <p:cNvPr id="31" name="文本框 30">
            <a:extLst>
              <a:ext uri="{FF2B5EF4-FFF2-40B4-BE49-F238E27FC236}">
                <a16:creationId xmlns:a16="http://schemas.microsoft.com/office/drawing/2014/main" id="{70B825B4-5D95-4C53-8373-D14DC945A93D}"/>
              </a:ext>
            </a:extLst>
          </p:cNvPr>
          <p:cNvSpPr txBox="1"/>
          <p:nvPr/>
        </p:nvSpPr>
        <p:spPr>
          <a:xfrm>
            <a:off x="5384851" y="3789455"/>
            <a:ext cx="3120886"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通常可以通过要证明的内定理进行自顶向下分析而得到它的证明</a:t>
            </a:r>
          </a:p>
        </p:txBody>
      </p:sp>
    </p:spTree>
    <p:extLst>
      <p:ext uri="{BB962C8B-B14F-4D97-AF65-F5344CB8AC3E}">
        <p14:creationId xmlns:p14="http://schemas.microsoft.com/office/powerpoint/2010/main" val="166694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弱化引理：命题演算的单调性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9D2A2F-9FED-4D0F-B45C-664FF5ABC439}"/>
                  </a:ext>
                </a:extLst>
              </p:cNvPr>
              <p:cNvSpPr txBox="1"/>
              <p:nvPr/>
            </p:nvSpPr>
            <p:spPr>
              <a:xfrm>
                <a:off x="745250" y="796430"/>
                <a:ext cx="7256286" cy="640112"/>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弱化引理</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是内定理且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，则</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也是内定理</a:t>
                </a:r>
              </a:p>
            </p:txBody>
          </p:sp>
        </mc:Choice>
        <mc:Fallback xmlns="">
          <p:sp>
            <p:nvSpPr>
              <p:cNvPr id="2" name="文本框 1">
                <a:extLst>
                  <a:ext uri="{FF2B5EF4-FFF2-40B4-BE49-F238E27FC236}">
                    <a16:creationId xmlns:a16="http://schemas.microsoft.com/office/drawing/2014/main" id="{B39D2A2F-9FED-4D0F-B45C-664FF5ABC439}"/>
                  </a:ext>
                </a:extLst>
              </p:cNvPr>
              <p:cNvSpPr txBox="1">
                <a:spLocks noRot="1" noChangeAspect="1" noMove="1" noResize="1" noEditPoints="1" noAdjustHandles="1" noChangeArrowheads="1" noChangeShapeType="1" noTextEdit="1"/>
              </p:cNvSpPr>
              <p:nvPr/>
            </p:nvSpPr>
            <p:spPr>
              <a:xfrm>
                <a:off x="745250" y="796430"/>
                <a:ext cx="7256286" cy="640112"/>
              </a:xfrm>
              <a:prstGeom prst="rect">
                <a:avLst/>
              </a:prstGeom>
              <a:blipFill>
                <a:blip r:embed="rId2"/>
                <a:stretch>
                  <a:fillRect l="-420"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941D101-C9D0-4FA2-AD20-FDDE71762518}"/>
                  </a:ext>
                </a:extLst>
              </p:cNvPr>
              <p:cNvSpPr txBox="1"/>
              <p:nvPr/>
            </p:nvSpPr>
            <p:spPr>
              <a:xfrm>
                <a:off x="745250" y="1532490"/>
                <a:ext cx="7553924" cy="1512337"/>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400" b="1">
                    <a:solidFill>
                      <a:srgbClr val="002060"/>
                    </a:solidFill>
                  </a:rPr>
                  <a:t>【</a:t>
                </a:r>
                <a:r>
                  <a:rPr lang="zh-CN" altLang="en-US" sz="1400" b="1">
                    <a:solidFill>
                      <a:srgbClr val="002060"/>
                    </a:solidFill>
                  </a:rPr>
                  <a:t>证明</a:t>
                </a:r>
                <a:r>
                  <a:rPr lang="en-US" altLang="zh-CN" sz="1400" b="1">
                    <a:solidFill>
                      <a:srgbClr val="002060"/>
                    </a:solidFill>
                  </a:rPr>
                  <a:t>】</a:t>
                </a:r>
                <a:r>
                  <a:rPr lang="zh-CN" altLang="en-US" sz="1400" b="1">
                    <a:solidFill>
                      <a:srgbClr val="002060"/>
                    </a:solidFill>
                  </a:rPr>
                  <a:t>根据内定理的归纳定义，针对内定理</a:t>
                </a:r>
                <a14:m>
                  <m:oMath xmlns:m="http://schemas.openxmlformats.org/officeDocument/2006/math">
                    <m:r>
                      <a:rPr lang="en-US" altLang="zh-CN" sz="1400" b="1" i="0" smtClean="0">
                        <a:solidFill>
                          <a:srgbClr val="002060"/>
                        </a:solidFill>
                        <a:latin typeface="Cambria Math" panose="02040503050406030204" pitchFamily="18" charset="0"/>
                      </a:rPr>
                      <m:t>𝚪</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rPr>
                  <a:t>进行归纳证明：</a:t>
                </a:r>
                <a:endParaRPr lang="en-US" altLang="zh-CN" sz="1400" b="1">
                  <a:solidFill>
                    <a:srgbClr val="002060"/>
                  </a:solidFill>
                </a:endParaRPr>
              </a:p>
              <a:p>
                <a:pPr>
                  <a:lnSpc>
                    <a:spcPts val="2000"/>
                  </a:lnSpc>
                  <a:spcBef>
                    <a:spcPts val="600"/>
                  </a:spcBef>
                </a:pPr>
                <a:r>
                  <a:rPr lang="en-US" altLang="zh-CN" sz="1400" b="1">
                    <a:solidFill>
                      <a:schemeClr val="accent2">
                        <a:lumMod val="50000"/>
                      </a:schemeClr>
                    </a:solidFill>
                    <a:latin typeface="+mn-ea"/>
                  </a:rPr>
                  <a:t>(1)</a:t>
                </a:r>
                <a:r>
                  <a:rPr lang="en-US" altLang="zh-CN" sz="1400" b="1">
                    <a:solidFill>
                      <a:schemeClr val="accent2">
                        <a:lumMod val="50000"/>
                      </a:schemeClr>
                    </a:solidFill>
                    <a:latin typeface="楷体" panose="02010609060101010101" pitchFamily="49" charset="-122"/>
                    <a:ea typeface="楷体" panose="02010609060101010101" pitchFamily="49" charset="-122"/>
                  </a:rPr>
                  <a:t>	</a:t>
                </a:r>
                <a:r>
                  <a:rPr lang="zh-CN" altLang="en-US" sz="1400" b="1">
                    <a:solidFill>
                      <a:srgbClr val="C00000"/>
                    </a:solidFill>
                    <a:latin typeface="+mn-ea"/>
                  </a:rPr>
                  <a:t>归纳基</a:t>
                </a: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，则由</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oMath>
                </a14:m>
                <a:r>
                  <a:rPr lang="zh-CN" altLang="en-US" sz="14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也是内定理</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a:lnSpc>
                    <a:spcPts val="2000"/>
                  </a:lnSpc>
                  <a:spcBef>
                    <a:spcPts val="600"/>
                  </a:spcBef>
                </a:pPr>
                <a:r>
                  <a:rPr lang="en-US" altLang="zh-CN" sz="1400" b="1">
                    <a:solidFill>
                      <a:schemeClr val="accent2">
                        <a:lumMod val="50000"/>
                      </a:schemeClr>
                    </a:solidFill>
                    <a:latin typeface="+mn-ea"/>
                  </a:rPr>
                  <a:t>(2)</a:t>
                </a:r>
                <a:r>
                  <a:rPr lang="en-US" altLang="zh-CN" sz="1400" b="1">
                    <a:solidFill>
                      <a:schemeClr val="accent2">
                        <a:lumMod val="50000"/>
                      </a:schemeClr>
                    </a:solidFill>
                    <a:latin typeface="楷体" panose="02010609060101010101" pitchFamily="49" charset="-122"/>
                    <a:ea typeface="楷体" panose="02010609060101010101" pitchFamily="49" charset="-122"/>
                  </a:rPr>
                  <a:t>	</a:t>
                </a:r>
                <a:r>
                  <a:rPr lang="zh-CN" altLang="en-US" sz="1400" b="1">
                    <a:solidFill>
                      <a:srgbClr val="C00000"/>
                    </a:solidFill>
                    <a:latin typeface="+mn-ea"/>
                  </a:rPr>
                  <a:t>归纳步</a:t>
                </a: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是通过某个规则得到的，例如是通过反证法由</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得</a:t>
                </a:r>
                <a:r>
                  <a:rPr lang="en-US" altLang="zh-CN" sz="1400" b="1">
                    <a:solidFill>
                      <a:schemeClr val="accent2">
                        <a:lumMod val="50000"/>
                      </a:schemeClr>
                    </a:solidFill>
                    <a:latin typeface="楷体" panose="02010609060101010101" pitchFamily="49" charset="-122"/>
                    <a:ea typeface="楷体" panose="02010609060101010101" pitchFamily="49" charset="-122"/>
                  </a:rPr>
                  <a:t>	</a:t>
                </a:r>
                <a:r>
                  <a:rPr lang="zh-CN" altLang="en-US" sz="1400" b="1">
                    <a:solidFill>
                      <a:schemeClr val="accent2">
                        <a:lumMod val="50000"/>
                      </a:schemeClr>
                    </a:solidFill>
                    <a:latin typeface="楷体" panose="02010609060101010101" pitchFamily="49" charset="-122"/>
                    <a:ea typeface="楷体" panose="02010609060101010101" pitchFamily="49" charset="-122"/>
                  </a:rPr>
                  <a:t>到的，则按归纳假设有</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是内定理，从而由反证法得到</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0" smtClean="0">
                            <a:solidFill>
                              <a:schemeClr val="accent2">
                                <a:lumMod val="50000"/>
                              </a:schemeClr>
                            </a:solidFill>
                            <a:latin typeface="Cambria Math" panose="02040503050406030204" pitchFamily="18" charset="0"/>
                          </a:rPr>
                          <m:t>𝚪</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也是</a:t>
                </a:r>
                <a:r>
                  <a:rPr lang="en-US" altLang="zh-CN" sz="1400" b="1">
                    <a:solidFill>
                      <a:schemeClr val="accent2">
                        <a:lumMod val="50000"/>
                      </a:schemeClr>
                    </a:solidFill>
                    <a:latin typeface="楷体" panose="02010609060101010101" pitchFamily="49" charset="-122"/>
                    <a:ea typeface="楷体" panose="02010609060101010101" pitchFamily="49" charset="-122"/>
                  </a:rPr>
                  <a:t>	</a:t>
                </a:r>
                <a:r>
                  <a:rPr lang="zh-CN" altLang="en-US" sz="1400" b="1">
                    <a:solidFill>
                      <a:schemeClr val="accent2">
                        <a:lumMod val="50000"/>
                      </a:schemeClr>
                    </a:solidFill>
                    <a:latin typeface="楷体" panose="02010609060101010101" pitchFamily="49" charset="-122"/>
                    <a:ea typeface="楷体" panose="02010609060101010101" pitchFamily="49" charset="-122"/>
                  </a:rPr>
                  <a:t>内定理。其他规则可类似证明。</a:t>
                </a:r>
              </a:p>
            </p:txBody>
          </p:sp>
        </mc:Choice>
        <mc:Fallback xmlns="">
          <p:sp>
            <p:nvSpPr>
              <p:cNvPr id="3" name="文本框 2">
                <a:extLst>
                  <a:ext uri="{FF2B5EF4-FFF2-40B4-BE49-F238E27FC236}">
                    <a16:creationId xmlns:a16="http://schemas.microsoft.com/office/drawing/2014/main" id="{4941D101-C9D0-4FA2-AD20-FDDE71762518}"/>
                  </a:ext>
                </a:extLst>
              </p:cNvPr>
              <p:cNvSpPr txBox="1">
                <a:spLocks noRot="1" noChangeAspect="1" noMove="1" noResize="1" noEditPoints="1" noAdjustHandles="1" noChangeArrowheads="1" noChangeShapeType="1" noTextEdit="1"/>
              </p:cNvSpPr>
              <p:nvPr/>
            </p:nvSpPr>
            <p:spPr>
              <a:xfrm>
                <a:off x="745250" y="1532490"/>
                <a:ext cx="7553924" cy="1512337"/>
              </a:xfrm>
              <a:prstGeom prst="rect">
                <a:avLst/>
              </a:prstGeom>
              <a:blipFill>
                <a:blip r:embed="rId3"/>
                <a:stretch>
                  <a:fillRect l="-242" r="-161" b="-24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175557-F87D-4920-AEF2-E64429CA2520}"/>
                  </a:ext>
                </a:extLst>
              </p:cNvPr>
              <p:cNvSpPr txBox="1"/>
              <p:nvPr/>
            </p:nvSpPr>
            <p:spPr>
              <a:xfrm>
                <a:off x="745250" y="3241769"/>
                <a:ext cx="7573802" cy="617670"/>
              </a:xfrm>
              <a:prstGeom prst="rect">
                <a:avLst/>
              </a:prstGeom>
              <a:solidFill>
                <a:schemeClr val="accent4">
                  <a:lumMod val="20000"/>
                  <a:lumOff val="80000"/>
                </a:schemeClr>
              </a:solidFill>
            </p:spPr>
            <p:txBody>
              <a:bodyPr wrap="square" rtlCol="0">
                <a:spAutoFit/>
              </a:bodyPr>
              <a:lstStyle/>
              <a:p>
                <a:pPr>
                  <a:lnSpc>
                    <a:spcPts val="2100"/>
                  </a:lnSpc>
                </a:pPr>
                <a:r>
                  <a:rPr lang="zh-CN" altLang="en-US" sz="1600" b="1">
                    <a:solidFill>
                      <a:schemeClr val="accent2">
                        <a:lumMod val="50000"/>
                      </a:schemeClr>
                    </a:solidFill>
                  </a:rPr>
                  <a:t>弱化引理体现了命题演算的</a:t>
                </a:r>
                <a:r>
                  <a:rPr lang="zh-CN" altLang="en-US" sz="1600" b="1">
                    <a:solidFill>
                      <a:srgbClr val="C00000"/>
                    </a:solidFill>
                  </a:rPr>
                  <a:t>单调性</a:t>
                </a:r>
                <a:r>
                  <a:rPr lang="zh-CN" altLang="en-US" sz="1600" b="1">
                    <a:solidFill>
                      <a:schemeClr val="accent2">
                        <a:lumMod val="50000"/>
                      </a:schemeClr>
                    </a:solidFill>
                  </a:rPr>
                  <a:t>，即如果基于前提集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已经推出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，则增加更多前提的</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还是能推出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B175557-F87D-4920-AEF2-E64429CA2520}"/>
                  </a:ext>
                </a:extLst>
              </p:cNvPr>
              <p:cNvSpPr txBox="1">
                <a:spLocks noRot="1" noChangeAspect="1" noMove="1" noResize="1" noEditPoints="1" noAdjustHandles="1" noChangeArrowheads="1" noChangeShapeType="1" noTextEdit="1"/>
              </p:cNvSpPr>
              <p:nvPr/>
            </p:nvSpPr>
            <p:spPr>
              <a:xfrm>
                <a:off x="745250" y="3241769"/>
                <a:ext cx="7573802" cy="617670"/>
              </a:xfrm>
              <a:prstGeom prst="rect">
                <a:avLst/>
              </a:prstGeom>
              <a:blipFill>
                <a:blip r:embed="rId4"/>
                <a:stretch>
                  <a:fillRect l="-402" t="-990" b="-1287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A3EAED8-2A32-4387-84CE-DA29A9EB70A9}"/>
              </a:ext>
            </a:extLst>
          </p:cNvPr>
          <p:cNvSpPr txBox="1"/>
          <p:nvPr/>
        </p:nvSpPr>
        <p:spPr>
          <a:xfrm>
            <a:off x="745250" y="3959224"/>
            <a:ext cx="7553924" cy="544123"/>
          </a:xfrm>
          <a:prstGeom prst="rect">
            <a:avLst/>
          </a:prstGeom>
          <a:solidFill>
            <a:schemeClr val="accent5">
              <a:lumMod val="20000"/>
              <a:lumOff val="80000"/>
            </a:schemeClr>
          </a:solidFill>
        </p:spPr>
        <p:txBody>
          <a:bodyPr wrap="square" rtlCol="0">
            <a:spAutoFit/>
          </a:bodyPr>
          <a:lstStyle/>
          <a:p>
            <a:pPr>
              <a:lnSpc>
                <a:spcPts val="1800"/>
              </a:lnSpc>
            </a:pPr>
            <a:r>
              <a:rPr lang="zh-CN" altLang="en-US" sz="1400" b="1">
                <a:solidFill>
                  <a:schemeClr val="accent2">
                    <a:lumMod val="50000"/>
                  </a:schemeClr>
                </a:solidFill>
              </a:rPr>
              <a:t>在证明具体内定理（具体公式集形式推出具体公式）时，实际上不需要弱化引理，因为总可在事先确定所需要的所有前提公式，但在推演派生规则或内定理模式时可能需要用到弱化引理</a:t>
            </a:r>
          </a:p>
        </p:txBody>
      </p:sp>
    </p:spTree>
    <p:extLst>
      <p:ext uri="{BB962C8B-B14F-4D97-AF65-F5344CB8AC3E}">
        <p14:creationId xmlns:p14="http://schemas.microsoft.com/office/powerpoint/2010/main" val="99921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永真式可由任何前提得到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5676277-455D-4410-9B12-DB8A97D4A2FA}"/>
                  </a:ext>
                </a:extLst>
              </p:cNvPr>
              <p:cNvSpPr txBox="1"/>
              <p:nvPr/>
            </p:nvSpPr>
            <p:spPr>
              <a:xfrm>
                <a:off x="703189" y="930065"/>
                <a:ext cx="437818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推论</a:t>
                </a:r>
                <a:r>
                  <a:rPr lang="en-US" altLang="zh-CN" b="1">
                    <a:solidFill>
                      <a:schemeClr val="accent2">
                        <a:lumMod val="50000"/>
                      </a:schemeClr>
                    </a:solidFill>
                  </a:rPr>
                  <a:t>】</a:t>
                </a: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65676277-455D-4410-9B12-DB8A97D4A2FA}"/>
                  </a:ext>
                </a:extLst>
              </p:cNvPr>
              <p:cNvSpPr txBox="1">
                <a:spLocks noRot="1" noChangeAspect="1" noMove="1" noResize="1" noEditPoints="1" noAdjustHandles="1" noChangeArrowheads="1" noChangeShapeType="1" noTextEdit="1"/>
              </p:cNvSpPr>
              <p:nvPr/>
            </p:nvSpPr>
            <p:spPr>
              <a:xfrm>
                <a:off x="703189" y="930065"/>
                <a:ext cx="4378187" cy="369332"/>
              </a:xfrm>
              <a:prstGeom prst="rect">
                <a:avLst/>
              </a:prstGeom>
              <a:blipFill>
                <a:blip r:embed="rId2"/>
                <a:stretch>
                  <a:fillRect l="-111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0A982C0-E880-41E0-A5D3-53EB2CF00DF1}"/>
                  </a:ext>
                </a:extLst>
              </p:cNvPr>
              <p:cNvSpPr txBox="1"/>
              <p:nvPr/>
            </p:nvSpPr>
            <p:spPr>
              <a:xfrm>
                <a:off x="690766" y="1504371"/>
                <a:ext cx="7762461" cy="977191"/>
              </a:xfrm>
              <a:prstGeom prst="rect">
                <a:avLst/>
              </a:prstGeom>
              <a:solidFill>
                <a:schemeClr val="accent4">
                  <a:lumMod val="20000"/>
                  <a:lumOff val="80000"/>
                </a:schemeClr>
              </a:solidFill>
            </p:spPr>
            <p:txBody>
              <a:bodyPr wrap="square" rtlCol="0">
                <a:spAutoFit/>
              </a:bodyPr>
              <a:lstStyle/>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rPr>
                  <a:t>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的简写，即这时前提集是空集；而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的简写</a:t>
                </a:r>
                <a:endParaRPr lang="en-US" altLang="zh-CN" sz="1600" b="1">
                  <a:solidFill>
                    <a:schemeClr val="accent2">
                      <a:lumMod val="50000"/>
                    </a:schemeClr>
                  </a:solidFill>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是有限集，则由假言推理和蕴涵引入规则，并根据弱化引理有，</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e>
                        </m:d>
                      </m:e>
                    </m:d>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90A982C0-E880-41E0-A5D3-53EB2CF00DF1}"/>
                  </a:ext>
                </a:extLst>
              </p:cNvPr>
              <p:cNvSpPr txBox="1">
                <a:spLocks noRot="1" noChangeAspect="1" noMove="1" noResize="1" noEditPoints="1" noAdjustHandles="1" noChangeArrowheads="1" noChangeShapeType="1" noTextEdit="1"/>
              </p:cNvSpPr>
              <p:nvPr/>
            </p:nvSpPr>
            <p:spPr>
              <a:xfrm>
                <a:off x="690766" y="1504371"/>
                <a:ext cx="7762461" cy="977191"/>
              </a:xfrm>
              <a:prstGeom prst="rect">
                <a:avLst/>
              </a:prstGeom>
              <a:blipFill>
                <a:blip r:embed="rId3"/>
                <a:stretch>
                  <a:fillRect l="-314" t="-625"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CB43C3D-DA5E-4B4F-80D3-F1C686B01FD2}"/>
                  </a:ext>
                </a:extLst>
              </p:cNvPr>
              <p:cNvSpPr txBox="1"/>
              <p:nvPr/>
            </p:nvSpPr>
            <p:spPr>
              <a:xfrm>
                <a:off x="703189" y="2699204"/>
                <a:ext cx="6368502"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对自然推理系统，演绎定理是显然的，即</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2CB43C3D-DA5E-4B4F-80D3-F1C686B01FD2}"/>
                  </a:ext>
                </a:extLst>
              </p:cNvPr>
              <p:cNvSpPr txBox="1">
                <a:spLocks noRot="1" noChangeAspect="1" noMove="1" noResize="1" noEditPoints="1" noAdjustHandles="1" noChangeArrowheads="1" noChangeShapeType="1" noTextEdit="1"/>
              </p:cNvSpPr>
              <p:nvPr/>
            </p:nvSpPr>
            <p:spPr>
              <a:xfrm>
                <a:off x="703189" y="2699204"/>
                <a:ext cx="6368502" cy="338554"/>
              </a:xfrm>
              <a:prstGeom prst="rect">
                <a:avLst/>
              </a:prstGeom>
              <a:blipFill>
                <a:blip r:embed="rId4"/>
                <a:stretch>
                  <a:fillRect l="-478" t="-5455" b="-2363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F540073-33C6-480C-928B-16D668227EC8}"/>
              </a:ext>
            </a:extLst>
          </p:cNvPr>
          <p:cNvSpPr txBox="1"/>
          <p:nvPr/>
        </p:nvSpPr>
        <p:spPr>
          <a:xfrm>
            <a:off x="7369865" y="2699202"/>
            <a:ext cx="1070946"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为什么？</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94F5F81-5D40-41DF-8C13-62D06F744208}"/>
                  </a:ext>
                </a:extLst>
              </p:cNvPr>
              <p:cNvSpPr txBox="1"/>
              <p:nvPr/>
            </p:nvSpPr>
            <p:spPr>
              <a:xfrm>
                <a:off x="696977" y="3231726"/>
                <a:ext cx="6380925" cy="1233223"/>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rgbClr val="002060"/>
                    </a:solidFill>
                  </a:rPr>
                  <a:t>在内定理</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的归纳定义中，不排除</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rPr>
                  <a:t>是无穷集的情况，但实际上，根据归纳定义的最小化，当</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是内定理时，总存在</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rPr>
                  <a:t>的</a:t>
                </a:r>
                <a:r>
                  <a:rPr lang="zh-CN" altLang="en-US" sz="1600" b="1">
                    <a:solidFill>
                      <a:srgbClr val="C00000"/>
                    </a:solidFill>
                  </a:rPr>
                  <a:t>有穷子集</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0" smtClean="0">
                            <a:solidFill>
                              <a:srgbClr val="002060"/>
                            </a:solidFill>
                            <a:latin typeface="Cambria Math" panose="02040503050406030204" pitchFamily="18" charset="0"/>
                          </a:rPr>
                          <m:t>𝚪</m:t>
                        </m:r>
                      </m:e>
                      <m:sub>
                        <m:r>
                          <a:rPr lang="en-US" altLang="zh-CN" sz="1600" b="1" i="1" smtClean="0">
                            <a:solidFill>
                              <a:srgbClr val="002060"/>
                            </a:solidFill>
                            <a:latin typeface="Cambria Math" panose="02040503050406030204" pitchFamily="18" charset="0"/>
                          </a:rPr>
                          <m:t>𝟎</m:t>
                        </m:r>
                      </m:sub>
                    </m:sSub>
                  </m:oMath>
                </a14:m>
                <a:r>
                  <a:rPr lang="zh-CN" altLang="en-US" sz="1600" b="1">
                    <a:solidFill>
                      <a:srgbClr val="002060"/>
                    </a:solidFill>
                  </a:rPr>
                  <a:t>使得</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0" smtClean="0">
                            <a:solidFill>
                              <a:srgbClr val="002060"/>
                            </a:solidFill>
                            <a:latin typeface="Cambria Math" panose="02040503050406030204" pitchFamily="18" charset="0"/>
                          </a:rPr>
                          <m:t>𝚪</m:t>
                        </m:r>
                      </m:e>
                      <m:sub>
                        <m:r>
                          <a:rPr lang="en-US" altLang="zh-CN" sz="1600" b="1" i="1" smtClean="0">
                            <a:solidFill>
                              <a:srgbClr val="002060"/>
                            </a:solidFill>
                            <a:latin typeface="Cambria Math" panose="02040503050406030204" pitchFamily="18" charset="0"/>
                          </a:rPr>
                          <m:t>𝟎</m:t>
                        </m:r>
                      </m:sub>
                    </m:sSub>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是内定理</a:t>
                </a:r>
                <a:endParaRPr lang="en-US" altLang="zh-CN" sz="1600" b="1">
                  <a:solidFill>
                    <a:srgbClr val="002060"/>
                  </a:solidFill>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从给出内定理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的证明序列角度就是说证明序列总是有穷长的</a:t>
                </a:r>
              </a:p>
            </p:txBody>
          </p:sp>
        </mc:Choice>
        <mc:Fallback xmlns="">
          <p:sp>
            <p:nvSpPr>
              <p:cNvPr id="6" name="文本框 5">
                <a:extLst>
                  <a:ext uri="{FF2B5EF4-FFF2-40B4-BE49-F238E27FC236}">
                    <a16:creationId xmlns:a16="http://schemas.microsoft.com/office/drawing/2014/main" id="{894F5F81-5D40-41DF-8C13-62D06F744208}"/>
                  </a:ext>
                </a:extLst>
              </p:cNvPr>
              <p:cNvSpPr txBox="1">
                <a:spLocks noRot="1" noChangeAspect="1" noMove="1" noResize="1" noEditPoints="1" noAdjustHandles="1" noChangeArrowheads="1" noChangeShapeType="1" noTextEdit="1"/>
              </p:cNvSpPr>
              <p:nvPr/>
            </p:nvSpPr>
            <p:spPr>
              <a:xfrm>
                <a:off x="696977" y="3231726"/>
                <a:ext cx="6380925" cy="1233223"/>
              </a:xfrm>
              <a:prstGeom prst="rect">
                <a:avLst/>
              </a:prstGeom>
              <a:blipFill>
                <a:blip r:embed="rId5"/>
                <a:stretch>
                  <a:fillRect l="-478" t="-495" b="-4455"/>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08EA2A85-97B2-4407-914C-FB6CAF8DFC5B}"/>
              </a:ext>
            </a:extLst>
          </p:cNvPr>
          <p:cNvSpPr txBox="1"/>
          <p:nvPr/>
        </p:nvSpPr>
        <p:spPr>
          <a:xfrm>
            <a:off x="7245626" y="3388114"/>
            <a:ext cx="1207601"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归纳定义最小化的含义是什么？</a:t>
            </a:r>
          </a:p>
        </p:txBody>
      </p:sp>
    </p:spTree>
    <p:extLst>
      <p:ext uri="{BB962C8B-B14F-4D97-AF65-F5344CB8AC3E}">
        <p14:creationId xmlns:p14="http://schemas.microsoft.com/office/powerpoint/2010/main" val="78160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矛盾的前提集可推出任意公式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D61EC6-3782-477A-8427-5A263DB32768}"/>
                  </a:ext>
                </a:extLst>
              </p:cNvPr>
              <p:cNvSpPr txBox="1"/>
              <p:nvPr/>
            </p:nvSpPr>
            <p:spPr>
              <a:xfrm>
                <a:off x="951669" y="967351"/>
                <a:ext cx="7240656" cy="669286"/>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是公式集，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是公式。若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和</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都是内定理，则对任意公式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有</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60D61EC6-3782-477A-8427-5A263DB32768}"/>
                  </a:ext>
                </a:extLst>
              </p:cNvPr>
              <p:cNvSpPr txBox="1">
                <a:spLocks noRot="1" noChangeAspect="1" noMove="1" noResize="1" noEditPoints="1" noAdjustHandles="1" noChangeArrowheads="1" noChangeShapeType="1" noTextEdit="1"/>
              </p:cNvSpPr>
              <p:nvPr/>
            </p:nvSpPr>
            <p:spPr>
              <a:xfrm>
                <a:off x="951669" y="967351"/>
                <a:ext cx="7240656" cy="669286"/>
              </a:xfrm>
              <a:prstGeom prst="rect">
                <a:avLst/>
              </a:prstGeom>
              <a:blipFill>
                <a:blip r:embed="rId2"/>
                <a:stretch>
                  <a:fillRect l="-673" t="-4587" b="-14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990746701"/>
                  </p:ext>
                </p:extLst>
              </p:nvPr>
            </p:nvGraphicFramePr>
            <p:xfrm>
              <a:off x="951669" y="1818337"/>
              <a:ext cx="3260034" cy="173962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760335">
                      <a:extLst>
                        <a:ext uri="{9D8B030D-6E8A-4147-A177-3AD203B41FA5}">
                          <a16:colId xmlns:a16="http://schemas.microsoft.com/office/drawing/2014/main" val="2719862703"/>
                        </a:ext>
                      </a:extLst>
                    </a:gridCol>
                    <a:gridCol w="273327">
                      <a:extLst>
                        <a:ext uri="{9D8B030D-6E8A-4147-A177-3AD203B41FA5}">
                          <a16:colId xmlns:a16="http://schemas.microsoft.com/office/drawing/2014/main" val="1879101947"/>
                        </a:ext>
                      </a:extLst>
                    </a:gridCol>
                    <a:gridCol w="641073">
                      <a:extLst>
                        <a:ext uri="{9D8B030D-6E8A-4147-A177-3AD203B41FA5}">
                          <a16:colId xmlns:a16="http://schemas.microsoft.com/office/drawing/2014/main" val="2422001383"/>
                        </a:ext>
                      </a:extLst>
                    </a:gridCol>
                    <a:gridCol w="1247361">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(2),(4)</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990746701"/>
                  </p:ext>
                </p:extLst>
              </p:nvPr>
            </p:nvGraphicFramePr>
            <p:xfrm>
              <a:off x="951669" y="1818337"/>
              <a:ext cx="3260034" cy="173962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760335">
                      <a:extLst>
                        <a:ext uri="{9D8B030D-6E8A-4147-A177-3AD203B41FA5}">
                          <a16:colId xmlns:a16="http://schemas.microsoft.com/office/drawing/2014/main" val="2719862703"/>
                        </a:ext>
                      </a:extLst>
                    </a:gridCol>
                    <a:gridCol w="273327">
                      <a:extLst>
                        <a:ext uri="{9D8B030D-6E8A-4147-A177-3AD203B41FA5}">
                          <a16:colId xmlns:a16="http://schemas.microsoft.com/office/drawing/2014/main" val="1879101947"/>
                        </a:ext>
                      </a:extLst>
                    </a:gridCol>
                    <a:gridCol w="641073">
                      <a:extLst>
                        <a:ext uri="{9D8B030D-6E8A-4147-A177-3AD203B41FA5}">
                          <a16:colId xmlns:a16="http://schemas.microsoft.com/office/drawing/2014/main" val="2422001383"/>
                        </a:ext>
                      </a:extLst>
                    </a:gridCol>
                    <a:gridCol w="1247361">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4000" t="-1754" r="-284800" b="-405263"/>
                          </a:stretch>
                        </a:blipFill>
                      </a:tcPr>
                    </a:tc>
                    <a:tc>
                      <a:txBody>
                        <a:bodyPr/>
                        <a:lstStyle/>
                        <a:p>
                          <a:endParaRPr lang="zh-CN"/>
                        </a:p>
                      </a:txBody>
                      <a:tcPr anchor="ctr">
                        <a:blipFill>
                          <a:blip r:embed="rId3"/>
                          <a:stretch>
                            <a:fillRect l="-400000" t="-1754" r="-691111" b="-405263"/>
                          </a:stretch>
                        </a:blipFill>
                      </a:tcPr>
                    </a:tc>
                    <a:tc>
                      <a:txBody>
                        <a:bodyPr/>
                        <a:lstStyle/>
                        <a:p>
                          <a:endParaRPr lang="zh-CN"/>
                        </a:p>
                      </a:txBody>
                      <a:tcPr anchor="ctr">
                        <a:blipFill>
                          <a:blip r:embed="rId3"/>
                          <a:stretch>
                            <a:fillRect l="-214286" t="-1754" r="-196190" b="-4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4000" t="-101754" r="-284800" b="-305263"/>
                          </a:stretch>
                        </a:blipFill>
                      </a:tcPr>
                    </a:tc>
                    <a:tc>
                      <a:txBody>
                        <a:bodyPr/>
                        <a:lstStyle/>
                        <a:p>
                          <a:endParaRPr lang="zh-CN"/>
                        </a:p>
                      </a:txBody>
                      <a:tcPr anchor="ctr">
                        <a:blipFill>
                          <a:blip r:embed="rId3"/>
                          <a:stretch>
                            <a:fillRect l="-400000" t="-101754" r="-691111" b="-305263"/>
                          </a:stretch>
                        </a:blipFill>
                      </a:tcPr>
                    </a:tc>
                    <a:tc>
                      <a:txBody>
                        <a:bodyPr/>
                        <a:lstStyle/>
                        <a:p>
                          <a:endParaRPr lang="zh-CN"/>
                        </a:p>
                      </a:txBody>
                      <a:tcPr anchor="ctr">
                        <a:blipFill>
                          <a:blip r:embed="rId3"/>
                          <a:stretch>
                            <a:fillRect l="-214286" t="-101754" r="-196190" b="-30526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4000" t="-198276" r="-284800" b="-200000"/>
                          </a:stretch>
                        </a:blipFill>
                      </a:tcPr>
                    </a:tc>
                    <a:tc>
                      <a:txBody>
                        <a:bodyPr/>
                        <a:lstStyle/>
                        <a:p>
                          <a:endParaRPr lang="zh-CN"/>
                        </a:p>
                      </a:txBody>
                      <a:tcPr anchor="ctr">
                        <a:blipFill>
                          <a:blip r:embed="rId3"/>
                          <a:stretch>
                            <a:fillRect l="-400000" t="-198276" r="-691111" b="-200000"/>
                          </a:stretch>
                        </a:blipFill>
                      </a:tcPr>
                    </a:tc>
                    <a:tc>
                      <a:txBody>
                        <a:bodyPr/>
                        <a:lstStyle/>
                        <a:p>
                          <a:endParaRPr lang="zh-CN"/>
                        </a:p>
                      </a:txBody>
                      <a:tcPr anchor="ctr">
                        <a:blipFill>
                          <a:blip r:embed="rId3"/>
                          <a:stretch>
                            <a:fillRect l="-214286" t="-198276" r="-196190" b="-2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4000" t="-303509" r="-284800" b="-103509"/>
                          </a:stretch>
                        </a:blipFill>
                      </a:tcPr>
                    </a:tc>
                    <a:tc>
                      <a:txBody>
                        <a:bodyPr/>
                        <a:lstStyle/>
                        <a:p>
                          <a:endParaRPr lang="zh-CN"/>
                        </a:p>
                      </a:txBody>
                      <a:tcPr anchor="ctr">
                        <a:blipFill>
                          <a:blip r:embed="rId3"/>
                          <a:stretch>
                            <a:fillRect l="-400000" t="-303509" r="-691111" b="-103509"/>
                          </a:stretch>
                        </a:blipFill>
                      </a:tcPr>
                    </a:tc>
                    <a:tc>
                      <a:txBody>
                        <a:bodyPr/>
                        <a:lstStyle/>
                        <a:p>
                          <a:endParaRPr lang="zh-CN"/>
                        </a:p>
                      </a:txBody>
                      <a:tcPr anchor="ctr">
                        <a:blipFill>
                          <a:blip r:embed="rId3"/>
                          <a:stretch>
                            <a:fillRect l="-214286" t="-303509" r="-196190" b="-103509"/>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4000" t="-403509" r="-284800" b="-3509"/>
                          </a:stretch>
                        </a:blipFill>
                      </a:tcPr>
                    </a:tc>
                    <a:tc>
                      <a:txBody>
                        <a:bodyPr/>
                        <a:lstStyle/>
                        <a:p>
                          <a:endParaRPr lang="zh-CN"/>
                        </a:p>
                      </a:txBody>
                      <a:tcPr anchor="ctr">
                        <a:blipFill>
                          <a:blip r:embed="rId3"/>
                          <a:stretch>
                            <a:fillRect l="-400000" t="-403509" r="-691111" b="-3509"/>
                          </a:stretch>
                        </a:blipFill>
                      </a:tcPr>
                    </a:tc>
                    <a:tc>
                      <a:txBody>
                        <a:bodyPr/>
                        <a:lstStyle/>
                        <a:p>
                          <a:endParaRPr lang="zh-CN"/>
                        </a:p>
                      </a:txBody>
                      <a:tcPr anchor="ctr">
                        <a:blipFill>
                          <a:blip r:embed="rId3"/>
                          <a:stretch>
                            <a:fillRect l="-214286" t="-403509" r="-196190" b="-3509"/>
                          </a:stretch>
                        </a:blipFill>
                      </a:tcPr>
                    </a:tc>
                    <a:tc>
                      <a:txBody>
                        <a:bodyPr/>
                        <a:lstStyle/>
                        <a:p>
                          <a:r>
                            <a:rPr lang="en-US" altLang="zh-CN" sz="1200" b="1">
                              <a:solidFill>
                                <a:schemeClr val="accent2">
                                  <a:lumMod val="50000"/>
                                </a:schemeClr>
                              </a:solidFill>
                            </a:rPr>
                            <a:t>// (2),(4)</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651613783"/>
                      </a:ext>
                    </a:extLst>
                  </a:tr>
                </a:tbl>
              </a:graphicData>
            </a:graphic>
          </p:graphicFrame>
        </mc:Fallback>
      </mc:AlternateContent>
      <p:sp>
        <p:nvSpPr>
          <p:cNvPr id="3" name="文本框 2">
            <a:extLst>
              <a:ext uri="{FF2B5EF4-FFF2-40B4-BE49-F238E27FC236}">
                <a16:creationId xmlns:a16="http://schemas.microsoft.com/office/drawing/2014/main" id="{3426BE20-977D-44BE-B35A-737B4753A66D}"/>
              </a:ext>
            </a:extLst>
          </p:cNvPr>
          <p:cNvSpPr txBox="1"/>
          <p:nvPr/>
        </p:nvSpPr>
        <p:spPr>
          <a:xfrm>
            <a:off x="951669" y="3764306"/>
            <a:ext cx="7240656" cy="665952"/>
          </a:xfrm>
          <a:prstGeom prst="rect">
            <a:avLst/>
          </a:prstGeom>
          <a:solidFill>
            <a:schemeClr val="accent4">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这里的证明必须使用弱化引理</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这个证明虽然写成了证明序列，但这本身是元定理的证明，也可写成文字形式的证明</a:t>
            </a:r>
          </a:p>
        </p:txBody>
      </p:sp>
      <p:sp>
        <p:nvSpPr>
          <p:cNvPr id="4" name="文本框 3">
            <a:extLst>
              <a:ext uri="{FF2B5EF4-FFF2-40B4-BE49-F238E27FC236}">
                <a16:creationId xmlns:a16="http://schemas.microsoft.com/office/drawing/2014/main" id="{7868519A-DCAC-46F8-A5B7-DFF22B3E566F}"/>
              </a:ext>
            </a:extLst>
          </p:cNvPr>
          <p:cNvSpPr txBox="1"/>
          <p:nvPr/>
        </p:nvSpPr>
        <p:spPr>
          <a:xfrm>
            <a:off x="4885909" y="2165781"/>
            <a:ext cx="3306416"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由这个定理可得到一个派生规则：</a:t>
            </a:r>
          </a:p>
        </p:txBody>
      </p:sp>
      <p:sp>
        <p:nvSpPr>
          <p:cNvPr id="18" name="矩形 17">
            <a:extLst>
              <a:ext uri="{FF2B5EF4-FFF2-40B4-BE49-F238E27FC236}">
                <a16:creationId xmlns:a16="http://schemas.microsoft.com/office/drawing/2014/main" id="{7A2847C5-771C-4DBB-B088-ED7B574A1580}"/>
              </a:ext>
            </a:extLst>
          </p:cNvPr>
          <p:cNvSpPr/>
          <p:nvPr/>
        </p:nvSpPr>
        <p:spPr>
          <a:xfrm>
            <a:off x="4885909" y="2641098"/>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C2026F-A7DB-4D19-8F90-C8C461BB4C67}"/>
                  </a:ext>
                </a:extLst>
              </p:cNvPr>
              <p:cNvSpPr txBox="1"/>
              <p:nvPr/>
            </p:nvSpPr>
            <p:spPr>
              <a:xfrm>
                <a:off x="5561770" y="2982436"/>
                <a:ext cx="20723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05C2026F-A7DB-4D19-8F90-C8C461BB4C67}"/>
                  </a:ext>
                </a:extLst>
              </p:cNvPr>
              <p:cNvSpPr txBox="1">
                <a:spLocks noRot="1" noChangeAspect="1" noMove="1" noResize="1" noEditPoints="1" noAdjustHandles="1" noChangeArrowheads="1" noChangeShapeType="1" noTextEdit="1"/>
              </p:cNvSpPr>
              <p:nvPr/>
            </p:nvSpPr>
            <p:spPr>
              <a:xfrm>
                <a:off x="5561770" y="2982436"/>
                <a:ext cx="2072307" cy="246221"/>
              </a:xfrm>
              <a:prstGeom prst="rect">
                <a:avLst/>
              </a:prstGeom>
              <a:blipFill>
                <a:blip r:embed="rId4"/>
                <a:stretch>
                  <a:fillRect b="-4878"/>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09435DF1-3EDE-4055-B1DB-F9877D06D907}"/>
              </a:ext>
            </a:extLst>
          </p:cNvPr>
          <p:cNvCxnSpPr>
            <a:cxnSpLocks/>
          </p:cNvCxnSpPr>
          <p:nvPr/>
        </p:nvCxnSpPr>
        <p:spPr>
          <a:xfrm flipV="1">
            <a:off x="5541892" y="2948109"/>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690E2A5-FD46-450C-B50F-71B0AAF9829B}"/>
              </a:ext>
            </a:extLst>
          </p:cNvPr>
          <p:cNvSpPr txBox="1"/>
          <p:nvPr/>
        </p:nvSpPr>
        <p:spPr>
          <a:xfrm>
            <a:off x="4885910" y="2656289"/>
            <a:ext cx="611255" cy="584775"/>
          </a:xfrm>
          <a:prstGeom prst="rect">
            <a:avLst/>
          </a:prstGeom>
          <a:noFill/>
        </p:spPr>
        <p:txBody>
          <a:bodyPr wrap="square" rtlCol="0">
            <a:spAutoFit/>
          </a:bodyPr>
          <a:lstStyle/>
          <a:p>
            <a:pPr algn="ctr"/>
            <a:r>
              <a:rPr lang="zh-CN" altLang="en-US" sz="1600" b="1">
                <a:solidFill>
                  <a:srgbClr val="002060"/>
                </a:solidFill>
              </a:rPr>
              <a:t>矛盾律</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D8B5377-1AF8-4EB2-9FE0-7114284E0BBA}"/>
                  </a:ext>
                </a:extLst>
              </p:cNvPr>
              <p:cNvSpPr txBox="1"/>
              <p:nvPr/>
            </p:nvSpPr>
            <p:spPr>
              <a:xfrm>
                <a:off x="5541891" y="2667560"/>
                <a:ext cx="209218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D8B5377-1AF8-4EB2-9FE0-7114284E0BBA}"/>
                  </a:ext>
                </a:extLst>
              </p:cNvPr>
              <p:cNvSpPr txBox="1">
                <a:spLocks noRot="1" noChangeAspect="1" noMove="1" noResize="1" noEditPoints="1" noAdjustHandles="1" noChangeArrowheads="1" noChangeShapeType="1" noTextEdit="1"/>
              </p:cNvSpPr>
              <p:nvPr/>
            </p:nvSpPr>
            <p:spPr>
              <a:xfrm>
                <a:off x="5541891" y="2667560"/>
                <a:ext cx="2092187" cy="246221"/>
              </a:xfrm>
              <a:prstGeom prst="rect">
                <a:avLst/>
              </a:prstGeom>
              <a:blipFill>
                <a:blip r:embed="rId5"/>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54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派生规则：假言易位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D61EC6-3782-477A-8427-5A263DB32768}"/>
                  </a:ext>
                </a:extLst>
              </p:cNvPr>
              <p:cNvSpPr txBox="1"/>
              <p:nvPr/>
            </p:nvSpPr>
            <p:spPr>
              <a:xfrm>
                <a:off x="951669" y="769653"/>
                <a:ext cx="7240656" cy="669286"/>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是公式集，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是公式。若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和</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都是内定理，则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60D61EC6-3782-477A-8427-5A263DB32768}"/>
                  </a:ext>
                </a:extLst>
              </p:cNvPr>
              <p:cNvSpPr txBox="1">
                <a:spLocks noRot="1" noChangeAspect="1" noMove="1" noResize="1" noEditPoints="1" noAdjustHandles="1" noChangeArrowheads="1" noChangeShapeType="1" noTextEdit="1"/>
              </p:cNvSpPr>
              <p:nvPr/>
            </p:nvSpPr>
            <p:spPr>
              <a:xfrm>
                <a:off x="951669" y="769653"/>
                <a:ext cx="7240656" cy="669286"/>
              </a:xfrm>
              <a:prstGeom prst="rect">
                <a:avLst/>
              </a:prstGeom>
              <a:blipFill>
                <a:blip r:embed="rId2"/>
                <a:stretch>
                  <a:fillRect l="-673" t="-3636"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29424502"/>
                  </p:ext>
                </p:extLst>
              </p:nvPr>
            </p:nvGraphicFramePr>
            <p:xfrm>
              <a:off x="951669" y="1544768"/>
              <a:ext cx="3560696" cy="2435468"/>
            </p:xfrm>
            <a:graphic>
              <a:graphicData uri="http://schemas.openxmlformats.org/drawingml/2006/table">
                <a:tbl>
                  <a:tblPr bandRow="1">
                    <a:tableStyleId>{68D230F3-CF80-4859-8CE7-A43EE81993B5}</a:tableStyleId>
                  </a:tblPr>
                  <a:tblGrid>
                    <a:gridCol w="369105">
                      <a:extLst>
                        <a:ext uri="{9D8B030D-6E8A-4147-A177-3AD203B41FA5}">
                          <a16:colId xmlns:a16="http://schemas.microsoft.com/office/drawing/2014/main" val="918762525"/>
                        </a:ext>
                      </a:extLst>
                    </a:gridCol>
                    <a:gridCol w="637235">
                      <a:extLst>
                        <a:ext uri="{9D8B030D-6E8A-4147-A177-3AD203B41FA5}">
                          <a16:colId xmlns:a16="http://schemas.microsoft.com/office/drawing/2014/main" val="2719862703"/>
                        </a:ext>
                      </a:extLst>
                    </a:gridCol>
                    <a:gridCol w="243508">
                      <a:extLst>
                        <a:ext uri="{9D8B030D-6E8A-4147-A177-3AD203B41FA5}">
                          <a16:colId xmlns:a16="http://schemas.microsoft.com/office/drawing/2014/main" val="1879101947"/>
                        </a:ext>
                      </a:extLst>
                    </a:gridCol>
                    <a:gridCol w="790161">
                      <a:extLst>
                        <a:ext uri="{9D8B030D-6E8A-4147-A177-3AD203B41FA5}">
                          <a16:colId xmlns:a16="http://schemas.microsoft.com/office/drawing/2014/main" val="2422001383"/>
                        </a:ext>
                      </a:extLst>
                    </a:gridCol>
                    <a:gridCol w="1520687">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3913652141"/>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651613783"/>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(4),(6)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338861839"/>
                      </a:ext>
                    </a:extLst>
                  </a:tr>
                </a:tbl>
              </a:graphicData>
            </a:graphic>
          </p:graphicFrame>
        </mc:Choice>
        <mc:Fallback xmlns="">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29424502"/>
                  </p:ext>
                </p:extLst>
              </p:nvPr>
            </p:nvGraphicFramePr>
            <p:xfrm>
              <a:off x="951669" y="1544768"/>
              <a:ext cx="3560696" cy="2435468"/>
            </p:xfrm>
            <a:graphic>
              <a:graphicData uri="http://schemas.openxmlformats.org/drawingml/2006/table">
                <a:tbl>
                  <a:tblPr bandRow="1">
                    <a:tableStyleId>{68D230F3-CF80-4859-8CE7-A43EE81993B5}</a:tableStyleId>
                  </a:tblPr>
                  <a:tblGrid>
                    <a:gridCol w="369105">
                      <a:extLst>
                        <a:ext uri="{9D8B030D-6E8A-4147-A177-3AD203B41FA5}">
                          <a16:colId xmlns:a16="http://schemas.microsoft.com/office/drawing/2014/main" val="918762525"/>
                        </a:ext>
                      </a:extLst>
                    </a:gridCol>
                    <a:gridCol w="637235">
                      <a:extLst>
                        <a:ext uri="{9D8B030D-6E8A-4147-A177-3AD203B41FA5}">
                          <a16:colId xmlns:a16="http://schemas.microsoft.com/office/drawing/2014/main" val="2719862703"/>
                        </a:ext>
                      </a:extLst>
                    </a:gridCol>
                    <a:gridCol w="243508">
                      <a:extLst>
                        <a:ext uri="{9D8B030D-6E8A-4147-A177-3AD203B41FA5}">
                          <a16:colId xmlns:a16="http://schemas.microsoft.com/office/drawing/2014/main" val="1879101947"/>
                        </a:ext>
                      </a:extLst>
                    </a:gridCol>
                    <a:gridCol w="790161">
                      <a:extLst>
                        <a:ext uri="{9D8B030D-6E8A-4147-A177-3AD203B41FA5}">
                          <a16:colId xmlns:a16="http://schemas.microsoft.com/office/drawing/2014/main" val="2422001383"/>
                        </a:ext>
                      </a:extLst>
                    </a:gridCol>
                    <a:gridCol w="1520687">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1754" r="-404808" b="-605263"/>
                          </a:stretch>
                        </a:blipFill>
                      </a:tcPr>
                    </a:tc>
                    <a:tc>
                      <a:txBody>
                        <a:bodyPr/>
                        <a:lstStyle/>
                        <a:p>
                          <a:endParaRPr lang="zh-CN"/>
                        </a:p>
                      </a:txBody>
                      <a:tcPr anchor="ctr">
                        <a:blipFill>
                          <a:blip r:embed="rId3"/>
                          <a:stretch>
                            <a:fillRect l="-412500" t="-1754" r="-952500" b="-605263"/>
                          </a:stretch>
                        </a:blipFill>
                      </a:tcPr>
                    </a:tc>
                    <a:tc>
                      <a:txBody>
                        <a:bodyPr/>
                        <a:lstStyle/>
                        <a:p>
                          <a:endParaRPr lang="zh-CN"/>
                        </a:p>
                      </a:txBody>
                      <a:tcPr anchor="ctr">
                        <a:blipFill>
                          <a:blip r:embed="rId3"/>
                          <a:stretch>
                            <a:fillRect l="-157692" t="-1754" r="-193077" b="-6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101754" r="-404808" b="-505263"/>
                          </a:stretch>
                        </a:blipFill>
                      </a:tcPr>
                    </a:tc>
                    <a:tc>
                      <a:txBody>
                        <a:bodyPr/>
                        <a:lstStyle/>
                        <a:p>
                          <a:endParaRPr lang="zh-CN"/>
                        </a:p>
                      </a:txBody>
                      <a:tcPr anchor="ctr">
                        <a:blipFill>
                          <a:blip r:embed="rId3"/>
                          <a:stretch>
                            <a:fillRect l="-412500" t="-101754" r="-952500" b="-505263"/>
                          </a:stretch>
                        </a:blipFill>
                      </a:tcPr>
                    </a:tc>
                    <a:tc>
                      <a:txBody>
                        <a:bodyPr/>
                        <a:lstStyle/>
                        <a:p>
                          <a:endParaRPr lang="zh-CN"/>
                        </a:p>
                      </a:txBody>
                      <a:tcPr anchor="ctr">
                        <a:blipFill>
                          <a:blip r:embed="rId3"/>
                          <a:stretch>
                            <a:fillRect l="-157692" t="-101754" r="-193077" b="-50526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201754" r="-404808" b="-405263"/>
                          </a:stretch>
                        </a:blipFill>
                      </a:tcPr>
                    </a:tc>
                    <a:tc>
                      <a:txBody>
                        <a:bodyPr/>
                        <a:lstStyle/>
                        <a:p>
                          <a:endParaRPr lang="zh-CN"/>
                        </a:p>
                      </a:txBody>
                      <a:tcPr anchor="ctr">
                        <a:blipFill>
                          <a:blip r:embed="rId3"/>
                          <a:stretch>
                            <a:fillRect l="-412500" t="-201754" r="-952500" b="-405263"/>
                          </a:stretch>
                        </a:blipFill>
                      </a:tcPr>
                    </a:tc>
                    <a:tc>
                      <a:txBody>
                        <a:bodyPr/>
                        <a:lstStyle/>
                        <a:p>
                          <a:endParaRPr lang="zh-CN"/>
                        </a:p>
                      </a:txBody>
                      <a:tcPr anchor="ctr">
                        <a:blipFill>
                          <a:blip r:embed="rId3"/>
                          <a:stretch>
                            <a:fillRect l="-157692" t="-201754" r="-193077" b="-4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296552" r="-404808" b="-298276"/>
                          </a:stretch>
                        </a:blipFill>
                      </a:tcPr>
                    </a:tc>
                    <a:tc>
                      <a:txBody>
                        <a:bodyPr/>
                        <a:lstStyle/>
                        <a:p>
                          <a:endParaRPr lang="zh-CN"/>
                        </a:p>
                      </a:txBody>
                      <a:tcPr anchor="ctr">
                        <a:blipFill>
                          <a:blip r:embed="rId3"/>
                          <a:stretch>
                            <a:fillRect l="-412500" t="-296552" r="-952500" b="-298276"/>
                          </a:stretch>
                        </a:blipFill>
                      </a:tcPr>
                    </a:tc>
                    <a:tc>
                      <a:txBody>
                        <a:bodyPr/>
                        <a:lstStyle/>
                        <a:p>
                          <a:endParaRPr lang="zh-CN"/>
                        </a:p>
                      </a:txBody>
                      <a:tcPr anchor="ctr">
                        <a:blipFill>
                          <a:blip r:embed="rId3"/>
                          <a:stretch>
                            <a:fillRect l="-157692" t="-296552" r="-193077" b="-298276"/>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3913652141"/>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403509" r="-404808" b="-203509"/>
                          </a:stretch>
                        </a:blipFill>
                      </a:tcPr>
                    </a:tc>
                    <a:tc>
                      <a:txBody>
                        <a:bodyPr/>
                        <a:lstStyle/>
                        <a:p>
                          <a:endParaRPr lang="zh-CN"/>
                        </a:p>
                      </a:txBody>
                      <a:tcPr anchor="ctr">
                        <a:blipFill>
                          <a:blip r:embed="rId3"/>
                          <a:stretch>
                            <a:fillRect l="-412500" t="-403509" r="-952500" b="-203509"/>
                          </a:stretch>
                        </a:blipFill>
                      </a:tcPr>
                    </a:tc>
                    <a:tc>
                      <a:txBody>
                        <a:bodyPr/>
                        <a:lstStyle/>
                        <a:p>
                          <a:endParaRPr lang="zh-CN"/>
                        </a:p>
                      </a:txBody>
                      <a:tcPr anchor="ctr">
                        <a:blipFill>
                          <a:blip r:embed="rId3"/>
                          <a:stretch>
                            <a:fillRect l="-157692" t="-403509" r="-193077" b="-20350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503509" r="-404808" b="-103509"/>
                          </a:stretch>
                        </a:blipFill>
                      </a:tcPr>
                    </a:tc>
                    <a:tc>
                      <a:txBody>
                        <a:bodyPr/>
                        <a:lstStyle/>
                        <a:p>
                          <a:endParaRPr lang="zh-CN"/>
                        </a:p>
                      </a:txBody>
                      <a:tcPr anchor="ctr">
                        <a:blipFill>
                          <a:blip r:embed="rId3"/>
                          <a:stretch>
                            <a:fillRect l="-412500" t="-503509" r="-952500" b="-103509"/>
                          </a:stretch>
                        </a:blipFill>
                      </a:tcPr>
                    </a:tc>
                    <a:tc>
                      <a:txBody>
                        <a:bodyPr/>
                        <a:lstStyle/>
                        <a:p>
                          <a:endParaRPr lang="zh-CN"/>
                        </a:p>
                      </a:txBody>
                      <a:tcPr anchor="ctr">
                        <a:blipFill>
                          <a:blip r:embed="rId3"/>
                          <a:stretch>
                            <a:fillRect l="-157692" t="-503509" r="-193077" b="-103509"/>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651613783"/>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603509" r="-404808" b="-3509"/>
                          </a:stretch>
                        </a:blipFill>
                      </a:tcPr>
                    </a:tc>
                    <a:tc>
                      <a:txBody>
                        <a:bodyPr/>
                        <a:lstStyle/>
                        <a:p>
                          <a:endParaRPr lang="zh-CN"/>
                        </a:p>
                      </a:txBody>
                      <a:tcPr anchor="ctr">
                        <a:blipFill>
                          <a:blip r:embed="rId3"/>
                          <a:stretch>
                            <a:fillRect l="-412500" t="-603509" r="-952500" b="-3509"/>
                          </a:stretch>
                        </a:blipFill>
                      </a:tcPr>
                    </a:tc>
                    <a:tc>
                      <a:txBody>
                        <a:bodyPr/>
                        <a:lstStyle/>
                        <a:p>
                          <a:endParaRPr lang="zh-CN"/>
                        </a:p>
                      </a:txBody>
                      <a:tcPr anchor="ctr">
                        <a:blipFill>
                          <a:blip r:embed="rId3"/>
                          <a:stretch>
                            <a:fillRect l="-157692" t="-603509" r="-193077" b="-3509"/>
                          </a:stretch>
                        </a:blipFill>
                      </a:tcPr>
                    </a:tc>
                    <a:tc>
                      <a:txBody>
                        <a:bodyPr/>
                        <a:lstStyle/>
                        <a:p>
                          <a:r>
                            <a:rPr lang="en-US" altLang="zh-CN" sz="1200" b="1">
                              <a:solidFill>
                                <a:schemeClr val="accent2">
                                  <a:lumMod val="50000"/>
                                </a:schemeClr>
                              </a:solidFill>
                            </a:rPr>
                            <a:t>// (4),(6)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338861839"/>
                      </a:ext>
                    </a:extLst>
                  </a:tr>
                </a:tbl>
              </a:graphicData>
            </a:graphic>
          </p:graphicFrame>
        </mc:Fallback>
      </mc:AlternateContent>
      <p:sp>
        <p:nvSpPr>
          <p:cNvPr id="4" name="文本框 3">
            <a:extLst>
              <a:ext uri="{FF2B5EF4-FFF2-40B4-BE49-F238E27FC236}">
                <a16:creationId xmlns:a16="http://schemas.microsoft.com/office/drawing/2014/main" id="{7868519A-DCAC-46F8-A5B7-DFF22B3E566F}"/>
              </a:ext>
            </a:extLst>
          </p:cNvPr>
          <p:cNvSpPr txBox="1"/>
          <p:nvPr/>
        </p:nvSpPr>
        <p:spPr>
          <a:xfrm>
            <a:off x="4881764" y="1534954"/>
            <a:ext cx="3306416"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由这个定理可得到一个派生规则：</a:t>
            </a:r>
          </a:p>
        </p:txBody>
      </p:sp>
      <p:sp>
        <p:nvSpPr>
          <p:cNvPr id="18" name="矩形 17">
            <a:extLst>
              <a:ext uri="{FF2B5EF4-FFF2-40B4-BE49-F238E27FC236}">
                <a16:creationId xmlns:a16="http://schemas.microsoft.com/office/drawing/2014/main" id="{7A2847C5-771C-4DBB-B088-ED7B574A1580}"/>
              </a:ext>
            </a:extLst>
          </p:cNvPr>
          <p:cNvSpPr/>
          <p:nvPr/>
        </p:nvSpPr>
        <p:spPr>
          <a:xfrm>
            <a:off x="4881764" y="195858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C2026F-A7DB-4D19-8F90-C8C461BB4C67}"/>
                  </a:ext>
                </a:extLst>
              </p:cNvPr>
              <p:cNvSpPr txBox="1"/>
              <p:nvPr/>
            </p:nvSpPr>
            <p:spPr>
              <a:xfrm>
                <a:off x="5557624" y="222695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05C2026F-A7DB-4D19-8F90-C8C461BB4C67}"/>
                  </a:ext>
                </a:extLst>
              </p:cNvPr>
              <p:cNvSpPr txBox="1">
                <a:spLocks noRot="1" noChangeAspect="1" noMove="1" noResize="1" noEditPoints="1" noAdjustHandles="1" noChangeArrowheads="1" noChangeShapeType="1" noTextEdit="1"/>
              </p:cNvSpPr>
              <p:nvPr/>
            </p:nvSpPr>
            <p:spPr>
              <a:xfrm>
                <a:off x="5557624" y="2226955"/>
                <a:ext cx="2220569" cy="215444"/>
              </a:xfrm>
              <a:prstGeom prst="rect">
                <a:avLst/>
              </a:prstGeom>
              <a:blipFill>
                <a:blip r:embed="rId4"/>
                <a:stretch>
                  <a:fillRect b="-2778"/>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09435DF1-3EDE-4055-B1DB-F9877D06D907}"/>
              </a:ext>
            </a:extLst>
          </p:cNvPr>
          <p:cNvCxnSpPr>
            <a:cxnSpLocks/>
          </p:cNvCxnSpPr>
          <p:nvPr/>
        </p:nvCxnSpPr>
        <p:spPr>
          <a:xfrm>
            <a:off x="5537747" y="220919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690E2A5-FD46-450C-B50F-71B0AAF9829B}"/>
              </a:ext>
            </a:extLst>
          </p:cNvPr>
          <p:cNvSpPr txBox="1"/>
          <p:nvPr/>
        </p:nvSpPr>
        <p:spPr>
          <a:xfrm>
            <a:off x="4881765" y="1958837"/>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D8B5377-1AF8-4EB2-9FE0-7114284E0BBA}"/>
                  </a:ext>
                </a:extLst>
              </p:cNvPr>
              <p:cNvSpPr txBox="1"/>
              <p:nvPr/>
            </p:nvSpPr>
            <p:spPr>
              <a:xfrm>
                <a:off x="5537746" y="198504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D8B5377-1AF8-4EB2-9FE0-7114284E0BBA}"/>
                  </a:ext>
                </a:extLst>
              </p:cNvPr>
              <p:cNvSpPr txBox="1">
                <a:spLocks noRot="1" noChangeAspect="1" noMove="1" noResize="1" noEditPoints="1" noAdjustHandles="1" noChangeArrowheads="1" noChangeShapeType="1" noTextEdit="1"/>
              </p:cNvSpPr>
              <p:nvPr/>
            </p:nvSpPr>
            <p:spPr>
              <a:xfrm>
                <a:off x="5537746" y="1985049"/>
                <a:ext cx="2240446" cy="215444"/>
              </a:xfrm>
              <a:prstGeom prst="rect">
                <a:avLst/>
              </a:prstGeom>
              <a:blipFill>
                <a:blip r:embed="rId5"/>
                <a:stretch>
                  <a:fillRect b="-5714"/>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C124C418-6017-4798-9BCB-8474F9382D34}"/>
              </a:ext>
            </a:extLst>
          </p:cNvPr>
          <p:cNvSpPr txBox="1"/>
          <p:nvPr/>
        </p:nvSpPr>
        <p:spPr>
          <a:xfrm>
            <a:off x="4885909" y="2603714"/>
            <a:ext cx="3306416"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类似地，不难得到下面三个派生规则：</a:t>
            </a:r>
          </a:p>
        </p:txBody>
      </p:sp>
      <p:sp>
        <p:nvSpPr>
          <p:cNvPr id="30" name="矩形 29">
            <a:extLst>
              <a:ext uri="{FF2B5EF4-FFF2-40B4-BE49-F238E27FC236}">
                <a16:creationId xmlns:a16="http://schemas.microsoft.com/office/drawing/2014/main" id="{7BC618B7-0FCE-44B8-B255-5A15A485DAF0}"/>
              </a:ext>
            </a:extLst>
          </p:cNvPr>
          <p:cNvSpPr/>
          <p:nvPr/>
        </p:nvSpPr>
        <p:spPr>
          <a:xfrm>
            <a:off x="4885909" y="299820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13AC548-536A-4B99-9F1B-109271C3D958}"/>
                  </a:ext>
                </a:extLst>
              </p:cNvPr>
              <p:cNvSpPr txBox="1"/>
              <p:nvPr/>
            </p:nvSpPr>
            <p:spPr>
              <a:xfrm>
                <a:off x="5561769" y="326657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B13AC548-536A-4B99-9F1B-109271C3D958}"/>
                  </a:ext>
                </a:extLst>
              </p:cNvPr>
              <p:cNvSpPr txBox="1">
                <a:spLocks noRot="1" noChangeAspect="1" noMove="1" noResize="1" noEditPoints="1" noAdjustHandles="1" noChangeArrowheads="1" noChangeShapeType="1" noTextEdit="1"/>
              </p:cNvSpPr>
              <p:nvPr/>
            </p:nvSpPr>
            <p:spPr>
              <a:xfrm>
                <a:off x="5561769" y="3266573"/>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70A4AD90-B084-4A21-9392-1DDACF0324F6}"/>
              </a:ext>
            </a:extLst>
          </p:cNvPr>
          <p:cNvCxnSpPr>
            <a:cxnSpLocks/>
          </p:cNvCxnSpPr>
          <p:nvPr/>
        </p:nvCxnSpPr>
        <p:spPr>
          <a:xfrm>
            <a:off x="5541892" y="324881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4FFB9FC-7EE7-470E-B9E4-F35F44978893}"/>
              </a:ext>
            </a:extLst>
          </p:cNvPr>
          <p:cNvSpPr txBox="1"/>
          <p:nvPr/>
        </p:nvSpPr>
        <p:spPr>
          <a:xfrm>
            <a:off x="4885910" y="2998455"/>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BDD1253-C151-4E38-A5EE-D15014839478}"/>
                  </a:ext>
                </a:extLst>
              </p:cNvPr>
              <p:cNvSpPr txBox="1"/>
              <p:nvPr/>
            </p:nvSpPr>
            <p:spPr>
              <a:xfrm>
                <a:off x="5541891" y="302466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BBDD1253-C151-4E38-A5EE-D15014839478}"/>
                  </a:ext>
                </a:extLst>
              </p:cNvPr>
              <p:cNvSpPr txBox="1">
                <a:spLocks noRot="1" noChangeAspect="1" noMove="1" noResize="1" noEditPoints="1" noAdjustHandles="1" noChangeArrowheads="1" noChangeShapeType="1" noTextEdit="1"/>
              </p:cNvSpPr>
              <p:nvPr/>
            </p:nvSpPr>
            <p:spPr>
              <a:xfrm>
                <a:off x="5541891" y="3024667"/>
                <a:ext cx="2240446" cy="215444"/>
              </a:xfrm>
              <a:prstGeom prst="rect">
                <a:avLst/>
              </a:prstGeom>
              <a:blipFill>
                <a:blip r:embed="rId7"/>
                <a:stretch>
                  <a:fillRect b="-2778"/>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97D7ED35-B1EB-4F83-B70B-F3E3CD129714}"/>
              </a:ext>
            </a:extLst>
          </p:cNvPr>
          <p:cNvSpPr/>
          <p:nvPr/>
        </p:nvSpPr>
        <p:spPr>
          <a:xfrm>
            <a:off x="4881765" y="355226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0D69C54-7077-4339-A0A6-117D72593B49}"/>
                  </a:ext>
                </a:extLst>
              </p:cNvPr>
              <p:cNvSpPr txBox="1"/>
              <p:nvPr/>
            </p:nvSpPr>
            <p:spPr>
              <a:xfrm>
                <a:off x="5557625" y="382063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B0D69C54-7077-4339-A0A6-117D72593B49}"/>
                  </a:ext>
                </a:extLst>
              </p:cNvPr>
              <p:cNvSpPr txBox="1">
                <a:spLocks noRot="1" noChangeAspect="1" noMove="1" noResize="1" noEditPoints="1" noAdjustHandles="1" noChangeArrowheads="1" noChangeShapeType="1" noTextEdit="1"/>
              </p:cNvSpPr>
              <p:nvPr/>
            </p:nvSpPr>
            <p:spPr>
              <a:xfrm>
                <a:off x="5557625" y="3820633"/>
                <a:ext cx="2220569" cy="215444"/>
              </a:xfrm>
              <a:prstGeom prst="rect">
                <a:avLst/>
              </a:prstGeom>
              <a:blipFill>
                <a:blip r:embed="rId8"/>
                <a:stretch>
                  <a:fillRect b="-5714"/>
                </a:stretch>
              </a:blipFill>
            </p:spPr>
            <p:txBody>
              <a:bodyPr/>
              <a:lstStyle/>
              <a:p>
                <a:r>
                  <a:rPr lang="zh-CN" altLang="en-US">
                    <a:noFill/>
                  </a:rPr>
                  <a:t> </a:t>
                </a:r>
              </a:p>
            </p:txBody>
          </p:sp>
        </mc:Fallback>
      </mc:AlternateContent>
      <p:cxnSp>
        <p:nvCxnSpPr>
          <p:cNvPr id="37" name="直接连接符 36">
            <a:extLst>
              <a:ext uri="{FF2B5EF4-FFF2-40B4-BE49-F238E27FC236}">
                <a16:creationId xmlns:a16="http://schemas.microsoft.com/office/drawing/2014/main" id="{5B351FCE-F013-4471-ADE1-84DF8612DAC9}"/>
              </a:ext>
            </a:extLst>
          </p:cNvPr>
          <p:cNvCxnSpPr>
            <a:cxnSpLocks/>
          </p:cNvCxnSpPr>
          <p:nvPr/>
        </p:nvCxnSpPr>
        <p:spPr>
          <a:xfrm>
            <a:off x="5537748" y="380287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82D09AE-CEE3-4833-AA6F-F991D560FC46}"/>
              </a:ext>
            </a:extLst>
          </p:cNvPr>
          <p:cNvSpPr txBox="1"/>
          <p:nvPr/>
        </p:nvSpPr>
        <p:spPr>
          <a:xfrm>
            <a:off x="4881766" y="3552515"/>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D3D94ED-5DF5-4B23-B174-4131EEBCB975}"/>
                  </a:ext>
                </a:extLst>
              </p:cNvPr>
              <p:cNvSpPr txBox="1"/>
              <p:nvPr/>
            </p:nvSpPr>
            <p:spPr>
              <a:xfrm>
                <a:off x="5537747" y="357872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5D3D94ED-5DF5-4B23-B174-4131EEBCB975}"/>
                  </a:ext>
                </a:extLst>
              </p:cNvPr>
              <p:cNvSpPr txBox="1">
                <a:spLocks noRot="1" noChangeAspect="1" noMove="1" noResize="1" noEditPoints="1" noAdjustHandles="1" noChangeArrowheads="1" noChangeShapeType="1" noTextEdit="1"/>
              </p:cNvSpPr>
              <p:nvPr/>
            </p:nvSpPr>
            <p:spPr>
              <a:xfrm>
                <a:off x="5537747" y="3578727"/>
                <a:ext cx="2240446" cy="215444"/>
              </a:xfrm>
              <a:prstGeom prst="rect">
                <a:avLst/>
              </a:prstGeom>
              <a:blipFill>
                <a:blip r:embed="rId9"/>
                <a:stretch>
                  <a:fillRect b="-5714"/>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B0DC1D9A-1CA4-46FA-870A-13935D664144}"/>
              </a:ext>
            </a:extLst>
          </p:cNvPr>
          <p:cNvSpPr/>
          <p:nvPr/>
        </p:nvSpPr>
        <p:spPr>
          <a:xfrm>
            <a:off x="4881764" y="4116594"/>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CD36AD3-8F3D-454D-8C25-DE8452A8D464}"/>
                  </a:ext>
                </a:extLst>
              </p:cNvPr>
              <p:cNvSpPr txBox="1"/>
              <p:nvPr/>
            </p:nvSpPr>
            <p:spPr>
              <a:xfrm>
                <a:off x="5557624" y="4384961"/>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9CD36AD3-8F3D-454D-8C25-DE8452A8D464}"/>
                  </a:ext>
                </a:extLst>
              </p:cNvPr>
              <p:cNvSpPr txBox="1">
                <a:spLocks noRot="1" noChangeAspect="1" noMove="1" noResize="1" noEditPoints="1" noAdjustHandles="1" noChangeArrowheads="1" noChangeShapeType="1" noTextEdit="1"/>
              </p:cNvSpPr>
              <p:nvPr/>
            </p:nvSpPr>
            <p:spPr>
              <a:xfrm>
                <a:off x="5557624" y="4384961"/>
                <a:ext cx="2220569" cy="215444"/>
              </a:xfrm>
              <a:prstGeom prst="rect">
                <a:avLst/>
              </a:prstGeom>
              <a:blipFill>
                <a:blip r:embed="rId8"/>
                <a:stretch>
                  <a:fillRect b="-2778"/>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914BE211-67DB-427D-8708-882FE99EC44B}"/>
              </a:ext>
            </a:extLst>
          </p:cNvPr>
          <p:cNvCxnSpPr>
            <a:cxnSpLocks/>
          </p:cNvCxnSpPr>
          <p:nvPr/>
        </p:nvCxnSpPr>
        <p:spPr>
          <a:xfrm>
            <a:off x="5537747" y="4367204"/>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07415E-7025-47C1-8F73-E80C8ED262B9}"/>
              </a:ext>
            </a:extLst>
          </p:cNvPr>
          <p:cNvSpPr txBox="1"/>
          <p:nvPr/>
        </p:nvSpPr>
        <p:spPr>
          <a:xfrm>
            <a:off x="4881765" y="4116843"/>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A4424A98-67A3-46F9-AADC-71276C06F326}"/>
                  </a:ext>
                </a:extLst>
              </p:cNvPr>
              <p:cNvSpPr txBox="1"/>
              <p:nvPr/>
            </p:nvSpPr>
            <p:spPr>
              <a:xfrm>
                <a:off x="5537746" y="4143055"/>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A4424A98-67A3-46F9-AADC-71276C06F326}"/>
                  </a:ext>
                </a:extLst>
              </p:cNvPr>
              <p:cNvSpPr txBox="1">
                <a:spLocks noRot="1" noChangeAspect="1" noMove="1" noResize="1" noEditPoints="1" noAdjustHandles="1" noChangeArrowheads="1" noChangeShapeType="1" noTextEdit="1"/>
              </p:cNvSpPr>
              <p:nvPr/>
            </p:nvSpPr>
            <p:spPr>
              <a:xfrm>
                <a:off x="5537746" y="4143055"/>
                <a:ext cx="2240446" cy="215444"/>
              </a:xfrm>
              <a:prstGeom prst="rect">
                <a:avLst/>
              </a:prstGeom>
              <a:blipFill>
                <a:blip r:embed="rId10"/>
                <a:stretch>
                  <a:fillRect b="-571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A71F19C-E463-4BF8-A672-62DABA1CF122}"/>
              </a:ext>
            </a:extLst>
          </p:cNvPr>
          <p:cNvSpPr txBox="1"/>
          <p:nvPr/>
        </p:nvSpPr>
        <p:spPr>
          <a:xfrm>
            <a:off x="951669" y="4050370"/>
            <a:ext cx="3560696"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将这四个规则都称为假言易位，本质都是否定蕴涵式的后件可得到其前件</a:t>
            </a:r>
          </a:p>
        </p:txBody>
      </p:sp>
    </p:spTree>
    <p:extLst>
      <p:ext uri="{BB962C8B-B14F-4D97-AF65-F5344CB8AC3E}">
        <p14:creationId xmlns:p14="http://schemas.microsoft.com/office/powerpoint/2010/main" val="172805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派生规则：析取三段论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D61EC6-3782-477A-8427-5A263DB32768}"/>
                  </a:ext>
                </a:extLst>
              </p:cNvPr>
              <p:cNvSpPr txBox="1"/>
              <p:nvPr/>
            </p:nvSpPr>
            <p:spPr>
              <a:xfrm>
                <a:off x="951669" y="769653"/>
                <a:ext cx="7240656" cy="669286"/>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是公式集，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是公式。若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和</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都是内定理，则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60D61EC6-3782-477A-8427-5A263DB32768}"/>
                  </a:ext>
                </a:extLst>
              </p:cNvPr>
              <p:cNvSpPr txBox="1">
                <a:spLocks noRot="1" noChangeAspect="1" noMove="1" noResize="1" noEditPoints="1" noAdjustHandles="1" noChangeArrowheads="1" noChangeShapeType="1" noTextEdit="1"/>
              </p:cNvSpPr>
              <p:nvPr/>
            </p:nvSpPr>
            <p:spPr>
              <a:xfrm>
                <a:off x="951669" y="769653"/>
                <a:ext cx="7240656" cy="669286"/>
              </a:xfrm>
              <a:prstGeom prst="rect">
                <a:avLst/>
              </a:prstGeom>
              <a:blipFill>
                <a:blip r:embed="rId2"/>
                <a:stretch>
                  <a:fillRect l="-673" t="-3636" r="-3872"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4024105879"/>
                  </p:ext>
                </p:extLst>
              </p:nvPr>
            </p:nvGraphicFramePr>
            <p:xfrm>
              <a:off x="953319" y="1539868"/>
              <a:ext cx="3479533" cy="2435468"/>
            </p:xfrm>
            <a:graphic>
              <a:graphicData uri="http://schemas.openxmlformats.org/drawingml/2006/table">
                <a:tbl>
                  <a:tblPr bandRow="1">
                    <a:tableStyleId>{68D230F3-CF80-4859-8CE7-A43EE81993B5}</a:tableStyleId>
                  </a:tblPr>
                  <a:tblGrid>
                    <a:gridCol w="369105">
                      <a:extLst>
                        <a:ext uri="{9D8B030D-6E8A-4147-A177-3AD203B41FA5}">
                          <a16:colId xmlns:a16="http://schemas.microsoft.com/office/drawing/2014/main" val="918762525"/>
                        </a:ext>
                      </a:extLst>
                    </a:gridCol>
                    <a:gridCol w="637235">
                      <a:extLst>
                        <a:ext uri="{9D8B030D-6E8A-4147-A177-3AD203B41FA5}">
                          <a16:colId xmlns:a16="http://schemas.microsoft.com/office/drawing/2014/main" val="2719862703"/>
                        </a:ext>
                      </a:extLst>
                    </a:gridCol>
                    <a:gridCol w="243508">
                      <a:extLst>
                        <a:ext uri="{9D8B030D-6E8A-4147-A177-3AD203B41FA5}">
                          <a16:colId xmlns:a16="http://schemas.microsoft.com/office/drawing/2014/main" val="1879101947"/>
                        </a:ext>
                      </a:extLst>
                    </a:gridCol>
                    <a:gridCol w="636105">
                      <a:extLst>
                        <a:ext uri="{9D8B030D-6E8A-4147-A177-3AD203B41FA5}">
                          <a16:colId xmlns:a16="http://schemas.microsoft.com/office/drawing/2014/main" val="2422001383"/>
                        </a:ext>
                      </a:extLst>
                    </a:gridCol>
                    <a:gridCol w="159358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(4),(5),(6)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Choice>
        <mc:Fallback xmlns="">
          <p:graphicFrame>
            <p:nvGraphicFramePr>
              <p:cNvPr id="9" name="表格 8">
                <a:extLst>
                  <a:ext uri="{FF2B5EF4-FFF2-40B4-BE49-F238E27FC236}">
                    <a16:creationId xmlns:a16="http://schemas.microsoft.com/office/drawing/2014/main" id="{44C587E5-0EA5-4D72-88CF-F04737BB384E}"/>
                  </a:ext>
                </a:extLst>
              </p:cNvPr>
              <p:cNvGraphicFramePr>
                <a:graphicFrameLocks noGrp="1"/>
              </p:cNvGraphicFramePr>
              <p:nvPr>
                <p:extLst>
                  <p:ext uri="{D42A27DB-BD31-4B8C-83A1-F6EECF244321}">
                    <p14:modId xmlns:p14="http://schemas.microsoft.com/office/powerpoint/2010/main" val="4024105879"/>
                  </p:ext>
                </p:extLst>
              </p:nvPr>
            </p:nvGraphicFramePr>
            <p:xfrm>
              <a:off x="953319" y="1539868"/>
              <a:ext cx="3479533" cy="2435468"/>
            </p:xfrm>
            <a:graphic>
              <a:graphicData uri="http://schemas.openxmlformats.org/drawingml/2006/table">
                <a:tbl>
                  <a:tblPr bandRow="1">
                    <a:tableStyleId>{68D230F3-CF80-4859-8CE7-A43EE81993B5}</a:tableStyleId>
                  </a:tblPr>
                  <a:tblGrid>
                    <a:gridCol w="369105">
                      <a:extLst>
                        <a:ext uri="{9D8B030D-6E8A-4147-A177-3AD203B41FA5}">
                          <a16:colId xmlns:a16="http://schemas.microsoft.com/office/drawing/2014/main" val="918762525"/>
                        </a:ext>
                      </a:extLst>
                    </a:gridCol>
                    <a:gridCol w="637235">
                      <a:extLst>
                        <a:ext uri="{9D8B030D-6E8A-4147-A177-3AD203B41FA5}">
                          <a16:colId xmlns:a16="http://schemas.microsoft.com/office/drawing/2014/main" val="2719862703"/>
                        </a:ext>
                      </a:extLst>
                    </a:gridCol>
                    <a:gridCol w="243508">
                      <a:extLst>
                        <a:ext uri="{9D8B030D-6E8A-4147-A177-3AD203B41FA5}">
                          <a16:colId xmlns:a16="http://schemas.microsoft.com/office/drawing/2014/main" val="1879101947"/>
                        </a:ext>
                      </a:extLst>
                    </a:gridCol>
                    <a:gridCol w="636105">
                      <a:extLst>
                        <a:ext uri="{9D8B030D-6E8A-4147-A177-3AD203B41FA5}">
                          <a16:colId xmlns:a16="http://schemas.microsoft.com/office/drawing/2014/main" val="2422001383"/>
                        </a:ext>
                      </a:extLst>
                    </a:gridCol>
                    <a:gridCol w="159358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1754" r="-392308" b="-605263"/>
                          </a:stretch>
                        </a:blipFill>
                      </a:tcPr>
                    </a:tc>
                    <a:tc>
                      <a:txBody>
                        <a:bodyPr/>
                        <a:lstStyle/>
                        <a:p>
                          <a:endParaRPr lang="zh-CN"/>
                        </a:p>
                      </a:txBody>
                      <a:tcPr anchor="ctr">
                        <a:blipFill>
                          <a:blip r:embed="rId3"/>
                          <a:stretch>
                            <a:fillRect l="-412500" t="-1754" r="-920000" b="-605263"/>
                          </a:stretch>
                        </a:blipFill>
                      </a:tcPr>
                    </a:tc>
                    <a:tc>
                      <a:txBody>
                        <a:bodyPr/>
                        <a:lstStyle/>
                        <a:p>
                          <a:endParaRPr lang="zh-CN"/>
                        </a:p>
                      </a:txBody>
                      <a:tcPr anchor="ctr">
                        <a:blipFill>
                          <a:blip r:embed="rId3"/>
                          <a:stretch>
                            <a:fillRect l="-195238" t="-1754" r="-250476" b="-6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100000" r="-392308" b="-494828"/>
                          </a:stretch>
                        </a:blipFill>
                      </a:tcPr>
                    </a:tc>
                    <a:tc>
                      <a:txBody>
                        <a:bodyPr/>
                        <a:lstStyle/>
                        <a:p>
                          <a:endParaRPr lang="zh-CN"/>
                        </a:p>
                      </a:txBody>
                      <a:tcPr anchor="ctr">
                        <a:blipFill>
                          <a:blip r:embed="rId3"/>
                          <a:stretch>
                            <a:fillRect l="-412500" t="-100000" r="-920000" b="-494828"/>
                          </a:stretch>
                        </a:blipFill>
                      </a:tcPr>
                    </a:tc>
                    <a:tc>
                      <a:txBody>
                        <a:bodyPr/>
                        <a:lstStyle/>
                        <a:p>
                          <a:endParaRPr lang="zh-CN"/>
                        </a:p>
                      </a:txBody>
                      <a:tcPr anchor="ctr">
                        <a:blipFill>
                          <a:blip r:embed="rId3"/>
                          <a:stretch>
                            <a:fillRect l="-195238" t="-100000" r="-250476" b="-49482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203509" r="-392308" b="-403509"/>
                          </a:stretch>
                        </a:blipFill>
                      </a:tcPr>
                    </a:tc>
                    <a:tc>
                      <a:txBody>
                        <a:bodyPr/>
                        <a:lstStyle/>
                        <a:p>
                          <a:endParaRPr lang="zh-CN"/>
                        </a:p>
                      </a:txBody>
                      <a:tcPr anchor="ctr">
                        <a:blipFill>
                          <a:blip r:embed="rId3"/>
                          <a:stretch>
                            <a:fillRect l="-412500" t="-203509" r="-920000" b="-403509"/>
                          </a:stretch>
                        </a:blipFill>
                      </a:tcPr>
                    </a:tc>
                    <a:tc>
                      <a:txBody>
                        <a:bodyPr/>
                        <a:lstStyle/>
                        <a:p>
                          <a:endParaRPr lang="zh-CN"/>
                        </a:p>
                      </a:txBody>
                      <a:tcPr anchor="ctr">
                        <a:blipFill>
                          <a:blip r:embed="rId3"/>
                          <a:stretch>
                            <a:fillRect l="-195238" t="-203509" r="-250476" b="-403509"/>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303509" r="-392308" b="-303509"/>
                          </a:stretch>
                        </a:blipFill>
                      </a:tcPr>
                    </a:tc>
                    <a:tc>
                      <a:txBody>
                        <a:bodyPr/>
                        <a:lstStyle/>
                        <a:p>
                          <a:endParaRPr lang="zh-CN"/>
                        </a:p>
                      </a:txBody>
                      <a:tcPr anchor="ctr">
                        <a:blipFill>
                          <a:blip r:embed="rId3"/>
                          <a:stretch>
                            <a:fillRect l="-412500" t="-303509" r="-920000" b="-303509"/>
                          </a:stretch>
                        </a:blipFill>
                      </a:tcPr>
                    </a:tc>
                    <a:tc>
                      <a:txBody>
                        <a:bodyPr/>
                        <a:lstStyle/>
                        <a:p>
                          <a:endParaRPr lang="zh-CN"/>
                        </a:p>
                      </a:txBody>
                      <a:tcPr anchor="ctr">
                        <a:blipFill>
                          <a:blip r:embed="rId3"/>
                          <a:stretch>
                            <a:fillRect l="-195238" t="-303509" r="-250476" b="-303509"/>
                          </a:stretch>
                        </a:blipFill>
                      </a:tcPr>
                    </a:tc>
                    <a:tc>
                      <a:txBody>
                        <a:bodyPr/>
                        <a:lstStyle/>
                        <a:p>
                          <a:r>
                            <a:rPr lang="en-US" altLang="zh-CN" sz="1200" b="1">
                              <a:solidFill>
                                <a:schemeClr val="accent2">
                                  <a:lumMod val="50000"/>
                                </a:schemeClr>
                              </a:solidFill>
                            </a:rPr>
                            <a:t>// (1),(3)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403509" r="-392308" b="-203509"/>
                          </a:stretch>
                        </a:blipFill>
                      </a:tcPr>
                    </a:tc>
                    <a:tc>
                      <a:txBody>
                        <a:bodyPr/>
                        <a:lstStyle/>
                        <a:p>
                          <a:endParaRPr lang="zh-CN"/>
                        </a:p>
                      </a:txBody>
                      <a:tcPr anchor="ctr">
                        <a:blipFill>
                          <a:blip r:embed="rId3"/>
                          <a:stretch>
                            <a:fillRect l="-412500" t="-403509" r="-920000" b="-203509"/>
                          </a:stretch>
                        </a:blipFill>
                      </a:tcPr>
                    </a:tc>
                    <a:tc>
                      <a:txBody>
                        <a:bodyPr/>
                        <a:lstStyle/>
                        <a:p>
                          <a:endParaRPr lang="zh-CN"/>
                        </a:p>
                      </a:txBody>
                      <a:tcPr anchor="ctr">
                        <a:blipFill>
                          <a:blip r:embed="rId3"/>
                          <a:stretch>
                            <a:fillRect l="-195238" t="-403509" r="-250476" b="-20350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494828" r="-392308" b="-100000"/>
                          </a:stretch>
                        </a:blipFill>
                      </a:tcPr>
                    </a:tc>
                    <a:tc>
                      <a:txBody>
                        <a:bodyPr/>
                        <a:lstStyle/>
                        <a:p>
                          <a:endParaRPr lang="zh-CN"/>
                        </a:p>
                      </a:txBody>
                      <a:tcPr anchor="ctr">
                        <a:blipFill>
                          <a:blip r:embed="rId3"/>
                          <a:stretch>
                            <a:fillRect l="-412500" t="-494828" r="-920000" b="-100000"/>
                          </a:stretch>
                        </a:blipFill>
                      </a:tcPr>
                    </a:tc>
                    <a:tc>
                      <a:txBody>
                        <a:bodyPr/>
                        <a:lstStyle/>
                        <a:p>
                          <a:endParaRPr lang="zh-CN"/>
                        </a:p>
                      </a:txBody>
                      <a:tcPr anchor="ctr">
                        <a:blipFill>
                          <a:blip r:embed="rId3"/>
                          <a:stretch>
                            <a:fillRect l="-195238" t="-494828" r="-250476"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8654" t="-605263" r="-392308" b="-1754"/>
                          </a:stretch>
                        </a:blipFill>
                      </a:tcPr>
                    </a:tc>
                    <a:tc>
                      <a:txBody>
                        <a:bodyPr/>
                        <a:lstStyle/>
                        <a:p>
                          <a:endParaRPr lang="zh-CN"/>
                        </a:p>
                      </a:txBody>
                      <a:tcPr anchor="ctr">
                        <a:blipFill>
                          <a:blip r:embed="rId3"/>
                          <a:stretch>
                            <a:fillRect l="-412500" t="-605263" r="-920000" b="-1754"/>
                          </a:stretch>
                        </a:blipFill>
                      </a:tcPr>
                    </a:tc>
                    <a:tc>
                      <a:txBody>
                        <a:bodyPr/>
                        <a:lstStyle/>
                        <a:p>
                          <a:endParaRPr lang="zh-CN"/>
                        </a:p>
                      </a:txBody>
                      <a:tcPr anchor="ctr">
                        <a:blipFill>
                          <a:blip r:embed="rId3"/>
                          <a:stretch>
                            <a:fillRect l="-195238" t="-605263" r="-250476" b="-1754"/>
                          </a:stretch>
                        </a:blipFill>
                      </a:tcPr>
                    </a:tc>
                    <a:tc>
                      <a:txBody>
                        <a:bodyPr/>
                        <a:lstStyle/>
                        <a:p>
                          <a:r>
                            <a:rPr lang="en-US" altLang="zh-CN" sz="1200" b="1">
                              <a:solidFill>
                                <a:schemeClr val="accent2">
                                  <a:lumMod val="50000"/>
                                </a:schemeClr>
                              </a:solidFill>
                            </a:rPr>
                            <a:t>// (4),(5),(6)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Fallback>
      </mc:AlternateContent>
      <p:sp>
        <p:nvSpPr>
          <p:cNvPr id="4" name="文本框 3">
            <a:extLst>
              <a:ext uri="{FF2B5EF4-FFF2-40B4-BE49-F238E27FC236}">
                <a16:creationId xmlns:a16="http://schemas.microsoft.com/office/drawing/2014/main" id="{7868519A-DCAC-46F8-A5B7-DFF22B3E566F}"/>
              </a:ext>
            </a:extLst>
          </p:cNvPr>
          <p:cNvSpPr txBox="1"/>
          <p:nvPr/>
        </p:nvSpPr>
        <p:spPr>
          <a:xfrm>
            <a:off x="4881764" y="1534954"/>
            <a:ext cx="3306416" cy="338554"/>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由这个定理可得到一个派生规则：</a:t>
            </a:r>
          </a:p>
        </p:txBody>
      </p:sp>
      <p:sp>
        <p:nvSpPr>
          <p:cNvPr id="18" name="矩形 17">
            <a:extLst>
              <a:ext uri="{FF2B5EF4-FFF2-40B4-BE49-F238E27FC236}">
                <a16:creationId xmlns:a16="http://schemas.microsoft.com/office/drawing/2014/main" id="{7A2847C5-771C-4DBB-B088-ED7B574A1580}"/>
              </a:ext>
            </a:extLst>
          </p:cNvPr>
          <p:cNvSpPr/>
          <p:nvPr/>
        </p:nvSpPr>
        <p:spPr>
          <a:xfrm>
            <a:off x="4881764" y="195858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C2026F-A7DB-4D19-8F90-C8C461BB4C67}"/>
                  </a:ext>
                </a:extLst>
              </p:cNvPr>
              <p:cNvSpPr txBox="1"/>
              <p:nvPr/>
            </p:nvSpPr>
            <p:spPr>
              <a:xfrm>
                <a:off x="5557624" y="222695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05C2026F-A7DB-4D19-8F90-C8C461BB4C67}"/>
                  </a:ext>
                </a:extLst>
              </p:cNvPr>
              <p:cNvSpPr txBox="1">
                <a:spLocks noRot="1" noChangeAspect="1" noMove="1" noResize="1" noEditPoints="1" noAdjustHandles="1" noChangeArrowheads="1" noChangeShapeType="1" noTextEdit="1"/>
              </p:cNvSpPr>
              <p:nvPr/>
            </p:nvSpPr>
            <p:spPr>
              <a:xfrm>
                <a:off x="5557624" y="2226955"/>
                <a:ext cx="2220569" cy="215444"/>
              </a:xfrm>
              <a:prstGeom prst="rect">
                <a:avLst/>
              </a:prstGeom>
              <a:blipFill>
                <a:blip r:embed="rId4"/>
                <a:stretch>
                  <a:fillRect b="-2778"/>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09435DF1-3EDE-4055-B1DB-F9877D06D907}"/>
              </a:ext>
            </a:extLst>
          </p:cNvPr>
          <p:cNvCxnSpPr>
            <a:cxnSpLocks/>
          </p:cNvCxnSpPr>
          <p:nvPr/>
        </p:nvCxnSpPr>
        <p:spPr>
          <a:xfrm>
            <a:off x="5537747" y="220919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690E2A5-FD46-450C-B50F-71B0AAF9829B}"/>
              </a:ext>
            </a:extLst>
          </p:cNvPr>
          <p:cNvSpPr txBox="1"/>
          <p:nvPr/>
        </p:nvSpPr>
        <p:spPr>
          <a:xfrm>
            <a:off x="4825448" y="195883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D8B5377-1AF8-4EB2-9FE0-7114284E0BBA}"/>
                  </a:ext>
                </a:extLst>
              </p:cNvPr>
              <p:cNvSpPr txBox="1"/>
              <p:nvPr/>
            </p:nvSpPr>
            <p:spPr>
              <a:xfrm>
                <a:off x="5537746" y="198504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D8B5377-1AF8-4EB2-9FE0-7114284E0BBA}"/>
                  </a:ext>
                </a:extLst>
              </p:cNvPr>
              <p:cNvSpPr txBox="1">
                <a:spLocks noRot="1" noChangeAspect="1" noMove="1" noResize="1" noEditPoints="1" noAdjustHandles="1" noChangeArrowheads="1" noChangeShapeType="1" noTextEdit="1"/>
              </p:cNvSpPr>
              <p:nvPr/>
            </p:nvSpPr>
            <p:spPr>
              <a:xfrm>
                <a:off x="5537746" y="1985049"/>
                <a:ext cx="2240446" cy="215444"/>
              </a:xfrm>
              <a:prstGeom prst="rect">
                <a:avLst/>
              </a:prstGeom>
              <a:blipFill>
                <a:blip r:embed="rId5"/>
                <a:stretch>
                  <a:fillRect b="-5714"/>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C124C418-6017-4798-9BCB-8474F9382D34}"/>
              </a:ext>
            </a:extLst>
          </p:cNvPr>
          <p:cNvSpPr txBox="1"/>
          <p:nvPr/>
        </p:nvSpPr>
        <p:spPr>
          <a:xfrm>
            <a:off x="4885909" y="2603714"/>
            <a:ext cx="3306416"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类似地，不难得到下面三个派生规则：</a:t>
            </a:r>
          </a:p>
        </p:txBody>
      </p:sp>
      <p:sp>
        <p:nvSpPr>
          <p:cNvPr id="30" name="矩形 29">
            <a:extLst>
              <a:ext uri="{FF2B5EF4-FFF2-40B4-BE49-F238E27FC236}">
                <a16:creationId xmlns:a16="http://schemas.microsoft.com/office/drawing/2014/main" id="{7BC618B7-0FCE-44B8-B255-5A15A485DAF0}"/>
              </a:ext>
            </a:extLst>
          </p:cNvPr>
          <p:cNvSpPr/>
          <p:nvPr/>
        </p:nvSpPr>
        <p:spPr>
          <a:xfrm>
            <a:off x="4885909" y="299820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13AC548-536A-4B99-9F1B-109271C3D958}"/>
                  </a:ext>
                </a:extLst>
              </p:cNvPr>
              <p:cNvSpPr txBox="1"/>
              <p:nvPr/>
            </p:nvSpPr>
            <p:spPr>
              <a:xfrm>
                <a:off x="5561769" y="326657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B13AC548-536A-4B99-9F1B-109271C3D958}"/>
                  </a:ext>
                </a:extLst>
              </p:cNvPr>
              <p:cNvSpPr txBox="1">
                <a:spLocks noRot="1" noChangeAspect="1" noMove="1" noResize="1" noEditPoints="1" noAdjustHandles="1" noChangeArrowheads="1" noChangeShapeType="1" noTextEdit="1"/>
              </p:cNvSpPr>
              <p:nvPr/>
            </p:nvSpPr>
            <p:spPr>
              <a:xfrm>
                <a:off x="5561769" y="3266573"/>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70A4AD90-B084-4A21-9392-1DDACF0324F6}"/>
              </a:ext>
            </a:extLst>
          </p:cNvPr>
          <p:cNvCxnSpPr>
            <a:cxnSpLocks/>
          </p:cNvCxnSpPr>
          <p:nvPr/>
        </p:nvCxnSpPr>
        <p:spPr>
          <a:xfrm>
            <a:off x="5541892" y="324881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BDD1253-C151-4E38-A5EE-D15014839478}"/>
                  </a:ext>
                </a:extLst>
              </p:cNvPr>
              <p:cNvSpPr txBox="1"/>
              <p:nvPr/>
            </p:nvSpPr>
            <p:spPr>
              <a:xfrm>
                <a:off x="5541891" y="302466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BBDD1253-C151-4E38-A5EE-D15014839478}"/>
                  </a:ext>
                </a:extLst>
              </p:cNvPr>
              <p:cNvSpPr txBox="1">
                <a:spLocks noRot="1" noChangeAspect="1" noMove="1" noResize="1" noEditPoints="1" noAdjustHandles="1" noChangeArrowheads="1" noChangeShapeType="1" noTextEdit="1"/>
              </p:cNvSpPr>
              <p:nvPr/>
            </p:nvSpPr>
            <p:spPr>
              <a:xfrm>
                <a:off x="5541891" y="3024667"/>
                <a:ext cx="2240446" cy="215444"/>
              </a:xfrm>
              <a:prstGeom prst="rect">
                <a:avLst/>
              </a:prstGeom>
              <a:blipFill>
                <a:blip r:embed="rId7"/>
                <a:stretch>
                  <a:fillRect b="-2778"/>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97D7ED35-B1EB-4F83-B70B-F3E3CD129714}"/>
              </a:ext>
            </a:extLst>
          </p:cNvPr>
          <p:cNvSpPr/>
          <p:nvPr/>
        </p:nvSpPr>
        <p:spPr>
          <a:xfrm>
            <a:off x="4881765" y="355226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0D69C54-7077-4339-A0A6-117D72593B49}"/>
                  </a:ext>
                </a:extLst>
              </p:cNvPr>
              <p:cNvSpPr txBox="1"/>
              <p:nvPr/>
            </p:nvSpPr>
            <p:spPr>
              <a:xfrm>
                <a:off x="5557625" y="382063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B0D69C54-7077-4339-A0A6-117D72593B49}"/>
                  </a:ext>
                </a:extLst>
              </p:cNvPr>
              <p:cNvSpPr txBox="1">
                <a:spLocks noRot="1" noChangeAspect="1" noMove="1" noResize="1" noEditPoints="1" noAdjustHandles="1" noChangeArrowheads="1" noChangeShapeType="1" noTextEdit="1"/>
              </p:cNvSpPr>
              <p:nvPr/>
            </p:nvSpPr>
            <p:spPr>
              <a:xfrm>
                <a:off x="5557625" y="3820633"/>
                <a:ext cx="2220569" cy="215444"/>
              </a:xfrm>
              <a:prstGeom prst="rect">
                <a:avLst/>
              </a:prstGeom>
              <a:blipFill>
                <a:blip r:embed="rId8"/>
                <a:stretch>
                  <a:fillRect b="-5714"/>
                </a:stretch>
              </a:blipFill>
            </p:spPr>
            <p:txBody>
              <a:bodyPr/>
              <a:lstStyle/>
              <a:p>
                <a:r>
                  <a:rPr lang="zh-CN" altLang="en-US">
                    <a:noFill/>
                  </a:rPr>
                  <a:t> </a:t>
                </a:r>
              </a:p>
            </p:txBody>
          </p:sp>
        </mc:Fallback>
      </mc:AlternateContent>
      <p:cxnSp>
        <p:nvCxnSpPr>
          <p:cNvPr id="37" name="直接连接符 36">
            <a:extLst>
              <a:ext uri="{FF2B5EF4-FFF2-40B4-BE49-F238E27FC236}">
                <a16:creationId xmlns:a16="http://schemas.microsoft.com/office/drawing/2014/main" id="{5B351FCE-F013-4471-ADE1-84DF8612DAC9}"/>
              </a:ext>
            </a:extLst>
          </p:cNvPr>
          <p:cNvCxnSpPr>
            <a:cxnSpLocks/>
          </p:cNvCxnSpPr>
          <p:nvPr/>
        </p:nvCxnSpPr>
        <p:spPr>
          <a:xfrm>
            <a:off x="5537748" y="380287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D3D94ED-5DF5-4B23-B174-4131EEBCB975}"/>
                  </a:ext>
                </a:extLst>
              </p:cNvPr>
              <p:cNvSpPr txBox="1"/>
              <p:nvPr/>
            </p:nvSpPr>
            <p:spPr>
              <a:xfrm>
                <a:off x="5537747" y="357872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5D3D94ED-5DF5-4B23-B174-4131EEBCB975}"/>
                  </a:ext>
                </a:extLst>
              </p:cNvPr>
              <p:cNvSpPr txBox="1">
                <a:spLocks noRot="1" noChangeAspect="1" noMove="1" noResize="1" noEditPoints="1" noAdjustHandles="1" noChangeArrowheads="1" noChangeShapeType="1" noTextEdit="1"/>
              </p:cNvSpPr>
              <p:nvPr/>
            </p:nvSpPr>
            <p:spPr>
              <a:xfrm>
                <a:off x="5537747" y="3578727"/>
                <a:ext cx="2240446" cy="215444"/>
              </a:xfrm>
              <a:prstGeom prst="rect">
                <a:avLst/>
              </a:prstGeom>
              <a:blipFill>
                <a:blip r:embed="rId9"/>
                <a:stretch>
                  <a:fillRect b="-5714"/>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B0DC1D9A-1CA4-46FA-870A-13935D664144}"/>
              </a:ext>
            </a:extLst>
          </p:cNvPr>
          <p:cNvSpPr/>
          <p:nvPr/>
        </p:nvSpPr>
        <p:spPr>
          <a:xfrm>
            <a:off x="4881764" y="4116594"/>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CD36AD3-8F3D-454D-8C25-DE8452A8D464}"/>
                  </a:ext>
                </a:extLst>
              </p:cNvPr>
              <p:cNvSpPr txBox="1"/>
              <p:nvPr/>
            </p:nvSpPr>
            <p:spPr>
              <a:xfrm>
                <a:off x="5557624" y="4384961"/>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9CD36AD3-8F3D-454D-8C25-DE8452A8D464}"/>
                  </a:ext>
                </a:extLst>
              </p:cNvPr>
              <p:cNvSpPr txBox="1">
                <a:spLocks noRot="1" noChangeAspect="1" noMove="1" noResize="1" noEditPoints="1" noAdjustHandles="1" noChangeArrowheads="1" noChangeShapeType="1" noTextEdit="1"/>
              </p:cNvSpPr>
              <p:nvPr/>
            </p:nvSpPr>
            <p:spPr>
              <a:xfrm>
                <a:off x="5557624" y="4384961"/>
                <a:ext cx="2220569" cy="215444"/>
              </a:xfrm>
              <a:prstGeom prst="rect">
                <a:avLst/>
              </a:prstGeom>
              <a:blipFill>
                <a:blip r:embed="rId8"/>
                <a:stretch>
                  <a:fillRect b="-2778"/>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914BE211-67DB-427D-8708-882FE99EC44B}"/>
              </a:ext>
            </a:extLst>
          </p:cNvPr>
          <p:cNvCxnSpPr>
            <a:cxnSpLocks/>
          </p:cNvCxnSpPr>
          <p:nvPr/>
        </p:nvCxnSpPr>
        <p:spPr>
          <a:xfrm>
            <a:off x="5537747" y="4367204"/>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A4424A98-67A3-46F9-AADC-71276C06F326}"/>
                  </a:ext>
                </a:extLst>
              </p:cNvPr>
              <p:cNvSpPr txBox="1"/>
              <p:nvPr/>
            </p:nvSpPr>
            <p:spPr>
              <a:xfrm>
                <a:off x="5537746" y="4143055"/>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A4424A98-67A3-46F9-AADC-71276C06F326}"/>
                  </a:ext>
                </a:extLst>
              </p:cNvPr>
              <p:cNvSpPr txBox="1">
                <a:spLocks noRot="1" noChangeAspect="1" noMove="1" noResize="1" noEditPoints="1" noAdjustHandles="1" noChangeArrowheads="1" noChangeShapeType="1" noTextEdit="1"/>
              </p:cNvSpPr>
              <p:nvPr/>
            </p:nvSpPr>
            <p:spPr>
              <a:xfrm>
                <a:off x="5537746" y="4143055"/>
                <a:ext cx="2240446" cy="215444"/>
              </a:xfrm>
              <a:prstGeom prst="rect">
                <a:avLst/>
              </a:prstGeom>
              <a:blipFill>
                <a:blip r:embed="rId10"/>
                <a:stretch>
                  <a:fillRect b="-571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A71F19C-E463-4BF8-A672-62DABA1CF122}"/>
              </a:ext>
            </a:extLst>
          </p:cNvPr>
          <p:cNvSpPr txBox="1"/>
          <p:nvPr/>
        </p:nvSpPr>
        <p:spPr>
          <a:xfrm>
            <a:off x="951669" y="4075735"/>
            <a:ext cx="3479533"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将这四个规则都称为析取三段论，本质都是否定析取式的一个分支可得到另一分支</a:t>
            </a:r>
          </a:p>
        </p:txBody>
      </p:sp>
      <p:sp>
        <p:nvSpPr>
          <p:cNvPr id="45" name="文本框 44">
            <a:extLst>
              <a:ext uri="{FF2B5EF4-FFF2-40B4-BE49-F238E27FC236}">
                <a16:creationId xmlns:a16="http://schemas.microsoft.com/office/drawing/2014/main" id="{58ED56EF-34C3-4E15-9DE5-EA7EBE81A512}"/>
              </a:ext>
            </a:extLst>
          </p:cNvPr>
          <p:cNvSpPr txBox="1"/>
          <p:nvPr/>
        </p:nvSpPr>
        <p:spPr>
          <a:xfrm>
            <a:off x="4837874" y="298173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6" name="文本框 45">
            <a:extLst>
              <a:ext uri="{FF2B5EF4-FFF2-40B4-BE49-F238E27FC236}">
                <a16:creationId xmlns:a16="http://schemas.microsoft.com/office/drawing/2014/main" id="{40A1CE4B-4C69-4EA8-B954-BA93003963C6}"/>
              </a:ext>
            </a:extLst>
          </p:cNvPr>
          <p:cNvSpPr txBox="1"/>
          <p:nvPr/>
        </p:nvSpPr>
        <p:spPr>
          <a:xfrm>
            <a:off x="4847400" y="353535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7" name="文本框 46">
            <a:extLst>
              <a:ext uri="{FF2B5EF4-FFF2-40B4-BE49-F238E27FC236}">
                <a16:creationId xmlns:a16="http://schemas.microsoft.com/office/drawing/2014/main" id="{22465B40-2088-4ACF-B9DA-F7C6D31A0364}"/>
              </a:ext>
            </a:extLst>
          </p:cNvPr>
          <p:cNvSpPr txBox="1"/>
          <p:nvPr/>
        </p:nvSpPr>
        <p:spPr>
          <a:xfrm>
            <a:off x="4857339" y="409688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Tree>
    <p:extLst>
      <p:ext uri="{BB962C8B-B14F-4D97-AF65-F5344CB8AC3E}">
        <p14:creationId xmlns:p14="http://schemas.microsoft.com/office/powerpoint/2010/main" val="144139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4" y="1086007"/>
            <a:ext cx="5182750"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命题演算自然推理系统的定义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命题演算自然推理系统内定理的证明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命题演算自然推理系统的元理论</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88067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我们打算证明什么？</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C4B8CCD6-34F9-460C-BEF3-4AB0A771F740}"/>
              </a:ext>
            </a:extLst>
          </p:cNvPr>
          <p:cNvSpPr txBox="1"/>
          <p:nvPr/>
        </p:nvSpPr>
        <p:spPr>
          <a:xfrm>
            <a:off x="975685" y="766898"/>
            <a:ext cx="5128553" cy="661720"/>
          </a:xfrm>
          <a:prstGeom prst="rect">
            <a:avLst/>
          </a:prstGeom>
          <a:solidFill>
            <a:schemeClr val="accent4">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为什么给出多个假言易位规则和多个析取三段论规则？</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能直接从其中一个得到其他几个吗？</a:t>
            </a:r>
          </a:p>
        </p:txBody>
      </p:sp>
      <p:sp>
        <p:nvSpPr>
          <p:cNvPr id="9" name="矩形 8">
            <a:extLst>
              <a:ext uri="{FF2B5EF4-FFF2-40B4-BE49-F238E27FC236}">
                <a16:creationId xmlns:a16="http://schemas.microsoft.com/office/drawing/2014/main" id="{E3781B8B-EB9C-4CA4-A2ED-6F2D3D382240}"/>
              </a:ext>
            </a:extLst>
          </p:cNvPr>
          <p:cNvSpPr/>
          <p:nvPr/>
        </p:nvSpPr>
        <p:spPr>
          <a:xfrm>
            <a:off x="975682" y="1511693"/>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04AB798-3518-4AD8-9FA1-B5C73E36154E}"/>
                  </a:ext>
                </a:extLst>
              </p:cNvPr>
              <p:cNvSpPr txBox="1"/>
              <p:nvPr/>
            </p:nvSpPr>
            <p:spPr>
              <a:xfrm>
                <a:off x="1651542" y="1780060"/>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E04AB798-3518-4AD8-9FA1-B5C73E36154E}"/>
                  </a:ext>
                </a:extLst>
              </p:cNvPr>
              <p:cNvSpPr txBox="1">
                <a:spLocks noRot="1" noChangeAspect="1" noMove="1" noResize="1" noEditPoints="1" noAdjustHandles="1" noChangeArrowheads="1" noChangeShapeType="1" noTextEdit="1"/>
              </p:cNvSpPr>
              <p:nvPr/>
            </p:nvSpPr>
            <p:spPr>
              <a:xfrm>
                <a:off x="1651542" y="1780060"/>
                <a:ext cx="2220569" cy="215444"/>
              </a:xfrm>
              <a:prstGeom prst="rect">
                <a:avLst/>
              </a:prstGeom>
              <a:blipFill>
                <a:blip r:embed="rId2"/>
                <a:stretch>
                  <a:fillRect b="-5714"/>
                </a:stretch>
              </a:blipFill>
            </p:spPr>
            <p:txBody>
              <a:bodyPr/>
              <a:lstStyle/>
              <a:p>
                <a:r>
                  <a:rPr lang="zh-CN" altLang="en-US">
                    <a:noFill/>
                  </a:rPr>
                  <a:t> </a:t>
                </a:r>
              </a:p>
            </p:txBody>
          </p:sp>
        </mc:Fallback>
      </mc:AlternateContent>
      <p:cxnSp>
        <p:nvCxnSpPr>
          <p:cNvPr id="17" name="直接连接符 16">
            <a:extLst>
              <a:ext uri="{FF2B5EF4-FFF2-40B4-BE49-F238E27FC236}">
                <a16:creationId xmlns:a16="http://schemas.microsoft.com/office/drawing/2014/main" id="{7CC6016E-869D-47AA-A7A9-1C6CAD2323DE}"/>
              </a:ext>
            </a:extLst>
          </p:cNvPr>
          <p:cNvCxnSpPr>
            <a:cxnSpLocks/>
          </p:cNvCxnSpPr>
          <p:nvPr/>
        </p:nvCxnSpPr>
        <p:spPr>
          <a:xfrm>
            <a:off x="1631665" y="1762303"/>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7A41DE9-E508-4DC5-BE62-978FF70B4701}"/>
              </a:ext>
            </a:extLst>
          </p:cNvPr>
          <p:cNvSpPr txBox="1"/>
          <p:nvPr/>
        </p:nvSpPr>
        <p:spPr>
          <a:xfrm>
            <a:off x="975683" y="1511942"/>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6C40DF1-B0FD-41D1-9254-1CD9F03C85D3}"/>
                  </a:ext>
                </a:extLst>
              </p:cNvPr>
              <p:cNvSpPr txBox="1"/>
              <p:nvPr/>
            </p:nvSpPr>
            <p:spPr>
              <a:xfrm>
                <a:off x="1631664" y="1538154"/>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C6C40DF1-B0FD-41D1-9254-1CD9F03C85D3}"/>
                  </a:ext>
                </a:extLst>
              </p:cNvPr>
              <p:cNvSpPr txBox="1">
                <a:spLocks noRot="1" noChangeAspect="1" noMove="1" noResize="1" noEditPoints="1" noAdjustHandles="1" noChangeArrowheads="1" noChangeShapeType="1" noTextEdit="1"/>
              </p:cNvSpPr>
              <p:nvPr/>
            </p:nvSpPr>
            <p:spPr>
              <a:xfrm>
                <a:off x="1631664" y="1538154"/>
                <a:ext cx="2240446" cy="215444"/>
              </a:xfrm>
              <a:prstGeom prst="rect">
                <a:avLst/>
              </a:prstGeom>
              <a:blipFill>
                <a:blip r:embed="rId3"/>
                <a:stretch>
                  <a:fillRect b="-2778"/>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19BB751E-B0B7-4C1A-A671-D160BD0A5234}"/>
              </a:ext>
            </a:extLst>
          </p:cNvPr>
          <p:cNvSpPr/>
          <p:nvPr/>
        </p:nvSpPr>
        <p:spPr>
          <a:xfrm>
            <a:off x="4918210" y="1514464"/>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3681ACE-CE8E-4E28-95B4-FAA09BC1AE7A}"/>
                  </a:ext>
                </a:extLst>
              </p:cNvPr>
              <p:cNvSpPr txBox="1"/>
              <p:nvPr/>
            </p:nvSpPr>
            <p:spPr>
              <a:xfrm>
                <a:off x="5594070" y="1782831"/>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43681ACE-CE8E-4E28-95B4-FAA09BC1AE7A}"/>
                  </a:ext>
                </a:extLst>
              </p:cNvPr>
              <p:cNvSpPr txBox="1">
                <a:spLocks noRot="1" noChangeAspect="1" noMove="1" noResize="1" noEditPoints="1" noAdjustHandles="1" noChangeArrowheads="1" noChangeShapeType="1" noTextEdit="1"/>
              </p:cNvSpPr>
              <p:nvPr/>
            </p:nvSpPr>
            <p:spPr>
              <a:xfrm>
                <a:off x="5594070" y="1782831"/>
                <a:ext cx="2220569" cy="215444"/>
              </a:xfrm>
              <a:prstGeom prst="rect">
                <a:avLst/>
              </a:prstGeom>
              <a:blipFill>
                <a:blip r:embed="rId2"/>
                <a:stretch>
                  <a:fillRect b="-2778"/>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B1D1E21C-2D88-45E4-A4A9-23E3B2E3CC53}"/>
              </a:ext>
            </a:extLst>
          </p:cNvPr>
          <p:cNvCxnSpPr>
            <a:cxnSpLocks/>
          </p:cNvCxnSpPr>
          <p:nvPr/>
        </p:nvCxnSpPr>
        <p:spPr>
          <a:xfrm>
            <a:off x="5574193" y="1765074"/>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9DB89FF-428B-4ECA-BBDD-CFF316F8CF0D}"/>
              </a:ext>
            </a:extLst>
          </p:cNvPr>
          <p:cNvSpPr txBox="1"/>
          <p:nvPr/>
        </p:nvSpPr>
        <p:spPr>
          <a:xfrm>
            <a:off x="4918211" y="1514713"/>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ABF6319-E664-4106-8E2E-9A9E60830A23}"/>
                  </a:ext>
                </a:extLst>
              </p:cNvPr>
              <p:cNvSpPr txBox="1"/>
              <p:nvPr/>
            </p:nvSpPr>
            <p:spPr>
              <a:xfrm>
                <a:off x="5574192" y="1540925"/>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8ABF6319-E664-4106-8E2E-9A9E60830A23}"/>
                  </a:ext>
                </a:extLst>
              </p:cNvPr>
              <p:cNvSpPr txBox="1">
                <a:spLocks noRot="1" noChangeAspect="1" noMove="1" noResize="1" noEditPoints="1" noAdjustHandles="1" noChangeArrowheads="1" noChangeShapeType="1" noTextEdit="1"/>
              </p:cNvSpPr>
              <p:nvPr/>
            </p:nvSpPr>
            <p:spPr>
              <a:xfrm>
                <a:off x="5574192" y="1540925"/>
                <a:ext cx="2240446" cy="215444"/>
              </a:xfrm>
              <a:prstGeom prst="rect">
                <a:avLst/>
              </a:prstGeom>
              <a:blipFill>
                <a:blip r:embed="rId4"/>
                <a:stretch>
                  <a:fillRect b="-5714"/>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BAC9C19B-6659-444F-A125-B36AF53F2928}"/>
              </a:ext>
            </a:extLst>
          </p:cNvPr>
          <p:cNvSpPr/>
          <p:nvPr/>
        </p:nvSpPr>
        <p:spPr>
          <a:xfrm>
            <a:off x="975682" y="2135621"/>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F2BD643-F439-4F63-A280-116606C1889A}"/>
                  </a:ext>
                </a:extLst>
              </p:cNvPr>
              <p:cNvSpPr txBox="1"/>
              <p:nvPr/>
            </p:nvSpPr>
            <p:spPr>
              <a:xfrm>
                <a:off x="1651542" y="2403988"/>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7F2BD643-F439-4F63-A280-116606C1889A}"/>
                  </a:ext>
                </a:extLst>
              </p:cNvPr>
              <p:cNvSpPr txBox="1">
                <a:spLocks noRot="1" noChangeAspect="1" noMove="1" noResize="1" noEditPoints="1" noAdjustHandles="1" noChangeArrowheads="1" noChangeShapeType="1" noTextEdit="1"/>
              </p:cNvSpPr>
              <p:nvPr/>
            </p:nvSpPr>
            <p:spPr>
              <a:xfrm>
                <a:off x="1651542" y="2403988"/>
                <a:ext cx="2220569" cy="215444"/>
              </a:xfrm>
              <a:prstGeom prst="rect">
                <a:avLst/>
              </a:prstGeom>
              <a:blipFill>
                <a:blip r:embed="rId5"/>
                <a:stretch>
                  <a:fillRect b="-2778"/>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26D61B49-0DEF-4E95-A20A-2EAB5D21420D}"/>
              </a:ext>
            </a:extLst>
          </p:cNvPr>
          <p:cNvCxnSpPr>
            <a:cxnSpLocks/>
          </p:cNvCxnSpPr>
          <p:nvPr/>
        </p:nvCxnSpPr>
        <p:spPr>
          <a:xfrm>
            <a:off x="1631665" y="2386231"/>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5FC9C46-A603-43AB-8E3B-A272D6D76141}"/>
              </a:ext>
            </a:extLst>
          </p:cNvPr>
          <p:cNvSpPr txBox="1"/>
          <p:nvPr/>
        </p:nvSpPr>
        <p:spPr>
          <a:xfrm>
            <a:off x="975682" y="213093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DCA7FD6-BE9D-45D6-AB99-D63FD96EFB31}"/>
                  </a:ext>
                </a:extLst>
              </p:cNvPr>
              <p:cNvSpPr txBox="1"/>
              <p:nvPr/>
            </p:nvSpPr>
            <p:spPr>
              <a:xfrm>
                <a:off x="1631664" y="2162082"/>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3DCA7FD6-BE9D-45D6-AB99-D63FD96EFB31}"/>
                  </a:ext>
                </a:extLst>
              </p:cNvPr>
              <p:cNvSpPr txBox="1">
                <a:spLocks noRot="1" noChangeAspect="1" noMove="1" noResize="1" noEditPoints="1" noAdjustHandles="1" noChangeArrowheads="1" noChangeShapeType="1" noTextEdit="1"/>
              </p:cNvSpPr>
              <p:nvPr/>
            </p:nvSpPr>
            <p:spPr>
              <a:xfrm>
                <a:off x="1631664" y="2162082"/>
                <a:ext cx="2240446" cy="215444"/>
              </a:xfrm>
              <a:prstGeom prst="rect">
                <a:avLst/>
              </a:prstGeom>
              <a:blipFill>
                <a:blip r:embed="rId6"/>
                <a:stretch>
                  <a:fillRect b="-5714"/>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462F50E5-FFFF-4EBF-944F-30B5CCBA2993}"/>
              </a:ext>
            </a:extLst>
          </p:cNvPr>
          <p:cNvSpPr/>
          <p:nvPr/>
        </p:nvSpPr>
        <p:spPr>
          <a:xfrm>
            <a:off x="4924842" y="2147599"/>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746B9DF-8B8E-4FA8-9599-8F43D3E0D7B4}"/>
                  </a:ext>
                </a:extLst>
              </p:cNvPr>
              <p:cNvSpPr txBox="1"/>
              <p:nvPr/>
            </p:nvSpPr>
            <p:spPr>
              <a:xfrm>
                <a:off x="5600702" y="2415966"/>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6746B9DF-8B8E-4FA8-9599-8F43D3E0D7B4}"/>
                  </a:ext>
                </a:extLst>
              </p:cNvPr>
              <p:cNvSpPr txBox="1">
                <a:spLocks noRot="1" noChangeAspect="1" noMove="1" noResize="1" noEditPoints="1" noAdjustHandles="1" noChangeArrowheads="1" noChangeShapeType="1" noTextEdit="1"/>
              </p:cNvSpPr>
              <p:nvPr/>
            </p:nvSpPr>
            <p:spPr>
              <a:xfrm>
                <a:off x="5600702" y="2415966"/>
                <a:ext cx="2220569" cy="215444"/>
              </a:xfrm>
              <a:prstGeom prst="rect">
                <a:avLst/>
              </a:prstGeom>
              <a:blipFill>
                <a:blip r:embed="rId7"/>
                <a:stretch>
                  <a:fillRect b="-2778"/>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40B3C79D-70EE-4D6A-B725-53452A0DDC4B}"/>
              </a:ext>
            </a:extLst>
          </p:cNvPr>
          <p:cNvCxnSpPr>
            <a:cxnSpLocks/>
          </p:cNvCxnSpPr>
          <p:nvPr/>
        </p:nvCxnSpPr>
        <p:spPr>
          <a:xfrm>
            <a:off x="5580825" y="2398209"/>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3F0A4ED-8C80-4EA2-AAF8-8F26114BE43E}"/>
                  </a:ext>
                </a:extLst>
              </p:cNvPr>
              <p:cNvSpPr txBox="1"/>
              <p:nvPr/>
            </p:nvSpPr>
            <p:spPr>
              <a:xfrm>
                <a:off x="5580824" y="2174060"/>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B3F0A4ED-8C80-4EA2-AAF8-8F26114BE43E}"/>
                  </a:ext>
                </a:extLst>
              </p:cNvPr>
              <p:cNvSpPr txBox="1">
                <a:spLocks noRot="1" noChangeAspect="1" noMove="1" noResize="1" noEditPoints="1" noAdjustHandles="1" noChangeArrowheads="1" noChangeShapeType="1" noTextEdit="1"/>
              </p:cNvSpPr>
              <p:nvPr/>
            </p:nvSpPr>
            <p:spPr>
              <a:xfrm>
                <a:off x="5580824" y="2174060"/>
                <a:ext cx="2240446" cy="215444"/>
              </a:xfrm>
              <a:prstGeom prst="rect">
                <a:avLst/>
              </a:prstGeom>
              <a:blipFill>
                <a:blip r:embed="rId8"/>
                <a:stretch>
                  <a:fillRect b="-5714"/>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A38C6CEF-03F7-4D61-940E-DB5D379E723E}"/>
              </a:ext>
            </a:extLst>
          </p:cNvPr>
          <p:cNvSpPr txBox="1"/>
          <p:nvPr/>
        </p:nvSpPr>
        <p:spPr>
          <a:xfrm>
            <a:off x="4890477" y="2130690"/>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2EEB18-33D9-468C-B4A6-2484ADE14BF8}"/>
                  </a:ext>
                </a:extLst>
              </p:cNvPr>
              <p:cNvSpPr txBox="1"/>
              <p:nvPr/>
            </p:nvSpPr>
            <p:spPr>
              <a:xfrm>
                <a:off x="975682" y="2756287"/>
                <a:ext cx="7255576" cy="958596"/>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zh-CN" altLang="en-US" sz="1400" b="1">
                    <a:solidFill>
                      <a:srgbClr val="002060"/>
                    </a:solidFill>
                  </a:rPr>
                  <a:t>演算系统的代入只能是公式（或公式模式）去替换规则的一个字母的所有出现，不能去替换规则中的公式</a:t>
                </a:r>
                <a:endParaRPr lang="en-US" altLang="zh-CN" sz="1400" b="1">
                  <a:solidFill>
                    <a:srgbClr val="002060"/>
                  </a:solidFill>
                </a:endParaRPr>
              </a:p>
              <a:p>
                <a:pPr marL="285750" indent="-285750">
                  <a:lnSpc>
                    <a:spcPts val="2000"/>
                  </a:lnSpc>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例如，对于假言易位规则，可使用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去替换其中的</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，但不能使用</a:t>
                </a:r>
                <a:r>
                  <a:rPr lang="en-US" altLang="zh-CN" sz="1200" b="1">
                    <a:solidFill>
                      <a:schemeClr val="accent2">
                        <a:lumMod val="50000"/>
                      </a:schemeClr>
                    </a:solidFill>
                    <a:latin typeface="楷体" panose="02010609060101010101" pitchFamily="49" charset="-122"/>
                    <a:ea typeface="楷体" panose="02010609060101010101" pitchFamily="49" charset="-122"/>
                  </a:rPr>
                  <a:t>B</a:t>
                </a:r>
                <a:r>
                  <a:rPr lang="zh-CN" altLang="en-US" sz="1200" b="1">
                    <a:solidFill>
                      <a:schemeClr val="accent2">
                        <a:lumMod val="50000"/>
                      </a:schemeClr>
                    </a:solidFill>
                    <a:latin typeface="楷体" panose="02010609060101010101" pitchFamily="49" charset="-122"/>
                    <a:ea typeface="楷体" panose="02010609060101010101" pitchFamily="49" charset="-122"/>
                  </a:rPr>
                  <a:t>或其他公式去替换</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这个整体</a:t>
                </a:r>
              </a:p>
            </p:txBody>
          </p:sp>
        </mc:Choice>
        <mc:Fallback xmlns="">
          <p:sp>
            <p:nvSpPr>
              <p:cNvPr id="3" name="文本框 2">
                <a:extLst>
                  <a:ext uri="{FF2B5EF4-FFF2-40B4-BE49-F238E27FC236}">
                    <a16:creationId xmlns:a16="http://schemas.microsoft.com/office/drawing/2014/main" id="{9F2EEB18-33D9-468C-B4A6-2484ADE14BF8}"/>
                  </a:ext>
                </a:extLst>
              </p:cNvPr>
              <p:cNvSpPr txBox="1">
                <a:spLocks noRot="1" noChangeAspect="1" noMove="1" noResize="1" noEditPoints="1" noAdjustHandles="1" noChangeArrowheads="1" noChangeShapeType="1" noTextEdit="1"/>
              </p:cNvSpPr>
              <p:nvPr/>
            </p:nvSpPr>
            <p:spPr>
              <a:xfrm>
                <a:off x="975682" y="2756287"/>
                <a:ext cx="7255576" cy="958596"/>
              </a:xfrm>
              <a:prstGeom prst="rect">
                <a:avLst/>
              </a:prstGeom>
              <a:blipFill>
                <a:blip r:embed="rId9"/>
                <a:stretch>
                  <a:fillRect l="-252" b="-382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C52F2AF-8482-4C1A-8AC1-FA0CC85FDABA}"/>
              </a:ext>
            </a:extLst>
          </p:cNvPr>
          <p:cNvSpPr txBox="1"/>
          <p:nvPr/>
        </p:nvSpPr>
        <p:spPr>
          <a:xfrm>
            <a:off x="975682" y="3880008"/>
            <a:ext cx="5042462" cy="600164"/>
          </a:xfrm>
          <a:prstGeom prst="rect">
            <a:avLst/>
          </a:prstGeom>
          <a:solidFill>
            <a:schemeClr val="accent4">
              <a:lumMod val="20000"/>
              <a:lumOff val="80000"/>
            </a:schemeClr>
          </a:solidFill>
        </p:spPr>
        <p:txBody>
          <a:bodyPr wrap="square" rtlCol="0">
            <a:spAutoFit/>
          </a:bodyPr>
          <a:lstStyle/>
          <a:p>
            <a:pPr marL="171450" indent="-171450">
              <a:spcBef>
                <a:spcPts val="600"/>
              </a:spcBef>
              <a:buFont typeface="Arial" panose="020B0604020202020204" pitchFamily="34" charset="0"/>
              <a:buChar char="•"/>
            </a:pPr>
            <a:r>
              <a:rPr lang="zh-CN" altLang="en-US" sz="1400" b="1">
                <a:solidFill>
                  <a:schemeClr val="accent2">
                    <a:lumMod val="50000"/>
                  </a:schemeClr>
                </a:solidFill>
              </a:rPr>
              <a:t>上面从左边的假言易位得到右边的假言易位规则还需要什么？</a:t>
            </a:r>
            <a:endParaRPr lang="en-US" altLang="zh-CN" sz="1400" b="1">
              <a:solidFill>
                <a:schemeClr val="accent2">
                  <a:lumMod val="50000"/>
                </a:schemeClr>
              </a:solidFill>
            </a:endParaRPr>
          </a:p>
          <a:p>
            <a:pPr marL="171450" indent="-171450">
              <a:spcBef>
                <a:spcPts val="600"/>
              </a:spcBef>
              <a:buFont typeface="Arial" panose="020B0604020202020204" pitchFamily="34" charset="0"/>
              <a:buChar char="•"/>
            </a:pPr>
            <a:r>
              <a:rPr lang="zh-CN" altLang="en-US" sz="1400" b="1">
                <a:solidFill>
                  <a:schemeClr val="accent2">
                    <a:lumMod val="50000"/>
                  </a:schemeClr>
                </a:solidFill>
              </a:rPr>
              <a:t>从左边的析取三段论得到右边的析取三段论规则还需要什么？</a:t>
            </a:r>
          </a:p>
        </p:txBody>
      </p:sp>
      <p:sp>
        <p:nvSpPr>
          <p:cNvPr id="5" name="文本框 4">
            <a:extLst>
              <a:ext uri="{FF2B5EF4-FFF2-40B4-BE49-F238E27FC236}">
                <a16:creationId xmlns:a16="http://schemas.microsoft.com/office/drawing/2014/main" id="{680B6572-6D0A-48ED-B32D-4950BAD9095F}"/>
              </a:ext>
            </a:extLst>
          </p:cNvPr>
          <p:cNvSpPr txBox="1"/>
          <p:nvPr/>
        </p:nvSpPr>
        <p:spPr>
          <a:xfrm>
            <a:off x="6337853" y="3890890"/>
            <a:ext cx="1893405"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我们利用推理规则证明常见的等值式！</a:t>
            </a:r>
          </a:p>
        </p:txBody>
      </p:sp>
    </p:spTree>
    <p:extLst>
      <p:ext uri="{BB962C8B-B14F-4D97-AF65-F5344CB8AC3E}">
        <p14:creationId xmlns:p14="http://schemas.microsoft.com/office/powerpoint/2010/main" val="154214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双重否定律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511E968-EA1C-4756-8E4F-260BFACC320A}"/>
                  </a:ext>
                </a:extLst>
              </p:cNvPr>
              <p:cNvSpPr txBox="1"/>
              <p:nvPr/>
            </p:nvSpPr>
            <p:spPr>
              <a:xfrm>
                <a:off x="765312" y="929309"/>
                <a:ext cx="2703445"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4511E968-EA1C-4756-8E4F-260BFACC320A}"/>
                  </a:ext>
                </a:extLst>
              </p:cNvPr>
              <p:cNvSpPr txBox="1">
                <a:spLocks noRot="1" noChangeAspect="1" noMove="1" noResize="1" noEditPoints="1" noAdjustHandles="1" noChangeArrowheads="1" noChangeShapeType="1" noTextEdit="1"/>
              </p:cNvSpPr>
              <p:nvPr/>
            </p:nvSpPr>
            <p:spPr>
              <a:xfrm>
                <a:off x="765312" y="929309"/>
                <a:ext cx="2703445" cy="338554"/>
              </a:xfrm>
              <a:prstGeom prst="rect">
                <a:avLst/>
              </a:prstGeom>
              <a:blipFill>
                <a:blip r:embed="rId2"/>
                <a:stretch>
                  <a:fillRect l="-1354"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5AAB100B-73D6-4DD6-802B-4E1DF52EDF40}"/>
                  </a:ext>
                </a:extLst>
              </p:cNvPr>
              <p:cNvGraphicFramePr>
                <a:graphicFrameLocks noGrp="1"/>
              </p:cNvGraphicFramePr>
              <p:nvPr>
                <p:extLst>
                  <p:ext uri="{D42A27DB-BD31-4B8C-83A1-F6EECF244321}">
                    <p14:modId xmlns:p14="http://schemas.microsoft.com/office/powerpoint/2010/main" val="865762785"/>
                  </p:ext>
                </p:extLst>
              </p:nvPr>
            </p:nvGraphicFramePr>
            <p:xfrm>
              <a:off x="765312" y="1430900"/>
              <a:ext cx="3041375"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626165">
                      <a:extLst>
                        <a:ext uri="{9D8B030D-6E8A-4147-A177-3AD203B41FA5}">
                          <a16:colId xmlns:a16="http://schemas.microsoft.com/office/drawing/2014/main" val="2719862703"/>
                        </a:ext>
                      </a:extLst>
                    </a:gridCol>
                    <a:gridCol w="268357">
                      <a:extLst>
                        <a:ext uri="{9D8B030D-6E8A-4147-A177-3AD203B41FA5}">
                          <a16:colId xmlns:a16="http://schemas.microsoft.com/office/drawing/2014/main" val="1879101947"/>
                        </a:ext>
                      </a:extLst>
                    </a:gridCol>
                    <a:gridCol w="551621">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(2)</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51446229"/>
                      </a:ext>
                    </a:extLst>
                  </a:tr>
                </a:tbl>
              </a:graphicData>
            </a:graphic>
          </p:graphicFrame>
        </mc:Choice>
        <mc:Fallback xmlns="">
          <p:graphicFrame>
            <p:nvGraphicFramePr>
              <p:cNvPr id="9" name="表格 8">
                <a:extLst>
                  <a:ext uri="{FF2B5EF4-FFF2-40B4-BE49-F238E27FC236}">
                    <a16:creationId xmlns:a16="http://schemas.microsoft.com/office/drawing/2014/main" id="{5AAB100B-73D6-4DD6-802B-4E1DF52EDF40}"/>
                  </a:ext>
                </a:extLst>
              </p:cNvPr>
              <p:cNvGraphicFramePr>
                <a:graphicFrameLocks noGrp="1"/>
              </p:cNvGraphicFramePr>
              <p:nvPr>
                <p:extLst>
                  <p:ext uri="{D42A27DB-BD31-4B8C-83A1-F6EECF244321}">
                    <p14:modId xmlns:p14="http://schemas.microsoft.com/office/powerpoint/2010/main" val="865762785"/>
                  </p:ext>
                </p:extLst>
              </p:nvPr>
            </p:nvGraphicFramePr>
            <p:xfrm>
              <a:off x="765312" y="1430900"/>
              <a:ext cx="3041375"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626165">
                      <a:extLst>
                        <a:ext uri="{9D8B030D-6E8A-4147-A177-3AD203B41FA5}">
                          <a16:colId xmlns:a16="http://schemas.microsoft.com/office/drawing/2014/main" val="2719862703"/>
                        </a:ext>
                      </a:extLst>
                    </a:gridCol>
                    <a:gridCol w="268357">
                      <a:extLst>
                        <a:ext uri="{9D8B030D-6E8A-4147-A177-3AD203B41FA5}">
                          <a16:colId xmlns:a16="http://schemas.microsoft.com/office/drawing/2014/main" val="1879101947"/>
                        </a:ext>
                      </a:extLst>
                    </a:gridCol>
                    <a:gridCol w="551621">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1456" t="-1754" r="-334951" b="-205263"/>
                          </a:stretch>
                        </a:blipFill>
                      </a:tcPr>
                    </a:tc>
                    <a:tc>
                      <a:txBody>
                        <a:bodyPr/>
                        <a:lstStyle/>
                        <a:p>
                          <a:endParaRPr lang="zh-CN"/>
                        </a:p>
                      </a:txBody>
                      <a:tcPr anchor="ctr">
                        <a:blipFill>
                          <a:blip r:embed="rId3"/>
                          <a:stretch>
                            <a:fillRect l="-354545" t="-1754" r="-684091" b="-205263"/>
                          </a:stretch>
                        </a:blipFill>
                      </a:tcPr>
                    </a:tc>
                    <a:tc>
                      <a:txBody>
                        <a:bodyPr/>
                        <a:lstStyle/>
                        <a:p>
                          <a:endParaRPr lang="zh-CN"/>
                        </a:p>
                      </a:txBody>
                      <a:tcPr anchor="ctr">
                        <a:blipFill>
                          <a:blip r:embed="rId3"/>
                          <a:stretch>
                            <a:fillRect l="-219780" t="-1754" r="-230769" b="-2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1456" t="-100000" r="-334951" b="-101724"/>
                          </a:stretch>
                        </a:blipFill>
                      </a:tcPr>
                    </a:tc>
                    <a:tc>
                      <a:txBody>
                        <a:bodyPr/>
                        <a:lstStyle/>
                        <a:p>
                          <a:endParaRPr lang="zh-CN"/>
                        </a:p>
                      </a:txBody>
                      <a:tcPr anchor="ctr">
                        <a:blipFill>
                          <a:blip r:embed="rId3"/>
                          <a:stretch>
                            <a:fillRect l="-354545" t="-100000" r="-684091" b="-101724"/>
                          </a:stretch>
                        </a:blipFill>
                      </a:tcPr>
                    </a:tc>
                    <a:tc>
                      <a:txBody>
                        <a:bodyPr/>
                        <a:lstStyle/>
                        <a:p>
                          <a:endParaRPr lang="zh-CN"/>
                        </a:p>
                      </a:txBody>
                      <a:tcPr anchor="ctr">
                        <a:blipFill>
                          <a:blip r:embed="rId3"/>
                          <a:stretch>
                            <a:fillRect l="-219780" t="-100000" r="-230769" b="-10172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1456" t="-203509" r="-334951" b="-3509"/>
                          </a:stretch>
                        </a:blipFill>
                      </a:tcPr>
                    </a:tc>
                    <a:tc>
                      <a:txBody>
                        <a:bodyPr/>
                        <a:lstStyle/>
                        <a:p>
                          <a:endParaRPr lang="zh-CN"/>
                        </a:p>
                      </a:txBody>
                      <a:tcPr anchor="ctr">
                        <a:blipFill>
                          <a:blip r:embed="rId3"/>
                          <a:stretch>
                            <a:fillRect l="-354545" t="-203509" r="-684091" b="-3509"/>
                          </a:stretch>
                        </a:blipFill>
                      </a:tcPr>
                    </a:tc>
                    <a:tc>
                      <a:txBody>
                        <a:bodyPr/>
                        <a:lstStyle/>
                        <a:p>
                          <a:endParaRPr lang="zh-CN"/>
                        </a:p>
                      </a:txBody>
                      <a:tcPr anchor="ctr">
                        <a:blipFill>
                          <a:blip r:embed="rId3"/>
                          <a:stretch>
                            <a:fillRect l="-219780" t="-203509" r="-230769" b="-3509"/>
                          </a:stretch>
                        </a:blipFill>
                      </a:tcPr>
                    </a:tc>
                    <a:tc>
                      <a:txBody>
                        <a:bodyPr/>
                        <a:lstStyle/>
                        <a:p>
                          <a:r>
                            <a:rPr lang="en-US" altLang="zh-CN" sz="1200" b="1">
                              <a:solidFill>
                                <a:schemeClr val="accent2">
                                  <a:lumMod val="50000"/>
                                </a:schemeClr>
                              </a:solidFill>
                            </a:rPr>
                            <a:t>// (1), (2)</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51446229"/>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03E36A5-8261-4724-917D-65EED291845F}"/>
                  </a:ext>
                </a:extLst>
              </p:cNvPr>
              <p:cNvSpPr txBox="1"/>
              <p:nvPr/>
            </p:nvSpPr>
            <p:spPr>
              <a:xfrm>
                <a:off x="765312" y="2811530"/>
                <a:ext cx="2703445"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是内定理</a:t>
                </a:r>
              </a:p>
            </p:txBody>
          </p:sp>
        </mc:Choice>
        <mc:Fallback xmlns="">
          <p:sp>
            <p:nvSpPr>
              <p:cNvPr id="10" name="文本框 9">
                <a:extLst>
                  <a:ext uri="{FF2B5EF4-FFF2-40B4-BE49-F238E27FC236}">
                    <a16:creationId xmlns:a16="http://schemas.microsoft.com/office/drawing/2014/main" id="{C03E36A5-8261-4724-917D-65EED291845F}"/>
                  </a:ext>
                </a:extLst>
              </p:cNvPr>
              <p:cNvSpPr txBox="1">
                <a:spLocks noRot="1" noChangeAspect="1" noMove="1" noResize="1" noEditPoints="1" noAdjustHandles="1" noChangeArrowheads="1" noChangeShapeType="1" noTextEdit="1"/>
              </p:cNvSpPr>
              <p:nvPr/>
            </p:nvSpPr>
            <p:spPr>
              <a:xfrm>
                <a:off x="765312" y="2811530"/>
                <a:ext cx="2703445" cy="338554"/>
              </a:xfrm>
              <a:prstGeom prst="rect">
                <a:avLst/>
              </a:prstGeom>
              <a:blipFill>
                <a:blip r:embed="rId4"/>
                <a:stretch>
                  <a:fillRect l="-1354"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7FD6A082-DBDA-4168-9236-3318B810C6CA}"/>
                  </a:ext>
                </a:extLst>
              </p:cNvPr>
              <p:cNvGraphicFramePr>
                <a:graphicFrameLocks noGrp="1"/>
              </p:cNvGraphicFramePr>
              <p:nvPr>
                <p:extLst>
                  <p:ext uri="{D42A27DB-BD31-4B8C-83A1-F6EECF244321}">
                    <p14:modId xmlns:p14="http://schemas.microsoft.com/office/powerpoint/2010/main" val="2783496737"/>
                  </p:ext>
                </p:extLst>
              </p:nvPr>
            </p:nvGraphicFramePr>
            <p:xfrm>
              <a:off x="765312" y="3313121"/>
              <a:ext cx="3041375"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725556">
                      <a:extLst>
                        <a:ext uri="{9D8B030D-6E8A-4147-A177-3AD203B41FA5}">
                          <a16:colId xmlns:a16="http://schemas.microsoft.com/office/drawing/2014/main" val="2719862703"/>
                        </a:ext>
                      </a:extLst>
                    </a:gridCol>
                    <a:gridCol w="218661">
                      <a:extLst>
                        <a:ext uri="{9D8B030D-6E8A-4147-A177-3AD203B41FA5}">
                          <a16:colId xmlns:a16="http://schemas.microsoft.com/office/drawing/2014/main" val="1879101947"/>
                        </a:ext>
                      </a:extLst>
                    </a:gridCol>
                    <a:gridCol w="501926">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(2)</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51446229"/>
                      </a:ext>
                    </a:extLst>
                  </a:tr>
                </a:tbl>
              </a:graphicData>
            </a:graphic>
          </p:graphicFrame>
        </mc:Choice>
        <mc:Fallback xmlns="">
          <p:graphicFrame>
            <p:nvGraphicFramePr>
              <p:cNvPr id="17" name="表格 16">
                <a:extLst>
                  <a:ext uri="{FF2B5EF4-FFF2-40B4-BE49-F238E27FC236}">
                    <a16:creationId xmlns:a16="http://schemas.microsoft.com/office/drawing/2014/main" id="{7FD6A082-DBDA-4168-9236-3318B810C6CA}"/>
                  </a:ext>
                </a:extLst>
              </p:cNvPr>
              <p:cNvGraphicFramePr>
                <a:graphicFrameLocks noGrp="1"/>
              </p:cNvGraphicFramePr>
              <p:nvPr>
                <p:extLst>
                  <p:ext uri="{D42A27DB-BD31-4B8C-83A1-F6EECF244321}">
                    <p14:modId xmlns:p14="http://schemas.microsoft.com/office/powerpoint/2010/main" val="2783496737"/>
                  </p:ext>
                </p:extLst>
              </p:nvPr>
            </p:nvGraphicFramePr>
            <p:xfrm>
              <a:off x="765312" y="3313121"/>
              <a:ext cx="3041375"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725556">
                      <a:extLst>
                        <a:ext uri="{9D8B030D-6E8A-4147-A177-3AD203B41FA5}">
                          <a16:colId xmlns:a16="http://schemas.microsoft.com/office/drawing/2014/main" val="2719862703"/>
                        </a:ext>
                      </a:extLst>
                    </a:gridCol>
                    <a:gridCol w="218661">
                      <a:extLst>
                        <a:ext uri="{9D8B030D-6E8A-4147-A177-3AD203B41FA5}">
                          <a16:colId xmlns:a16="http://schemas.microsoft.com/office/drawing/2014/main" val="1879101947"/>
                        </a:ext>
                      </a:extLst>
                    </a:gridCol>
                    <a:gridCol w="501926">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4538" t="-1754" r="-276471" b="-205263"/>
                          </a:stretch>
                        </a:blipFill>
                      </a:tcPr>
                    </a:tc>
                    <a:tc>
                      <a:txBody>
                        <a:bodyPr/>
                        <a:lstStyle/>
                        <a:p>
                          <a:endParaRPr lang="zh-CN"/>
                        </a:p>
                      </a:txBody>
                      <a:tcPr anchor="ctr">
                        <a:blipFill>
                          <a:blip r:embed="rId5"/>
                          <a:stretch>
                            <a:fillRect l="-477778" t="-1754" r="-813889" b="-205263"/>
                          </a:stretch>
                        </a:blipFill>
                      </a:tcPr>
                    </a:tc>
                    <a:tc>
                      <a:txBody>
                        <a:bodyPr/>
                        <a:lstStyle/>
                        <a:p>
                          <a:endParaRPr lang="zh-CN"/>
                        </a:p>
                      </a:txBody>
                      <a:tcPr anchor="ctr">
                        <a:blipFill>
                          <a:blip r:embed="rId5"/>
                          <a:stretch>
                            <a:fillRect l="-250602" t="-1754" r="-253012" b="-2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4538" t="-100000" r="-276471" b="-101724"/>
                          </a:stretch>
                        </a:blipFill>
                      </a:tcPr>
                    </a:tc>
                    <a:tc>
                      <a:txBody>
                        <a:bodyPr/>
                        <a:lstStyle/>
                        <a:p>
                          <a:endParaRPr lang="zh-CN"/>
                        </a:p>
                      </a:txBody>
                      <a:tcPr anchor="ctr">
                        <a:blipFill>
                          <a:blip r:embed="rId5"/>
                          <a:stretch>
                            <a:fillRect l="-477778" t="-100000" r="-813889" b="-101724"/>
                          </a:stretch>
                        </a:blipFill>
                      </a:tcPr>
                    </a:tc>
                    <a:tc>
                      <a:txBody>
                        <a:bodyPr/>
                        <a:lstStyle/>
                        <a:p>
                          <a:endParaRPr lang="zh-CN"/>
                        </a:p>
                      </a:txBody>
                      <a:tcPr anchor="ctr">
                        <a:blipFill>
                          <a:blip r:embed="rId5"/>
                          <a:stretch>
                            <a:fillRect l="-250602" t="-100000" r="-253012" b="-10172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4538" t="-203509" r="-276471" b="-3509"/>
                          </a:stretch>
                        </a:blipFill>
                      </a:tcPr>
                    </a:tc>
                    <a:tc>
                      <a:txBody>
                        <a:bodyPr/>
                        <a:lstStyle/>
                        <a:p>
                          <a:endParaRPr lang="zh-CN"/>
                        </a:p>
                      </a:txBody>
                      <a:tcPr anchor="ctr">
                        <a:blipFill>
                          <a:blip r:embed="rId5"/>
                          <a:stretch>
                            <a:fillRect l="-477778" t="-203509" r="-813889" b="-3509"/>
                          </a:stretch>
                        </a:blipFill>
                      </a:tcPr>
                    </a:tc>
                    <a:tc>
                      <a:txBody>
                        <a:bodyPr/>
                        <a:lstStyle/>
                        <a:p>
                          <a:endParaRPr lang="zh-CN"/>
                        </a:p>
                      </a:txBody>
                      <a:tcPr anchor="ctr">
                        <a:blipFill>
                          <a:blip r:embed="rId5"/>
                          <a:stretch>
                            <a:fillRect l="-250602" t="-203509" r="-253012" b="-3509"/>
                          </a:stretch>
                        </a:blipFill>
                      </a:tcPr>
                    </a:tc>
                    <a:tc>
                      <a:txBody>
                        <a:bodyPr/>
                        <a:lstStyle/>
                        <a:p>
                          <a:r>
                            <a:rPr lang="en-US" altLang="zh-CN" sz="1200" b="1">
                              <a:solidFill>
                                <a:schemeClr val="accent2">
                                  <a:lumMod val="50000"/>
                                </a:schemeClr>
                              </a:solidFill>
                            </a:rPr>
                            <a:t>// (1), (2)</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51446229"/>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C7A46E1-FED5-49B1-9DD6-439429732300}"/>
                  </a:ext>
                </a:extLst>
              </p:cNvPr>
              <p:cNvSpPr txBox="1"/>
              <p:nvPr/>
            </p:nvSpPr>
            <p:spPr>
              <a:xfrm>
                <a:off x="4512365" y="934279"/>
                <a:ext cx="3225248"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1C7A46E1-FED5-49B1-9DD6-439429732300}"/>
                  </a:ext>
                </a:extLst>
              </p:cNvPr>
              <p:cNvSpPr txBox="1">
                <a:spLocks noRot="1" noChangeAspect="1" noMove="1" noResize="1" noEditPoints="1" noAdjustHandles="1" noChangeArrowheads="1" noChangeShapeType="1" noTextEdit="1"/>
              </p:cNvSpPr>
              <p:nvPr/>
            </p:nvSpPr>
            <p:spPr>
              <a:xfrm>
                <a:off x="4512365" y="934279"/>
                <a:ext cx="3225248" cy="338554"/>
              </a:xfrm>
              <a:prstGeom prst="rect">
                <a:avLst/>
              </a:prstGeom>
              <a:blipFill>
                <a:blip r:embed="rId6"/>
                <a:stretch>
                  <a:fillRect l="-94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E7E7A053-A06D-475F-BC06-CB2D6A613E72}"/>
                  </a:ext>
                </a:extLst>
              </p:cNvPr>
              <p:cNvGraphicFramePr>
                <a:graphicFrameLocks noGrp="1"/>
              </p:cNvGraphicFramePr>
              <p:nvPr>
                <p:extLst>
                  <p:ext uri="{D42A27DB-BD31-4B8C-83A1-F6EECF244321}">
                    <p14:modId xmlns:p14="http://schemas.microsoft.com/office/powerpoint/2010/main" val="4128246923"/>
                  </p:ext>
                </p:extLst>
              </p:nvPr>
            </p:nvGraphicFramePr>
            <p:xfrm>
              <a:off x="4512365" y="1430565"/>
              <a:ext cx="3662570" cy="1739620"/>
            </p:xfrm>
            <a:graphic>
              <a:graphicData uri="http://schemas.openxmlformats.org/drawingml/2006/table">
                <a:tbl>
                  <a:tblPr bandRow="1">
                    <a:tableStyleId>{68D230F3-CF80-4859-8CE7-A43EE81993B5}</a:tableStyleId>
                  </a:tblPr>
                  <a:tblGrid>
                    <a:gridCol w="389000">
                      <a:extLst>
                        <a:ext uri="{9D8B030D-6E8A-4147-A177-3AD203B41FA5}">
                          <a16:colId xmlns:a16="http://schemas.microsoft.com/office/drawing/2014/main" val="918762525"/>
                        </a:ext>
                      </a:extLst>
                    </a:gridCol>
                    <a:gridCol w="507567">
                      <a:extLst>
                        <a:ext uri="{9D8B030D-6E8A-4147-A177-3AD203B41FA5}">
                          <a16:colId xmlns:a16="http://schemas.microsoft.com/office/drawing/2014/main" val="2719862703"/>
                        </a:ext>
                      </a:extLst>
                    </a:gridCol>
                    <a:gridCol w="271832">
                      <a:extLst>
                        <a:ext uri="{9D8B030D-6E8A-4147-A177-3AD203B41FA5}">
                          <a16:colId xmlns:a16="http://schemas.microsoft.com/office/drawing/2014/main" val="1879101947"/>
                        </a:ext>
                      </a:extLst>
                    </a:gridCol>
                    <a:gridCol w="1001483">
                      <a:extLst>
                        <a:ext uri="{9D8B030D-6E8A-4147-A177-3AD203B41FA5}">
                          <a16:colId xmlns:a16="http://schemas.microsoft.com/office/drawing/2014/main" val="2422001383"/>
                        </a:ext>
                      </a:extLst>
                    </a:gridCol>
                    <a:gridCol w="1492688">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已证内定理</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447542380"/>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1419898604"/>
                      </a:ext>
                    </a:extLst>
                  </a:tr>
                </a:tbl>
              </a:graphicData>
            </a:graphic>
          </p:graphicFrame>
        </mc:Choice>
        <mc:Fallback xmlns="">
          <p:graphicFrame>
            <p:nvGraphicFramePr>
              <p:cNvPr id="19" name="表格 18">
                <a:extLst>
                  <a:ext uri="{FF2B5EF4-FFF2-40B4-BE49-F238E27FC236}">
                    <a16:creationId xmlns:a16="http://schemas.microsoft.com/office/drawing/2014/main" id="{E7E7A053-A06D-475F-BC06-CB2D6A613E72}"/>
                  </a:ext>
                </a:extLst>
              </p:cNvPr>
              <p:cNvGraphicFramePr>
                <a:graphicFrameLocks noGrp="1"/>
              </p:cNvGraphicFramePr>
              <p:nvPr>
                <p:extLst>
                  <p:ext uri="{D42A27DB-BD31-4B8C-83A1-F6EECF244321}">
                    <p14:modId xmlns:p14="http://schemas.microsoft.com/office/powerpoint/2010/main" val="4128246923"/>
                  </p:ext>
                </p:extLst>
              </p:nvPr>
            </p:nvGraphicFramePr>
            <p:xfrm>
              <a:off x="4512365" y="1430565"/>
              <a:ext cx="3662570" cy="1739620"/>
            </p:xfrm>
            <a:graphic>
              <a:graphicData uri="http://schemas.openxmlformats.org/drawingml/2006/table">
                <a:tbl>
                  <a:tblPr bandRow="1">
                    <a:tableStyleId>{68D230F3-CF80-4859-8CE7-A43EE81993B5}</a:tableStyleId>
                  </a:tblPr>
                  <a:tblGrid>
                    <a:gridCol w="389000">
                      <a:extLst>
                        <a:ext uri="{9D8B030D-6E8A-4147-A177-3AD203B41FA5}">
                          <a16:colId xmlns:a16="http://schemas.microsoft.com/office/drawing/2014/main" val="918762525"/>
                        </a:ext>
                      </a:extLst>
                    </a:gridCol>
                    <a:gridCol w="507567">
                      <a:extLst>
                        <a:ext uri="{9D8B030D-6E8A-4147-A177-3AD203B41FA5}">
                          <a16:colId xmlns:a16="http://schemas.microsoft.com/office/drawing/2014/main" val="2719862703"/>
                        </a:ext>
                      </a:extLst>
                    </a:gridCol>
                    <a:gridCol w="271832">
                      <a:extLst>
                        <a:ext uri="{9D8B030D-6E8A-4147-A177-3AD203B41FA5}">
                          <a16:colId xmlns:a16="http://schemas.microsoft.com/office/drawing/2014/main" val="1879101947"/>
                        </a:ext>
                      </a:extLst>
                    </a:gridCol>
                    <a:gridCol w="1001483">
                      <a:extLst>
                        <a:ext uri="{9D8B030D-6E8A-4147-A177-3AD203B41FA5}">
                          <a16:colId xmlns:a16="http://schemas.microsoft.com/office/drawing/2014/main" val="2422001383"/>
                        </a:ext>
                      </a:extLst>
                    </a:gridCol>
                    <a:gridCol w="1492688">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77108" t="-1754" r="-549398" b="-405263"/>
                          </a:stretch>
                        </a:blipFill>
                      </a:tcPr>
                    </a:tc>
                    <a:tc>
                      <a:txBody>
                        <a:bodyPr/>
                        <a:lstStyle/>
                        <a:p>
                          <a:endParaRPr lang="zh-CN"/>
                        </a:p>
                      </a:txBody>
                      <a:tcPr anchor="ctr">
                        <a:blipFill>
                          <a:blip r:embed="rId7"/>
                          <a:stretch>
                            <a:fillRect l="-326667" t="-1754" r="-913333" b="-405263"/>
                          </a:stretch>
                        </a:blipFill>
                      </a:tcPr>
                    </a:tc>
                    <a:tc>
                      <a:txBody>
                        <a:bodyPr/>
                        <a:lstStyle/>
                        <a:p>
                          <a:endParaRPr lang="zh-CN"/>
                        </a:p>
                      </a:txBody>
                      <a:tcPr anchor="ctr">
                        <a:blipFill>
                          <a:blip r:embed="rId7"/>
                          <a:stretch>
                            <a:fillRect l="-116364" t="-1754" r="-149091" b="-4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已证内定理</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endParaRPr lang="zh-CN" altLang="en-US" sz="1200" b="1" i="1">
                            <a:solidFill>
                              <a:schemeClr val="accent2">
                                <a:lumMod val="50000"/>
                              </a:schemeClr>
                            </a:solidFill>
                          </a:endParaRPr>
                        </a:p>
                      </a:txBody>
                      <a:tcPr anchor="ctr"/>
                    </a:tc>
                    <a:tc>
                      <a:txBody>
                        <a:bodyPr/>
                        <a:lstStyle/>
                        <a:p>
                          <a:endParaRPr lang="zh-CN"/>
                        </a:p>
                      </a:txBody>
                      <a:tcPr anchor="ctr">
                        <a:blipFill>
                          <a:blip r:embed="rId7"/>
                          <a:stretch>
                            <a:fillRect l="-326667" t="-100000" r="-913333" b="-298276"/>
                          </a:stretch>
                        </a:blipFill>
                      </a:tcPr>
                    </a:tc>
                    <a:tc>
                      <a:txBody>
                        <a:bodyPr/>
                        <a:lstStyle/>
                        <a:p>
                          <a:endParaRPr lang="zh-CN"/>
                        </a:p>
                      </a:txBody>
                      <a:tcPr anchor="ctr">
                        <a:blipFill>
                          <a:blip r:embed="rId7"/>
                          <a:stretch>
                            <a:fillRect l="-116364" t="-100000" r="-149091" b="-298276"/>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77108" t="-203509" r="-549398" b="-203509"/>
                          </a:stretch>
                        </a:blipFill>
                      </a:tcPr>
                    </a:tc>
                    <a:tc>
                      <a:txBody>
                        <a:bodyPr/>
                        <a:lstStyle/>
                        <a:p>
                          <a:endParaRPr lang="zh-CN"/>
                        </a:p>
                      </a:txBody>
                      <a:tcPr anchor="ctr">
                        <a:blipFill>
                          <a:blip r:embed="rId7"/>
                          <a:stretch>
                            <a:fillRect l="-326667" t="-203509" r="-913333" b="-203509"/>
                          </a:stretch>
                        </a:blipFill>
                      </a:tcPr>
                    </a:tc>
                    <a:tc>
                      <a:txBody>
                        <a:bodyPr/>
                        <a:lstStyle/>
                        <a:p>
                          <a:endParaRPr lang="zh-CN"/>
                        </a:p>
                      </a:txBody>
                      <a:tcPr anchor="ctr">
                        <a:blipFill>
                          <a:blip r:embed="rId7"/>
                          <a:stretch>
                            <a:fillRect l="-116364" t="-203509" r="-149091" b="-203509"/>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77108" t="-298276" r="-549398" b="-100000"/>
                          </a:stretch>
                        </a:blipFill>
                      </a:tcPr>
                    </a:tc>
                    <a:tc>
                      <a:txBody>
                        <a:bodyPr/>
                        <a:lstStyle/>
                        <a:p>
                          <a:endParaRPr lang="zh-CN"/>
                        </a:p>
                      </a:txBody>
                      <a:tcPr anchor="ctr">
                        <a:blipFill>
                          <a:blip r:embed="rId7"/>
                          <a:stretch>
                            <a:fillRect l="-326667" t="-298276" r="-913333" b="-100000"/>
                          </a:stretch>
                        </a:blipFill>
                      </a:tcPr>
                    </a:tc>
                    <a:tc>
                      <a:txBody>
                        <a:bodyPr/>
                        <a:lstStyle/>
                        <a:p>
                          <a:endParaRPr lang="zh-CN"/>
                        </a:p>
                      </a:txBody>
                      <a:tcPr anchor="ctr">
                        <a:blipFill>
                          <a:blip r:embed="rId7"/>
                          <a:stretch>
                            <a:fillRect l="-116364" t="-298276" r="-149091"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1447542380"/>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77108" t="-405263" r="-549398" b="-1754"/>
                          </a:stretch>
                        </a:blipFill>
                      </a:tcPr>
                    </a:tc>
                    <a:tc>
                      <a:txBody>
                        <a:bodyPr/>
                        <a:lstStyle/>
                        <a:p>
                          <a:endParaRPr lang="zh-CN"/>
                        </a:p>
                      </a:txBody>
                      <a:tcPr anchor="ctr">
                        <a:blipFill>
                          <a:blip r:embed="rId7"/>
                          <a:stretch>
                            <a:fillRect l="-326667" t="-405263" r="-913333" b="-1754"/>
                          </a:stretch>
                        </a:blipFill>
                      </a:tcPr>
                    </a:tc>
                    <a:tc>
                      <a:txBody>
                        <a:bodyPr/>
                        <a:lstStyle/>
                        <a:p>
                          <a:endParaRPr lang="zh-CN"/>
                        </a:p>
                      </a:txBody>
                      <a:tcPr anchor="ctr">
                        <a:blipFill>
                          <a:blip r:embed="rId7"/>
                          <a:stretch>
                            <a:fillRect l="-116364" t="-405263" r="-149091" b="-1754"/>
                          </a:stretch>
                        </a:blipFill>
                      </a:tcPr>
                    </a:tc>
                    <a:tc>
                      <a:txBody>
                        <a:bodyPr/>
                        <a:lstStyle/>
                        <a:p>
                          <a:r>
                            <a:rPr lang="en-US" altLang="zh-CN" sz="1200" b="1">
                              <a:solidFill>
                                <a:schemeClr val="accent2">
                                  <a:lumMod val="50000"/>
                                </a:schemeClr>
                              </a:solidFill>
                            </a:rPr>
                            <a:t>// (3),(4)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1419898604"/>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F17B313-A763-485A-B91A-34396B71C59C}"/>
                  </a:ext>
                </a:extLst>
              </p:cNvPr>
              <p:cNvSpPr txBox="1"/>
              <p:nvPr/>
            </p:nvSpPr>
            <p:spPr>
              <a:xfrm>
                <a:off x="4512365" y="3313121"/>
                <a:ext cx="2981739"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类似可证由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可得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6F17B313-A763-485A-B91A-34396B71C59C}"/>
                  </a:ext>
                </a:extLst>
              </p:cNvPr>
              <p:cNvSpPr txBox="1">
                <a:spLocks noRot="1" noChangeAspect="1" noMove="1" noResize="1" noEditPoints="1" noAdjustHandles="1" noChangeArrowheads="1" noChangeShapeType="1" noTextEdit="1"/>
              </p:cNvSpPr>
              <p:nvPr/>
            </p:nvSpPr>
            <p:spPr>
              <a:xfrm>
                <a:off x="4512365" y="3313121"/>
                <a:ext cx="2981739" cy="338554"/>
              </a:xfrm>
              <a:prstGeom prst="rect">
                <a:avLst/>
              </a:prstGeom>
              <a:blipFill>
                <a:blip r:embed="rId8"/>
                <a:stretch>
                  <a:fillRect l="-102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E2D63D-ED62-42FA-A01D-CC0E4E1D5E41}"/>
                  </a:ext>
                </a:extLst>
              </p:cNvPr>
              <p:cNvSpPr txBox="1"/>
              <p:nvPr/>
            </p:nvSpPr>
            <p:spPr>
              <a:xfrm>
                <a:off x="4512365" y="3833673"/>
                <a:ext cx="3662570" cy="523220"/>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为方便起见，如没特别说明，给出</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就意味着它是内定理，或者是要证明它是内定理</a:t>
                </a:r>
              </a:p>
            </p:txBody>
          </p:sp>
        </mc:Choice>
        <mc:Fallback xmlns="">
          <p:sp>
            <p:nvSpPr>
              <p:cNvPr id="4" name="文本框 3">
                <a:extLst>
                  <a:ext uri="{FF2B5EF4-FFF2-40B4-BE49-F238E27FC236}">
                    <a16:creationId xmlns:a16="http://schemas.microsoft.com/office/drawing/2014/main" id="{18E2D63D-ED62-42FA-A01D-CC0E4E1D5E41}"/>
                  </a:ext>
                </a:extLst>
              </p:cNvPr>
              <p:cNvSpPr txBox="1">
                <a:spLocks noRot="1" noChangeAspect="1" noMove="1" noResize="1" noEditPoints="1" noAdjustHandles="1" noChangeArrowheads="1" noChangeShapeType="1" noTextEdit="1"/>
              </p:cNvSpPr>
              <p:nvPr/>
            </p:nvSpPr>
            <p:spPr>
              <a:xfrm>
                <a:off x="4512365" y="3833673"/>
                <a:ext cx="3662570" cy="523220"/>
              </a:xfrm>
              <a:prstGeom prst="rect">
                <a:avLst/>
              </a:prstGeom>
              <a:blipFill>
                <a:blip r:embed="rId9"/>
                <a:stretch>
                  <a:fillRect l="-499"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286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一般意义上的传递性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28F9E36-62EB-4862-8DDD-10D86E904C71}"/>
                  </a:ext>
                </a:extLst>
              </p:cNvPr>
              <p:cNvSpPr txBox="1"/>
              <p:nvPr/>
            </p:nvSpPr>
            <p:spPr>
              <a:xfrm>
                <a:off x="752889" y="880213"/>
                <a:ext cx="7638222" cy="640112"/>
              </a:xfrm>
              <a:prstGeom prst="rect">
                <a:avLst/>
              </a:prstGeom>
              <a:solidFill>
                <a:schemeClr val="accent5">
                  <a:lumMod val="20000"/>
                  <a:lumOff val="80000"/>
                </a:schemeClr>
              </a:solidFill>
            </p:spPr>
            <p:txBody>
              <a:bodyPr wrap="square" rtlCol="0">
                <a:spAutoFit/>
              </a:bodyPr>
              <a:lstStyle/>
              <a:p>
                <a:pPr>
                  <a:lnSpc>
                    <a:spcPts val="22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𝒊</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，则有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F28F9E36-62EB-4862-8DDD-10D86E904C71}"/>
                  </a:ext>
                </a:extLst>
              </p:cNvPr>
              <p:cNvSpPr txBox="1">
                <a:spLocks noRot="1" noChangeAspect="1" noMove="1" noResize="1" noEditPoints="1" noAdjustHandles="1" noChangeArrowheads="1" noChangeShapeType="1" noTextEdit="1"/>
              </p:cNvSpPr>
              <p:nvPr/>
            </p:nvSpPr>
            <p:spPr>
              <a:xfrm>
                <a:off x="752889" y="880213"/>
                <a:ext cx="7638222" cy="640112"/>
              </a:xfrm>
              <a:prstGeom prst="rect">
                <a:avLst/>
              </a:prstGeom>
              <a:blipFill>
                <a:blip r:embed="rId2"/>
                <a:stretch>
                  <a:fillRect l="-479"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49CE82-7C81-43E5-B0A7-779C148577E5}"/>
                  </a:ext>
                </a:extLst>
              </p:cNvPr>
              <p:cNvSpPr txBox="1"/>
              <p:nvPr/>
            </p:nvSpPr>
            <p:spPr>
              <a:xfrm>
                <a:off x="752889" y="1578116"/>
                <a:ext cx="7730162" cy="543547"/>
              </a:xfrm>
              <a:prstGeom prst="rect">
                <a:avLst/>
              </a:prstGeom>
              <a:solidFill>
                <a:schemeClr val="accent6">
                  <a:lumMod val="20000"/>
                  <a:lumOff val="80000"/>
                </a:schemeClr>
              </a:solidFill>
            </p:spPr>
            <p:txBody>
              <a:bodyPr wrap="square" rtlCol="0">
                <a:spAutoFit/>
              </a:bodyPr>
              <a:lstStyle/>
              <a:p>
                <a:pPr>
                  <a:lnSpc>
                    <a:spcPts val="1800"/>
                  </a:lnSpc>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由</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使用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次蕴涵引入规则可得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，再由弱化引理有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𝟏</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𝟐</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𝒏</m:t>
                        </m:r>
                      </m:sub>
                    </m:sSub>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，再由</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使用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次假言推理规则就可得</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6949CE82-7C81-43E5-B0A7-779C148577E5}"/>
                  </a:ext>
                </a:extLst>
              </p:cNvPr>
              <p:cNvSpPr txBox="1">
                <a:spLocks noRot="1" noChangeAspect="1" noMove="1" noResize="1" noEditPoints="1" noAdjustHandles="1" noChangeArrowheads="1" noChangeShapeType="1" noTextEdit="1"/>
              </p:cNvSpPr>
              <p:nvPr/>
            </p:nvSpPr>
            <p:spPr>
              <a:xfrm>
                <a:off x="752889" y="1578116"/>
                <a:ext cx="7730162" cy="543547"/>
              </a:xfrm>
              <a:prstGeom prst="rect">
                <a:avLst/>
              </a:prstGeom>
              <a:blipFill>
                <a:blip r:embed="rId3"/>
                <a:stretch>
                  <a:fillRect l="-237" t="-1124" r="-2524" b="-112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C07794A-34FD-4F10-9E45-378D9063A659}"/>
                  </a:ext>
                </a:extLst>
              </p:cNvPr>
              <p:cNvSpPr txBox="1"/>
              <p:nvPr/>
            </p:nvSpPr>
            <p:spPr>
              <a:xfrm>
                <a:off x="752889" y="2249516"/>
                <a:ext cx="6334958"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可得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p>
            </p:txBody>
          </p:sp>
        </mc:Choice>
        <mc:Fallback xmlns="">
          <p:sp>
            <p:nvSpPr>
              <p:cNvPr id="4" name="文本框 3">
                <a:extLst>
                  <a:ext uri="{FF2B5EF4-FFF2-40B4-BE49-F238E27FC236}">
                    <a16:creationId xmlns:a16="http://schemas.microsoft.com/office/drawing/2014/main" id="{BC07794A-34FD-4F10-9E45-378D9063A659}"/>
                  </a:ext>
                </a:extLst>
              </p:cNvPr>
              <p:cNvSpPr txBox="1">
                <a:spLocks noRot="1" noChangeAspect="1" noMove="1" noResize="1" noEditPoints="1" noAdjustHandles="1" noChangeArrowheads="1" noChangeShapeType="1" noTextEdit="1"/>
              </p:cNvSpPr>
              <p:nvPr/>
            </p:nvSpPr>
            <p:spPr>
              <a:xfrm>
                <a:off x="752889" y="2249516"/>
                <a:ext cx="6334958" cy="338554"/>
              </a:xfrm>
              <a:prstGeom prst="rect">
                <a:avLst/>
              </a:prstGeom>
              <a:blipFill>
                <a:blip r:embed="rId4"/>
                <a:stretch>
                  <a:fillRect l="-57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4294C2E-D731-427D-A3E7-18A6E611F89F}"/>
                  </a:ext>
                </a:extLst>
              </p:cNvPr>
              <p:cNvSpPr txBox="1"/>
              <p:nvPr/>
            </p:nvSpPr>
            <p:spPr>
              <a:xfrm>
                <a:off x="752889" y="2786286"/>
                <a:ext cx="6976032"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是公式且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可得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a:t>
                </a:r>
              </a:p>
            </p:txBody>
          </p:sp>
        </mc:Choice>
        <mc:Fallback xmlns="">
          <p:sp>
            <p:nvSpPr>
              <p:cNvPr id="17" name="文本框 16">
                <a:extLst>
                  <a:ext uri="{FF2B5EF4-FFF2-40B4-BE49-F238E27FC236}">
                    <a16:creationId xmlns:a16="http://schemas.microsoft.com/office/drawing/2014/main" id="{34294C2E-D731-427D-A3E7-18A6E611F89F}"/>
                  </a:ext>
                </a:extLst>
              </p:cNvPr>
              <p:cNvSpPr txBox="1">
                <a:spLocks noRot="1" noChangeAspect="1" noMove="1" noResize="1" noEditPoints="1" noAdjustHandles="1" noChangeArrowheads="1" noChangeShapeType="1" noTextEdit="1"/>
              </p:cNvSpPr>
              <p:nvPr/>
            </p:nvSpPr>
            <p:spPr>
              <a:xfrm>
                <a:off x="752889" y="2786286"/>
                <a:ext cx="6976032" cy="338554"/>
              </a:xfrm>
              <a:prstGeom prst="rect">
                <a:avLst/>
              </a:prstGeom>
              <a:blipFill>
                <a:blip r:embed="rId5"/>
                <a:stretch>
                  <a:fillRect l="-524"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FDB6B3A-6005-4DB6-AAC3-62ECC9178A3F}"/>
                  </a:ext>
                </a:extLst>
              </p:cNvPr>
              <p:cNvSpPr txBox="1"/>
              <p:nvPr/>
            </p:nvSpPr>
            <p:spPr>
              <a:xfrm>
                <a:off x="752889" y="3236633"/>
                <a:ext cx="7730162" cy="774956"/>
              </a:xfrm>
              <a:prstGeom prst="rect">
                <a:avLst/>
              </a:prstGeom>
              <a:solidFill>
                <a:schemeClr val="accent6">
                  <a:lumMod val="20000"/>
                  <a:lumOff val="80000"/>
                </a:schemeClr>
              </a:solidFill>
            </p:spPr>
            <p:txBody>
              <a:bodyPr wrap="square" rtlCol="0">
                <a:spAutoFit/>
              </a:bodyPr>
              <a:lstStyle/>
              <a:p>
                <a:pPr>
                  <a:lnSpc>
                    <a:spcPts val="1800"/>
                  </a:lnSpc>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由</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使用蕴涵引入规则可得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，再由弱化引理有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0"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，显然</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，由假言推理有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；另一方面，由</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，使用弱化引理有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，再使用一次假言推理就得到</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a:t>
                </a:r>
              </a:p>
            </p:txBody>
          </p:sp>
        </mc:Choice>
        <mc:Fallback xmlns="">
          <p:sp>
            <p:nvSpPr>
              <p:cNvPr id="18" name="文本框 17">
                <a:extLst>
                  <a:ext uri="{FF2B5EF4-FFF2-40B4-BE49-F238E27FC236}">
                    <a16:creationId xmlns:a16="http://schemas.microsoft.com/office/drawing/2014/main" id="{5FDB6B3A-6005-4DB6-AAC3-62ECC9178A3F}"/>
                  </a:ext>
                </a:extLst>
              </p:cNvPr>
              <p:cNvSpPr txBox="1">
                <a:spLocks noRot="1" noChangeAspect="1" noMove="1" noResize="1" noEditPoints="1" noAdjustHandles="1" noChangeArrowheads="1" noChangeShapeType="1" noTextEdit="1"/>
              </p:cNvSpPr>
              <p:nvPr/>
            </p:nvSpPr>
            <p:spPr>
              <a:xfrm>
                <a:off x="752889" y="3236633"/>
                <a:ext cx="7730162" cy="774956"/>
              </a:xfrm>
              <a:prstGeom prst="rect">
                <a:avLst/>
              </a:prstGeom>
              <a:blipFill>
                <a:blip r:embed="rId6"/>
                <a:stretch>
                  <a:fillRect l="-237" t="-787" b="-7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E17D91-4A7B-4735-ACD5-28908D99EC36}"/>
                  </a:ext>
                </a:extLst>
              </p:cNvPr>
              <p:cNvSpPr txBox="1"/>
              <p:nvPr/>
            </p:nvSpPr>
            <p:spPr>
              <a:xfrm>
                <a:off x="752889" y="4107116"/>
                <a:ext cx="7730162" cy="30777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如果将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理解为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“强”，则上面推论和引理分别表示在推理中可弱化结论，或者强化前提</a:t>
                </a:r>
              </a:p>
            </p:txBody>
          </p:sp>
        </mc:Choice>
        <mc:Fallback xmlns="">
          <p:sp>
            <p:nvSpPr>
              <p:cNvPr id="5" name="文本框 4">
                <a:extLst>
                  <a:ext uri="{FF2B5EF4-FFF2-40B4-BE49-F238E27FC236}">
                    <a16:creationId xmlns:a16="http://schemas.microsoft.com/office/drawing/2014/main" id="{9DE17D91-4A7B-4735-ACD5-28908D99EC36}"/>
                  </a:ext>
                </a:extLst>
              </p:cNvPr>
              <p:cNvSpPr txBox="1">
                <a:spLocks noRot="1" noChangeAspect="1" noMove="1" noResize="1" noEditPoints="1" noAdjustHandles="1" noChangeArrowheads="1" noChangeShapeType="1" noTextEdit="1"/>
              </p:cNvSpPr>
              <p:nvPr/>
            </p:nvSpPr>
            <p:spPr>
              <a:xfrm>
                <a:off x="752889" y="4107116"/>
                <a:ext cx="7730162" cy="307777"/>
              </a:xfrm>
              <a:prstGeom prst="rect">
                <a:avLst/>
              </a:prstGeom>
              <a:blipFill>
                <a:blip r:embed="rId7"/>
                <a:stretch>
                  <a:fillRect l="-237" t="-4000"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848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4" y="1086007"/>
            <a:ext cx="5182750" cy="2683427"/>
          </a:xfrm>
          <a:prstGeom prst="rect">
            <a:avLst/>
          </a:prstGeom>
          <a:noFill/>
        </p:spPr>
        <p:txBody>
          <a:bodyPr wrap="square" rtlCol="0">
            <a:spAutoFit/>
          </a:bodyPr>
          <a:lstStyle/>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命题演算自然推理系统的定义</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命题演算自然推理系统内定理的证明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命题演算自然推理系统的元理论</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形式推出意义上的“等值置换”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B0097BD-EB13-496A-ACDA-BCDF62F45E33}"/>
                  </a:ext>
                </a:extLst>
              </p:cNvPr>
              <p:cNvSpPr txBox="1"/>
              <p:nvPr/>
            </p:nvSpPr>
            <p:spPr>
              <a:xfrm>
                <a:off x="841901" y="876879"/>
                <a:ext cx="6782218"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是公式，则有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p>
            </p:txBody>
          </p:sp>
        </mc:Choice>
        <mc:Fallback xmlns="">
          <p:sp>
            <p:nvSpPr>
              <p:cNvPr id="8" name="文本框 7">
                <a:extLst>
                  <a:ext uri="{FF2B5EF4-FFF2-40B4-BE49-F238E27FC236}">
                    <a16:creationId xmlns:a16="http://schemas.microsoft.com/office/drawing/2014/main" id="{CB0097BD-EB13-496A-ACDA-BCDF62F45E33}"/>
                  </a:ext>
                </a:extLst>
              </p:cNvPr>
              <p:cNvSpPr txBox="1">
                <a:spLocks noRot="1" noChangeAspect="1" noMove="1" noResize="1" noEditPoints="1" noAdjustHandles="1" noChangeArrowheads="1" noChangeShapeType="1" noTextEdit="1"/>
              </p:cNvSpPr>
              <p:nvPr/>
            </p:nvSpPr>
            <p:spPr>
              <a:xfrm>
                <a:off x="841901" y="876879"/>
                <a:ext cx="6782218" cy="338554"/>
              </a:xfrm>
              <a:prstGeom prst="rect">
                <a:avLst/>
              </a:prstGeom>
              <a:blipFill>
                <a:blip r:embed="rId2"/>
                <a:stretch>
                  <a:fillRect l="-449"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149425B-EFFE-44E3-B2FE-5975730776F2}"/>
                  </a:ext>
                </a:extLst>
              </p:cNvPr>
              <p:cNvSpPr txBox="1"/>
              <p:nvPr/>
            </p:nvSpPr>
            <p:spPr>
              <a:xfrm>
                <a:off x="841901" y="1342352"/>
                <a:ext cx="3730099" cy="338554"/>
              </a:xfrm>
              <a:prstGeom prst="rect">
                <a:avLst/>
              </a:prstGeom>
              <a:solidFill>
                <a:schemeClr val="accent6">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5149425B-EFFE-44E3-B2FE-5975730776F2}"/>
                  </a:ext>
                </a:extLst>
              </p:cNvPr>
              <p:cNvSpPr txBox="1">
                <a:spLocks noRot="1" noChangeAspect="1" noMove="1" noResize="1" noEditPoints="1" noAdjustHandles="1" noChangeArrowheads="1" noChangeShapeType="1" noTextEdit="1"/>
              </p:cNvSpPr>
              <p:nvPr/>
            </p:nvSpPr>
            <p:spPr>
              <a:xfrm>
                <a:off x="841901" y="1342352"/>
                <a:ext cx="3730099" cy="338554"/>
              </a:xfrm>
              <a:prstGeom prst="rect">
                <a:avLst/>
              </a:prstGeom>
              <a:blipFill>
                <a:blip r:embed="rId3"/>
                <a:stretch>
                  <a:fillRect l="-81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47B2EA4-B9D3-4C0E-A07C-BD8261C8B4BE}"/>
                  </a:ext>
                </a:extLst>
              </p:cNvPr>
              <p:cNvSpPr txBox="1"/>
              <p:nvPr/>
            </p:nvSpPr>
            <p:spPr>
              <a:xfrm>
                <a:off x="841901" y="1940780"/>
                <a:ext cx="6080703" cy="1076128"/>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是公式，且有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（都是内定理），则：</a:t>
                </a:r>
                <a:endParaRPr lang="en-US" altLang="zh-CN" sz="1600" b="1">
                  <a:solidFill>
                    <a:schemeClr val="accent2">
                      <a:lumMod val="50000"/>
                    </a:schemeClr>
                  </a:solidFill>
                </a:endParaRPr>
              </a:p>
              <a:p>
                <a:pPr>
                  <a:lnSpc>
                    <a:spcPts val="2200"/>
                  </a:lnSpc>
                  <a:spcBef>
                    <a:spcPts val="600"/>
                  </a:spcBef>
                </a:pPr>
                <a:r>
                  <a:rPr lang="en-US" altLang="zh-CN" sz="1600" b="1">
                    <a:solidFill>
                      <a:schemeClr val="accent2">
                        <a:lumMod val="50000"/>
                      </a:schemeClr>
                    </a:solidFill>
                  </a:rPr>
                  <a:t>(1)	</a:t>
                </a:r>
                <a:r>
                  <a:rPr lang="zh-CN" altLang="en-US" sz="1600" b="1">
                    <a:solidFill>
                      <a:schemeClr val="accent2">
                        <a:lumMod val="50000"/>
                      </a:schemeClr>
                    </a:solidFill>
                  </a:rPr>
                  <a:t>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a:p>
                <a:pPr>
                  <a:lnSpc>
                    <a:spcPts val="22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和任意公式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47B2EA4-B9D3-4C0E-A07C-BD8261C8B4BE}"/>
                  </a:ext>
                </a:extLst>
              </p:cNvPr>
              <p:cNvSpPr txBox="1">
                <a:spLocks noRot="1" noChangeAspect="1" noMove="1" noResize="1" noEditPoints="1" noAdjustHandles="1" noChangeArrowheads="1" noChangeShapeType="1" noTextEdit="1"/>
              </p:cNvSpPr>
              <p:nvPr/>
            </p:nvSpPr>
            <p:spPr>
              <a:xfrm>
                <a:off x="841901" y="1940780"/>
                <a:ext cx="6080703" cy="1076128"/>
              </a:xfrm>
              <a:prstGeom prst="rect">
                <a:avLst/>
              </a:prstGeom>
              <a:blipFill>
                <a:blip r:embed="rId4"/>
                <a:stretch>
                  <a:fillRect l="-501" b="-62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310B6B8-B5A4-41D3-9D35-8CA9EB06A30F}"/>
                  </a:ext>
                </a:extLst>
              </p:cNvPr>
              <p:cNvSpPr txBox="1"/>
              <p:nvPr/>
            </p:nvSpPr>
            <p:spPr>
              <a:xfrm>
                <a:off x="841901" y="3127362"/>
                <a:ext cx="7477151" cy="922881"/>
              </a:xfrm>
              <a:prstGeom prst="rect">
                <a:avLst/>
              </a:prstGeom>
              <a:solidFill>
                <a:schemeClr val="accent4">
                  <a:lumMod val="20000"/>
                  <a:lumOff val="80000"/>
                </a:schemeClr>
              </a:solidFill>
            </p:spPr>
            <p:txBody>
              <a:bodyPr wrap="square" rtlCol="0">
                <a:spAutoFit/>
              </a:bodyPr>
              <a:lstStyle/>
              <a:p>
                <a:pPr>
                  <a:lnSpc>
                    <a:spcPts val="22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可理解为在命题演算系统中，</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“等值”，或更准确地，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互相可推出，从而无论是在形式推出中的前提还是结论中，都互相可换，这可理解为在形式推出意义上的“等值置换”</a:t>
                </a:r>
              </a:p>
            </p:txBody>
          </p:sp>
        </mc:Choice>
        <mc:Fallback xmlns="">
          <p:sp>
            <p:nvSpPr>
              <p:cNvPr id="5" name="文本框 4">
                <a:extLst>
                  <a:ext uri="{FF2B5EF4-FFF2-40B4-BE49-F238E27FC236}">
                    <a16:creationId xmlns:a16="http://schemas.microsoft.com/office/drawing/2014/main" id="{7310B6B8-B5A4-41D3-9D35-8CA9EB06A30F}"/>
                  </a:ext>
                </a:extLst>
              </p:cNvPr>
              <p:cNvSpPr txBox="1">
                <a:spLocks noRot="1" noChangeAspect="1" noMove="1" noResize="1" noEditPoints="1" noAdjustHandles="1" noChangeArrowheads="1" noChangeShapeType="1" noTextEdit="1"/>
              </p:cNvSpPr>
              <p:nvPr/>
            </p:nvSpPr>
            <p:spPr>
              <a:xfrm>
                <a:off x="841901" y="3127362"/>
                <a:ext cx="7477151" cy="922881"/>
              </a:xfrm>
              <a:prstGeom prst="rect">
                <a:avLst/>
              </a:prstGeom>
              <a:blipFill>
                <a:blip r:embed="rId5"/>
                <a:stretch>
                  <a:fillRect l="-407" b="-7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D0D9A4-AA2A-4D33-A81D-824C0D416408}"/>
              </a:ext>
            </a:extLst>
          </p:cNvPr>
          <p:cNvSpPr txBox="1"/>
          <p:nvPr/>
        </p:nvSpPr>
        <p:spPr>
          <a:xfrm>
            <a:off x="841902" y="4158431"/>
            <a:ext cx="7005042"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我们下面证明在真值语义下的逻辑等值的公式，在形式演算中都互相可推出</a:t>
            </a:r>
          </a:p>
        </p:txBody>
      </p:sp>
    </p:spTree>
    <p:extLst>
      <p:ext uri="{BB962C8B-B14F-4D97-AF65-F5344CB8AC3E}">
        <p14:creationId xmlns:p14="http://schemas.microsoft.com/office/powerpoint/2010/main" val="211580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幂等律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BDDC239-F7B3-4542-9F9B-FE3F62453181}"/>
                  </a:ext>
                </a:extLst>
              </p:cNvPr>
              <p:cNvSpPr txBox="1"/>
              <p:nvPr/>
            </p:nvSpPr>
            <p:spPr>
              <a:xfrm>
                <a:off x="908603" y="1061564"/>
                <a:ext cx="2201518"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BDDC239-F7B3-4542-9F9B-FE3F62453181}"/>
                  </a:ext>
                </a:extLst>
              </p:cNvPr>
              <p:cNvSpPr txBox="1">
                <a:spLocks noRot="1" noChangeAspect="1" noMove="1" noResize="1" noEditPoints="1" noAdjustHandles="1" noChangeArrowheads="1" noChangeShapeType="1" noTextEdit="1"/>
              </p:cNvSpPr>
              <p:nvPr/>
            </p:nvSpPr>
            <p:spPr>
              <a:xfrm>
                <a:off x="908603" y="1061564"/>
                <a:ext cx="2201518" cy="369332"/>
              </a:xfrm>
              <a:prstGeom prst="rect">
                <a:avLst/>
              </a:prstGeom>
              <a:blipFill>
                <a:blip r:embed="rId2"/>
                <a:stretch>
                  <a:fillRect l="-221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4137831041"/>
                  </p:ext>
                </p:extLst>
              </p:nvPr>
            </p:nvGraphicFramePr>
            <p:xfrm>
              <a:off x="908602" y="1615563"/>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626165">
                      <a:extLst>
                        <a:ext uri="{9D8B030D-6E8A-4147-A177-3AD203B41FA5}">
                          <a16:colId xmlns:a16="http://schemas.microsoft.com/office/drawing/2014/main" val="2719862703"/>
                        </a:ext>
                      </a:extLst>
                    </a:gridCol>
                    <a:gridCol w="268357">
                      <a:extLst>
                        <a:ext uri="{9D8B030D-6E8A-4147-A177-3AD203B41FA5}">
                          <a16:colId xmlns:a16="http://schemas.microsoft.com/office/drawing/2014/main" val="1879101947"/>
                        </a:ext>
                      </a:extLst>
                    </a:gridCol>
                    <a:gridCol w="551621">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bl>
              </a:graphicData>
            </a:graphic>
          </p:graphicFrame>
        </mc:Choice>
        <mc:Fallback xmlns="">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4137831041"/>
                  </p:ext>
                </p:extLst>
              </p:nvPr>
            </p:nvGraphicFramePr>
            <p:xfrm>
              <a:off x="908602" y="1615563"/>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626165">
                      <a:extLst>
                        <a:ext uri="{9D8B030D-6E8A-4147-A177-3AD203B41FA5}">
                          <a16:colId xmlns:a16="http://schemas.microsoft.com/office/drawing/2014/main" val="2719862703"/>
                        </a:ext>
                      </a:extLst>
                    </a:gridCol>
                    <a:gridCol w="268357">
                      <a:extLst>
                        <a:ext uri="{9D8B030D-6E8A-4147-A177-3AD203B41FA5}">
                          <a16:colId xmlns:a16="http://schemas.microsoft.com/office/drawing/2014/main" val="1879101947"/>
                        </a:ext>
                      </a:extLst>
                    </a:gridCol>
                    <a:gridCol w="551621">
                      <a:extLst>
                        <a:ext uri="{9D8B030D-6E8A-4147-A177-3AD203B41FA5}">
                          <a16:colId xmlns:a16="http://schemas.microsoft.com/office/drawing/2014/main" val="2422001383"/>
                        </a:ext>
                      </a:extLst>
                    </a:gridCol>
                    <a:gridCol w="127220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1456" t="-3448" r="-334951" b="-100000"/>
                          </a:stretch>
                        </a:blipFill>
                      </a:tcPr>
                    </a:tc>
                    <a:tc>
                      <a:txBody>
                        <a:bodyPr/>
                        <a:lstStyle/>
                        <a:p>
                          <a:endParaRPr lang="zh-CN"/>
                        </a:p>
                      </a:txBody>
                      <a:tcPr anchor="ctr">
                        <a:blipFill>
                          <a:blip r:embed="rId3"/>
                          <a:stretch>
                            <a:fillRect l="-354545" t="-3448" r="-684091" b="-100000"/>
                          </a:stretch>
                        </a:blipFill>
                      </a:tcPr>
                    </a:tc>
                    <a:tc>
                      <a:txBody>
                        <a:bodyPr/>
                        <a:lstStyle/>
                        <a:p>
                          <a:endParaRPr lang="zh-CN"/>
                        </a:p>
                      </a:txBody>
                      <a:tcPr anchor="ctr">
                        <a:blipFill>
                          <a:blip r:embed="rId3"/>
                          <a:stretch>
                            <a:fillRect l="-222222" t="-3448" r="-234444"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1456" t="-105263" r="-334951" b="-1754"/>
                          </a:stretch>
                        </a:blipFill>
                      </a:tcPr>
                    </a:tc>
                    <a:tc>
                      <a:txBody>
                        <a:bodyPr/>
                        <a:lstStyle/>
                        <a:p>
                          <a:endParaRPr lang="zh-CN"/>
                        </a:p>
                      </a:txBody>
                      <a:tcPr anchor="ctr">
                        <a:blipFill>
                          <a:blip r:embed="rId3"/>
                          <a:stretch>
                            <a:fillRect l="-354545" t="-105263" r="-684091" b="-1754"/>
                          </a:stretch>
                        </a:blipFill>
                      </a:tcPr>
                    </a:tc>
                    <a:tc>
                      <a:txBody>
                        <a:bodyPr/>
                        <a:lstStyle/>
                        <a:p>
                          <a:endParaRPr lang="zh-CN"/>
                        </a:p>
                      </a:txBody>
                      <a:tcPr anchor="ctr">
                        <a:blipFill>
                          <a:blip r:embed="rId3"/>
                          <a:stretch>
                            <a:fillRect l="-222222" t="-105263" r="-234444" b="-175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A617B7-0C1D-4ACD-975E-9C933CF7CB8F}"/>
                  </a:ext>
                </a:extLst>
              </p:cNvPr>
              <p:cNvSpPr txBox="1"/>
              <p:nvPr/>
            </p:nvSpPr>
            <p:spPr>
              <a:xfrm>
                <a:off x="908602" y="2983499"/>
                <a:ext cx="2201518"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94A617B7-0C1D-4ACD-975E-9C933CF7CB8F}"/>
                  </a:ext>
                </a:extLst>
              </p:cNvPr>
              <p:cNvSpPr txBox="1">
                <a:spLocks noRot="1" noChangeAspect="1" noMove="1" noResize="1" noEditPoints="1" noAdjustHandles="1" noChangeArrowheads="1" noChangeShapeType="1" noTextEdit="1"/>
              </p:cNvSpPr>
              <p:nvPr/>
            </p:nvSpPr>
            <p:spPr>
              <a:xfrm>
                <a:off x="908602" y="2983499"/>
                <a:ext cx="2201518" cy="369332"/>
              </a:xfrm>
              <a:prstGeom prst="rect">
                <a:avLst/>
              </a:prstGeom>
              <a:blipFill>
                <a:blip r:embed="rId4"/>
                <a:stretch>
                  <a:fillRect l="-221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2338248132"/>
                  </p:ext>
                </p:extLst>
              </p:nvPr>
            </p:nvGraphicFramePr>
            <p:xfrm>
              <a:off x="908601" y="3537498"/>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427385">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611257">
                      <a:extLst>
                        <a:ext uri="{9D8B030D-6E8A-4147-A177-3AD203B41FA5}">
                          <a16:colId xmlns:a16="http://schemas.microsoft.com/office/drawing/2014/main" val="2422001383"/>
                        </a:ext>
                      </a:extLst>
                    </a:gridCol>
                    <a:gridCol w="14511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(1),(1)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4029824592"/>
                      </a:ext>
                    </a:extLst>
                  </a:tr>
                </a:tbl>
              </a:graphicData>
            </a:graphic>
          </p:graphicFrame>
        </mc:Choice>
        <mc:Fallback xmlns="">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2338248132"/>
                  </p:ext>
                </p:extLst>
              </p:nvPr>
            </p:nvGraphicFramePr>
            <p:xfrm>
              <a:off x="908601" y="3537498"/>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427385">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611257">
                      <a:extLst>
                        <a:ext uri="{9D8B030D-6E8A-4147-A177-3AD203B41FA5}">
                          <a16:colId xmlns:a16="http://schemas.microsoft.com/office/drawing/2014/main" val="2422001383"/>
                        </a:ext>
                      </a:extLst>
                    </a:gridCol>
                    <a:gridCol w="14511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75714" t="-1724" r="-540000" b="-100000"/>
                          </a:stretch>
                        </a:blipFill>
                      </a:tcPr>
                    </a:tc>
                    <a:tc>
                      <a:txBody>
                        <a:bodyPr/>
                        <a:lstStyle/>
                        <a:p>
                          <a:endParaRPr lang="zh-CN"/>
                        </a:p>
                      </a:txBody>
                      <a:tcPr anchor="ctr">
                        <a:blipFill>
                          <a:blip r:embed="rId5"/>
                          <a:stretch>
                            <a:fillRect l="-323684" t="-1724" r="-894737" b="-100000"/>
                          </a:stretch>
                        </a:blipFill>
                      </a:tcPr>
                    </a:tc>
                    <a:tc>
                      <a:txBody>
                        <a:bodyPr/>
                        <a:lstStyle/>
                        <a:p>
                          <a:endParaRPr lang="zh-CN"/>
                        </a:p>
                      </a:txBody>
                      <a:tcPr anchor="ctr">
                        <a:blipFill>
                          <a:blip r:embed="rId5"/>
                          <a:stretch>
                            <a:fillRect l="-161000" t="-1724" r="-240000"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75714" t="-103509" r="-540000" b="-1754"/>
                          </a:stretch>
                        </a:blipFill>
                      </a:tcPr>
                    </a:tc>
                    <a:tc>
                      <a:txBody>
                        <a:bodyPr/>
                        <a:lstStyle/>
                        <a:p>
                          <a:endParaRPr lang="zh-CN"/>
                        </a:p>
                      </a:txBody>
                      <a:tcPr anchor="ctr">
                        <a:blipFill>
                          <a:blip r:embed="rId5"/>
                          <a:stretch>
                            <a:fillRect l="-323684" t="-103509" r="-894737" b="-1754"/>
                          </a:stretch>
                        </a:blipFill>
                      </a:tcPr>
                    </a:tc>
                    <a:tc>
                      <a:txBody>
                        <a:bodyPr/>
                        <a:lstStyle/>
                        <a:p>
                          <a:endParaRPr lang="zh-CN"/>
                        </a:p>
                      </a:txBody>
                      <a:tcPr anchor="ctr">
                        <a:blipFill>
                          <a:blip r:embed="rId5"/>
                          <a:stretch>
                            <a:fillRect l="-161000" t="-103509" r="-240000" b="-1754"/>
                          </a:stretch>
                        </a:blipFill>
                      </a:tcPr>
                    </a:tc>
                    <a:tc>
                      <a:txBody>
                        <a:bodyPr/>
                        <a:lstStyle/>
                        <a:p>
                          <a:r>
                            <a:rPr lang="en-US" altLang="zh-CN" sz="1200" b="1">
                              <a:solidFill>
                                <a:schemeClr val="accent2">
                                  <a:lumMod val="50000"/>
                                </a:schemeClr>
                              </a:solidFill>
                            </a:rPr>
                            <a:t>// (1),(1)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4029824592"/>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85BEA35-15EE-4A56-9E4B-66E7CEB600E6}"/>
                  </a:ext>
                </a:extLst>
              </p:cNvPr>
              <p:cNvSpPr txBox="1"/>
              <p:nvPr/>
            </p:nvSpPr>
            <p:spPr>
              <a:xfrm>
                <a:off x="4724397" y="1062687"/>
                <a:ext cx="2201518"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85BEA35-15EE-4A56-9E4B-66E7CEB600E6}"/>
                  </a:ext>
                </a:extLst>
              </p:cNvPr>
              <p:cNvSpPr txBox="1">
                <a:spLocks noRot="1" noChangeAspect="1" noMove="1" noResize="1" noEditPoints="1" noAdjustHandles="1" noChangeArrowheads="1" noChangeShapeType="1" noTextEdit="1"/>
              </p:cNvSpPr>
              <p:nvPr/>
            </p:nvSpPr>
            <p:spPr>
              <a:xfrm>
                <a:off x="4724397" y="1062687"/>
                <a:ext cx="2201518" cy="369332"/>
              </a:xfrm>
              <a:prstGeom prst="rect">
                <a:avLst/>
              </a:prstGeom>
              <a:blipFill>
                <a:blip r:embed="rId6"/>
                <a:stretch>
                  <a:fillRect l="-221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A31D80CC-88D7-4018-AE01-E5D6F0F788FF}"/>
                  </a:ext>
                </a:extLst>
              </p:cNvPr>
              <p:cNvGraphicFramePr>
                <a:graphicFrameLocks noGrp="1"/>
              </p:cNvGraphicFramePr>
              <p:nvPr>
                <p:extLst>
                  <p:ext uri="{D42A27DB-BD31-4B8C-83A1-F6EECF244321}">
                    <p14:modId xmlns:p14="http://schemas.microsoft.com/office/powerpoint/2010/main" val="1361280146"/>
                  </p:ext>
                </p:extLst>
              </p:nvPr>
            </p:nvGraphicFramePr>
            <p:xfrm>
              <a:off x="4724397" y="1615563"/>
              <a:ext cx="3455507"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707336">
                      <a:extLst>
                        <a:ext uri="{9D8B030D-6E8A-4147-A177-3AD203B41FA5}">
                          <a16:colId xmlns:a16="http://schemas.microsoft.com/office/drawing/2014/main" val="2719862703"/>
                        </a:ext>
                      </a:extLst>
                    </a:gridCol>
                    <a:gridCol w="283265">
                      <a:extLst>
                        <a:ext uri="{9D8B030D-6E8A-4147-A177-3AD203B41FA5}">
                          <a16:colId xmlns:a16="http://schemas.microsoft.com/office/drawing/2014/main" val="1879101947"/>
                        </a:ext>
                      </a:extLst>
                    </a:gridCol>
                    <a:gridCol w="571500">
                      <a:extLst>
                        <a:ext uri="{9D8B030D-6E8A-4147-A177-3AD203B41FA5}">
                          <a16:colId xmlns:a16="http://schemas.microsoft.com/office/drawing/2014/main" val="2422001383"/>
                        </a:ext>
                      </a:extLst>
                    </a:gridCol>
                    <a:gridCol w="1570383">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(1),(1),(2)</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3171780891"/>
                      </a:ext>
                    </a:extLst>
                  </a:tr>
                </a:tbl>
              </a:graphicData>
            </a:graphic>
          </p:graphicFrame>
        </mc:Choice>
        <mc:Fallback xmlns="">
          <p:graphicFrame>
            <p:nvGraphicFramePr>
              <p:cNvPr id="19" name="表格 18">
                <a:extLst>
                  <a:ext uri="{FF2B5EF4-FFF2-40B4-BE49-F238E27FC236}">
                    <a16:creationId xmlns:a16="http://schemas.microsoft.com/office/drawing/2014/main" id="{A31D80CC-88D7-4018-AE01-E5D6F0F788FF}"/>
                  </a:ext>
                </a:extLst>
              </p:cNvPr>
              <p:cNvGraphicFramePr>
                <a:graphicFrameLocks noGrp="1"/>
              </p:cNvGraphicFramePr>
              <p:nvPr>
                <p:extLst>
                  <p:ext uri="{D42A27DB-BD31-4B8C-83A1-F6EECF244321}">
                    <p14:modId xmlns:p14="http://schemas.microsoft.com/office/powerpoint/2010/main" val="1361280146"/>
                  </p:ext>
                </p:extLst>
              </p:nvPr>
            </p:nvGraphicFramePr>
            <p:xfrm>
              <a:off x="4724397" y="1615563"/>
              <a:ext cx="3455507" cy="1043772"/>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707336">
                      <a:extLst>
                        <a:ext uri="{9D8B030D-6E8A-4147-A177-3AD203B41FA5}">
                          <a16:colId xmlns:a16="http://schemas.microsoft.com/office/drawing/2014/main" val="2719862703"/>
                        </a:ext>
                      </a:extLst>
                    </a:gridCol>
                    <a:gridCol w="283265">
                      <a:extLst>
                        <a:ext uri="{9D8B030D-6E8A-4147-A177-3AD203B41FA5}">
                          <a16:colId xmlns:a16="http://schemas.microsoft.com/office/drawing/2014/main" val="1879101947"/>
                        </a:ext>
                      </a:extLst>
                    </a:gridCol>
                    <a:gridCol w="571500">
                      <a:extLst>
                        <a:ext uri="{9D8B030D-6E8A-4147-A177-3AD203B41FA5}">
                          <a16:colId xmlns:a16="http://schemas.microsoft.com/office/drawing/2014/main" val="2422001383"/>
                        </a:ext>
                      </a:extLst>
                    </a:gridCol>
                    <a:gridCol w="1570383">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44828" t="-3509" r="-344828" b="-203509"/>
                          </a:stretch>
                        </a:blipFill>
                      </a:tcPr>
                    </a:tc>
                    <a:tc>
                      <a:txBody>
                        <a:bodyPr/>
                        <a:lstStyle/>
                        <a:p>
                          <a:endParaRPr lang="zh-CN"/>
                        </a:p>
                      </a:txBody>
                      <a:tcPr anchor="ctr">
                        <a:blipFill>
                          <a:blip r:embed="rId7"/>
                          <a:stretch>
                            <a:fillRect l="-357447" t="-3509" r="-751064" b="-203509"/>
                          </a:stretch>
                        </a:blipFill>
                      </a:tcPr>
                    </a:tc>
                    <a:tc>
                      <a:txBody>
                        <a:bodyPr/>
                        <a:lstStyle/>
                        <a:p>
                          <a:endParaRPr lang="zh-CN"/>
                        </a:p>
                      </a:txBody>
                      <a:tcPr anchor="ctr">
                        <a:blipFill>
                          <a:blip r:embed="rId7"/>
                          <a:stretch>
                            <a:fillRect l="-228723" t="-3509" r="-275532" b="-20350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44828" t="-101724" r="-344828" b="-100000"/>
                          </a:stretch>
                        </a:blipFill>
                      </a:tcPr>
                    </a:tc>
                    <a:tc>
                      <a:txBody>
                        <a:bodyPr/>
                        <a:lstStyle/>
                        <a:p>
                          <a:endParaRPr lang="zh-CN"/>
                        </a:p>
                      </a:txBody>
                      <a:tcPr anchor="ctr">
                        <a:blipFill>
                          <a:blip r:embed="rId7"/>
                          <a:stretch>
                            <a:fillRect l="-357447" t="-101724" r="-751064" b="-100000"/>
                          </a:stretch>
                        </a:blipFill>
                      </a:tcPr>
                    </a:tc>
                    <a:tc>
                      <a:txBody>
                        <a:bodyPr/>
                        <a:lstStyle/>
                        <a:p>
                          <a:endParaRPr lang="zh-CN"/>
                        </a:p>
                      </a:txBody>
                      <a:tcPr anchor="ctr">
                        <a:blipFill>
                          <a:blip r:embed="rId7"/>
                          <a:stretch>
                            <a:fillRect l="-228723" t="-101724" r="-275532"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44828" t="-205263" r="-344828" b="-1754"/>
                          </a:stretch>
                        </a:blipFill>
                      </a:tcPr>
                    </a:tc>
                    <a:tc>
                      <a:txBody>
                        <a:bodyPr/>
                        <a:lstStyle/>
                        <a:p>
                          <a:endParaRPr lang="zh-CN"/>
                        </a:p>
                      </a:txBody>
                      <a:tcPr anchor="ctr">
                        <a:blipFill>
                          <a:blip r:embed="rId7"/>
                          <a:stretch>
                            <a:fillRect l="-357447" t="-205263" r="-751064" b="-1754"/>
                          </a:stretch>
                        </a:blipFill>
                      </a:tcPr>
                    </a:tc>
                    <a:tc>
                      <a:txBody>
                        <a:bodyPr/>
                        <a:lstStyle/>
                        <a:p>
                          <a:endParaRPr lang="zh-CN"/>
                        </a:p>
                      </a:txBody>
                      <a:tcPr anchor="ctr">
                        <a:blipFill>
                          <a:blip r:embed="rId7"/>
                          <a:stretch>
                            <a:fillRect l="-228723" t="-205263" r="-275532" b="-1754"/>
                          </a:stretch>
                        </a:blipFill>
                      </a:tcPr>
                    </a:tc>
                    <a:tc>
                      <a:txBody>
                        <a:bodyPr/>
                        <a:lstStyle/>
                        <a:p>
                          <a:r>
                            <a:rPr lang="en-US" altLang="zh-CN" sz="1200" b="1">
                              <a:solidFill>
                                <a:schemeClr val="accent2">
                                  <a:lumMod val="50000"/>
                                </a:schemeClr>
                              </a:solidFill>
                            </a:rPr>
                            <a:t>// (1),(1),(2)</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3171780891"/>
                      </a:ext>
                    </a:extLst>
                  </a:tr>
                </a:tbl>
              </a:graphicData>
            </a:graphic>
          </p:graphicFrame>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11F6EBD-30BF-4FAF-8055-2DB3FD258A5A}"/>
                  </a:ext>
                </a:extLst>
              </p:cNvPr>
              <p:cNvSpPr txBox="1"/>
              <p:nvPr/>
            </p:nvSpPr>
            <p:spPr>
              <a:xfrm>
                <a:off x="4724397" y="2983498"/>
                <a:ext cx="2201518"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11F6EBD-30BF-4FAF-8055-2DB3FD258A5A}"/>
                  </a:ext>
                </a:extLst>
              </p:cNvPr>
              <p:cNvSpPr txBox="1">
                <a:spLocks noRot="1" noChangeAspect="1" noMove="1" noResize="1" noEditPoints="1" noAdjustHandles="1" noChangeArrowheads="1" noChangeShapeType="1" noTextEdit="1"/>
              </p:cNvSpPr>
              <p:nvPr/>
            </p:nvSpPr>
            <p:spPr>
              <a:xfrm>
                <a:off x="4724397" y="2983498"/>
                <a:ext cx="2201518" cy="369332"/>
              </a:xfrm>
              <a:prstGeom prst="rect">
                <a:avLst/>
              </a:prstGeom>
              <a:blipFill>
                <a:blip r:embed="rId8"/>
                <a:stretch>
                  <a:fillRect l="-221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表格 20">
                <a:extLst>
                  <a:ext uri="{FF2B5EF4-FFF2-40B4-BE49-F238E27FC236}">
                    <a16:creationId xmlns:a16="http://schemas.microsoft.com/office/drawing/2014/main" id="{610CC513-87FE-4150-94E9-C7EE7ED7CB1B}"/>
                  </a:ext>
                </a:extLst>
              </p:cNvPr>
              <p:cNvGraphicFramePr>
                <a:graphicFrameLocks noGrp="1"/>
              </p:cNvGraphicFramePr>
              <p:nvPr>
                <p:extLst>
                  <p:ext uri="{D42A27DB-BD31-4B8C-83A1-F6EECF244321}">
                    <p14:modId xmlns:p14="http://schemas.microsoft.com/office/powerpoint/2010/main" val="1907907405"/>
                  </p:ext>
                </p:extLst>
              </p:nvPr>
            </p:nvGraphicFramePr>
            <p:xfrm>
              <a:off x="4724397" y="3536322"/>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427385">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611257">
                      <a:extLst>
                        <a:ext uri="{9D8B030D-6E8A-4147-A177-3AD203B41FA5}">
                          <a16:colId xmlns:a16="http://schemas.microsoft.com/office/drawing/2014/main" val="2422001383"/>
                        </a:ext>
                      </a:extLst>
                    </a:gridCol>
                    <a:gridCol w="14511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bl>
              </a:graphicData>
            </a:graphic>
          </p:graphicFrame>
        </mc:Choice>
        <mc:Fallback xmlns="">
          <p:graphicFrame>
            <p:nvGraphicFramePr>
              <p:cNvPr id="21" name="表格 20">
                <a:extLst>
                  <a:ext uri="{FF2B5EF4-FFF2-40B4-BE49-F238E27FC236}">
                    <a16:creationId xmlns:a16="http://schemas.microsoft.com/office/drawing/2014/main" id="{610CC513-87FE-4150-94E9-C7EE7ED7CB1B}"/>
                  </a:ext>
                </a:extLst>
              </p:cNvPr>
              <p:cNvGraphicFramePr>
                <a:graphicFrameLocks noGrp="1"/>
              </p:cNvGraphicFramePr>
              <p:nvPr>
                <p:extLst>
                  <p:ext uri="{D42A27DB-BD31-4B8C-83A1-F6EECF244321}">
                    <p14:modId xmlns:p14="http://schemas.microsoft.com/office/powerpoint/2010/main" val="1907907405"/>
                  </p:ext>
                </p:extLst>
              </p:nvPr>
            </p:nvGraphicFramePr>
            <p:xfrm>
              <a:off x="4724397" y="3536322"/>
              <a:ext cx="3041375" cy="695848"/>
            </p:xfrm>
            <a:graphic>
              <a:graphicData uri="http://schemas.openxmlformats.org/drawingml/2006/table">
                <a:tbl>
                  <a:tblPr bandRow="1">
                    <a:tableStyleId>{68D230F3-CF80-4859-8CE7-A43EE81993B5}</a:tableStyleId>
                  </a:tblPr>
                  <a:tblGrid>
                    <a:gridCol w="323023">
                      <a:extLst>
                        <a:ext uri="{9D8B030D-6E8A-4147-A177-3AD203B41FA5}">
                          <a16:colId xmlns:a16="http://schemas.microsoft.com/office/drawing/2014/main" val="918762525"/>
                        </a:ext>
                      </a:extLst>
                    </a:gridCol>
                    <a:gridCol w="427385">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611257">
                      <a:extLst>
                        <a:ext uri="{9D8B030D-6E8A-4147-A177-3AD203B41FA5}">
                          <a16:colId xmlns:a16="http://schemas.microsoft.com/office/drawing/2014/main" val="2422001383"/>
                        </a:ext>
                      </a:extLst>
                    </a:gridCol>
                    <a:gridCol w="14511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9"/>
                          <a:stretch>
                            <a:fillRect l="-74286" t="-1724" r="-540000" b="-100000"/>
                          </a:stretch>
                        </a:blipFill>
                      </a:tcPr>
                    </a:tc>
                    <a:tc>
                      <a:txBody>
                        <a:bodyPr/>
                        <a:lstStyle/>
                        <a:p>
                          <a:endParaRPr lang="zh-CN"/>
                        </a:p>
                      </a:txBody>
                      <a:tcPr anchor="ctr">
                        <a:blipFill>
                          <a:blip r:embed="rId9"/>
                          <a:stretch>
                            <a:fillRect l="-321053" t="-1724" r="-894737" b="-100000"/>
                          </a:stretch>
                        </a:blipFill>
                      </a:tcPr>
                    </a:tc>
                    <a:tc>
                      <a:txBody>
                        <a:bodyPr/>
                        <a:lstStyle/>
                        <a:p>
                          <a:endParaRPr lang="zh-CN"/>
                        </a:p>
                      </a:txBody>
                      <a:tcPr anchor="ctr">
                        <a:blipFill>
                          <a:blip r:embed="rId9"/>
                          <a:stretch>
                            <a:fillRect l="-160000" t="-1724" r="-240000" b="-1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9"/>
                          <a:stretch>
                            <a:fillRect l="-74286" t="-103509" r="-540000" b="-1754"/>
                          </a:stretch>
                        </a:blipFill>
                      </a:tcPr>
                    </a:tc>
                    <a:tc>
                      <a:txBody>
                        <a:bodyPr/>
                        <a:lstStyle/>
                        <a:p>
                          <a:endParaRPr lang="zh-CN"/>
                        </a:p>
                      </a:txBody>
                      <a:tcPr anchor="ctr">
                        <a:blipFill>
                          <a:blip r:embed="rId9"/>
                          <a:stretch>
                            <a:fillRect l="-321053" t="-103509" r="-894737" b="-1754"/>
                          </a:stretch>
                        </a:blipFill>
                      </a:tcPr>
                    </a:tc>
                    <a:tc>
                      <a:txBody>
                        <a:bodyPr/>
                        <a:lstStyle/>
                        <a:p>
                          <a:endParaRPr lang="zh-CN"/>
                        </a:p>
                      </a:txBody>
                      <a:tcPr anchor="ctr">
                        <a:blipFill>
                          <a:blip r:embed="rId9"/>
                          <a:stretch>
                            <a:fillRect l="-160000" t="-103509" r="-240000" b="-175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bl>
              </a:graphicData>
            </a:graphic>
          </p:graphicFrame>
        </mc:Fallback>
      </mc:AlternateContent>
    </p:spTree>
    <p:extLst>
      <p:ext uri="{BB962C8B-B14F-4D97-AF65-F5344CB8AC3E}">
        <p14:creationId xmlns:p14="http://schemas.microsoft.com/office/powerpoint/2010/main" val="174609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交换律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BDDC239-F7B3-4542-9F9B-FE3F62453181}"/>
                  </a:ext>
                </a:extLst>
              </p:cNvPr>
              <p:cNvSpPr txBox="1"/>
              <p:nvPr/>
            </p:nvSpPr>
            <p:spPr>
              <a:xfrm>
                <a:off x="719757" y="1067983"/>
                <a:ext cx="2510458"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BDDC239-F7B3-4542-9F9B-FE3F62453181}"/>
                  </a:ext>
                </a:extLst>
              </p:cNvPr>
              <p:cNvSpPr txBox="1">
                <a:spLocks noRot="1" noChangeAspect="1" noMove="1" noResize="1" noEditPoints="1" noAdjustHandles="1" noChangeArrowheads="1" noChangeShapeType="1" noTextEdit="1"/>
              </p:cNvSpPr>
              <p:nvPr/>
            </p:nvSpPr>
            <p:spPr>
              <a:xfrm>
                <a:off x="719757" y="1067983"/>
                <a:ext cx="2510458" cy="369332"/>
              </a:xfrm>
              <a:prstGeom prst="rect">
                <a:avLst/>
              </a:prstGeom>
              <a:blipFill>
                <a:blip r:embed="rId2"/>
                <a:stretch>
                  <a:fillRect l="-19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4134469484"/>
                  </p:ext>
                </p:extLst>
              </p:nvPr>
            </p:nvGraphicFramePr>
            <p:xfrm>
              <a:off x="719756" y="1621982"/>
              <a:ext cx="3240987" cy="1391696"/>
            </p:xfrm>
            <a:graphic>
              <a:graphicData uri="http://schemas.openxmlformats.org/drawingml/2006/table">
                <a:tbl>
                  <a:tblPr bandRow="1">
                    <a:tableStyleId>{68D230F3-CF80-4859-8CE7-A43EE81993B5}</a:tableStyleId>
                  </a:tblPr>
                  <a:tblGrid>
                    <a:gridCol w="344224">
                      <a:extLst>
                        <a:ext uri="{9D8B030D-6E8A-4147-A177-3AD203B41FA5}">
                          <a16:colId xmlns:a16="http://schemas.microsoft.com/office/drawing/2014/main" val="918762525"/>
                        </a:ext>
                      </a:extLst>
                    </a:gridCol>
                    <a:gridCol w="667261">
                      <a:extLst>
                        <a:ext uri="{9D8B030D-6E8A-4147-A177-3AD203B41FA5}">
                          <a16:colId xmlns:a16="http://schemas.microsoft.com/office/drawing/2014/main" val="2719862703"/>
                        </a:ext>
                      </a:extLst>
                    </a:gridCol>
                    <a:gridCol w="285970">
                      <a:extLst>
                        <a:ext uri="{9D8B030D-6E8A-4147-A177-3AD203B41FA5}">
                          <a16:colId xmlns:a16="http://schemas.microsoft.com/office/drawing/2014/main" val="1879101947"/>
                        </a:ext>
                      </a:extLst>
                    </a:gridCol>
                    <a:gridCol w="587825">
                      <a:extLst>
                        <a:ext uri="{9D8B030D-6E8A-4147-A177-3AD203B41FA5}">
                          <a16:colId xmlns:a16="http://schemas.microsoft.com/office/drawing/2014/main" val="2422001383"/>
                        </a:ext>
                      </a:extLst>
                    </a:gridCol>
                    <a:gridCol w="1355707">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553470917"/>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bl>
              </a:graphicData>
            </a:graphic>
          </p:graphicFrame>
        </mc:Choice>
        <mc:Fallback xmlns="">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4134469484"/>
                  </p:ext>
                </p:extLst>
              </p:nvPr>
            </p:nvGraphicFramePr>
            <p:xfrm>
              <a:off x="719756" y="1621982"/>
              <a:ext cx="3240987" cy="1391696"/>
            </p:xfrm>
            <a:graphic>
              <a:graphicData uri="http://schemas.openxmlformats.org/drawingml/2006/table">
                <a:tbl>
                  <a:tblPr bandRow="1">
                    <a:tableStyleId>{68D230F3-CF80-4859-8CE7-A43EE81993B5}</a:tableStyleId>
                  </a:tblPr>
                  <a:tblGrid>
                    <a:gridCol w="344224">
                      <a:extLst>
                        <a:ext uri="{9D8B030D-6E8A-4147-A177-3AD203B41FA5}">
                          <a16:colId xmlns:a16="http://schemas.microsoft.com/office/drawing/2014/main" val="918762525"/>
                        </a:ext>
                      </a:extLst>
                    </a:gridCol>
                    <a:gridCol w="667261">
                      <a:extLst>
                        <a:ext uri="{9D8B030D-6E8A-4147-A177-3AD203B41FA5}">
                          <a16:colId xmlns:a16="http://schemas.microsoft.com/office/drawing/2014/main" val="2719862703"/>
                        </a:ext>
                      </a:extLst>
                    </a:gridCol>
                    <a:gridCol w="285970">
                      <a:extLst>
                        <a:ext uri="{9D8B030D-6E8A-4147-A177-3AD203B41FA5}">
                          <a16:colId xmlns:a16="http://schemas.microsoft.com/office/drawing/2014/main" val="1879101947"/>
                        </a:ext>
                      </a:extLst>
                    </a:gridCol>
                    <a:gridCol w="587825">
                      <a:extLst>
                        <a:ext uri="{9D8B030D-6E8A-4147-A177-3AD203B41FA5}">
                          <a16:colId xmlns:a16="http://schemas.microsoft.com/office/drawing/2014/main" val="2422001383"/>
                        </a:ext>
                      </a:extLst>
                    </a:gridCol>
                    <a:gridCol w="1355707">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2294" t="-1754" r="-336697" b="-303509"/>
                          </a:stretch>
                        </a:blipFill>
                      </a:tcPr>
                    </a:tc>
                    <a:tc>
                      <a:txBody>
                        <a:bodyPr/>
                        <a:lstStyle/>
                        <a:p>
                          <a:endParaRPr lang="zh-CN"/>
                        </a:p>
                      </a:txBody>
                      <a:tcPr anchor="ctr">
                        <a:blipFill>
                          <a:blip r:embed="rId3"/>
                          <a:stretch>
                            <a:fillRect l="-353191" t="-1754" r="-680851" b="-303509"/>
                          </a:stretch>
                        </a:blipFill>
                      </a:tcPr>
                    </a:tc>
                    <a:tc>
                      <a:txBody>
                        <a:bodyPr/>
                        <a:lstStyle/>
                        <a:p>
                          <a:endParaRPr lang="zh-CN"/>
                        </a:p>
                      </a:txBody>
                      <a:tcPr anchor="ctr">
                        <a:blipFill>
                          <a:blip r:embed="rId3"/>
                          <a:stretch>
                            <a:fillRect l="-221875" t="-1754" r="-233333" b="-30350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2294" t="-100000" r="-336697" b="-198276"/>
                          </a:stretch>
                        </a:blipFill>
                      </a:tcPr>
                    </a:tc>
                    <a:tc>
                      <a:txBody>
                        <a:bodyPr/>
                        <a:lstStyle/>
                        <a:p>
                          <a:endParaRPr lang="zh-CN"/>
                        </a:p>
                      </a:txBody>
                      <a:tcPr anchor="ctr">
                        <a:blipFill>
                          <a:blip r:embed="rId3"/>
                          <a:stretch>
                            <a:fillRect l="-353191" t="-100000" r="-680851" b="-198276"/>
                          </a:stretch>
                        </a:blipFill>
                      </a:tcPr>
                    </a:tc>
                    <a:tc>
                      <a:txBody>
                        <a:bodyPr/>
                        <a:lstStyle/>
                        <a:p>
                          <a:endParaRPr lang="zh-CN"/>
                        </a:p>
                      </a:txBody>
                      <a:tcPr anchor="ctr">
                        <a:blipFill>
                          <a:blip r:embed="rId3"/>
                          <a:stretch>
                            <a:fillRect l="-221875" t="-100000" r="-233333" b="-198276"/>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2294" t="-203509" r="-336697" b="-101754"/>
                          </a:stretch>
                        </a:blipFill>
                      </a:tcPr>
                    </a:tc>
                    <a:tc>
                      <a:txBody>
                        <a:bodyPr/>
                        <a:lstStyle/>
                        <a:p>
                          <a:endParaRPr lang="zh-CN"/>
                        </a:p>
                      </a:txBody>
                      <a:tcPr anchor="ctr">
                        <a:blipFill>
                          <a:blip r:embed="rId3"/>
                          <a:stretch>
                            <a:fillRect l="-353191" t="-203509" r="-680851" b="-101754"/>
                          </a:stretch>
                        </a:blipFill>
                      </a:tcPr>
                    </a:tc>
                    <a:tc>
                      <a:txBody>
                        <a:bodyPr/>
                        <a:lstStyle/>
                        <a:p>
                          <a:endParaRPr lang="zh-CN"/>
                        </a:p>
                      </a:txBody>
                      <a:tcPr anchor="ctr">
                        <a:blipFill>
                          <a:blip r:embed="rId3"/>
                          <a:stretch>
                            <a:fillRect l="-221875" t="-203509" r="-233333" b="-10175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553470917"/>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52294" t="-303509" r="-336697" b="-1754"/>
                          </a:stretch>
                        </a:blipFill>
                      </a:tcPr>
                    </a:tc>
                    <a:tc>
                      <a:txBody>
                        <a:bodyPr/>
                        <a:lstStyle/>
                        <a:p>
                          <a:endParaRPr lang="zh-CN"/>
                        </a:p>
                      </a:txBody>
                      <a:tcPr anchor="ctr">
                        <a:blipFill>
                          <a:blip r:embed="rId3"/>
                          <a:stretch>
                            <a:fillRect l="-353191" t="-303509" r="-680851" b="-1754"/>
                          </a:stretch>
                        </a:blipFill>
                      </a:tcPr>
                    </a:tc>
                    <a:tc>
                      <a:txBody>
                        <a:bodyPr/>
                        <a:lstStyle/>
                        <a:p>
                          <a:endParaRPr lang="zh-CN"/>
                        </a:p>
                      </a:txBody>
                      <a:tcPr anchor="ctr">
                        <a:blipFill>
                          <a:blip r:embed="rId3"/>
                          <a:stretch>
                            <a:fillRect l="-221875" t="-303509" r="-233333" b="-1754"/>
                          </a:stretch>
                        </a:blipFill>
                      </a:tcPr>
                    </a:tc>
                    <a:tc>
                      <a:txBody>
                        <a:bodyPr/>
                        <a:lstStyle/>
                        <a:p>
                          <a:r>
                            <a:rPr lang="en-US" altLang="zh-CN" sz="1200" b="1">
                              <a:solidFill>
                                <a:schemeClr val="accent2">
                                  <a:lumMod val="50000"/>
                                </a:schemeClr>
                              </a:solidFill>
                            </a:rPr>
                            <a:t>// (2),(3)</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A617B7-0C1D-4ACD-975E-9C933CF7CB8F}"/>
                  </a:ext>
                </a:extLst>
              </p:cNvPr>
              <p:cNvSpPr txBox="1"/>
              <p:nvPr/>
            </p:nvSpPr>
            <p:spPr>
              <a:xfrm>
                <a:off x="4572000" y="1061677"/>
                <a:ext cx="2699302"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94A617B7-0C1D-4ACD-975E-9C933CF7CB8F}"/>
                  </a:ext>
                </a:extLst>
              </p:cNvPr>
              <p:cNvSpPr txBox="1">
                <a:spLocks noRot="1" noChangeAspect="1" noMove="1" noResize="1" noEditPoints="1" noAdjustHandles="1" noChangeArrowheads="1" noChangeShapeType="1" noTextEdit="1"/>
              </p:cNvSpPr>
              <p:nvPr/>
            </p:nvSpPr>
            <p:spPr>
              <a:xfrm>
                <a:off x="4572000" y="1061677"/>
                <a:ext cx="2699302" cy="369332"/>
              </a:xfrm>
              <a:prstGeom prst="rect">
                <a:avLst/>
              </a:prstGeom>
              <a:blipFill>
                <a:blip r:embed="rId4"/>
                <a:stretch>
                  <a:fillRect l="-180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1604250577"/>
                  </p:ext>
                </p:extLst>
              </p:nvPr>
            </p:nvGraphicFramePr>
            <p:xfrm>
              <a:off x="4572000" y="1615676"/>
              <a:ext cx="3781837" cy="2087544"/>
            </p:xfrm>
            <a:graphic>
              <a:graphicData uri="http://schemas.openxmlformats.org/drawingml/2006/table">
                <a:tbl>
                  <a:tblPr bandRow="1">
                    <a:tableStyleId>{68D230F3-CF80-4859-8CE7-A43EE81993B5}</a:tableStyleId>
                  </a:tblPr>
                  <a:tblGrid>
                    <a:gridCol w="333384">
                      <a:extLst>
                        <a:ext uri="{9D8B030D-6E8A-4147-A177-3AD203B41FA5}">
                          <a16:colId xmlns:a16="http://schemas.microsoft.com/office/drawing/2014/main" val="918762525"/>
                        </a:ext>
                      </a:extLst>
                    </a:gridCol>
                    <a:gridCol w="804646">
                      <a:extLst>
                        <a:ext uri="{9D8B030D-6E8A-4147-A177-3AD203B41FA5}">
                          <a16:colId xmlns:a16="http://schemas.microsoft.com/office/drawing/2014/main" val="2719862703"/>
                        </a:ext>
                      </a:extLst>
                    </a:gridCol>
                    <a:gridCol w="268356">
                      <a:extLst>
                        <a:ext uri="{9D8B030D-6E8A-4147-A177-3AD203B41FA5}">
                          <a16:colId xmlns:a16="http://schemas.microsoft.com/office/drawing/2014/main" val="1879101947"/>
                        </a:ext>
                      </a:extLst>
                    </a:gridCol>
                    <a:gridCol w="780222">
                      <a:extLst>
                        <a:ext uri="{9D8B030D-6E8A-4147-A177-3AD203B41FA5}">
                          <a16:colId xmlns:a16="http://schemas.microsoft.com/office/drawing/2014/main" val="2422001383"/>
                        </a:ext>
                      </a:extLst>
                    </a:gridCol>
                    <a:gridCol w="159522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886592641"/>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497377655"/>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743828388"/>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(2),(4),(5)</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02895549"/>
                      </a:ext>
                    </a:extLst>
                  </a:tr>
                </a:tbl>
              </a:graphicData>
            </a:graphic>
          </p:graphicFrame>
        </mc:Choice>
        <mc:Fallback xmlns="">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1604250577"/>
                  </p:ext>
                </p:extLst>
              </p:nvPr>
            </p:nvGraphicFramePr>
            <p:xfrm>
              <a:off x="4572000" y="1615676"/>
              <a:ext cx="3781837" cy="2087544"/>
            </p:xfrm>
            <a:graphic>
              <a:graphicData uri="http://schemas.openxmlformats.org/drawingml/2006/table">
                <a:tbl>
                  <a:tblPr bandRow="1">
                    <a:tableStyleId>{68D230F3-CF80-4859-8CE7-A43EE81993B5}</a:tableStyleId>
                  </a:tblPr>
                  <a:tblGrid>
                    <a:gridCol w="333384">
                      <a:extLst>
                        <a:ext uri="{9D8B030D-6E8A-4147-A177-3AD203B41FA5}">
                          <a16:colId xmlns:a16="http://schemas.microsoft.com/office/drawing/2014/main" val="918762525"/>
                        </a:ext>
                      </a:extLst>
                    </a:gridCol>
                    <a:gridCol w="804646">
                      <a:extLst>
                        <a:ext uri="{9D8B030D-6E8A-4147-A177-3AD203B41FA5}">
                          <a16:colId xmlns:a16="http://schemas.microsoft.com/office/drawing/2014/main" val="2719862703"/>
                        </a:ext>
                      </a:extLst>
                    </a:gridCol>
                    <a:gridCol w="268356">
                      <a:extLst>
                        <a:ext uri="{9D8B030D-6E8A-4147-A177-3AD203B41FA5}">
                          <a16:colId xmlns:a16="http://schemas.microsoft.com/office/drawing/2014/main" val="1879101947"/>
                        </a:ext>
                      </a:extLst>
                    </a:gridCol>
                    <a:gridCol w="780222">
                      <a:extLst>
                        <a:ext uri="{9D8B030D-6E8A-4147-A177-3AD203B41FA5}">
                          <a16:colId xmlns:a16="http://schemas.microsoft.com/office/drawing/2014/main" val="2422001383"/>
                        </a:ext>
                      </a:extLst>
                    </a:gridCol>
                    <a:gridCol w="1595229">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3509" r="-329545" b="-503509"/>
                          </a:stretch>
                        </a:blipFill>
                      </a:tcPr>
                    </a:tc>
                    <a:tc>
                      <a:txBody>
                        <a:bodyPr/>
                        <a:lstStyle/>
                        <a:p>
                          <a:endParaRPr lang="zh-CN"/>
                        </a:p>
                      </a:txBody>
                      <a:tcPr anchor="ctr">
                        <a:blipFill>
                          <a:blip r:embed="rId5"/>
                          <a:stretch>
                            <a:fillRect l="-425000" t="-3509" r="-888636" b="-503509"/>
                          </a:stretch>
                        </a:blipFill>
                      </a:tcPr>
                    </a:tc>
                    <a:tc>
                      <a:txBody>
                        <a:bodyPr/>
                        <a:lstStyle/>
                        <a:p>
                          <a:endParaRPr lang="zh-CN"/>
                        </a:p>
                      </a:txBody>
                      <a:tcPr anchor="ctr">
                        <a:blipFill>
                          <a:blip r:embed="rId5"/>
                          <a:stretch>
                            <a:fillRect l="-180469" t="-3509" r="-205469" b="-50350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103509" r="-329545" b="-403509"/>
                          </a:stretch>
                        </a:blipFill>
                      </a:tcPr>
                    </a:tc>
                    <a:tc>
                      <a:txBody>
                        <a:bodyPr/>
                        <a:lstStyle/>
                        <a:p>
                          <a:endParaRPr lang="zh-CN"/>
                        </a:p>
                      </a:txBody>
                      <a:tcPr anchor="ctr">
                        <a:blipFill>
                          <a:blip r:embed="rId5"/>
                          <a:stretch>
                            <a:fillRect l="-425000" t="-103509" r="-888636" b="-403509"/>
                          </a:stretch>
                        </a:blipFill>
                      </a:tcPr>
                    </a:tc>
                    <a:tc>
                      <a:txBody>
                        <a:bodyPr/>
                        <a:lstStyle/>
                        <a:p>
                          <a:endParaRPr lang="zh-CN"/>
                        </a:p>
                      </a:txBody>
                      <a:tcPr anchor="ctr">
                        <a:blipFill>
                          <a:blip r:embed="rId5"/>
                          <a:stretch>
                            <a:fillRect l="-180469" t="-103509" r="-205469" b="-40350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200000" r="-329545" b="-296552"/>
                          </a:stretch>
                        </a:blipFill>
                      </a:tcPr>
                    </a:tc>
                    <a:tc>
                      <a:txBody>
                        <a:bodyPr/>
                        <a:lstStyle/>
                        <a:p>
                          <a:endParaRPr lang="zh-CN"/>
                        </a:p>
                      </a:txBody>
                      <a:tcPr anchor="ctr">
                        <a:blipFill>
                          <a:blip r:embed="rId5"/>
                          <a:stretch>
                            <a:fillRect l="-425000" t="-200000" r="-888636" b="-296552"/>
                          </a:stretch>
                        </a:blipFill>
                      </a:tcPr>
                    </a:tc>
                    <a:tc>
                      <a:txBody>
                        <a:bodyPr/>
                        <a:lstStyle/>
                        <a:p>
                          <a:endParaRPr lang="zh-CN"/>
                        </a:p>
                      </a:txBody>
                      <a:tcPr anchor="ctr">
                        <a:blipFill>
                          <a:blip r:embed="rId5"/>
                          <a:stretch>
                            <a:fillRect l="-180469" t="-200000" r="-205469" b="-296552"/>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886592641"/>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305263" r="-329545" b="-201754"/>
                          </a:stretch>
                        </a:blipFill>
                      </a:tcPr>
                    </a:tc>
                    <a:tc>
                      <a:txBody>
                        <a:bodyPr/>
                        <a:lstStyle/>
                        <a:p>
                          <a:endParaRPr lang="zh-CN"/>
                        </a:p>
                      </a:txBody>
                      <a:tcPr anchor="ctr">
                        <a:blipFill>
                          <a:blip r:embed="rId5"/>
                          <a:stretch>
                            <a:fillRect l="-425000" t="-305263" r="-888636" b="-201754"/>
                          </a:stretch>
                        </a:blipFill>
                      </a:tcPr>
                    </a:tc>
                    <a:tc>
                      <a:txBody>
                        <a:bodyPr/>
                        <a:lstStyle/>
                        <a:p>
                          <a:endParaRPr lang="zh-CN"/>
                        </a:p>
                      </a:txBody>
                      <a:tcPr anchor="ctr">
                        <a:blipFill>
                          <a:blip r:embed="rId5"/>
                          <a:stretch>
                            <a:fillRect l="-180469" t="-305263" r="-205469" b="-201754"/>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497377655"/>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405263" r="-329545" b="-101754"/>
                          </a:stretch>
                        </a:blipFill>
                      </a:tcPr>
                    </a:tc>
                    <a:tc>
                      <a:txBody>
                        <a:bodyPr/>
                        <a:lstStyle/>
                        <a:p>
                          <a:endParaRPr lang="zh-CN"/>
                        </a:p>
                      </a:txBody>
                      <a:tcPr anchor="ctr">
                        <a:blipFill>
                          <a:blip r:embed="rId5"/>
                          <a:stretch>
                            <a:fillRect l="-425000" t="-405263" r="-888636" b="-101754"/>
                          </a:stretch>
                        </a:blipFill>
                      </a:tcPr>
                    </a:tc>
                    <a:tc>
                      <a:txBody>
                        <a:bodyPr/>
                        <a:lstStyle/>
                        <a:p>
                          <a:endParaRPr lang="zh-CN"/>
                        </a:p>
                      </a:txBody>
                      <a:tcPr anchor="ctr">
                        <a:blipFill>
                          <a:blip r:embed="rId5"/>
                          <a:stretch>
                            <a:fillRect l="-180469" t="-405263" r="-205469" b="-10175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743828388"/>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41667" t="-505263" r="-329545" b="-1754"/>
                          </a:stretch>
                        </a:blipFill>
                      </a:tcPr>
                    </a:tc>
                    <a:tc>
                      <a:txBody>
                        <a:bodyPr/>
                        <a:lstStyle/>
                        <a:p>
                          <a:endParaRPr lang="zh-CN"/>
                        </a:p>
                      </a:txBody>
                      <a:tcPr anchor="ctr">
                        <a:blipFill>
                          <a:blip r:embed="rId5"/>
                          <a:stretch>
                            <a:fillRect l="-425000" t="-505263" r="-888636" b="-1754"/>
                          </a:stretch>
                        </a:blipFill>
                      </a:tcPr>
                    </a:tc>
                    <a:tc>
                      <a:txBody>
                        <a:bodyPr/>
                        <a:lstStyle/>
                        <a:p>
                          <a:endParaRPr lang="zh-CN"/>
                        </a:p>
                      </a:txBody>
                      <a:tcPr anchor="ctr">
                        <a:blipFill>
                          <a:blip r:embed="rId5"/>
                          <a:stretch>
                            <a:fillRect l="-180469" t="-505263" r="-205469" b="-1754"/>
                          </a:stretch>
                        </a:blipFill>
                      </a:tcPr>
                    </a:tc>
                    <a:tc>
                      <a:txBody>
                        <a:bodyPr/>
                        <a:lstStyle/>
                        <a:p>
                          <a:r>
                            <a:rPr lang="en-US" altLang="zh-CN" sz="1200" b="1">
                              <a:solidFill>
                                <a:schemeClr val="accent2">
                                  <a:lumMod val="50000"/>
                                </a:schemeClr>
                              </a:solidFill>
                            </a:rPr>
                            <a:t>// (2),(4),(5)</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02895549"/>
                      </a:ext>
                    </a:extLst>
                  </a:tr>
                </a:tbl>
              </a:graphicData>
            </a:graphic>
          </p:graphicFrame>
        </mc:Fallback>
      </mc:AlternateContent>
      <p:sp>
        <p:nvSpPr>
          <p:cNvPr id="3" name="文本框 2">
            <a:extLst>
              <a:ext uri="{FF2B5EF4-FFF2-40B4-BE49-F238E27FC236}">
                <a16:creationId xmlns:a16="http://schemas.microsoft.com/office/drawing/2014/main" id="{5A09243F-E31A-4B82-8EF1-E774264C4B40}"/>
              </a:ext>
            </a:extLst>
          </p:cNvPr>
          <p:cNvSpPr txBox="1"/>
          <p:nvPr/>
        </p:nvSpPr>
        <p:spPr>
          <a:xfrm>
            <a:off x="719757" y="3248795"/>
            <a:ext cx="3345347" cy="999825"/>
          </a:xfrm>
          <a:prstGeom prst="rect">
            <a:avLst/>
          </a:prstGeom>
          <a:solidFill>
            <a:schemeClr val="accent4">
              <a:lumMod val="40000"/>
              <a:lumOff val="6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规则横线上的推出形式没有顺序</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附加规则有两个，分别附加到析取式的第一个分支和第二个分支</a:t>
            </a:r>
          </a:p>
        </p:txBody>
      </p:sp>
      <p:sp>
        <p:nvSpPr>
          <p:cNvPr id="4" name="文本框 3">
            <a:extLst>
              <a:ext uri="{FF2B5EF4-FFF2-40B4-BE49-F238E27FC236}">
                <a16:creationId xmlns:a16="http://schemas.microsoft.com/office/drawing/2014/main" id="{EEA623BC-06C6-47F1-AA73-57BC20CE46B1}"/>
              </a:ext>
            </a:extLst>
          </p:cNvPr>
          <p:cNvSpPr txBox="1"/>
          <p:nvPr/>
        </p:nvSpPr>
        <p:spPr>
          <a:xfrm>
            <a:off x="4537213" y="3879288"/>
            <a:ext cx="3345347"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交换律只需证一个方向，为什么？</a:t>
            </a:r>
          </a:p>
        </p:txBody>
      </p:sp>
    </p:spTree>
    <p:extLst>
      <p:ext uri="{BB962C8B-B14F-4D97-AF65-F5344CB8AC3E}">
        <p14:creationId xmlns:p14="http://schemas.microsoft.com/office/powerpoint/2010/main" val="102332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结合律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C8114E3-72A7-4BD3-9B45-C151D5B2B3D8}"/>
                  </a:ext>
                </a:extLst>
              </p:cNvPr>
              <p:cNvSpPr txBox="1"/>
              <p:nvPr/>
            </p:nvSpPr>
            <p:spPr>
              <a:xfrm>
                <a:off x="1175760" y="938900"/>
                <a:ext cx="3728005"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1C8114E3-72A7-4BD3-9B45-C151D5B2B3D8}"/>
                  </a:ext>
                </a:extLst>
              </p:cNvPr>
              <p:cNvSpPr txBox="1">
                <a:spLocks noRot="1" noChangeAspect="1" noMove="1" noResize="1" noEditPoints="1" noAdjustHandles="1" noChangeArrowheads="1" noChangeShapeType="1" noTextEdit="1"/>
              </p:cNvSpPr>
              <p:nvPr/>
            </p:nvSpPr>
            <p:spPr>
              <a:xfrm>
                <a:off x="1175760" y="938900"/>
                <a:ext cx="3728005" cy="369332"/>
              </a:xfrm>
              <a:prstGeom prst="rect">
                <a:avLst/>
              </a:prstGeom>
              <a:blipFill>
                <a:blip r:embed="rId2"/>
                <a:stretch>
                  <a:fillRect l="-1473"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9716089-44CE-448E-8510-442E4485EA25}"/>
                  </a:ext>
                </a:extLst>
              </p:cNvPr>
              <p:cNvGraphicFramePr>
                <a:graphicFrameLocks noGrp="1"/>
              </p:cNvGraphicFramePr>
              <p:nvPr>
                <p:extLst>
                  <p:ext uri="{D42A27DB-BD31-4B8C-83A1-F6EECF244321}">
                    <p14:modId xmlns:p14="http://schemas.microsoft.com/office/powerpoint/2010/main" val="2404642978"/>
                  </p:ext>
                </p:extLst>
              </p:nvPr>
            </p:nvGraphicFramePr>
            <p:xfrm>
              <a:off x="1175759" y="1492899"/>
              <a:ext cx="6656275" cy="2435468"/>
            </p:xfrm>
            <a:graphic>
              <a:graphicData uri="http://schemas.openxmlformats.org/drawingml/2006/table">
                <a:tbl>
                  <a:tblPr bandRow="1">
                    <a:tableStyleId>{68D230F3-CF80-4859-8CE7-A43EE81993B5}</a:tableStyleId>
                  </a:tblPr>
                  <a:tblGrid>
                    <a:gridCol w="561599">
                      <a:extLst>
                        <a:ext uri="{9D8B030D-6E8A-4147-A177-3AD203B41FA5}">
                          <a16:colId xmlns:a16="http://schemas.microsoft.com/office/drawing/2014/main" val="918762525"/>
                        </a:ext>
                      </a:extLst>
                    </a:gridCol>
                    <a:gridCol w="1655519">
                      <a:extLst>
                        <a:ext uri="{9D8B030D-6E8A-4147-A177-3AD203B41FA5}">
                          <a16:colId xmlns:a16="http://schemas.microsoft.com/office/drawing/2014/main" val="2719862703"/>
                        </a:ext>
                      </a:extLst>
                    </a:gridCol>
                    <a:gridCol w="392976">
                      <a:extLst>
                        <a:ext uri="{9D8B030D-6E8A-4147-A177-3AD203B41FA5}">
                          <a16:colId xmlns:a16="http://schemas.microsoft.com/office/drawing/2014/main" val="1879101947"/>
                        </a:ext>
                      </a:extLst>
                    </a:gridCol>
                    <a:gridCol w="1596991">
                      <a:extLst>
                        <a:ext uri="{9D8B030D-6E8A-4147-A177-3AD203B41FA5}">
                          <a16:colId xmlns:a16="http://schemas.microsoft.com/office/drawing/2014/main" val="2422001383"/>
                        </a:ext>
                      </a:extLst>
                    </a:gridCol>
                    <a:gridCol w="244919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553470917"/>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946987916"/>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51303318"/>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188014594"/>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155784909"/>
                      </a:ext>
                    </a:extLst>
                  </a:tr>
                </a:tbl>
              </a:graphicData>
            </a:graphic>
          </p:graphicFrame>
        </mc:Choice>
        <mc:Fallback xmlns="">
          <p:graphicFrame>
            <p:nvGraphicFramePr>
              <p:cNvPr id="9" name="表格 8">
                <a:extLst>
                  <a:ext uri="{FF2B5EF4-FFF2-40B4-BE49-F238E27FC236}">
                    <a16:creationId xmlns:a16="http://schemas.microsoft.com/office/drawing/2014/main" id="{E9716089-44CE-448E-8510-442E4485EA25}"/>
                  </a:ext>
                </a:extLst>
              </p:cNvPr>
              <p:cNvGraphicFramePr>
                <a:graphicFrameLocks noGrp="1"/>
              </p:cNvGraphicFramePr>
              <p:nvPr>
                <p:extLst>
                  <p:ext uri="{D42A27DB-BD31-4B8C-83A1-F6EECF244321}">
                    <p14:modId xmlns:p14="http://schemas.microsoft.com/office/powerpoint/2010/main" val="2404642978"/>
                  </p:ext>
                </p:extLst>
              </p:nvPr>
            </p:nvGraphicFramePr>
            <p:xfrm>
              <a:off x="1175759" y="1492899"/>
              <a:ext cx="6656275" cy="2435468"/>
            </p:xfrm>
            <a:graphic>
              <a:graphicData uri="http://schemas.openxmlformats.org/drawingml/2006/table">
                <a:tbl>
                  <a:tblPr bandRow="1">
                    <a:tableStyleId>{68D230F3-CF80-4859-8CE7-A43EE81993B5}</a:tableStyleId>
                  </a:tblPr>
                  <a:tblGrid>
                    <a:gridCol w="561599">
                      <a:extLst>
                        <a:ext uri="{9D8B030D-6E8A-4147-A177-3AD203B41FA5}">
                          <a16:colId xmlns:a16="http://schemas.microsoft.com/office/drawing/2014/main" val="918762525"/>
                        </a:ext>
                      </a:extLst>
                    </a:gridCol>
                    <a:gridCol w="1655519">
                      <a:extLst>
                        <a:ext uri="{9D8B030D-6E8A-4147-A177-3AD203B41FA5}">
                          <a16:colId xmlns:a16="http://schemas.microsoft.com/office/drawing/2014/main" val="2719862703"/>
                        </a:ext>
                      </a:extLst>
                    </a:gridCol>
                    <a:gridCol w="392976">
                      <a:extLst>
                        <a:ext uri="{9D8B030D-6E8A-4147-A177-3AD203B41FA5}">
                          <a16:colId xmlns:a16="http://schemas.microsoft.com/office/drawing/2014/main" val="1879101947"/>
                        </a:ext>
                      </a:extLst>
                    </a:gridCol>
                    <a:gridCol w="1596991">
                      <a:extLst>
                        <a:ext uri="{9D8B030D-6E8A-4147-A177-3AD203B41FA5}">
                          <a16:colId xmlns:a16="http://schemas.microsoft.com/office/drawing/2014/main" val="2422001383"/>
                        </a:ext>
                      </a:extLst>
                    </a:gridCol>
                    <a:gridCol w="244919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1754" r="-268382" b="-605263"/>
                          </a:stretch>
                        </a:blipFill>
                      </a:tcPr>
                    </a:tc>
                    <a:tc>
                      <a:txBody>
                        <a:bodyPr/>
                        <a:lstStyle/>
                        <a:p>
                          <a:endParaRPr lang="zh-CN"/>
                        </a:p>
                      </a:txBody>
                      <a:tcPr anchor="ctr">
                        <a:blipFill>
                          <a:blip r:embed="rId3"/>
                          <a:stretch>
                            <a:fillRect l="-560000" t="-1754" r="-1023077" b="-605263"/>
                          </a:stretch>
                        </a:blipFill>
                      </a:tcPr>
                    </a:tc>
                    <a:tc>
                      <a:txBody>
                        <a:bodyPr/>
                        <a:lstStyle/>
                        <a:p>
                          <a:endParaRPr lang="zh-CN"/>
                        </a:p>
                      </a:txBody>
                      <a:tcPr anchor="ctr">
                        <a:blipFill>
                          <a:blip r:embed="rId3"/>
                          <a:stretch>
                            <a:fillRect l="-163740" t="-1754" r="-153817" b="-6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100000" r="-268382" b="-494828"/>
                          </a:stretch>
                        </a:blipFill>
                      </a:tcPr>
                    </a:tc>
                    <a:tc>
                      <a:txBody>
                        <a:bodyPr/>
                        <a:lstStyle/>
                        <a:p>
                          <a:endParaRPr lang="zh-CN"/>
                        </a:p>
                      </a:txBody>
                      <a:tcPr anchor="ctr">
                        <a:blipFill>
                          <a:blip r:embed="rId3"/>
                          <a:stretch>
                            <a:fillRect l="-560000" t="-100000" r="-1023077" b="-494828"/>
                          </a:stretch>
                        </a:blipFill>
                      </a:tcPr>
                    </a:tc>
                    <a:tc>
                      <a:txBody>
                        <a:bodyPr/>
                        <a:lstStyle/>
                        <a:p>
                          <a:endParaRPr lang="zh-CN"/>
                        </a:p>
                      </a:txBody>
                      <a:tcPr anchor="ctr">
                        <a:blipFill>
                          <a:blip r:embed="rId3"/>
                          <a:stretch>
                            <a:fillRect l="-163740" t="-100000" r="-153817" b="-494828"/>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203509" r="-268382" b="-403509"/>
                          </a:stretch>
                        </a:blipFill>
                      </a:tcPr>
                    </a:tc>
                    <a:tc>
                      <a:txBody>
                        <a:bodyPr/>
                        <a:lstStyle/>
                        <a:p>
                          <a:endParaRPr lang="zh-CN"/>
                        </a:p>
                      </a:txBody>
                      <a:tcPr anchor="ctr">
                        <a:blipFill>
                          <a:blip r:embed="rId3"/>
                          <a:stretch>
                            <a:fillRect l="-560000" t="-203509" r="-1023077" b="-403509"/>
                          </a:stretch>
                        </a:blipFill>
                      </a:tcPr>
                    </a:tc>
                    <a:tc>
                      <a:txBody>
                        <a:bodyPr/>
                        <a:lstStyle/>
                        <a:p>
                          <a:endParaRPr lang="zh-CN"/>
                        </a:p>
                      </a:txBody>
                      <a:tcPr anchor="ctr">
                        <a:blipFill>
                          <a:blip r:embed="rId3"/>
                          <a:stretch>
                            <a:fillRect l="-163740" t="-203509" r="-153817" b="-403509"/>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553470917"/>
                      </a:ext>
                    </a:extLst>
                  </a:tr>
                  <a:tr h="34792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303509" r="-268382" b="-303509"/>
                          </a:stretch>
                        </a:blipFill>
                      </a:tcPr>
                    </a:tc>
                    <a:tc>
                      <a:txBody>
                        <a:bodyPr/>
                        <a:lstStyle/>
                        <a:p>
                          <a:endParaRPr lang="zh-CN"/>
                        </a:p>
                      </a:txBody>
                      <a:tcPr anchor="ctr">
                        <a:blipFill>
                          <a:blip r:embed="rId3"/>
                          <a:stretch>
                            <a:fillRect l="-560000" t="-303509" r="-1023077" b="-303509"/>
                          </a:stretch>
                        </a:blipFill>
                      </a:tcPr>
                    </a:tc>
                    <a:tc>
                      <a:txBody>
                        <a:bodyPr/>
                        <a:lstStyle/>
                        <a:p>
                          <a:endParaRPr lang="zh-CN"/>
                        </a:p>
                      </a:txBody>
                      <a:tcPr anchor="ctr">
                        <a:blipFill>
                          <a:blip r:embed="rId3"/>
                          <a:stretch>
                            <a:fillRect l="-163740" t="-303509" r="-153817" b="-30350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946987916"/>
                      </a:ext>
                    </a:extLst>
                  </a:tr>
                  <a:tr h="34792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403509" r="-268382" b="-203509"/>
                          </a:stretch>
                        </a:blipFill>
                      </a:tcPr>
                    </a:tc>
                    <a:tc>
                      <a:txBody>
                        <a:bodyPr/>
                        <a:lstStyle/>
                        <a:p>
                          <a:endParaRPr lang="zh-CN"/>
                        </a:p>
                      </a:txBody>
                      <a:tcPr anchor="ctr">
                        <a:blipFill>
                          <a:blip r:embed="rId3"/>
                          <a:stretch>
                            <a:fillRect l="-560000" t="-403509" r="-1023077" b="-203509"/>
                          </a:stretch>
                        </a:blipFill>
                      </a:tcPr>
                    </a:tc>
                    <a:tc>
                      <a:txBody>
                        <a:bodyPr/>
                        <a:lstStyle/>
                        <a:p>
                          <a:endParaRPr lang="zh-CN"/>
                        </a:p>
                      </a:txBody>
                      <a:tcPr anchor="ctr">
                        <a:blipFill>
                          <a:blip r:embed="rId3"/>
                          <a:stretch>
                            <a:fillRect l="-163740" t="-403509" r="-153817" b="-203509"/>
                          </a:stretch>
                        </a:blipFill>
                      </a:tcPr>
                    </a:tc>
                    <a:tc>
                      <a:txBody>
                        <a:bodyPr/>
                        <a:lstStyle/>
                        <a:p>
                          <a:r>
                            <a:rPr lang="en-US" altLang="zh-CN" sz="1200" b="1">
                              <a:solidFill>
                                <a:schemeClr val="accent2">
                                  <a:lumMod val="50000"/>
                                </a:schemeClr>
                              </a:solidFill>
                            </a:rPr>
                            <a:t>// (3),(4)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51303318"/>
                      </a:ext>
                    </a:extLst>
                  </a:tr>
                  <a:tr h="34792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494828" r="-268382" b="-100000"/>
                          </a:stretch>
                        </a:blipFill>
                      </a:tcPr>
                    </a:tc>
                    <a:tc>
                      <a:txBody>
                        <a:bodyPr/>
                        <a:lstStyle/>
                        <a:p>
                          <a:endParaRPr lang="zh-CN"/>
                        </a:p>
                      </a:txBody>
                      <a:tcPr anchor="ctr">
                        <a:blipFill>
                          <a:blip r:embed="rId3"/>
                          <a:stretch>
                            <a:fillRect l="-560000" t="-494828" r="-1023077" b="-100000"/>
                          </a:stretch>
                        </a:blipFill>
                      </a:tcPr>
                    </a:tc>
                    <a:tc>
                      <a:txBody>
                        <a:bodyPr/>
                        <a:lstStyle/>
                        <a:p>
                          <a:endParaRPr lang="zh-CN"/>
                        </a:p>
                      </a:txBody>
                      <a:tcPr anchor="ctr">
                        <a:blipFill>
                          <a:blip r:embed="rId3"/>
                          <a:stretch>
                            <a:fillRect l="-163740" t="-494828" r="-153817" b="-10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188014594"/>
                      </a:ext>
                    </a:extLst>
                  </a:tr>
                  <a:tr h="34792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824" t="-605263" r="-268382" b="-1754"/>
                          </a:stretch>
                        </a:blipFill>
                      </a:tcPr>
                    </a:tc>
                    <a:tc>
                      <a:txBody>
                        <a:bodyPr/>
                        <a:lstStyle/>
                        <a:p>
                          <a:endParaRPr lang="zh-CN"/>
                        </a:p>
                      </a:txBody>
                      <a:tcPr anchor="ctr">
                        <a:blipFill>
                          <a:blip r:embed="rId3"/>
                          <a:stretch>
                            <a:fillRect l="-560000" t="-605263" r="-1023077" b="-1754"/>
                          </a:stretch>
                        </a:blipFill>
                      </a:tcPr>
                    </a:tc>
                    <a:tc>
                      <a:txBody>
                        <a:bodyPr/>
                        <a:lstStyle/>
                        <a:p>
                          <a:endParaRPr lang="zh-CN"/>
                        </a:p>
                      </a:txBody>
                      <a:tcPr anchor="ctr">
                        <a:blipFill>
                          <a:blip r:embed="rId3"/>
                          <a:stretch>
                            <a:fillRect l="-163740" t="-605263" r="-153817" b="-1754"/>
                          </a:stretch>
                        </a:blipFill>
                      </a:tcPr>
                    </a:tc>
                    <a:tc>
                      <a:txBody>
                        <a:bodyPr/>
                        <a:lstStyle/>
                        <a:p>
                          <a:r>
                            <a:rPr lang="en-US" altLang="zh-CN" sz="1200" b="1">
                              <a:solidFill>
                                <a:schemeClr val="accent2">
                                  <a:lumMod val="50000"/>
                                </a:schemeClr>
                              </a:solidFill>
                            </a:rPr>
                            <a:t>// (5),(6)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155784909"/>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23660B5-7D58-4087-AB1F-DB7BE2F3ECC0}"/>
                  </a:ext>
                </a:extLst>
              </p:cNvPr>
              <p:cNvSpPr txBox="1"/>
              <p:nvPr/>
            </p:nvSpPr>
            <p:spPr>
              <a:xfrm>
                <a:off x="1175760" y="4096411"/>
                <a:ext cx="3390074"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类似可证</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23660B5-7D58-4087-AB1F-DB7BE2F3ECC0}"/>
                  </a:ext>
                </a:extLst>
              </p:cNvPr>
              <p:cNvSpPr txBox="1">
                <a:spLocks noRot="1" noChangeAspect="1" noMove="1" noResize="1" noEditPoints="1" noAdjustHandles="1" noChangeArrowheads="1" noChangeShapeType="1" noTextEdit="1"/>
              </p:cNvSpPr>
              <p:nvPr/>
            </p:nvSpPr>
            <p:spPr>
              <a:xfrm>
                <a:off x="1175760" y="4096411"/>
                <a:ext cx="3390074" cy="338554"/>
              </a:xfrm>
              <a:prstGeom prst="rect">
                <a:avLst/>
              </a:prstGeom>
              <a:blipFill>
                <a:blip r:embed="rId4"/>
                <a:stretch>
                  <a:fillRect l="-1079" t="-5357"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895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结合律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929692" y="816231"/>
                <a:ext cx="3728005"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endParaRPr lang="zh-CN" altLang="en-US"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929692" y="816231"/>
                <a:ext cx="3728005" cy="369332"/>
              </a:xfrm>
              <a:prstGeom prst="rect">
                <a:avLst/>
              </a:prstGeom>
              <a:blipFill>
                <a:blip r:embed="rId2"/>
                <a:stretch>
                  <a:fillRect l="-147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3534120130"/>
                  </p:ext>
                </p:extLst>
              </p:nvPr>
            </p:nvGraphicFramePr>
            <p:xfrm>
              <a:off x="929692" y="1265793"/>
              <a:ext cx="7091185" cy="329184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51131">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51131">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51131">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553470917"/>
                      </a:ext>
                    </a:extLst>
                  </a:tr>
                  <a:tr h="251131">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946987916"/>
                      </a:ext>
                    </a:extLst>
                  </a:tr>
                  <a:tr h="251131">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51303318"/>
                      </a:ext>
                    </a:extLst>
                  </a:tr>
                  <a:tr h="251131">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51131">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51131">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76285502"/>
                      </a:ext>
                    </a:extLst>
                  </a:tr>
                  <a:tr h="251131">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750612019"/>
                      </a:ext>
                    </a:extLst>
                  </a:tr>
                  <a:tr h="251131">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624901223"/>
                      </a:ext>
                    </a:extLst>
                  </a:tr>
                  <a:tr h="251131">
                    <a:tc>
                      <a:txBody>
                        <a:bodyPr/>
                        <a:lstStyle/>
                        <a:p>
                          <a:pPr algn="r"/>
                          <a:r>
                            <a:rPr lang="en-US" altLang="zh-CN" sz="1200" b="1">
                              <a:solidFill>
                                <a:schemeClr val="accent2">
                                  <a:lumMod val="50000"/>
                                </a:schemeClr>
                              </a:solidFill>
                            </a:rPr>
                            <a:t>(11)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22922368"/>
                      </a:ext>
                    </a:extLst>
                  </a:tr>
                  <a:tr h="251131">
                    <a:tc>
                      <a:txBody>
                        <a:bodyPr/>
                        <a:lstStyle/>
                        <a:p>
                          <a:pPr algn="r"/>
                          <a:r>
                            <a:rPr lang="en-US" altLang="zh-CN" sz="1200" b="1">
                              <a:solidFill>
                                <a:schemeClr val="accent2">
                                  <a:lumMod val="50000"/>
                                </a:schemeClr>
                              </a:solidFill>
                            </a:rPr>
                            <a:t>(12)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(3),(10),(11)</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377920573"/>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3534120130"/>
                  </p:ext>
                </p:extLst>
              </p:nvPr>
            </p:nvGraphicFramePr>
            <p:xfrm>
              <a:off x="929692" y="1265793"/>
              <a:ext cx="7091185" cy="329184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222" r="-267931" b="-1120000"/>
                          </a:stretch>
                        </a:blipFill>
                      </a:tcPr>
                    </a:tc>
                    <a:tc>
                      <a:txBody>
                        <a:bodyPr/>
                        <a:lstStyle/>
                        <a:p>
                          <a:endParaRPr lang="zh-CN"/>
                        </a:p>
                      </a:txBody>
                      <a:tcPr anchor="ctr">
                        <a:blipFill>
                          <a:blip r:embed="rId3"/>
                          <a:stretch>
                            <a:fillRect l="-570588" t="-2222" r="-1042647" b="-1120000"/>
                          </a:stretch>
                        </a:blipFill>
                      </a:tcPr>
                    </a:tc>
                    <a:tc>
                      <a:txBody>
                        <a:bodyPr/>
                        <a:lstStyle/>
                        <a:p>
                          <a:endParaRPr lang="zh-CN"/>
                        </a:p>
                      </a:txBody>
                      <a:tcPr anchor="ctr">
                        <a:blipFill>
                          <a:blip r:embed="rId3"/>
                          <a:stretch>
                            <a:fillRect l="-162857" t="-2222" r="-153214" b="-11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02222" r="-267931" b="-1020000"/>
                          </a:stretch>
                        </a:blipFill>
                      </a:tcPr>
                    </a:tc>
                    <a:tc>
                      <a:txBody>
                        <a:bodyPr/>
                        <a:lstStyle/>
                        <a:p>
                          <a:endParaRPr lang="zh-CN"/>
                        </a:p>
                      </a:txBody>
                      <a:tcPr anchor="ctr">
                        <a:blipFill>
                          <a:blip r:embed="rId3"/>
                          <a:stretch>
                            <a:fillRect l="-570588" t="-102222" r="-1042647" b="-1020000"/>
                          </a:stretch>
                        </a:blipFill>
                      </a:tcPr>
                    </a:tc>
                    <a:tc>
                      <a:txBody>
                        <a:bodyPr/>
                        <a:lstStyle/>
                        <a:p>
                          <a:endParaRPr lang="zh-CN"/>
                        </a:p>
                      </a:txBody>
                      <a:tcPr anchor="ctr">
                        <a:blipFill>
                          <a:blip r:embed="rId3"/>
                          <a:stretch>
                            <a:fillRect l="-162857" t="-102222" r="-153214" b="-1020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02222" r="-267931" b="-920000"/>
                          </a:stretch>
                        </a:blipFill>
                      </a:tcPr>
                    </a:tc>
                    <a:tc>
                      <a:txBody>
                        <a:bodyPr/>
                        <a:lstStyle/>
                        <a:p>
                          <a:endParaRPr lang="zh-CN"/>
                        </a:p>
                      </a:txBody>
                      <a:tcPr anchor="ctr">
                        <a:blipFill>
                          <a:blip r:embed="rId3"/>
                          <a:stretch>
                            <a:fillRect l="-570588" t="-202222" r="-1042647" b="-920000"/>
                          </a:stretch>
                        </a:blipFill>
                      </a:tcPr>
                    </a:tc>
                    <a:tc>
                      <a:txBody>
                        <a:bodyPr/>
                        <a:lstStyle/>
                        <a:p>
                          <a:endParaRPr lang="zh-CN"/>
                        </a:p>
                      </a:txBody>
                      <a:tcPr anchor="ctr">
                        <a:blipFill>
                          <a:blip r:embed="rId3"/>
                          <a:stretch>
                            <a:fillRect l="-162857" t="-202222" r="-153214" b="-92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553470917"/>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302222" r="-267931" b="-820000"/>
                          </a:stretch>
                        </a:blipFill>
                      </a:tcPr>
                    </a:tc>
                    <a:tc>
                      <a:txBody>
                        <a:bodyPr/>
                        <a:lstStyle/>
                        <a:p>
                          <a:endParaRPr lang="zh-CN"/>
                        </a:p>
                      </a:txBody>
                      <a:tcPr anchor="ctr">
                        <a:blipFill>
                          <a:blip r:embed="rId3"/>
                          <a:stretch>
                            <a:fillRect l="-570588" t="-302222" r="-1042647" b="-820000"/>
                          </a:stretch>
                        </a:blipFill>
                      </a:tcPr>
                    </a:tc>
                    <a:tc>
                      <a:txBody>
                        <a:bodyPr/>
                        <a:lstStyle/>
                        <a:p>
                          <a:endParaRPr lang="zh-CN"/>
                        </a:p>
                      </a:txBody>
                      <a:tcPr anchor="ctr">
                        <a:blipFill>
                          <a:blip r:embed="rId3"/>
                          <a:stretch>
                            <a:fillRect l="-162857" t="-302222" r="-153214" b="-8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946987916"/>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402222" r="-267931" b="-720000"/>
                          </a:stretch>
                        </a:blipFill>
                      </a:tcPr>
                    </a:tc>
                    <a:tc>
                      <a:txBody>
                        <a:bodyPr/>
                        <a:lstStyle/>
                        <a:p>
                          <a:endParaRPr lang="zh-CN"/>
                        </a:p>
                      </a:txBody>
                      <a:tcPr anchor="ctr">
                        <a:blipFill>
                          <a:blip r:embed="rId3"/>
                          <a:stretch>
                            <a:fillRect l="-570588" t="-402222" r="-1042647" b="-720000"/>
                          </a:stretch>
                        </a:blipFill>
                      </a:tcPr>
                    </a:tc>
                    <a:tc>
                      <a:txBody>
                        <a:bodyPr/>
                        <a:lstStyle/>
                        <a:p>
                          <a:endParaRPr lang="zh-CN"/>
                        </a:p>
                      </a:txBody>
                      <a:tcPr anchor="ctr">
                        <a:blipFill>
                          <a:blip r:embed="rId3"/>
                          <a:stretch>
                            <a:fillRect l="-162857" t="-402222" r="-153214" b="-720000"/>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51303318"/>
                      </a:ext>
                    </a:extLst>
                  </a:tr>
                  <a:tr h="27432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491304" r="-267931" b="-604348"/>
                          </a:stretch>
                        </a:blipFill>
                      </a:tcPr>
                    </a:tc>
                    <a:tc>
                      <a:txBody>
                        <a:bodyPr/>
                        <a:lstStyle/>
                        <a:p>
                          <a:endParaRPr lang="zh-CN"/>
                        </a:p>
                      </a:txBody>
                      <a:tcPr anchor="ctr">
                        <a:blipFill>
                          <a:blip r:embed="rId3"/>
                          <a:stretch>
                            <a:fillRect l="-570588" t="-491304" r="-1042647" b="-604348"/>
                          </a:stretch>
                        </a:blipFill>
                      </a:tcPr>
                    </a:tc>
                    <a:tc>
                      <a:txBody>
                        <a:bodyPr/>
                        <a:lstStyle/>
                        <a:p>
                          <a:endParaRPr lang="zh-CN"/>
                        </a:p>
                      </a:txBody>
                      <a:tcPr anchor="ctr">
                        <a:blipFill>
                          <a:blip r:embed="rId3"/>
                          <a:stretch>
                            <a:fillRect l="-162857" t="-491304" r="-153214" b="-604348"/>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7432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604444" r="-267931" b="-517778"/>
                          </a:stretch>
                        </a:blipFill>
                      </a:tcPr>
                    </a:tc>
                    <a:tc>
                      <a:txBody>
                        <a:bodyPr/>
                        <a:lstStyle/>
                        <a:p>
                          <a:endParaRPr lang="zh-CN"/>
                        </a:p>
                      </a:txBody>
                      <a:tcPr anchor="ctr">
                        <a:blipFill>
                          <a:blip r:embed="rId3"/>
                          <a:stretch>
                            <a:fillRect l="-570588" t="-604444" r="-1042647" b="-517778"/>
                          </a:stretch>
                        </a:blipFill>
                      </a:tcPr>
                    </a:tc>
                    <a:tc>
                      <a:txBody>
                        <a:bodyPr/>
                        <a:lstStyle/>
                        <a:p>
                          <a:endParaRPr lang="zh-CN"/>
                        </a:p>
                      </a:txBody>
                      <a:tcPr anchor="ctr">
                        <a:blipFill>
                          <a:blip r:embed="rId3"/>
                          <a:stretch>
                            <a:fillRect l="-162857" t="-604444" r="-153214" b="-5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7432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704444" r="-267931" b="-417778"/>
                          </a:stretch>
                        </a:blipFill>
                      </a:tcPr>
                    </a:tc>
                    <a:tc>
                      <a:txBody>
                        <a:bodyPr/>
                        <a:lstStyle/>
                        <a:p>
                          <a:endParaRPr lang="zh-CN"/>
                        </a:p>
                      </a:txBody>
                      <a:tcPr anchor="ctr">
                        <a:blipFill>
                          <a:blip r:embed="rId3"/>
                          <a:stretch>
                            <a:fillRect l="-570588" t="-704444" r="-1042647" b="-417778"/>
                          </a:stretch>
                        </a:blipFill>
                      </a:tcPr>
                    </a:tc>
                    <a:tc>
                      <a:txBody>
                        <a:bodyPr/>
                        <a:lstStyle/>
                        <a:p>
                          <a:endParaRPr lang="zh-CN"/>
                        </a:p>
                      </a:txBody>
                      <a:tcPr anchor="ctr">
                        <a:blipFill>
                          <a:blip r:embed="rId3"/>
                          <a:stretch>
                            <a:fillRect l="-162857" t="-704444" r="-153214" b="-417778"/>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76285502"/>
                      </a:ext>
                    </a:extLst>
                  </a:tr>
                  <a:tr h="274320">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804444" r="-267931" b="-317778"/>
                          </a:stretch>
                        </a:blipFill>
                      </a:tcPr>
                    </a:tc>
                    <a:tc>
                      <a:txBody>
                        <a:bodyPr/>
                        <a:lstStyle/>
                        <a:p>
                          <a:endParaRPr lang="zh-CN"/>
                        </a:p>
                      </a:txBody>
                      <a:tcPr anchor="ctr">
                        <a:blipFill>
                          <a:blip r:embed="rId3"/>
                          <a:stretch>
                            <a:fillRect l="-570588" t="-804444" r="-1042647" b="-317778"/>
                          </a:stretch>
                        </a:blipFill>
                      </a:tcPr>
                    </a:tc>
                    <a:tc>
                      <a:txBody>
                        <a:bodyPr/>
                        <a:lstStyle/>
                        <a:p>
                          <a:endParaRPr lang="zh-CN"/>
                        </a:p>
                      </a:txBody>
                      <a:tcPr anchor="ctr">
                        <a:blipFill>
                          <a:blip r:embed="rId3"/>
                          <a:stretch>
                            <a:fillRect l="-162857" t="-804444" r="-153214" b="-3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750612019"/>
                      </a:ext>
                    </a:extLst>
                  </a:tr>
                  <a:tr h="274320">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904444" r="-267931" b="-217778"/>
                          </a:stretch>
                        </a:blipFill>
                      </a:tcPr>
                    </a:tc>
                    <a:tc>
                      <a:txBody>
                        <a:bodyPr/>
                        <a:lstStyle/>
                        <a:p>
                          <a:endParaRPr lang="zh-CN"/>
                        </a:p>
                      </a:txBody>
                      <a:tcPr anchor="ctr">
                        <a:blipFill>
                          <a:blip r:embed="rId3"/>
                          <a:stretch>
                            <a:fillRect l="-570588" t="-904444" r="-1042647" b="-217778"/>
                          </a:stretch>
                        </a:blipFill>
                      </a:tcPr>
                    </a:tc>
                    <a:tc>
                      <a:txBody>
                        <a:bodyPr/>
                        <a:lstStyle/>
                        <a:p>
                          <a:endParaRPr lang="zh-CN"/>
                        </a:p>
                      </a:txBody>
                      <a:tcPr anchor="ctr">
                        <a:blipFill>
                          <a:blip r:embed="rId3"/>
                          <a:stretch>
                            <a:fillRect l="-162857" t="-904444" r="-153214" b="-217778"/>
                          </a:stretch>
                        </a:blipFill>
                      </a:tcPr>
                    </a:tc>
                    <a:tc>
                      <a:txBody>
                        <a:bodyPr/>
                        <a:lstStyle/>
                        <a:p>
                          <a:r>
                            <a:rPr lang="en-US" altLang="zh-CN" sz="1200" b="1">
                              <a:solidFill>
                                <a:schemeClr val="accent2">
                                  <a:lumMod val="50000"/>
                                </a:schemeClr>
                              </a:solidFill>
                            </a:rPr>
                            <a:t>// (6),(8),(9)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624901223"/>
                      </a:ext>
                    </a:extLst>
                  </a:tr>
                  <a:tr h="274320">
                    <a:tc>
                      <a:txBody>
                        <a:bodyPr/>
                        <a:lstStyle/>
                        <a:p>
                          <a:pPr algn="r"/>
                          <a:r>
                            <a:rPr lang="en-US" altLang="zh-CN" sz="1200" b="1">
                              <a:solidFill>
                                <a:schemeClr val="accent2">
                                  <a:lumMod val="50000"/>
                                </a:schemeClr>
                              </a:solidFill>
                            </a:rPr>
                            <a:t>(11)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004444" r="-267931" b="-117778"/>
                          </a:stretch>
                        </a:blipFill>
                      </a:tcPr>
                    </a:tc>
                    <a:tc>
                      <a:txBody>
                        <a:bodyPr/>
                        <a:lstStyle/>
                        <a:p>
                          <a:endParaRPr lang="zh-CN"/>
                        </a:p>
                      </a:txBody>
                      <a:tcPr anchor="ctr">
                        <a:blipFill>
                          <a:blip r:embed="rId3"/>
                          <a:stretch>
                            <a:fillRect l="-570588" t="-1004444" r="-1042647" b="-117778"/>
                          </a:stretch>
                        </a:blipFill>
                      </a:tcPr>
                    </a:tc>
                    <a:tc>
                      <a:txBody>
                        <a:bodyPr/>
                        <a:lstStyle/>
                        <a:p>
                          <a:endParaRPr lang="zh-CN"/>
                        </a:p>
                      </a:txBody>
                      <a:tcPr anchor="ctr">
                        <a:blipFill>
                          <a:blip r:embed="rId3"/>
                          <a:stretch>
                            <a:fillRect l="-162857" t="-1004444" r="-153214" b="-1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22922368"/>
                      </a:ext>
                    </a:extLst>
                  </a:tr>
                  <a:tr h="274320">
                    <a:tc>
                      <a:txBody>
                        <a:bodyPr/>
                        <a:lstStyle/>
                        <a:p>
                          <a:pPr algn="r"/>
                          <a:r>
                            <a:rPr lang="en-US" altLang="zh-CN" sz="1200" b="1">
                              <a:solidFill>
                                <a:schemeClr val="accent2">
                                  <a:lumMod val="50000"/>
                                </a:schemeClr>
                              </a:solidFill>
                            </a:rPr>
                            <a:t>(12)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104444" r="-267931" b="-17778"/>
                          </a:stretch>
                        </a:blipFill>
                      </a:tcPr>
                    </a:tc>
                    <a:tc>
                      <a:txBody>
                        <a:bodyPr/>
                        <a:lstStyle/>
                        <a:p>
                          <a:endParaRPr lang="zh-CN"/>
                        </a:p>
                      </a:txBody>
                      <a:tcPr anchor="ctr">
                        <a:blipFill>
                          <a:blip r:embed="rId3"/>
                          <a:stretch>
                            <a:fillRect l="-570588" t="-1104444" r="-1042647" b="-17778"/>
                          </a:stretch>
                        </a:blipFill>
                      </a:tcPr>
                    </a:tc>
                    <a:tc>
                      <a:txBody>
                        <a:bodyPr/>
                        <a:lstStyle/>
                        <a:p>
                          <a:endParaRPr lang="zh-CN"/>
                        </a:p>
                      </a:txBody>
                      <a:tcPr anchor="ctr">
                        <a:blipFill>
                          <a:blip r:embed="rId3"/>
                          <a:stretch>
                            <a:fillRect l="-162857" t="-1104444" r="-153214" b="-17778"/>
                          </a:stretch>
                        </a:blipFill>
                      </a:tcPr>
                    </a:tc>
                    <a:tc>
                      <a:txBody>
                        <a:bodyPr/>
                        <a:lstStyle/>
                        <a:p>
                          <a:r>
                            <a:rPr lang="en-US" altLang="zh-CN" sz="1200" b="1">
                              <a:solidFill>
                                <a:schemeClr val="accent2">
                                  <a:lumMod val="50000"/>
                                </a:schemeClr>
                              </a:solidFill>
                            </a:rPr>
                            <a:t>// (3),(10),(11)</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377920573"/>
                      </a:ext>
                    </a:extLst>
                  </a:tr>
                </a:tbl>
              </a:graphicData>
            </a:graphic>
          </p:graphicFrame>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59B54B9-B557-4FEF-838E-A02DBEC0D937}"/>
                  </a:ext>
                </a:extLst>
              </p:cNvPr>
              <p:cNvSpPr txBox="1"/>
              <p:nvPr/>
            </p:nvSpPr>
            <p:spPr>
              <a:xfrm>
                <a:off x="4696621" y="831620"/>
                <a:ext cx="3324256"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类似可证</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oMath>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59B54B9-B557-4FEF-838E-A02DBEC0D937}"/>
                  </a:ext>
                </a:extLst>
              </p:cNvPr>
              <p:cNvSpPr txBox="1">
                <a:spLocks noRot="1" noChangeAspect="1" noMove="1" noResize="1" noEditPoints="1" noAdjustHandles="1" noChangeArrowheads="1" noChangeShapeType="1" noTextEdit="1"/>
              </p:cNvSpPr>
              <p:nvPr/>
            </p:nvSpPr>
            <p:spPr>
              <a:xfrm>
                <a:off x="4696621" y="831620"/>
                <a:ext cx="3324256" cy="338554"/>
              </a:xfrm>
              <a:prstGeom prst="rect">
                <a:avLst/>
              </a:prstGeom>
              <a:blipFill>
                <a:blip r:embed="rId4"/>
                <a:stretch>
                  <a:fillRect l="-916" t="-5357"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19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分配律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840239" y="816231"/>
                <a:ext cx="377648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840239" y="816231"/>
                <a:ext cx="3776486" cy="338554"/>
              </a:xfrm>
              <a:prstGeom prst="rect">
                <a:avLst/>
              </a:prstGeom>
              <a:blipFill>
                <a:blip r:embed="rId2"/>
                <a:stretch>
                  <a:fillRect l="-969"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485883396"/>
                  </p:ext>
                </p:extLst>
              </p:nvPr>
            </p:nvGraphicFramePr>
            <p:xfrm>
              <a:off x="840239" y="1265793"/>
              <a:ext cx="7091185" cy="329184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51131">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51131">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51131">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553470917"/>
                      </a:ext>
                    </a:extLst>
                  </a:tr>
                  <a:tr h="251131">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r h="251131">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51131">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188014594"/>
                      </a:ext>
                    </a:extLst>
                  </a:tr>
                  <a:tr h="251131">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55784909"/>
                      </a:ext>
                    </a:extLst>
                  </a:tr>
                  <a:tr h="251131">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76285502"/>
                      </a:ext>
                    </a:extLst>
                  </a:tr>
                  <a:tr h="251131">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750612019"/>
                      </a:ext>
                    </a:extLst>
                  </a:tr>
                  <a:tr h="251131">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(7),(9)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624901223"/>
                      </a:ext>
                    </a:extLst>
                  </a:tr>
                  <a:tr h="251131">
                    <a:tc>
                      <a:txBody>
                        <a:bodyPr/>
                        <a:lstStyle/>
                        <a:p>
                          <a:pPr algn="r"/>
                          <a:r>
                            <a:rPr lang="en-US" altLang="zh-CN" sz="1200" b="1">
                              <a:solidFill>
                                <a:schemeClr val="accent2">
                                  <a:lumMod val="50000"/>
                                </a:schemeClr>
                              </a:solidFill>
                            </a:rPr>
                            <a:t>(11)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22922368"/>
                      </a:ext>
                    </a:extLst>
                  </a:tr>
                  <a:tr h="251131">
                    <a:tc>
                      <a:txBody>
                        <a:bodyPr/>
                        <a:lstStyle/>
                        <a:p>
                          <a:pPr algn="r"/>
                          <a:r>
                            <a:rPr lang="en-US" altLang="zh-CN" sz="1200" b="1">
                              <a:solidFill>
                                <a:schemeClr val="accent2">
                                  <a:lumMod val="50000"/>
                                </a:schemeClr>
                              </a:solidFill>
                            </a:rPr>
                            <a:t>(12)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(4),(10),(11)</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377920573"/>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485883396"/>
                  </p:ext>
                </p:extLst>
              </p:nvPr>
            </p:nvGraphicFramePr>
            <p:xfrm>
              <a:off x="840239" y="1265793"/>
              <a:ext cx="7091185" cy="329184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222" r="-268276" b="-1120000"/>
                          </a:stretch>
                        </a:blipFill>
                      </a:tcPr>
                    </a:tc>
                    <a:tc>
                      <a:txBody>
                        <a:bodyPr/>
                        <a:lstStyle/>
                        <a:p>
                          <a:endParaRPr lang="zh-CN"/>
                        </a:p>
                      </a:txBody>
                      <a:tcPr anchor="ctr">
                        <a:blipFill>
                          <a:blip r:embed="rId3"/>
                          <a:stretch>
                            <a:fillRect l="-562319" t="-2222" r="-1027536" b="-1120000"/>
                          </a:stretch>
                        </a:blipFill>
                      </a:tcPr>
                    </a:tc>
                    <a:tc>
                      <a:txBody>
                        <a:bodyPr/>
                        <a:lstStyle/>
                        <a:p>
                          <a:endParaRPr lang="zh-CN"/>
                        </a:p>
                      </a:txBody>
                      <a:tcPr anchor="ctr">
                        <a:blipFill>
                          <a:blip r:embed="rId3"/>
                          <a:stretch>
                            <a:fillRect l="-163799" t="-2222" r="-154122" b="-11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02222" r="-268276" b="-1020000"/>
                          </a:stretch>
                        </a:blipFill>
                      </a:tcPr>
                    </a:tc>
                    <a:tc>
                      <a:txBody>
                        <a:bodyPr/>
                        <a:lstStyle/>
                        <a:p>
                          <a:endParaRPr lang="zh-CN"/>
                        </a:p>
                      </a:txBody>
                      <a:tcPr anchor="ctr">
                        <a:blipFill>
                          <a:blip r:embed="rId3"/>
                          <a:stretch>
                            <a:fillRect l="-562319" t="-102222" r="-1027536" b="-1020000"/>
                          </a:stretch>
                        </a:blipFill>
                      </a:tcPr>
                    </a:tc>
                    <a:tc>
                      <a:txBody>
                        <a:bodyPr/>
                        <a:lstStyle/>
                        <a:p>
                          <a:endParaRPr lang="zh-CN"/>
                        </a:p>
                      </a:txBody>
                      <a:tcPr anchor="ctr">
                        <a:blipFill>
                          <a:blip r:embed="rId3"/>
                          <a:stretch>
                            <a:fillRect l="-163799" t="-102222" r="-154122" b="-1020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02222" r="-268276" b="-920000"/>
                          </a:stretch>
                        </a:blipFill>
                      </a:tcPr>
                    </a:tc>
                    <a:tc>
                      <a:txBody>
                        <a:bodyPr/>
                        <a:lstStyle/>
                        <a:p>
                          <a:endParaRPr lang="zh-CN"/>
                        </a:p>
                      </a:txBody>
                      <a:tcPr anchor="ctr">
                        <a:blipFill>
                          <a:blip r:embed="rId3"/>
                          <a:stretch>
                            <a:fillRect l="-562319" t="-202222" r="-1027536" b="-920000"/>
                          </a:stretch>
                        </a:blipFill>
                      </a:tcPr>
                    </a:tc>
                    <a:tc>
                      <a:txBody>
                        <a:bodyPr/>
                        <a:lstStyle/>
                        <a:p>
                          <a:endParaRPr lang="zh-CN"/>
                        </a:p>
                      </a:txBody>
                      <a:tcPr anchor="ctr">
                        <a:blipFill>
                          <a:blip r:embed="rId3"/>
                          <a:stretch>
                            <a:fillRect l="-163799" t="-202222" r="-154122" b="-920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553470917"/>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302222" r="-268276" b="-820000"/>
                          </a:stretch>
                        </a:blipFill>
                      </a:tcPr>
                    </a:tc>
                    <a:tc>
                      <a:txBody>
                        <a:bodyPr/>
                        <a:lstStyle/>
                        <a:p>
                          <a:endParaRPr lang="zh-CN"/>
                        </a:p>
                      </a:txBody>
                      <a:tcPr anchor="ctr">
                        <a:blipFill>
                          <a:blip r:embed="rId3"/>
                          <a:stretch>
                            <a:fillRect l="-562319" t="-302222" r="-1027536" b="-820000"/>
                          </a:stretch>
                        </a:blipFill>
                      </a:tcPr>
                    </a:tc>
                    <a:tc>
                      <a:txBody>
                        <a:bodyPr/>
                        <a:lstStyle/>
                        <a:p>
                          <a:endParaRPr lang="zh-CN"/>
                        </a:p>
                      </a:txBody>
                      <a:tcPr anchor="ctr">
                        <a:blipFill>
                          <a:blip r:embed="rId3"/>
                          <a:stretch>
                            <a:fillRect l="-163799" t="-302222" r="-154122" b="-820000"/>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402222" r="-268276" b="-720000"/>
                          </a:stretch>
                        </a:blipFill>
                      </a:tcPr>
                    </a:tc>
                    <a:tc>
                      <a:txBody>
                        <a:bodyPr/>
                        <a:lstStyle/>
                        <a:p>
                          <a:endParaRPr lang="zh-CN"/>
                        </a:p>
                      </a:txBody>
                      <a:tcPr anchor="ctr">
                        <a:blipFill>
                          <a:blip r:embed="rId3"/>
                          <a:stretch>
                            <a:fillRect l="-562319" t="-402222" r="-1027536" b="-720000"/>
                          </a:stretch>
                        </a:blipFill>
                      </a:tcPr>
                    </a:tc>
                    <a:tc>
                      <a:txBody>
                        <a:bodyPr/>
                        <a:lstStyle/>
                        <a:p>
                          <a:endParaRPr lang="zh-CN"/>
                        </a:p>
                      </a:txBody>
                      <a:tcPr anchor="ctr">
                        <a:blipFill>
                          <a:blip r:embed="rId3"/>
                          <a:stretch>
                            <a:fillRect l="-163799" t="-402222" r="-154122" b="-7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7432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491304" r="-268276" b="-604348"/>
                          </a:stretch>
                        </a:blipFill>
                      </a:tcPr>
                    </a:tc>
                    <a:tc>
                      <a:txBody>
                        <a:bodyPr/>
                        <a:lstStyle/>
                        <a:p>
                          <a:endParaRPr lang="zh-CN"/>
                        </a:p>
                      </a:txBody>
                      <a:tcPr anchor="ctr">
                        <a:blipFill>
                          <a:blip r:embed="rId3"/>
                          <a:stretch>
                            <a:fillRect l="-562319" t="-491304" r="-1027536" b="-604348"/>
                          </a:stretch>
                        </a:blipFill>
                      </a:tcPr>
                    </a:tc>
                    <a:tc>
                      <a:txBody>
                        <a:bodyPr/>
                        <a:lstStyle/>
                        <a:p>
                          <a:endParaRPr lang="zh-CN"/>
                        </a:p>
                      </a:txBody>
                      <a:tcPr anchor="ctr">
                        <a:blipFill>
                          <a:blip r:embed="rId3"/>
                          <a:stretch>
                            <a:fillRect l="-163799" t="-491304" r="-154122" b="-604348"/>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188014594"/>
                      </a:ext>
                    </a:extLst>
                  </a:tr>
                  <a:tr h="27432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604444" r="-268276" b="-517778"/>
                          </a:stretch>
                        </a:blipFill>
                      </a:tcPr>
                    </a:tc>
                    <a:tc>
                      <a:txBody>
                        <a:bodyPr/>
                        <a:lstStyle/>
                        <a:p>
                          <a:endParaRPr lang="zh-CN"/>
                        </a:p>
                      </a:txBody>
                      <a:tcPr anchor="ctr">
                        <a:blipFill>
                          <a:blip r:embed="rId3"/>
                          <a:stretch>
                            <a:fillRect l="-562319" t="-604444" r="-1027536" b="-517778"/>
                          </a:stretch>
                        </a:blipFill>
                      </a:tcPr>
                    </a:tc>
                    <a:tc>
                      <a:txBody>
                        <a:bodyPr/>
                        <a:lstStyle/>
                        <a:p>
                          <a:endParaRPr lang="zh-CN"/>
                        </a:p>
                      </a:txBody>
                      <a:tcPr anchor="ctr">
                        <a:blipFill>
                          <a:blip r:embed="rId3"/>
                          <a:stretch>
                            <a:fillRect l="-163799" t="-604444" r="-154122" b="-517778"/>
                          </a:stretch>
                        </a:blipFill>
                      </a:tcP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55784909"/>
                      </a:ext>
                    </a:extLst>
                  </a:tr>
                  <a:tr h="27432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704444" r="-268276" b="-417778"/>
                          </a:stretch>
                        </a:blipFill>
                      </a:tcPr>
                    </a:tc>
                    <a:tc>
                      <a:txBody>
                        <a:bodyPr/>
                        <a:lstStyle/>
                        <a:p>
                          <a:endParaRPr lang="zh-CN"/>
                        </a:p>
                      </a:txBody>
                      <a:tcPr anchor="ctr">
                        <a:blipFill>
                          <a:blip r:embed="rId3"/>
                          <a:stretch>
                            <a:fillRect l="-562319" t="-704444" r="-1027536" b="-417778"/>
                          </a:stretch>
                        </a:blipFill>
                      </a:tcPr>
                    </a:tc>
                    <a:tc>
                      <a:txBody>
                        <a:bodyPr/>
                        <a:lstStyle/>
                        <a:p>
                          <a:endParaRPr lang="zh-CN"/>
                        </a:p>
                      </a:txBody>
                      <a:tcPr anchor="ctr">
                        <a:blipFill>
                          <a:blip r:embed="rId3"/>
                          <a:stretch>
                            <a:fillRect l="-163799" t="-704444" r="-154122" b="-417778"/>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76285502"/>
                      </a:ext>
                    </a:extLst>
                  </a:tr>
                  <a:tr h="274320">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804444" r="-268276" b="-317778"/>
                          </a:stretch>
                        </a:blipFill>
                      </a:tcPr>
                    </a:tc>
                    <a:tc>
                      <a:txBody>
                        <a:bodyPr/>
                        <a:lstStyle/>
                        <a:p>
                          <a:endParaRPr lang="zh-CN"/>
                        </a:p>
                      </a:txBody>
                      <a:tcPr anchor="ctr">
                        <a:blipFill>
                          <a:blip r:embed="rId3"/>
                          <a:stretch>
                            <a:fillRect l="-562319" t="-804444" r="-1027536" b="-317778"/>
                          </a:stretch>
                        </a:blipFill>
                      </a:tcPr>
                    </a:tc>
                    <a:tc>
                      <a:txBody>
                        <a:bodyPr/>
                        <a:lstStyle/>
                        <a:p>
                          <a:endParaRPr lang="zh-CN"/>
                        </a:p>
                      </a:txBody>
                      <a:tcPr anchor="ctr">
                        <a:blipFill>
                          <a:blip r:embed="rId3"/>
                          <a:stretch>
                            <a:fillRect l="-163799" t="-804444" r="-154122" b="-317778"/>
                          </a:stretch>
                        </a:blipFill>
                      </a:tcP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750612019"/>
                      </a:ext>
                    </a:extLst>
                  </a:tr>
                  <a:tr h="274320">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904444" r="-268276" b="-217778"/>
                          </a:stretch>
                        </a:blipFill>
                      </a:tcPr>
                    </a:tc>
                    <a:tc>
                      <a:txBody>
                        <a:bodyPr/>
                        <a:lstStyle/>
                        <a:p>
                          <a:endParaRPr lang="zh-CN"/>
                        </a:p>
                      </a:txBody>
                      <a:tcPr anchor="ctr">
                        <a:blipFill>
                          <a:blip r:embed="rId3"/>
                          <a:stretch>
                            <a:fillRect l="-562319" t="-904444" r="-1027536" b="-217778"/>
                          </a:stretch>
                        </a:blipFill>
                      </a:tcPr>
                    </a:tc>
                    <a:tc>
                      <a:txBody>
                        <a:bodyPr/>
                        <a:lstStyle/>
                        <a:p>
                          <a:endParaRPr lang="zh-CN"/>
                        </a:p>
                      </a:txBody>
                      <a:tcPr anchor="ctr">
                        <a:blipFill>
                          <a:blip r:embed="rId3"/>
                          <a:stretch>
                            <a:fillRect l="-163799" t="-904444" r="-154122" b="-217778"/>
                          </a:stretch>
                        </a:blipFill>
                      </a:tcPr>
                    </a:tc>
                    <a:tc>
                      <a:txBody>
                        <a:bodyPr/>
                        <a:lstStyle/>
                        <a:p>
                          <a:r>
                            <a:rPr lang="en-US" altLang="zh-CN" sz="1200" b="1">
                              <a:solidFill>
                                <a:schemeClr val="accent2">
                                  <a:lumMod val="50000"/>
                                </a:schemeClr>
                              </a:solidFill>
                            </a:rPr>
                            <a:t>// (7),(9)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624901223"/>
                      </a:ext>
                    </a:extLst>
                  </a:tr>
                  <a:tr h="274320">
                    <a:tc>
                      <a:txBody>
                        <a:bodyPr/>
                        <a:lstStyle/>
                        <a:p>
                          <a:pPr algn="r"/>
                          <a:r>
                            <a:rPr lang="en-US" altLang="zh-CN" sz="1200" b="1">
                              <a:solidFill>
                                <a:schemeClr val="accent2">
                                  <a:lumMod val="50000"/>
                                </a:schemeClr>
                              </a:solidFill>
                            </a:rPr>
                            <a:t>(11)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004444" r="-268276" b="-117778"/>
                          </a:stretch>
                        </a:blipFill>
                      </a:tcPr>
                    </a:tc>
                    <a:tc>
                      <a:txBody>
                        <a:bodyPr/>
                        <a:lstStyle/>
                        <a:p>
                          <a:endParaRPr lang="zh-CN"/>
                        </a:p>
                      </a:txBody>
                      <a:tcPr anchor="ctr">
                        <a:blipFill>
                          <a:blip r:embed="rId3"/>
                          <a:stretch>
                            <a:fillRect l="-562319" t="-1004444" r="-1027536" b="-117778"/>
                          </a:stretch>
                        </a:blipFill>
                      </a:tcPr>
                    </a:tc>
                    <a:tc>
                      <a:txBody>
                        <a:bodyPr/>
                        <a:lstStyle/>
                        <a:p>
                          <a:endParaRPr lang="zh-CN"/>
                        </a:p>
                      </a:txBody>
                      <a:tcPr anchor="ctr">
                        <a:blipFill>
                          <a:blip r:embed="rId3"/>
                          <a:stretch>
                            <a:fillRect l="-163799" t="-1004444" r="-154122" b="-1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22922368"/>
                      </a:ext>
                    </a:extLst>
                  </a:tr>
                  <a:tr h="274320">
                    <a:tc>
                      <a:txBody>
                        <a:bodyPr/>
                        <a:lstStyle/>
                        <a:p>
                          <a:pPr algn="r"/>
                          <a:r>
                            <a:rPr lang="en-US" altLang="zh-CN" sz="1200" b="1">
                              <a:solidFill>
                                <a:schemeClr val="accent2">
                                  <a:lumMod val="50000"/>
                                </a:schemeClr>
                              </a:solidFill>
                            </a:rPr>
                            <a:t>(12)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104444" r="-268276" b="-17778"/>
                          </a:stretch>
                        </a:blipFill>
                      </a:tcPr>
                    </a:tc>
                    <a:tc>
                      <a:txBody>
                        <a:bodyPr/>
                        <a:lstStyle/>
                        <a:p>
                          <a:endParaRPr lang="zh-CN"/>
                        </a:p>
                      </a:txBody>
                      <a:tcPr anchor="ctr">
                        <a:blipFill>
                          <a:blip r:embed="rId3"/>
                          <a:stretch>
                            <a:fillRect l="-562319" t="-1104444" r="-1027536" b="-17778"/>
                          </a:stretch>
                        </a:blipFill>
                      </a:tcPr>
                    </a:tc>
                    <a:tc>
                      <a:txBody>
                        <a:bodyPr/>
                        <a:lstStyle/>
                        <a:p>
                          <a:endParaRPr lang="zh-CN"/>
                        </a:p>
                      </a:txBody>
                      <a:tcPr anchor="ctr">
                        <a:blipFill>
                          <a:blip r:embed="rId3"/>
                          <a:stretch>
                            <a:fillRect l="-163799" t="-1104444" r="-154122" b="-17778"/>
                          </a:stretch>
                        </a:blipFill>
                      </a:tcPr>
                    </a:tc>
                    <a:tc>
                      <a:txBody>
                        <a:bodyPr/>
                        <a:lstStyle/>
                        <a:p>
                          <a:r>
                            <a:rPr lang="en-US" altLang="zh-CN" sz="1200" b="1">
                              <a:solidFill>
                                <a:schemeClr val="accent2">
                                  <a:lumMod val="50000"/>
                                </a:schemeClr>
                              </a:solidFill>
                            </a:rPr>
                            <a:t>// (4),(10),(11)</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37792057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CBBD71-5490-4BCA-BF22-4D6B54AFEFAC}"/>
                  </a:ext>
                </a:extLst>
              </p:cNvPr>
              <p:cNvSpPr txBox="1"/>
              <p:nvPr/>
            </p:nvSpPr>
            <p:spPr>
              <a:xfrm>
                <a:off x="4735993" y="818413"/>
                <a:ext cx="3846445" cy="307777"/>
              </a:xfrm>
              <a:prstGeom prst="rect">
                <a:avLst/>
              </a:prstGeom>
              <a:solidFill>
                <a:schemeClr val="accent4">
                  <a:lumMod val="20000"/>
                  <a:lumOff val="80000"/>
                </a:schemeClr>
              </a:solidFill>
            </p:spPr>
            <p:txBody>
              <a:bodyPr wrap="square" rtlCol="0">
                <a:spAutoFit/>
              </a:bodyPr>
              <a:lstStyle/>
              <a:p>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的证明留做练习</a:t>
                </a:r>
              </a:p>
            </p:txBody>
          </p:sp>
        </mc:Choice>
        <mc:Fallback xmlns="">
          <p:sp>
            <p:nvSpPr>
              <p:cNvPr id="2" name="文本框 1">
                <a:extLst>
                  <a:ext uri="{FF2B5EF4-FFF2-40B4-BE49-F238E27FC236}">
                    <a16:creationId xmlns:a16="http://schemas.microsoft.com/office/drawing/2014/main" id="{58CBBD71-5490-4BCA-BF22-4D6B54AFEFAC}"/>
                  </a:ext>
                </a:extLst>
              </p:cNvPr>
              <p:cNvSpPr txBox="1">
                <a:spLocks noRot="1" noChangeAspect="1" noMove="1" noResize="1" noEditPoints="1" noAdjustHandles="1" noChangeArrowheads="1" noChangeShapeType="1" noTextEdit="1"/>
              </p:cNvSpPr>
              <p:nvPr/>
            </p:nvSpPr>
            <p:spPr>
              <a:xfrm>
                <a:off x="4735993" y="818413"/>
                <a:ext cx="3846445" cy="307777"/>
              </a:xfrm>
              <a:prstGeom prst="rect">
                <a:avLst/>
              </a:prstGeom>
              <a:blipFill>
                <a:blip r:embed="rId4"/>
                <a:stretch>
                  <a:fillRect t="-1961" r="-158"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5583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分配律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835270" y="1060475"/>
                <a:ext cx="377648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835270" y="1060475"/>
                <a:ext cx="3776486" cy="338554"/>
              </a:xfrm>
              <a:prstGeom prst="rect">
                <a:avLst/>
              </a:prstGeom>
              <a:blipFill>
                <a:blip r:embed="rId2"/>
                <a:stretch>
                  <a:fillRect l="-80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309648927"/>
                  </p:ext>
                </p:extLst>
              </p:nvPr>
            </p:nvGraphicFramePr>
            <p:xfrm>
              <a:off x="835270" y="1570189"/>
              <a:ext cx="7091185" cy="274320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51131">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51131">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251131">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51131">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r h="251131">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51303318"/>
                      </a:ext>
                    </a:extLst>
                  </a:tr>
                  <a:tr h="251131">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88014594"/>
                      </a:ext>
                    </a:extLst>
                  </a:tr>
                  <a:tr h="251131">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155784909"/>
                      </a:ext>
                    </a:extLst>
                  </a:tr>
                  <a:tr h="251131">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76285502"/>
                      </a:ext>
                    </a:extLst>
                  </a:tr>
                  <a:tr h="251131">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750612019"/>
                      </a:ext>
                    </a:extLst>
                  </a:tr>
                  <a:tr h="251131">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624901223"/>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309648927"/>
                  </p:ext>
                </p:extLst>
              </p:nvPr>
            </p:nvGraphicFramePr>
            <p:xfrm>
              <a:off x="835270" y="1570189"/>
              <a:ext cx="7091185" cy="2743200"/>
            </p:xfrm>
            <a:graphic>
              <a:graphicData uri="http://schemas.openxmlformats.org/drawingml/2006/table">
                <a:tbl>
                  <a:tblPr bandRow="1">
                    <a:tableStyleId>{68D230F3-CF80-4859-8CE7-A43EE81993B5}</a:tableStyleId>
                  </a:tblPr>
                  <a:tblGrid>
                    <a:gridCol w="598293">
                      <a:extLst>
                        <a:ext uri="{9D8B030D-6E8A-4147-A177-3AD203B41FA5}">
                          <a16:colId xmlns:a16="http://schemas.microsoft.com/office/drawing/2014/main" val="918762525"/>
                        </a:ext>
                      </a:extLst>
                    </a:gridCol>
                    <a:gridCol w="1763688">
                      <a:extLst>
                        <a:ext uri="{9D8B030D-6E8A-4147-A177-3AD203B41FA5}">
                          <a16:colId xmlns:a16="http://schemas.microsoft.com/office/drawing/2014/main" val="2719862703"/>
                        </a:ext>
                      </a:extLst>
                    </a:gridCol>
                    <a:gridCol w="418652">
                      <a:extLst>
                        <a:ext uri="{9D8B030D-6E8A-4147-A177-3AD203B41FA5}">
                          <a16:colId xmlns:a16="http://schemas.microsoft.com/office/drawing/2014/main" val="1879101947"/>
                        </a:ext>
                      </a:extLst>
                    </a:gridCol>
                    <a:gridCol w="1701336">
                      <a:extLst>
                        <a:ext uri="{9D8B030D-6E8A-4147-A177-3AD203B41FA5}">
                          <a16:colId xmlns:a16="http://schemas.microsoft.com/office/drawing/2014/main" val="2422001383"/>
                        </a:ext>
                      </a:extLst>
                    </a:gridCol>
                    <a:gridCol w="2609216">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222" r="-267931" b="-920000"/>
                          </a:stretch>
                        </a:blipFill>
                      </a:tcPr>
                    </a:tc>
                    <a:tc>
                      <a:txBody>
                        <a:bodyPr/>
                        <a:lstStyle/>
                        <a:p>
                          <a:endParaRPr lang="zh-CN"/>
                        </a:p>
                      </a:txBody>
                      <a:tcPr anchor="ctr">
                        <a:blipFill>
                          <a:blip r:embed="rId3"/>
                          <a:stretch>
                            <a:fillRect l="-570588" t="-2222" r="-1042647" b="-920000"/>
                          </a:stretch>
                        </a:blipFill>
                      </a:tcPr>
                    </a:tc>
                    <a:tc>
                      <a:txBody>
                        <a:bodyPr/>
                        <a:lstStyle/>
                        <a:p>
                          <a:endParaRPr lang="zh-CN"/>
                        </a:p>
                      </a:txBody>
                      <a:tcPr anchor="ctr">
                        <a:blipFill>
                          <a:blip r:embed="rId3"/>
                          <a:stretch>
                            <a:fillRect l="-162857" t="-2222" r="-153214" b="-9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102222" r="-267931" b="-820000"/>
                          </a:stretch>
                        </a:blipFill>
                      </a:tcPr>
                    </a:tc>
                    <a:tc>
                      <a:txBody>
                        <a:bodyPr/>
                        <a:lstStyle/>
                        <a:p>
                          <a:endParaRPr lang="zh-CN"/>
                        </a:p>
                      </a:txBody>
                      <a:tcPr anchor="ctr">
                        <a:blipFill>
                          <a:blip r:embed="rId3"/>
                          <a:stretch>
                            <a:fillRect l="-570588" t="-102222" r="-1042647" b="-820000"/>
                          </a:stretch>
                        </a:blipFill>
                      </a:tcPr>
                    </a:tc>
                    <a:tc>
                      <a:txBody>
                        <a:bodyPr/>
                        <a:lstStyle/>
                        <a:p>
                          <a:endParaRPr lang="zh-CN"/>
                        </a:p>
                      </a:txBody>
                      <a:tcPr anchor="ctr">
                        <a:blipFill>
                          <a:blip r:embed="rId3"/>
                          <a:stretch>
                            <a:fillRect l="-162857" t="-102222" r="-153214" b="-820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202222" r="-267931" b="-720000"/>
                          </a:stretch>
                        </a:blipFill>
                      </a:tcPr>
                    </a:tc>
                    <a:tc>
                      <a:txBody>
                        <a:bodyPr/>
                        <a:lstStyle/>
                        <a:p>
                          <a:endParaRPr lang="zh-CN"/>
                        </a:p>
                      </a:txBody>
                      <a:tcPr anchor="ctr">
                        <a:blipFill>
                          <a:blip r:embed="rId3"/>
                          <a:stretch>
                            <a:fillRect l="-570588" t="-202222" r="-1042647" b="-720000"/>
                          </a:stretch>
                        </a:blipFill>
                      </a:tcPr>
                    </a:tc>
                    <a:tc>
                      <a:txBody>
                        <a:bodyPr/>
                        <a:lstStyle/>
                        <a:p>
                          <a:endParaRPr lang="zh-CN"/>
                        </a:p>
                      </a:txBody>
                      <a:tcPr anchor="ctr">
                        <a:blipFill>
                          <a:blip r:embed="rId3"/>
                          <a:stretch>
                            <a:fillRect l="-162857" t="-202222" r="-153214" b="-7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302222" r="-267931" b="-620000"/>
                          </a:stretch>
                        </a:blipFill>
                      </a:tcPr>
                    </a:tc>
                    <a:tc>
                      <a:txBody>
                        <a:bodyPr/>
                        <a:lstStyle/>
                        <a:p>
                          <a:endParaRPr lang="zh-CN"/>
                        </a:p>
                      </a:txBody>
                      <a:tcPr anchor="ctr">
                        <a:blipFill>
                          <a:blip r:embed="rId3"/>
                          <a:stretch>
                            <a:fillRect l="-570588" t="-302222" r="-1042647" b="-620000"/>
                          </a:stretch>
                        </a:blipFill>
                      </a:tcPr>
                    </a:tc>
                    <a:tc>
                      <a:txBody>
                        <a:bodyPr/>
                        <a:lstStyle/>
                        <a:p>
                          <a:endParaRPr lang="zh-CN"/>
                        </a:p>
                      </a:txBody>
                      <a:tcPr anchor="ctr">
                        <a:blipFill>
                          <a:blip r:embed="rId3"/>
                          <a:stretch>
                            <a:fillRect l="-162857" t="-302222" r="-153214" b="-620000"/>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946987916"/>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393478" r="-267931" b="-506522"/>
                          </a:stretch>
                        </a:blipFill>
                      </a:tcPr>
                    </a:tc>
                    <a:tc>
                      <a:txBody>
                        <a:bodyPr/>
                        <a:lstStyle/>
                        <a:p>
                          <a:endParaRPr lang="zh-CN"/>
                        </a:p>
                      </a:txBody>
                      <a:tcPr anchor="ctr">
                        <a:blipFill>
                          <a:blip r:embed="rId3"/>
                          <a:stretch>
                            <a:fillRect l="-570588" t="-393478" r="-1042647" b="-506522"/>
                          </a:stretch>
                        </a:blipFill>
                      </a:tcPr>
                    </a:tc>
                    <a:tc>
                      <a:txBody>
                        <a:bodyPr/>
                        <a:lstStyle/>
                        <a:p>
                          <a:endParaRPr lang="zh-CN"/>
                        </a:p>
                      </a:txBody>
                      <a:tcPr anchor="ctr">
                        <a:blipFill>
                          <a:blip r:embed="rId3"/>
                          <a:stretch>
                            <a:fillRect l="-162857" t="-393478" r="-153214" b="-506522"/>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51303318"/>
                      </a:ext>
                    </a:extLst>
                  </a:tr>
                  <a:tr h="27432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504444" r="-267931" b="-417778"/>
                          </a:stretch>
                        </a:blipFill>
                      </a:tcPr>
                    </a:tc>
                    <a:tc>
                      <a:txBody>
                        <a:bodyPr/>
                        <a:lstStyle/>
                        <a:p>
                          <a:endParaRPr lang="zh-CN"/>
                        </a:p>
                      </a:txBody>
                      <a:tcPr anchor="ctr">
                        <a:blipFill>
                          <a:blip r:embed="rId3"/>
                          <a:stretch>
                            <a:fillRect l="-570588" t="-504444" r="-1042647" b="-417778"/>
                          </a:stretch>
                        </a:blipFill>
                      </a:tcPr>
                    </a:tc>
                    <a:tc>
                      <a:txBody>
                        <a:bodyPr/>
                        <a:lstStyle/>
                        <a:p>
                          <a:endParaRPr lang="zh-CN"/>
                        </a:p>
                      </a:txBody>
                      <a:tcPr anchor="ctr">
                        <a:blipFill>
                          <a:blip r:embed="rId3"/>
                          <a:stretch>
                            <a:fillRect l="-162857" t="-504444" r="-153214" b="-4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88014594"/>
                      </a:ext>
                    </a:extLst>
                  </a:tr>
                  <a:tr h="27432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604444" r="-267931" b="-317778"/>
                          </a:stretch>
                        </a:blipFill>
                      </a:tcPr>
                    </a:tc>
                    <a:tc>
                      <a:txBody>
                        <a:bodyPr/>
                        <a:lstStyle/>
                        <a:p>
                          <a:endParaRPr lang="zh-CN"/>
                        </a:p>
                      </a:txBody>
                      <a:tcPr anchor="ctr">
                        <a:blipFill>
                          <a:blip r:embed="rId3"/>
                          <a:stretch>
                            <a:fillRect l="-570588" t="-604444" r="-1042647" b="-317778"/>
                          </a:stretch>
                        </a:blipFill>
                      </a:tcPr>
                    </a:tc>
                    <a:tc>
                      <a:txBody>
                        <a:bodyPr/>
                        <a:lstStyle/>
                        <a:p>
                          <a:endParaRPr lang="zh-CN"/>
                        </a:p>
                      </a:txBody>
                      <a:tcPr anchor="ctr">
                        <a:blipFill>
                          <a:blip r:embed="rId3"/>
                          <a:stretch>
                            <a:fillRect l="-162857" t="-604444" r="-153214" b="-317778"/>
                          </a:stretch>
                        </a:blipFill>
                      </a:tcPr>
                    </a:tc>
                    <a:tc>
                      <a:txBody>
                        <a:bodyPr/>
                        <a:lstStyle/>
                        <a:p>
                          <a:r>
                            <a:rPr lang="en-US" altLang="zh-CN" sz="1200" b="1">
                              <a:solidFill>
                                <a:schemeClr val="accent2">
                                  <a:lumMod val="50000"/>
                                </a:schemeClr>
                              </a:solidFill>
                            </a:rPr>
                            <a:t>// (2),(6)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1155784909"/>
                      </a:ext>
                    </a:extLst>
                  </a:tr>
                  <a:tr h="27432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704444" r="-267931" b="-217778"/>
                          </a:stretch>
                        </a:blipFill>
                      </a:tcPr>
                    </a:tc>
                    <a:tc>
                      <a:txBody>
                        <a:bodyPr/>
                        <a:lstStyle/>
                        <a:p>
                          <a:endParaRPr lang="zh-CN"/>
                        </a:p>
                      </a:txBody>
                      <a:tcPr anchor="ctr">
                        <a:blipFill>
                          <a:blip r:embed="rId3"/>
                          <a:stretch>
                            <a:fillRect l="-570588" t="-704444" r="-1042647" b="-217778"/>
                          </a:stretch>
                        </a:blipFill>
                      </a:tcPr>
                    </a:tc>
                    <a:tc>
                      <a:txBody>
                        <a:bodyPr/>
                        <a:lstStyle/>
                        <a:p>
                          <a:endParaRPr lang="zh-CN"/>
                        </a:p>
                      </a:txBody>
                      <a:tcPr anchor="ctr">
                        <a:blipFill>
                          <a:blip r:embed="rId3"/>
                          <a:stretch>
                            <a:fillRect l="-162857" t="-704444" r="-153214" b="-217778"/>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76285502"/>
                      </a:ext>
                    </a:extLst>
                  </a:tr>
                  <a:tr h="274320">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804444" r="-267931" b="-117778"/>
                          </a:stretch>
                        </a:blipFill>
                      </a:tcPr>
                    </a:tc>
                    <a:tc>
                      <a:txBody>
                        <a:bodyPr/>
                        <a:lstStyle/>
                        <a:p>
                          <a:endParaRPr lang="zh-CN"/>
                        </a:p>
                      </a:txBody>
                      <a:tcPr anchor="ctr">
                        <a:blipFill>
                          <a:blip r:embed="rId3"/>
                          <a:stretch>
                            <a:fillRect l="-570588" t="-804444" r="-1042647" b="-117778"/>
                          </a:stretch>
                        </a:blipFill>
                      </a:tcPr>
                    </a:tc>
                    <a:tc>
                      <a:txBody>
                        <a:bodyPr/>
                        <a:lstStyle/>
                        <a:p>
                          <a:endParaRPr lang="zh-CN"/>
                        </a:p>
                      </a:txBody>
                      <a:tcPr anchor="ctr">
                        <a:blipFill>
                          <a:blip r:embed="rId3"/>
                          <a:stretch>
                            <a:fillRect l="-162857" t="-804444" r="-153214" b="-117778"/>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750612019"/>
                      </a:ext>
                    </a:extLst>
                  </a:tr>
                  <a:tr h="274320">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793" t="-904444" r="-267931" b="-17778"/>
                          </a:stretch>
                        </a:blipFill>
                      </a:tcPr>
                    </a:tc>
                    <a:tc>
                      <a:txBody>
                        <a:bodyPr/>
                        <a:lstStyle/>
                        <a:p>
                          <a:endParaRPr lang="zh-CN"/>
                        </a:p>
                      </a:txBody>
                      <a:tcPr anchor="ctr">
                        <a:blipFill>
                          <a:blip r:embed="rId3"/>
                          <a:stretch>
                            <a:fillRect l="-570588" t="-904444" r="-1042647" b="-17778"/>
                          </a:stretch>
                        </a:blipFill>
                      </a:tcPr>
                    </a:tc>
                    <a:tc>
                      <a:txBody>
                        <a:bodyPr/>
                        <a:lstStyle/>
                        <a:p>
                          <a:endParaRPr lang="zh-CN"/>
                        </a:p>
                      </a:txBody>
                      <a:tcPr anchor="ctr">
                        <a:blipFill>
                          <a:blip r:embed="rId3"/>
                          <a:stretch>
                            <a:fillRect l="-162857" t="-904444" r="-153214" b="-17778"/>
                          </a:stretch>
                        </a:blipFill>
                      </a:tcPr>
                    </a:tc>
                    <a:tc>
                      <a:txBody>
                        <a:bodyPr/>
                        <a:lstStyle/>
                        <a:p>
                          <a:r>
                            <a:rPr lang="en-US" altLang="zh-CN" sz="1200" b="1">
                              <a:solidFill>
                                <a:schemeClr val="accent2">
                                  <a:lumMod val="50000"/>
                                </a:schemeClr>
                              </a:solidFill>
                            </a:rPr>
                            <a:t>// (5),(8),(9)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62490122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CBBD71-5490-4BCA-BF22-4D6B54AFEFAC}"/>
                  </a:ext>
                </a:extLst>
              </p:cNvPr>
              <p:cNvSpPr txBox="1"/>
              <p:nvPr/>
            </p:nvSpPr>
            <p:spPr>
              <a:xfrm>
                <a:off x="4731024" y="1062657"/>
                <a:ext cx="3846445" cy="307777"/>
              </a:xfrm>
              <a:prstGeom prst="rect">
                <a:avLst/>
              </a:prstGeom>
              <a:solidFill>
                <a:schemeClr val="accent4">
                  <a:lumMod val="20000"/>
                  <a:lumOff val="80000"/>
                </a:schemeClr>
              </a:solidFill>
            </p:spPr>
            <p:txBody>
              <a:bodyPr wrap="square" rtlCol="0">
                <a:spAutoFit/>
              </a:bodyPr>
              <a:lstStyle/>
              <a:p>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rPr>
                  <a:t>的证明留做作业</a:t>
                </a:r>
              </a:p>
            </p:txBody>
          </p:sp>
        </mc:Choice>
        <mc:Fallback xmlns="">
          <p:sp>
            <p:nvSpPr>
              <p:cNvPr id="2" name="文本框 1">
                <a:extLst>
                  <a:ext uri="{FF2B5EF4-FFF2-40B4-BE49-F238E27FC236}">
                    <a16:creationId xmlns:a16="http://schemas.microsoft.com/office/drawing/2014/main" id="{58CBBD71-5490-4BCA-BF22-4D6B54AFEFAC}"/>
                  </a:ext>
                </a:extLst>
              </p:cNvPr>
              <p:cNvSpPr txBox="1">
                <a:spLocks noRot="1" noChangeAspect="1" noMove="1" noResize="1" noEditPoints="1" noAdjustHandles="1" noChangeArrowheads="1" noChangeShapeType="1" noTextEdit="1"/>
              </p:cNvSpPr>
              <p:nvPr/>
            </p:nvSpPr>
            <p:spPr>
              <a:xfrm>
                <a:off x="4731024" y="1062657"/>
                <a:ext cx="3846445" cy="307777"/>
              </a:xfrm>
              <a:prstGeom prst="rect">
                <a:avLst/>
              </a:prstGeom>
              <a:blipFill>
                <a:blip r:embed="rId4"/>
                <a:stretch>
                  <a:fillRect t="-1961" r="-158"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895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吸收律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BDDC239-F7B3-4542-9F9B-FE3F62453181}"/>
                  </a:ext>
                </a:extLst>
              </p:cNvPr>
              <p:cNvSpPr txBox="1"/>
              <p:nvPr/>
            </p:nvSpPr>
            <p:spPr>
              <a:xfrm>
                <a:off x="394559" y="949996"/>
                <a:ext cx="3041373"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BDDC239-F7B3-4542-9F9B-FE3F62453181}"/>
                  </a:ext>
                </a:extLst>
              </p:cNvPr>
              <p:cNvSpPr txBox="1">
                <a:spLocks noRot="1" noChangeAspect="1" noMove="1" noResize="1" noEditPoints="1" noAdjustHandles="1" noChangeArrowheads="1" noChangeShapeType="1" noTextEdit="1"/>
              </p:cNvSpPr>
              <p:nvPr/>
            </p:nvSpPr>
            <p:spPr>
              <a:xfrm>
                <a:off x="394559" y="949996"/>
                <a:ext cx="3041373" cy="369332"/>
              </a:xfrm>
              <a:prstGeom prst="rect">
                <a:avLst/>
              </a:prstGeom>
              <a:blipFill>
                <a:blip r:embed="rId2"/>
                <a:stretch>
                  <a:fillRect l="-1804"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3707109921"/>
                  </p:ext>
                </p:extLst>
              </p:nvPr>
            </p:nvGraphicFramePr>
            <p:xfrm>
              <a:off x="394559" y="1465639"/>
              <a:ext cx="3704811" cy="695848"/>
            </p:xfrm>
            <a:graphic>
              <a:graphicData uri="http://schemas.openxmlformats.org/drawingml/2006/table">
                <a:tbl>
                  <a:tblPr bandRow="1">
                    <a:tableStyleId>{68D230F3-CF80-4859-8CE7-A43EE81993B5}</a:tableStyleId>
                  </a:tblPr>
                  <a:tblGrid>
                    <a:gridCol w="315568">
                      <a:extLst>
                        <a:ext uri="{9D8B030D-6E8A-4147-A177-3AD203B41FA5}">
                          <a16:colId xmlns:a16="http://schemas.microsoft.com/office/drawing/2014/main" val="918762525"/>
                        </a:ext>
                      </a:extLst>
                    </a:gridCol>
                    <a:gridCol w="969065">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983974">
                      <a:extLst>
                        <a:ext uri="{9D8B030D-6E8A-4147-A177-3AD203B41FA5}">
                          <a16:colId xmlns:a16="http://schemas.microsoft.com/office/drawing/2014/main" val="2422001383"/>
                        </a:ext>
                      </a:extLst>
                    </a:gridCol>
                    <a:gridCol w="1197665">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bl>
              </a:graphicData>
            </a:graphic>
          </p:graphicFrame>
        </mc:Choice>
        <mc:Fallback xmlns="">
          <p:graphicFrame>
            <p:nvGraphicFramePr>
              <p:cNvPr id="9" name="表格 8">
                <a:extLst>
                  <a:ext uri="{FF2B5EF4-FFF2-40B4-BE49-F238E27FC236}">
                    <a16:creationId xmlns:a16="http://schemas.microsoft.com/office/drawing/2014/main" id="{9EDE6806-A180-4053-B140-AF7732C30BEE}"/>
                  </a:ext>
                </a:extLst>
              </p:cNvPr>
              <p:cNvGraphicFramePr>
                <a:graphicFrameLocks noGrp="1"/>
              </p:cNvGraphicFramePr>
              <p:nvPr>
                <p:extLst>
                  <p:ext uri="{D42A27DB-BD31-4B8C-83A1-F6EECF244321}">
                    <p14:modId xmlns:p14="http://schemas.microsoft.com/office/powerpoint/2010/main" val="3707109921"/>
                  </p:ext>
                </p:extLst>
              </p:nvPr>
            </p:nvGraphicFramePr>
            <p:xfrm>
              <a:off x="394559" y="1465639"/>
              <a:ext cx="3704811" cy="695848"/>
            </p:xfrm>
            <a:graphic>
              <a:graphicData uri="http://schemas.openxmlformats.org/drawingml/2006/table">
                <a:tbl>
                  <a:tblPr bandRow="1">
                    <a:tableStyleId>{68D230F3-CF80-4859-8CE7-A43EE81993B5}</a:tableStyleId>
                  </a:tblPr>
                  <a:tblGrid>
                    <a:gridCol w="315568">
                      <a:extLst>
                        <a:ext uri="{9D8B030D-6E8A-4147-A177-3AD203B41FA5}">
                          <a16:colId xmlns:a16="http://schemas.microsoft.com/office/drawing/2014/main" val="918762525"/>
                        </a:ext>
                      </a:extLst>
                    </a:gridCol>
                    <a:gridCol w="969065">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983974">
                      <a:extLst>
                        <a:ext uri="{9D8B030D-6E8A-4147-A177-3AD203B41FA5}">
                          <a16:colId xmlns:a16="http://schemas.microsoft.com/office/drawing/2014/main" val="2422001383"/>
                        </a:ext>
                      </a:extLst>
                    </a:gridCol>
                    <a:gridCol w="1197665">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704" t="-1724" r="-250943" b="-101724"/>
                          </a:stretch>
                        </a:blipFill>
                      </a:tcPr>
                    </a:tc>
                    <a:tc>
                      <a:txBody>
                        <a:bodyPr/>
                        <a:lstStyle/>
                        <a:p>
                          <a:endParaRPr lang="zh-CN"/>
                        </a:p>
                      </a:txBody>
                      <a:tcPr anchor="ctr">
                        <a:blipFill>
                          <a:blip r:embed="rId3"/>
                          <a:stretch>
                            <a:fillRect l="-541026" t="-1724" r="-923077" b="-101724"/>
                          </a:stretch>
                        </a:blipFill>
                      </a:tcPr>
                    </a:tc>
                    <a:tc>
                      <a:txBody>
                        <a:bodyPr/>
                        <a:lstStyle/>
                        <a:p>
                          <a:endParaRPr lang="zh-CN"/>
                        </a:p>
                      </a:txBody>
                      <a:tcPr anchor="ctr">
                        <a:blipFill>
                          <a:blip r:embed="rId3"/>
                          <a:stretch>
                            <a:fillRect l="-154321" t="-1724" r="-122222" b="-10172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704" t="-103509" r="-250943" b="-3509"/>
                          </a:stretch>
                        </a:blipFill>
                      </a:tcPr>
                    </a:tc>
                    <a:tc>
                      <a:txBody>
                        <a:bodyPr/>
                        <a:lstStyle/>
                        <a:p>
                          <a:endParaRPr lang="zh-CN"/>
                        </a:p>
                      </a:txBody>
                      <a:tcPr anchor="ctr">
                        <a:blipFill>
                          <a:blip r:embed="rId3"/>
                          <a:stretch>
                            <a:fillRect l="-541026" t="-103509" r="-923077" b="-3509"/>
                          </a:stretch>
                        </a:blipFill>
                      </a:tcPr>
                    </a:tc>
                    <a:tc>
                      <a:txBody>
                        <a:bodyPr/>
                        <a:lstStyle/>
                        <a:p>
                          <a:endParaRPr lang="zh-CN"/>
                        </a:p>
                      </a:txBody>
                      <a:tcPr anchor="ctr">
                        <a:blipFill>
                          <a:blip r:embed="rId3"/>
                          <a:stretch>
                            <a:fillRect l="-154321" t="-103509" r="-122222" b="-350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A617B7-0C1D-4ACD-975E-9C933CF7CB8F}"/>
                  </a:ext>
                </a:extLst>
              </p:cNvPr>
              <p:cNvSpPr txBox="1"/>
              <p:nvPr/>
            </p:nvSpPr>
            <p:spPr>
              <a:xfrm>
                <a:off x="391770" y="2773496"/>
                <a:ext cx="3041374"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94A617B7-0C1D-4ACD-975E-9C933CF7CB8F}"/>
                  </a:ext>
                </a:extLst>
              </p:cNvPr>
              <p:cNvSpPr txBox="1">
                <a:spLocks noRot="1" noChangeAspect="1" noMove="1" noResize="1" noEditPoints="1" noAdjustHandles="1" noChangeArrowheads="1" noChangeShapeType="1" noTextEdit="1"/>
              </p:cNvSpPr>
              <p:nvPr/>
            </p:nvSpPr>
            <p:spPr>
              <a:xfrm>
                <a:off x="391770" y="2773496"/>
                <a:ext cx="3041374" cy="369332"/>
              </a:xfrm>
              <a:prstGeom prst="rect">
                <a:avLst/>
              </a:prstGeom>
              <a:blipFill>
                <a:blip r:embed="rId4"/>
                <a:stretch>
                  <a:fillRect l="-160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2710635458"/>
                  </p:ext>
                </p:extLst>
              </p:nvPr>
            </p:nvGraphicFramePr>
            <p:xfrm>
              <a:off x="391770" y="3288957"/>
              <a:ext cx="3511003" cy="1043772"/>
            </p:xfrm>
            <a:graphic>
              <a:graphicData uri="http://schemas.openxmlformats.org/drawingml/2006/table">
                <a:tbl>
                  <a:tblPr bandRow="1">
                    <a:tableStyleId>{68D230F3-CF80-4859-8CE7-A43EE81993B5}</a:tableStyleId>
                  </a:tblPr>
                  <a:tblGrid>
                    <a:gridCol w="313912">
                      <a:extLst>
                        <a:ext uri="{9D8B030D-6E8A-4147-A177-3AD203B41FA5}">
                          <a16:colId xmlns:a16="http://schemas.microsoft.com/office/drawing/2014/main" val="918762525"/>
                        </a:ext>
                      </a:extLst>
                    </a:gridCol>
                    <a:gridCol w="461531">
                      <a:extLst>
                        <a:ext uri="{9D8B030D-6E8A-4147-A177-3AD203B41FA5}">
                          <a16:colId xmlns:a16="http://schemas.microsoft.com/office/drawing/2014/main" val="2719862703"/>
                        </a:ext>
                      </a:extLst>
                    </a:gridCol>
                    <a:gridCol w="269636">
                      <a:extLst>
                        <a:ext uri="{9D8B030D-6E8A-4147-A177-3AD203B41FA5}">
                          <a16:colId xmlns:a16="http://schemas.microsoft.com/office/drawing/2014/main" val="1879101947"/>
                        </a:ext>
                      </a:extLst>
                    </a:gridCol>
                    <a:gridCol w="1082724">
                      <a:extLst>
                        <a:ext uri="{9D8B030D-6E8A-4147-A177-3AD203B41FA5}">
                          <a16:colId xmlns:a16="http://schemas.microsoft.com/office/drawing/2014/main" val="2422001383"/>
                        </a:ext>
                      </a:extLst>
                    </a:gridCol>
                    <a:gridCol w="138320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483733720"/>
                      </a:ext>
                    </a:extLst>
                  </a:tr>
                </a:tbl>
              </a:graphicData>
            </a:graphic>
          </p:graphicFrame>
        </mc:Choice>
        <mc:Fallback xmlns="">
          <p:graphicFrame>
            <p:nvGraphicFramePr>
              <p:cNvPr id="17" name="表格 16">
                <a:extLst>
                  <a:ext uri="{FF2B5EF4-FFF2-40B4-BE49-F238E27FC236}">
                    <a16:creationId xmlns:a16="http://schemas.microsoft.com/office/drawing/2014/main" id="{8625CCAB-C204-4B04-9279-934C10B48FF9}"/>
                  </a:ext>
                </a:extLst>
              </p:cNvPr>
              <p:cNvGraphicFramePr>
                <a:graphicFrameLocks noGrp="1"/>
              </p:cNvGraphicFramePr>
              <p:nvPr>
                <p:extLst>
                  <p:ext uri="{D42A27DB-BD31-4B8C-83A1-F6EECF244321}">
                    <p14:modId xmlns:p14="http://schemas.microsoft.com/office/powerpoint/2010/main" val="2710635458"/>
                  </p:ext>
                </p:extLst>
              </p:nvPr>
            </p:nvGraphicFramePr>
            <p:xfrm>
              <a:off x="391770" y="3288957"/>
              <a:ext cx="3511003" cy="1043772"/>
            </p:xfrm>
            <a:graphic>
              <a:graphicData uri="http://schemas.openxmlformats.org/drawingml/2006/table">
                <a:tbl>
                  <a:tblPr bandRow="1">
                    <a:tableStyleId>{68D230F3-CF80-4859-8CE7-A43EE81993B5}</a:tableStyleId>
                  </a:tblPr>
                  <a:tblGrid>
                    <a:gridCol w="313912">
                      <a:extLst>
                        <a:ext uri="{9D8B030D-6E8A-4147-A177-3AD203B41FA5}">
                          <a16:colId xmlns:a16="http://schemas.microsoft.com/office/drawing/2014/main" val="918762525"/>
                        </a:ext>
                      </a:extLst>
                    </a:gridCol>
                    <a:gridCol w="461531">
                      <a:extLst>
                        <a:ext uri="{9D8B030D-6E8A-4147-A177-3AD203B41FA5}">
                          <a16:colId xmlns:a16="http://schemas.microsoft.com/office/drawing/2014/main" val="2719862703"/>
                        </a:ext>
                      </a:extLst>
                    </a:gridCol>
                    <a:gridCol w="269636">
                      <a:extLst>
                        <a:ext uri="{9D8B030D-6E8A-4147-A177-3AD203B41FA5}">
                          <a16:colId xmlns:a16="http://schemas.microsoft.com/office/drawing/2014/main" val="1879101947"/>
                        </a:ext>
                      </a:extLst>
                    </a:gridCol>
                    <a:gridCol w="1082724">
                      <a:extLst>
                        <a:ext uri="{9D8B030D-6E8A-4147-A177-3AD203B41FA5}">
                          <a16:colId xmlns:a16="http://schemas.microsoft.com/office/drawing/2014/main" val="2422001383"/>
                        </a:ext>
                      </a:extLst>
                    </a:gridCol>
                    <a:gridCol w="138320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69333" t="-1754" r="-601333" b="-205263"/>
                          </a:stretch>
                        </a:blipFill>
                      </a:tcPr>
                    </a:tc>
                    <a:tc>
                      <a:txBody>
                        <a:bodyPr/>
                        <a:lstStyle/>
                        <a:p>
                          <a:endParaRPr lang="zh-CN"/>
                        </a:p>
                      </a:txBody>
                      <a:tcPr anchor="ctr">
                        <a:blipFill>
                          <a:blip r:embed="rId5"/>
                          <a:stretch>
                            <a:fillRect l="-282222" t="-1754" r="-902222" b="-205263"/>
                          </a:stretch>
                        </a:blipFill>
                      </a:tcPr>
                    </a:tc>
                    <a:tc>
                      <a:txBody>
                        <a:bodyPr/>
                        <a:lstStyle/>
                        <a:p>
                          <a:endParaRPr lang="zh-CN"/>
                        </a:p>
                      </a:txBody>
                      <a:tcPr anchor="ctr">
                        <a:blipFill>
                          <a:blip r:embed="rId5"/>
                          <a:stretch>
                            <a:fillRect l="-96629" t="-1754" r="-128090" b="-20526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69333" t="-100000" r="-601333" b="-101724"/>
                          </a:stretch>
                        </a:blipFill>
                      </a:tcPr>
                    </a:tc>
                    <a:tc>
                      <a:txBody>
                        <a:bodyPr/>
                        <a:lstStyle/>
                        <a:p>
                          <a:endParaRPr lang="zh-CN"/>
                        </a:p>
                      </a:txBody>
                      <a:tcPr anchor="ctr">
                        <a:blipFill>
                          <a:blip r:embed="rId5"/>
                          <a:stretch>
                            <a:fillRect l="-282222" t="-100000" r="-902222" b="-101724"/>
                          </a:stretch>
                        </a:blipFill>
                      </a:tcPr>
                    </a:tc>
                    <a:tc>
                      <a:txBody>
                        <a:bodyPr/>
                        <a:lstStyle/>
                        <a:p>
                          <a:endParaRPr lang="zh-CN"/>
                        </a:p>
                      </a:txBody>
                      <a:tcPr anchor="ctr">
                        <a:blipFill>
                          <a:blip r:embed="rId5"/>
                          <a:stretch>
                            <a:fillRect l="-96629" t="-100000" r="-128090" b="-10172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4792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69333" t="-203509" r="-601333" b="-3509"/>
                          </a:stretch>
                        </a:blipFill>
                      </a:tcPr>
                    </a:tc>
                    <a:tc>
                      <a:txBody>
                        <a:bodyPr/>
                        <a:lstStyle/>
                        <a:p>
                          <a:endParaRPr lang="zh-CN"/>
                        </a:p>
                      </a:txBody>
                      <a:tcPr anchor="ctr">
                        <a:blipFill>
                          <a:blip r:embed="rId5"/>
                          <a:stretch>
                            <a:fillRect l="-282222" t="-203509" r="-902222" b="-3509"/>
                          </a:stretch>
                        </a:blipFill>
                      </a:tcPr>
                    </a:tc>
                    <a:tc>
                      <a:txBody>
                        <a:bodyPr/>
                        <a:lstStyle/>
                        <a:p>
                          <a:endParaRPr lang="zh-CN"/>
                        </a:p>
                      </a:txBody>
                      <a:tcPr anchor="ctr">
                        <a:blipFill>
                          <a:blip r:embed="rId5"/>
                          <a:stretch>
                            <a:fillRect l="-96629" t="-203509" r="-128090" b="-350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483733720"/>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85BEA35-15EE-4A56-9E4B-66E7CEB600E6}"/>
                  </a:ext>
                </a:extLst>
              </p:cNvPr>
              <p:cNvSpPr txBox="1"/>
              <p:nvPr/>
            </p:nvSpPr>
            <p:spPr>
              <a:xfrm>
                <a:off x="4230228" y="938273"/>
                <a:ext cx="3455506"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85BEA35-15EE-4A56-9E4B-66E7CEB600E6}"/>
                  </a:ext>
                </a:extLst>
              </p:cNvPr>
              <p:cNvSpPr txBox="1">
                <a:spLocks noRot="1" noChangeAspect="1" noMove="1" noResize="1" noEditPoints="1" noAdjustHandles="1" noChangeArrowheads="1" noChangeShapeType="1" noTextEdit="1"/>
              </p:cNvSpPr>
              <p:nvPr/>
            </p:nvSpPr>
            <p:spPr>
              <a:xfrm>
                <a:off x="4230228" y="938273"/>
                <a:ext cx="3455506" cy="369332"/>
              </a:xfrm>
              <a:prstGeom prst="rect">
                <a:avLst/>
              </a:prstGeom>
              <a:blipFill>
                <a:blip r:embed="rId6"/>
                <a:stretch>
                  <a:fillRect l="-1587"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A31D80CC-88D7-4018-AE01-E5D6F0F788FF}"/>
                  </a:ext>
                </a:extLst>
              </p:cNvPr>
              <p:cNvGraphicFramePr>
                <a:graphicFrameLocks noGrp="1"/>
              </p:cNvGraphicFramePr>
              <p:nvPr>
                <p:extLst>
                  <p:ext uri="{D42A27DB-BD31-4B8C-83A1-F6EECF244321}">
                    <p14:modId xmlns:p14="http://schemas.microsoft.com/office/powerpoint/2010/main" val="4006387864"/>
                  </p:ext>
                </p:extLst>
              </p:nvPr>
            </p:nvGraphicFramePr>
            <p:xfrm>
              <a:off x="4230227" y="1453524"/>
              <a:ext cx="4522003" cy="1371600"/>
            </p:xfrm>
            <a:graphic>
              <a:graphicData uri="http://schemas.openxmlformats.org/drawingml/2006/table">
                <a:tbl>
                  <a:tblPr bandRow="1">
                    <a:tableStyleId>{68D230F3-CF80-4859-8CE7-A43EE81993B5}</a:tableStyleId>
                  </a:tblPr>
                  <a:tblGrid>
                    <a:gridCol w="329651">
                      <a:extLst>
                        <a:ext uri="{9D8B030D-6E8A-4147-A177-3AD203B41FA5}">
                          <a16:colId xmlns:a16="http://schemas.microsoft.com/office/drawing/2014/main" val="918762525"/>
                        </a:ext>
                      </a:extLst>
                    </a:gridCol>
                    <a:gridCol w="1383722">
                      <a:extLst>
                        <a:ext uri="{9D8B030D-6E8A-4147-A177-3AD203B41FA5}">
                          <a16:colId xmlns:a16="http://schemas.microsoft.com/office/drawing/2014/main" val="2719862703"/>
                        </a:ext>
                      </a:extLst>
                    </a:gridCol>
                    <a:gridCol w="218661">
                      <a:extLst>
                        <a:ext uri="{9D8B030D-6E8A-4147-A177-3AD203B41FA5}">
                          <a16:colId xmlns:a16="http://schemas.microsoft.com/office/drawing/2014/main" val="1879101947"/>
                        </a:ext>
                      </a:extLst>
                    </a:gridCol>
                    <a:gridCol w="974035">
                      <a:extLst>
                        <a:ext uri="{9D8B030D-6E8A-4147-A177-3AD203B41FA5}">
                          <a16:colId xmlns:a16="http://schemas.microsoft.com/office/drawing/2014/main" val="2422001383"/>
                        </a:ext>
                      </a:extLst>
                    </a:gridCol>
                    <a:gridCol w="1615934">
                      <a:extLst>
                        <a:ext uri="{9D8B030D-6E8A-4147-A177-3AD203B41FA5}">
                          <a16:colId xmlns:a16="http://schemas.microsoft.com/office/drawing/2014/main" val="335760230"/>
                        </a:ext>
                      </a:extLst>
                    </a:gridCol>
                  </a:tblGrid>
                  <a:tr h="26669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6669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26669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3171780891"/>
                      </a:ext>
                    </a:extLst>
                  </a:tr>
                  <a:tr h="26669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629670264"/>
                      </a:ext>
                    </a:extLst>
                  </a:tr>
                  <a:tr h="26669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(2),(3),(4)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540795110"/>
                      </a:ext>
                    </a:extLst>
                  </a:tr>
                </a:tbl>
              </a:graphicData>
            </a:graphic>
          </p:graphicFrame>
        </mc:Choice>
        <mc:Fallback xmlns="">
          <p:graphicFrame>
            <p:nvGraphicFramePr>
              <p:cNvPr id="19" name="表格 18">
                <a:extLst>
                  <a:ext uri="{FF2B5EF4-FFF2-40B4-BE49-F238E27FC236}">
                    <a16:creationId xmlns:a16="http://schemas.microsoft.com/office/drawing/2014/main" id="{A31D80CC-88D7-4018-AE01-E5D6F0F788FF}"/>
                  </a:ext>
                </a:extLst>
              </p:cNvPr>
              <p:cNvGraphicFramePr>
                <a:graphicFrameLocks noGrp="1"/>
              </p:cNvGraphicFramePr>
              <p:nvPr>
                <p:extLst>
                  <p:ext uri="{D42A27DB-BD31-4B8C-83A1-F6EECF244321}">
                    <p14:modId xmlns:p14="http://schemas.microsoft.com/office/powerpoint/2010/main" val="4006387864"/>
                  </p:ext>
                </p:extLst>
              </p:nvPr>
            </p:nvGraphicFramePr>
            <p:xfrm>
              <a:off x="4230227" y="1453524"/>
              <a:ext cx="4522003" cy="1371600"/>
            </p:xfrm>
            <a:graphic>
              <a:graphicData uri="http://schemas.openxmlformats.org/drawingml/2006/table">
                <a:tbl>
                  <a:tblPr bandRow="1">
                    <a:tableStyleId>{68D230F3-CF80-4859-8CE7-A43EE81993B5}</a:tableStyleId>
                  </a:tblPr>
                  <a:tblGrid>
                    <a:gridCol w="329651">
                      <a:extLst>
                        <a:ext uri="{9D8B030D-6E8A-4147-A177-3AD203B41FA5}">
                          <a16:colId xmlns:a16="http://schemas.microsoft.com/office/drawing/2014/main" val="918762525"/>
                        </a:ext>
                      </a:extLst>
                    </a:gridCol>
                    <a:gridCol w="1383722">
                      <a:extLst>
                        <a:ext uri="{9D8B030D-6E8A-4147-A177-3AD203B41FA5}">
                          <a16:colId xmlns:a16="http://schemas.microsoft.com/office/drawing/2014/main" val="2719862703"/>
                        </a:ext>
                      </a:extLst>
                    </a:gridCol>
                    <a:gridCol w="218661">
                      <a:extLst>
                        <a:ext uri="{9D8B030D-6E8A-4147-A177-3AD203B41FA5}">
                          <a16:colId xmlns:a16="http://schemas.microsoft.com/office/drawing/2014/main" val="1879101947"/>
                        </a:ext>
                      </a:extLst>
                    </a:gridCol>
                    <a:gridCol w="974035">
                      <a:extLst>
                        <a:ext uri="{9D8B030D-6E8A-4147-A177-3AD203B41FA5}">
                          <a16:colId xmlns:a16="http://schemas.microsoft.com/office/drawing/2014/main" val="2422001383"/>
                        </a:ext>
                      </a:extLst>
                    </a:gridCol>
                    <a:gridCol w="1615934">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23684" t="-2222" r="-202632" b="-417778"/>
                          </a:stretch>
                        </a:blipFill>
                      </a:tcPr>
                    </a:tc>
                    <a:tc>
                      <a:txBody>
                        <a:bodyPr/>
                        <a:lstStyle/>
                        <a:p>
                          <a:endParaRPr lang="zh-CN"/>
                        </a:p>
                      </a:txBody>
                      <a:tcPr anchor="ctr">
                        <a:blipFill>
                          <a:blip r:embed="rId7"/>
                          <a:stretch>
                            <a:fillRect l="-805714" t="-2222" r="-1220000" b="-417778"/>
                          </a:stretch>
                        </a:blipFill>
                      </a:tcPr>
                    </a:tc>
                    <a:tc>
                      <a:txBody>
                        <a:bodyPr/>
                        <a:lstStyle/>
                        <a:p>
                          <a:endParaRPr lang="zh-CN"/>
                        </a:p>
                      </a:txBody>
                      <a:tcPr anchor="ctr">
                        <a:blipFill>
                          <a:blip r:embed="rId7"/>
                          <a:stretch>
                            <a:fillRect l="-198125" t="-2222" r="-166875" b="-4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23684" t="-102222" r="-202632" b="-317778"/>
                          </a:stretch>
                        </a:blipFill>
                      </a:tcPr>
                    </a:tc>
                    <a:tc>
                      <a:txBody>
                        <a:bodyPr/>
                        <a:lstStyle/>
                        <a:p>
                          <a:endParaRPr lang="zh-CN"/>
                        </a:p>
                      </a:txBody>
                      <a:tcPr anchor="ctr">
                        <a:blipFill>
                          <a:blip r:embed="rId7"/>
                          <a:stretch>
                            <a:fillRect l="-805714" t="-102222" r="-1220000" b="-317778"/>
                          </a:stretch>
                        </a:blipFill>
                      </a:tcPr>
                    </a:tc>
                    <a:tc>
                      <a:txBody>
                        <a:bodyPr/>
                        <a:lstStyle/>
                        <a:p>
                          <a:endParaRPr lang="zh-CN"/>
                        </a:p>
                      </a:txBody>
                      <a:tcPr anchor="ctr">
                        <a:blipFill>
                          <a:blip r:embed="rId7"/>
                          <a:stretch>
                            <a:fillRect l="-198125" t="-102222" r="-166875" b="-317778"/>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23684" t="-197826" r="-202632" b="-210870"/>
                          </a:stretch>
                        </a:blipFill>
                      </a:tcPr>
                    </a:tc>
                    <a:tc>
                      <a:txBody>
                        <a:bodyPr/>
                        <a:lstStyle/>
                        <a:p>
                          <a:endParaRPr lang="zh-CN"/>
                        </a:p>
                      </a:txBody>
                      <a:tcPr anchor="ctr">
                        <a:blipFill>
                          <a:blip r:embed="rId7"/>
                          <a:stretch>
                            <a:fillRect l="-805714" t="-197826" r="-1220000" b="-210870"/>
                          </a:stretch>
                        </a:blipFill>
                      </a:tcPr>
                    </a:tc>
                    <a:tc>
                      <a:txBody>
                        <a:bodyPr/>
                        <a:lstStyle/>
                        <a:p>
                          <a:endParaRPr lang="zh-CN"/>
                        </a:p>
                      </a:txBody>
                      <a:tcPr anchor="ctr">
                        <a:blipFill>
                          <a:blip r:embed="rId7"/>
                          <a:stretch>
                            <a:fillRect l="-198125" t="-197826" r="-166875" b="-21087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3171780891"/>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23684" t="-304444" r="-202632" b="-115556"/>
                          </a:stretch>
                        </a:blipFill>
                      </a:tcPr>
                    </a:tc>
                    <a:tc>
                      <a:txBody>
                        <a:bodyPr/>
                        <a:lstStyle/>
                        <a:p>
                          <a:endParaRPr lang="zh-CN"/>
                        </a:p>
                      </a:txBody>
                      <a:tcPr anchor="ctr">
                        <a:blipFill>
                          <a:blip r:embed="rId7"/>
                          <a:stretch>
                            <a:fillRect l="-805714" t="-304444" r="-1220000" b="-115556"/>
                          </a:stretch>
                        </a:blipFill>
                      </a:tcPr>
                    </a:tc>
                    <a:tc>
                      <a:txBody>
                        <a:bodyPr/>
                        <a:lstStyle/>
                        <a:p>
                          <a:endParaRPr lang="zh-CN"/>
                        </a:p>
                      </a:txBody>
                      <a:tcPr anchor="ctr">
                        <a:blipFill>
                          <a:blip r:embed="rId7"/>
                          <a:stretch>
                            <a:fillRect l="-198125" t="-304444" r="-166875" b="-11555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629670264"/>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23684" t="-404444" r="-202632" b="-15556"/>
                          </a:stretch>
                        </a:blipFill>
                      </a:tcPr>
                    </a:tc>
                    <a:tc>
                      <a:txBody>
                        <a:bodyPr/>
                        <a:lstStyle/>
                        <a:p>
                          <a:endParaRPr lang="zh-CN"/>
                        </a:p>
                      </a:txBody>
                      <a:tcPr anchor="ctr">
                        <a:blipFill>
                          <a:blip r:embed="rId7"/>
                          <a:stretch>
                            <a:fillRect l="-805714" t="-404444" r="-1220000" b="-15556"/>
                          </a:stretch>
                        </a:blipFill>
                      </a:tcPr>
                    </a:tc>
                    <a:tc>
                      <a:txBody>
                        <a:bodyPr/>
                        <a:lstStyle/>
                        <a:p>
                          <a:endParaRPr lang="zh-CN"/>
                        </a:p>
                      </a:txBody>
                      <a:tcPr anchor="ctr">
                        <a:blipFill>
                          <a:blip r:embed="rId7"/>
                          <a:stretch>
                            <a:fillRect l="-198125" t="-404444" r="-166875" b="-15556"/>
                          </a:stretch>
                        </a:blipFill>
                      </a:tcPr>
                    </a:tc>
                    <a:tc>
                      <a:txBody>
                        <a:bodyPr/>
                        <a:lstStyle/>
                        <a:p>
                          <a:r>
                            <a:rPr lang="en-US" altLang="zh-CN" sz="1200" b="1">
                              <a:solidFill>
                                <a:schemeClr val="accent2">
                                  <a:lumMod val="50000"/>
                                </a:schemeClr>
                              </a:solidFill>
                            </a:rPr>
                            <a:t>// (2),(3),(4)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540795110"/>
                      </a:ext>
                    </a:extLst>
                  </a:tr>
                </a:tbl>
              </a:graphicData>
            </a:graphic>
          </p:graphicFrame>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11F6EBD-30BF-4FAF-8055-2DB3FD258A5A}"/>
                  </a:ext>
                </a:extLst>
              </p:cNvPr>
              <p:cNvSpPr txBox="1"/>
              <p:nvPr/>
            </p:nvSpPr>
            <p:spPr>
              <a:xfrm>
                <a:off x="4230229" y="3104291"/>
                <a:ext cx="3455505"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11F6EBD-30BF-4FAF-8055-2DB3FD258A5A}"/>
                  </a:ext>
                </a:extLst>
              </p:cNvPr>
              <p:cNvSpPr txBox="1">
                <a:spLocks noRot="1" noChangeAspect="1" noMove="1" noResize="1" noEditPoints="1" noAdjustHandles="1" noChangeArrowheads="1" noChangeShapeType="1" noTextEdit="1"/>
              </p:cNvSpPr>
              <p:nvPr/>
            </p:nvSpPr>
            <p:spPr>
              <a:xfrm>
                <a:off x="4230229" y="3104291"/>
                <a:ext cx="3455505" cy="369332"/>
              </a:xfrm>
              <a:prstGeom prst="rect">
                <a:avLst/>
              </a:prstGeom>
              <a:blipFill>
                <a:blip r:embed="rId8"/>
                <a:stretch>
                  <a:fillRect l="-158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表格 20">
                <a:extLst>
                  <a:ext uri="{FF2B5EF4-FFF2-40B4-BE49-F238E27FC236}">
                    <a16:creationId xmlns:a16="http://schemas.microsoft.com/office/drawing/2014/main" id="{610CC513-87FE-4150-94E9-C7EE7ED7CB1B}"/>
                  </a:ext>
                </a:extLst>
              </p:cNvPr>
              <p:cNvGraphicFramePr>
                <a:graphicFrameLocks noGrp="1"/>
              </p:cNvGraphicFramePr>
              <p:nvPr>
                <p:extLst>
                  <p:ext uri="{D42A27DB-BD31-4B8C-83A1-F6EECF244321}">
                    <p14:modId xmlns:p14="http://schemas.microsoft.com/office/powerpoint/2010/main" val="1440189825"/>
                  </p:ext>
                </p:extLst>
              </p:nvPr>
            </p:nvGraphicFramePr>
            <p:xfrm>
              <a:off x="4230227" y="3636881"/>
              <a:ext cx="3639384" cy="695848"/>
            </p:xfrm>
            <a:graphic>
              <a:graphicData uri="http://schemas.openxmlformats.org/drawingml/2006/table">
                <a:tbl>
                  <a:tblPr bandRow="1">
                    <a:tableStyleId>{68D230F3-CF80-4859-8CE7-A43EE81993B5}</a:tableStyleId>
                  </a:tblPr>
                  <a:tblGrid>
                    <a:gridCol w="429290">
                      <a:extLst>
                        <a:ext uri="{9D8B030D-6E8A-4147-A177-3AD203B41FA5}">
                          <a16:colId xmlns:a16="http://schemas.microsoft.com/office/drawing/2014/main" val="918762525"/>
                        </a:ext>
                      </a:extLst>
                    </a:gridCol>
                    <a:gridCol w="471862">
                      <a:extLst>
                        <a:ext uri="{9D8B030D-6E8A-4147-A177-3AD203B41FA5}">
                          <a16:colId xmlns:a16="http://schemas.microsoft.com/office/drawing/2014/main" val="2719862703"/>
                        </a:ext>
                      </a:extLst>
                    </a:gridCol>
                    <a:gridCol w="258418">
                      <a:extLst>
                        <a:ext uri="{9D8B030D-6E8A-4147-A177-3AD203B41FA5}">
                          <a16:colId xmlns:a16="http://schemas.microsoft.com/office/drawing/2014/main" val="1879101947"/>
                        </a:ext>
                      </a:extLst>
                    </a:gridCol>
                    <a:gridCol w="1207604">
                      <a:extLst>
                        <a:ext uri="{9D8B030D-6E8A-4147-A177-3AD203B41FA5}">
                          <a16:colId xmlns:a16="http://schemas.microsoft.com/office/drawing/2014/main" val="2422001383"/>
                        </a:ext>
                      </a:extLst>
                    </a:gridCol>
                    <a:gridCol w="12722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bl>
              </a:graphicData>
            </a:graphic>
          </p:graphicFrame>
        </mc:Choice>
        <mc:Fallback xmlns="">
          <p:graphicFrame>
            <p:nvGraphicFramePr>
              <p:cNvPr id="21" name="表格 20">
                <a:extLst>
                  <a:ext uri="{FF2B5EF4-FFF2-40B4-BE49-F238E27FC236}">
                    <a16:creationId xmlns:a16="http://schemas.microsoft.com/office/drawing/2014/main" id="{610CC513-87FE-4150-94E9-C7EE7ED7CB1B}"/>
                  </a:ext>
                </a:extLst>
              </p:cNvPr>
              <p:cNvGraphicFramePr>
                <a:graphicFrameLocks noGrp="1"/>
              </p:cNvGraphicFramePr>
              <p:nvPr>
                <p:extLst>
                  <p:ext uri="{D42A27DB-BD31-4B8C-83A1-F6EECF244321}">
                    <p14:modId xmlns:p14="http://schemas.microsoft.com/office/powerpoint/2010/main" val="1440189825"/>
                  </p:ext>
                </p:extLst>
              </p:nvPr>
            </p:nvGraphicFramePr>
            <p:xfrm>
              <a:off x="4230227" y="3636881"/>
              <a:ext cx="3639384" cy="695848"/>
            </p:xfrm>
            <a:graphic>
              <a:graphicData uri="http://schemas.openxmlformats.org/drawingml/2006/table">
                <a:tbl>
                  <a:tblPr bandRow="1">
                    <a:tableStyleId>{68D230F3-CF80-4859-8CE7-A43EE81993B5}</a:tableStyleId>
                  </a:tblPr>
                  <a:tblGrid>
                    <a:gridCol w="429290">
                      <a:extLst>
                        <a:ext uri="{9D8B030D-6E8A-4147-A177-3AD203B41FA5}">
                          <a16:colId xmlns:a16="http://schemas.microsoft.com/office/drawing/2014/main" val="918762525"/>
                        </a:ext>
                      </a:extLst>
                    </a:gridCol>
                    <a:gridCol w="471862">
                      <a:extLst>
                        <a:ext uri="{9D8B030D-6E8A-4147-A177-3AD203B41FA5}">
                          <a16:colId xmlns:a16="http://schemas.microsoft.com/office/drawing/2014/main" val="2719862703"/>
                        </a:ext>
                      </a:extLst>
                    </a:gridCol>
                    <a:gridCol w="258418">
                      <a:extLst>
                        <a:ext uri="{9D8B030D-6E8A-4147-A177-3AD203B41FA5}">
                          <a16:colId xmlns:a16="http://schemas.microsoft.com/office/drawing/2014/main" val="1879101947"/>
                        </a:ext>
                      </a:extLst>
                    </a:gridCol>
                    <a:gridCol w="1207604">
                      <a:extLst>
                        <a:ext uri="{9D8B030D-6E8A-4147-A177-3AD203B41FA5}">
                          <a16:colId xmlns:a16="http://schemas.microsoft.com/office/drawing/2014/main" val="2422001383"/>
                        </a:ext>
                      </a:extLst>
                    </a:gridCol>
                    <a:gridCol w="1272210">
                      <a:extLst>
                        <a:ext uri="{9D8B030D-6E8A-4147-A177-3AD203B41FA5}">
                          <a16:colId xmlns:a16="http://schemas.microsoft.com/office/drawing/2014/main" val="335760230"/>
                        </a:ext>
                      </a:extLst>
                    </a:gridCol>
                  </a:tblGrid>
                  <a:tr h="34792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9"/>
                          <a:stretch>
                            <a:fillRect l="-92208" t="-1724" r="-585714" b="-101724"/>
                          </a:stretch>
                        </a:blipFill>
                      </a:tcPr>
                    </a:tc>
                    <a:tc>
                      <a:txBody>
                        <a:bodyPr/>
                        <a:lstStyle/>
                        <a:p>
                          <a:endParaRPr lang="zh-CN"/>
                        </a:p>
                      </a:txBody>
                      <a:tcPr anchor="ctr">
                        <a:blipFill>
                          <a:blip r:embed="rId9"/>
                          <a:stretch>
                            <a:fillRect l="-344186" t="-1724" r="-948837" b="-101724"/>
                          </a:stretch>
                        </a:blipFill>
                      </a:tcPr>
                    </a:tc>
                    <a:tc>
                      <a:txBody>
                        <a:bodyPr/>
                        <a:lstStyle/>
                        <a:p>
                          <a:endParaRPr lang="zh-CN"/>
                        </a:p>
                      </a:txBody>
                      <a:tcPr anchor="ctr">
                        <a:blipFill>
                          <a:blip r:embed="rId9"/>
                          <a:stretch>
                            <a:fillRect l="-96465" t="-1724" r="-106061" b="-10172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4792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9"/>
                          <a:stretch>
                            <a:fillRect l="-92208" t="-103509" r="-585714" b="-3509"/>
                          </a:stretch>
                        </a:blipFill>
                      </a:tcPr>
                    </a:tc>
                    <a:tc>
                      <a:txBody>
                        <a:bodyPr/>
                        <a:lstStyle/>
                        <a:p>
                          <a:endParaRPr lang="zh-CN"/>
                        </a:p>
                      </a:txBody>
                      <a:tcPr anchor="ctr">
                        <a:blipFill>
                          <a:blip r:embed="rId9"/>
                          <a:stretch>
                            <a:fillRect l="-344186" t="-103509" r="-948837" b="-3509"/>
                          </a:stretch>
                        </a:blipFill>
                      </a:tcPr>
                    </a:tc>
                    <a:tc>
                      <a:txBody>
                        <a:bodyPr/>
                        <a:lstStyle/>
                        <a:p>
                          <a:endParaRPr lang="zh-CN"/>
                        </a:p>
                      </a:txBody>
                      <a:tcPr anchor="ctr">
                        <a:blipFill>
                          <a:blip r:embed="rId9"/>
                          <a:stretch>
                            <a:fillRect l="-96465" t="-103509" r="-106061" b="-350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bl>
              </a:graphicData>
            </a:graphic>
          </p:graphicFrame>
        </mc:Fallback>
      </mc:AlternateContent>
    </p:spTree>
    <p:extLst>
      <p:ext uri="{BB962C8B-B14F-4D97-AF65-F5344CB8AC3E}">
        <p14:creationId xmlns:p14="http://schemas.microsoft.com/office/powerpoint/2010/main" val="3096232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矛盾律和排中律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EDF073-4FDC-486E-8645-A378F1A06E8C}"/>
                  </a:ext>
                </a:extLst>
              </p:cNvPr>
              <p:cNvSpPr txBox="1"/>
              <p:nvPr/>
            </p:nvSpPr>
            <p:spPr>
              <a:xfrm>
                <a:off x="969066" y="810102"/>
                <a:ext cx="5471492" cy="694614"/>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rgbClr val="002060"/>
                    </a:solidFill>
                  </a:rPr>
                  <a:t>前面已经证明矛盾律：由</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和</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可得</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𝑩</m:t>
                    </m:r>
                  </m:oMath>
                </a14:m>
                <a:endParaRPr lang="en-US" altLang="zh-CN" sz="1600" b="1">
                  <a:solidFill>
                    <a:srgbClr val="002060"/>
                  </a:solidFill>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类似也容易证：</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，这就表明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是矛盾式</a:t>
                </a:r>
              </a:p>
            </p:txBody>
          </p:sp>
        </mc:Choice>
        <mc:Fallback xmlns="">
          <p:sp>
            <p:nvSpPr>
              <p:cNvPr id="2" name="文本框 1">
                <a:extLst>
                  <a:ext uri="{FF2B5EF4-FFF2-40B4-BE49-F238E27FC236}">
                    <a16:creationId xmlns:a16="http://schemas.microsoft.com/office/drawing/2014/main" id="{2DEDF073-4FDC-486E-8645-A378F1A06E8C}"/>
                  </a:ext>
                </a:extLst>
              </p:cNvPr>
              <p:cNvSpPr txBox="1">
                <a:spLocks noRot="1" noChangeAspect="1" noMove="1" noResize="1" noEditPoints="1" noAdjustHandles="1" noChangeArrowheads="1" noChangeShapeType="1" noTextEdit="1"/>
              </p:cNvSpPr>
              <p:nvPr/>
            </p:nvSpPr>
            <p:spPr>
              <a:xfrm>
                <a:off x="969066" y="810102"/>
                <a:ext cx="5471492" cy="694614"/>
              </a:xfrm>
              <a:prstGeom prst="rect">
                <a:avLst/>
              </a:prstGeom>
              <a:blipFill>
                <a:blip r:embed="rId2"/>
                <a:stretch>
                  <a:fillRect l="-668" t="-87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FFEDAE7-9FB5-425D-9720-94E3981F6D35}"/>
                  </a:ext>
                </a:extLst>
              </p:cNvPr>
              <p:cNvSpPr txBox="1"/>
              <p:nvPr/>
            </p:nvSpPr>
            <p:spPr>
              <a:xfrm>
                <a:off x="969066" y="1643123"/>
                <a:ext cx="277798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排中律：</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FFFEDAE7-9FB5-425D-9720-94E3981F6D35}"/>
                  </a:ext>
                </a:extLst>
              </p:cNvPr>
              <p:cNvSpPr txBox="1">
                <a:spLocks noRot="1" noChangeAspect="1" noMove="1" noResize="1" noEditPoints="1" noAdjustHandles="1" noChangeArrowheads="1" noChangeShapeType="1" noTextEdit="1"/>
              </p:cNvSpPr>
              <p:nvPr/>
            </p:nvSpPr>
            <p:spPr>
              <a:xfrm>
                <a:off x="969066" y="1643123"/>
                <a:ext cx="2777986" cy="338554"/>
              </a:xfrm>
              <a:prstGeom prst="rect">
                <a:avLst/>
              </a:prstGeom>
              <a:blipFill>
                <a:blip r:embed="rId3"/>
                <a:stretch>
                  <a:fillRect l="-131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4B09C356-FB42-475F-BC86-866C15381B90}"/>
                  </a:ext>
                </a:extLst>
              </p:cNvPr>
              <p:cNvGraphicFramePr>
                <a:graphicFrameLocks noGrp="1"/>
              </p:cNvGraphicFramePr>
              <p:nvPr>
                <p:extLst>
                  <p:ext uri="{D42A27DB-BD31-4B8C-83A1-F6EECF244321}">
                    <p14:modId xmlns:p14="http://schemas.microsoft.com/office/powerpoint/2010/main" val="1060639923"/>
                  </p:ext>
                </p:extLst>
              </p:nvPr>
            </p:nvGraphicFramePr>
            <p:xfrm>
              <a:off x="969067" y="2057875"/>
              <a:ext cx="5113681" cy="2468880"/>
            </p:xfrm>
            <a:graphic>
              <a:graphicData uri="http://schemas.openxmlformats.org/drawingml/2006/table">
                <a:tbl>
                  <a:tblPr bandRow="1">
                    <a:tableStyleId>{68D230F3-CF80-4859-8CE7-A43EE81993B5}</a:tableStyleId>
                  </a:tblPr>
                  <a:tblGrid>
                    <a:gridCol w="318050">
                      <a:extLst>
                        <a:ext uri="{9D8B030D-6E8A-4147-A177-3AD203B41FA5}">
                          <a16:colId xmlns:a16="http://schemas.microsoft.com/office/drawing/2014/main" val="918762525"/>
                        </a:ext>
                      </a:extLst>
                    </a:gridCol>
                    <a:gridCol w="1560444">
                      <a:extLst>
                        <a:ext uri="{9D8B030D-6E8A-4147-A177-3AD203B41FA5}">
                          <a16:colId xmlns:a16="http://schemas.microsoft.com/office/drawing/2014/main" val="2719862703"/>
                        </a:ext>
                      </a:extLst>
                    </a:gridCol>
                    <a:gridCol w="283265">
                      <a:extLst>
                        <a:ext uri="{9D8B030D-6E8A-4147-A177-3AD203B41FA5}">
                          <a16:colId xmlns:a16="http://schemas.microsoft.com/office/drawing/2014/main" val="1879101947"/>
                        </a:ext>
                      </a:extLst>
                    </a:gridCol>
                    <a:gridCol w="1326874">
                      <a:extLst>
                        <a:ext uri="{9D8B030D-6E8A-4147-A177-3AD203B41FA5}">
                          <a16:colId xmlns:a16="http://schemas.microsoft.com/office/drawing/2014/main" val="2422001383"/>
                        </a:ext>
                      </a:extLst>
                    </a:gridCol>
                    <a:gridCol w="1625048">
                      <a:extLst>
                        <a:ext uri="{9D8B030D-6E8A-4147-A177-3AD203B41FA5}">
                          <a16:colId xmlns:a16="http://schemas.microsoft.com/office/drawing/2014/main" val="335760230"/>
                        </a:ext>
                      </a:extLst>
                    </a:gridCol>
                  </a:tblGrid>
                  <a:tr h="251131">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51131">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51131">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51131">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946987916"/>
                      </a:ext>
                    </a:extLst>
                  </a:tr>
                  <a:tr h="251131">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51131">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51131">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51131">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4076285502"/>
                      </a:ext>
                    </a:extLst>
                  </a:tr>
                  <a:tr h="251131">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(4),(8)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750612019"/>
                      </a:ext>
                    </a:extLst>
                  </a:tr>
                </a:tbl>
              </a:graphicData>
            </a:graphic>
          </p:graphicFrame>
        </mc:Choice>
        <mc:Fallback xmlns="">
          <p:graphicFrame>
            <p:nvGraphicFramePr>
              <p:cNvPr id="10" name="表格 9">
                <a:extLst>
                  <a:ext uri="{FF2B5EF4-FFF2-40B4-BE49-F238E27FC236}">
                    <a16:creationId xmlns:a16="http://schemas.microsoft.com/office/drawing/2014/main" id="{4B09C356-FB42-475F-BC86-866C15381B90}"/>
                  </a:ext>
                </a:extLst>
              </p:cNvPr>
              <p:cNvGraphicFramePr>
                <a:graphicFrameLocks noGrp="1"/>
              </p:cNvGraphicFramePr>
              <p:nvPr>
                <p:extLst>
                  <p:ext uri="{D42A27DB-BD31-4B8C-83A1-F6EECF244321}">
                    <p14:modId xmlns:p14="http://schemas.microsoft.com/office/powerpoint/2010/main" val="1060639923"/>
                  </p:ext>
                </p:extLst>
              </p:nvPr>
            </p:nvGraphicFramePr>
            <p:xfrm>
              <a:off x="969067" y="2057875"/>
              <a:ext cx="5113681" cy="2468880"/>
            </p:xfrm>
            <a:graphic>
              <a:graphicData uri="http://schemas.openxmlformats.org/drawingml/2006/table">
                <a:tbl>
                  <a:tblPr bandRow="1">
                    <a:tableStyleId>{68D230F3-CF80-4859-8CE7-A43EE81993B5}</a:tableStyleId>
                  </a:tblPr>
                  <a:tblGrid>
                    <a:gridCol w="318050">
                      <a:extLst>
                        <a:ext uri="{9D8B030D-6E8A-4147-A177-3AD203B41FA5}">
                          <a16:colId xmlns:a16="http://schemas.microsoft.com/office/drawing/2014/main" val="918762525"/>
                        </a:ext>
                      </a:extLst>
                    </a:gridCol>
                    <a:gridCol w="1560444">
                      <a:extLst>
                        <a:ext uri="{9D8B030D-6E8A-4147-A177-3AD203B41FA5}">
                          <a16:colId xmlns:a16="http://schemas.microsoft.com/office/drawing/2014/main" val="2719862703"/>
                        </a:ext>
                      </a:extLst>
                    </a:gridCol>
                    <a:gridCol w="283265">
                      <a:extLst>
                        <a:ext uri="{9D8B030D-6E8A-4147-A177-3AD203B41FA5}">
                          <a16:colId xmlns:a16="http://schemas.microsoft.com/office/drawing/2014/main" val="1879101947"/>
                        </a:ext>
                      </a:extLst>
                    </a:gridCol>
                    <a:gridCol w="1326874">
                      <a:extLst>
                        <a:ext uri="{9D8B030D-6E8A-4147-A177-3AD203B41FA5}">
                          <a16:colId xmlns:a16="http://schemas.microsoft.com/office/drawing/2014/main" val="2422001383"/>
                        </a:ext>
                      </a:extLst>
                    </a:gridCol>
                    <a:gridCol w="1625048">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2222" r="-207004" b="-820000"/>
                          </a:stretch>
                        </a:blipFill>
                      </a:tcPr>
                    </a:tc>
                    <a:tc>
                      <a:txBody>
                        <a:bodyPr/>
                        <a:lstStyle/>
                        <a:p>
                          <a:endParaRPr lang="zh-CN"/>
                        </a:p>
                      </a:txBody>
                      <a:tcPr anchor="ctr">
                        <a:blipFill>
                          <a:blip r:embed="rId4"/>
                          <a:stretch>
                            <a:fillRect l="-671739" t="-2222" r="-1056522" b="-820000"/>
                          </a:stretch>
                        </a:blipFill>
                      </a:tcPr>
                    </a:tc>
                    <a:tc>
                      <a:txBody>
                        <a:bodyPr/>
                        <a:lstStyle/>
                        <a:p>
                          <a:endParaRPr lang="zh-CN"/>
                        </a:p>
                      </a:txBody>
                      <a:tcPr anchor="ctr">
                        <a:blipFill>
                          <a:blip r:embed="rId4"/>
                          <a:stretch>
                            <a:fillRect l="-162844" t="-2222" r="-122936" b="-8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102222" r="-207004" b="-720000"/>
                          </a:stretch>
                        </a:blipFill>
                      </a:tcPr>
                    </a:tc>
                    <a:tc>
                      <a:txBody>
                        <a:bodyPr/>
                        <a:lstStyle/>
                        <a:p>
                          <a:endParaRPr lang="zh-CN"/>
                        </a:p>
                      </a:txBody>
                      <a:tcPr anchor="ctr">
                        <a:blipFill>
                          <a:blip r:embed="rId4"/>
                          <a:stretch>
                            <a:fillRect l="-671739" t="-102222" r="-1056522" b="-720000"/>
                          </a:stretch>
                        </a:blipFill>
                      </a:tcPr>
                    </a:tc>
                    <a:tc>
                      <a:txBody>
                        <a:bodyPr/>
                        <a:lstStyle/>
                        <a:p>
                          <a:endParaRPr lang="zh-CN"/>
                        </a:p>
                      </a:txBody>
                      <a:tcPr anchor="ctr">
                        <a:blipFill>
                          <a:blip r:embed="rId4"/>
                          <a:stretch>
                            <a:fillRect l="-162844" t="-102222" r="-122936" b="-720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202222" r="-207004" b="-620000"/>
                          </a:stretch>
                        </a:blipFill>
                      </a:tcPr>
                    </a:tc>
                    <a:tc>
                      <a:txBody>
                        <a:bodyPr/>
                        <a:lstStyle/>
                        <a:p>
                          <a:endParaRPr lang="zh-CN"/>
                        </a:p>
                      </a:txBody>
                      <a:tcPr anchor="ctr">
                        <a:blipFill>
                          <a:blip r:embed="rId4"/>
                          <a:stretch>
                            <a:fillRect l="-671739" t="-202222" r="-1056522" b="-620000"/>
                          </a:stretch>
                        </a:blipFill>
                      </a:tcPr>
                    </a:tc>
                    <a:tc>
                      <a:txBody>
                        <a:bodyPr/>
                        <a:lstStyle/>
                        <a:p>
                          <a:endParaRPr lang="zh-CN"/>
                        </a:p>
                      </a:txBody>
                      <a:tcPr anchor="ctr">
                        <a:blipFill>
                          <a:blip r:embed="rId4"/>
                          <a:stretch>
                            <a:fillRect l="-162844" t="-202222" r="-122936" b="-62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302222" r="-207004" b="-520000"/>
                          </a:stretch>
                        </a:blipFill>
                      </a:tcPr>
                    </a:tc>
                    <a:tc>
                      <a:txBody>
                        <a:bodyPr/>
                        <a:lstStyle/>
                        <a:p>
                          <a:endParaRPr lang="zh-CN"/>
                        </a:p>
                      </a:txBody>
                      <a:tcPr anchor="ctr">
                        <a:blipFill>
                          <a:blip r:embed="rId4"/>
                          <a:stretch>
                            <a:fillRect l="-671739" t="-302222" r="-1056522" b="-520000"/>
                          </a:stretch>
                        </a:blipFill>
                      </a:tcPr>
                    </a:tc>
                    <a:tc>
                      <a:txBody>
                        <a:bodyPr/>
                        <a:lstStyle/>
                        <a:p>
                          <a:endParaRPr lang="zh-CN"/>
                        </a:p>
                      </a:txBody>
                      <a:tcPr anchor="ctr">
                        <a:blipFill>
                          <a:blip r:embed="rId4"/>
                          <a:stretch>
                            <a:fillRect l="-162844" t="-302222" r="-122936" b="-520000"/>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946987916"/>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393478" r="-207004" b="-408696"/>
                          </a:stretch>
                        </a:blipFill>
                      </a:tcPr>
                    </a:tc>
                    <a:tc>
                      <a:txBody>
                        <a:bodyPr/>
                        <a:lstStyle/>
                        <a:p>
                          <a:endParaRPr lang="zh-CN"/>
                        </a:p>
                      </a:txBody>
                      <a:tcPr anchor="ctr">
                        <a:blipFill>
                          <a:blip r:embed="rId4"/>
                          <a:stretch>
                            <a:fillRect l="-671739" t="-393478" r="-1056522" b="-408696"/>
                          </a:stretch>
                        </a:blipFill>
                      </a:tcPr>
                    </a:tc>
                    <a:tc>
                      <a:txBody>
                        <a:bodyPr/>
                        <a:lstStyle/>
                        <a:p>
                          <a:endParaRPr lang="zh-CN"/>
                        </a:p>
                      </a:txBody>
                      <a:tcPr anchor="ctr">
                        <a:blipFill>
                          <a:blip r:embed="rId4"/>
                          <a:stretch>
                            <a:fillRect l="-162844" t="-393478" r="-122936" b="-40869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7432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504444" r="-207004" b="-317778"/>
                          </a:stretch>
                        </a:blipFill>
                      </a:tcPr>
                    </a:tc>
                    <a:tc>
                      <a:txBody>
                        <a:bodyPr/>
                        <a:lstStyle/>
                        <a:p>
                          <a:endParaRPr lang="zh-CN"/>
                        </a:p>
                      </a:txBody>
                      <a:tcPr anchor="ctr">
                        <a:blipFill>
                          <a:blip r:embed="rId4"/>
                          <a:stretch>
                            <a:fillRect l="-671739" t="-504444" r="-1056522" b="-317778"/>
                          </a:stretch>
                        </a:blipFill>
                      </a:tcPr>
                    </a:tc>
                    <a:tc>
                      <a:txBody>
                        <a:bodyPr/>
                        <a:lstStyle/>
                        <a:p>
                          <a:endParaRPr lang="zh-CN"/>
                        </a:p>
                      </a:txBody>
                      <a:tcPr anchor="ctr">
                        <a:blipFill>
                          <a:blip r:embed="rId4"/>
                          <a:stretch>
                            <a:fillRect l="-162844" t="-504444" r="-122936" b="-317778"/>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7432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604444" r="-207004" b="-217778"/>
                          </a:stretch>
                        </a:blipFill>
                      </a:tcPr>
                    </a:tc>
                    <a:tc>
                      <a:txBody>
                        <a:bodyPr/>
                        <a:lstStyle/>
                        <a:p>
                          <a:endParaRPr lang="zh-CN"/>
                        </a:p>
                      </a:txBody>
                      <a:tcPr anchor="ctr">
                        <a:blipFill>
                          <a:blip r:embed="rId4"/>
                          <a:stretch>
                            <a:fillRect l="-671739" t="-604444" r="-1056522" b="-217778"/>
                          </a:stretch>
                        </a:blipFill>
                      </a:tcPr>
                    </a:tc>
                    <a:tc>
                      <a:txBody>
                        <a:bodyPr/>
                        <a:lstStyle/>
                        <a:p>
                          <a:endParaRPr lang="zh-CN"/>
                        </a:p>
                      </a:txBody>
                      <a:tcPr anchor="ctr">
                        <a:blipFill>
                          <a:blip r:embed="rId4"/>
                          <a:stretch>
                            <a:fillRect l="-162844" t="-604444" r="-122936" b="-217778"/>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7432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20233" t="-704444" r="-207004" b="-117778"/>
                          </a:stretch>
                        </a:blipFill>
                      </a:tcPr>
                    </a:tc>
                    <a:tc>
                      <a:txBody>
                        <a:bodyPr/>
                        <a:lstStyle/>
                        <a:p>
                          <a:endParaRPr lang="zh-CN"/>
                        </a:p>
                      </a:txBody>
                      <a:tcPr anchor="ctr">
                        <a:blipFill>
                          <a:blip r:embed="rId4"/>
                          <a:stretch>
                            <a:fillRect l="-671739" t="-704444" r="-1056522" b="-117778"/>
                          </a:stretch>
                        </a:blipFill>
                      </a:tcPr>
                    </a:tc>
                    <a:tc>
                      <a:txBody>
                        <a:bodyPr/>
                        <a:lstStyle/>
                        <a:p>
                          <a:endParaRPr lang="zh-CN"/>
                        </a:p>
                      </a:txBody>
                      <a:tcPr anchor="ctr">
                        <a:blipFill>
                          <a:blip r:embed="rId4"/>
                          <a:stretch>
                            <a:fillRect l="-162844" t="-704444" r="-122936" b="-117778"/>
                          </a:stretch>
                        </a:blipFill>
                      </a:tcP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4076285502"/>
                      </a:ext>
                    </a:extLst>
                  </a:tr>
                  <a:tr h="274320">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endParaRPr lang="zh-CN" altLang="en-US" sz="1200" b="1" i="1">
                            <a:solidFill>
                              <a:schemeClr val="accent2">
                                <a:lumMod val="50000"/>
                              </a:schemeClr>
                            </a:solidFill>
                          </a:endParaRPr>
                        </a:p>
                      </a:txBody>
                      <a:tcPr anchor="ctr"/>
                    </a:tc>
                    <a:tc>
                      <a:txBody>
                        <a:bodyPr/>
                        <a:lstStyle/>
                        <a:p>
                          <a:endParaRPr lang="zh-CN"/>
                        </a:p>
                      </a:txBody>
                      <a:tcPr anchor="ctr">
                        <a:blipFill>
                          <a:blip r:embed="rId4"/>
                          <a:stretch>
                            <a:fillRect l="-671739" t="-804444" r="-1056522" b="-17778"/>
                          </a:stretch>
                        </a:blipFill>
                      </a:tcPr>
                    </a:tc>
                    <a:tc>
                      <a:txBody>
                        <a:bodyPr/>
                        <a:lstStyle/>
                        <a:p>
                          <a:endParaRPr lang="zh-CN"/>
                        </a:p>
                      </a:txBody>
                      <a:tcPr anchor="ctr">
                        <a:blipFill>
                          <a:blip r:embed="rId4"/>
                          <a:stretch>
                            <a:fillRect l="-162844" t="-804444" r="-122936" b="-17778"/>
                          </a:stretch>
                        </a:blipFill>
                      </a:tcPr>
                    </a:tc>
                    <a:tc>
                      <a:txBody>
                        <a:bodyPr/>
                        <a:lstStyle/>
                        <a:p>
                          <a:r>
                            <a:rPr lang="en-US" altLang="zh-CN" sz="1200" b="1">
                              <a:solidFill>
                                <a:schemeClr val="accent2">
                                  <a:lumMod val="50000"/>
                                </a:schemeClr>
                              </a:solidFill>
                            </a:rPr>
                            <a:t>// (4),(8)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750612019"/>
                      </a:ext>
                    </a:extLst>
                  </a:tr>
                </a:tbl>
              </a:graphicData>
            </a:graphic>
          </p:graphicFrame>
        </mc:Fallback>
      </mc:AlternateContent>
      <p:sp>
        <p:nvSpPr>
          <p:cNvPr id="4" name="文本框 3">
            <a:extLst>
              <a:ext uri="{FF2B5EF4-FFF2-40B4-BE49-F238E27FC236}">
                <a16:creationId xmlns:a16="http://schemas.microsoft.com/office/drawing/2014/main" id="{9E20B378-EF27-4829-9ED2-8955AD452DE5}"/>
              </a:ext>
            </a:extLst>
          </p:cNvPr>
          <p:cNvSpPr txBox="1"/>
          <p:nvPr/>
        </p:nvSpPr>
        <p:spPr>
          <a:xfrm>
            <a:off x="6385892" y="2057875"/>
            <a:ext cx="1789042"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这里很有技巧地用到了反证法</a:t>
            </a:r>
          </a:p>
        </p:txBody>
      </p:sp>
      <p:sp>
        <p:nvSpPr>
          <p:cNvPr id="5" name="文本框 4">
            <a:extLst>
              <a:ext uri="{FF2B5EF4-FFF2-40B4-BE49-F238E27FC236}">
                <a16:creationId xmlns:a16="http://schemas.microsoft.com/office/drawing/2014/main" id="{BA4FA506-014C-4538-92B7-52F24CE0AF2F}"/>
              </a:ext>
            </a:extLst>
          </p:cNvPr>
          <p:cNvSpPr txBox="1"/>
          <p:nvPr/>
        </p:nvSpPr>
        <p:spPr>
          <a:xfrm>
            <a:off x="6385892" y="3049427"/>
            <a:ext cx="1789041" cy="1477328"/>
          </a:xfrm>
          <a:prstGeom prst="rect">
            <a:avLst/>
          </a:prstGeom>
          <a:solidFill>
            <a:schemeClr val="accent6">
              <a:lumMod val="50000"/>
            </a:schemeClr>
          </a:solidFill>
        </p:spPr>
        <p:txBody>
          <a:bodyPr wrap="square" rtlCol="0">
            <a:spAutoFit/>
          </a:bodyPr>
          <a:lstStyle/>
          <a:p>
            <a:r>
              <a:rPr lang="zh-CN" altLang="en-US" b="1">
                <a:solidFill>
                  <a:schemeClr val="bg1"/>
                </a:solidFill>
              </a:rPr>
              <a:t>当很难从形式推出的结论出发进行自顶向下思考的时候，往往需要使用反证法</a:t>
            </a:r>
          </a:p>
        </p:txBody>
      </p:sp>
    </p:spTree>
    <p:extLst>
      <p:ext uri="{BB962C8B-B14F-4D97-AF65-F5344CB8AC3E}">
        <p14:creationId xmlns:p14="http://schemas.microsoft.com/office/powerpoint/2010/main" val="304524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德摩尔根律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830557" y="1060475"/>
                <a:ext cx="377648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830557" y="1060475"/>
                <a:ext cx="3776486" cy="338554"/>
              </a:xfrm>
              <a:prstGeom prst="rect">
                <a:avLst/>
              </a:prstGeom>
              <a:blipFill>
                <a:blip r:embed="rId2"/>
                <a:stretch>
                  <a:fillRect l="-80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2461524793"/>
                  </p:ext>
                </p:extLst>
              </p:nvPr>
            </p:nvGraphicFramePr>
            <p:xfrm>
              <a:off x="835270" y="1570189"/>
              <a:ext cx="6960697" cy="268224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2294828">
                      <a:extLst>
                        <a:ext uri="{9D8B030D-6E8A-4147-A177-3AD203B41FA5}">
                          <a16:colId xmlns:a16="http://schemas.microsoft.com/office/drawing/2014/main" val="2719862703"/>
                        </a:ext>
                      </a:extLst>
                    </a:gridCol>
                    <a:gridCol w="268346">
                      <a:extLst>
                        <a:ext uri="{9D8B030D-6E8A-4147-A177-3AD203B41FA5}">
                          <a16:colId xmlns:a16="http://schemas.microsoft.com/office/drawing/2014/main" val="1879101947"/>
                        </a:ext>
                      </a:extLst>
                    </a:gridCol>
                    <a:gridCol w="1623961">
                      <a:extLst>
                        <a:ext uri="{9D8B030D-6E8A-4147-A177-3AD203B41FA5}">
                          <a16:colId xmlns:a16="http://schemas.microsoft.com/office/drawing/2014/main" val="2422001383"/>
                        </a:ext>
                      </a:extLst>
                    </a:gridCol>
                    <a:gridCol w="2348888">
                      <a:extLst>
                        <a:ext uri="{9D8B030D-6E8A-4147-A177-3AD203B41FA5}">
                          <a16:colId xmlns:a16="http://schemas.microsoft.com/office/drawing/2014/main" val="335760230"/>
                        </a:ext>
                      </a:extLst>
                    </a:gridCol>
                  </a:tblGrid>
                  <a:tr h="216501">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16501">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(1)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16501">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16501">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(2),(3)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946987916"/>
                      </a:ext>
                    </a:extLst>
                  </a:tr>
                  <a:tr h="216501">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16501">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16501">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16501">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(5),(6)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4076285502"/>
                      </a:ext>
                    </a:extLst>
                  </a:tr>
                  <a:tr h="216501">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(4),(8) </a:t>
                          </a:r>
                          <a:r>
                            <a:rPr lang="zh-CN" altLang="en-US" sz="1000" b="1">
                              <a:solidFill>
                                <a:schemeClr val="accent2">
                                  <a:lumMod val="50000"/>
                                </a:schemeClr>
                              </a:solidFill>
                            </a:rPr>
                            <a:t>合取规则</a:t>
                          </a:r>
                        </a:p>
                      </a:txBody>
                      <a:tcPr anchor="ctr"/>
                    </a:tc>
                    <a:extLst>
                      <a:ext uri="{0D108BD9-81ED-4DB2-BD59-A6C34878D82A}">
                        <a16:rowId xmlns:a16="http://schemas.microsoft.com/office/drawing/2014/main" val="750612019"/>
                      </a:ext>
                    </a:extLst>
                  </a:tr>
                  <a:tr h="216501">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624901223"/>
                      </a:ext>
                    </a:extLst>
                  </a:tr>
                  <a:tr h="216501">
                    <a:tc>
                      <a:txBody>
                        <a:bodyPr/>
                        <a:lstStyle/>
                        <a:p>
                          <a:pPr algn="r"/>
                          <a:r>
                            <a:rPr lang="en-US" altLang="zh-CN" sz="1000" b="1">
                              <a:solidFill>
                                <a:schemeClr val="accent2">
                                  <a:lumMod val="50000"/>
                                </a:schemeClr>
                              </a:solidFill>
                            </a:rPr>
                            <a:t>(11)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(9),(10)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651400489"/>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2461524793"/>
                  </p:ext>
                </p:extLst>
              </p:nvPr>
            </p:nvGraphicFramePr>
            <p:xfrm>
              <a:off x="835270" y="1570189"/>
              <a:ext cx="6960697" cy="268224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2294828">
                      <a:extLst>
                        <a:ext uri="{9D8B030D-6E8A-4147-A177-3AD203B41FA5}">
                          <a16:colId xmlns:a16="http://schemas.microsoft.com/office/drawing/2014/main" val="2719862703"/>
                        </a:ext>
                      </a:extLst>
                    </a:gridCol>
                    <a:gridCol w="268346">
                      <a:extLst>
                        <a:ext uri="{9D8B030D-6E8A-4147-A177-3AD203B41FA5}">
                          <a16:colId xmlns:a16="http://schemas.microsoft.com/office/drawing/2014/main" val="1879101947"/>
                        </a:ext>
                      </a:extLst>
                    </a:gridCol>
                    <a:gridCol w="1623961">
                      <a:extLst>
                        <a:ext uri="{9D8B030D-6E8A-4147-A177-3AD203B41FA5}">
                          <a16:colId xmlns:a16="http://schemas.microsoft.com/office/drawing/2014/main" val="2422001383"/>
                        </a:ext>
                      </a:extLst>
                    </a:gridCol>
                    <a:gridCol w="2348888">
                      <a:extLst>
                        <a:ext uri="{9D8B030D-6E8A-4147-A177-3AD203B41FA5}">
                          <a16:colId xmlns:a16="http://schemas.microsoft.com/office/drawing/2014/main" val="335760230"/>
                        </a:ext>
                      </a:extLst>
                    </a:gridCol>
                  </a:tblGrid>
                  <a:tr h="243840">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2500" r="-185372" b="-1017500"/>
                          </a:stretch>
                        </a:blipFill>
                      </a:tcPr>
                    </a:tc>
                    <a:tc>
                      <a:txBody>
                        <a:bodyPr/>
                        <a:lstStyle/>
                        <a:p>
                          <a:endParaRPr lang="zh-CN"/>
                        </a:p>
                      </a:txBody>
                      <a:tcPr anchor="ctr">
                        <a:blipFill>
                          <a:blip r:embed="rId3"/>
                          <a:stretch>
                            <a:fillRect l="-1013636" t="-2500" r="-1484091" b="-1017500"/>
                          </a:stretch>
                        </a:blipFill>
                      </a:tcPr>
                    </a:tc>
                    <a:tc>
                      <a:txBody>
                        <a:bodyPr/>
                        <a:lstStyle/>
                        <a:p>
                          <a:endParaRPr lang="zh-CN"/>
                        </a:p>
                      </a:txBody>
                      <a:tcPr anchor="ctr">
                        <a:blipFill>
                          <a:blip r:embed="rId3"/>
                          <a:stretch>
                            <a:fillRect l="-183521" t="-2500" r="-144569" b="-10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43840">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102500" r="-185372" b="-917500"/>
                          </a:stretch>
                        </a:blipFill>
                      </a:tcPr>
                    </a:tc>
                    <a:tc>
                      <a:txBody>
                        <a:bodyPr/>
                        <a:lstStyle/>
                        <a:p>
                          <a:endParaRPr lang="zh-CN"/>
                        </a:p>
                      </a:txBody>
                      <a:tcPr anchor="ctr">
                        <a:blipFill>
                          <a:blip r:embed="rId3"/>
                          <a:stretch>
                            <a:fillRect l="-1013636" t="-102500" r="-1484091" b="-917500"/>
                          </a:stretch>
                        </a:blipFill>
                      </a:tcPr>
                    </a:tc>
                    <a:tc>
                      <a:txBody>
                        <a:bodyPr/>
                        <a:lstStyle/>
                        <a:p>
                          <a:endParaRPr lang="zh-CN"/>
                        </a:p>
                      </a:txBody>
                      <a:tcPr anchor="ctr">
                        <a:blipFill>
                          <a:blip r:embed="rId3"/>
                          <a:stretch>
                            <a:fillRect l="-183521" t="-102500" r="-144569" b="-917500"/>
                          </a:stretch>
                        </a:blipFill>
                      </a:tcPr>
                    </a:tc>
                    <a:tc>
                      <a:txBody>
                        <a:bodyPr/>
                        <a:lstStyle/>
                        <a:p>
                          <a:r>
                            <a:rPr lang="en-US" altLang="zh-CN" sz="1000" b="1">
                              <a:solidFill>
                                <a:schemeClr val="accent2">
                                  <a:lumMod val="50000"/>
                                </a:schemeClr>
                              </a:solidFill>
                            </a:rPr>
                            <a:t>// (1)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43840">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202500" r="-185372" b="-817500"/>
                          </a:stretch>
                        </a:blipFill>
                      </a:tcPr>
                    </a:tc>
                    <a:tc>
                      <a:txBody>
                        <a:bodyPr/>
                        <a:lstStyle/>
                        <a:p>
                          <a:endParaRPr lang="zh-CN"/>
                        </a:p>
                      </a:txBody>
                      <a:tcPr anchor="ctr">
                        <a:blipFill>
                          <a:blip r:embed="rId3"/>
                          <a:stretch>
                            <a:fillRect l="-1013636" t="-202500" r="-1484091" b="-817500"/>
                          </a:stretch>
                        </a:blipFill>
                      </a:tcPr>
                    </a:tc>
                    <a:tc>
                      <a:txBody>
                        <a:bodyPr/>
                        <a:lstStyle/>
                        <a:p>
                          <a:endParaRPr lang="zh-CN"/>
                        </a:p>
                      </a:txBody>
                      <a:tcPr anchor="ctr">
                        <a:blipFill>
                          <a:blip r:embed="rId3"/>
                          <a:stretch>
                            <a:fillRect l="-183521" t="-202500" r="-144569" b="-8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43840">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302500" r="-185372" b="-717500"/>
                          </a:stretch>
                        </a:blipFill>
                      </a:tcPr>
                    </a:tc>
                    <a:tc>
                      <a:txBody>
                        <a:bodyPr/>
                        <a:lstStyle/>
                        <a:p>
                          <a:endParaRPr lang="zh-CN"/>
                        </a:p>
                      </a:txBody>
                      <a:tcPr anchor="ctr">
                        <a:blipFill>
                          <a:blip r:embed="rId3"/>
                          <a:stretch>
                            <a:fillRect l="-1013636" t="-302500" r="-1484091" b="-717500"/>
                          </a:stretch>
                        </a:blipFill>
                      </a:tcPr>
                    </a:tc>
                    <a:tc>
                      <a:txBody>
                        <a:bodyPr/>
                        <a:lstStyle/>
                        <a:p>
                          <a:endParaRPr lang="zh-CN"/>
                        </a:p>
                      </a:txBody>
                      <a:tcPr anchor="ctr">
                        <a:blipFill>
                          <a:blip r:embed="rId3"/>
                          <a:stretch>
                            <a:fillRect l="-183521" t="-302500" r="-144569" b="-717500"/>
                          </a:stretch>
                        </a:blipFill>
                      </a:tcPr>
                    </a:tc>
                    <a:tc>
                      <a:txBody>
                        <a:bodyPr/>
                        <a:lstStyle/>
                        <a:p>
                          <a:r>
                            <a:rPr lang="en-US" altLang="zh-CN" sz="1000" b="1">
                              <a:solidFill>
                                <a:schemeClr val="accent2">
                                  <a:lumMod val="50000"/>
                                </a:schemeClr>
                              </a:solidFill>
                            </a:rPr>
                            <a:t>// (2),(3)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946987916"/>
                      </a:ext>
                    </a:extLst>
                  </a:tr>
                  <a:tr h="243840">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402500" r="-185372" b="-617500"/>
                          </a:stretch>
                        </a:blipFill>
                      </a:tcPr>
                    </a:tc>
                    <a:tc>
                      <a:txBody>
                        <a:bodyPr/>
                        <a:lstStyle/>
                        <a:p>
                          <a:endParaRPr lang="zh-CN"/>
                        </a:p>
                      </a:txBody>
                      <a:tcPr anchor="ctr">
                        <a:blipFill>
                          <a:blip r:embed="rId3"/>
                          <a:stretch>
                            <a:fillRect l="-1013636" t="-402500" r="-1484091" b="-617500"/>
                          </a:stretch>
                        </a:blipFill>
                      </a:tcPr>
                    </a:tc>
                    <a:tc>
                      <a:txBody>
                        <a:bodyPr/>
                        <a:lstStyle/>
                        <a:p>
                          <a:endParaRPr lang="zh-CN"/>
                        </a:p>
                      </a:txBody>
                      <a:tcPr anchor="ctr">
                        <a:blipFill>
                          <a:blip r:embed="rId3"/>
                          <a:stretch>
                            <a:fillRect l="-183521" t="-402500" r="-144569" b="-6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43840">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490244" r="-185372" b="-502439"/>
                          </a:stretch>
                        </a:blipFill>
                      </a:tcPr>
                    </a:tc>
                    <a:tc>
                      <a:txBody>
                        <a:bodyPr/>
                        <a:lstStyle/>
                        <a:p>
                          <a:endParaRPr lang="zh-CN"/>
                        </a:p>
                      </a:txBody>
                      <a:tcPr anchor="ctr">
                        <a:blipFill>
                          <a:blip r:embed="rId3"/>
                          <a:stretch>
                            <a:fillRect l="-1013636" t="-490244" r="-1484091" b="-502439"/>
                          </a:stretch>
                        </a:blipFill>
                      </a:tcPr>
                    </a:tc>
                    <a:tc>
                      <a:txBody>
                        <a:bodyPr/>
                        <a:lstStyle/>
                        <a:p>
                          <a:endParaRPr lang="zh-CN"/>
                        </a:p>
                      </a:txBody>
                      <a:tcPr anchor="ctr">
                        <a:blipFill>
                          <a:blip r:embed="rId3"/>
                          <a:stretch>
                            <a:fillRect l="-183521" t="-490244" r="-144569" b="-502439"/>
                          </a:stretch>
                        </a:blipFill>
                      </a:tcP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43840">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605000" r="-185372" b="-415000"/>
                          </a:stretch>
                        </a:blipFill>
                      </a:tcPr>
                    </a:tc>
                    <a:tc>
                      <a:txBody>
                        <a:bodyPr/>
                        <a:lstStyle/>
                        <a:p>
                          <a:endParaRPr lang="zh-CN"/>
                        </a:p>
                      </a:txBody>
                      <a:tcPr anchor="ctr">
                        <a:blipFill>
                          <a:blip r:embed="rId3"/>
                          <a:stretch>
                            <a:fillRect l="-1013636" t="-605000" r="-1484091" b="-415000"/>
                          </a:stretch>
                        </a:blipFill>
                      </a:tcPr>
                    </a:tc>
                    <a:tc>
                      <a:txBody>
                        <a:bodyPr/>
                        <a:lstStyle/>
                        <a:p>
                          <a:endParaRPr lang="zh-CN"/>
                        </a:p>
                      </a:txBody>
                      <a:tcPr anchor="ctr">
                        <a:blipFill>
                          <a:blip r:embed="rId3"/>
                          <a:stretch>
                            <a:fillRect l="-183521" t="-605000" r="-144569" b="-4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43840">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705000" r="-185372" b="-315000"/>
                          </a:stretch>
                        </a:blipFill>
                      </a:tcPr>
                    </a:tc>
                    <a:tc>
                      <a:txBody>
                        <a:bodyPr/>
                        <a:lstStyle/>
                        <a:p>
                          <a:endParaRPr lang="zh-CN"/>
                        </a:p>
                      </a:txBody>
                      <a:tcPr anchor="ctr">
                        <a:blipFill>
                          <a:blip r:embed="rId3"/>
                          <a:stretch>
                            <a:fillRect l="-1013636" t="-705000" r="-1484091" b="-315000"/>
                          </a:stretch>
                        </a:blipFill>
                      </a:tcPr>
                    </a:tc>
                    <a:tc>
                      <a:txBody>
                        <a:bodyPr/>
                        <a:lstStyle/>
                        <a:p>
                          <a:endParaRPr lang="zh-CN"/>
                        </a:p>
                      </a:txBody>
                      <a:tcPr anchor="ctr">
                        <a:blipFill>
                          <a:blip r:embed="rId3"/>
                          <a:stretch>
                            <a:fillRect l="-183521" t="-705000" r="-144569" b="-315000"/>
                          </a:stretch>
                        </a:blipFill>
                      </a:tcPr>
                    </a:tc>
                    <a:tc>
                      <a:txBody>
                        <a:bodyPr/>
                        <a:lstStyle/>
                        <a:p>
                          <a:r>
                            <a:rPr lang="en-US" altLang="zh-CN" sz="1000" b="1">
                              <a:solidFill>
                                <a:schemeClr val="accent2">
                                  <a:lumMod val="50000"/>
                                </a:schemeClr>
                              </a:solidFill>
                            </a:rPr>
                            <a:t>// (5),(6)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4076285502"/>
                      </a:ext>
                    </a:extLst>
                  </a:tr>
                  <a:tr h="243840">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805000" r="-185372" b="-215000"/>
                          </a:stretch>
                        </a:blipFill>
                      </a:tcPr>
                    </a:tc>
                    <a:tc>
                      <a:txBody>
                        <a:bodyPr/>
                        <a:lstStyle/>
                        <a:p>
                          <a:endParaRPr lang="zh-CN"/>
                        </a:p>
                      </a:txBody>
                      <a:tcPr anchor="ctr">
                        <a:blipFill>
                          <a:blip r:embed="rId3"/>
                          <a:stretch>
                            <a:fillRect l="-1013636" t="-805000" r="-1484091" b="-215000"/>
                          </a:stretch>
                        </a:blipFill>
                      </a:tcPr>
                    </a:tc>
                    <a:tc>
                      <a:txBody>
                        <a:bodyPr/>
                        <a:lstStyle/>
                        <a:p>
                          <a:endParaRPr lang="zh-CN"/>
                        </a:p>
                      </a:txBody>
                      <a:tcPr anchor="ctr">
                        <a:blipFill>
                          <a:blip r:embed="rId3"/>
                          <a:stretch>
                            <a:fillRect l="-183521" t="-805000" r="-144569" b="-215000"/>
                          </a:stretch>
                        </a:blipFill>
                      </a:tcPr>
                    </a:tc>
                    <a:tc>
                      <a:txBody>
                        <a:bodyPr/>
                        <a:lstStyle/>
                        <a:p>
                          <a:r>
                            <a:rPr lang="en-US" altLang="zh-CN" sz="1000" b="1">
                              <a:solidFill>
                                <a:schemeClr val="accent2">
                                  <a:lumMod val="50000"/>
                                </a:schemeClr>
                              </a:solidFill>
                            </a:rPr>
                            <a:t>// (4),(8) </a:t>
                          </a:r>
                          <a:r>
                            <a:rPr lang="zh-CN" altLang="en-US" sz="1000" b="1">
                              <a:solidFill>
                                <a:schemeClr val="accent2">
                                  <a:lumMod val="50000"/>
                                </a:schemeClr>
                              </a:solidFill>
                            </a:rPr>
                            <a:t>合取规则</a:t>
                          </a:r>
                        </a:p>
                      </a:txBody>
                      <a:tcPr anchor="ctr"/>
                    </a:tc>
                    <a:extLst>
                      <a:ext uri="{0D108BD9-81ED-4DB2-BD59-A6C34878D82A}">
                        <a16:rowId xmlns:a16="http://schemas.microsoft.com/office/drawing/2014/main" val="750612019"/>
                      </a:ext>
                    </a:extLst>
                  </a:tr>
                  <a:tr h="243840">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905000" r="-185372" b="-115000"/>
                          </a:stretch>
                        </a:blipFill>
                      </a:tcPr>
                    </a:tc>
                    <a:tc>
                      <a:txBody>
                        <a:bodyPr/>
                        <a:lstStyle/>
                        <a:p>
                          <a:endParaRPr lang="zh-CN"/>
                        </a:p>
                      </a:txBody>
                      <a:tcPr anchor="ctr">
                        <a:blipFill>
                          <a:blip r:embed="rId3"/>
                          <a:stretch>
                            <a:fillRect l="-1013636" t="-905000" r="-1484091" b="-115000"/>
                          </a:stretch>
                        </a:blipFill>
                      </a:tcPr>
                    </a:tc>
                    <a:tc>
                      <a:txBody>
                        <a:bodyPr/>
                        <a:lstStyle/>
                        <a:p>
                          <a:endParaRPr lang="zh-CN"/>
                        </a:p>
                      </a:txBody>
                      <a:tcPr anchor="ctr">
                        <a:blipFill>
                          <a:blip r:embed="rId3"/>
                          <a:stretch>
                            <a:fillRect l="-183521" t="-905000" r="-144569" b="-1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624901223"/>
                      </a:ext>
                    </a:extLst>
                  </a:tr>
                  <a:tr h="243840">
                    <a:tc>
                      <a:txBody>
                        <a:bodyPr/>
                        <a:lstStyle/>
                        <a:p>
                          <a:pPr algn="r"/>
                          <a:r>
                            <a:rPr lang="en-US" altLang="zh-CN" sz="1000" b="1">
                              <a:solidFill>
                                <a:schemeClr val="accent2">
                                  <a:lumMod val="50000"/>
                                </a:schemeClr>
                              </a:solidFill>
                            </a:rPr>
                            <a:t>(11)</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1005000" r="-185372" b="-15000"/>
                          </a:stretch>
                        </a:blipFill>
                      </a:tcPr>
                    </a:tc>
                    <a:tc>
                      <a:txBody>
                        <a:bodyPr/>
                        <a:lstStyle/>
                        <a:p>
                          <a:endParaRPr lang="zh-CN"/>
                        </a:p>
                      </a:txBody>
                      <a:tcPr anchor="ctr">
                        <a:blipFill>
                          <a:blip r:embed="rId3"/>
                          <a:stretch>
                            <a:fillRect l="-1013636" t="-1005000" r="-1484091" b="-15000"/>
                          </a:stretch>
                        </a:blipFill>
                      </a:tcPr>
                    </a:tc>
                    <a:tc>
                      <a:txBody>
                        <a:bodyPr/>
                        <a:lstStyle/>
                        <a:p>
                          <a:endParaRPr lang="zh-CN"/>
                        </a:p>
                      </a:txBody>
                      <a:tcPr anchor="ctr">
                        <a:blipFill>
                          <a:blip r:embed="rId3"/>
                          <a:stretch>
                            <a:fillRect l="-183521" t="-1005000" r="-144569" b="-15000"/>
                          </a:stretch>
                        </a:blipFill>
                      </a:tcPr>
                    </a:tc>
                    <a:tc>
                      <a:txBody>
                        <a:bodyPr/>
                        <a:lstStyle/>
                        <a:p>
                          <a:r>
                            <a:rPr lang="en-US" altLang="zh-CN" sz="1000" b="1">
                              <a:solidFill>
                                <a:schemeClr val="accent2">
                                  <a:lumMod val="50000"/>
                                </a:schemeClr>
                              </a:solidFill>
                            </a:rPr>
                            <a:t>// (9),(10)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651400489"/>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CBBD71-5490-4BCA-BF22-4D6B54AFEFAC}"/>
                  </a:ext>
                </a:extLst>
              </p:cNvPr>
              <p:cNvSpPr txBox="1"/>
              <p:nvPr/>
            </p:nvSpPr>
            <p:spPr>
              <a:xfrm>
                <a:off x="4731024" y="1062657"/>
                <a:ext cx="3064943" cy="307777"/>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的证明留做练习</a:t>
                </a:r>
              </a:p>
            </p:txBody>
          </p:sp>
        </mc:Choice>
        <mc:Fallback xmlns="">
          <p:sp>
            <p:nvSpPr>
              <p:cNvPr id="2" name="文本框 1">
                <a:extLst>
                  <a:ext uri="{FF2B5EF4-FFF2-40B4-BE49-F238E27FC236}">
                    <a16:creationId xmlns:a16="http://schemas.microsoft.com/office/drawing/2014/main" id="{58CBBD71-5490-4BCA-BF22-4D6B54AFEFAC}"/>
                  </a:ext>
                </a:extLst>
              </p:cNvPr>
              <p:cNvSpPr txBox="1">
                <a:spLocks noRot="1" noChangeAspect="1" noMove="1" noResize="1" noEditPoints="1" noAdjustHandles="1" noChangeArrowheads="1" noChangeShapeType="1" noTextEdit="1"/>
              </p:cNvSpPr>
              <p:nvPr/>
            </p:nvSpPr>
            <p:spPr>
              <a:xfrm>
                <a:off x="4731024" y="1062657"/>
                <a:ext cx="3064943" cy="307777"/>
              </a:xfrm>
              <a:prstGeom prst="rect">
                <a:avLst/>
              </a:prstGeom>
              <a:blipFill>
                <a:blip r:embed="rId4"/>
                <a:stretch>
                  <a:fillRect t="-1961"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688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命题演算系统的构成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5088F118-E096-4004-AD6E-B2E6CAB076D9}"/>
              </a:ext>
            </a:extLst>
          </p:cNvPr>
          <p:cNvSpPr txBox="1"/>
          <p:nvPr/>
        </p:nvSpPr>
        <p:spPr>
          <a:xfrm>
            <a:off x="646040" y="1166354"/>
            <a:ext cx="7851913" cy="2958952"/>
          </a:xfrm>
          <a:prstGeom prst="rect">
            <a:avLst/>
          </a:prstGeom>
          <a:solidFill>
            <a:schemeClr val="accent4">
              <a:lumMod val="20000"/>
              <a:lumOff val="80000"/>
            </a:schemeClr>
          </a:solidFill>
        </p:spPr>
        <p:txBody>
          <a:bodyPr wrap="square" rtlCol="0">
            <a:spAutoFit/>
          </a:bodyPr>
          <a:lstStyle/>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符号集</a:t>
            </a:r>
            <a:r>
              <a:rPr lang="zh-CN" altLang="en-US" b="1">
                <a:solidFill>
                  <a:srgbClr val="002060"/>
                </a:solidFill>
              </a:rPr>
              <a:t>：系统可以出现的所有可能符号构成的集合</a:t>
            </a:r>
            <a:endParaRPr lang="en-US" altLang="zh-CN" b="1">
              <a:solidFill>
                <a:srgbClr val="002060"/>
              </a:solidFill>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公式集</a:t>
            </a:r>
            <a:r>
              <a:rPr lang="zh-CN" altLang="en-US" b="1">
                <a:solidFill>
                  <a:srgbClr val="002060"/>
                </a:solidFill>
              </a:rPr>
              <a:t>：按照一定规则构成的符号集上的符号串</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公式集包含认为是“好”的符号串，也就是系统的形式语言</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公理集</a:t>
            </a:r>
            <a:r>
              <a:rPr lang="zh-CN" altLang="en-US" b="1">
                <a:solidFill>
                  <a:srgbClr val="002060"/>
                </a:solidFill>
              </a:rPr>
              <a:t>：按照公理化方法的思想确定的被断定的初始公式</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这些公式被认为天然地代表“好”的推理，或者断定为“真”的东西</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规则集</a:t>
            </a:r>
            <a:r>
              <a:rPr lang="zh-CN" altLang="en-US" b="1">
                <a:solidFill>
                  <a:srgbClr val="002060"/>
                </a:solidFill>
              </a:rPr>
              <a:t>：从已被断定的公式演绎得到更多被断定的公式的规则</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从已有的一些代表“好”的推理、断定为“真”的东西得到更多</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27495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德摩尔根律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830557" y="1060475"/>
                <a:ext cx="3776486"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830557" y="1060475"/>
                <a:ext cx="3776486" cy="338554"/>
              </a:xfrm>
              <a:prstGeom prst="rect">
                <a:avLst/>
              </a:prstGeom>
              <a:blipFill>
                <a:blip r:embed="rId2"/>
                <a:stretch>
                  <a:fillRect l="-80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2483389321"/>
                  </p:ext>
                </p:extLst>
              </p:nvPr>
            </p:nvGraphicFramePr>
            <p:xfrm>
              <a:off x="835270" y="1570188"/>
              <a:ext cx="6960697" cy="2703636"/>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1781430">
                      <a:extLst>
                        <a:ext uri="{9D8B030D-6E8A-4147-A177-3AD203B41FA5}">
                          <a16:colId xmlns:a16="http://schemas.microsoft.com/office/drawing/2014/main" val="2719862703"/>
                        </a:ext>
                      </a:extLst>
                    </a:gridCol>
                    <a:gridCol w="318052">
                      <a:extLst>
                        <a:ext uri="{9D8B030D-6E8A-4147-A177-3AD203B41FA5}">
                          <a16:colId xmlns:a16="http://schemas.microsoft.com/office/drawing/2014/main" val="1879101947"/>
                        </a:ext>
                      </a:extLst>
                    </a:gridCol>
                    <a:gridCol w="1749287">
                      <a:extLst>
                        <a:ext uri="{9D8B030D-6E8A-4147-A177-3AD203B41FA5}">
                          <a16:colId xmlns:a16="http://schemas.microsoft.com/office/drawing/2014/main" val="2422001383"/>
                        </a:ext>
                      </a:extLst>
                    </a:gridCol>
                    <a:gridCol w="2687254">
                      <a:extLst>
                        <a:ext uri="{9D8B030D-6E8A-4147-A177-3AD203B41FA5}">
                          <a16:colId xmlns:a16="http://schemas.microsoft.com/office/drawing/2014/main" val="335760230"/>
                        </a:ext>
                      </a:extLst>
                    </a:gridCol>
                  </a:tblGrid>
                  <a:tr h="30040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0040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0040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30040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946987916"/>
                      </a:ext>
                    </a:extLst>
                  </a:tr>
                  <a:tr h="30040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30040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30040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300404">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4076285502"/>
                      </a:ext>
                    </a:extLst>
                  </a:tr>
                  <a:tr h="300404">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(4),(8)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750612019"/>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2483389321"/>
                  </p:ext>
                </p:extLst>
              </p:nvPr>
            </p:nvGraphicFramePr>
            <p:xfrm>
              <a:off x="835270" y="1570188"/>
              <a:ext cx="6960697" cy="2703636"/>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1781430">
                      <a:extLst>
                        <a:ext uri="{9D8B030D-6E8A-4147-A177-3AD203B41FA5}">
                          <a16:colId xmlns:a16="http://schemas.microsoft.com/office/drawing/2014/main" val="2719862703"/>
                        </a:ext>
                      </a:extLst>
                    </a:gridCol>
                    <a:gridCol w="318052">
                      <a:extLst>
                        <a:ext uri="{9D8B030D-6E8A-4147-A177-3AD203B41FA5}">
                          <a16:colId xmlns:a16="http://schemas.microsoft.com/office/drawing/2014/main" val="1879101947"/>
                        </a:ext>
                      </a:extLst>
                    </a:gridCol>
                    <a:gridCol w="1749287">
                      <a:extLst>
                        <a:ext uri="{9D8B030D-6E8A-4147-A177-3AD203B41FA5}">
                          <a16:colId xmlns:a16="http://schemas.microsoft.com/office/drawing/2014/main" val="2422001383"/>
                        </a:ext>
                      </a:extLst>
                    </a:gridCol>
                    <a:gridCol w="2687254">
                      <a:extLst>
                        <a:ext uri="{9D8B030D-6E8A-4147-A177-3AD203B41FA5}">
                          <a16:colId xmlns:a16="http://schemas.microsoft.com/office/drawing/2014/main" val="335760230"/>
                        </a:ext>
                      </a:extLst>
                    </a:gridCol>
                  </a:tblGrid>
                  <a:tr h="300404">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2041" r="-267466" b="-818367"/>
                          </a:stretch>
                        </a:blipFill>
                      </a:tcPr>
                    </a:tc>
                    <a:tc>
                      <a:txBody>
                        <a:bodyPr/>
                        <a:lstStyle/>
                        <a:p>
                          <a:endParaRPr lang="zh-CN"/>
                        </a:p>
                      </a:txBody>
                      <a:tcPr anchor="ctr">
                        <a:blipFill>
                          <a:blip r:embed="rId3"/>
                          <a:stretch>
                            <a:fillRect l="-696154" t="-2041" r="-1401923" b="-818367"/>
                          </a:stretch>
                        </a:blipFill>
                      </a:tcPr>
                    </a:tc>
                    <a:tc>
                      <a:txBody>
                        <a:bodyPr/>
                        <a:lstStyle/>
                        <a:p>
                          <a:endParaRPr lang="zh-CN"/>
                        </a:p>
                      </a:txBody>
                      <a:tcPr anchor="ctr">
                        <a:blipFill>
                          <a:blip r:embed="rId3"/>
                          <a:stretch>
                            <a:fillRect l="-144251" t="-2041" r="-154007" b="-818367"/>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00404">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100000" r="-267466" b="-702000"/>
                          </a:stretch>
                        </a:blipFill>
                      </a:tcPr>
                    </a:tc>
                    <a:tc>
                      <a:txBody>
                        <a:bodyPr/>
                        <a:lstStyle/>
                        <a:p>
                          <a:endParaRPr lang="zh-CN"/>
                        </a:p>
                      </a:txBody>
                      <a:tcPr anchor="ctr">
                        <a:blipFill>
                          <a:blip r:embed="rId3"/>
                          <a:stretch>
                            <a:fillRect l="-696154" t="-100000" r="-1401923" b="-702000"/>
                          </a:stretch>
                        </a:blipFill>
                      </a:tcPr>
                    </a:tc>
                    <a:tc>
                      <a:txBody>
                        <a:bodyPr/>
                        <a:lstStyle/>
                        <a:p>
                          <a:endParaRPr lang="zh-CN"/>
                        </a:p>
                      </a:txBody>
                      <a:tcPr anchor="ctr">
                        <a:blipFill>
                          <a:blip r:embed="rId3"/>
                          <a:stretch>
                            <a:fillRect l="-144251" t="-100000" r="-154007" b="-702000"/>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00404">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204082" r="-267466" b="-616327"/>
                          </a:stretch>
                        </a:blipFill>
                      </a:tcPr>
                    </a:tc>
                    <a:tc>
                      <a:txBody>
                        <a:bodyPr/>
                        <a:lstStyle/>
                        <a:p>
                          <a:endParaRPr lang="zh-CN"/>
                        </a:p>
                      </a:txBody>
                      <a:tcPr anchor="ctr">
                        <a:blipFill>
                          <a:blip r:embed="rId3"/>
                          <a:stretch>
                            <a:fillRect l="-696154" t="-204082" r="-1401923" b="-616327"/>
                          </a:stretch>
                        </a:blipFill>
                      </a:tcPr>
                    </a:tc>
                    <a:tc>
                      <a:txBody>
                        <a:bodyPr/>
                        <a:lstStyle/>
                        <a:p>
                          <a:endParaRPr lang="zh-CN"/>
                        </a:p>
                      </a:txBody>
                      <a:tcPr anchor="ctr">
                        <a:blipFill>
                          <a:blip r:embed="rId3"/>
                          <a:stretch>
                            <a:fillRect l="-144251" t="-204082" r="-154007" b="-616327"/>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300404">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298000" r="-267466" b="-504000"/>
                          </a:stretch>
                        </a:blipFill>
                      </a:tcPr>
                    </a:tc>
                    <a:tc>
                      <a:txBody>
                        <a:bodyPr/>
                        <a:lstStyle/>
                        <a:p>
                          <a:endParaRPr lang="zh-CN"/>
                        </a:p>
                      </a:txBody>
                      <a:tcPr anchor="ctr">
                        <a:blipFill>
                          <a:blip r:embed="rId3"/>
                          <a:stretch>
                            <a:fillRect l="-696154" t="-298000" r="-1401923" b="-504000"/>
                          </a:stretch>
                        </a:blipFill>
                      </a:tcPr>
                    </a:tc>
                    <a:tc>
                      <a:txBody>
                        <a:bodyPr/>
                        <a:lstStyle/>
                        <a:p>
                          <a:endParaRPr lang="zh-CN"/>
                        </a:p>
                      </a:txBody>
                      <a:tcPr anchor="ctr">
                        <a:blipFill>
                          <a:blip r:embed="rId3"/>
                          <a:stretch>
                            <a:fillRect l="-144251" t="-298000" r="-154007" b="-504000"/>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946987916"/>
                      </a:ext>
                    </a:extLst>
                  </a:tr>
                  <a:tr h="300404">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406122" r="-267466" b="-414286"/>
                          </a:stretch>
                        </a:blipFill>
                      </a:tcPr>
                    </a:tc>
                    <a:tc>
                      <a:txBody>
                        <a:bodyPr/>
                        <a:lstStyle/>
                        <a:p>
                          <a:endParaRPr lang="zh-CN"/>
                        </a:p>
                      </a:txBody>
                      <a:tcPr anchor="ctr">
                        <a:blipFill>
                          <a:blip r:embed="rId3"/>
                          <a:stretch>
                            <a:fillRect l="-696154" t="-406122" r="-1401923" b="-414286"/>
                          </a:stretch>
                        </a:blipFill>
                      </a:tcPr>
                    </a:tc>
                    <a:tc>
                      <a:txBody>
                        <a:bodyPr/>
                        <a:lstStyle/>
                        <a:p>
                          <a:endParaRPr lang="zh-CN"/>
                        </a:p>
                      </a:txBody>
                      <a:tcPr anchor="ctr">
                        <a:blipFill>
                          <a:blip r:embed="rId3"/>
                          <a:stretch>
                            <a:fillRect l="-144251" t="-406122" r="-154007" b="-41428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51303318"/>
                      </a:ext>
                    </a:extLst>
                  </a:tr>
                  <a:tr h="300404">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496000" r="-267466" b="-306000"/>
                          </a:stretch>
                        </a:blipFill>
                      </a:tcPr>
                    </a:tc>
                    <a:tc>
                      <a:txBody>
                        <a:bodyPr/>
                        <a:lstStyle/>
                        <a:p>
                          <a:endParaRPr lang="zh-CN"/>
                        </a:p>
                      </a:txBody>
                      <a:tcPr anchor="ctr">
                        <a:blipFill>
                          <a:blip r:embed="rId3"/>
                          <a:stretch>
                            <a:fillRect l="-696154" t="-496000" r="-1401923" b="-306000"/>
                          </a:stretch>
                        </a:blipFill>
                      </a:tcPr>
                    </a:tc>
                    <a:tc>
                      <a:txBody>
                        <a:bodyPr/>
                        <a:lstStyle/>
                        <a:p>
                          <a:endParaRPr lang="zh-CN"/>
                        </a:p>
                      </a:txBody>
                      <a:tcPr anchor="ctr">
                        <a:blipFill>
                          <a:blip r:embed="rId3"/>
                          <a:stretch>
                            <a:fillRect l="-144251" t="-496000" r="-154007" b="-306000"/>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300404">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608163" r="-267466" b="-212245"/>
                          </a:stretch>
                        </a:blipFill>
                      </a:tcPr>
                    </a:tc>
                    <a:tc>
                      <a:txBody>
                        <a:bodyPr/>
                        <a:lstStyle/>
                        <a:p>
                          <a:endParaRPr lang="zh-CN"/>
                        </a:p>
                      </a:txBody>
                      <a:tcPr anchor="ctr">
                        <a:blipFill>
                          <a:blip r:embed="rId3"/>
                          <a:stretch>
                            <a:fillRect l="-696154" t="-608163" r="-1401923" b="-212245"/>
                          </a:stretch>
                        </a:blipFill>
                      </a:tcPr>
                    </a:tc>
                    <a:tc>
                      <a:txBody>
                        <a:bodyPr/>
                        <a:lstStyle/>
                        <a:p>
                          <a:endParaRPr lang="zh-CN"/>
                        </a:p>
                      </a:txBody>
                      <a:tcPr anchor="ctr">
                        <a:blipFill>
                          <a:blip r:embed="rId3"/>
                          <a:stretch>
                            <a:fillRect l="-144251" t="-608163" r="-154007" b="-2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300404">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694000" r="-267466" b="-108000"/>
                          </a:stretch>
                        </a:blipFill>
                      </a:tcPr>
                    </a:tc>
                    <a:tc>
                      <a:txBody>
                        <a:bodyPr/>
                        <a:lstStyle/>
                        <a:p>
                          <a:endParaRPr lang="zh-CN"/>
                        </a:p>
                      </a:txBody>
                      <a:tcPr anchor="ctr">
                        <a:blipFill>
                          <a:blip r:embed="rId3"/>
                          <a:stretch>
                            <a:fillRect l="-696154" t="-694000" r="-1401923" b="-108000"/>
                          </a:stretch>
                        </a:blipFill>
                      </a:tcPr>
                    </a:tc>
                    <a:tc>
                      <a:txBody>
                        <a:bodyPr/>
                        <a:lstStyle/>
                        <a:p>
                          <a:endParaRPr lang="zh-CN"/>
                        </a:p>
                      </a:txBody>
                      <a:tcPr anchor="ctr">
                        <a:blipFill>
                          <a:blip r:embed="rId3"/>
                          <a:stretch>
                            <a:fillRect l="-144251" t="-694000" r="-154007" b="-108000"/>
                          </a:stretch>
                        </a:blipFill>
                      </a:tcP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4076285502"/>
                      </a:ext>
                    </a:extLst>
                  </a:tr>
                  <a:tr h="300404">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973" t="-810204" r="-267466" b="-10204"/>
                          </a:stretch>
                        </a:blipFill>
                      </a:tcPr>
                    </a:tc>
                    <a:tc>
                      <a:txBody>
                        <a:bodyPr/>
                        <a:lstStyle/>
                        <a:p>
                          <a:endParaRPr lang="zh-CN"/>
                        </a:p>
                      </a:txBody>
                      <a:tcPr anchor="ctr">
                        <a:blipFill>
                          <a:blip r:embed="rId3"/>
                          <a:stretch>
                            <a:fillRect l="-696154" t="-810204" r="-1401923" b="-10204"/>
                          </a:stretch>
                        </a:blipFill>
                      </a:tcPr>
                    </a:tc>
                    <a:tc>
                      <a:txBody>
                        <a:bodyPr/>
                        <a:lstStyle/>
                        <a:p>
                          <a:endParaRPr lang="zh-CN"/>
                        </a:p>
                      </a:txBody>
                      <a:tcPr anchor="ctr">
                        <a:blipFill>
                          <a:blip r:embed="rId3"/>
                          <a:stretch>
                            <a:fillRect l="-144251" t="-810204" r="-154007" b="-10204"/>
                          </a:stretch>
                        </a:blipFill>
                      </a:tcPr>
                    </a:tc>
                    <a:tc>
                      <a:txBody>
                        <a:bodyPr/>
                        <a:lstStyle/>
                        <a:p>
                          <a:r>
                            <a:rPr lang="en-US" altLang="zh-CN" sz="1200" b="1">
                              <a:solidFill>
                                <a:schemeClr val="accent2">
                                  <a:lumMod val="50000"/>
                                </a:schemeClr>
                              </a:solidFill>
                            </a:rPr>
                            <a:t>// (4),(8)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750612019"/>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CBBD71-5490-4BCA-BF22-4D6B54AFEFAC}"/>
                  </a:ext>
                </a:extLst>
              </p:cNvPr>
              <p:cNvSpPr txBox="1"/>
              <p:nvPr/>
            </p:nvSpPr>
            <p:spPr>
              <a:xfrm>
                <a:off x="4731024" y="1062657"/>
                <a:ext cx="3064943" cy="307777"/>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的证明留做作业</a:t>
                </a:r>
              </a:p>
            </p:txBody>
          </p:sp>
        </mc:Choice>
        <mc:Fallback xmlns="">
          <p:sp>
            <p:nvSpPr>
              <p:cNvPr id="2" name="文本框 1">
                <a:extLst>
                  <a:ext uri="{FF2B5EF4-FFF2-40B4-BE49-F238E27FC236}">
                    <a16:creationId xmlns:a16="http://schemas.microsoft.com/office/drawing/2014/main" id="{58CBBD71-5490-4BCA-BF22-4D6B54AFEFAC}"/>
                  </a:ext>
                </a:extLst>
              </p:cNvPr>
              <p:cNvSpPr txBox="1">
                <a:spLocks noRot="1" noChangeAspect="1" noMove="1" noResize="1" noEditPoints="1" noAdjustHandles="1" noChangeArrowheads="1" noChangeShapeType="1" noTextEdit="1"/>
              </p:cNvSpPr>
              <p:nvPr/>
            </p:nvSpPr>
            <p:spPr>
              <a:xfrm>
                <a:off x="4731024" y="1062657"/>
                <a:ext cx="3064943" cy="307777"/>
              </a:xfrm>
              <a:prstGeom prst="rect">
                <a:avLst/>
              </a:prstGeom>
              <a:blipFill>
                <a:blip r:embed="rId4"/>
                <a:stretch>
                  <a:fillRect t="-1961"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0161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蕴涵等值式和双蕴涵等值式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62F6B6-3383-4B57-ABFE-FEF582AB2EA2}"/>
                  </a:ext>
                </a:extLst>
              </p:cNvPr>
              <p:cNvSpPr txBox="1"/>
              <p:nvPr/>
            </p:nvSpPr>
            <p:spPr>
              <a:xfrm>
                <a:off x="520022" y="738502"/>
                <a:ext cx="8022661" cy="1296060"/>
              </a:xfrm>
              <a:prstGeom prst="rect">
                <a:avLst/>
              </a:prstGeom>
              <a:solidFill>
                <a:schemeClr val="accent5">
                  <a:lumMod val="20000"/>
                  <a:lumOff val="80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利用双蕴涵引入和消除规则，以及合取规则和化简规则不难证明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以及</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，只要证</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，这由前面证明过的派生规则析取三段论立即可得</a:t>
                </a:r>
                <a:endParaRPr lang="en-US" altLang="zh-CN" sz="1400" b="1">
                  <a:solidFill>
                    <a:schemeClr val="accent2">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派生规则的使用相当与编写程序时的子程序调用</a:t>
                </a:r>
              </a:p>
            </p:txBody>
          </p:sp>
        </mc:Choice>
        <mc:Fallback xmlns="">
          <p:sp>
            <p:nvSpPr>
              <p:cNvPr id="3" name="文本框 2">
                <a:extLst>
                  <a:ext uri="{FF2B5EF4-FFF2-40B4-BE49-F238E27FC236}">
                    <a16:creationId xmlns:a16="http://schemas.microsoft.com/office/drawing/2014/main" id="{F262F6B6-3383-4B57-ABFE-FEF582AB2EA2}"/>
                  </a:ext>
                </a:extLst>
              </p:cNvPr>
              <p:cNvSpPr txBox="1">
                <a:spLocks noRot="1" noChangeAspect="1" noMove="1" noResize="1" noEditPoints="1" noAdjustHandles="1" noChangeArrowheads="1" noChangeShapeType="1" noTextEdit="1"/>
              </p:cNvSpPr>
              <p:nvPr/>
            </p:nvSpPr>
            <p:spPr>
              <a:xfrm>
                <a:off x="520022" y="738502"/>
                <a:ext cx="8022661" cy="1296060"/>
              </a:xfrm>
              <a:prstGeom prst="rect">
                <a:avLst/>
              </a:prstGeom>
              <a:blipFill>
                <a:blip r:embed="rId2"/>
                <a:stretch>
                  <a:fillRect l="-76" b="-42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29721BAF-C253-470C-BAD4-F9C5BF9BF5B0}"/>
                  </a:ext>
                </a:extLst>
              </p:cNvPr>
              <p:cNvGraphicFramePr>
                <a:graphicFrameLocks noGrp="1"/>
              </p:cNvGraphicFramePr>
              <p:nvPr>
                <p:extLst>
                  <p:ext uri="{D42A27DB-BD31-4B8C-83A1-F6EECF244321}">
                    <p14:modId xmlns:p14="http://schemas.microsoft.com/office/powerpoint/2010/main" val="1860999892"/>
                  </p:ext>
                </p:extLst>
              </p:nvPr>
            </p:nvGraphicFramePr>
            <p:xfrm>
              <a:off x="520022" y="2513833"/>
              <a:ext cx="3644474" cy="2087981"/>
            </p:xfrm>
            <a:graphic>
              <a:graphicData uri="http://schemas.openxmlformats.org/drawingml/2006/table">
                <a:tbl>
                  <a:tblPr bandRow="1">
                    <a:tableStyleId>{68D230F3-CF80-4859-8CE7-A43EE81993B5}</a:tableStyleId>
                  </a:tblPr>
                  <a:tblGrid>
                    <a:gridCol w="326586">
                      <a:extLst>
                        <a:ext uri="{9D8B030D-6E8A-4147-A177-3AD203B41FA5}">
                          <a16:colId xmlns:a16="http://schemas.microsoft.com/office/drawing/2014/main" val="918762525"/>
                        </a:ext>
                      </a:extLst>
                    </a:gridCol>
                    <a:gridCol w="813227">
                      <a:extLst>
                        <a:ext uri="{9D8B030D-6E8A-4147-A177-3AD203B41FA5}">
                          <a16:colId xmlns:a16="http://schemas.microsoft.com/office/drawing/2014/main" val="2719862703"/>
                        </a:ext>
                      </a:extLst>
                    </a:gridCol>
                    <a:gridCol w="223630">
                      <a:extLst>
                        <a:ext uri="{9D8B030D-6E8A-4147-A177-3AD203B41FA5}">
                          <a16:colId xmlns:a16="http://schemas.microsoft.com/office/drawing/2014/main" val="1879101947"/>
                        </a:ext>
                      </a:extLst>
                    </a:gridCol>
                    <a:gridCol w="685800">
                      <a:extLst>
                        <a:ext uri="{9D8B030D-6E8A-4147-A177-3AD203B41FA5}">
                          <a16:colId xmlns:a16="http://schemas.microsoft.com/office/drawing/2014/main" val="2422001383"/>
                        </a:ext>
                      </a:extLst>
                    </a:gridCol>
                    <a:gridCol w="1595231">
                      <a:extLst>
                        <a:ext uri="{9D8B030D-6E8A-4147-A177-3AD203B41FA5}">
                          <a16:colId xmlns:a16="http://schemas.microsoft.com/office/drawing/2014/main" val="335760230"/>
                        </a:ext>
                      </a:extLst>
                    </a:gridCol>
                  </a:tblGrid>
                  <a:tr h="29828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9828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4029824592"/>
                      </a:ext>
                    </a:extLst>
                  </a:tr>
                  <a:tr h="29828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29828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29828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298283">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298283">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(4),(5),(6)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Choice>
        <mc:Fallback xmlns="">
          <p:graphicFrame>
            <p:nvGraphicFramePr>
              <p:cNvPr id="19" name="表格 18">
                <a:extLst>
                  <a:ext uri="{FF2B5EF4-FFF2-40B4-BE49-F238E27FC236}">
                    <a16:creationId xmlns:a16="http://schemas.microsoft.com/office/drawing/2014/main" id="{29721BAF-C253-470C-BAD4-F9C5BF9BF5B0}"/>
                  </a:ext>
                </a:extLst>
              </p:cNvPr>
              <p:cNvGraphicFramePr>
                <a:graphicFrameLocks noGrp="1"/>
              </p:cNvGraphicFramePr>
              <p:nvPr>
                <p:extLst>
                  <p:ext uri="{D42A27DB-BD31-4B8C-83A1-F6EECF244321}">
                    <p14:modId xmlns:p14="http://schemas.microsoft.com/office/powerpoint/2010/main" val="1860999892"/>
                  </p:ext>
                </p:extLst>
              </p:nvPr>
            </p:nvGraphicFramePr>
            <p:xfrm>
              <a:off x="520022" y="2513833"/>
              <a:ext cx="3644474" cy="2087981"/>
            </p:xfrm>
            <a:graphic>
              <a:graphicData uri="http://schemas.openxmlformats.org/drawingml/2006/table">
                <a:tbl>
                  <a:tblPr bandRow="1">
                    <a:tableStyleId>{68D230F3-CF80-4859-8CE7-A43EE81993B5}</a:tableStyleId>
                  </a:tblPr>
                  <a:tblGrid>
                    <a:gridCol w="326586">
                      <a:extLst>
                        <a:ext uri="{9D8B030D-6E8A-4147-A177-3AD203B41FA5}">
                          <a16:colId xmlns:a16="http://schemas.microsoft.com/office/drawing/2014/main" val="918762525"/>
                        </a:ext>
                      </a:extLst>
                    </a:gridCol>
                    <a:gridCol w="813227">
                      <a:extLst>
                        <a:ext uri="{9D8B030D-6E8A-4147-A177-3AD203B41FA5}">
                          <a16:colId xmlns:a16="http://schemas.microsoft.com/office/drawing/2014/main" val="2719862703"/>
                        </a:ext>
                      </a:extLst>
                    </a:gridCol>
                    <a:gridCol w="223630">
                      <a:extLst>
                        <a:ext uri="{9D8B030D-6E8A-4147-A177-3AD203B41FA5}">
                          <a16:colId xmlns:a16="http://schemas.microsoft.com/office/drawing/2014/main" val="1879101947"/>
                        </a:ext>
                      </a:extLst>
                    </a:gridCol>
                    <a:gridCol w="685800">
                      <a:extLst>
                        <a:ext uri="{9D8B030D-6E8A-4147-A177-3AD203B41FA5}">
                          <a16:colId xmlns:a16="http://schemas.microsoft.com/office/drawing/2014/main" val="2422001383"/>
                        </a:ext>
                      </a:extLst>
                    </a:gridCol>
                    <a:gridCol w="1595231">
                      <a:extLst>
                        <a:ext uri="{9D8B030D-6E8A-4147-A177-3AD203B41FA5}">
                          <a16:colId xmlns:a16="http://schemas.microsoft.com/office/drawing/2014/main" val="335760230"/>
                        </a:ext>
                      </a:extLst>
                    </a:gridCol>
                  </a:tblGrid>
                  <a:tr h="29828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2041" r="-310526" b="-612245"/>
                          </a:stretch>
                        </a:blipFill>
                      </a:tcPr>
                    </a:tc>
                    <a:tc>
                      <a:txBody>
                        <a:bodyPr/>
                        <a:lstStyle/>
                        <a:p>
                          <a:endParaRPr lang="zh-CN"/>
                        </a:p>
                      </a:txBody>
                      <a:tcPr anchor="ctr">
                        <a:blipFill>
                          <a:blip r:embed="rId3"/>
                          <a:stretch>
                            <a:fillRect l="-505405" t="-2041" r="-1016216" b="-612245"/>
                          </a:stretch>
                        </a:blipFill>
                      </a:tcPr>
                    </a:tc>
                    <a:tc>
                      <a:txBody>
                        <a:bodyPr/>
                        <a:lstStyle/>
                        <a:p>
                          <a:endParaRPr lang="zh-CN"/>
                        </a:p>
                      </a:txBody>
                      <a:tcPr anchor="ctr">
                        <a:blipFill>
                          <a:blip r:embed="rId3"/>
                          <a:stretch>
                            <a:fillRect l="-198230" t="-2041" r="-232743" b="-6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9828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102041" r="-310526" b="-512245"/>
                          </a:stretch>
                        </a:blipFill>
                      </a:tcPr>
                    </a:tc>
                    <a:tc>
                      <a:txBody>
                        <a:bodyPr/>
                        <a:lstStyle/>
                        <a:p>
                          <a:endParaRPr lang="zh-CN"/>
                        </a:p>
                      </a:txBody>
                      <a:tcPr anchor="ctr">
                        <a:blipFill>
                          <a:blip r:embed="rId3"/>
                          <a:stretch>
                            <a:fillRect l="-505405" t="-102041" r="-1016216" b="-512245"/>
                          </a:stretch>
                        </a:blipFill>
                      </a:tcPr>
                    </a:tc>
                    <a:tc>
                      <a:txBody>
                        <a:bodyPr/>
                        <a:lstStyle/>
                        <a:p>
                          <a:endParaRPr lang="zh-CN"/>
                        </a:p>
                      </a:txBody>
                      <a:tcPr anchor="ctr">
                        <a:blipFill>
                          <a:blip r:embed="rId3"/>
                          <a:stretch>
                            <a:fillRect l="-198230" t="-102041" r="-232743" b="-5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4029824592"/>
                      </a:ext>
                    </a:extLst>
                  </a:tr>
                  <a:tr h="29828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202041" r="-310526" b="-412245"/>
                          </a:stretch>
                        </a:blipFill>
                      </a:tcPr>
                    </a:tc>
                    <a:tc>
                      <a:txBody>
                        <a:bodyPr/>
                        <a:lstStyle/>
                        <a:p>
                          <a:endParaRPr lang="zh-CN"/>
                        </a:p>
                      </a:txBody>
                      <a:tcPr anchor="ctr">
                        <a:blipFill>
                          <a:blip r:embed="rId3"/>
                          <a:stretch>
                            <a:fillRect l="-505405" t="-202041" r="-1016216" b="-412245"/>
                          </a:stretch>
                        </a:blipFill>
                      </a:tcPr>
                    </a:tc>
                    <a:tc>
                      <a:txBody>
                        <a:bodyPr/>
                        <a:lstStyle/>
                        <a:p>
                          <a:endParaRPr lang="zh-CN"/>
                        </a:p>
                      </a:txBody>
                      <a:tcPr anchor="ctr">
                        <a:blipFill>
                          <a:blip r:embed="rId3"/>
                          <a:stretch>
                            <a:fillRect l="-198230" t="-202041" r="-232743" b="-412245"/>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弱化引理</a:t>
                          </a:r>
                        </a:p>
                      </a:txBody>
                      <a:tcPr anchor="ctr"/>
                    </a:tc>
                    <a:extLst>
                      <a:ext uri="{0D108BD9-81ED-4DB2-BD59-A6C34878D82A}">
                        <a16:rowId xmlns:a16="http://schemas.microsoft.com/office/drawing/2014/main" val="1051446229"/>
                      </a:ext>
                    </a:extLst>
                  </a:tr>
                  <a:tr h="29828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302041" r="-310526" b="-312245"/>
                          </a:stretch>
                        </a:blipFill>
                      </a:tcPr>
                    </a:tc>
                    <a:tc>
                      <a:txBody>
                        <a:bodyPr/>
                        <a:lstStyle/>
                        <a:p>
                          <a:endParaRPr lang="zh-CN"/>
                        </a:p>
                      </a:txBody>
                      <a:tcPr anchor="ctr">
                        <a:blipFill>
                          <a:blip r:embed="rId3"/>
                          <a:stretch>
                            <a:fillRect l="-505405" t="-302041" r="-1016216" b="-312245"/>
                          </a:stretch>
                        </a:blipFill>
                      </a:tcPr>
                    </a:tc>
                    <a:tc>
                      <a:txBody>
                        <a:bodyPr/>
                        <a:lstStyle/>
                        <a:p>
                          <a:endParaRPr lang="zh-CN"/>
                        </a:p>
                      </a:txBody>
                      <a:tcPr anchor="ctr">
                        <a:blipFill>
                          <a:blip r:embed="rId3"/>
                          <a:stretch>
                            <a:fillRect l="-198230" t="-302041" r="-232743" b="-312245"/>
                          </a:stretch>
                        </a:blipFill>
                      </a:tcPr>
                    </a:tc>
                    <a:tc>
                      <a:txBody>
                        <a:bodyPr/>
                        <a:lstStyle/>
                        <a:p>
                          <a:r>
                            <a:rPr lang="en-US" altLang="zh-CN" sz="1200" b="1">
                              <a:solidFill>
                                <a:schemeClr val="accent2">
                                  <a:lumMod val="50000"/>
                                </a:schemeClr>
                              </a:solidFill>
                            </a:rPr>
                            <a:t>// (1),(3)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29828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402041" r="-310526" b="-212245"/>
                          </a:stretch>
                        </a:blipFill>
                      </a:tcPr>
                    </a:tc>
                    <a:tc>
                      <a:txBody>
                        <a:bodyPr/>
                        <a:lstStyle/>
                        <a:p>
                          <a:endParaRPr lang="zh-CN"/>
                        </a:p>
                      </a:txBody>
                      <a:tcPr anchor="ctr">
                        <a:blipFill>
                          <a:blip r:embed="rId3"/>
                          <a:stretch>
                            <a:fillRect l="-505405" t="-402041" r="-1016216" b="-212245"/>
                          </a:stretch>
                        </a:blipFill>
                      </a:tcPr>
                    </a:tc>
                    <a:tc>
                      <a:txBody>
                        <a:bodyPr/>
                        <a:lstStyle/>
                        <a:p>
                          <a:endParaRPr lang="zh-CN"/>
                        </a:p>
                      </a:txBody>
                      <a:tcPr anchor="ctr">
                        <a:blipFill>
                          <a:blip r:embed="rId3"/>
                          <a:stretch>
                            <a:fillRect l="-198230" t="-402041" r="-232743" b="-2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298283">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502041" r="-310526" b="-112245"/>
                          </a:stretch>
                        </a:blipFill>
                      </a:tcPr>
                    </a:tc>
                    <a:tc>
                      <a:txBody>
                        <a:bodyPr/>
                        <a:lstStyle/>
                        <a:p>
                          <a:endParaRPr lang="zh-CN"/>
                        </a:p>
                      </a:txBody>
                      <a:tcPr anchor="ctr">
                        <a:blipFill>
                          <a:blip r:embed="rId3"/>
                          <a:stretch>
                            <a:fillRect l="-505405" t="-502041" r="-1016216" b="-112245"/>
                          </a:stretch>
                        </a:blipFill>
                      </a:tcPr>
                    </a:tc>
                    <a:tc>
                      <a:txBody>
                        <a:bodyPr/>
                        <a:lstStyle/>
                        <a:p>
                          <a:endParaRPr lang="zh-CN"/>
                        </a:p>
                      </a:txBody>
                      <a:tcPr anchor="ctr">
                        <a:blipFill>
                          <a:blip r:embed="rId3"/>
                          <a:stretch>
                            <a:fillRect l="-198230" t="-502041" r="-232743" b="-1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298283">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602" t="-602041" r="-310526" b="-12245"/>
                          </a:stretch>
                        </a:blipFill>
                      </a:tcPr>
                    </a:tc>
                    <a:tc>
                      <a:txBody>
                        <a:bodyPr/>
                        <a:lstStyle/>
                        <a:p>
                          <a:endParaRPr lang="zh-CN"/>
                        </a:p>
                      </a:txBody>
                      <a:tcPr anchor="ctr">
                        <a:blipFill>
                          <a:blip r:embed="rId3"/>
                          <a:stretch>
                            <a:fillRect l="-505405" t="-602041" r="-1016216" b="-12245"/>
                          </a:stretch>
                        </a:blipFill>
                      </a:tcPr>
                    </a:tc>
                    <a:tc>
                      <a:txBody>
                        <a:bodyPr/>
                        <a:lstStyle/>
                        <a:p>
                          <a:endParaRPr lang="zh-CN"/>
                        </a:p>
                      </a:txBody>
                      <a:tcPr anchor="ctr">
                        <a:blipFill>
                          <a:blip r:embed="rId3"/>
                          <a:stretch>
                            <a:fillRect l="-198230" t="-602041" r="-232743" b="-12245"/>
                          </a:stretch>
                        </a:blipFill>
                      </a:tcPr>
                    </a:tc>
                    <a:tc>
                      <a:txBody>
                        <a:bodyPr/>
                        <a:lstStyle/>
                        <a:p>
                          <a:r>
                            <a:rPr lang="en-US" altLang="zh-CN" sz="1200" b="1">
                              <a:solidFill>
                                <a:schemeClr val="accent2">
                                  <a:lumMod val="50000"/>
                                </a:schemeClr>
                              </a:solidFill>
                            </a:rPr>
                            <a:t>// (4),(5),(6)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D7B353D-B1CF-42F7-8D06-091BFF5321DC}"/>
                  </a:ext>
                </a:extLst>
              </p:cNvPr>
              <p:cNvSpPr txBox="1"/>
              <p:nvPr/>
            </p:nvSpPr>
            <p:spPr>
              <a:xfrm>
                <a:off x="520022" y="2135698"/>
                <a:ext cx="3298386" cy="276999"/>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析取三段论：从</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zh-CN" altLang="en-US" sz="12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BD7B353D-B1CF-42F7-8D06-091BFF5321DC}"/>
                  </a:ext>
                </a:extLst>
              </p:cNvPr>
              <p:cNvSpPr txBox="1">
                <a:spLocks noRot="1" noChangeAspect="1" noMove="1" noResize="1" noEditPoints="1" noAdjustHandles="1" noChangeArrowheads="1" noChangeShapeType="1" noTextEdit="1"/>
              </p:cNvSpPr>
              <p:nvPr/>
            </p:nvSpPr>
            <p:spPr>
              <a:xfrm>
                <a:off x="520022" y="2135698"/>
                <a:ext cx="3298386" cy="276999"/>
              </a:xfrm>
              <a:prstGeom prst="rect">
                <a:avLst/>
              </a:prstGeom>
              <a:blipFill>
                <a:blip r:embed="rId4"/>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格 19">
                <a:extLst>
                  <a:ext uri="{FF2B5EF4-FFF2-40B4-BE49-F238E27FC236}">
                    <a16:creationId xmlns:a16="http://schemas.microsoft.com/office/drawing/2014/main" id="{93349315-DBE8-4D36-87C3-34AB9B2A5B27}"/>
                  </a:ext>
                </a:extLst>
              </p:cNvPr>
              <p:cNvGraphicFramePr>
                <a:graphicFrameLocks noGrp="1"/>
              </p:cNvGraphicFramePr>
              <p:nvPr>
                <p:extLst>
                  <p:ext uri="{D42A27DB-BD31-4B8C-83A1-F6EECF244321}">
                    <p14:modId xmlns:p14="http://schemas.microsoft.com/office/powerpoint/2010/main" val="1870381150"/>
                  </p:ext>
                </p:extLst>
              </p:nvPr>
            </p:nvGraphicFramePr>
            <p:xfrm>
              <a:off x="4404443" y="2513833"/>
              <a:ext cx="4212783" cy="2087981"/>
            </p:xfrm>
            <a:graphic>
              <a:graphicData uri="http://schemas.openxmlformats.org/drawingml/2006/table">
                <a:tbl>
                  <a:tblPr bandRow="1">
                    <a:tableStyleId>{68D230F3-CF80-4859-8CE7-A43EE81993B5}</a:tableStyleId>
                  </a:tblPr>
                  <a:tblGrid>
                    <a:gridCol w="318056">
                      <a:extLst>
                        <a:ext uri="{9D8B030D-6E8A-4147-A177-3AD203B41FA5}">
                          <a16:colId xmlns:a16="http://schemas.microsoft.com/office/drawing/2014/main" val="918762525"/>
                        </a:ext>
                      </a:extLst>
                    </a:gridCol>
                    <a:gridCol w="1395036">
                      <a:extLst>
                        <a:ext uri="{9D8B030D-6E8A-4147-A177-3AD203B41FA5}">
                          <a16:colId xmlns:a16="http://schemas.microsoft.com/office/drawing/2014/main" val="2719862703"/>
                        </a:ext>
                      </a:extLst>
                    </a:gridCol>
                    <a:gridCol w="208280">
                      <a:extLst>
                        <a:ext uri="{9D8B030D-6E8A-4147-A177-3AD203B41FA5}">
                          <a16:colId xmlns:a16="http://schemas.microsoft.com/office/drawing/2014/main" val="1879101947"/>
                        </a:ext>
                      </a:extLst>
                    </a:gridCol>
                    <a:gridCol w="691211">
                      <a:extLst>
                        <a:ext uri="{9D8B030D-6E8A-4147-A177-3AD203B41FA5}">
                          <a16:colId xmlns:a16="http://schemas.microsoft.com/office/drawing/2014/main" val="2422001383"/>
                        </a:ext>
                      </a:extLst>
                    </a:gridCol>
                    <a:gridCol w="1600200">
                      <a:extLst>
                        <a:ext uri="{9D8B030D-6E8A-4147-A177-3AD203B41FA5}">
                          <a16:colId xmlns:a16="http://schemas.microsoft.com/office/drawing/2014/main" val="335760230"/>
                        </a:ext>
                      </a:extLst>
                    </a:gridCol>
                  </a:tblGrid>
                  <a:tr h="29828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9828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298283">
                    <a:tc>
                      <a:txBody>
                        <a:bodyPr/>
                        <a:lstStyle/>
                        <a:p>
                          <a:pPr algn="r"/>
                          <a:endParaRPr lang="zh-CN" altLang="en-US" sz="1200" b="1">
                            <a:solidFill>
                              <a:schemeClr val="accent2">
                                <a:lumMod val="50000"/>
                              </a:schemeClr>
                            </a:solidFill>
                          </a:endParaRPr>
                        </a:p>
                      </a:txBody>
                      <a:tcPr anchor="ctr"/>
                    </a:tc>
                    <a:tc>
                      <a:txBody>
                        <a:bodyPr/>
                        <a:lstStyle/>
                        <a:p>
                          <a:endParaRPr lang="zh-CN" altLang="en-US" sz="1200" b="1" i="1">
                            <a:solidFill>
                              <a:schemeClr val="accent2">
                                <a:lumMod val="50000"/>
                              </a:schemeClr>
                            </a:solidFill>
                          </a:endParaRPr>
                        </a:p>
                      </a:txBody>
                      <a:tcPr anchor="ctr"/>
                    </a:tc>
                    <a:tc>
                      <a:txBody>
                        <a:bodyPr/>
                        <a:lstStyle/>
                        <a:p>
                          <a:endParaRPr lang="zh-CN" altLang="en-US" sz="1200" b="1">
                            <a:solidFill>
                              <a:schemeClr val="accent2">
                                <a:lumMod val="50000"/>
                              </a:schemeClr>
                            </a:solidFill>
                          </a:endParaRPr>
                        </a:p>
                      </a:txBody>
                      <a:tcPr anchor="ctr"/>
                    </a:tc>
                    <a:tc>
                      <a:txBody>
                        <a:bodyPr/>
                        <a:lstStyle/>
                        <a:p>
                          <a:endParaRPr lang="zh-CN" altLang="en-US" sz="1200" b="1">
                            <a:solidFill>
                              <a:schemeClr val="accent2">
                                <a:lumMod val="50000"/>
                              </a:schemeClr>
                            </a:solidFill>
                          </a:endParaRPr>
                        </a:p>
                      </a:txBody>
                      <a:tcPr anchor="ctr"/>
                    </a:tc>
                    <a:tc>
                      <a:txBody>
                        <a:bodyPr/>
                        <a:lstStyle/>
                        <a:p>
                          <a:endParaRPr lang="zh-CN" altLang="en-US" sz="1200" b="1">
                            <a:solidFill>
                              <a:schemeClr val="accent2">
                                <a:lumMod val="50000"/>
                              </a:schemeClr>
                            </a:solidFill>
                          </a:endParaRPr>
                        </a:p>
                      </a:txBody>
                      <a:tcPr anchor="ctr"/>
                    </a:tc>
                    <a:extLst>
                      <a:ext uri="{0D108BD9-81ED-4DB2-BD59-A6C34878D82A}">
                        <a16:rowId xmlns:a16="http://schemas.microsoft.com/office/drawing/2014/main" val="1051446229"/>
                      </a:ext>
                    </a:extLst>
                  </a:tr>
                  <a:tr h="29828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29828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29828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298283">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(3),(4),(5)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Choice>
        <mc:Fallback xmlns="">
          <p:graphicFrame>
            <p:nvGraphicFramePr>
              <p:cNvPr id="20" name="表格 19">
                <a:extLst>
                  <a:ext uri="{FF2B5EF4-FFF2-40B4-BE49-F238E27FC236}">
                    <a16:creationId xmlns:a16="http://schemas.microsoft.com/office/drawing/2014/main" id="{93349315-DBE8-4D36-87C3-34AB9B2A5B27}"/>
                  </a:ext>
                </a:extLst>
              </p:cNvPr>
              <p:cNvGraphicFramePr>
                <a:graphicFrameLocks noGrp="1"/>
              </p:cNvGraphicFramePr>
              <p:nvPr>
                <p:extLst>
                  <p:ext uri="{D42A27DB-BD31-4B8C-83A1-F6EECF244321}">
                    <p14:modId xmlns:p14="http://schemas.microsoft.com/office/powerpoint/2010/main" val="1870381150"/>
                  </p:ext>
                </p:extLst>
              </p:nvPr>
            </p:nvGraphicFramePr>
            <p:xfrm>
              <a:off x="4404443" y="2513833"/>
              <a:ext cx="4212783" cy="2087981"/>
            </p:xfrm>
            <a:graphic>
              <a:graphicData uri="http://schemas.openxmlformats.org/drawingml/2006/table">
                <a:tbl>
                  <a:tblPr bandRow="1">
                    <a:tableStyleId>{68D230F3-CF80-4859-8CE7-A43EE81993B5}</a:tableStyleId>
                  </a:tblPr>
                  <a:tblGrid>
                    <a:gridCol w="318056">
                      <a:extLst>
                        <a:ext uri="{9D8B030D-6E8A-4147-A177-3AD203B41FA5}">
                          <a16:colId xmlns:a16="http://schemas.microsoft.com/office/drawing/2014/main" val="918762525"/>
                        </a:ext>
                      </a:extLst>
                    </a:gridCol>
                    <a:gridCol w="1395036">
                      <a:extLst>
                        <a:ext uri="{9D8B030D-6E8A-4147-A177-3AD203B41FA5}">
                          <a16:colId xmlns:a16="http://schemas.microsoft.com/office/drawing/2014/main" val="2719862703"/>
                        </a:ext>
                      </a:extLst>
                    </a:gridCol>
                    <a:gridCol w="208280">
                      <a:extLst>
                        <a:ext uri="{9D8B030D-6E8A-4147-A177-3AD203B41FA5}">
                          <a16:colId xmlns:a16="http://schemas.microsoft.com/office/drawing/2014/main" val="1879101947"/>
                        </a:ext>
                      </a:extLst>
                    </a:gridCol>
                    <a:gridCol w="691211">
                      <a:extLst>
                        <a:ext uri="{9D8B030D-6E8A-4147-A177-3AD203B41FA5}">
                          <a16:colId xmlns:a16="http://schemas.microsoft.com/office/drawing/2014/main" val="2422001383"/>
                        </a:ext>
                      </a:extLst>
                    </a:gridCol>
                    <a:gridCol w="1600200">
                      <a:extLst>
                        <a:ext uri="{9D8B030D-6E8A-4147-A177-3AD203B41FA5}">
                          <a16:colId xmlns:a16="http://schemas.microsoft.com/office/drawing/2014/main" val="335760230"/>
                        </a:ext>
                      </a:extLst>
                    </a:gridCol>
                  </a:tblGrid>
                  <a:tr h="29828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2041" r="-179913" b="-612245"/>
                          </a:stretch>
                        </a:blipFill>
                      </a:tcPr>
                    </a:tc>
                    <a:tc>
                      <a:txBody>
                        <a:bodyPr/>
                        <a:lstStyle/>
                        <a:p>
                          <a:endParaRPr lang="zh-CN"/>
                        </a:p>
                      </a:txBody>
                      <a:tcPr anchor="ctr">
                        <a:blipFill>
                          <a:blip r:embed="rId5"/>
                          <a:stretch>
                            <a:fillRect l="-802857" t="-2041" r="-1077143" b="-612245"/>
                          </a:stretch>
                        </a:blipFill>
                      </a:tcPr>
                    </a:tc>
                    <a:tc>
                      <a:txBody>
                        <a:bodyPr/>
                        <a:lstStyle/>
                        <a:p>
                          <a:endParaRPr lang="zh-CN"/>
                        </a:p>
                      </a:txBody>
                      <a:tcPr anchor="ctr">
                        <a:blipFill>
                          <a:blip r:embed="rId5"/>
                          <a:stretch>
                            <a:fillRect l="-279646" t="-2041" r="-233628" b="-6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9828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102041" r="-179913" b="-512245"/>
                          </a:stretch>
                        </a:blipFill>
                      </a:tcPr>
                    </a:tc>
                    <a:tc>
                      <a:txBody>
                        <a:bodyPr/>
                        <a:lstStyle/>
                        <a:p>
                          <a:endParaRPr lang="zh-CN"/>
                        </a:p>
                      </a:txBody>
                      <a:tcPr anchor="ctr">
                        <a:blipFill>
                          <a:blip r:embed="rId5"/>
                          <a:stretch>
                            <a:fillRect l="-802857" t="-102041" r="-1077143" b="-512245"/>
                          </a:stretch>
                        </a:blipFill>
                      </a:tcPr>
                    </a:tc>
                    <a:tc>
                      <a:txBody>
                        <a:bodyPr/>
                        <a:lstStyle/>
                        <a:p>
                          <a:endParaRPr lang="zh-CN"/>
                        </a:p>
                      </a:txBody>
                      <a:tcPr anchor="ctr">
                        <a:blipFill>
                          <a:blip r:embed="rId5"/>
                          <a:stretch>
                            <a:fillRect l="-279646" t="-102041" r="-233628" b="-5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298283">
                    <a:tc>
                      <a:txBody>
                        <a:bodyPr/>
                        <a:lstStyle/>
                        <a:p>
                          <a:pPr algn="r"/>
                          <a:endParaRPr lang="zh-CN" altLang="en-US" sz="1200" b="1">
                            <a:solidFill>
                              <a:schemeClr val="accent2">
                                <a:lumMod val="50000"/>
                              </a:schemeClr>
                            </a:solidFill>
                          </a:endParaRPr>
                        </a:p>
                      </a:txBody>
                      <a:tcPr anchor="ctr"/>
                    </a:tc>
                    <a:tc>
                      <a:txBody>
                        <a:bodyPr/>
                        <a:lstStyle/>
                        <a:p>
                          <a:pPr/>
                          <a:endParaRPr lang="zh-CN" altLang="en-US" sz="1200" b="1" i="1">
                            <a:solidFill>
                              <a:schemeClr val="accent2">
                                <a:lumMod val="50000"/>
                              </a:schemeClr>
                            </a:solidFill>
                          </a:endParaRPr>
                        </a:p>
                      </a:txBody>
                      <a:tcPr anchor="ctr"/>
                    </a:tc>
                    <a:tc>
                      <a:txBody>
                        <a:bodyPr/>
                        <a:lstStyle/>
                        <a:p>
                          <a:pPr/>
                          <a:endParaRPr lang="zh-CN" altLang="en-US" sz="1200" b="1">
                            <a:solidFill>
                              <a:schemeClr val="accent2">
                                <a:lumMod val="50000"/>
                              </a:schemeClr>
                            </a:solidFill>
                          </a:endParaRPr>
                        </a:p>
                      </a:txBody>
                      <a:tcPr anchor="ctr"/>
                    </a:tc>
                    <a:tc>
                      <a:txBody>
                        <a:bodyPr/>
                        <a:lstStyle/>
                        <a:p>
                          <a:pPr/>
                          <a:endParaRPr lang="zh-CN" altLang="en-US" sz="1200" b="1">
                            <a:solidFill>
                              <a:schemeClr val="accent2">
                                <a:lumMod val="50000"/>
                              </a:schemeClr>
                            </a:solidFill>
                          </a:endParaRPr>
                        </a:p>
                      </a:txBody>
                      <a:tcPr anchor="ctr"/>
                    </a:tc>
                    <a:tc>
                      <a:txBody>
                        <a:bodyPr/>
                        <a:lstStyle/>
                        <a:p>
                          <a:endParaRPr lang="zh-CN" altLang="en-US" sz="1200" b="1">
                            <a:solidFill>
                              <a:schemeClr val="accent2">
                                <a:lumMod val="50000"/>
                              </a:schemeClr>
                            </a:solidFill>
                          </a:endParaRPr>
                        </a:p>
                      </a:txBody>
                      <a:tcPr anchor="ctr"/>
                    </a:tc>
                    <a:extLst>
                      <a:ext uri="{0D108BD9-81ED-4DB2-BD59-A6C34878D82A}">
                        <a16:rowId xmlns:a16="http://schemas.microsoft.com/office/drawing/2014/main" val="1051446229"/>
                      </a:ext>
                    </a:extLst>
                  </a:tr>
                  <a:tr h="29828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302041" r="-179913" b="-312245"/>
                          </a:stretch>
                        </a:blipFill>
                      </a:tcPr>
                    </a:tc>
                    <a:tc>
                      <a:txBody>
                        <a:bodyPr/>
                        <a:lstStyle/>
                        <a:p>
                          <a:endParaRPr lang="zh-CN"/>
                        </a:p>
                      </a:txBody>
                      <a:tcPr anchor="ctr">
                        <a:blipFill>
                          <a:blip r:embed="rId5"/>
                          <a:stretch>
                            <a:fillRect l="-802857" t="-302041" r="-1077143" b="-312245"/>
                          </a:stretch>
                        </a:blipFill>
                      </a:tcPr>
                    </a:tc>
                    <a:tc>
                      <a:txBody>
                        <a:bodyPr/>
                        <a:lstStyle/>
                        <a:p>
                          <a:endParaRPr lang="zh-CN"/>
                        </a:p>
                      </a:txBody>
                      <a:tcPr anchor="ctr">
                        <a:blipFill>
                          <a:blip r:embed="rId5"/>
                          <a:stretch>
                            <a:fillRect l="-279646" t="-302041" r="-233628" b="-312245"/>
                          </a:stretch>
                        </a:blipFill>
                      </a:tcPr>
                    </a:tc>
                    <a:tc>
                      <a:txBody>
                        <a:bodyPr/>
                        <a:lstStyle/>
                        <a:p>
                          <a:r>
                            <a:rPr lang="en-US" altLang="zh-CN" sz="1200" b="1">
                              <a:solidFill>
                                <a:schemeClr val="accent2">
                                  <a:lumMod val="50000"/>
                                </a:schemeClr>
                              </a:solidFill>
                            </a:rPr>
                            <a:t>// (1),(2)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3913652141"/>
                      </a:ext>
                    </a:extLst>
                  </a:tr>
                  <a:tr h="29828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402041" r="-179913" b="-212245"/>
                          </a:stretch>
                        </a:blipFill>
                      </a:tcPr>
                    </a:tc>
                    <a:tc>
                      <a:txBody>
                        <a:bodyPr/>
                        <a:lstStyle/>
                        <a:p>
                          <a:endParaRPr lang="zh-CN"/>
                        </a:p>
                      </a:txBody>
                      <a:tcPr anchor="ctr">
                        <a:blipFill>
                          <a:blip r:embed="rId5"/>
                          <a:stretch>
                            <a:fillRect l="-802857" t="-402041" r="-1077143" b="-212245"/>
                          </a:stretch>
                        </a:blipFill>
                      </a:tcPr>
                    </a:tc>
                    <a:tc>
                      <a:txBody>
                        <a:bodyPr/>
                        <a:lstStyle/>
                        <a:p>
                          <a:endParaRPr lang="zh-CN"/>
                        </a:p>
                      </a:txBody>
                      <a:tcPr anchor="ctr">
                        <a:blipFill>
                          <a:blip r:embed="rId5"/>
                          <a:stretch>
                            <a:fillRect l="-279646" t="-402041" r="-233628" b="-2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29828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502041" r="-179913" b="-112245"/>
                          </a:stretch>
                        </a:blipFill>
                      </a:tcPr>
                    </a:tc>
                    <a:tc>
                      <a:txBody>
                        <a:bodyPr/>
                        <a:lstStyle/>
                        <a:p>
                          <a:endParaRPr lang="zh-CN"/>
                        </a:p>
                      </a:txBody>
                      <a:tcPr anchor="ctr">
                        <a:blipFill>
                          <a:blip r:embed="rId5"/>
                          <a:stretch>
                            <a:fillRect l="-802857" t="-502041" r="-1077143" b="-112245"/>
                          </a:stretch>
                        </a:blipFill>
                      </a:tcPr>
                    </a:tc>
                    <a:tc>
                      <a:txBody>
                        <a:bodyPr/>
                        <a:lstStyle/>
                        <a:p>
                          <a:endParaRPr lang="zh-CN"/>
                        </a:p>
                      </a:txBody>
                      <a:tcPr anchor="ctr">
                        <a:blipFill>
                          <a:blip r:embed="rId5"/>
                          <a:stretch>
                            <a:fillRect l="-279646" t="-502041" r="-233628" b="-11224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已知</a:t>
                          </a:r>
                        </a:p>
                      </a:txBody>
                      <a:tcPr anchor="ctr"/>
                    </a:tc>
                    <a:extLst>
                      <a:ext uri="{0D108BD9-81ED-4DB2-BD59-A6C34878D82A}">
                        <a16:rowId xmlns:a16="http://schemas.microsoft.com/office/drawing/2014/main" val="651613783"/>
                      </a:ext>
                    </a:extLst>
                  </a:tr>
                  <a:tr h="298283">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707" t="-602041" r="-179913" b="-12245"/>
                          </a:stretch>
                        </a:blipFill>
                      </a:tcPr>
                    </a:tc>
                    <a:tc>
                      <a:txBody>
                        <a:bodyPr/>
                        <a:lstStyle/>
                        <a:p>
                          <a:endParaRPr lang="zh-CN"/>
                        </a:p>
                      </a:txBody>
                      <a:tcPr anchor="ctr">
                        <a:blipFill>
                          <a:blip r:embed="rId5"/>
                          <a:stretch>
                            <a:fillRect l="-802857" t="-602041" r="-1077143" b="-12245"/>
                          </a:stretch>
                        </a:blipFill>
                      </a:tcPr>
                    </a:tc>
                    <a:tc>
                      <a:txBody>
                        <a:bodyPr/>
                        <a:lstStyle/>
                        <a:p>
                          <a:endParaRPr lang="zh-CN"/>
                        </a:p>
                      </a:txBody>
                      <a:tcPr anchor="ctr">
                        <a:blipFill>
                          <a:blip r:embed="rId5"/>
                          <a:stretch>
                            <a:fillRect l="-279646" t="-602041" r="-233628" b="-12245"/>
                          </a:stretch>
                        </a:blipFill>
                      </a:tcPr>
                    </a:tc>
                    <a:tc>
                      <a:txBody>
                        <a:bodyPr/>
                        <a:lstStyle/>
                        <a:p>
                          <a:r>
                            <a:rPr lang="en-US" altLang="zh-CN" sz="1200" b="1">
                              <a:solidFill>
                                <a:schemeClr val="accent2">
                                  <a:lumMod val="50000"/>
                                </a:schemeClr>
                              </a:solidFill>
                            </a:rPr>
                            <a:t>// (3),(4),(5)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338861839"/>
                      </a:ext>
                    </a:extLst>
                  </a:tr>
                </a:tbl>
              </a:graphicData>
            </a:graphic>
          </p:graphicFrame>
        </mc:Fallback>
      </mc:AlternateContent>
      <p:sp>
        <p:nvSpPr>
          <p:cNvPr id="5" name="文本框 4">
            <a:extLst>
              <a:ext uri="{FF2B5EF4-FFF2-40B4-BE49-F238E27FC236}">
                <a16:creationId xmlns:a16="http://schemas.microsoft.com/office/drawing/2014/main" id="{39EBD813-DF31-4E5D-BDBC-2B7982631936}"/>
              </a:ext>
            </a:extLst>
          </p:cNvPr>
          <p:cNvSpPr txBox="1"/>
          <p:nvPr/>
        </p:nvSpPr>
        <p:spPr>
          <a:xfrm>
            <a:off x="4404443" y="2120308"/>
            <a:ext cx="2902226"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具体的证明序列中不需要弱化引理</a:t>
            </a:r>
            <a:r>
              <a:rPr lang="en-US" altLang="zh-CN" sz="1400" b="1">
                <a:solidFill>
                  <a:schemeClr val="accent2">
                    <a:lumMod val="50000"/>
                  </a:schemeClr>
                </a:solidFill>
              </a:rPr>
              <a:t>!</a:t>
            </a:r>
            <a:endParaRPr lang="zh-CN" altLang="en-US" sz="1400" b="1">
              <a:solidFill>
                <a:schemeClr val="accent2">
                  <a:lumMod val="50000"/>
                </a:schemeClr>
              </a:solidFill>
            </a:endParaRPr>
          </a:p>
        </p:txBody>
      </p:sp>
      <p:sp>
        <p:nvSpPr>
          <p:cNvPr id="6" name="箭头: 右 5">
            <a:extLst>
              <a:ext uri="{FF2B5EF4-FFF2-40B4-BE49-F238E27FC236}">
                <a16:creationId xmlns:a16="http://schemas.microsoft.com/office/drawing/2014/main" id="{44318A61-EF39-4B08-B8B3-D458E4F326B2}"/>
              </a:ext>
            </a:extLst>
          </p:cNvPr>
          <p:cNvSpPr/>
          <p:nvPr/>
        </p:nvSpPr>
        <p:spPr>
          <a:xfrm>
            <a:off x="4164496" y="3503543"/>
            <a:ext cx="188843" cy="94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2597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蕴涵等值式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24B12C-2040-4DC6-A737-EA6FFB9EF7F5}"/>
                  </a:ext>
                </a:extLst>
              </p:cNvPr>
              <p:cNvSpPr txBox="1"/>
              <p:nvPr/>
            </p:nvSpPr>
            <p:spPr>
              <a:xfrm>
                <a:off x="830557" y="851320"/>
                <a:ext cx="2548747"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A24B12C-2040-4DC6-A737-EA6FFB9EF7F5}"/>
                  </a:ext>
                </a:extLst>
              </p:cNvPr>
              <p:cNvSpPr txBox="1">
                <a:spLocks noRot="1" noChangeAspect="1" noMove="1" noResize="1" noEditPoints="1" noAdjustHandles="1" noChangeArrowheads="1" noChangeShapeType="1" noTextEdit="1"/>
              </p:cNvSpPr>
              <p:nvPr/>
            </p:nvSpPr>
            <p:spPr>
              <a:xfrm>
                <a:off x="830557" y="851320"/>
                <a:ext cx="2548747" cy="338554"/>
              </a:xfrm>
              <a:prstGeom prst="rect">
                <a:avLst/>
              </a:prstGeom>
              <a:blipFill>
                <a:blip r:embed="rId2"/>
                <a:stretch>
                  <a:fillRect l="-119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1231940976"/>
                  </p:ext>
                </p:extLst>
              </p:nvPr>
            </p:nvGraphicFramePr>
            <p:xfrm>
              <a:off x="835270" y="1361034"/>
              <a:ext cx="6960697" cy="268224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2294828">
                      <a:extLst>
                        <a:ext uri="{9D8B030D-6E8A-4147-A177-3AD203B41FA5}">
                          <a16:colId xmlns:a16="http://schemas.microsoft.com/office/drawing/2014/main" val="2719862703"/>
                        </a:ext>
                      </a:extLst>
                    </a:gridCol>
                    <a:gridCol w="268346">
                      <a:extLst>
                        <a:ext uri="{9D8B030D-6E8A-4147-A177-3AD203B41FA5}">
                          <a16:colId xmlns:a16="http://schemas.microsoft.com/office/drawing/2014/main" val="1879101947"/>
                        </a:ext>
                      </a:extLst>
                    </a:gridCol>
                    <a:gridCol w="1623961">
                      <a:extLst>
                        <a:ext uri="{9D8B030D-6E8A-4147-A177-3AD203B41FA5}">
                          <a16:colId xmlns:a16="http://schemas.microsoft.com/office/drawing/2014/main" val="2422001383"/>
                        </a:ext>
                      </a:extLst>
                    </a:gridCol>
                    <a:gridCol w="2348888">
                      <a:extLst>
                        <a:ext uri="{9D8B030D-6E8A-4147-A177-3AD203B41FA5}">
                          <a16:colId xmlns:a16="http://schemas.microsoft.com/office/drawing/2014/main" val="335760230"/>
                        </a:ext>
                      </a:extLst>
                    </a:gridCol>
                  </a:tblGrid>
                  <a:tr h="216501">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16501">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(1)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16501">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16501">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(2),(3)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946987916"/>
                      </a:ext>
                    </a:extLst>
                  </a:tr>
                  <a:tr h="216501">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16501">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16501">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16501">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(5),(6)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4076285502"/>
                      </a:ext>
                    </a:extLst>
                  </a:tr>
                  <a:tr h="216501">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750612019"/>
                      </a:ext>
                    </a:extLst>
                  </a:tr>
                  <a:tr h="216501">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(4),(9) </a:t>
                          </a:r>
                          <a:r>
                            <a:rPr lang="zh-CN" altLang="en-US" sz="1000" b="1">
                              <a:solidFill>
                                <a:schemeClr val="accent2">
                                  <a:lumMod val="50000"/>
                                </a:schemeClr>
                              </a:solidFill>
                            </a:rPr>
                            <a:t>假言推理</a:t>
                          </a:r>
                        </a:p>
                      </a:txBody>
                      <a:tcPr anchor="ctr"/>
                    </a:tc>
                    <a:extLst>
                      <a:ext uri="{0D108BD9-81ED-4DB2-BD59-A6C34878D82A}">
                        <a16:rowId xmlns:a16="http://schemas.microsoft.com/office/drawing/2014/main" val="1624901223"/>
                      </a:ext>
                    </a:extLst>
                  </a:tr>
                  <a:tr h="216501">
                    <a:tc>
                      <a:txBody>
                        <a:bodyPr/>
                        <a:lstStyle/>
                        <a:p>
                          <a:pPr algn="r"/>
                          <a:r>
                            <a:rPr lang="en-US" altLang="zh-CN" sz="1000" b="1">
                              <a:solidFill>
                                <a:schemeClr val="accent2">
                                  <a:lumMod val="50000"/>
                                </a:schemeClr>
                              </a:solidFill>
                            </a:rPr>
                            <a:t>(11)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(8),(10)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651400489"/>
                      </a:ext>
                    </a:extLst>
                  </a:tr>
                </a:tbl>
              </a:graphicData>
            </a:graphic>
          </p:graphicFrame>
        </mc:Choice>
        <mc:Fallback xmlns="">
          <p:graphicFrame>
            <p:nvGraphicFramePr>
              <p:cNvPr id="18" name="表格 17">
                <a:extLst>
                  <a:ext uri="{FF2B5EF4-FFF2-40B4-BE49-F238E27FC236}">
                    <a16:creationId xmlns:a16="http://schemas.microsoft.com/office/drawing/2014/main" id="{5E531D05-0052-49CF-B113-9FEBFB9173A1}"/>
                  </a:ext>
                </a:extLst>
              </p:cNvPr>
              <p:cNvGraphicFramePr>
                <a:graphicFrameLocks noGrp="1"/>
              </p:cNvGraphicFramePr>
              <p:nvPr>
                <p:extLst>
                  <p:ext uri="{D42A27DB-BD31-4B8C-83A1-F6EECF244321}">
                    <p14:modId xmlns:p14="http://schemas.microsoft.com/office/powerpoint/2010/main" val="1231940976"/>
                  </p:ext>
                </p:extLst>
              </p:nvPr>
            </p:nvGraphicFramePr>
            <p:xfrm>
              <a:off x="835270" y="1361034"/>
              <a:ext cx="6960697" cy="268224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2294828">
                      <a:extLst>
                        <a:ext uri="{9D8B030D-6E8A-4147-A177-3AD203B41FA5}">
                          <a16:colId xmlns:a16="http://schemas.microsoft.com/office/drawing/2014/main" val="2719862703"/>
                        </a:ext>
                      </a:extLst>
                    </a:gridCol>
                    <a:gridCol w="268346">
                      <a:extLst>
                        <a:ext uri="{9D8B030D-6E8A-4147-A177-3AD203B41FA5}">
                          <a16:colId xmlns:a16="http://schemas.microsoft.com/office/drawing/2014/main" val="1879101947"/>
                        </a:ext>
                      </a:extLst>
                    </a:gridCol>
                    <a:gridCol w="1623961">
                      <a:extLst>
                        <a:ext uri="{9D8B030D-6E8A-4147-A177-3AD203B41FA5}">
                          <a16:colId xmlns:a16="http://schemas.microsoft.com/office/drawing/2014/main" val="2422001383"/>
                        </a:ext>
                      </a:extLst>
                    </a:gridCol>
                    <a:gridCol w="2348888">
                      <a:extLst>
                        <a:ext uri="{9D8B030D-6E8A-4147-A177-3AD203B41FA5}">
                          <a16:colId xmlns:a16="http://schemas.microsoft.com/office/drawing/2014/main" val="335760230"/>
                        </a:ext>
                      </a:extLst>
                    </a:gridCol>
                  </a:tblGrid>
                  <a:tr h="243840">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2500" r="-185372" b="-1017500"/>
                          </a:stretch>
                        </a:blipFill>
                      </a:tcPr>
                    </a:tc>
                    <a:tc>
                      <a:txBody>
                        <a:bodyPr/>
                        <a:lstStyle/>
                        <a:p>
                          <a:endParaRPr lang="zh-CN"/>
                        </a:p>
                      </a:txBody>
                      <a:tcPr anchor="ctr">
                        <a:blipFill>
                          <a:blip r:embed="rId3"/>
                          <a:stretch>
                            <a:fillRect l="-1013636" t="-2500" r="-1484091" b="-1017500"/>
                          </a:stretch>
                        </a:blipFill>
                      </a:tcPr>
                    </a:tc>
                    <a:tc>
                      <a:txBody>
                        <a:bodyPr/>
                        <a:lstStyle/>
                        <a:p>
                          <a:endParaRPr lang="zh-CN"/>
                        </a:p>
                      </a:txBody>
                      <a:tcPr anchor="ctr">
                        <a:blipFill>
                          <a:blip r:embed="rId3"/>
                          <a:stretch>
                            <a:fillRect l="-183521" t="-2500" r="-144569" b="-10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43840">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102500" r="-185372" b="-917500"/>
                          </a:stretch>
                        </a:blipFill>
                      </a:tcPr>
                    </a:tc>
                    <a:tc>
                      <a:txBody>
                        <a:bodyPr/>
                        <a:lstStyle/>
                        <a:p>
                          <a:endParaRPr lang="zh-CN"/>
                        </a:p>
                      </a:txBody>
                      <a:tcPr anchor="ctr">
                        <a:blipFill>
                          <a:blip r:embed="rId3"/>
                          <a:stretch>
                            <a:fillRect l="-1013636" t="-102500" r="-1484091" b="-917500"/>
                          </a:stretch>
                        </a:blipFill>
                      </a:tcPr>
                    </a:tc>
                    <a:tc>
                      <a:txBody>
                        <a:bodyPr/>
                        <a:lstStyle/>
                        <a:p>
                          <a:endParaRPr lang="zh-CN"/>
                        </a:p>
                      </a:txBody>
                      <a:tcPr anchor="ctr">
                        <a:blipFill>
                          <a:blip r:embed="rId3"/>
                          <a:stretch>
                            <a:fillRect l="-183521" t="-102500" r="-144569" b="-917500"/>
                          </a:stretch>
                        </a:blipFill>
                      </a:tcPr>
                    </a:tc>
                    <a:tc>
                      <a:txBody>
                        <a:bodyPr/>
                        <a:lstStyle/>
                        <a:p>
                          <a:r>
                            <a:rPr lang="en-US" altLang="zh-CN" sz="1000" b="1">
                              <a:solidFill>
                                <a:schemeClr val="accent2">
                                  <a:lumMod val="50000"/>
                                </a:schemeClr>
                              </a:solidFill>
                            </a:rPr>
                            <a:t>// (1)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243840">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202500" r="-185372" b="-817500"/>
                          </a:stretch>
                        </a:blipFill>
                      </a:tcPr>
                    </a:tc>
                    <a:tc>
                      <a:txBody>
                        <a:bodyPr/>
                        <a:lstStyle/>
                        <a:p>
                          <a:endParaRPr lang="zh-CN"/>
                        </a:p>
                      </a:txBody>
                      <a:tcPr anchor="ctr">
                        <a:blipFill>
                          <a:blip r:embed="rId3"/>
                          <a:stretch>
                            <a:fillRect l="-1013636" t="-202500" r="-1484091" b="-817500"/>
                          </a:stretch>
                        </a:blipFill>
                      </a:tcPr>
                    </a:tc>
                    <a:tc>
                      <a:txBody>
                        <a:bodyPr/>
                        <a:lstStyle/>
                        <a:p>
                          <a:endParaRPr lang="zh-CN"/>
                        </a:p>
                      </a:txBody>
                      <a:tcPr anchor="ctr">
                        <a:blipFill>
                          <a:blip r:embed="rId3"/>
                          <a:stretch>
                            <a:fillRect l="-183521" t="-202500" r="-144569" b="-8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553470917"/>
                      </a:ext>
                    </a:extLst>
                  </a:tr>
                  <a:tr h="243840">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302500" r="-185372" b="-717500"/>
                          </a:stretch>
                        </a:blipFill>
                      </a:tcPr>
                    </a:tc>
                    <a:tc>
                      <a:txBody>
                        <a:bodyPr/>
                        <a:lstStyle/>
                        <a:p>
                          <a:endParaRPr lang="zh-CN"/>
                        </a:p>
                      </a:txBody>
                      <a:tcPr anchor="ctr">
                        <a:blipFill>
                          <a:blip r:embed="rId3"/>
                          <a:stretch>
                            <a:fillRect l="-1013636" t="-302500" r="-1484091" b="-717500"/>
                          </a:stretch>
                        </a:blipFill>
                      </a:tcPr>
                    </a:tc>
                    <a:tc>
                      <a:txBody>
                        <a:bodyPr/>
                        <a:lstStyle/>
                        <a:p>
                          <a:endParaRPr lang="zh-CN"/>
                        </a:p>
                      </a:txBody>
                      <a:tcPr anchor="ctr">
                        <a:blipFill>
                          <a:blip r:embed="rId3"/>
                          <a:stretch>
                            <a:fillRect l="-183521" t="-302500" r="-144569" b="-717500"/>
                          </a:stretch>
                        </a:blipFill>
                      </a:tcPr>
                    </a:tc>
                    <a:tc>
                      <a:txBody>
                        <a:bodyPr/>
                        <a:lstStyle/>
                        <a:p>
                          <a:r>
                            <a:rPr lang="en-US" altLang="zh-CN" sz="1000" b="1">
                              <a:solidFill>
                                <a:schemeClr val="accent2">
                                  <a:lumMod val="50000"/>
                                </a:schemeClr>
                              </a:solidFill>
                            </a:rPr>
                            <a:t>// (2),(3)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946987916"/>
                      </a:ext>
                    </a:extLst>
                  </a:tr>
                  <a:tr h="243840">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402500" r="-185372" b="-617500"/>
                          </a:stretch>
                        </a:blipFill>
                      </a:tcPr>
                    </a:tc>
                    <a:tc>
                      <a:txBody>
                        <a:bodyPr/>
                        <a:lstStyle/>
                        <a:p>
                          <a:endParaRPr lang="zh-CN"/>
                        </a:p>
                      </a:txBody>
                      <a:tcPr anchor="ctr">
                        <a:blipFill>
                          <a:blip r:embed="rId3"/>
                          <a:stretch>
                            <a:fillRect l="-1013636" t="-402500" r="-1484091" b="-617500"/>
                          </a:stretch>
                        </a:blipFill>
                      </a:tcPr>
                    </a:tc>
                    <a:tc>
                      <a:txBody>
                        <a:bodyPr/>
                        <a:lstStyle/>
                        <a:p>
                          <a:endParaRPr lang="zh-CN"/>
                        </a:p>
                      </a:txBody>
                      <a:tcPr anchor="ctr">
                        <a:blipFill>
                          <a:blip r:embed="rId3"/>
                          <a:stretch>
                            <a:fillRect l="-183521" t="-402500" r="-144569" b="-6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51303318"/>
                      </a:ext>
                    </a:extLst>
                  </a:tr>
                  <a:tr h="243840">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490244" r="-185372" b="-502439"/>
                          </a:stretch>
                        </a:blipFill>
                      </a:tcPr>
                    </a:tc>
                    <a:tc>
                      <a:txBody>
                        <a:bodyPr/>
                        <a:lstStyle/>
                        <a:p>
                          <a:endParaRPr lang="zh-CN"/>
                        </a:p>
                      </a:txBody>
                      <a:tcPr anchor="ctr">
                        <a:blipFill>
                          <a:blip r:embed="rId3"/>
                          <a:stretch>
                            <a:fillRect l="-1013636" t="-490244" r="-1484091" b="-502439"/>
                          </a:stretch>
                        </a:blipFill>
                      </a:tcPr>
                    </a:tc>
                    <a:tc>
                      <a:txBody>
                        <a:bodyPr/>
                        <a:lstStyle/>
                        <a:p>
                          <a:endParaRPr lang="zh-CN"/>
                        </a:p>
                      </a:txBody>
                      <a:tcPr anchor="ctr">
                        <a:blipFill>
                          <a:blip r:embed="rId3"/>
                          <a:stretch>
                            <a:fillRect l="-183521" t="-490244" r="-144569" b="-502439"/>
                          </a:stretch>
                        </a:blipFill>
                      </a:tcP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附加规则</a:t>
                          </a:r>
                        </a:p>
                      </a:txBody>
                      <a:tcPr anchor="ctr"/>
                    </a:tc>
                    <a:extLst>
                      <a:ext uri="{0D108BD9-81ED-4DB2-BD59-A6C34878D82A}">
                        <a16:rowId xmlns:a16="http://schemas.microsoft.com/office/drawing/2014/main" val="1188014594"/>
                      </a:ext>
                    </a:extLst>
                  </a:tr>
                  <a:tr h="243840">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605000" r="-185372" b="-415000"/>
                          </a:stretch>
                        </a:blipFill>
                      </a:tcPr>
                    </a:tc>
                    <a:tc>
                      <a:txBody>
                        <a:bodyPr/>
                        <a:lstStyle/>
                        <a:p>
                          <a:endParaRPr lang="zh-CN"/>
                        </a:p>
                      </a:txBody>
                      <a:tcPr anchor="ctr">
                        <a:blipFill>
                          <a:blip r:embed="rId3"/>
                          <a:stretch>
                            <a:fillRect l="-1013636" t="-605000" r="-1484091" b="-415000"/>
                          </a:stretch>
                        </a:blipFill>
                      </a:tcPr>
                    </a:tc>
                    <a:tc>
                      <a:txBody>
                        <a:bodyPr/>
                        <a:lstStyle/>
                        <a:p>
                          <a:endParaRPr lang="zh-CN"/>
                        </a:p>
                      </a:txBody>
                      <a:tcPr anchor="ctr">
                        <a:blipFill>
                          <a:blip r:embed="rId3"/>
                          <a:stretch>
                            <a:fillRect l="-183521" t="-605000" r="-144569" b="-4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155784909"/>
                      </a:ext>
                    </a:extLst>
                  </a:tr>
                  <a:tr h="243840">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705000" r="-185372" b="-315000"/>
                          </a:stretch>
                        </a:blipFill>
                      </a:tcPr>
                    </a:tc>
                    <a:tc>
                      <a:txBody>
                        <a:bodyPr/>
                        <a:lstStyle/>
                        <a:p>
                          <a:endParaRPr lang="zh-CN"/>
                        </a:p>
                      </a:txBody>
                      <a:tcPr anchor="ctr">
                        <a:blipFill>
                          <a:blip r:embed="rId3"/>
                          <a:stretch>
                            <a:fillRect l="-1013636" t="-705000" r="-1484091" b="-315000"/>
                          </a:stretch>
                        </a:blipFill>
                      </a:tcPr>
                    </a:tc>
                    <a:tc>
                      <a:txBody>
                        <a:bodyPr/>
                        <a:lstStyle/>
                        <a:p>
                          <a:endParaRPr lang="zh-CN"/>
                        </a:p>
                      </a:txBody>
                      <a:tcPr anchor="ctr">
                        <a:blipFill>
                          <a:blip r:embed="rId3"/>
                          <a:stretch>
                            <a:fillRect l="-183521" t="-705000" r="-144569" b="-315000"/>
                          </a:stretch>
                        </a:blipFill>
                      </a:tcPr>
                    </a:tc>
                    <a:tc>
                      <a:txBody>
                        <a:bodyPr/>
                        <a:lstStyle/>
                        <a:p>
                          <a:r>
                            <a:rPr lang="en-US" altLang="zh-CN" sz="1000" b="1">
                              <a:solidFill>
                                <a:schemeClr val="accent2">
                                  <a:lumMod val="50000"/>
                                </a:schemeClr>
                              </a:solidFill>
                            </a:rPr>
                            <a:t>// (5),(6)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4076285502"/>
                      </a:ext>
                    </a:extLst>
                  </a:tr>
                  <a:tr h="243840">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805000" r="-185372" b="-215000"/>
                          </a:stretch>
                        </a:blipFill>
                      </a:tcPr>
                    </a:tc>
                    <a:tc>
                      <a:txBody>
                        <a:bodyPr/>
                        <a:lstStyle/>
                        <a:p>
                          <a:endParaRPr lang="zh-CN"/>
                        </a:p>
                      </a:txBody>
                      <a:tcPr anchor="ctr">
                        <a:blipFill>
                          <a:blip r:embed="rId3"/>
                          <a:stretch>
                            <a:fillRect l="-1013636" t="-805000" r="-1484091" b="-215000"/>
                          </a:stretch>
                        </a:blipFill>
                      </a:tcPr>
                    </a:tc>
                    <a:tc>
                      <a:txBody>
                        <a:bodyPr/>
                        <a:lstStyle/>
                        <a:p>
                          <a:endParaRPr lang="zh-CN"/>
                        </a:p>
                      </a:txBody>
                      <a:tcPr anchor="ctr">
                        <a:blipFill>
                          <a:blip r:embed="rId3"/>
                          <a:stretch>
                            <a:fillRect l="-183521" t="-805000" r="-144569" b="-2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750612019"/>
                      </a:ext>
                    </a:extLst>
                  </a:tr>
                  <a:tr h="243840">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905000" r="-185372" b="-115000"/>
                          </a:stretch>
                        </a:blipFill>
                      </a:tcPr>
                    </a:tc>
                    <a:tc>
                      <a:txBody>
                        <a:bodyPr/>
                        <a:lstStyle/>
                        <a:p>
                          <a:endParaRPr lang="zh-CN"/>
                        </a:p>
                      </a:txBody>
                      <a:tcPr anchor="ctr">
                        <a:blipFill>
                          <a:blip r:embed="rId3"/>
                          <a:stretch>
                            <a:fillRect l="-1013636" t="-905000" r="-1484091" b="-115000"/>
                          </a:stretch>
                        </a:blipFill>
                      </a:tcPr>
                    </a:tc>
                    <a:tc>
                      <a:txBody>
                        <a:bodyPr/>
                        <a:lstStyle/>
                        <a:p>
                          <a:endParaRPr lang="zh-CN"/>
                        </a:p>
                      </a:txBody>
                      <a:tcPr anchor="ctr">
                        <a:blipFill>
                          <a:blip r:embed="rId3"/>
                          <a:stretch>
                            <a:fillRect l="-183521" t="-905000" r="-144569" b="-115000"/>
                          </a:stretch>
                        </a:blipFill>
                      </a:tcPr>
                    </a:tc>
                    <a:tc>
                      <a:txBody>
                        <a:bodyPr/>
                        <a:lstStyle/>
                        <a:p>
                          <a:r>
                            <a:rPr lang="en-US" altLang="zh-CN" sz="1000" b="1">
                              <a:solidFill>
                                <a:schemeClr val="accent2">
                                  <a:lumMod val="50000"/>
                                </a:schemeClr>
                              </a:solidFill>
                            </a:rPr>
                            <a:t>// (4),(9) </a:t>
                          </a:r>
                          <a:r>
                            <a:rPr lang="zh-CN" altLang="en-US" sz="1000" b="1">
                              <a:solidFill>
                                <a:schemeClr val="accent2">
                                  <a:lumMod val="50000"/>
                                </a:schemeClr>
                              </a:solidFill>
                            </a:rPr>
                            <a:t>假言推理</a:t>
                          </a:r>
                        </a:p>
                      </a:txBody>
                      <a:tcPr anchor="ctr"/>
                    </a:tc>
                    <a:extLst>
                      <a:ext uri="{0D108BD9-81ED-4DB2-BD59-A6C34878D82A}">
                        <a16:rowId xmlns:a16="http://schemas.microsoft.com/office/drawing/2014/main" val="1624901223"/>
                      </a:ext>
                    </a:extLst>
                  </a:tr>
                  <a:tr h="243840">
                    <a:tc>
                      <a:txBody>
                        <a:bodyPr/>
                        <a:lstStyle/>
                        <a:p>
                          <a:pPr algn="r"/>
                          <a:r>
                            <a:rPr lang="en-US" altLang="zh-CN" sz="1000" b="1">
                              <a:solidFill>
                                <a:schemeClr val="accent2">
                                  <a:lumMod val="50000"/>
                                </a:schemeClr>
                              </a:solidFill>
                            </a:rPr>
                            <a:t>(11)</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8617" t="-1005000" r="-185372" b="-15000"/>
                          </a:stretch>
                        </a:blipFill>
                      </a:tcPr>
                    </a:tc>
                    <a:tc>
                      <a:txBody>
                        <a:bodyPr/>
                        <a:lstStyle/>
                        <a:p>
                          <a:endParaRPr lang="zh-CN"/>
                        </a:p>
                      </a:txBody>
                      <a:tcPr anchor="ctr">
                        <a:blipFill>
                          <a:blip r:embed="rId3"/>
                          <a:stretch>
                            <a:fillRect l="-1013636" t="-1005000" r="-1484091" b="-15000"/>
                          </a:stretch>
                        </a:blipFill>
                      </a:tcPr>
                    </a:tc>
                    <a:tc>
                      <a:txBody>
                        <a:bodyPr/>
                        <a:lstStyle/>
                        <a:p>
                          <a:endParaRPr lang="zh-CN"/>
                        </a:p>
                      </a:txBody>
                      <a:tcPr anchor="ctr">
                        <a:blipFill>
                          <a:blip r:embed="rId3"/>
                          <a:stretch>
                            <a:fillRect l="-183521" t="-1005000" r="-144569" b="-15000"/>
                          </a:stretch>
                        </a:blipFill>
                      </a:tcPr>
                    </a:tc>
                    <a:tc>
                      <a:txBody>
                        <a:bodyPr/>
                        <a:lstStyle/>
                        <a:p>
                          <a:r>
                            <a:rPr lang="en-US" altLang="zh-CN" sz="1000" b="1">
                              <a:solidFill>
                                <a:schemeClr val="accent2">
                                  <a:lumMod val="50000"/>
                                </a:schemeClr>
                              </a:solidFill>
                            </a:rPr>
                            <a:t>// (8),(10) </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651400489"/>
                      </a:ext>
                    </a:extLst>
                  </a:tr>
                </a:tbl>
              </a:graphicData>
            </a:graphic>
          </p:graphicFrame>
        </mc:Fallback>
      </mc:AlternateContent>
      <p:sp>
        <p:nvSpPr>
          <p:cNvPr id="3" name="文本框 2">
            <a:extLst>
              <a:ext uri="{FF2B5EF4-FFF2-40B4-BE49-F238E27FC236}">
                <a16:creationId xmlns:a16="http://schemas.microsoft.com/office/drawing/2014/main" id="{BA128658-2427-456B-9D35-A08E06205CD7}"/>
              </a:ext>
            </a:extLst>
          </p:cNvPr>
          <p:cNvSpPr txBox="1"/>
          <p:nvPr/>
        </p:nvSpPr>
        <p:spPr>
          <a:xfrm>
            <a:off x="815009" y="4189343"/>
            <a:ext cx="6162261"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至此在命题演算系统中完成了所有基本等值式对应的内定理的证明</a:t>
            </a:r>
          </a:p>
        </p:txBody>
      </p:sp>
    </p:spTree>
    <p:extLst>
      <p:ext uri="{BB962C8B-B14F-4D97-AF65-F5344CB8AC3E}">
        <p14:creationId xmlns:p14="http://schemas.microsoft.com/office/powerpoint/2010/main" val="19089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4" y="1086007"/>
            <a:ext cx="5182750"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命题演算自然推理系统的定义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命题演算自然推理系统内定理的证明</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命题演算自然推理系统的元理论</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599883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命题演算系统元理论研究的内容</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DD68642A-9F92-48FE-A915-253B38B69F47}"/>
              </a:ext>
            </a:extLst>
          </p:cNvPr>
          <p:cNvSpPr txBox="1"/>
          <p:nvPr/>
        </p:nvSpPr>
        <p:spPr>
          <a:xfrm>
            <a:off x="1110003" y="785285"/>
            <a:ext cx="6923987" cy="2508379"/>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1600" b="1">
                <a:solidFill>
                  <a:srgbClr val="C00000"/>
                </a:solidFill>
              </a:rPr>
              <a:t>可靠性</a:t>
            </a:r>
            <a:r>
              <a:rPr lang="zh-CN" altLang="en-US" sz="1600" b="1">
                <a:solidFill>
                  <a:schemeClr val="accent2">
                    <a:lumMod val="50000"/>
                  </a:schemeClr>
                </a:solidFill>
              </a:rPr>
              <a:t>：演算系统的演绎出的东西是否是语义模型中认为是“真”的东西？</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演算系统的内定理是否是语义模型中的永真式</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完全性</a:t>
            </a:r>
            <a:r>
              <a:rPr lang="zh-CN" altLang="en-US" sz="1600" b="1">
                <a:solidFill>
                  <a:schemeClr val="accent2">
                    <a:lumMod val="50000"/>
                  </a:schemeClr>
                </a:solidFill>
              </a:rPr>
              <a:t>：语义模型中认为是“真”的东西是否都能在演算系统中演绎出来？</a:t>
            </a:r>
            <a:endParaRPr lang="en-US" altLang="zh-CN" sz="1600" b="1">
              <a:solidFill>
                <a:schemeClr val="accent2">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2">
                    <a:lumMod val="50000"/>
                  </a:schemeClr>
                </a:solidFill>
              </a:rPr>
              <a:t>语义模型中的永真式是否都是演算系统的内定理</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独立性</a:t>
            </a:r>
            <a:r>
              <a:rPr lang="zh-CN" altLang="en-US" sz="1600" b="1">
                <a:solidFill>
                  <a:schemeClr val="accent2">
                    <a:lumMod val="50000"/>
                  </a:schemeClr>
                </a:solidFill>
              </a:rPr>
              <a:t>：演算系统中的公理之间是否相互独立，能否使用更少的公理？</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紧致性</a:t>
            </a:r>
            <a:r>
              <a:rPr lang="zh-CN" altLang="en-US" sz="1600" b="1">
                <a:solidFill>
                  <a:schemeClr val="accent2">
                    <a:lumMod val="50000"/>
                  </a:schemeClr>
                </a:solidFill>
              </a:rPr>
              <a:t>：每个有穷子集都可满足的公式集是否是可满足的？</a:t>
            </a:r>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rgbClr val="C00000"/>
                </a:solidFill>
              </a:rPr>
              <a:t>可判定性</a:t>
            </a:r>
            <a:r>
              <a:rPr lang="zh-CN" altLang="en-US" sz="1600" b="1">
                <a:solidFill>
                  <a:schemeClr val="accent2">
                    <a:lumMod val="50000"/>
                  </a:schemeClr>
                </a:solidFill>
              </a:rPr>
              <a:t>：是否存在机械的、可行的方法判断一个公式是否是内定理？</a:t>
            </a:r>
            <a:endParaRPr lang="en-US" altLang="zh-CN" sz="1600" b="1">
              <a:solidFill>
                <a:schemeClr val="accent2">
                  <a:lumMod val="50000"/>
                </a:schemeClr>
              </a:solidFill>
            </a:endParaRPr>
          </a:p>
        </p:txBody>
      </p:sp>
      <p:sp>
        <p:nvSpPr>
          <p:cNvPr id="2" name="文本框 1">
            <a:extLst>
              <a:ext uri="{FF2B5EF4-FFF2-40B4-BE49-F238E27FC236}">
                <a16:creationId xmlns:a16="http://schemas.microsoft.com/office/drawing/2014/main" id="{8D6028A4-D6DF-4641-BBA2-F0F845D7343F}"/>
              </a:ext>
            </a:extLst>
          </p:cNvPr>
          <p:cNvSpPr txBox="1"/>
          <p:nvPr/>
        </p:nvSpPr>
        <p:spPr>
          <a:xfrm>
            <a:off x="1073426" y="3488635"/>
            <a:ext cx="6957391" cy="922881"/>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我们已经研究过命题演算公理化系统的元理论，可通过证明命题演算公理化系统和自然推理系统两者等价而得到自然推理系统的</a:t>
            </a:r>
            <a:r>
              <a:rPr lang="zh-CN" altLang="en-US" sz="1600" b="1">
                <a:solidFill>
                  <a:srgbClr val="C00000"/>
                </a:solidFill>
              </a:rPr>
              <a:t>可靠性、完全性、紧致性</a:t>
            </a:r>
            <a:r>
              <a:rPr lang="zh-CN" altLang="en-US" sz="1600" b="1">
                <a:solidFill>
                  <a:schemeClr val="accent2">
                    <a:lumMod val="50000"/>
                  </a:schemeClr>
                </a:solidFill>
              </a:rPr>
              <a:t>和</a:t>
            </a:r>
            <a:r>
              <a:rPr lang="zh-CN" altLang="en-US" sz="1600" b="1">
                <a:solidFill>
                  <a:srgbClr val="C00000"/>
                </a:solidFill>
              </a:rPr>
              <a:t>可判定性</a:t>
            </a:r>
            <a:r>
              <a:rPr lang="zh-CN" altLang="en-US" sz="1600" b="1">
                <a:solidFill>
                  <a:schemeClr val="accent2">
                    <a:lumMod val="50000"/>
                  </a:schemeClr>
                </a:solidFill>
              </a:rPr>
              <a:t>。</a:t>
            </a:r>
          </a:p>
        </p:txBody>
      </p:sp>
    </p:spTree>
    <p:extLst>
      <p:ext uri="{BB962C8B-B14F-4D97-AF65-F5344CB8AC3E}">
        <p14:creationId xmlns:p14="http://schemas.microsoft.com/office/powerpoint/2010/main" val="369700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命题演算的公理化系统和自然推理系统</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E06D4C-1696-429F-A95C-2CF22805E547}"/>
                  </a:ext>
                </a:extLst>
              </p:cNvPr>
              <p:cNvSpPr txBox="1"/>
              <p:nvPr/>
            </p:nvSpPr>
            <p:spPr>
              <a:xfrm>
                <a:off x="601318" y="1141345"/>
                <a:ext cx="3538330" cy="3086166"/>
              </a:xfrm>
              <a:prstGeom prst="rect">
                <a:avLst/>
              </a:prstGeom>
              <a:solidFill>
                <a:schemeClr val="accent5">
                  <a:lumMod val="20000"/>
                  <a:lumOff val="80000"/>
                  <a:alpha val="54000"/>
                </a:schemeClr>
              </a:solidFill>
            </p:spPr>
            <p:txBody>
              <a:bodyPr wrap="square" rtlCol="0">
                <a:spAutoFit/>
              </a:bodyPr>
              <a:lstStyle/>
              <a:p>
                <a:pPr algn="ctr">
                  <a:spcBef>
                    <a:spcPts val="600"/>
                  </a:spcBef>
                  <a:spcAft>
                    <a:spcPts val="600"/>
                  </a:spcAft>
                </a:pPr>
                <a:r>
                  <a:rPr lang="zh-CN" altLang="en-US" sz="1600" b="1">
                    <a:solidFill>
                      <a:srgbClr val="C00000"/>
                    </a:solidFill>
                    <a:latin typeface="楷体" panose="02010609060101010101" pitchFamily="49" charset="-122"/>
                    <a:ea typeface="楷体" panose="02010609060101010101" pitchFamily="49" charset="-122"/>
                  </a:rPr>
                  <a:t>命题演算公理化系统</a:t>
                </a:r>
                <a:endParaRPr lang="en-US" altLang="zh-CN" sz="1600" b="1">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rgbClr val="C00000"/>
                    </a:solidFill>
                  </a:rPr>
                  <a:t>符号集</a:t>
                </a:r>
                <a:r>
                  <a:rPr lang="zh-CN" altLang="en-US" sz="1600" b="1">
                    <a:solidFill>
                      <a:schemeClr val="accent2">
                        <a:lumMod val="50000"/>
                      </a:schemeClr>
                    </a:solidFill>
                  </a:rPr>
                  <a:t>：命题变量，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m:t>
                    </m:r>
                  </m:oMath>
                </a14:m>
                <a:r>
                  <a:rPr lang="en-US" altLang="zh-CN" sz="1600" b="1">
                    <a:solidFill>
                      <a:schemeClr val="accent2">
                        <a:lumMod val="50000"/>
                      </a:schemeClr>
                    </a:solidFill>
                  </a:rPr>
                  <a:t>, </a:t>
                </a:r>
                <a:r>
                  <a:rPr lang="zh-CN" altLang="en-US" sz="1600" b="1">
                    <a:solidFill>
                      <a:schemeClr val="accent2">
                        <a:lumMod val="50000"/>
                      </a:schemeClr>
                    </a:solidFill>
                  </a:rPr>
                  <a:t>圆括号</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C00000"/>
                    </a:solidFill>
                  </a:rPr>
                  <a:t>公式集</a:t>
                </a:r>
                <a:r>
                  <a:rPr lang="zh-CN" altLang="en-US" sz="1600" b="1">
                    <a:solidFill>
                      <a:schemeClr val="accent2">
                        <a:lumMod val="50000"/>
                      </a:schemeClr>
                    </a:solidFill>
                  </a:rPr>
                  <a:t>：只含</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C00000"/>
                    </a:solidFill>
                  </a:rPr>
                  <a:t>公理</a:t>
                </a:r>
                <a:r>
                  <a:rPr lang="zh-CN" altLang="en-US" sz="1600" b="1">
                    <a:solidFill>
                      <a:schemeClr val="accent2">
                        <a:lumMod val="50000"/>
                      </a:schemeClr>
                    </a:solidFill>
                  </a:rPr>
                  <a:t>：三个公理</a:t>
                </a:r>
                <a:endParaRPr lang="en-US" altLang="zh-CN" sz="1600" b="1">
                  <a:solidFill>
                    <a:schemeClr val="accent2">
                      <a:lumMod val="50000"/>
                    </a:schemeClr>
                  </a:solidFill>
                </a:endParaRPr>
              </a:p>
              <a:p>
                <a:pPr lvl="1">
                  <a:spcBef>
                    <a:spcPts val="600"/>
                  </a:spcBef>
                </a:pPr>
                <a:r>
                  <a:rPr lang="en-US" altLang="zh-CN" sz="1200" b="1">
                    <a:solidFill>
                      <a:schemeClr val="accent2">
                        <a:lumMod val="50000"/>
                      </a:schemeClr>
                    </a:solidFill>
                  </a:rPr>
                  <a:t>A1.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a14:m>
                <a:endParaRPr lang="en-US" altLang="zh-CN" sz="1200" b="1">
                  <a:solidFill>
                    <a:schemeClr val="accent2">
                      <a:lumMod val="50000"/>
                    </a:schemeClr>
                  </a:solidFill>
                </a:endParaRPr>
              </a:p>
              <a:p>
                <a:pPr lvl="1">
                  <a:spcBef>
                    <a:spcPts val="600"/>
                  </a:spcBef>
                </a:pPr>
                <a:r>
                  <a:rPr lang="en-US" altLang="zh-CN" sz="1200" b="1">
                    <a:solidFill>
                      <a:schemeClr val="accent2">
                        <a:lumMod val="50000"/>
                      </a:schemeClr>
                    </a:solidFill>
                  </a:rPr>
                  <a:t>A2. </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e>
                    </m:d>
                  </m:oMath>
                </a14:m>
                <a:endParaRPr lang="en-US" altLang="zh-CN" sz="1200" b="1">
                  <a:solidFill>
                    <a:schemeClr val="accent2">
                      <a:lumMod val="50000"/>
                    </a:schemeClr>
                  </a:solidFill>
                </a:endParaRPr>
              </a:p>
              <a:p>
                <a:pPr lvl="1">
                  <a:spcBef>
                    <a:spcPts val="600"/>
                  </a:spcBef>
                </a:pPr>
                <a:r>
                  <a:rPr lang="en-US" altLang="zh-CN" sz="1200" b="1">
                    <a:solidFill>
                      <a:schemeClr val="accent2">
                        <a:lumMod val="50000"/>
                      </a:schemeClr>
                    </a:solidFill>
                  </a:rPr>
                  <a:t>A3. </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endParaRPr lang="en-US" altLang="zh-CN" sz="12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C00000"/>
                    </a:solidFill>
                  </a:rPr>
                  <a:t>规则</a:t>
                </a:r>
                <a:r>
                  <a:rPr lang="zh-CN" altLang="en-US" sz="1600" b="1">
                    <a:solidFill>
                      <a:schemeClr val="accent2">
                        <a:lumMod val="50000"/>
                      </a:schemeClr>
                    </a:solidFill>
                  </a:rPr>
                  <a:t>：分离规则</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C00000"/>
                    </a:solidFill>
                  </a:rPr>
                  <a:t>内定理</a:t>
                </a:r>
                <a:r>
                  <a:rPr lang="zh-CN" altLang="en-US" sz="1600" b="1">
                    <a:solidFill>
                      <a:schemeClr val="accent2">
                        <a:lumMod val="50000"/>
                      </a:schemeClr>
                    </a:solidFill>
                  </a:rPr>
                  <a:t>：一部分公式是内定理，进一步研究带前提集的形式推出</a:t>
                </a:r>
              </a:p>
            </p:txBody>
          </p:sp>
        </mc:Choice>
        <mc:Fallback xmlns="">
          <p:sp>
            <p:nvSpPr>
              <p:cNvPr id="2" name="文本框 1">
                <a:extLst>
                  <a:ext uri="{FF2B5EF4-FFF2-40B4-BE49-F238E27FC236}">
                    <a16:creationId xmlns:a16="http://schemas.microsoft.com/office/drawing/2014/main" id="{ACE06D4C-1696-429F-A95C-2CF22805E547}"/>
                  </a:ext>
                </a:extLst>
              </p:cNvPr>
              <p:cNvSpPr txBox="1">
                <a:spLocks noRot="1" noChangeAspect="1" noMove="1" noResize="1" noEditPoints="1" noAdjustHandles="1" noChangeArrowheads="1" noChangeShapeType="1" noTextEdit="1"/>
              </p:cNvSpPr>
              <p:nvPr/>
            </p:nvSpPr>
            <p:spPr>
              <a:xfrm>
                <a:off x="601318" y="1141345"/>
                <a:ext cx="3538330" cy="3086166"/>
              </a:xfrm>
              <a:prstGeom prst="rect">
                <a:avLst/>
              </a:prstGeom>
              <a:blipFill>
                <a:blip r:embed="rId2"/>
                <a:stretch>
                  <a:fillRect l="-690" t="-593" b="-1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4F2234-190B-4ACC-AF9C-7A29116FEFA5}"/>
                  </a:ext>
                </a:extLst>
              </p:cNvPr>
              <p:cNvSpPr txBox="1"/>
              <p:nvPr/>
            </p:nvSpPr>
            <p:spPr>
              <a:xfrm>
                <a:off x="4346711" y="1141345"/>
                <a:ext cx="4195971" cy="3077317"/>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spcAft>
                    <a:spcPts val="600"/>
                  </a:spcAft>
                </a:pPr>
                <a:r>
                  <a:rPr lang="zh-CN" altLang="en-US" sz="1600" b="1">
                    <a:solidFill>
                      <a:srgbClr val="C00000"/>
                    </a:solidFill>
                    <a:latin typeface="楷体" panose="02010609060101010101" pitchFamily="49" charset="-122"/>
                    <a:ea typeface="楷体" panose="02010609060101010101" pitchFamily="49" charset="-122"/>
                  </a:rPr>
                  <a:t>命题演算自然推理系统</a:t>
                </a:r>
                <a:endParaRPr lang="en-US" altLang="zh-CN" sz="1600" b="1">
                  <a:solidFill>
                    <a:srgbClr val="C0000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符号集</a:t>
                </a:r>
                <a:r>
                  <a:rPr lang="zh-CN" altLang="en-US" sz="1600" b="1">
                    <a:solidFill>
                      <a:schemeClr val="accent2">
                        <a:lumMod val="50000"/>
                      </a:schemeClr>
                    </a:solidFill>
                  </a:rPr>
                  <a:t>：命题变量，全部运算符，</a:t>
                </a:r>
                <a:r>
                  <a:rPr lang="en-US" altLang="zh-CN" sz="1600" b="1">
                    <a:solidFill>
                      <a:schemeClr val="accent2">
                        <a:lumMod val="50000"/>
                      </a:schemeClr>
                    </a:solidFill>
                  </a:rPr>
                  <a:t> </a:t>
                </a:r>
                <a:r>
                  <a:rPr lang="zh-CN" altLang="en-US" sz="1600" b="1">
                    <a:solidFill>
                      <a:schemeClr val="accent2">
                        <a:lumMod val="50000"/>
                      </a:schemeClr>
                    </a:solidFill>
                  </a:rPr>
                  <a:t>圆括号</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公式集</a:t>
                </a:r>
                <a:r>
                  <a:rPr lang="zh-CN" altLang="en-US" sz="1600" b="1">
                    <a:solidFill>
                      <a:schemeClr val="accent2">
                        <a:lumMod val="50000"/>
                      </a:schemeClr>
                    </a:solidFill>
                  </a:rPr>
                  <a:t>：可含五个运算符：</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 ∨, →, </m:t>
                    </m:r>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公理</a:t>
                </a:r>
                <a:r>
                  <a:rPr lang="zh-CN" altLang="en-US" sz="1600" b="1">
                    <a:solidFill>
                      <a:schemeClr val="accent2">
                        <a:lumMod val="50000"/>
                      </a:schemeClr>
                    </a:solidFill>
                  </a:rPr>
                  <a:t>：前提引入规则</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规则</a:t>
                </a:r>
                <a:r>
                  <a:rPr lang="zh-CN" altLang="en-US" sz="1600" b="1">
                    <a:solidFill>
                      <a:schemeClr val="accent2">
                        <a:lumMod val="50000"/>
                      </a:schemeClr>
                    </a:solidFill>
                  </a:rPr>
                  <a:t>：反证法、合取规则、化简规则、附加规则、析取消除、蕴涵引入、假言推理、双蕴涵引入、双蕴涵消除</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内定理</a:t>
                </a:r>
                <a:r>
                  <a:rPr lang="zh-CN" altLang="en-US" sz="1600" b="1">
                    <a:solidFill>
                      <a:schemeClr val="accent2">
                        <a:lumMod val="50000"/>
                      </a:schemeClr>
                    </a:solidFill>
                  </a:rPr>
                  <a:t>：直接以带前提集的形式推出为内定理</a:t>
                </a:r>
              </a:p>
            </p:txBody>
          </p:sp>
        </mc:Choice>
        <mc:Fallback xmlns="">
          <p:sp>
            <p:nvSpPr>
              <p:cNvPr id="9" name="文本框 8">
                <a:extLst>
                  <a:ext uri="{FF2B5EF4-FFF2-40B4-BE49-F238E27FC236}">
                    <a16:creationId xmlns:a16="http://schemas.microsoft.com/office/drawing/2014/main" id="{F74F2234-190B-4ACC-AF9C-7A29116FEFA5}"/>
                  </a:ext>
                </a:extLst>
              </p:cNvPr>
              <p:cNvSpPr txBox="1">
                <a:spLocks noRot="1" noChangeAspect="1" noMove="1" noResize="1" noEditPoints="1" noAdjustHandles="1" noChangeArrowheads="1" noChangeShapeType="1" noTextEdit="1"/>
              </p:cNvSpPr>
              <p:nvPr/>
            </p:nvSpPr>
            <p:spPr>
              <a:xfrm>
                <a:off x="4346711" y="1141345"/>
                <a:ext cx="4195971" cy="3077317"/>
              </a:xfrm>
              <a:prstGeom prst="rect">
                <a:avLst/>
              </a:prstGeom>
              <a:blipFill>
                <a:blip r:embed="rId3"/>
                <a:stretch>
                  <a:fillRect l="-581" t="-594" r="-4070" b="-1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223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两个命题演算系统的等价性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4DD272C-FD93-4B3E-AA2F-4057B916AF7D}"/>
                  </a:ext>
                </a:extLst>
              </p:cNvPr>
              <p:cNvSpPr txBox="1"/>
              <p:nvPr/>
            </p:nvSpPr>
            <p:spPr>
              <a:xfrm>
                <a:off x="606283" y="971184"/>
                <a:ext cx="7931427" cy="1701941"/>
              </a:xfrm>
              <a:prstGeom prst="rect">
                <a:avLst/>
              </a:prstGeom>
              <a:solidFill>
                <a:schemeClr val="accent2">
                  <a:lumMod val="20000"/>
                  <a:lumOff val="80000"/>
                </a:schemeClr>
              </a:solidFill>
            </p:spPr>
            <p:txBody>
              <a:bodyPr wrap="square" rtlCol="0">
                <a:spAutoFit/>
              </a:bodyPr>
              <a:lstStyle/>
              <a:p>
                <a:pPr marL="285750" indent="-285750">
                  <a:lnSpc>
                    <a:spcPts val="2300"/>
                  </a:lnSpc>
                  <a:spcBef>
                    <a:spcPts val="600"/>
                  </a:spcBef>
                  <a:buFont typeface="Arial" panose="020B0604020202020204" pitchFamily="34" charset="0"/>
                  <a:buChar char="•"/>
                </a:pPr>
                <a:r>
                  <a:rPr lang="zh-CN" altLang="en-US" sz="1600" b="1">
                    <a:solidFill>
                      <a:schemeClr val="accent2">
                        <a:lumMod val="50000"/>
                      </a:schemeClr>
                    </a:solidFill>
                  </a:rPr>
                  <a:t>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和公式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，为了区分，将公理化系统的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m:t>
                        </m:r>
                      </m:e>
                      <m:sub>
                        <m:r>
                          <a:rPr lang="en-US" altLang="zh-CN" sz="1600" b="1" i="1" smtClean="0">
                            <a:solidFill>
                              <a:schemeClr val="accent2">
                                <a:lumMod val="50000"/>
                              </a:schemeClr>
                            </a:solidFill>
                            <a:latin typeface="Cambria Math" panose="02040503050406030204" pitchFamily="18" charset="0"/>
                          </a:rPr>
                          <m:t>𝑷</m:t>
                        </m:r>
                      </m:sub>
                    </m:sSub>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，将自然推理系统的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m:t>
                        </m:r>
                      </m:e>
                      <m:sub>
                        <m:r>
                          <a:rPr lang="en-US" altLang="zh-CN" sz="1600" b="1" i="1" smtClean="0">
                            <a:solidFill>
                              <a:schemeClr val="accent2">
                                <a:lumMod val="50000"/>
                              </a:schemeClr>
                            </a:solidFill>
                            <a:latin typeface="Cambria Math" panose="02040503050406030204" pitchFamily="18" charset="0"/>
                          </a:rPr>
                          <m:t>𝑵</m:t>
                        </m:r>
                      </m:sub>
                    </m:sSub>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lnSpc>
                    <a:spcPts val="2300"/>
                  </a:lnSpc>
                  <a:spcBef>
                    <a:spcPts val="600"/>
                  </a:spcBef>
                  <a:buFont typeface="Arial" panose="020B0604020202020204" pitchFamily="34" charset="0"/>
                  <a:buChar char="•"/>
                </a:pPr>
                <a:r>
                  <a:rPr lang="zh-CN" altLang="en-US" sz="1600" b="1">
                    <a:solidFill>
                      <a:schemeClr val="accent2">
                        <a:lumMod val="50000"/>
                      </a:schemeClr>
                    </a:solidFill>
                  </a:rPr>
                  <a:t>两个命题演算系统的等价是指，对任意公式集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和公式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有：</a:t>
                </a:r>
                <a14:m>
                  <m:oMath xmlns:m="http://schemas.openxmlformats.org/officeDocument/2006/math">
                    <m:r>
                      <a:rPr lang="en-US" altLang="zh-CN" sz="1600" b="1" i="0" smtClean="0">
                        <a:solidFill>
                          <a:srgbClr val="C00000"/>
                        </a:solidFill>
                        <a:latin typeface="Cambria Math" panose="02040503050406030204" pitchFamily="18" charset="0"/>
                      </a:rPr>
                      <m:t>𝚪</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m:t>
                        </m:r>
                      </m:e>
                      <m:sub>
                        <m:r>
                          <a:rPr lang="en-US" altLang="zh-CN" sz="1600" b="1" i="1" smtClean="0">
                            <a:solidFill>
                              <a:srgbClr val="C00000"/>
                            </a:solidFill>
                            <a:latin typeface="Cambria Math" panose="02040503050406030204" pitchFamily="18" charset="0"/>
                          </a:rPr>
                          <m:t>𝑷</m:t>
                        </m:r>
                      </m:sub>
                    </m:sSub>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当且仅当</a:t>
                </a:r>
                <a14:m>
                  <m:oMath xmlns:m="http://schemas.openxmlformats.org/officeDocument/2006/math">
                    <m:r>
                      <a:rPr lang="en-US" altLang="zh-CN" sz="1600" b="1" i="0" smtClean="0">
                        <a:solidFill>
                          <a:srgbClr val="C00000"/>
                        </a:solidFill>
                        <a:latin typeface="Cambria Math" panose="02040503050406030204" pitchFamily="18" charset="0"/>
                      </a:rPr>
                      <m:t>𝚪</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m:t>
                        </m:r>
                      </m:e>
                      <m:sub>
                        <m:r>
                          <a:rPr lang="en-US" altLang="zh-CN" sz="1600" b="1" i="1" smtClean="0">
                            <a:solidFill>
                              <a:srgbClr val="C00000"/>
                            </a:solidFill>
                            <a:latin typeface="Cambria Math" panose="02040503050406030204" pitchFamily="18" charset="0"/>
                          </a:rPr>
                          <m:t>𝑵</m:t>
                        </m:r>
                      </m:sub>
                    </m:sSub>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742950" lvl="1" indent="-285750">
                  <a:lnSpc>
                    <a:spcPts val="23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严格来说，两个系统的符号集并不相同，但在公理化系统中，带合取、析取和双蕴涵运算符的公式都看做是只含否定和蕴涵公式的简写</a:t>
                </a:r>
              </a:p>
            </p:txBody>
          </p:sp>
        </mc:Choice>
        <mc:Fallback xmlns="">
          <p:sp>
            <p:nvSpPr>
              <p:cNvPr id="2" name="文本框 1">
                <a:extLst>
                  <a:ext uri="{FF2B5EF4-FFF2-40B4-BE49-F238E27FC236}">
                    <a16:creationId xmlns:a16="http://schemas.microsoft.com/office/drawing/2014/main" id="{D4DD272C-FD93-4B3E-AA2F-4057B916AF7D}"/>
                  </a:ext>
                </a:extLst>
              </p:cNvPr>
              <p:cNvSpPr txBox="1">
                <a:spLocks noRot="1" noChangeAspect="1" noMove="1" noResize="1" noEditPoints="1" noAdjustHandles="1" noChangeArrowheads="1" noChangeShapeType="1" noTextEdit="1"/>
              </p:cNvSpPr>
              <p:nvPr/>
            </p:nvSpPr>
            <p:spPr>
              <a:xfrm>
                <a:off x="606283" y="971184"/>
                <a:ext cx="7931427" cy="1701941"/>
              </a:xfrm>
              <a:prstGeom prst="rect">
                <a:avLst/>
              </a:prstGeom>
              <a:blipFill>
                <a:blip r:embed="rId2"/>
                <a:stretch>
                  <a:fillRect l="-307" b="-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C5164D3-FFDE-4418-89D4-6294C82F1224}"/>
                  </a:ext>
                </a:extLst>
              </p:cNvPr>
              <p:cNvSpPr txBox="1"/>
              <p:nvPr/>
            </p:nvSpPr>
            <p:spPr>
              <a:xfrm>
                <a:off x="606283" y="2926147"/>
                <a:ext cx="7931427" cy="1455078"/>
              </a:xfrm>
              <a:prstGeom prst="rect">
                <a:avLst/>
              </a:prstGeom>
              <a:solidFill>
                <a:schemeClr val="accent4">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要证明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m:t>
                        </m:r>
                      </m:e>
                      <m:sub>
                        <m:r>
                          <a:rPr lang="en-US" altLang="zh-CN" sz="1600" b="1" i="1" smtClean="0">
                            <a:solidFill>
                              <a:schemeClr val="accent2">
                                <a:lumMod val="50000"/>
                              </a:schemeClr>
                            </a:solidFill>
                            <a:latin typeface="Cambria Math" panose="02040503050406030204" pitchFamily="18" charset="0"/>
                          </a:rPr>
                          <m:t>𝑵</m:t>
                        </m:r>
                      </m:sub>
                    </m:sSub>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蕴涵</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m:t>
                        </m:r>
                      </m:e>
                      <m:sub>
                        <m:r>
                          <a:rPr lang="en-US" altLang="zh-CN" sz="1600" b="1" i="1" smtClean="0">
                            <a:solidFill>
                              <a:schemeClr val="accent2">
                                <a:lumMod val="50000"/>
                              </a:schemeClr>
                            </a:solidFill>
                            <a:latin typeface="Cambria Math" panose="02040503050406030204" pitchFamily="18" charset="0"/>
                          </a:rPr>
                          <m:t>𝑷</m:t>
                        </m:r>
                      </m:sub>
                    </m:sSub>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，就要证明每一个自然推理系统的内定理也是公理化系统的内定理，这只要证明</a:t>
                </a:r>
                <a:r>
                  <a:rPr lang="zh-CN" altLang="en-US" sz="1600" b="1">
                    <a:solidFill>
                      <a:srgbClr val="C00000"/>
                    </a:solidFill>
                  </a:rPr>
                  <a:t>在公理化系统能得到自然推理系统的规则</a:t>
                </a:r>
                <a:r>
                  <a:rPr lang="zh-CN" altLang="en-US" sz="1600" b="1">
                    <a:solidFill>
                      <a:schemeClr val="accent2">
                        <a:lumMod val="50000"/>
                      </a:schemeClr>
                    </a:solidFill>
                  </a:rPr>
                  <a:t>即可</a:t>
                </a:r>
                <a:endParaRPr lang="en-US" altLang="zh-CN" sz="1600"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rPr>
                  <a:t>要证明</a:t>
                </a:r>
                <a14:m>
                  <m:oMath xmlns:m="http://schemas.openxmlformats.org/officeDocument/2006/math">
                    <m:r>
                      <a:rPr lang="en-US" altLang="zh-CN" sz="1600" b="1">
                        <a:solidFill>
                          <a:schemeClr val="accent2">
                            <a:lumMod val="50000"/>
                          </a:schemeClr>
                        </a:solidFill>
                        <a:latin typeface="Cambria Math" panose="02040503050406030204" pitchFamily="18" charset="0"/>
                      </a:rPr>
                      <m:t>𝚪</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m:t>
                        </m:r>
                      </m:e>
                      <m:sub>
                        <m:r>
                          <a:rPr lang="en-US" altLang="zh-CN" sz="1600" b="1" i="1">
                            <a:solidFill>
                              <a:schemeClr val="accent2">
                                <a:lumMod val="50000"/>
                              </a:schemeClr>
                            </a:solidFill>
                            <a:latin typeface="Cambria Math" panose="02040503050406030204" pitchFamily="18" charset="0"/>
                          </a:rPr>
                          <m:t>𝑷</m:t>
                        </m:r>
                      </m:sub>
                    </m:sSub>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蕴涵</a:t>
                </a:r>
                <a14:m>
                  <m:oMath xmlns:m="http://schemas.openxmlformats.org/officeDocument/2006/math">
                    <m:r>
                      <a:rPr lang="en-US" altLang="zh-CN" sz="1600" b="1">
                        <a:solidFill>
                          <a:schemeClr val="accent2">
                            <a:lumMod val="50000"/>
                          </a:schemeClr>
                        </a:solidFill>
                        <a:latin typeface="Cambria Math" panose="02040503050406030204" pitchFamily="18" charset="0"/>
                      </a:rPr>
                      <m:t>𝚪</m:t>
                    </m:r>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m:t>
                        </m:r>
                      </m:e>
                      <m:sub>
                        <m:r>
                          <a:rPr lang="en-US" altLang="zh-CN" sz="1600" b="1" i="1">
                            <a:solidFill>
                              <a:schemeClr val="accent2">
                                <a:lumMod val="50000"/>
                              </a:schemeClr>
                            </a:solidFill>
                            <a:latin typeface="Cambria Math" panose="02040503050406030204" pitchFamily="18" charset="0"/>
                          </a:rPr>
                          <m:t>𝑵</m:t>
                        </m:r>
                      </m:sub>
                    </m:sSub>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，就要证明每一个公理化系统的内定理也是自然推理系统的内定理，这只要证明</a:t>
                </a:r>
                <a:r>
                  <a:rPr lang="zh-CN" altLang="en-US" sz="1600" b="1">
                    <a:solidFill>
                      <a:srgbClr val="C00000"/>
                    </a:solidFill>
                  </a:rPr>
                  <a:t>在自然推理系统能得到公理化系统的公理以及分离规则</a:t>
                </a:r>
                <a:r>
                  <a:rPr lang="zh-CN" altLang="en-US" sz="1600" b="1">
                    <a:solidFill>
                      <a:schemeClr val="accent2">
                        <a:lumMod val="50000"/>
                      </a:schemeClr>
                    </a:solidFill>
                  </a:rPr>
                  <a:t>即可</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8C5164D3-FFDE-4418-89D4-6294C82F1224}"/>
                  </a:ext>
                </a:extLst>
              </p:cNvPr>
              <p:cNvSpPr txBox="1">
                <a:spLocks noRot="1" noChangeAspect="1" noMove="1" noResize="1" noEditPoints="1" noAdjustHandles="1" noChangeArrowheads="1" noChangeShapeType="1" noTextEdit="1"/>
              </p:cNvSpPr>
              <p:nvPr/>
            </p:nvSpPr>
            <p:spPr>
              <a:xfrm>
                <a:off x="606283" y="2926147"/>
                <a:ext cx="7931427" cy="1455078"/>
              </a:xfrm>
              <a:prstGeom prst="rect">
                <a:avLst/>
              </a:prstGeom>
              <a:blipFill>
                <a:blip r:embed="rId3"/>
                <a:stretch>
                  <a:fillRect l="-307" b="-4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4643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CN" sz="1400" b="1" smtClean="0">
                        <a:solidFill>
                          <a:schemeClr val="bg1"/>
                        </a:solidFill>
                        <a:latin typeface="Cambria Math" panose="02040503050406030204" pitchFamily="18" charset="0"/>
                      </a:rPr>
                      <m:t>𝚪</m:t>
                    </m:r>
                    <m:sSub>
                      <m:sSubPr>
                        <m:ctrlPr>
                          <a:rPr lang="en-US" altLang="zh-CN" sz="1400" b="1" i="1">
                            <a:solidFill>
                              <a:schemeClr val="bg1"/>
                            </a:solidFill>
                            <a:latin typeface="Cambria Math" panose="02040503050406030204" pitchFamily="18" charset="0"/>
                          </a:rPr>
                        </m:ctrlPr>
                      </m:sSubPr>
                      <m:e>
                        <m:r>
                          <a:rPr lang="en-US" altLang="zh-CN" sz="1400" b="1" i="1">
                            <a:solidFill>
                              <a:schemeClr val="bg1"/>
                            </a:solidFill>
                            <a:latin typeface="Cambria Math" panose="02040503050406030204" pitchFamily="18" charset="0"/>
                          </a:rPr>
                          <m:t>⊢</m:t>
                        </m:r>
                      </m:e>
                      <m:sub>
                        <m:r>
                          <a:rPr lang="en-US" altLang="zh-CN" sz="1400" b="1" i="1">
                            <a:solidFill>
                              <a:schemeClr val="bg1"/>
                            </a:solidFill>
                            <a:latin typeface="Cambria Math" panose="02040503050406030204" pitchFamily="18" charset="0"/>
                          </a:rPr>
                          <m:t>𝑵</m:t>
                        </m:r>
                      </m:sub>
                    </m:sSub>
                    <m:r>
                      <a:rPr lang="en-US" altLang="zh-CN" sz="1400" b="1" i="1">
                        <a:solidFill>
                          <a:schemeClr val="bg1"/>
                        </a:solidFill>
                        <a:latin typeface="Cambria Math" panose="02040503050406030204" pitchFamily="18" charset="0"/>
                      </a:rPr>
                      <m:t>𝑨</m:t>
                    </m:r>
                  </m:oMath>
                </a14:m>
                <a:r>
                  <a:rPr lang="zh-CN" altLang="en-US" sz="1400" b="1">
                    <a:solidFill>
                      <a:schemeClr val="bg1"/>
                    </a:solidFill>
                  </a:rPr>
                  <a:t>蕴涵</a:t>
                </a:r>
                <a14:m>
                  <m:oMath xmlns:m="http://schemas.openxmlformats.org/officeDocument/2006/math">
                    <m:r>
                      <a:rPr lang="en-US" altLang="zh-CN" sz="1400" b="1">
                        <a:solidFill>
                          <a:schemeClr val="bg1"/>
                        </a:solidFill>
                        <a:latin typeface="Cambria Math" panose="02040503050406030204" pitchFamily="18" charset="0"/>
                      </a:rPr>
                      <m:t>𝚪</m:t>
                    </m:r>
                    <m:sSub>
                      <m:sSubPr>
                        <m:ctrlPr>
                          <a:rPr lang="en-US" altLang="zh-CN" sz="1400" b="1" i="1">
                            <a:solidFill>
                              <a:schemeClr val="bg1"/>
                            </a:solidFill>
                            <a:latin typeface="Cambria Math" panose="02040503050406030204" pitchFamily="18" charset="0"/>
                          </a:rPr>
                        </m:ctrlPr>
                      </m:sSubPr>
                      <m:e>
                        <m:r>
                          <a:rPr lang="en-US" altLang="zh-CN" sz="1400" b="1" i="1">
                            <a:solidFill>
                              <a:schemeClr val="bg1"/>
                            </a:solidFill>
                            <a:latin typeface="Cambria Math" panose="02040503050406030204" pitchFamily="18" charset="0"/>
                          </a:rPr>
                          <m:t>⊢</m:t>
                        </m:r>
                      </m:e>
                      <m:sub>
                        <m:r>
                          <a:rPr lang="en-US" altLang="zh-CN" sz="1400" b="1" i="1">
                            <a:solidFill>
                              <a:schemeClr val="bg1"/>
                            </a:solidFill>
                            <a:latin typeface="Cambria Math" panose="02040503050406030204" pitchFamily="18" charset="0"/>
                          </a:rPr>
                          <m:t>𝑷</m:t>
                        </m:r>
                      </m:sub>
                    </m:sSub>
                    <m:r>
                      <a:rPr lang="en-US" altLang="zh-CN" sz="1400" b="1" i="1">
                        <a:solidFill>
                          <a:schemeClr val="bg1"/>
                        </a:solidFill>
                        <a:latin typeface="Cambria Math" panose="02040503050406030204" pitchFamily="18" charset="0"/>
                      </a:rPr>
                      <m:t>𝑨</m:t>
                    </m:r>
                  </m:oMath>
                </a14:m>
                <a:endParaRPr lang="zh-CN" altLang="en-US" sz="1400">
                  <a:solidFill>
                    <a:schemeClr val="bg1"/>
                  </a:solidFill>
                </a:endParaRP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43F1E79-BD30-422B-8EE1-45411B06676A}"/>
                  </a:ext>
                </a:extLst>
              </p:cNvPr>
              <p:cNvSpPr txBox="1"/>
              <p:nvPr/>
            </p:nvSpPr>
            <p:spPr>
              <a:xfrm>
                <a:off x="467138" y="652292"/>
                <a:ext cx="3737113" cy="4062651"/>
              </a:xfrm>
              <a:prstGeom prst="rect">
                <a:avLst/>
              </a:prstGeom>
              <a:solidFill>
                <a:schemeClr val="accent5">
                  <a:lumMod val="20000"/>
                  <a:lumOff val="80000"/>
                </a:schemeClr>
              </a:solidFill>
            </p:spPr>
            <p:txBody>
              <a:bodyPr wrap="square" rtlCol="0">
                <a:spAutoFit/>
              </a:bodyPr>
              <a:lstStyle/>
              <a:p>
                <a:pPr marL="285750" indent="-285750">
                  <a:spcBef>
                    <a:spcPts val="300"/>
                  </a:spcBef>
                  <a:buFont typeface="Arial" panose="020B0604020202020204" pitchFamily="34" charset="0"/>
                  <a:buChar char="•"/>
                </a:pPr>
                <a:r>
                  <a:rPr lang="zh-CN" altLang="en-US" sz="1400" b="1">
                    <a:solidFill>
                      <a:srgbClr val="C00000"/>
                    </a:solidFill>
                  </a:rPr>
                  <a:t>分离规则</a:t>
                </a:r>
                <a:r>
                  <a:rPr lang="en-US" altLang="zh-CN" sz="1400" b="1">
                    <a:solidFill>
                      <a:srgbClr val="C00000"/>
                    </a:solidFill>
                  </a:rPr>
                  <a:t>(</a:t>
                </a:r>
                <a:r>
                  <a:rPr lang="zh-CN" altLang="en-US" sz="1400" b="1">
                    <a:solidFill>
                      <a:srgbClr val="C00000"/>
                    </a:solidFill>
                  </a:rPr>
                  <a:t>假言推理、蕴涵消除规则</a:t>
                </a:r>
                <a:r>
                  <a:rPr lang="en-US" altLang="zh-CN" sz="1400" b="1">
                    <a:solidFill>
                      <a:srgbClr val="C00000"/>
                    </a:solidFill>
                  </a:rPr>
                  <a:t>)</a:t>
                </a: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弱化规则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和及</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0" smtClean="0">
                            <a:solidFill>
                              <a:schemeClr val="accent2">
                                <a:lumMod val="50000"/>
                              </a:schemeClr>
                            </a:solidFill>
                            <a:latin typeface="Cambria Math" panose="02040503050406030204" pitchFamily="18" charset="0"/>
                          </a:rPr>
                          <m:t>𝚪</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演绎定理</a:t>
                </a:r>
                <a:r>
                  <a:rPr lang="en-US" altLang="zh-CN" sz="1400" b="1">
                    <a:solidFill>
                      <a:srgbClr val="C00000"/>
                    </a:solidFill>
                  </a:rPr>
                  <a:t>(</a:t>
                </a:r>
                <a:r>
                  <a:rPr lang="zh-CN" altLang="en-US" sz="1400" b="1">
                    <a:solidFill>
                      <a:srgbClr val="C00000"/>
                    </a:solidFill>
                  </a:rPr>
                  <a:t>蕴涵引入规则</a:t>
                </a:r>
                <a:r>
                  <a:rPr lang="en-US" altLang="zh-CN" sz="1400" b="1">
                    <a:solidFill>
                      <a:srgbClr val="C00000"/>
                    </a:solidFill>
                  </a:rPr>
                  <a:t>)</a:t>
                </a: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传递规则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双重否定律</a:t>
                </a:r>
                <a:endParaRPr lang="en-US" altLang="zh-CN" sz="1400" b="1">
                  <a:solidFill>
                    <a:srgbClr val="C00000"/>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反证法</a:t>
                </a:r>
                <a:r>
                  <a:rPr lang="zh-CN" altLang="en-US" sz="1400" b="1">
                    <a:solidFill>
                      <a:schemeClr val="accent2">
                        <a:lumMod val="50000"/>
                      </a:schemeClr>
                    </a:solidFill>
                  </a:rPr>
                  <a:t>（归谬证明法）</a:t>
                </a:r>
                <a:endParaRPr lang="en-US" altLang="zh-CN" sz="14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假言易位</a:t>
                </a:r>
                <a:endParaRPr lang="en-US" altLang="zh-CN" sz="1400" b="1">
                  <a:solidFill>
                    <a:schemeClr val="accent4">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F43F1E79-BD30-422B-8EE1-45411B06676A}"/>
                  </a:ext>
                </a:extLst>
              </p:cNvPr>
              <p:cNvSpPr txBox="1">
                <a:spLocks noRot="1" noChangeAspect="1" noMove="1" noResize="1" noEditPoints="1" noAdjustHandles="1" noChangeArrowheads="1" noChangeShapeType="1" noTextEdit="1"/>
              </p:cNvSpPr>
              <p:nvPr/>
            </p:nvSpPr>
            <p:spPr>
              <a:xfrm>
                <a:off x="467138" y="652292"/>
                <a:ext cx="3737113" cy="4062651"/>
              </a:xfrm>
              <a:prstGeom prst="rect">
                <a:avLst/>
              </a:prstGeom>
              <a:blipFill>
                <a:blip r:embed="rId3"/>
                <a:stretch>
                  <a:fillRect l="-326" t="-300" b="-3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A702323-3A57-48E7-9C65-3F850C37AE52}"/>
                  </a:ext>
                </a:extLst>
              </p:cNvPr>
              <p:cNvSpPr txBox="1"/>
              <p:nvPr/>
            </p:nvSpPr>
            <p:spPr>
              <a:xfrm>
                <a:off x="4939749" y="708717"/>
                <a:ext cx="3737113" cy="3949799"/>
              </a:xfrm>
              <a:prstGeom prst="rect">
                <a:avLst/>
              </a:prstGeom>
              <a:solidFill>
                <a:schemeClr val="accent5">
                  <a:lumMod val="20000"/>
                  <a:lumOff val="80000"/>
                </a:schemeClr>
              </a:solidFill>
            </p:spPr>
            <p:txBody>
              <a:bodyPr wrap="square" rtlCol="0">
                <a:spAutoFit/>
              </a:bodyPr>
              <a:lstStyle/>
              <a:p>
                <a:pPr marL="285750" indent="-285750">
                  <a:spcBef>
                    <a:spcPts val="400"/>
                  </a:spcBef>
                  <a:buFont typeface="Arial" panose="020B0604020202020204" pitchFamily="34" charset="0"/>
                  <a:buChar char="•"/>
                </a:pPr>
                <a:r>
                  <a:rPr lang="zh-CN" altLang="en-US" sz="1400" b="1">
                    <a:solidFill>
                      <a:srgbClr val="C00000"/>
                    </a:solidFill>
                  </a:rPr>
                  <a:t>附加规则</a:t>
                </a:r>
                <a:r>
                  <a:rPr lang="en-US" altLang="zh-CN" sz="1400" b="1">
                    <a:solidFill>
                      <a:srgbClr val="C00000"/>
                    </a:solidFill>
                  </a:rPr>
                  <a:t>(</a:t>
                </a:r>
                <a:r>
                  <a:rPr lang="zh-CN" altLang="en-US" sz="1400" b="1">
                    <a:solidFill>
                      <a:srgbClr val="C00000"/>
                    </a:solidFill>
                  </a:rPr>
                  <a:t>析取引入规则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分情况证明</a:t>
                </a:r>
                <a:r>
                  <a:rPr lang="en-US" altLang="zh-CN" sz="1400" b="1">
                    <a:solidFill>
                      <a:srgbClr val="C00000"/>
                    </a:solidFill>
                  </a:rPr>
                  <a:t>(</a:t>
                </a:r>
                <a:r>
                  <a:rPr lang="zh-CN" altLang="en-US" sz="1400" b="1">
                    <a:solidFill>
                      <a:srgbClr val="C00000"/>
                    </a:solidFill>
                  </a:rPr>
                  <a:t>析取消除规则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en-US" altLang="zh-CN" sz="1200" b="1">
                    <a:solidFill>
                      <a:schemeClr val="accent2">
                        <a:lumMod val="50000"/>
                      </a:schemeClr>
                    </a:solidFill>
                  </a:rPr>
                  <a:t>, </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合取规则</a:t>
                </a:r>
                <a:r>
                  <a:rPr lang="en-US" altLang="zh-CN" sz="1400" b="1">
                    <a:solidFill>
                      <a:srgbClr val="C00000"/>
                    </a:solidFill>
                  </a:rPr>
                  <a:t>(</a:t>
                </a:r>
                <a:r>
                  <a:rPr lang="zh-CN" altLang="en-US" sz="1400" b="1">
                    <a:solidFill>
                      <a:srgbClr val="C00000"/>
                    </a:solidFill>
                  </a:rPr>
                  <a:t>合取引入规则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和</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化简规则</a:t>
                </a:r>
                <a:r>
                  <a:rPr lang="en-US" altLang="zh-CN" sz="1400" b="1">
                    <a:solidFill>
                      <a:srgbClr val="C00000"/>
                    </a:solidFill>
                  </a:rPr>
                  <a:t>(</a:t>
                </a:r>
                <a:r>
                  <a:rPr lang="zh-CN" altLang="en-US" sz="1400" b="1">
                    <a:solidFill>
                      <a:srgbClr val="C00000"/>
                    </a:solidFill>
                  </a:rPr>
                  <a:t>合取消除规则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双蕴涵引入规则</a:t>
                </a:r>
                <a:endParaRPr lang="en-US" altLang="zh-CN" sz="1400" b="1">
                  <a:solidFill>
                    <a:srgbClr val="C00000"/>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双蕴涵消除规则</a:t>
                </a:r>
                <a:endParaRPr lang="en-US" altLang="zh-CN" sz="14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DA702323-3A57-48E7-9C65-3F850C37AE52}"/>
                  </a:ext>
                </a:extLst>
              </p:cNvPr>
              <p:cNvSpPr txBox="1">
                <a:spLocks noRot="1" noChangeAspect="1" noMove="1" noResize="1" noEditPoints="1" noAdjustHandles="1" noChangeArrowheads="1" noChangeShapeType="1" noTextEdit="1"/>
              </p:cNvSpPr>
              <p:nvPr/>
            </p:nvSpPr>
            <p:spPr>
              <a:xfrm>
                <a:off x="4939749" y="708717"/>
                <a:ext cx="3737113" cy="3949799"/>
              </a:xfrm>
              <a:prstGeom prst="rect">
                <a:avLst/>
              </a:prstGeom>
              <a:blipFill>
                <a:blip r:embed="rId4"/>
                <a:stretch>
                  <a:fillRect l="-163" t="-154" b="-30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21965695-2E4D-41AB-9B8F-0CA94FA2E04B}"/>
              </a:ext>
            </a:extLst>
          </p:cNvPr>
          <p:cNvSpPr txBox="1"/>
          <p:nvPr/>
        </p:nvSpPr>
        <p:spPr>
          <a:xfrm>
            <a:off x="3379302" y="2571750"/>
            <a:ext cx="1888436"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公理化系统的学习中已经证明自然推理系统的所有规则</a:t>
            </a:r>
          </a:p>
        </p:txBody>
      </p:sp>
    </p:spTree>
    <p:extLst>
      <p:ext uri="{BB962C8B-B14F-4D97-AF65-F5344CB8AC3E}">
        <p14:creationId xmlns:p14="http://schemas.microsoft.com/office/powerpoint/2010/main" val="3671616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CN" sz="1400" b="1" smtClean="0">
                        <a:solidFill>
                          <a:schemeClr val="bg1"/>
                        </a:solidFill>
                        <a:latin typeface="Cambria Math" panose="02040503050406030204" pitchFamily="18" charset="0"/>
                      </a:rPr>
                      <m:t>𝚪</m:t>
                    </m:r>
                    <m:sSub>
                      <m:sSubPr>
                        <m:ctrlPr>
                          <a:rPr lang="en-US" altLang="zh-CN" sz="1400" b="1" i="1">
                            <a:solidFill>
                              <a:schemeClr val="bg1"/>
                            </a:solidFill>
                            <a:latin typeface="Cambria Math" panose="02040503050406030204" pitchFamily="18" charset="0"/>
                          </a:rPr>
                        </m:ctrlPr>
                      </m:sSubPr>
                      <m:e>
                        <m:r>
                          <a:rPr lang="en-US" altLang="zh-CN" sz="1400" b="1" i="1">
                            <a:solidFill>
                              <a:schemeClr val="bg1"/>
                            </a:solidFill>
                            <a:latin typeface="Cambria Math" panose="02040503050406030204" pitchFamily="18" charset="0"/>
                          </a:rPr>
                          <m:t>⊢</m:t>
                        </m:r>
                      </m:e>
                      <m:sub>
                        <m:r>
                          <a:rPr lang="en-US" altLang="zh-CN" sz="1400" b="1" i="1" smtClean="0">
                            <a:solidFill>
                              <a:schemeClr val="bg1"/>
                            </a:solidFill>
                            <a:latin typeface="Cambria Math" panose="02040503050406030204" pitchFamily="18" charset="0"/>
                          </a:rPr>
                          <m:t>𝑷</m:t>
                        </m:r>
                      </m:sub>
                    </m:sSub>
                    <m:r>
                      <a:rPr lang="en-US" altLang="zh-CN" sz="1400" b="1" i="1">
                        <a:solidFill>
                          <a:schemeClr val="bg1"/>
                        </a:solidFill>
                        <a:latin typeface="Cambria Math" panose="02040503050406030204" pitchFamily="18" charset="0"/>
                      </a:rPr>
                      <m:t>𝑨</m:t>
                    </m:r>
                  </m:oMath>
                </a14:m>
                <a:r>
                  <a:rPr lang="zh-CN" altLang="en-US" sz="1400" b="1">
                    <a:solidFill>
                      <a:schemeClr val="bg1"/>
                    </a:solidFill>
                  </a:rPr>
                  <a:t>蕴涵</a:t>
                </a:r>
                <a14:m>
                  <m:oMath xmlns:m="http://schemas.openxmlformats.org/officeDocument/2006/math">
                    <m:r>
                      <a:rPr lang="en-US" altLang="zh-CN" sz="1400" b="1">
                        <a:solidFill>
                          <a:schemeClr val="bg1"/>
                        </a:solidFill>
                        <a:latin typeface="Cambria Math" panose="02040503050406030204" pitchFamily="18" charset="0"/>
                      </a:rPr>
                      <m:t>𝚪</m:t>
                    </m:r>
                    <m:sSub>
                      <m:sSubPr>
                        <m:ctrlPr>
                          <a:rPr lang="en-US" altLang="zh-CN" sz="1400" b="1" i="1">
                            <a:solidFill>
                              <a:schemeClr val="bg1"/>
                            </a:solidFill>
                            <a:latin typeface="Cambria Math" panose="02040503050406030204" pitchFamily="18" charset="0"/>
                          </a:rPr>
                        </m:ctrlPr>
                      </m:sSubPr>
                      <m:e>
                        <m:r>
                          <a:rPr lang="en-US" altLang="zh-CN" sz="1400" b="1" i="1">
                            <a:solidFill>
                              <a:schemeClr val="bg1"/>
                            </a:solidFill>
                            <a:latin typeface="Cambria Math" panose="02040503050406030204" pitchFamily="18" charset="0"/>
                          </a:rPr>
                          <m:t>⊢</m:t>
                        </m:r>
                      </m:e>
                      <m:sub>
                        <m:r>
                          <a:rPr lang="en-US" altLang="zh-CN" sz="1400" b="1" i="1" smtClean="0">
                            <a:solidFill>
                              <a:schemeClr val="bg1"/>
                            </a:solidFill>
                            <a:latin typeface="Cambria Math" panose="02040503050406030204" pitchFamily="18" charset="0"/>
                          </a:rPr>
                          <m:t>𝑵</m:t>
                        </m:r>
                      </m:sub>
                    </m:sSub>
                    <m:r>
                      <a:rPr lang="en-US" altLang="zh-CN" sz="1400" b="1" i="1">
                        <a:solidFill>
                          <a:schemeClr val="bg1"/>
                        </a:solidFill>
                        <a:latin typeface="Cambria Math" panose="02040503050406030204" pitchFamily="18" charset="0"/>
                      </a:rPr>
                      <m:t>𝑨</m:t>
                    </m:r>
                  </m:oMath>
                </a14:m>
                <a:endParaRPr lang="zh-CN" altLang="en-US" sz="1400">
                  <a:solidFill>
                    <a:schemeClr val="bg1"/>
                  </a:solidFill>
                </a:endParaRP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C06EA31-30BC-4107-AFF4-17D8ECB65620}"/>
                  </a:ext>
                </a:extLst>
              </p:cNvPr>
              <p:cNvSpPr txBox="1"/>
              <p:nvPr/>
            </p:nvSpPr>
            <p:spPr>
              <a:xfrm>
                <a:off x="934277" y="835754"/>
                <a:ext cx="6226865" cy="1922257"/>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公理化系统的分离规则就是自然推理系统的假言推理规则</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在自然推理系统中很容易证明公理化系统的公理：</a:t>
                </a:r>
                <a:endParaRPr lang="en-US" altLang="zh-CN" b="1">
                  <a:solidFill>
                    <a:schemeClr val="accent2">
                      <a:lumMod val="50000"/>
                    </a:schemeClr>
                  </a:solidFill>
                </a:endParaRPr>
              </a:p>
              <a:p>
                <a:pPr lvl="1">
                  <a:lnSpc>
                    <a:spcPts val="2400"/>
                  </a:lnSpc>
                  <a:spcBef>
                    <a:spcPts val="600"/>
                  </a:spcBef>
                </a:pPr>
                <a:r>
                  <a:rPr lang="en-US" altLang="zh-CN" b="1">
                    <a:solidFill>
                      <a:schemeClr val="accent2">
                        <a:lumMod val="50000"/>
                      </a:schemeClr>
                    </a:solidFill>
                  </a:rPr>
                  <a:t>A1.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endParaRPr lang="en-US" altLang="zh-CN" b="1">
                  <a:solidFill>
                    <a:schemeClr val="accent2">
                      <a:lumMod val="50000"/>
                    </a:schemeClr>
                  </a:solidFill>
                </a:endParaRPr>
              </a:p>
              <a:p>
                <a:pPr lvl="1">
                  <a:lnSpc>
                    <a:spcPts val="2400"/>
                  </a:lnSpc>
                  <a:spcBef>
                    <a:spcPts val="600"/>
                  </a:spcBef>
                </a:pPr>
                <a:r>
                  <a:rPr lang="en-US" altLang="zh-CN" b="1">
                    <a:solidFill>
                      <a:schemeClr val="accent2">
                        <a:lumMod val="50000"/>
                      </a:schemeClr>
                    </a:solidFill>
                  </a:rPr>
                  <a:t>A2.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e>
                    </m:d>
                  </m:oMath>
                </a14:m>
                <a:endParaRPr lang="en-US" altLang="zh-CN" b="1">
                  <a:solidFill>
                    <a:schemeClr val="accent2">
                      <a:lumMod val="50000"/>
                    </a:schemeClr>
                  </a:solidFill>
                </a:endParaRPr>
              </a:p>
              <a:p>
                <a:pPr lvl="1">
                  <a:lnSpc>
                    <a:spcPts val="2400"/>
                  </a:lnSpc>
                  <a:spcBef>
                    <a:spcPts val="600"/>
                  </a:spcBef>
                </a:pPr>
                <a:r>
                  <a:rPr lang="en-US" altLang="zh-CN" b="1">
                    <a:solidFill>
                      <a:schemeClr val="accent2">
                        <a:lumMod val="50000"/>
                      </a:schemeClr>
                    </a:solidFill>
                  </a:rPr>
                  <a:t>A3.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DC06EA31-30BC-4107-AFF4-17D8ECB65620}"/>
                  </a:ext>
                </a:extLst>
              </p:cNvPr>
              <p:cNvSpPr txBox="1">
                <a:spLocks noRot="1" noChangeAspect="1" noMove="1" noResize="1" noEditPoints="1" noAdjustHandles="1" noChangeArrowheads="1" noChangeShapeType="1" noTextEdit="1"/>
              </p:cNvSpPr>
              <p:nvPr/>
            </p:nvSpPr>
            <p:spPr>
              <a:xfrm>
                <a:off x="934277" y="835754"/>
                <a:ext cx="6226865" cy="1922257"/>
              </a:xfrm>
              <a:prstGeom prst="rect">
                <a:avLst/>
              </a:prstGeom>
              <a:blipFill>
                <a:blip r:embed="rId3"/>
                <a:stretch>
                  <a:fillRect l="-587" t="-635" r="-391" b="-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1599896-3BC8-4D95-90F5-D3569BE980AF}"/>
                  </a:ext>
                </a:extLst>
              </p:cNvPr>
              <p:cNvSpPr txBox="1"/>
              <p:nvPr/>
            </p:nvSpPr>
            <p:spPr>
              <a:xfrm>
                <a:off x="934277" y="2906896"/>
                <a:ext cx="6495223" cy="1631216"/>
              </a:xfrm>
              <a:prstGeom prst="rect">
                <a:avLst/>
              </a:prstGeom>
              <a:solidFill>
                <a:schemeClr val="accent4">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公理化系统的公理可通过下面的推出形式，然后使用蕴涵引入规则得到</a:t>
                </a:r>
                <a:endParaRPr lang="en-US" altLang="zh-CN" sz="1600" b="1">
                  <a:solidFill>
                    <a:schemeClr val="accent2">
                      <a:lumMod val="50000"/>
                    </a:schemeClr>
                  </a:solidFill>
                </a:endParaRPr>
              </a:p>
              <a:p>
                <a:pPr lvl="1">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en-US" altLang="zh-CN" sz="1600" b="1">
                  <a:solidFill>
                    <a:schemeClr val="accent2">
                      <a:lumMod val="50000"/>
                    </a:schemeClr>
                  </a:solidFill>
                </a:endParaRPr>
              </a:p>
              <a:p>
                <a:pPr lvl="1">
                  <a:spcBef>
                    <a:spcPts val="600"/>
                  </a:spcBef>
                </a:pPr>
                <a:r>
                  <a:rPr lang="en-US" altLang="zh-CN" sz="1600" b="1">
                    <a:solidFill>
                      <a:schemeClr val="accent2">
                        <a:lumMod val="50000"/>
                      </a:schemeClr>
                    </a:solidFill>
                  </a:rPr>
                  <a:t>2.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endParaRPr lang="en-US" altLang="zh-CN" sz="1600" b="1">
                  <a:solidFill>
                    <a:schemeClr val="accent2">
                      <a:lumMod val="50000"/>
                    </a:schemeClr>
                  </a:solidFill>
                </a:endParaRPr>
              </a:p>
              <a:p>
                <a:pPr lvl="1">
                  <a:spcBef>
                    <a:spcPts val="600"/>
                  </a:spcBef>
                </a:pPr>
                <a:r>
                  <a:rPr lang="en-US" altLang="zh-CN" sz="1600" b="1">
                    <a:solidFill>
                      <a:schemeClr val="accent2">
                        <a:lumMod val="50000"/>
                      </a:schemeClr>
                    </a:solidFill>
                  </a:rPr>
                  <a:t>3.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1,2</a:t>
                </a:r>
                <a:r>
                  <a:rPr lang="zh-CN" altLang="en-US" sz="1600" b="1">
                    <a:solidFill>
                      <a:schemeClr val="accent2">
                        <a:lumMod val="50000"/>
                      </a:schemeClr>
                    </a:solidFill>
                  </a:rPr>
                  <a:t>很容易证明，</a:t>
                </a:r>
                <a:r>
                  <a:rPr lang="en-US" altLang="zh-CN" sz="1600" b="1">
                    <a:solidFill>
                      <a:schemeClr val="accent2">
                        <a:lumMod val="50000"/>
                      </a:schemeClr>
                    </a:solidFill>
                  </a:rPr>
                  <a:t>3</a:t>
                </a:r>
                <a:r>
                  <a:rPr lang="zh-CN" altLang="en-US" sz="1600" b="1">
                    <a:solidFill>
                      <a:schemeClr val="accent2">
                        <a:lumMod val="50000"/>
                      </a:schemeClr>
                    </a:solidFill>
                  </a:rPr>
                  <a:t>就是假言易位规则</a:t>
                </a:r>
              </a:p>
            </p:txBody>
          </p:sp>
        </mc:Choice>
        <mc:Fallback xmlns="">
          <p:sp>
            <p:nvSpPr>
              <p:cNvPr id="4" name="文本框 3">
                <a:extLst>
                  <a:ext uri="{FF2B5EF4-FFF2-40B4-BE49-F238E27FC236}">
                    <a16:creationId xmlns:a16="http://schemas.microsoft.com/office/drawing/2014/main" id="{E1599896-3BC8-4D95-90F5-D3569BE980AF}"/>
                  </a:ext>
                </a:extLst>
              </p:cNvPr>
              <p:cNvSpPr txBox="1">
                <a:spLocks noRot="1" noChangeAspect="1" noMove="1" noResize="1" noEditPoints="1" noAdjustHandles="1" noChangeArrowheads="1" noChangeShapeType="1" noTextEdit="1"/>
              </p:cNvSpPr>
              <p:nvPr/>
            </p:nvSpPr>
            <p:spPr>
              <a:xfrm>
                <a:off x="934277" y="2906896"/>
                <a:ext cx="6495223" cy="1631216"/>
              </a:xfrm>
              <a:prstGeom prst="rect">
                <a:avLst/>
              </a:prstGeom>
              <a:blipFill>
                <a:blip r:embed="rId4"/>
                <a:stretch>
                  <a:fillRect l="-469" t="-1124" b="-412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23FB575-11C6-4D57-9EA0-22E1F3D28A19}"/>
              </a:ext>
            </a:extLst>
          </p:cNvPr>
          <p:cNvSpPr txBox="1"/>
          <p:nvPr/>
        </p:nvSpPr>
        <p:spPr>
          <a:xfrm>
            <a:off x="5918754" y="3347482"/>
            <a:ext cx="2290969" cy="923330"/>
          </a:xfrm>
          <a:prstGeom prst="rect">
            <a:avLst/>
          </a:prstGeom>
          <a:solidFill>
            <a:schemeClr val="accent6">
              <a:lumMod val="50000"/>
            </a:schemeClr>
          </a:solidFill>
        </p:spPr>
        <p:txBody>
          <a:bodyPr wrap="square" rtlCol="0">
            <a:spAutoFit/>
          </a:bodyPr>
          <a:lstStyle/>
          <a:p>
            <a:r>
              <a:rPr lang="zh-CN" altLang="en-US" b="1">
                <a:solidFill>
                  <a:schemeClr val="bg1"/>
                </a:solidFill>
              </a:rPr>
              <a:t>可看到，使用带前提的形式推出会使得证明更为简单、清晰！</a:t>
            </a:r>
          </a:p>
        </p:txBody>
      </p:sp>
    </p:spTree>
    <p:extLst>
      <p:ext uri="{BB962C8B-B14F-4D97-AF65-F5344CB8AC3E}">
        <p14:creationId xmlns:p14="http://schemas.microsoft.com/office/powerpoint/2010/main" val="2392199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自然推理系统推理规则的独立性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0A58D10A-A0D7-4895-B842-D3E64CCD9990}"/>
              </a:ext>
            </a:extLst>
          </p:cNvPr>
          <p:cNvSpPr txBox="1"/>
          <p:nvPr/>
        </p:nvSpPr>
        <p:spPr>
          <a:xfrm>
            <a:off x="705674" y="942754"/>
            <a:ext cx="7315200"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规则的独立性并不是一个重要的性质，自然推理系统更强调内定理证明的方便性</a:t>
            </a:r>
          </a:p>
        </p:txBody>
      </p:sp>
      <p:sp>
        <p:nvSpPr>
          <p:cNvPr id="3" name="文本框 2">
            <a:extLst>
              <a:ext uri="{FF2B5EF4-FFF2-40B4-BE49-F238E27FC236}">
                <a16:creationId xmlns:a16="http://schemas.microsoft.com/office/drawing/2014/main" id="{3375321E-F1A5-4D74-806E-2E48E0C1BBF5}"/>
              </a:ext>
            </a:extLst>
          </p:cNvPr>
          <p:cNvSpPr txBox="1"/>
          <p:nvPr/>
        </p:nvSpPr>
        <p:spPr>
          <a:xfrm>
            <a:off x="705674" y="1664777"/>
            <a:ext cx="7732645" cy="2768643"/>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zh-CN" altLang="en-US" sz="1400" b="1">
                <a:solidFill>
                  <a:srgbClr val="002060"/>
                </a:solidFill>
                <a:latin typeface="楷体" panose="02010609060101010101" pitchFamily="49" charset="-122"/>
                <a:ea typeface="楷体" panose="02010609060101010101" pitchFamily="49" charset="-122"/>
              </a:rPr>
              <a:t>直观地看，不考虑公式的语义，每个运算符都独立地引入</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除反证法两个规则外，其他规则，包括合取规则（即合取引入规则）、化简规则（即合取消除规则）、附加规则（即析取引入规则）、析取消除规则、蕴涵引入规则、假言推理规则（即蕴涵消除规则）、双蕴涵引入规则和双蕴涵消除规则应该都是独立的</a:t>
            </a:r>
            <a:endParaRPr lang="en-US" altLang="zh-CN" sz="1400" b="1">
              <a:solidFill>
                <a:schemeClr val="accent6">
                  <a:lumMod val="50000"/>
                </a:schemeClr>
              </a:solidFill>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引入规则指导如何得到含有某运算符的结论，消除规则指导如何利用含有运算符的前提</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所对应的运算符都只在规则的一处出现，规则给出了对应运算符在推理方面的基本性质</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对于否定运算符，反证法的两个规则都有多个地方出现否定运算符，能否用其他规则代替，或者能否只用其中一个规则，都是可以进一步研究的问题</a:t>
            </a:r>
            <a:endParaRPr lang="en-US" altLang="zh-CN" sz="1400" b="1">
              <a:solidFill>
                <a:schemeClr val="accent6">
                  <a:lumMod val="50000"/>
                </a:schemeClr>
              </a:solidFill>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可使用双重否定律作为最基本的规则吗？</a:t>
            </a:r>
          </a:p>
        </p:txBody>
      </p:sp>
    </p:spTree>
    <p:extLst>
      <p:ext uri="{BB962C8B-B14F-4D97-AF65-F5344CB8AC3E}">
        <p14:creationId xmlns:p14="http://schemas.microsoft.com/office/powerpoint/2010/main" val="40044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符号集与公式的归纳定义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4F315F9-B0D4-4741-85FC-DD28ED4C5D9A}"/>
                  </a:ext>
                </a:extLst>
              </p:cNvPr>
              <p:cNvSpPr txBox="1"/>
              <p:nvPr/>
            </p:nvSpPr>
            <p:spPr>
              <a:xfrm>
                <a:off x="838508" y="947272"/>
                <a:ext cx="2894984" cy="3000052"/>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符号集</a:t>
                </a:r>
                <a:endParaRPr lang="en-US" altLang="zh-CN" b="1">
                  <a:solidFill>
                    <a:srgbClr val="C0000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命题变量集</a:t>
                </a:r>
                <a:r>
                  <a:rPr lang="en-US" altLang="zh-CN" b="1">
                    <a:solidFill>
                      <a:srgbClr val="002060"/>
                    </a:solidFill>
                  </a:rPr>
                  <a:t>Var</a:t>
                </a: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无穷可数集，可认为是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𝟎</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 ⋯,</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通常使用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等表示</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运算符：</a:t>
                </a:r>
                <a14:m>
                  <m:oMath xmlns:m="http://schemas.openxmlformats.org/officeDocument/2006/math">
                    <m:r>
                      <a:rPr lang="en-US" altLang="zh-CN" b="1">
                        <a:solidFill>
                          <a:srgbClr val="002060"/>
                        </a:solidFill>
                        <a:latin typeface="Cambria Math" panose="02040503050406030204" pitchFamily="18" charset="0"/>
                      </a:rPr>
                      <m:t>¬</m:t>
                    </m:r>
                  </m:oMath>
                </a14:m>
                <a:r>
                  <a:rPr lang="en-US" altLang="zh-CN" b="1">
                    <a:solidFill>
                      <a:srgbClr val="002060"/>
                    </a:solidFill>
                  </a:rPr>
                  <a:t>,</a:t>
                </a:r>
                <a14:m>
                  <m:oMath xmlns:m="http://schemas.openxmlformats.org/officeDocument/2006/math">
                    <m:r>
                      <a:rPr lang="en-US" altLang="zh-CN" b="1" i="0"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 </m:t>
                    </m:r>
                    <m:r>
                      <a:rPr lang="en-US" altLang="zh-CN" b="1">
                        <a:solidFill>
                          <a:srgbClr val="002060"/>
                        </a:solidFill>
                        <a:latin typeface="Cambria Math" panose="02040503050406030204" pitchFamily="18" charset="0"/>
                      </a:rPr>
                      <m:t>→</m:t>
                    </m:r>
                    <m:r>
                      <a:rPr lang="en-US" altLang="zh-CN" b="1" i="0"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oMath>
                </a14:m>
                <a:endParaRPr lang="en-US" altLang="zh-CN" b="1">
                  <a:solidFill>
                    <a:srgbClr val="00206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左右圆括号：</a:t>
                </a:r>
                <a14:m>
                  <m:oMath xmlns:m="http://schemas.openxmlformats.org/officeDocument/2006/math">
                    <m:r>
                      <a:rPr lang="en-US" altLang="zh-CN" b="1">
                        <a:solidFill>
                          <a:srgbClr val="002060"/>
                        </a:solidFill>
                        <a:latin typeface="Cambria Math" panose="02040503050406030204" pitchFamily="18" charset="0"/>
                      </a:rPr>
                      <m:t>(</m:t>
                    </m:r>
                  </m:oMath>
                </a14:m>
                <a:r>
                  <a:rPr lang="zh-CN" altLang="en-US" b="1">
                    <a:solidFill>
                      <a:srgbClr val="002060"/>
                    </a:solidFill>
                  </a:rPr>
                  <a:t>和</a:t>
                </a:r>
                <a14:m>
                  <m:oMath xmlns:m="http://schemas.openxmlformats.org/officeDocument/2006/math">
                    <m:r>
                      <a:rPr lang="en-US" altLang="zh-CN" b="1">
                        <a:solidFill>
                          <a:srgbClr val="002060"/>
                        </a:solidFill>
                        <a:latin typeface="Cambria Math" panose="02040503050406030204" pitchFamily="18" charset="0"/>
                      </a:rPr>
                      <m:t>)</m:t>
                    </m:r>
                  </m:oMath>
                </a14:m>
                <a:endParaRPr lang="zh-CN" altLang="en-US" b="1">
                  <a:solidFill>
                    <a:srgbClr val="002060"/>
                  </a:solidFill>
                </a:endParaRPr>
              </a:p>
            </p:txBody>
          </p:sp>
        </mc:Choice>
        <mc:Fallback xmlns="">
          <p:sp>
            <p:nvSpPr>
              <p:cNvPr id="8" name="文本框 7">
                <a:extLst>
                  <a:ext uri="{FF2B5EF4-FFF2-40B4-BE49-F238E27FC236}">
                    <a16:creationId xmlns:a16="http://schemas.microsoft.com/office/drawing/2014/main" id="{14F315F9-B0D4-4741-85FC-DD28ED4C5D9A}"/>
                  </a:ext>
                </a:extLst>
              </p:cNvPr>
              <p:cNvSpPr txBox="1">
                <a:spLocks noRot="1" noChangeAspect="1" noMove="1" noResize="1" noEditPoints="1" noAdjustHandles="1" noChangeArrowheads="1" noChangeShapeType="1" noTextEdit="1"/>
              </p:cNvSpPr>
              <p:nvPr/>
            </p:nvSpPr>
            <p:spPr>
              <a:xfrm>
                <a:off x="838508" y="947272"/>
                <a:ext cx="2894984" cy="3000052"/>
              </a:xfrm>
              <a:prstGeom prst="rect">
                <a:avLst/>
              </a:prstGeom>
              <a:blipFill>
                <a:blip r:embed="rId2"/>
                <a:stretch>
                  <a:fillRect l="-1477" t="-406" r="-211" b="-2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1FA8D0F-2815-49EB-8CF8-C3457E169F19}"/>
                  </a:ext>
                </a:extLst>
              </p:cNvPr>
              <p:cNvSpPr txBox="1"/>
              <p:nvPr/>
            </p:nvSpPr>
            <p:spPr>
              <a:xfrm>
                <a:off x="3902463" y="947272"/>
                <a:ext cx="4403549" cy="2965940"/>
              </a:xfrm>
              <a:prstGeom prst="rect">
                <a:avLst/>
              </a:prstGeom>
              <a:solidFill>
                <a:schemeClr val="accent2">
                  <a:lumMod val="20000"/>
                  <a:lumOff val="80000"/>
                  <a:alpha val="50000"/>
                </a:schemeClr>
              </a:solidFill>
            </p:spPr>
            <p:txBody>
              <a:bodyPr wrap="square" rtlCol="0">
                <a:spAutoFit/>
              </a:bodyPr>
              <a:lstStyle/>
              <a:p>
                <a:pPr algn="ctr">
                  <a:lnSpc>
                    <a:spcPts val="2300"/>
                  </a:lnSpc>
                  <a:spcBef>
                    <a:spcPts val="600"/>
                  </a:spcBef>
                </a:pPr>
                <a:r>
                  <a:rPr lang="zh-CN" altLang="en-US" b="1">
                    <a:solidFill>
                      <a:srgbClr val="C00000"/>
                    </a:solidFill>
                  </a:rPr>
                  <a:t>公式集的归纳定义</a:t>
                </a:r>
                <a:endParaRPr lang="en-US" altLang="zh-CN" b="1">
                  <a:solidFill>
                    <a:srgbClr val="C00000"/>
                  </a:solidFill>
                </a:endParaRPr>
              </a:p>
              <a:p>
                <a:pPr marL="285750" indent="-285750">
                  <a:lnSpc>
                    <a:spcPts val="2300"/>
                  </a:lnSpc>
                  <a:spcBef>
                    <a:spcPts val="600"/>
                  </a:spcBef>
                  <a:buFont typeface="Arial" panose="020B0604020202020204" pitchFamily="34" charset="0"/>
                  <a:buChar char="•"/>
                </a:pPr>
                <a:r>
                  <a:rPr lang="zh-CN" altLang="en-US" b="1">
                    <a:solidFill>
                      <a:srgbClr val="002060"/>
                    </a:solidFill>
                  </a:rPr>
                  <a:t>归纳基：</a:t>
                </a:r>
                <a:r>
                  <a:rPr lang="zh-CN" altLang="en-US" b="1">
                    <a:solidFill>
                      <a:schemeClr val="accent2">
                        <a:lumMod val="50000"/>
                      </a:schemeClr>
                    </a:solidFill>
                    <a:latin typeface="楷体" panose="02010609060101010101" pitchFamily="49" charset="-122"/>
                    <a:ea typeface="楷体" panose="02010609060101010101" pitchFamily="49" charset="-122"/>
                  </a:rPr>
                  <a:t>命题变量是公式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300"/>
                  </a:lnSpc>
                  <a:spcBef>
                    <a:spcPts val="600"/>
                  </a:spcBef>
                  <a:buFont typeface="Arial" panose="020B0604020202020204" pitchFamily="34" charset="0"/>
                  <a:buChar char="•"/>
                </a:pPr>
                <a:r>
                  <a:rPr lang="zh-CN" altLang="en-US" b="1">
                    <a:solidFill>
                      <a:srgbClr val="002060"/>
                    </a:solidFill>
                  </a:rPr>
                  <a:t>归纳步：</a:t>
                </a:r>
                <a:endParaRPr lang="en-US" altLang="zh-CN" b="1">
                  <a:solidFill>
                    <a:srgbClr val="002060"/>
                  </a:solidFill>
                </a:endParaRPr>
              </a:p>
              <a:p>
                <a:pPr marL="742950" lvl="1" indent="-285750">
                  <a:lnSpc>
                    <a:spcPts val="23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3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3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3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3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b="1" i="1">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11FA8D0F-2815-49EB-8CF8-C3457E169F19}"/>
                  </a:ext>
                </a:extLst>
              </p:cNvPr>
              <p:cNvSpPr txBox="1">
                <a:spLocks noRot="1" noChangeAspect="1" noMove="1" noResize="1" noEditPoints="1" noAdjustHandles="1" noChangeArrowheads="1" noChangeShapeType="1" noTextEdit="1"/>
              </p:cNvSpPr>
              <p:nvPr/>
            </p:nvSpPr>
            <p:spPr>
              <a:xfrm>
                <a:off x="3902463" y="947272"/>
                <a:ext cx="4403549" cy="2965940"/>
              </a:xfrm>
              <a:prstGeom prst="rect">
                <a:avLst/>
              </a:prstGeom>
              <a:blipFill>
                <a:blip r:embed="rId3"/>
                <a:stretch>
                  <a:fillRect l="-830" t="-821" r="-830" b="-1848"/>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FEE9565-55CE-4E9D-968A-906AF73DA22F}"/>
              </a:ext>
            </a:extLst>
          </p:cNvPr>
          <p:cNvSpPr txBox="1"/>
          <p:nvPr/>
        </p:nvSpPr>
        <p:spPr>
          <a:xfrm>
            <a:off x="3039763" y="4074905"/>
            <a:ext cx="5265730"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基于通常的运算符优先级和结合性而省略不必要的圆括号</a:t>
            </a:r>
          </a:p>
        </p:txBody>
      </p:sp>
    </p:spTree>
    <p:extLst>
      <p:ext uri="{BB962C8B-B14F-4D97-AF65-F5344CB8AC3E}">
        <p14:creationId xmlns:p14="http://schemas.microsoft.com/office/powerpoint/2010/main" val="4252737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61406E67-2BD9-4675-82C4-6B283565FDC5}"/>
              </a:ext>
            </a:extLst>
          </p:cNvPr>
          <p:cNvSpPr/>
          <p:nvPr/>
        </p:nvSpPr>
        <p:spPr>
          <a:xfrm>
            <a:off x="4853149" y="826732"/>
            <a:ext cx="3297307" cy="6310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否定运算符的规则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9" name="矩形 8">
            <a:extLst>
              <a:ext uri="{FF2B5EF4-FFF2-40B4-BE49-F238E27FC236}">
                <a16:creationId xmlns:a16="http://schemas.microsoft.com/office/drawing/2014/main" id="{437B9331-7E98-4D17-BE94-CBDA0F3BFF83}"/>
              </a:ext>
            </a:extLst>
          </p:cNvPr>
          <p:cNvSpPr/>
          <p:nvPr/>
        </p:nvSpPr>
        <p:spPr>
          <a:xfrm>
            <a:off x="993544" y="826732"/>
            <a:ext cx="3297307" cy="6310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D3DBB4B-FA74-48C7-B487-8547685694E6}"/>
                  </a:ext>
                </a:extLst>
              </p:cNvPr>
              <p:cNvSpPr txBox="1"/>
              <p:nvPr/>
            </p:nvSpPr>
            <p:spPr>
              <a:xfrm>
                <a:off x="1654497" y="1203571"/>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CD3DBB4B-FA74-48C7-B487-8547685694E6}"/>
                  </a:ext>
                </a:extLst>
              </p:cNvPr>
              <p:cNvSpPr txBox="1">
                <a:spLocks noRot="1" noChangeAspect="1" noMove="1" noResize="1" noEditPoints="1" noAdjustHandles="1" noChangeArrowheads="1" noChangeShapeType="1" noTextEdit="1"/>
              </p:cNvSpPr>
              <p:nvPr/>
            </p:nvSpPr>
            <p:spPr>
              <a:xfrm>
                <a:off x="1654497" y="1203571"/>
                <a:ext cx="2549386" cy="246221"/>
              </a:xfrm>
              <a:prstGeom prst="rect">
                <a:avLst/>
              </a:prstGeom>
              <a:blipFill>
                <a:blip r:embed="rId2"/>
                <a:stretch>
                  <a:fillRect b="-4878"/>
                </a:stretch>
              </a:blipFill>
            </p:spPr>
            <p:txBody>
              <a:bodyPr/>
              <a:lstStyle/>
              <a:p>
                <a:r>
                  <a:rPr lang="zh-CN" altLang="en-US">
                    <a:noFill/>
                  </a:rPr>
                  <a:t> </a:t>
                </a:r>
              </a:p>
            </p:txBody>
          </p:sp>
        </mc:Fallback>
      </mc:AlternateContent>
      <p:cxnSp>
        <p:nvCxnSpPr>
          <p:cNvPr id="17" name="直接连接符 16">
            <a:extLst>
              <a:ext uri="{FF2B5EF4-FFF2-40B4-BE49-F238E27FC236}">
                <a16:creationId xmlns:a16="http://schemas.microsoft.com/office/drawing/2014/main" id="{674623E4-A3A3-4D86-971B-798F07D2E77D}"/>
              </a:ext>
            </a:extLst>
          </p:cNvPr>
          <p:cNvCxnSpPr>
            <a:cxnSpLocks/>
          </p:cNvCxnSpPr>
          <p:nvPr/>
        </p:nvCxnSpPr>
        <p:spPr>
          <a:xfrm>
            <a:off x="1649526" y="1182572"/>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BCAA11F-1876-4F40-B5A9-FC5CB16D5518}"/>
              </a:ext>
            </a:extLst>
          </p:cNvPr>
          <p:cNvSpPr txBox="1"/>
          <p:nvPr/>
        </p:nvSpPr>
        <p:spPr>
          <a:xfrm>
            <a:off x="993544" y="857851"/>
            <a:ext cx="611255" cy="584775"/>
          </a:xfrm>
          <a:prstGeom prst="rect">
            <a:avLst/>
          </a:prstGeom>
          <a:noFill/>
        </p:spPr>
        <p:txBody>
          <a:bodyPr wrap="square" rtlCol="0">
            <a:spAutoFit/>
          </a:bodyPr>
          <a:lstStyle/>
          <a:p>
            <a:pPr algn="ctr"/>
            <a:r>
              <a:rPr lang="zh-CN" altLang="en-US" sz="1600" b="1">
                <a:solidFill>
                  <a:srgbClr val="002060"/>
                </a:solidFill>
              </a:rPr>
              <a:t>反证法一</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AEF5ED3-47F3-4F75-8054-26E9FF81F1F1}"/>
                  </a:ext>
                </a:extLst>
              </p:cNvPr>
              <p:cNvSpPr txBox="1"/>
              <p:nvPr/>
            </p:nvSpPr>
            <p:spPr>
              <a:xfrm>
                <a:off x="1659466" y="915353"/>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DAEF5ED3-47F3-4F75-8054-26E9FF81F1F1}"/>
                  </a:ext>
                </a:extLst>
              </p:cNvPr>
              <p:cNvSpPr txBox="1">
                <a:spLocks noRot="1" noChangeAspect="1" noMove="1" noResize="1" noEditPoints="1" noAdjustHandles="1" noChangeArrowheads="1" noChangeShapeType="1" noTextEdit="1"/>
              </p:cNvSpPr>
              <p:nvPr/>
            </p:nvSpPr>
            <p:spPr>
              <a:xfrm>
                <a:off x="1659466" y="915353"/>
                <a:ext cx="2554357" cy="246221"/>
              </a:xfrm>
              <a:prstGeom prst="rect">
                <a:avLst/>
              </a:prstGeom>
              <a:blipFill>
                <a:blip r:embed="rId3"/>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542E56B-A40F-47E0-B8D8-F71C2BEF604D}"/>
                  </a:ext>
                </a:extLst>
              </p:cNvPr>
              <p:cNvSpPr txBox="1"/>
              <p:nvPr/>
            </p:nvSpPr>
            <p:spPr>
              <a:xfrm>
                <a:off x="5531955" y="1211052"/>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F542E56B-A40F-47E0-B8D8-F71C2BEF604D}"/>
                  </a:ext>
                </a:extLst>
              </p:cNvPr>
              <p:cNvSpPr txBox="1">
                <a:spLocks noRot="1" noChangeAspect="1" noMove="1" noResize="1" noEditPoints="1" noAdjustHandles="1" noChangeArrowheads="1" noChangeShapeType="1" noTextEdit="1"/>
              </p:cNvSpPr>
              <p:nvPr/>
            </p:nvSpPr>
            <p:spPr>
              <a:xfrm>
                <a:off x="5531955" y="1211052"/>
                <a:ext cx="2549386" cy="246221"/>
              </a:xfrm>
              <a:prstGeom prst="rect">
                <a:avLst/>
              </a:prstGeom>
              <a:blipFill>
                <a:blip r:embed="rId4"/>
                <a:stretch>
                  <a:fillRect b="-5000"/>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7E7DC0E3-8923-4A05-85EF-71C3E3A2E94D}"/>
              </a:ext>
            </a:extLst>
          </p:cNvPr>
          <p:cNvCxnSpPr>
            <a:cxnSpLocks/>
          </p:cNvCxnSpPr>
          <p:nvPr/>
        </p:nvCxnSpPr>
        <p:spPr>
          <a:xfrm>
            <a:off x="5526984" y="1190053"/>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22D410B-5873-48F5-B038-792FF790542E}"/>
                  </a:ext>
                </a:extLst>
              </p:cNvPr>
              <p:cNvSpPr txBox="1"/>
              <p:nvPr/>
            </p:nvSpPr>
            <p:spPr>
              <a:xfrm>
                <a:off x="5536924" y="922834"/>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F22D410B-5873-48F5-B038-792FF790542E}"/>
                  </a:ext>
                </a:extLst>
              </p:cNvPr>
              <p:cNvSpPr txBox="1">
                <a:spLocks noRot="1" noChangeAspect="1" noMove="1" noResize="1" noEditPoints="1" noAdjustHandles="1" noChangeArrowheads="1" noChangeShapeType="1" noTextEdit="1"/>
              </p:cNvSpPr>
              <p:nvPr/>
            </p:nvSpPr>
            <p:spPr>
              <a:xfrm>
                <a:off x="5536924" y="922834"/>
                <a:ext cx="2554357" cy="246221"/>
              </a:xfrm>
              <a:prstGeom prst="rect">
                <a:avLst/>
              </a:prstGeom>
              <a:blipFill>
                <a:blip r:embed="rId5"/>
                <a:stretch>
                  <a:fillRect b="-4878"/>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B04A6255-E048-423F-85F2-0FF8572D21EC}"/>
              </a:ext>
            </a:extLst>
          </p:cNvPr>
          <p:cNvSpPr txBox="1"/>
          <p:nvPr/>
        </p:nvSpPr>
        <p:spPr>
          <a:xfrm>
            <a:off x="4866494" y="869419"/>
            <a:ext cx="611255" cy="584775"/>
          </a:xfrm>
          <a:prstGeom prst="rect">
            <a:avLst/>
          </a:prstGeom>
          <a:noFill/>
        </p:spPr>
        <p:txBody>
          <a:bodyPr wrap="square" rtlCol="0">
            <a:spAutoFit/>
          </a:bodyPr>
          <a:lstStyle/>
          <a:p>
            <a:pPr algn="ctr"/>
            <a:r>
              <a:rPr lang="zh-CN" altLang="en-US" sz="1600" b="1">
                <a:solidFill>
                  <a:srgbClr val="002060"/>
                </a:solidFill>
              </a:rPr>
              <a:t>反证法二</a:t>
            </a:r>
          </a:p>
        </p:txBody>
      </p:sp>
      <p:sp>
        <p:nvSpPr>
          <p:cNvPr id="2" name="文本框 1">
            <a:extLst>
              <a:ext uri="{FF2B5EF4-FFF2-40B4-BE49-F238E27FC236}">
                <a16:creationId xmlns:a16="http://schemas.microsoft.com/office/drawing/2014/main" id="{34F4EAE4-D691-4409-85C2-486E2E664DBE}"/>
              </a:ext>
            </a:extLst>
          </p:cNvPr>
          <p:cNvSpPr txBox="1"/>
          <p:nvPr/>
        </p:nvSpPr>
        <p:spPr>
          <a:xfrm>
            <a:off x="993544" y="1644380"/>
            <a:ext cx="6972670"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实际上，由反证法一可得到反证法二，因此这两个规则只需要反证法一规则</a:t>
            </a:r>
            <a:r>
              <a:rPr lang="en-US" altLang="zh-CN" sz="1600" b="1">
                <a:solidFill>
                  <a:schemeClr val="accent2">
                    <a:lumMod val="50000"/>
                  </a:schemeClr>
                </a:solidFill>
              </a:rPr>
              <a:t>!</a:t>
            </a:r>
            <a:endParaRPr lang="zh-CN" altLang="en-US" sz="1600" b="1">
              <a:solidFill>
                <a:schemeClr val="accent2">
                  <a:lumMod val="50000"/>
                </a:schemeClr>
              </a:solidFill>
            </a:endParaRPr>
          </a:p>
        </p:txBody>
      </p:sp>
      <mc:AlternateContent xmlns:mc="http://schemas.openxmlformats.org/markup-compatibility/2006" xmlns:a14="http://schemas.microsoft.com/office/drawing/2010/main">
        <mc:Choice Requires="a14">
          <p:graphicFrame>
            <p:nvGraphicFramePr>
              <p:cNvPr id="25" name="表格 24">
                <a:extLst>
                  <a:ext uri="{FF2B5EF4-FFF2-40B4-BE49-F238E27FC236}">
                    <a16:creationId xmlns:a16="http://schemas.microsoft.com/office/drawing/2014/main" id="{6921A4A7-F384-44CE-A6C0-A90CEFCE3DF9}"/>
                  </a:ext>
                </a:extLst>
              </p:cNvPr>
              <p:cNvGraphicFramePr>
                <a:graphicFrameLocks noGrp="1"/>
              </p:cNvGraphicFramePr>
              <p:nvPr>
                <p:extLst>
                  <p:ext uri="{D42A27DB-BD31-4B8C-83A1-F6EECF244321}">
                    <p14:modId xmlns:p14="http://schemas.microsoft.com/office/powerpoint/2010/main" val="168911844"/>
                  </p:ext>
                </p:extLst>
              </p:nvPr>
            </p:nvGraphicFramePr>
            <p:xfrm>
              <a:off x="993544" y="2102419"/>
              <a:ext cx="6960697" cy="243840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1424373">
                      <a:extLst>
                        <a:ext uri="{9D8B030D-6E8A-4147-A177-3AD203B41FA5}">
                          <a16:colId xmlns:a16="http://schemas.microsoft.com/office/drawing/2014/main" val="2719862703"/>
                        </a:ext>
                      </a:extLst>
                    </a:gridCol>
                    <a:gridCol w="273326">
                      <a:extLst>
                        <a:ext uri="{9D8B030D-6E8A-4147-A177-3AD203B41FA5}">
                          <a16:colId xmlns:a16="http://schemas.microsoft.com/office/drawing/2014/main" val="1879101947"/>
                        </a:ext>
                      </a:extLst>
                    </a:gridCol>
                    <a:gridCol w="1326874">
                      <a:extLst>
                        <a:ext uri="{9D8B030D-6E8A-4147-A177-3AD203B41FA5}">
                          <a16:colId xmlns:a16="http://schemas.microsoft.com/office/drawing/2014/main" val="2422001383"/>
                        </a:ext>
                      </a:extLst>
                    </a:gridCol>
                    <a:gridCol w="3511450">
                      <a:extLst>
                        <a:ext uri="{9D8B030D-6E8A-4147-A177-3AD203B41FA5}">
                          <a16:colId xmlns:a16="http://schemas.microsoft.com/office/drawing/2014/main" val="335760230"/>
                        </a:ext>
                      </a:extLst>
                    </a:gridCol>
                  </a:tblGrid>
                  <a:tr h="222028">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22028">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222028">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(1), (2) </a:t>
                          </a:r>
                          <a:r>
                            <a:rPr lang="zh-CN" altLang="en-US" sz="1000" b="1">
                              <a:solidFill>
                                <a:schemeClr val="accent2">
                                  <a:lumMod val="50000"/>
                                </a:schemeClr>
                              </a:solidFill>
                            </a:rPr>
                            <a:t>反证法一</a:t>
                          </a:r>
                        </a:p>
                      </a:txBody>
                      <a:tcPr anchor="ctr"/>
                    </a:tc>
                    <a:extLst>
                      <a:ext uri="{0D108BD9-81ED-4DB2-BD59-A6C34878D82A}">
                        <a16:rowId xmlns:a16="http://schemas.microsoft.com/office/drawing/2014/main" val="1553470917"/>
                      </a:ext>
                    </a:extLst>
                  </a:tr>
                  <a:tr h="222028">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已知（反证法二横线上的形式推出）</a:t>
                          </a:r>
                        </a:p>
                      </a:txBody>
                      <a:tcPr anchor="ctr"/>
                    </a:tc>
                    <a:extLst>
                      <a:ext uri="{0D108BD9-81ED-4DB2-BD59-A6C34878D82A}">
                        <a16:rowId xmlns:a16="http://schemas.microsoft.com/office/drawing/2014/main" val="946987916"/>
                      </a:ext>
                    </a:extLst>
                  </a:tr>
                  <a:tr h="222028">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(4) </a:t>
                          </a:r>
                          <a:r>
                            <a:rPr lang="zh-CN" altLang="en-US" sz="1000" b="1">
                              <a:solidFill>
                                <a:schemeClr val="accent2">
                                  <a:lumMod val="50000"/>
                                </a:schemeClr>
                              </a:solidFill>
                            </a:rPr>
                            <a:t>蕴涵引入</a:t>
                          </a:r>
                        </a:p>
                      </a:txBody>
                      <a:tcPr anchor="ctr"/>
                    </a:tc>
                    <a:extLst>
                      <a:ext uri="{0D108BD9-81ED-4DB2-BD59-A6C34878D82A}">
                        <a16:rowId xmlns:a16="http://schemas.microsoft.com/office/drawing/2014/main" val="51303318"/>
                      </a:ext>
                    </a:extLst>
                  </a:tr>
                  <a:tr h="222028">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弱化引理</a:t>
                          </a:r>
                        </a:p>
                      </a:txBody>
                      <a:tcPr anchor="ctr"/>
                    </a:tc>
                    <a:extLst>
                      <a:ext uri="{0D108BD9-81ED-4DB2-BD59-A6C34878D82A}">
                        <a16:rowId xmlns:a16="http://schemas.microsoft.com/office/drawing/2014/main" val="1188014594"/>
                      </a:ext>
                    </a:extLst>
                  </a:tr>
                  <a:tr h="222028">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(3),(6) </a:t>
                          </a:r>
                          <a:r>
                            <a:rPr lang="zh-CN" altLang="en-US" sz="1000" b="1">
                              <a:solidFill>
                                <a:schemeClr val="accent2">
                                  <a:lumMod val="50000"/>
                                </a:schemeClr>
                              </a:solidFill>
                            </a:rPr>
                            <a:t>假言推理</a:t>
                          </a:r>
                        </a:p>
                      </a:txBody>
                      <a:tcPr anchor="ctr"/>
                    </a:tc>
                    <a:extLst>
                      <a:ext uri="{0D108BD9-81ED-4DB2-BD59-A6C34878D82A}">
                        <a16:rowId xmlns:a16="http://schemas.microsoft.com/office/drawing/2014/main" val="1155784909"/>
                      </a:ext>
                    </a:extLst>
                  </a:tr>
                  <a:tr h="222028">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已知（反证法二横线上的形式推出）</a:t>
                          </a:r>
                        </a:p>
                      </a:txBody>
                      <a:tcPr anchor="ctr"/>
                    </a:tc>
                    <a:extLst>
                      <a:ext uri="{0D108BD9-81ED-4DB2-BD59-A6C34878D82A}">
                        <a16:rowId xmlns:a16="http://schemas.microsoft.com/office/drawing/2014/main" val="4076285502"/>
                      </a:ext>
                    </a:extLst>
                  </a:tr>
                  <a:tr h="222028">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类似</a:t>
                          </a:r>
                          <a:r>
                            <a:rPr lang="en-US" altLang="zh-CN" sz="1000" b="1">
                              <a:solidFill>
                                <a:schemeClr val="accent2">
                                  <a:lumMod val="50000"/>
                                </a:schemeClr>
                              </a:solidFill>
                            </a:rPr>
                            <a:t>(4)-(7)</a:t>
                          </a:r>
                          <a:r>
                            <a:rPr lang="zh-CN" altLang="en-US" sz="1000" b="1">
                              <a:solidFill>
                                <a:schemeClr val="accent2">
                                  <a:lumMod val="50000"/>
                                </a:schemeClr>
                              </a:solidFill>
                            </a:rPr>
                            <a:t>从</a:t>
                          </a:r>
                          <a14:m>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a14:m>
                          <a:r>
                            <a:rPr lang="zh-CN" altLang="en-US" sz="1000" b="1">
                              <a:solidFill>
                                <a:schemeClr val="accent2">
                                  <a:lumMod val="50000"/>
                                </a:schemeClr>
                              </a:solidFill>
                            </a:rPr>
                            <a:t>得到</a:t>
                          </a:r>
                          <a14:m>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a14:m>
                          <a:endParaRPr lang="zh-CN" altLang="en-US" sz="1000" b="1">
                            <a:solidFill>
                              <a:schemeClr val="accent2">
                                <a:lumMod val="50000"/>
                              </a:schemeClr>
                            </a:solidFill>
                          </a:endParaRPr>
                        </a:p>
                      </a:txBody>
                      <a:tcPr anchor="ctr"/>
                    </a:tc>
                    <a:extLst>
                      <a:ext uri="{0D108BD9-81ED-4DB2-BD59-A6C34878D82A}">
                        <a16:rowId xmlns:a16="http://schemas.microsoft.com/office/drawing/2014/main" val="750612019"/>
                      </a:ext>
                    </a:extLst>
                  </a:tr>
                  <a:tr h="222028">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0" smtClean="0">
                                    <a:solidFill>
                                      <a:schemeClr val="accent2">
                                        <a:lumMod val="50000"/>
                                      </a:schemeClr>
                                    </a:solidFill>
                                    <a:latin typeface="Cambria Math" panose="02040503050406030204" pitchFamily="18" charset="0"/>
                                  </a:rPr>
                                  <m:t>𝚪</m:t>
                                </m:r>
                              </m:oMath>
                            </m:oMathPara>
                          </a14:m>
                          <a:endParaRPr lang="zh-CN" altLang="en-US" sz="1000" b="1" i="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(7),(9) </a:t>
                          </a:r>
                          <a:r>
                            <a:rPr lang="zh-CN" altLang="en-US" sz="1000" b="1">
                              <a:solidFill>
                                <a:schemeClr val="accent2">
                                  <a:lumMod val="50000"/>
                                </a:schemeClr>
                              </a:solidFill>
                            </a:rPr>
                            <a:t>反证法一</a:t>
                          </a:r>
                        </a:p>
                      </a:txBody>
                      <a:tcPr anchor="ctr"/>
                    </a:tc>
                    <a:extLst>
                      <a:ext uri="{0D108BD9-81ED-4DB2-BD59-A6C34878D82A}">
                        <a16:rowId xmlns:a16="http://schemas.microsoft.com/office/drawing/2014/main" val="1624901223"/>
                      </a:ext>
                    </a:extLst>
                  </a:tr>
                </a:tbl>
              </a:graphicData>
            </a:graphic>
          </p:graphicFrame>
        </mc:Choice>
        <mc:Fallback xmlns="">
          <p:graphicFrame>
            <p:nvGraphicFramePr>
              <p:cNvPr id="25" name="表格 24">
                <a:extLst>
                  <a:ext uri="{FF2B5EF4-FFF2-40B4-BE49-F238E27FC236}">
                    <a16:creationId xmlns:a16="http://schemas.microsoft.com/office/drawing/2014/main" id="{6921A4A7-F384-44CE-A6C0-A90CEFCE3DF9}"/>
                  </a:ext>
                </a:extLst>
              </p:cNvPr>
              <p:cNvGraphicFramePr>
                <a:graphicFrameLocks noGrp="1"/>
              </p:cNvGraphicFramePr>
              <p:nvPr>
                <p:extLst>
                  <p:ext uri="{D42A27DB-BD31-4B8C-83A1-F6EECF244321}">
                    <p14:modId xmlns:p14="http://schemas.microsoft.com/office/powerpoint/2010/main" val="168911844"/>
                  </p:ext>
                </p:extLst>
              </p:nvPr>
            </p:nvGraphicFramePr>
            <p:xfrm>
              <a:off x="993544" y="2102419"/>
              <a:ext cx="6960697" cy="2438400"/>
            </p:xfrm>
            <a:graphic>
              <a:graphicData uri="http://schemas.openxmlformats.org/drawingml/2006/table">
                <a:tbl>
                  <a:tblPr bandRow="1">
                    <a:tableStyleId>{68D230F3-CF80-4859-8CE7-A43EE81993B5}</a:tableStyleId>
                  </a:tblPr>
                  <a:tblGrid>
                    <a:gridCol w="424674">
                      <a:extLst>
                        <a:ext uri="{9D8B030D-6E8A-4147-A177-3AD203B41FA5}">
                          <a16:colId xmlns:a16="http://schemas.microsoft.com/office/drawing/2014/main" val="918762525"/>
                        </a:ext>
                      </a:extLst>
                    </a:gridCol>
                    <a:gridCol w="1424373">
                      <a:extLst>
                        <a:ext uri="{9D8B030D-6E8A-4147-A177-3AD203B41FA5}">
                          <a16:colId xmlns:a16="http://schemas.microsoft.com/office/drawing/2014/main" val="2719862703"/>
                        </a:ext>
                      </a:extLst>
                    </a:gridCol>
                    <a:gridCol w="273326">
                      <a:extLst>
                        <a:ext uri="{9D8B030D-6E8A-4147-A177-3AD203B41FA5}">
                          <a16:colId xmlns:a16="http://schemas.microsoft.com/office/drawing/2014/main" val="1879101947"/>
                        </a:ext>
                      </a:extLst>
                    </a:gridCol>
                    <a:gridCol w="1326874">
                      <a:extLst>
                        <a:ext uri="{9D8B030D-6E8A-4147-A177-3AD203B41FA5}">
                          <a16:colId xmlns:a16="http://schemas.microsoft.com/office/drawing/2014/main" val="2422001383"/>
                        </a:ext>
                      </a:extLst>
                    </a:gridCol>
                    <a:gridCol w="3511450">
                      <a:extLst>
                        <a:ext uri="{9D8B030D-6E8A-4147-A177-3AD203B41FA5}">
                          <a16:colId xmlns:a16="http://schemas.microsoft.com/office/drawing/2014/main" val="335760230"/>
                        </a:ext>
                      </a:extLst>
                    </a:gridCol>
                  </a:tblGrid>
                  <a:tr h="243840">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2500" r="-358974" b="-917500"/>
                          </a:stretch>
                        </a:blipFill>
                      </a:tcPr>
                    </a:tc>
                    <a:tc>
                      <a:txBody>
                        <a:bodyPr/>
                        <a:lstStyle/>
                        <a:p>
                          <a:endParaRPr lang="zh-CN"/>
                        </a:p>
                      </a:txBody>
                      <a:tcPr anchor="ctr">
                        <a:blipFill>
                          <a:blip r:embed="rId6"/>
                          <a:stretch>
                            <a:fillRect l="-675556" t="-2500" r="-1766667" b="-917500"/>
                          </a:stretch>
                        </a:blipFill>
                      </a:tcPr>
                    </a:tc>
                    <a:tc>
                      <a:txBody>
                        <a:bodyPr/>
                        <a:lstStyle/>
                        <a:p>
                          <a:endParaRPr lang="zh-CN"/>
                        </a:p>
                      </a:txBody>
                      <a:tcPr anchor="ctr">
                        <a:blipFill>
                          <a:blip r:embed="rId6"/>
                          <a:stretch>
                            <a:fillRect l="-160829" t="-2500" r="-266359" b="-9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43840">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102500" r="-358974" b="-817500"/>
                          </a:stretch>
                        </a:blipFill>
                      </a:tcPr>
                    </a:tc>
                    <a:tc>
                      <a:txBody>
                        <a:bodyPr/>
                        <a:lstStyle/>
                        <a:p>
                          <a:endParaRPr lang="zh-CN"/>
                        </a:p>
                      </a:txBody>
                      <a:tcPr anchor="ctr">
                        <a:blipFill>
                          <a:blip r:embed="rId6"/>
                          <a:stretch>
                            <a:fillRect l="-675556" t="-102500" r="-1766667" b="-817500"/>
                          </a:stretch>
                        </a:blipFill>
                      </a:tcPr>
                    </a:tc>
                    <a:tc>
                      <a:txBody>
                        <a:bodyPr/>
                        <a:lstStyle/>
                        <a:p>
                          <a:endParaRPr lang="zh-CN"/>
                        </a:p>
                      </a:txBody>
                      <a:tcPr anchor="ctr">
                        <a:blipFill>
                          <a:blip r:embed="rId6"/>
                          <a:stretch>
                            <a:fillRect l="-160829" t="-102500" r="-266359" b="-8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243840">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202500" r="-358974" b="-717500"/>
                          </a:stretch>
                        </a:blipFill>
                      </a:tcPr>
                    </a:tc>
                    <a:tc>
                      <a:txBody>
                        <a:bodyPr/>
                        <a:lstStyle/>
                        <a:p>
                          <a:endParaRPr lang="zh-CN"/>
                        </a:p>
                      </a:txBody>
                      <a:tcPr anchor="ctr">
                        <a:blipFill>
                          <a:blip r:embed="rId6"/>
                          <a:stretch>
                            <a:fillRect l="-675556" t="-202500" r="-1766667" b="-717500"/>
                          </a:stretch>
                        </a:blipFill>
                      </a:tcPr>
                    </a:tc>
                    <a:tc>
                      <a:txBody>
                        <a:bodyPr/>
                        <a:lstStyle/>
                        <a:p>
                          <a:endParaRPr lang="zh-CN"/>
                        </a:p>
                      </a:txBody>
                      <a:tcPr anchor="ctr">
                        <a:blipFill>
                          <a:blip r:embed="rId6"/>
                          <a:stretch>
                            <a:fillRect l="-160829" t="-202500" r="-266359" b="-717500"/>
                          </a:stretch>
                        </a:blipFill>
                      </a:tcPr>
                    </a:tc>
                    <a:tc>
                      <a:txBody>
                        <a:bodyPr/>
                        <a:lstStyle/>
                        <a:p>
                          <a:r>
                            <a:rPr lang="en-US" altLang="zh-CN" sz="1000" b="1">
                              <a:solidFill>
                                <a:schemeClr val="accent2">
                                  <a:lumMod val="50000"/>
                                </a:schemeClr>
                              </a:solidFill>
                            </a:rPr>
                            <a:t>// (1), (2) </a:t>
                          </a:r>
                          <a:r>
                            <a:rPr lang="zh-CN" altLang="en-US" sz="1000" b="1">
                              <a:solidFill>
                                <a:schemeClr val="accent2">
                                  <a:lumMod val="50000"/>
                                </a:schemeClr>
                              </a:solidFill>
                            </a:rPr>
                            <a:t>反证法一</a:t>
                          </a:r>
                        </a:p>
                      </a:txBody>
                      <a:tcPr anchor="ctr"/>
                    </a:tc>
                    <a:extLst>
                      <a:ext uri="{0D108BD9-81ED-4DB2-BD59-A6C34878D82A}">
                        <a16:rowId xmlns:a16="http://schemas.microsoft.com/office/drawing/2014/main" val="1553470917"/>
                      </a:ext>
                    </a:extLst>
                  </a:tr>
                  <a:tr h="243840">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302500" r="-358974" b="-617500"/>
                          </a:stretch>
                        </a:blipFill>
                      </a:tcPr>
                    </a:tc>
                    <a:tc>
                      <a:txBody>
                        <a:bodyPr/>
                        <a:lstStyle/>
                        <a:p>
                          <a:endParaRPr lang="zh-CN"/>
                        </a:p>
                      </a:txBody>
                      <a:tcPr anchor="ctr">
                        <a:blipFill>
                          <a:blip r:embed="rId6"/>
                          <a:stretch>
                            <a:fillRect l="-675556" t="-302500" r="-1766667" b="-617500"/>
                          </a:stretch>
                        </a:blipFill>
                      </a:tcPr>
                    </a:tc>
                    <a:tc>
                      <a:txBody>
                        <a:bodyPr/>
                        <a:lstStyle/>
                        <a:p>
                          <a:endParaRPr lang="zh-CN"/>
                        </a:p>
                      </a:txBody>
                      <a:tcPr anchor="ctr">
                        <a:blipFill>
                          <a:blip r:embed="rId6"/>
                          <a:stretch>
                            <a:fillRect l="-160829" t="-302500" r="-266359" b="-6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已知（反证法二横线上的形式推出）</a:t>
                          </a:r>
                        </a:p>
                      </a:txBody>
                      <a:tcPr anchor="ctr"/>
                    </a:tc>
                    <a:extLst>
                      <a:ext uri="{0D108BD9-81ED-4DB2-BD59-A6C34878D82A}">
                        <a16:rowId xmlns:a16="http://schemas.microsoft.com/office/drawing/2014/main" val="946987916"/>
                      </a:ext>
                    </a:extLst>
                  </a:tr>
                  <a:tr h="243840">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392683" r="-358974" b="-502439"/>
                          </a:stretch>
                        </a:blipFill>
                      </a:tcPr>
                    </a:tc>
                    <a:tc>
                      <a:txBody>
                        <a:bodyPr/>
                        <a:lstStyle/>
                        <a:p>
                          <a:endParaRPr lang="zh-CN"/>
                        </a:p>
                      </a:txBody>
                      <a:tcPr anchor="ctr">
                        <a:blipFill>
                          <a:blip r:embed="rId6"/>
                          <a:stretch>
                            <a:fillRect l="-675556" t="-392683" r="-1766667" b="-502439"/>
                          </a:stretch>
                        </a:blipFill>
                      </a:tcPr>
                    </a:tc>
                    <a:tc>
                      <a:txBody>
                        <a:bodyPr/>
                        <a:lstStyle/>
                        <a:p>
                          <a:endParaRPr lang="zh-CN"/>
                        </a:p>
                      </a:txBody>
                      <a:tcPr anchor="ctr">
                        <a:blipFill>
                          <a:blip r:embed="rId6"/>
                          <a:stretch>
                            <a:fillRect l="-160829" t="-392683" r="-266359" b="-502439"/>
                          </a:stretch>
                        </a:blipFill>
                      </a:tcPr>
                    </a:tc>
                    <a:tc>
                      <a:txBody>
                        <a:bodyPr/>
                        <a:lstStyle/>
                        <a:p>
                          <a:r>
                            <a:rPr lang="en-US" altLang="zh-CN" sz="1000" b="1">
                              <a:solidFill>
                                <a:schemeClr val="accent2">
                                  <a:lumMod val="50000"/>
                                </a:schemeClr>
                              </a:solidFill>
                            </a:rPr>
                            <a:t>// (4) </a:t>
                          </a:r>
                          <a:r>
                            <a:rPr lang="zh-CN" altLang="en-US" sz="1000" b="1">
                              <a:solidFill>
                                <a:schemeClr val="accent2">
                                  <a:lumMod val="50000"/>
                                </a:schemeClr>
                              </a:solidFill>
                            </a:rPr>
                            <a:t>蕴涵引入</a:t>
                          </a:r>
                        </a:p>
                      </a:txBody>
                      <a:tcPr anchor="ctr"/>
                    </a:tc>
                    <a:extLst>
                      <a:ext uri="{0D108BD9-81ED-4DB2-BD59-A6C34878D82A}">
                        <a16:rowId xmlns:a16="http://schemas.microsoft.com/office/drawing/2014/main" val="51303318"/>
                      </a:ext>
                    </a:extLst>
                  </a:tr>
                  <a:tr h="243840">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505000" r="-358974" b="-415000"/>
                          </a:stretch>
                        </a:blipFill>
                      </a:tcPr>
                    </a:tc>
                    <a:tc>
                      <a:txBody>
                        <a:bodyPr/>
                        <a:lstStyle/>
                        <a:p>
                          <a:endParaRPr lang="zh-CN"/>
                        </a:p>
                      </a:txBody>
                      <a:tcPr anchor="ctr">
                        <a:blipFill>
                          <a:blip r:embed="rId6"/>
                          <a:stretch>
                            <a:fillRect l="-675556" t="-505000" r="-1766667" b="-415000"/>
                          </a:stretch>
                        </a:blipFill>
                      </a:tcPr>
                    </a:tc>
                    <a:tc>
                      <a:txBody>
                        <a:bodyPr/>
                        <a:lstStyle/>
                        <a:p>
                          <a:endParaRPr lang="zh-CN"/>
                        </a:p>
                      </a:txBody>
                      <a:tcPr anchor="ctr">
                        <a:blipFill>
                          <a:blip r:embed="rId6"/>
                          <a:stretch>
                            <a:fillRect l="-160829" t="-505000" r="-266359" b="-415000"/>
                          </a:stretch>
                        </a:blipFill>
                      </a:tcPr>
                    </a:tc>
                    <a:tc>
                      <a:txBody>
                        <a:bodyPr/>
                        <a:lstStyle/>
                        <a:p>
                          <a:r>
                            <a:rPr lang="en-US" altLang="zh-CN" sz="1000" b="1">
                              <a:solidFill>
                                <a:schemeClr val="accent2">
                                  <a:lumMod val="50000"/>
                                </a:schemeClr>
                              </a:solidFill>
                            </a:rPr>
                            <a:t>// (5) </a:t>
                          </a:r>
                          <a:r>
                            <a:rPr lang="zh-CN" altLang="en-US" sz="1000" b="1">
                              <a:solidFill>
                                <a:schemeClr val="accent2">
                                  <a:lumMod val="50000"/>
                                </a:schemeClr>
                              </a:solidFill>
                            </a:rPr>
                            <a:t>弱化引理</a:t>
                          </a:r>
                        </a:p>
                      </a:txBody>
                      <a:tcPr anchor="ctr"/>
                    </a:tc>
                    <a:extLst>
                      <a:ext uri="{0D108BD9-81ED-4DB2-BD59-A6C34878D82A}">
                        <a16:rowId xmlns:a16="http://schemas.microsoft.com/office/drawing/2014/main" val="1188014594"/>
                      </a:ext>
                    </a:extLst>
                  </a:tr>
                  <a:tr h="243840">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605000" r="-358974" b="-315000"/>
                          </a:stretch>
                        </a:blipFill>
                      </a:tcPr>
                    </a:tc>
                    <a:tc>
                      <a:txBody>
                        <a:bodyPr/>
                        <a:lstStyle/>
                        <a:p>
                          <a:endParaRPr lang="zh-CN"/>
                        </a:p>
                      </a:txBody>
                      <a:tcPr anchor="ctr">
                        <a:blipFill>
                          <a:blip r:embed="rId6"/>
                          <a:stretch>
                            <a:fillRect l="-675556" t="-605000" r="-1766667" b="-315000"/>
                          </a:stretch>
                        </a:blipFill>
                      </a:tcPr>
                    </a:tc>
                    <a:tc>
                      <a:txBody>
                        <a:bodyPr/>
                        <a:lstStyle/>
                        <a:p>
                          <a:endParaRPr lang="zh-CN"/>
                        </a:p>
                      </a:txBody>
                      <a:tcPr anchor="ctr">
                        <a:blipFill>
                          <a:blip r:embed="rId6"/>
                          <a:stretch>
                            <a:fillRect l="-160829" t="-605000" r="-266359" b="-315000"/>
                          </a:stretch>
                        </a:blipFill>
                      </a:tcPr>
                    </a:tc>
                    <a:tc>
                      <a:txBody>
                        <a:bodyPr/>
                        <a:lstStyle/>
                        <a:p>
                          <a:r>
                            <a:rPr lang="en-US" altLang="zh-CN" sz="1000" b="1">
                              <a:solidFill>
                                <a:schemeClr val="accent2">
                                  <a:lumMod val="50000"/>
                                </a:schemeClr>
                              </a:solidFill>
                            </a:rPr>
                            <a:t>// (3),(6) </a:t>
                          </a:r>
                          <a:r>
                            <a:rPr lang="zh-CN" altLang="en-US" sz="1000" b="1">
                              <a:solidFill>
                                <a:schemeClr val="accent2">
                                  <a:lumMod val="50000"/>
                                </a:schemeClr>
                              </a:solidFill>
                            </a:rPr>
                            <a:t>假言推理</a:t>
                          </a:r>
                        </a:p>
                      </a:txBody>
                      <a:tcPr anchor="ctr"/>
                    </a:tc>
                    <a:extLst>
                      <a:ext uri="{0D108BD9-81ED-4DB2-BD59-A6C34878D82A}">
                        <a16:rowId xmlns:a16="http://schemas.microsoft.com/office/drawing/2014/main" val="1155784909"/>
                      </a:ext>
                    </a:extLst>
                  </a:tr>
                  <a:tr h="243840">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705000" r="-358974" b="-215000"/>
                          </a:stretch>
                        </a:blipFill>
                      </a:tcPr>
                    </a:tc>
                    <a:tc>
                      <a:txBody>
                        <a:bodyPr/>
                        <a:lstStyle/>
                        <a:p>
                          <a:endParaRPr lang="zh-CN"/>
                        </a:p>
                      </a:txBody>
                      <a:tcPr anchor="ctr">
                        <a:blipFill>
                          <a:blip r:embed="rId6"/>
                          <a:stretch>
                            <a:fillRect l="-675556" t="-705000" r="-1766667" b="-215000"/>
                          </a:stretch>
                        </a:blipFill>
                      </a:tcPr>
                    </a:tc>
                    <a:tc>
                      <a:txBody>
                        <a:bodyPr/>
                        <a:lstStyle/>
                        <a:p>
                          <a:endParaRPr lang="zh-CN"/>
                        </a:p>
                      </a:txBody>
                      <a:tcPr anchor="ctr">
                        <a:blipFill>
                          <a:blip r:embed="rId6"/>
                          <a:stretch>
                            <a:fillRect l="-160829" t="-705000" r="-266359" b="-2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已知（反证法二横线上的形式推出）</a:t>
                          </a:r>
                        </a:p>
                      </a:txBody>
                      <a:tcPr anchor="ctr"/>
                    </a:tc>
                    <a:extLst>
                      <a:ext uri="{0D108BD9-81ED-4DB2-BD59-A6C34878D82A}">
                        <a16:rowId xmlns:a16="http://schemas.microsoft.com/office/drawing/2014/main" val="4076285502"/>
                      </a:ext>
                    </a:extLst>
                  </a:tr>
                  <a:tr h="243840">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805000" r="-358974" b="-115000"/>
                          </a:stretch>
                        </a:blipFill>
                      </a:tcPr>
                    </a:tc>
                    <a:tc>
                      <a:txBody>
                        <a:bodyPr/>
                        <a:lstStyle/>
                        <a:p>
                          <a:endParaRPr lang="zh-CN"/>
                        </a:p>
                      </a:txBody>
                      <a:tcPr anchor="ctr">
                        <a:blipFill>
                          <a:blip r:embed="rId6"/>
                          <a:stretch>
                            <a:fillRect l="-675556" t="-805000" r="-1766667" b="-115000"/>
                          </a:stretch>
                        </a:blipFill>
                      </a:tcPr>
                    </a:tc>
                    <a:tc>
                      <a:txBody>
                        <a:bodyPr/>
                        <a:lstStyle/>
                        <a:p>
                          <a:endParaRPr lang="zh-CN"/>
                        </a:p>
                      </a:txBody>
                      <a:tcPr anchor="ctr">
                        <a:blipFill>
                          <a:blip r:embed="rId6"/>
                          <a:stretch>
                            <a:fillRect l="-160829" t="-805000" r="-266359" b="-115000"/>
                          </a:stretch>
                        </a:blipFill>
                      </a:tcPr>
                    </a:tc>
                    <a:tc>
                      <a:txBody>
                        <a:bodyPr/>
                        <a:lstStyle/>
                        <a:p>
                          <a:endParaRPr lang="zh-CN"/>
                        </a:p>
                      </a:txBody>
                      <a:tcPr anchor="ctr">
                        <a:blipFill>
                          <a:blip r:embed="rId6"/>
                          <a:stretch>
                            <a:fillRect l="-98094" t="-805000" r="-173" b="-115000"/>
                          </a:stretch>
                        </a:blipFill>
                      </a:tcPr>
                    </a:tc>
                    <a:extLst>
                      <a:ext uri="{0D108BD9-81ED-4DB2-BD59-A6C34878D82A}">
                        <a16:rowId xmlns:a16="http://schemas.microsoft.com/office/drawing/2014/main" val="750612019"/>
                      </a:ext>
                    </a:extLst>
                  </a:tr>
                  <a:tr h="243840">
                    <a:tc>
                      <a:txBody>
                        <a:bodyPr/>
                        <a:lstStyle/>
                        <a:p>
                          <a:pPr algn="r"/>
                          <a:r>
                            <a:rPr lang="en-US" altLang="zh-CN" sz="1000" b="1">
                              <a:solidFill>
                                <a:schemeClr val="accent2">
                                  <a:lumMod val="50000"/>
                                </a:schemeClr>
                              </a:solidFill>
                            </a:rPr>
                            <a:t>(10)</a:t>
                          </a:r>
                          <a:endParaRPr lang="zh-CN" altLang="en-US" sz="1000" b="1">
                            <a:solidFill>
                              <a:schemeClr val="accent2">
                                <a:lumMod val="50000"/>
                              </a:schemeClr>
                            </a:solidFill>
                          </a:endParaRPr>
                        </a:p>
                      </a:txBody>
                      <a:tcPr anchor="ctr"/>
                    </a:tc>
                    <a:tc>
                      <a:txBody>
                        <a:bodyPr/>
                        <a:lstStyle/>
                        <a:p>
                          <a:endParaRPr lang="zh-CN"/>
                        </a:p>
                      </a:txBody>
                      <a:tcPr anchor="ctr">
                        <a:blipFill>
                          <a:blip r:embed="rId6"/>
                          <a:stretch>
                            <a:fillRect l="-29915" t="-905000" r="-358974" b="-15000"/>
                          </a:stretch>
                        </a:blipFill>
                      </a:tcPr>
                    </a:tc>
                    <a:tc>
                      <a:txBody>
                        <a:bodyPr/>
                        <a:lstStyle/>
                        <a:p>
                          <a:endParaRPr lang="zh-CN"/>
                        </a:p>
                      </a:txBody>
                      <a:tcPr anchor="ctr">
                        <a:blipFill>
                          <a:blip r:embed="rId6"/>
                          <a:stretch>
                            <a:fillRect l="-675556" t="-905000" r="-1766667" b="-15000"/>
                          </a:stretch>
                        </a:blipFill>
                      </a:tcPr>
                    </a:tc>
                    <a:tc>
                      <a:txBody>
                        <a:bodyPr/>
                        <a:lstStyle/>
                        <a:p>
                          <a:endParaRPr lang="zh-CN"/>
                        </a:p>
                      </a:txBody>
                      <a:tcPr anchor="ctr">
                        <a:blipFill>
                          <a:blip r:embed="rId6"/>
                          <a:stretch>
                            <a:fillRect l="-160829" t="-905000" r="-266359" b="-15000"/>
                          </a:stretch>
                        </a:blipFill>
                      </a:tcPr>
                    </a:tc>
                    <a:tc>
                      <a:txBody>
                        <a:bodyPr/>
                        <a:lstStyle/>
                        <a:p>
                          <a:r>
                            <a:rPr lang="en-US" altLang="zh-CN" sz="1000" b="1">
                              <a:solidFill>
                                <a:schemeClr val="accent2">
                                  <a:lumMod val="50000"/>
                                </a:schemeClr>
                              </a:solidFill>
                            </a:rPr>
                            <a:t>// (7),(9) </a:t>
                          </a:r>
                          <a:r>
                            <a:rPr lang="zh-CN" altLang="en-US" sz="1000" b="1">
                              <a:solidFill>
                                <a:schemeClr val="accent2">
                                  <a:lumMod val="50000"/>
                                </a:schemeClr>
                              </a:solidFill>
                            </a:rPr>
                            <a:t>反证法一</a:t>
                          </a:r>
                        </a:p>
                      </a:txBody>
                      <a:tcPr anchor="ctr"/>
                    </a:tc>
                    <a:extLst>
                      <a:ext uri="{0D108BD9-81ED-4DB2-BD59-A6C34878D82A}">
                        <a16:rowId xmlns:a16="http://schemas.microsoft.com/office/drawing/2014/main" val="1624901223"/>
                      </a:ext>
                    </a:extLst>
                  </a:tr>
                </a:tbl>
              </a:graphicData>
            </a:graphic>
          </p:graphicFrame>
        </mc:Fallback>
      </mc:AlternateContent>
    </p:spTree>
    <p:extLst>
      <p:ext uri="{BB962C8B-B14F-4D97-AF65-F5344CB8AC3E}">
        <p14:creationId xmlns:p14="http://schemas.microsoft.com/office/powerpoint/2010/main" val="3632940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命题演算自然推理系统的基本规则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D3BC66C2-396D-4874-BEBE-3DADDD74E9F4}"/>
              </a:ext>
            </a:extLst>
          </p:cNvPr>
          <p:cNvSpPr/>
          <p:nvPr/>
        </p:nvSpPr>
        <p:spPr>
          <a:xfrm>
            <a:off x="660951" y="1016917"/>
            <a:ext cx="2236304" cy="53846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39270C-F417-4C0E-B3DC-733B4CF89DC1}"/>
                  </a:ext>
                </a:extLst>
              </p:cNvPr>
              <p:cNvSpPr txBox="1"/>
              <p:nvPr/>
            </p:nvSpPr>
            <p:spPr>
              <a:xfrm>
                <a:off x="1336812" y="1272116"/>
                <a:ext cx="96906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7E39270C-F417-4C0E-B3DC-733B4CF89DC1}"/>
                  </a:ext>
                </a:extLst>
              </p:cNvPr>
              <p:cNvSpPr txBox="1">
                <a:spLocks noRot="1" noChangeAspect="1" noMove="1" noResize="1" noEditPoints="1" noAdjustHandles="1" noChangeArrowheads="1" noChangeShapeType="1" noTextEdit="1"/>
              </p:cNvSpPr>
              <p:nvPr/>
            </p:nvSpPr>
            <p:spPr>
              <a:xfrm>
                <a:off x="1336812" y="1272116"/>
                <a:ext cx="969064" cy="246221"/>
              </a:xfrm>
              <a:prstGeom prst="rect">
                <a:avLst/>
              </a:prstGeom>
              <a:blipFill>
                <a:blip r:embed="rId2"/>
                <a:stretch>
                  <a:fillRect b="-50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C1862E9F-6347-4EA9-908A-1C2D981A4130}"/>
              </a:ext>
            </a:extLst>
          </p:cNvPr>
          <p:cNvCxnSpPr/>
          <p:nvPr/>
        </p:nvCxnSpPr>
        <p:spPr>
          <a:xfrm>
            <a:off x="1316933" y="1257208"/>
            <a:ext cx="98894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06741-4E59-4B20-A374-FC42E1FD5819}"/>
                  </a:ext>
                </a:extLst>
              </p:cNvPr>
              <p:cNvSpPr txBox="1"/>
              <p:nvPr/>
            </p:nvSpPr>
            <p:spPr>
              <a:xfrm>
                <a:off x="2395329" y="1149486"/>
                <a:ext cx="5019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0" smtClean="0">
                          <a:solidFill>
                            <a:srgbClr val="C00000"/>
                          </a:solidFill>
                          <a:latin typeface="Cambria Math" panose="02040503050406030204" pitchFamily="18" charset="0"/>
                        </a:rPr>
                        <m:t>𝚪</m:t>
                      </m:r>
                    </m:oMath>
                  </m:oMathPara>
                </a14:m>
                <a:endParaRPr lang="zh-CN" altLang="en-US" sz="1400" b="1">
                  <a:solidFill>
                    <a:srgbClr val="C00000"/>
                  </a:solidFill>
                </a:endParaRPr>
              </a:p>
            </p:txBody>
          </p:sp>
        </mc:Choice>
        <mc:Fallback xmlns="">
          <p:sp>
            <p:nvSpPr>
              <p:cNvPr id="17" name="文本框 16">
                <a:extLst>
                  <a:ext uri="{FF2B5EF4-FFF2-40B4-BE49-F238E27FC236}">
                    <a16:creationId xmlns:a16="http://schemas.microsoft.com/office/drawing/2014/main" id="{F7506741-4E59-4B20-A374-FC42E1FD5819}"/>
                  </a:ext>
                </a:extLst>
              </p:cNvPr>
              <p:cNvSpPr txBox="1">
                <a:spLocks noRot="1" noChangeAspect="1" noMove="1" noResize="1" noEditPoints="1" noAdjustHandles="1" noChangeArrowheads="1" noChangeShapeType="1" noTextEdit="1"/>
              </p:cNvSpPr>
              <p:nvPr/>
            </p:nvSpPr>
            <p:spPr>
              <a:xfrm>
                <a:off x="2395329" y="1149486"/>
                <a:ext cx="501926" cy="215444"/>
              </a:xfrm>
              <a:prstGeom prst="rect">
                <a:avLst/>
              </a:prstGeom>
              <a:blipFill>
                <a:blip r:embed="rId3"/>
                <a:stretch>
                  <a:fillRect l="-4878" r="-4878" b="-5714"/>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795D8134-1E31-40A6-AB8F-D22940950150}"/>
              </a:ext>
            </a:extLst>
          </p:cNvPr>
          <p:cNvSpPr txBox="1"/>
          <p:nvPr/>
        </p:nvSpPr>
        <p:spPr>
          <a:xfrm>
            <a:off x="660951" y="1016917"/>
            <a:ext cx="611255" cy="584775"/>
          </a:xfrm>
          <a:prstGeom prst="rect">
            <a:avLst/>
          </a:prstGeom>
          <a:noFill/>
        </p:spPr>
        <p:txBody>
          <a:bodyPr wrap="square" rtlCol="0">
            <a:spAutoFit/>
          </a:bodyPr>
          <a:lstStyle/>
          <a:p>
            <a:r>
              <a:rPr lang="zh-CN" altLang="en-US" sz="1600" b="1">
                <a:solidFill>
                  <a:srgbClr val="002060"/>
                </a:solidFill>
              </a:rPr>
              <a:t>前提引入</a:t>
            </a:r>
          </a:p>
        </p:txBody>
      </p:sp>
      <p:sp>
        <p:nvSpPr>
          <p:cNvPr id="27" name="矩形 26">
            <a:extLst>
              <a:ext uri="{FF2B5EF4-FFF2-40B4-BE49-F238E27FC236}">
                <a16:creationId xmlns:a16="http://schemas.microsoft.com/office/drawing/2014/main" id="{18364BA8-68F1-44B2-8522-45E678B3DFF7}"/>
              </a:ext>
            </a:extLst>
          </p:cNvPr>
          <p:cNvSpPr/>
          <p:nvPr/>
        </p:nvSpPr>
        <p:spPr>
          <a:xfrm>
            <a:off x="660952" y="1708718"/>
            <a:ext cx="251956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BB2CDD3-9898-40BD-A671-903B869F4E07}"/>
                  </a:ext>
                </a:extLst>
              </p:cNvPr>
              <p:cNvSpPr txBox="1"/>
              <p:nvPr/>
            </p:nvSpPr>
            <p:spPr>
              <a:xfrm>
                <a:off x="1336814" y="2050056"/>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3BB2CDD3-9898-40BD-A671-903B869F4E07}"/>
                  </a:ext>
                </a:extLst>
              </p:cNvPr>
              <p:cNvSpPr txBox="1">
                <a:spLocks noRot="1" noChangeAspect="1" noMove="1" noResize="1" noEditPoints="1" noAdjustHandles="1" noChangeArrowheads="1" noChangeShapeType="1" noTextEdit="1"/>
              </p:cNvSpPr>
              <p:nvPr/>
            </p:nvSpPr>
            <p:spPr>
              <a:xfrm>
                <a:off x="1336814" y="2050056"/>
                <a:ext cx="1470990" cy="246221"/>
              </a:xfrm>
              <a:prstGeom prst="rect">
                <a:avLst/>
              </a:prstGeom>
              <a:blipFill>
                <a:blip r:embed="rId4"/>
                <a:stretch>
                  <a:fillRect b="-4878"/>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1274A321-D8E0-4A9C-9B1B-7158156777DA}"/>
              </a:ext>
            </a:extLst>
          </p:cNvPr>
          <p:cNvCxnSpPr>
            <a:cxnSpLocks/>
          </p:cNvCxnSpPr>
          <p:nvPr/>
        </p:nvCxnSpPr>
        <p:spPr>
          <a:xfrm flipV="1">
            <a:off x="1316935" y="2015728"/>
            <a:ext cx="174270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3258F0F-3287-44D8-8A25-1D23B7AB337A}"/>
              </a:ext>
            </a:extLst>
          </p:cNvPr>
          <p:cNvSpPr txBox="1"/>
          <p:nvPr/>
        </p:nvSpPr>
        <p:spPr>
          <a:xfrm>
            <a:off x="660953" y="1723909"/>
            <a:ext cx="611255" cy="584775"/>
          </a:xfrm>
          <a:prstGeom prst="rect">
            <a:avLst/>
          </a:prstGeom>
          <a:noFill/>
        </p:spPr>
        <p:txBody>
          <a:bodyPr wrap="square" rtlCol="0">
            <a:spAutoFit/>
          </a:bodyPr>
          <a:lstStyle/>
          <a:p>
            <a:r>
              <a:rPr lang="zh-CN" altLang="en-US" sz="1600" b="1">
                <a:solidFill>
                  <a:srgbClr val="002060"/>
                </a:solidFill>
              </a:rPr>
              <a:t>合取规则</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1CACA7F-B484-4741-B463-1D772BFF89C2}"/>
                  </a:ext>
                </a:extLst>
              </p:cNvPr>
              <p:cNvSpPr txBox="1"/>
              <p:nvPr/>
            </p:nvSpPr>
            <p:spPr>
              <a:xfrm>
                <a:off x="1316934" y="1735180"/>
                <a:ext cx="17427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71CACA7F-B484-4741-B463-1D772BFF89C2}"/>
                  </a:ext>
                </a:extLst>
              </p:cNvPr>
              <p:cNvSpPr txBox="1">
                <a:spLocks noRot="1" noChangeAspect="1" noMove="1" noResize="1" noEditPoints="1" noAdjustHandles="1" noChangeArrowheads="1" noChangeShapeType="1" noTextEdit="1"/>
              </p:cNvSpPr>
              <p:nvPr/>
            </p:nvSpPr>
            <p:spPr>
              <a:xfrm>
                <a:off x="1316934" y="1735180"/>
                <a:ext cx="1742707" cy="246221"/>
              </a:xfrm>
              <a:prstGeom prst="rect">
                <a:avLst/>
              </a:prstGeom>
              <a:blipFill>
                <a:blip r:embed="rId5"/>
                <a:stretch>
                  <a:fillRect b="-5000"/>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CEE90901-B741-4072-A6D9-C38174FA5CCA}"/>
              </a:ext>
            </a:extLst>
          </p:cNvPr>
          <p:cNvSpPr/>
          <p:nvPr/>
        </p:nvSpPr>
        <p:spPr>
          <a:xfrm>
            <a:off x="4426226" y="1707863"/>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F1D8FDA5-75C3-4AD1-A042-909E923EBE26}"/>
                  </a:ext>
                </a:extLst>
              </p:cNvPr>
              <p:cNvSpPr txBox="1"/>
              <p:nvPr/>
            </p:nvSpPr>
            <p:spPr>
              <a:xfrm>
                <a:off x="5102088" y="2049201"/>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F1D8FDA5-75C3-4AD1-A042-909E923EBE26}"/>
                  </a:ext>
                </a:extLst>
              </p:cNvPr>
              <p:cNvSpPr txBox="1">
                <a:spLocks noRot="1" noChangeAspect="1" noMove="1" noResize="1" noEditPoints="1" noAdjustHandles="1" noChangeArrowheads="1" noChangeShapeType="1" noTextEdit="1"/>
              </p:cNvSpPr>
              <p:nvPr/>
            </p:nvSpPr>
            <p:spPr>
              <a:xfrm>
                <a:off x="5102088" y="2049201"/>
                <a:ext cx="1022028" cy="246221"/>
              </a:xfrm>
              <a:prstGeom prst="rect">
                <a:avLst/>
              </a:prstGeom>
              <a:blipFill>
                <a:blip r:embed="rId6"/>
                <a:stretch>
                  <a:fillRect b="-4878"/>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C72448D8-1EBB-4142-A635-7646C51C7FCD}"/>
              </a:ext>
            </a:extLst>
          </p:cNvPr>
          <p:cNvCxnSpPr>
            <a:cxnSpLocks/>
          </p:cNvCxnSpPr>
          <p:nvPr/>
        </p:nvCxnSpPr>
        <p:spPr>
          <a:xfrm flipV="1">
            <a:off x="5082209" y="2007353"/>
            <a:ext cx="1041907" cy="8376"/>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9A327D8-68F5-431D-83B7-A3D635DABF98}"/>
              </a:ext>
            </a:extLst>
          </p:cNvPr>
          <p:cNvSpPr txBox="1"/>
          <p:nvPr/>
        </p:nvSpPr>
        <p:spPr>
          <a:xfrm>
            <a:off x="4426227" y="1723054"/>
            <a:ext cx="611255" cy="584775"/>
          </a:xfrm>
          <a:prstGeom prst="rect">
            <a:avLst/>
          </a:prstGeom>
          <a:noFill/>
        </p:spPr>
        <p:txBody>
          <a:bodyPr wrap="square" rtlCol="0">
            <a:spAutoFit/>
          </a:bodyPr>
          <a:lstStyle/>
          <a:p>
            <a:r>
              <a:rPr lang="zh-CN" altLang="en-US" sz="1600" b="1">
                <a:solidFill>
                  <a:srgbClr val="002060"/>
                </a:solidFill>
              </a:rPr>
              <a:t>化简规则</a:t>
            </a: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458C58E-969D-40BE-B459-FC785623473D}"/>
                  </a:ext>
                </a:extLst>
              </p:cNvPr>
              <p:cNvSpPr txBox="1"/>
              <p:nvPr/>
            </p:nvSpPr>
            <p:spPr>
              <a:xfrm>
                <a:off x="5082209" y="1734325"/>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C458C58E-969D-40BE-B459-FC785623473D}"/>
                  </a:ext>
                </a:extLst>
              </p:cNvPr>
              <p:cNvSpPr txBox="1">
                <a:spLocks noRot="1" noChangeAspect="1" noMove="1" noResize="1" noEditPoints="1" noAdjustHandles="1" noChangeArrowheads="1" noChangeShapeType="1" noTextEdit="1"/>
              </p:cNvSpPr>
              <p:nvPr/>
            </p:nvSpPr>
            <p:spPr>
              <a:xfrm>
                <a:off x="5082209" y="1734325"/>
                <a:ext cx="1041907" cy="246221"/>
              </a:xfrm>
              <a:prstGeom prst="rect">
                <a:avLst/>
              </a:prstGeom>
              <a:blipFill>
                <a:blip r:embed="rId7"/>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86D80A70-07D9-40C6-8FC0-1002D5600124}"/>
                  </a:ext>
                </a:extLst>
              </p:cNvPr>
              <p:cNvSpPr txBox="1"/>
              <p:nvPr/>
            </p:nvSpPr>
            <p:spPr>
              <a:xfrm>
                <a:off x="6484454" y="2037930"/>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86D80A70-07D9-40C6-8FC0-1002D5600124}"/>
                  </a:ext>
                </a:extLst>
              </p:cNvPr>
              <p:cNvSpPr txBox="1">
                <a:spLocks noRot="1" noChangeAspect="1" noMove="1" noResize="1" noEditPoints="1" noAdjustHandles="1" noChangeArrowheads="1" noChangeShapeType="1" noTextEdit="1"/>
              </p:cNvSpPr>
              <p:nvPr/>
            </p:nvSpPr>
            <p:spPr>
              <a:xfrm>
                <a:off x="6484454" y="2037930"/>
                <a:ext cx="1022028" cy="246221"/>
              </a:xfrm>
              <a:prstGeom prst="rect">
                <a:avLst/>
              </a:prstGeom>
              <a:blipFill>
                <a:blip r:embed="rId8"/>
                <a:stretch>
                  <a:fillRect b="-4878"/>
                </a:stretch>
              </a:blipFill>
            </p:spPr>
            <p:txBody>
              <a:bodyPr/>
              <a:lstStyle/>
              <a:p>
                <a:r>
                  <a:rPr lang="zh-CN" altLang="en-US">
                    <a:noFill/>
                  </a:rPr>
                  <a:t> </a:t>
                </a:r>
              </a:p>
            </p:txBody>
          </p:sp>
        </mc:Fallback>
      </mc:AlternateContent>
      <p:cxnSp>
        <p:nvCxnSpPr>
          <p:cNvPr id="38" name="直接连接符 37">
            <a:extLst>
              <a:ext uri="{FF2B5EF4-FFF2-40B4-BE49-F238E27FC236}">
                <a16:creationId xmlns:a16="http://schemas.microsoft.com/office/drawing/2014/main" id="{C95F18A3-4605-4FF5-A615-EE583A7F8133}"/>
              </a:ext>
            </a:extLst>
          </p:cNvPr>
          <p:cNvCxnSpPr>
            <a:cxnSpLocks/>
          </p:cNvCxnSpPr>
          <p:nvPr/>
        </p:nvCxnSpPr>
        <p:spPr>
          <a:xfrm>
            <a:off x="6464575" y="2004458"/>
            <a:ext cx="104190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369D037-FB89-43B9-BEF7-425CE26C4C94}"/>
                  </a:ext>
                </a:extLst>
              </p:cNvPr>
              <p:cNvSpPr txBox="1"/>
              <p:nvPr/>
            </p:nvSpPr>
            <p:spPr>
              <a:xfrm>
                <a:off x="6464575" y="1723054"/>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9369D037-FB89-43B9-BEF7-425CE26C4C94}"/>
                  </a:ext>
                </a:extLst>
              </p:cNvPr>
              <p:cNvSpPr txBox="1">
                <a:spLocks noRot="1" noChangeAspect="1" noMove="1" noResize="1" noEditPoints="1" noAdjustHandles="1" noChangeArrowheads="1" noChangeShapeType="1" noTextEdit="1"/>
              </p:cNvSpPr>
              <p:nvPr/>
            </p:nvSpPr>
            <p:spPr>
              <a:xfrm>
                <a:off x="6464575" y="1723054"/>
                <a:ext cx="1041907" cy="246221"/>
              </a:xfrm>
              <a:prstGeom prst="rect">
                <a:avLst/>
              </a:prstGeom>
              <a:blipFill>
                <a:blip r:embed="rId9"/>
                <a:stretch>
                  <a:fillRect b="-5000"/>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4239B485-1081-4CB9-A10F-9CC72CB19950}"/>
              </a:ext>
            </a:extLst>
          </p:cNvPr>
          <p:cNvSpPr/>
          <p:nvPr/>
        </p:nvSpPr>
        <p:spPr>
          <a:xfrm>
            <a:off x="660951" y="2424449"/>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34233C6C-770F-428F-BFA1-87D7B25C7138}"/>
                  </a:ext>
                </a:extLst>
              </p:cNvPr>
              <p:cNvSpPr txBox="1"/>
              <p:nvPr/>
            </p:nvSpPr>
            <p:spPr>
              <a:xfrm>
                <a:off x="1316934" y="2765787"/>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34233C6C-770F-428F-BFA1-87D7B25C7138}"/>
                  </a:ext>
                </a:extLst>
              </p:cNvPr>
              <p:cNvSpPr txBox="1">
                <a:spLocks noRot="1" noChangeAspect="1" noMove="1" noResize="1" noEditPoints="1" noAdjustHandles="1" noChangeArrowheads="1" noChangeShapeType="1" noTextEdit="1"/>
              </p:cNvSpPr>
              <p:nvPr/>
            </p:nvSpPr>
            <p:spPr>
              <a:xfrm>
                <a:off x="1316934" y="2765787"/>
                <a:ext cx="1061785" cy="246221"/>
              </a:xfrm>
              <a:prstGeom prst="rect">
                <a:avLst/>
              </a:prstGeom>
              <a:blipFill>
                <a:blip r:embed="rId10"/>
                <a:stretch>
                  <a:fillRect b="-5000"/>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8594ED30-8E89-4704-8EA7-FFA981EBABB9}"/>
              </a:ext>
            </a:extLst>
          </p:cNvPr>
          <p:cNvCxnSpPr>
            <a:cxnSpLocks/>
          </p:cNvCxnSpPr>
          <p:nvPr/>
        </p:nvCxnSpPr>
        <p:spPr>
          <a:xfrm>
            <a:off x="1316934" y="2732315"/>
            <a:ext cx="1078396"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A4B9F21-14D2-408D-AC65-9C8A2B9B7464}"/>
              </a:ext>
            </a:extLst>
          </p:cNvPr>
          <p:cNvSpPr txBox="1"/>
          <p:nvPr/>
        </p:nvSpPr>
        <p:spPr>
          <a:xfrm>
            <a:off x="660952" y="2439640"/>
            <a:ext cx="611255" cy="584775"/>
          </a:xfrm>
          <a:prstGeom prst="rect">
            <a:avLst/>
          </a:prstGeom>
          <a:noFill/>
        </p:spPr>
        <p:txBody>
          <a:bodyPr wrap="square" rtlCol="0">
            <a:spAutoFit/>
          </a:bodyPr>
          <a:lstStyle/>
          <a:p>
            <a:r>
              <a:rPr lang="zh-CN" altLang="en-US" sz="1600" b="1">
                <a:solidFill>
                  <a:srgbClr val="002060"/>
                </a:solidFill>
              </a:rPr>
              <a:t>附加规则</a:t>
            </a: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16B34C9-B8E3-43BB-B846-D3736F835087}"/>
                  </a:ext>
                </a:extLst>
              </p:cNvPr>
              <p:cNvSpPr txBox="1"/>
              <p:nvPr/>
            </p:nvSpPr>
            <p:spPr>
              <a:xfrm>
                <a:off x="1316934" y="2450911"/>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816B34C9-B8E3-43BB-B846-D3736F835087}"/>
                  </a:ext>
                </a:extLst>
              </p:cNvPr>
              <p:cNvSpPr txBox="1">
                <a:spLocks noRot="1" noChangeAspect="1" noMove="1" noResize="1" noEditPoints="1" noAdjustHandles="1" noChangeArrowheads="1" noChangeShapeType="1" noTextEdit="1"/>
              </p:cNvSpPr>
              <p:nvPr/>
            </p:nvSpPr>
            <p:spPr>
              <a:xfrm>
                <a:off x="1316934" y="2450911"/>
                <a:ext cx="1041907" cy="246221"/>
              </a:xfrm>
              <a:prstGeom prst="rect">
                <a:avLst/>
              </a:prstGeom>
              <a:blipFill>
                <a:blip r:embed="rId11"/>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64454F3F-9745-4B61-811B-5706316B106F}"/>
                  </a:ext>
                </a:extLst>
              </p:cNvPr>
              <p:cNvSpPr txBox="1"/>
              <p:nvPr/>
            </p:nvSpPr>
            <p:spPr>
              <a:xfrm>
                <a:off x="2679422" y="2754516"/>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64454F3F-9745-4B61-811B-5706316B106F}"/>
                  </a:ext>
                </a:extLst>
              </p:cNvPr>
              <p:cNvSpPr txBox="1">
                <a:spLocks noRot="1" noChangeAspect="1" noMove="1" noResize="1" noEditPoints="1" noAdjustHandles="1" noChangeArrowheads="1" noChangeShapeType="1" noTextEdit="1"/>
              </p:cNvSpPr>
              <p:nvPr/>
            </p:nvSpPr>
            <p:spPr>
              <a:xfrm>
                <a:off x="2679422" y="2754516"/>
                <a:ext cx="1061785" cy="246221"/>
              </a:xfrm>
              <a:prstGeom prst="rect">
                <a:avLst/>
              </a:prstGeom>
              <a:blipFill>
                <a:blip r:embed="rId12"/>
                <a:stretch>
                  <a:fillRect b="-5000"/>
                </a:stretch>
              </a:blipFill>
            </p:spPr>
            <p:txBody>
              <a:bodyPr/>
              <a:lstStyle/>
              <a:p>
                <a:r>
                  <a:rPr lang="zh-CN" altLang="en-US">
                    <a:noFill/>
                  </a:rPr>
                  <a:t> </a:t>
                </a:r>
              </a:p>
            </p:txBody>
          </p:sp>
        </mc:Fallback>
      </mc:AlternateContent>
      <p:cxnSp>
        <p:nvCxnSpPr>
          <p:cNvPr id="46" name="直接连接符 45">
            <a:extLst>
              <a:ext uri="{FF2B5EF4-FFF2-40B4-BE49-F238E27FC236}">
                <a16:creationId xmlns:a16="http://schemas.microsoft.com/office/drawing/2014/main" id="{F2CB7B01-A95D-4494-8E67-0248B297143C}"/>
              </a:ext>
            </a:extLst>
          </p:cNvPr>
          <p:cNvCxnSpPr>
            <a:cxnSpLocks/>
          </p:cNvCxnSpPr>
          <p:nvPr/>
        </p:nvCxnSpPr>
        <p:spPr>
          <a:xfrm flipV="1">
            <a:off x="2679422" y="2732315"/>
            <a:ext cx="1061785"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A95C0E8B-0411-4B48-BD9B-E3207B401E35}"/>
                  </a:ext>
                </a:extLst>
              </p:cNvPr>
              <p:cNvSpPr txBox="1"/>
              <p:nvPr/>
            </p:nvSpPr>
            <p:spPr>
              <a:xfrm>
                <a:off x="2679422" y="2439640"/>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7" name="文本框 46">
                <a:extLst>
                  <a:ext uri="{FF2B5EF4-FFF2-40B4-BE49-F238E27FC236}">
                    <a16:creationId xmlns:a16="http://schemas.microsoft.com/office/drawing/2014/main" id="{A95C0E8B-0411-4B48-BD9B-E3207B401E35}"/>
                  </a:ext>
                </a:extLst>
              </p:cNvPr>
              <p:cNvSpPr txBox="1">
                <a:spLocks noRot="1" noChangeAspect="1" noMove="1" noResize="1" noEditPoints="1" noAdjustHandles="1" noChangeArrowheads="1" noChangeShapeType="1" noTextEdit="1"/>
              </p:cNvSpPr>
              <p:nvPr/>
            </p:nvSpPr>
            <p:spPr>
              <a:xfrm>
                <a:off x="2679422" y="2439640"/>
                <a:ext cx="1061785" cy="246221"/>
              </a:xfrm>
              <a:prstGeom prst="rect">
                <a:avLst/>
              </a:prstGeom>
              <a:blipFill>
                <a:blip r:embed="rId13"/>
                <a:stretch>
                  <a:fillRect b="-4878"/>
                </a:stretch>
              </a:blipFill>
            </p:spPr>
            <p:txBody>
              <a:bodyPr/>
              <a:lstStyle/>
              <a:p>
                <a:r>
                  <a:rPr lang="zh-CN" altLang="en-US">
                    <a:noFill/>
                  </a:rPr>
                  <a:t> </a:t>
                </a:r>
              </a:p>
            </p:txBody>
          </p:sp>
        </mc:Fallback>
      </mc:AlternateContent>
      <p:sp>
        <p:nvSpPr>
          <p:cNvPr id="48" name="矩形 47">
            <a:extLst>
              <a:ext uri="{FF2B5EF4-FFF2-40B4-BE49-F238E27FC236}">
                <a16:creationId xmlns:a16="http://schemas.microsoft.com/office/drawing/2014/main" id="{861E945A-34E3-4010-9B6B-394E9FCB72F3}"/>
              </a:ext>
            </a:extLst>
          </p:cNvPr>
          <p:cNvSpPr/>
          <p:nvPr/>
        </p:nvSpPr>
        <p:spPr>
          <a:xfrm>
            <a:off x="4426226" y="2429436"/>
            <a:ext cx="402203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4A978DA-8B38-42B5-857A-23BD32DF3B2C}"/>
                  </a:ext>
                </a:extLst>
              </p:cNvPr>
              <p:cNvSpPr txBox="1"/>
              <p:nvPr/>
            </p:nvSpPr>
            <p:spPr>
              <a:xfrm>
                <a:off x="5102088" y="2770774"/>
                <a:ext cx="32269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m:oMathPara>
                </a14:m>
                <a:endParaRPr lang="zh-CN" altLang="en-US" sz="16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24A978DA-8B38-42B5-857A-23BD32DF3B2C}"/>
                  </a:ext>
                </a:extLst>
              </p:cNvPr>
              <p:cNvSpPr txBox="1">
                <a:spLocks noRot="1" noChangeAspect="1" noMove="1" noResize="1" noEditPoints="1" noAdjustHandles="1" noChangeArrowheads="1" noChangeShapeType="1" noTextEdit="1"/>
              </p:cNvSpPr>
              <p:nvPr/>
            </p:nvSpPr>
            <p:spPr>
              <a:xfrm>
                <a:off x="5102088" y="2770774"/>
                <a:ext cx="3226904" cy="246221"/>
              </a:xfrm>
              <a:prstGeom prst="rect">
                <a:avLst/>
              </a:prstGeom>
              <a:blipFill>
                <a:blip r:embed="rId14"/>
                <a:stretch>
                  <a:fillRect b="-5000"/>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280674D8-670C-44AA-8667-D30480C7CFBA}"/>
              </a:ext>
            </a:extLst>
          </p:cNvPr>
          <p:cNvCxnSpPr>
            <a:cxnSpLocks/>
          </p:cNvCxnSpPr>
          <p:nvPr/>
        </p:nvCxnSpPr>
        <p:spPr>
          <a:xfrm flipV="1">
            <a:off x="5082209" y="2736450"/>
            <a:ext cx="3246783"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1D67E73-19BD-4DB4-BC13-55A9BDD342D6}"/>
              </a:ext>
            </a:extLst>
          </p:cNvPr>
          <p:cNvSpPr txBox="1"/>
          <p:nvPr/>
        </p:nvSpPr>
        <p:spPr>
          <a:xfrm>
            <a:off x="4426227" y="2444627"/>
            <a:ext cx="611255" cy="584775"/>
          </a:xfrm>
          <a:prstGeom prst="rect">
            <a:avLst/>
          </a:prstGeom>
          <a:noFill/>
        </p:spPr>
        <p:txBody>
          <a:bodyPr wrap="square" rtlCol="0">
            <a:spAutoFit/>
          </a:bodyPr>
          <a:lstStyle/>
          <a:p>
            <a:r>
              <a:rPr lang="zh-CN" altLang="en-US" sz="1600" b="1">
                <a:solidFill>
                  <a:srgbClr val="002060"/>
                </a:solidFill>
              </a:rPr>
              <a:t>析取消除</a:t>
            </a:r>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1E98998A-D72E-4ACD-B6EE-BFB5745B4D79}"/>
                  </a:ext>
                </a:extLst>
              </p:cNvPr>
              <p:cNvSpPr txBox="1"/>
              <p:nvPr/>
            </p:nvSpPr>
            <p:spPr>
              <a:xfrm>
                <a:off x="5082207" y="2455898"/>
                <a:ext cx="3246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oMath>
                  </m:oMathPara>
                </a14:m>
                <a:endParaRPr lang="zh-CN" altLang="en-US" sz="16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1E98998A-D72E-4ACD-B6EE-BFB5745B4D79}"/>
                  </a:ext>
                </a:extLst>
              </p:cNvPr>
              <p:cNvSpPr txBox="1">
                <a:spLocks noRot="1" noChangeAspect="1" noMove="1" noResize="1" noEditPoints="1" noAdjustHandles="1" noChangeArrowheads="1" noChangeShapeType="1" noTextEdit="1"/>
              </p:cNvSpPr>
              <p:nvPr/>
            </p:nvSpPr>
            <p:spPr>
              <a:xfrm>
                <a:off x="5082207" y="2455898"/>
                <a:ext cx="3246785" cy="246221"/>
              </a:xfrm>
              <a:prstGeom prst="rect">
                <a:avLst/>
              </a:prstGeom>
              <a:blipFill>
                <a:blip r:embed="rId15"/>
                <a:stretch>
                  <a:fillRect b="-5000"/>
                </a:stretch>
              </a:blipFill>
            </p:spPr>
            <p:txBody>
              <a:bodyPr/>
              <a:lstStyle/>
              <a:p>
                <a:r>
                  <a:rPr lang="zh-CN" altLang="en-US">
                    <a:noFill/>
                  </a:rPr>
                  <a:t> </a:t>
                </a:r>
              </a:p>
            </p:txBody>
          </p:sp>
        </mc:Fallback>
      </mc:AlternateContent>
      <p:sp>
        <p:nvSpPr>
          <p:cNvPr id="53" name="矩形 52">
            <a:extLst>
              <a:ext uri="{FF2B5EF4-FFF2-40B4-BE49-F238E27FC236}">
                <a16:creationId xmlns:a16="http://schemas.microsoft.com/office/drawing/2014/main" id="{64471A88-7F7E-4E29-B285-D35864F56F6E}"/>
              </a:ext>
            </a:extLst>
          </p:cNvPr>
          <p:cNvSpPr/>
          <p:nvPr/>
        </p:nvSpPr>
        <p:spPr>
          <a:xfrm>
            <a:off x="660952" y="3122649"/>
            <a:ext cx="2018470"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2302D33-BE76-461E-B56A-323C59C3FF1F}"/>
                  </a:ext>
                </a:extLst>
              </p:cNvPr>
              <p:cNvSpPr txBox="1"/>
              <p:nvPr/>
            </p:nvSpPr>
            <p:spPr>
              <a:xfrm>
                <a:off x="1336814" y="3463987"/>
                <a:ext cx="123245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4" name="文本框 53">
                <a:extLst>
                  <a:ext uri="{FF2B5EF4-FFF2-40B4-BE49-F238E27FC236}">
                    <a16:creationId xmlns:a16="http://schemas.microsoft.com/office/drawing/2014/main" id="{22302D33-BE76-461E-B56A-323C59C3FF1F}"/>
                  </a:ext>
                </a:extLst>
              </p:cNvPr>
              <p:cNvSpPr txBox="1">
                <a:spLocks noRot="1" noChangeAspect="1" noMove="1" noResize="1" noEditPoints="1" noAdjustHandles="1" noChangeArrowheads="1" noChangeShapeType="1" noTextEdit="1"/>
              </p:cNvSpPr>
              <p:nvPr/>
            </p:nvSpPr>
            <p:spPr>
              <a:xfrm>
                <a:off x="1336814" y="3463987"/>
                <a:ext cx="1232452" cy="246221"/>
              </a:xfrm>
              <a:prstGeom prst="rect">
                <a:avLst/>
              </a:prstGeom>
              <a:blipFill>
                <a:blip r:embed="rId16"/>
                <a:stretch>
                  <a:fillRect b="-4878"/>
                </a:stretch>
              </a:blipFill>
            </p:spPr>
            <p:txBody>
              <a:bodyPr/>
              <a:lstStyle/>
              <a:p>
                <a:r>
                  <a:rPr lang="zh-CN" altLang="en-US">
                    <a:noFill/>
                  </a:rPr>
                  <a:t> </a:t>
                </a:r>
              </a:p>
            </p:txBody>
          </p:sp>
        </mc:Fallback>
      </mc:AlternateContent>
      <p:cxnSp>
        <p:nvCxnSpPr>
          <p:cNvPr id="55" name="直接连接符 54">
            <a:extLst>
              <a:ext uri="{FF2B5EF4-FFF2-40B4-BE49-F238E27FC236}">
                <a16:creationId xmlns:a16="http://schemas.microsoft.com/office/drawing/2014/main" id="{6715FD8F-F246-4DFE-9573-6FEB05512E56}"/>
              </a:ext>
            </a:extLst>
          </p:cNvPr>
          <p:cNvCxnSpPr>
            <a:cxnSpLocks/>
          </p:cNvCxnSpPr>
          <p:nvPr/>
        </p:nvCxnSpPr>
        <p:spPr>
          <a:xfrm flipV="1">
            <a:off x="1316935" y="3429661"/>
            <a:ext cx="1252330"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45B77A65-D148-4B69-96AB-780BE980DAAE}"/>
              </a:ext>
            </a:extLst>
          </p:cNvPr>
          <p:cNvSpPr txBox="1"/>
          <p:nvPr/>
        </p:nvSpPr>
        <p:spPr>
          <a:xfrm>
            <a:off x="660953" y="3137840"/>
            <a:ext cx="611255" cy="584775"/>
          </a:xfrm>
          <a:prstGeom prst="rect">
            <a:avLst/>
          </a:prstGeom>
          <a:noFill/>
        </p:spPr>
        <p:txBody>
          <a:bodyPr wrap="square" rtlCol="0">
            <a:spAutoFit/>
          </a:bodyPr>
          <a:lstStyle/>
          <a:p>
            <a:r>
              <a:rPr lang="zh-CN" altLang="en-US" sz="1600" b="1">
                <a:solidFill>
                  <a:srgbClr val="002060"/>
                </a:solidFill>
              </a:rPr>
              <a:t>蕴涵引入</a:t>
            </a: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E3EB8C10-BE6C-4416-9BB0-4E845C3569D2}"/>
                  </a:ext>
                </a:extLst>
              </p:cNvPr>
              <p:cNvSpPr txBox="1"/>
              <p:nvPr/>
            </p:nvSpPr>
            <p:spPr>
              <a:xfrm>
                <a:off x="1316935" y="3149111"/>
                <a:ext cx="131196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E3EB8C10-BE6C-4416-9BB0-4E845C3569D2}"/>
                  </a:ext>
                </a:extLst>
              </p:cNvPr>
              <p:cNvSpPr txBox="1">
                <a:spLocks noRot="1" noChangeAspect="1" noMove="1" noResize="1" noEditPoints="1" noAdjustHandles="1" noChangeArrowheads="1" noChangeShapeType="1" noTextEdit="1"/>
              </p:cNvSpPr>
              <p:nvPr/>
            </p:nvSpPr>
            <p:spPr>
              <a:xfrm>
                <a:off x="1316935" y="3149111"/>
                <a:ext cx="1311966" cy="246221"/>
              </a:xfrm>
              <a:prstGeom prst="rect">
                <a:avLst/>
              </a:prstGeom>
              <a:blipFill>
                <a:blip r:embed="rId17"/>
                <a:stretch>
                  <a:fillRect b="-5000"/>
                </a:stretch>
              </a:blipFill>
            </p:spPr>
            <p:txBody>
              <a:bodyPr/>
              <a:lstStyle/>
              <a:p>
                <a:r>
                  <a:rPr lang="zh-CN" altLang="en-US">
                    <a:noFill/>
                  </a:rPr>
                  <a:t> </a:t>
                </a:r>
              </a:p>
            </p:txBody>
          </p:sp>
        </mc:Fallback>
      </mc:AlternateContent>
      <p:sp>
        <p:nvSpPr>
          <p:cNvPr id="58" name="矩形 57">
            <a:extLst>
              <a:ext uri="{FF2B5EF4-FFF2-40B4-BE49-F238E27FC236}">
                <a16:creationId xmlns:a16="http://schemas.microsoft.com/office/drawing/2014/main" id="{6DE0A534-3446-4DF6-B042-B6E8DDED2D0A}"/>
              </a:ext>
            </a:extLst>
          </p:cNvPr>
          <p:cNvSpPr/>
          <p:nvPr/>
        </p:nvSpPr>
        <p:spPr>
          <a:xfrm>
            <a:off x="4426227" y="3127067"/>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B5E730C3-FE1C-4CB7-9B05-70AEDAB1A619}"/>
                  </a:ext>
                </a:extLst>
              </p:cNvPr>
              <p:cNvSpPr txBox="1"/>
              <p:nvPr/>
            </p:nvSpPr>
            <p:spPr>
              <a:xfrm>
                <a:off x="5102088" y="3468405"/>
                <a:ext cx="20723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9" name="文本框 58">
                <a:extLst>
                  <a:ext uri="{FF2B5EF4-FFF2-40B4-BE49-F238E27FC236}">
                    <a16:creationId xmlns:a16="http://schemas.microsoft.com/office/drawing/2014/main" id="{B5E730C3-FE1C-4CB7-9B05-70AEDAB1A619}"/>
                  </a:ext>
                </a:extLst>
              </p:cNvPr>
              <p:cNvSpPr txBox="1">
                <a:spLocks noRot="1" noChangeAspect="1" noMove="1" noResize="1" noEditPoints="1" noAdjustHandles="1" noChangeArrowheads="1" noChangeShapeType="1" noTextEdit="1"/>
              </p:cNvSpPr>
              <p:nvPr/>
            </p:nvSpPr>
            <p:spPr>
              <a:xfrm>
                <a:off x="5102088" y="3468405"/>
                <a:ext cx="2072307" cy="246221"/>
              </a:xfrm>
              <a:prstGeom prst="rect">
                <a:avLst/>
              </a:prstGeom>
              <a:blipFill>
                <a:blip r:embed="rId18"/>
                <a:stretch>
                  <a:fillRect b="-5000"/>
                </a:stretch>
              </a:blipFill>
            </p:spPr>
            <p:txBody>
              <a:bodyPr/>
              <a:lstStyle/>
              <a:p>
                <a:r>
                  <a:rPr lang="zh-CN" altLang="en-US">
                    <a:noFill/>
                  </a:rPr>
                  <a:t> </a:t>
                </a:r>
              </a:p>
            </p:txBody>
          </p:sp>
        </mc:Fallback>
      </mc:AlternateContent>
      <p:cxnSp>
        <p:nvCxnSpPr>
          <p:cNvPr id="60" name="直接连接符 59">
            <a:extLst>
              <a:ext uri="{FF2B5EF4-FFF2-40B4-BE49-F238E27FC236}">
                <a16:creationId xmlns:a16="http://schemas.microsoft.com/office/drawing/2014/main" id="{8C38E350-67F8-484F-9C45-B4BFEC038F81}"/>
              </a:ext>
            </a:extLst>
          </p:cNvPr>
          <p:cNvCxnSpPr>
            <a:cxnSpLocks/>
          </p:cNvCxnSpPr>
          <p:nvPr/>
        </p:nvCxnSpPr>
        <p:spPr>
          <a:xfrm flipV="1">
            <a:off x="5082210" y="3434078"/>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BC1423B-3E0A-4BBA-A6E4-D011644789D8}"/>
              </a:ext>
            </a:extLst>
          </p:cNvPr>
          <p:cNvSpPr txBox="1"/>
          <p:nvPr/>
        </p:nvSpPr>
        <p:spPr>
          <a:xfrm>
            <a:off x="4426228" y="3142258"/>
            <a:ext cx="611255" cy="584775"/>
          </a:xfrm>
          <a:prstGeom prst="rect">
            <a:avLst/>
          </a:prstGeom>
          <a:noFill/>
        </p:spPr>
        <p:txBody>
          <a:bodyPr wrap="square" rtlCol="0">
            <a:spAutoFit/>
          </a:bodyPr>
          <a:lstStyle/>
          <a:p>
            <a:r>
              <a:rPr lang="zh-CN" altLang="en-US" sz="1600" b="1">
                <a:solidFill>
                  <a:srgbClr val="002060"/>
                </a:solidFill>
              </a:rPr>
              <a:t>假言推理</a:t>
            </a:r>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6A94AFCC-238E-4EF1-A876-08915C3B5F06}"/>
                  </a:ext>
                </a:extLst>
              </p:cNvPr>
              <p:cNvSpPr txBox="1"/>
              <p:nvPr/>
            </p:nvSpPr>
            <p:spPr>
              <a:xfrm>
                <a:off x="5082209" y="3153529"/>
                <a:ext cx="209218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62" name="文本框 61">
                <a:extLst>
                  <a:ext uri="{FF2B5EF4-FFF2-40B4-BE49-F238E27FC236}">
                    <a16:creationId xmlns:a16="http://schemas.microsoft.com/office/drawing/2014/main" id="{6A94AFCC-238E-4EF1-A876-08915C3B5F06}"/>
                  </a:ext>
                </a:extLst>
              </p:cNvPr>
              <p:cNvSpPr txBox="1">
                <a:spLocks noRot="1" noChangeAspect="1" noMove="1" noResize="1" noEditPoints="1" noAdjustHandles="1" noChangeArrowheads="1" noChangeShapeType="1" noTextEdit="1"/>
              </p:cNvSpPr>
              <p:nvPr/>
            </p:nvSpPr>
            <p:spPr>
              <a:xfrm>
                <a:off x="5082209" y="3153529"/>
                <a:ext cx="2092187" cy="246221"/>
              </a:xfrm>
              <a:prstGeom prst="rect">
                <a:avLst/>
              </a:prstGeom>
              <a:blipFill>
                <a:blip r:embed="rId19"/>
                <a:stretch>
                  <a:fillRect b="-4878"/>
                </a:stretch>
              </a:blipFill>
            </p:spPr>
            <p:txBody>
              <a:bodyPr/>
              <a:lstStyle/>
              <a:p>
                <a:r>
                  <a:rPr lang="zh-CN" altLang="en-US">
                    <a:noFill/>
                  </a:rPr>
                  <a:t> </a:t>
                </a:r>
              </a:p>
            </p:txBody>
          </p:sp>
        </mc:Fallback>
      </mc:AlternateContent>
      <p:sp>
        <p:nvSpPr>
          <p:cNvPr id="63" name="矩形 62">
            <a:extLst>
              <a:ext uri="{FF2B5EF4-FFF2-40B4-BE49-F238E27FC236}">
                <a16:creationId xmlns:a16="http://schemas.microsoft.com/office/drawing/2014/main" id="{D503203E-E88A-4FD7-B90A-3BF16F94591B}"/>
              </a:ext>
            </a:extLst>
          </p:cNvPr>
          <p:cNvSpPr/>
          <p:nvPr/>
        </p:nvSpPr>
        <p:spPr>
          <a:xfrm>
            <a:off x="660952" y="3823713"/>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36A20444-B8BA-427A-95CB-486DE60F65B6}"/>
                  </a:ext>
                </a:extLst>
              </p:cNvPr>
              <p:cNvSpPr txBox="1"/>
              <p:nvPr/>
            </p:nvSpPr>
            <p:spPr>
              <a:xfrm>
                <a:off x="1398935" y="4165754"/>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4" name="文本框 63">
                <a:extLst>
                  <a:ext uri="{FF2B5EF4-FFF2-40B4-BE49-F238E27FC236}">
                    <a16:creationId xmlns:a16="http://schemas.microsoft.com/office/drawing/2014/main" id="{36A20444-B8BA-427A-95CB-486DE60F65B6}"/>
                  </a:ext>
                </a:extLst>
              </p:cNvPr>
              <p:cNvSpPr txBox="1">
                <a:spLocks noRot="1" noChangeAspect="1" noMove="1" noResize="1" noEditPoints="1" noAdjustHandles="1" noChangeArrowheads="1" noChangeShapeType="1" noTextEdit="1"/>
              </p:cNvSpPr>
              <p:nvPr/>
            </p:nvSpPr>
            <p:spPr>
              <a:xfrm>
                <a:off x="1398935" y="4165754"/>
                <a:ext cx="1470990" cy="246221"/>
              </a:xfrm>
              <a:prstGeom prst="rect">
                <a:avLst/>
              </a:prstGeom>
              <a:blipFill>
                <a:blip r:embed="rId20"/>
                <a:stretch>
                  <a:fillRect b="-4878"/>
                </a:stretch>
              </a:blipFill>
            </p:spPr>
            <p:txBody>
              <a:bodyPr/>
              <a:lstStyle/>
              <a:p>
                <a:r>
                  <a:rPr lang="zh-CN" altLang="en-US">
                    <a:noFill/>
                  </a:rPr>
                  <a:t> </a:t>
                </a:r>
              </a:p>
            </p:txBody>
          </p:sp>
        </mc:Fallback>
      </mc:AlternateContent>
      <p:cxnSp>
        <p:nvCxnSpPr>
          <p:cNvPr id="65" name="直接连接符 64">
            <a:extLst>
              <a:ext uri="{FF2B5EF4-FFF2-40B4-BE49-F238E27FC236}">
                <a16:creationId xmlns:a16="http://schemas.microsoft.com/office/drawing/2014/main" id="{51E41ACA-C290-49C9-AD6D-1045FFDBDEBA}"/>
              </a:ext>
            </a:extLst>
          </p:cNvPr>
          <p:cNvCxnSpPr>
            <a:cxnSpLocks/>
          </p:cNvCxnSpPr>
          <p:nvPr/>
        </p:nvCxnSpPr>
        <p:spPr>
          <a:xfrm flipV="1">
            <a:off x="1379056" y="4131427"/>
            <a:ext cx="249969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133C25E-E300-481E-81AC-FB425B59E680}"/>
              </a:ext>
            </a:extLst>
          </p:cNvPr>
          <p:cNvSpPr txBox="1"/>
          <p:nvPr/>
        </p:nvSpPr>
        <p:spPr>
          <a:xfrm>
            <a:off x="596346" y="3838049"/>
            <a:ext cx="824947" cy="584775"/>
          </a:xfrm>
          <a:prstGeom prst="rect">
            <a:avLst/>
          </a:prstGeom>
          <a:noFill/>
        </p:spPr>
        <p:txBody>
          <a:bodyPr wrap="square" rtlCol="0">
            <a:spAutoFit/>
          </a:bodyPr>
          <a:lstStyle/>
          <a:p>
            <a:pPr algn="ctr"/>
            <a:r>
              <a:rPr lang="zh-CN" altLang="en-US" sz="1600" b="1">
                <a:solidFill>
                  <a:srgbClr val="002060"/>
                </a:solidFill>
              </a:rPr>
              <a:t>双蕴涵引入</a:t>
            </a:r>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CCBC1F0-3A7D-480D-BCD0-AB95D86D08A5}"/>
                  </a:ext>
                </a:extLst>
              </p:cNvPr>
              <p:cNvSpPr txBox="1"/>
              <p:nvPr/>
            </p:nvSpPr>
            <p:spPr>
              <a:xfrm>
                <a:off x="1379055" y="3850878"/>
                <a:ext cx="249969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67" name="文本框 66">
                <a:extLst>
                  <a:ext uri="{FF2B5EF4-FFF2-40B4-BE49-F238E27FC236}">
                    <a16:creationId xmlns:a16="http://schemas.microsoft.com/office/drawing/2014/main" id="{7CCBC1F0-3A7D-480D-BCD0-AB95D86D08A5}"/>
                  </a:ext>
                </a:extLst>
              </p:cNvPr>
              <p:cNvSpPr txBox="1">
                <a:spLocks noRot="1" noChangeAspect="1" noMove="1" noResize="1" noEditPoints="1" noAdjustHandles="1" noChangeArrowheads="1" noChangeShapeType="1" noTextEdit="1"/>
              </p:cNvSpPr>
              <p:nvPr/>
            </p:nvSpPr>
            <p:spPr>
              <a:xfrm>
                <a:off x="1379055" y="3850878"/>
                <a:ext cx="2499692" cy="246221"/>
              </a:xfrm>
              <a:prstGeom prst="rect">
                <a:avLst/>
              </a:prstGeom>
              <a:blipFill>
                <a:blip r:embed="rId21"/>
                <a:stretch>
                  <a:fillRect b="-5000"/>
                </a:stretch>
              </a:blipFill>
            </p:spPr>
            <p:txBody>
              <a:bodyPr/>
              <a:lstStyle/>
              <a:p>
                <a:r>
                  <a:rPr lang="zh-CN" altLang="en-US">
                    <a:noFill/>
                  </a:rPr>
                  <a:t> </a:t>
                </a:r>
              </a:p>
            </p:txBody>
          </p:sp>
        </mc:Fallback>
      </mc:AlternateContent>
      <p:sp>
        <p:nvSpPr>
          <p:cNvPr id="68" name="矩形 67">
            <a:extLst>
              <a:ext uri="{FF2B5EF4-FFF2-40B4-BE49-F238E27FC236}">
                <a16:creationId xmlns:a16="http://schemas.microsoft.com/office/drawing/2014/main" id="{592D3253-E1D9-4D87-ACF3-F612BE913065}"/>
              </a:ext>
            </a:extLst>
          </p:cNvPr>
          <p:cNvSpPr/>
          <p:nvPr/>
        </p:nvSpPr>
        <p:spPr>
          <a:xfrm>
            <a:off x="4426226" y="3822858"/>
            <a:ext cx="362943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B77D904F-84DA-4A6F-B9C9-78A7B04EDDF3}"/>
                  </a:ext>
                </a:extLst>
              </p:cNvPr>
              <p:cNvSpPr txBox="1"/>
              <p:nvPr/>
            </p:nvSpPr>
            <p:spPr>
              <a:xfrm>
                <a:off x="5240316" y="4165754"/>
                <a:ext cx="117944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9" name="文本框 68">
                <a:extLst>
                  <a:ext uri="{FF2B5EF4-FFF2-40B4-BE49-F238E27FC236}">
                    <a16:creationId xmlns:a16="http://schemas.microsoft.com/office/drawing/2014/main" id="{B77D904F-84DA-4A6F-B9C9-78A7B04EDDF3}"/>
                  </a:ext>
                </a:extLst>
              </p:cNvPr>
              <p:cNvSpPr txBox="1">
                <a:spLocks noRot="1" noChangeAspect="1" noMove="1" noResize="1" noEditPoints="1" noAdjustHandles="1" noChangeArrowheads="1" noChangeShapeType="1" noTextEdit="1"/>
              </p:cNvSpPr>
              <p:nvPr/>
            </p:nvSpPr>
            <p:spPr>
              <a:xfrm>
                <a:off x="5240316" y="4165754"/>
                <a:ext cx="1179442" cy="246221"/>
              </a:xfrm>
              <a:prstGeom prst="rect">
                <a:avLst/>
              </a:prstGeom>
              <a:blipFill>
                <a:blip r:embed="rId22"/>
                <a:stretch>
                  <a:fillRect b="-4878"/>
                </a:stretch>
              </a:blipFill>
            </p:spPr>
            <p:txBody>
              <a:bodyPr/>
              <a:lstStyle/>
              <a:p>
                <a:r>
                  <a:rPr lang="zh-CN" altLang="en-US">
                    <a:noFill/>
                  </a:rPr>
                  <a:t> </a:t>
                </a:r>
              </a:p>
            </p:txBody>
          </p:sp>
        </mc:Fallback>
      </mc:AlternateContent>
      <p:cxnSp>
        <p:nvCxnSpPr>
          <p:cNvPr id="70" name="直接连接符 69">
            <a:extLst>
              <a:ext uri="{FF2B5EF4-FFF2-40B4-BE49-F238E27FC236}">
                <a16:creationId xmlns:a16="http://schemas.microsoft.com/office/drawing/2014/main" id="{188ABB34-28A1-489B-9E2F-27A241BC232B}"/>
              </a:ext>
            </a:extLst>
          </p:cNvPr>
          <p:cNvCxnSpPr>
            <a:cxnSpLocks/>
          </p:cNvCxnSpPr>
          <p:nvPr/>
        </p:nvCxnSpPr>
        <p:spPr>
          <a:xfrm flipV="1">
            <a:off x="5240316" y="4132281"/>
            <a:ext cx="1179442"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A8D0AAEC-7205-4A6B-9453-E6408466F552}"/>
              </a:ext>
            </a:extLst>
          </p:cNvPr>
          <p:cNvSpPr txBox="1"/>
          <p:nvPr/>
        </p:nvSpPr>
        <p:spPr>
          <a:xfrm>
            <a:off x="4368248" y="3838049"/>
            <a:ext cx="814089" cy="584775"/>
          </a:xfrm>
          <a:prstGeom prst="rect">
            <a:avLst/>
          </a:prstGeom>
          <a:noFill/>
        </p:spPr>
        <p:txBody>
          <a:bodyPr wrap="square" rtlCol="0">
            <a:spAutoFit/>
          </a:bodyPr>
          <a:lstStyle/>
          <a:p>
            <a:pPr algn="ctr"/>
            <a:r>
              <a:rPr lang="zh-CN" altLang="en-US" sz="1600" b="1">
                <a:solidFill>
                  <a:srgbClr val="002060"/>
                </a:solidFill>
              </a:rPr>
              <a:t>双蕴涵消除</a:t>
            </a:r>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7409B9C2-BE5B-4E91-B2A6-DBEE885351C3}"/>
                  </a:ext>
                </a:extLst>
              </p:cNvPr>
              <p:cNvSpPr txBox="1"/>
              <p:nvPr/>
            </p:nvSpPr>
            <p:spPr>
              <a:xfrm>
                <a:off x="5240315" y="3850878"/>
                <a:ext cx="117944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72" name="文本框 71">
                <a:extLst>
                  <a:ext uri="{FF2B5EF4-FFF2-40B4-BE49-F238E27FC236}">
                    <a16:creationId xmlns:a16="http://schemas.microsoft.com/office/drawing/2014/main" id="{7409B9C2-BE5B-4E91-B2A6-DBEE885351C3}"/>
                  </a:ext>
                </a:extLst>
              </p:cNvPr>
              <p:cNvSpPr txBox="1">
                <a:spLocks noRot="1" noChangeAspect="1" noMove="1" noResize="1" noEditPoints="1" noAdjustHandles="1" noChangeArrowheads="1" noChangeShapeType="1" noTextEdit="1"/>
              </p:cNvSpPr>
              <p:nvPr/>
            </p:nvSpPr>
            <p:spPr>
              <a:xfrm>
                <a:off x="5240315" y="3850878"/>
                <a:ext cx="1179443" cy="246221"/>
              </a:xfrm>
              <a:prstGeom prst="rect">
                <a:avLst/>
              </a:prstGeom>
              <a:blipFill>
                <a:blip r:embed="rId23"/>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C305E45F-5D42-4807-9EB2-90AB15820ADA}"/>
                  </a:ext>
                </a:extLst>
              </p:cNvPr>
              <p:cNvSpPr txBox="1"/>
              <p:nvPr/>
            </p:nvSpPr>
            <p:spPr>
              <a:xfrm>
                <a:off x="6659217" y="4152925"/>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73" name="文本框 72">
                <a:extLst>
                  <a:ext uri="{FF2B5EF4-FFF2-40B4-BE49-F238E27FC236}">
                    <a16:creationId xmlns:a16="http://schemas.microsoft.com/office/drawing/2014/main" id="{C305E45F-5D42-4807-9EB2-90AB15820ADA}"/>
                  </a:ext>
                </a:extLst>
              </p:cNvPr>
              <p:cNvSpPr txBox="1">
                <a:spLocks noRot="1" noChangeAspect="1" noMove="1" noResize="1" noEditPoints="1" noAdjustHandles="1" noChangeArrowheads="1" noChangeShapeType="1" noTextEdit="1"/>
              </p:cNvSpPr>
              <p:nvPr/>
            </p:nvSpPr>
            <p:spPr>
              <a:xfrm>
                <a:off x="6659217" y="4152925"/>
                <a:ext cx="1207604" cy="246221"/>
              </a:xfrm>
              <a:prstGeom prst="rect">
                <a:avLst/>
              </a:prstGeom>
              <a:blipFill>
                <a:blip r:embed="rId24"/>
                <a:stretch>
                  <a:fillRect b="-4878"/>
                </a:stretch>
              </a:blipFill>
            </p:spPr>
            <p:txBody>
              <a:bodyPr/>
              <a:lstStyle/>
              <a:p>
                <a:r>
                  <a:rPr lang="zh-CN" altLang="en-US">
                    <a:noFill/>
                  </a:rPr>
                  <a:t> </a:t>
                </a:r>
              </a:p>
            </p:txBody>
          </p:sp>
        </mc:Fallback>
      </mc:AlternateContent>
      <p:cxnSp>
        <p:nvCxnSpPr>
          <p:cNvPr id="74" name="直接连接符 73">
            <a:extLst>
              <a:ext uri="{FF2B5EF4-FFF2-40B4-BE49-F238E27FC236}">
                <a16:creationId xmlns:a16="http://schemas.microsoft.com/office/drawing/2014/main" id="{D4C63505-DC2B-406B-8AEF-82503EE52317}"/>
              </a:ext>
            </a:extLst>
          </p:cNvPr>
          <p:cNvCxnSpPr>
            <a:cxnSpLocks/>
          </p:cNvCxnSpPr>
          <p:nvPr/>
        </p:nvCxnSpPr>
        <p:spPr>
          <a:xfrm>
            <a:off x="6659217" y="4119453"/>
            <a:ext cx="1207604"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EE8F89A2-734F-4718-9E82-183040152734}"/>
                  </a:ext>
                </a:extLst>
              </p:cNvPr>
              <p:cNvSpPr txBox="1"/>
              <p:nvPr/>
            </p:nvSpPr>
            <p:spPr>
              <a:xfrm>
                <a:off x="6659218" y="3838049"/>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75" name="文本框 74">
                <a:extLst>
                  <a:ext uri="{FF2B5EF4-FFF2-40B4-BE49-F238E27FC236}">
                    <a16:creationId xmlns:a16="http://schemas.microsoft.com/office/drawing/2014/main" id="{EE8F89A2-734F-4718-9E82-183040152734}"/>
                  </a:ext>
                </a:extLst>
              </p:cNvPr>
              <p:cNvSpPr txBox="1">
                <a:spLocks noRot="1" noChangeAspect="1" noMove="1" noResize="1" noEditPoints="1" noAdjustHandles="1" noChangeArrowheads="1" noChangeShapeType="1" noTextEdit="1"/>
              </p:cNvSpPr>
              <p:nvPr/>
            </p:nvSpPr>
            <p:spPr>
              <a:xfrm>
                <a:off x="6659218" y="3838049"/>
                <a:ext cx="1207604" cy="246221"/>
              </a:xfrm>
              <a:prstGeom prst="rect">
                <a:avLst/>
              </a:prstGeom>
              <a:blipFill>
                <a:blip r:embed="rId25"/>
                <a:stretch>
                  <a:fillRect b="-5000"/>
                </a:stretch>
              </a:blipFill>
            </p:spPr>
            <p:txBody>
              <a:bodyPr/>
              <a:lstStyle/>
              <a:p>
                <a:r>
                  <a:rPr lang="zh-CN" altLang="en-US">
                    <a:noFill/>
                  </a:rPr>
                  <a:t> </a:t>
                </a:r>
              </a:p>
            </p:txBody>
          </p:sp>
        </mc:Fallback>
      </mc:AlternateContent>
      <p:sp>
        <p:nvSpPr>
          <p:cNvPr id="78" name="矩形 77">
            <a:extLst>
              <a:ext uri="{FF2B5EF4-FFF2-40B4-BE49-F238E27FC236}">
                <a16:creationId xmlns:a16="http://schemas.microsoft.com/office/drawing/2014/main" id="{2F64064B-6659-44B0-85EF-6647EE2D4667}"/>
              </a:ext>
            </a:extLst>
          </p:cNvPr>
          <p:cNvSpPr/>
          <p:nvPr/>
        </p:nvSpPr>
        <p:spPr>
          <a:xfrm>
            <a:off x="4426226" y="982149"/>
            <a:ext cx="3297307" cy="6310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ACEEC6C8-8738-4E66-A702-07B380EC109D}"/>
                  </a:ext>
                </a:extLst>
              </p:cNvPr>
              <p:cNvSpPr txBox="1"/>
              <p:nvPr/>
            </p:nvSpPr>
            <p:spPr>
              <a:xfrm>
                <a:off x="5087179" y="1358988"/>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79" name="文本框 78">
                <a:extLst>
                  <a:ext uri="{FF2B5EF4-FFF2-40B4-BE49-F238E27FC236}">
                    <a16:creationId xmlns:a16="http://schemas.microsoft.com/office/drawing/2014/main" id="{ACEEC6C8-8738-4E66-A702-07B380EC109D}"/>
                  </a:ext>
                </a:extLst>
              </p:cNvPr>
              <p:cNvSpPr txBox="1">
                <a:spLocks noRot="1" noChangeAspect="1" noMove="1" noResize="1" noEditPoints="1" noAdjustHandles="1" noChangeArrowheads="1" noChangeShapeType="1" noTextEdit="1"/>
              </p:cNvSpPr>
              <p:nvPr/>
            </p:nvSpPr>
            <p:spPr>
              <a:xfrm>
                <a:off x="5087179" y="1358988"/>
                <a:ext cx="2549386" cy="246221"/>
              </a:xfrm>
              <a:prstGeom prst="rect">
                <a:avLst/>
              </a:prstGeom>
              <a:blipFill>
                <a:blip r:embed="rId26"/>
                <a:stretch>
                  <a:fillRect b="-5000"/>
                </a:stretch>
              </a:blipFill>
            </p:spPr>
            <p:txBody>
              <a:bodyPr/>
              <a:lstStyle/>
              <a:p>
                <a:r>
                  <a:rPr lang="zh-CN" altLang="en-US">
                    <a:noFill/>
                  </a:rPr>
                  <a:t> </a:t>
                </a:r>
              </a:p>
            </p:txBody>
          </p:sp>
        </mc:Fallback>
      </mc:AlternateContent>
      <p:cxnSp>
        <p:nvCxnSpPr>
          <p:cNvPr id="80" name="直接连接符 79">
            <a:extLst>
              <a:ext uri="{FF2B5EF4-FFF2-40B4-BE49-F238E27FC236}">
                <a16:creationId xmlns:a16="http://schemas.microsoft.com/office/drawing/2014/main" id="{05B08A2F-1E78-4655-A4D9-3ADBC2EFB867}"/>
              </a:ext>
            </a:extLst>
          </p:cNvPr>
          <p:cNvCxnSpPr>
            <a:cxnSpLocks/>
          </p:cNvCxnSpPr>
          <p:nvPr/>
        </p:nvCxnSpPr>
        <p:spPr>
          <a:xfrm>
            <a:off x="5082208" y="1337989"/>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CCC4914A-8240-4F48-9009-8342D8DFE5CA}"/>
              </a:ext>
            </a:extLst>
          </p:cNvPr>
          <p:cNvSpPr txBox="1"/>
          <p:nvPr/>
        </p:nvSpPr>
        <p:spPr>
          <a:xfrm>
            <a:off x="4426226" y="1013268"/>
            <a:ext cx="611255" cy="584775"/>
          </a:xfrm>
          <a:prstGeom prst="rect">
            <a:avLst/>
          </a:prstGeom>
          <a:noFill/>
        </p:spPr>
        <p:txBody>
          <a:bodyPr wrap="square" rtlCol="0">
            <a:spAutoFit/>
          </a:bodyPr>
          <a:lstStyle/>
          <a:p>
            <a:pPr algn="ctr"/>
            <a:r>
              <a:rPr lang="zh-CN" altLang="en-US" sz="1600" b="1">
                <a:solidFill>
                  <a:srgbClr val="002060"/>
                </a:solidFill>
              </a:rPr>
              <a:t>反证法一</a:t>
            </a:r>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4B1011AC-8883-401B-8525-78EB9B729DA8}"/>
                  </a:ext>
                </a:extLst>
              </p:cNvPr>
              <p:cNvSpPr txBox="1"/>
              <p:nvPr/>
            </p:nvSpPr>
            <p:spPr>
              <a:xfrm>
                <a:off x="5092148" y="1070770"/>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82" name="文本框 81">
                <a:extLst>
                  <a:ext uri="{FF2B5EF4-FFF2-40B4-BE49-F238E27FC236}">
                    <a16:creationId xmlns:a16="http://schemas.microsoft.com/office/drawing/2014/main" id="{4B1011AC-8883-401B-8525-78EB9B729DA8}"/>
                  </a:ext>
                </a:extLst>
              </p:cNvPr>
              <p:cNvSpPr txBox="1">
                <a:spLocks noRot="1" noChangeAspect="1" noMove="1" noResize="1" noEditPoints="1" noAdjustHandles="1" noChangeArrowheads="1" noChangeShapeType="1" noTextEdit="1"/>
              </p:cNvSpPr>
              <p:nvPr/>
            </p:nvSpPr>
            <p:spPr>
              <a:xfrm>
                <a:off x="5092148" y="1070770"/>
                <a:ext cx="2554357" cy="246221"/>
              </a:xfrm>
              <a:prstGeom prst="rect">
                <a:avLst/>
              </a:prstGeom>
              <a:blipFill>
                <a:blip r:embed="rId27"/>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8635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命题演算自然推理系统的元理论</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命题演算自然推理系统的派生规则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3F54BF8B-3352-46EF-9F14-EE940522C4B9}"/>
              </a:ext>
            </a:extLst>
          </p:cNvPr>
          <p:cNvSpPr/>
          <p:nvPr/>
        </p:nvSpPr>
        <p:spPr>
          <a:xfrm>
            <a:off x="1095788" y="1641736"/>
            <a:ext cx="3306416" cy="528427"/>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13E9F60-183E-4C82-933F-BE9662455A79}"/>
                  </a:ext>
                </a:extLst>
              </p:cNvPr>
              <p:cNvSpPr txBox="1"/>
              <p:nvPr/>
            </p:nvSpPr>
            <p:spPr>
              <a:xfrm>
                <a:off x="1771649" y="1935687"/>
                <a:ext cx="247070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m:oMathPara>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13E9F60-183E-4C82-933F-BE9662455A79}"/>
                  </a:ext>
                </a:extLst>
              </p:cNvPr>
              <p:cNvSpPr txBox="1">
                <a:spLocks noRot="1" noChangeAspect="1" noMove="1" noResize="1" noEditPoints="1" noAdjustHandles="1" noChangeArrowheads="1" noChangeShapeType="1" noTextEdit="1"/>
              </p:cNvSpPr>
              <p:nvPr/>
            </p:nvSpPr>
            <p:spPr>
              <a:xfrm>
                <a:off x="1771649" y="1935687"/>
                <a:ext cx="2470703" cy="215444"/>
              </a:xfrm>
              <a:prstGeom prst="rect">
                <a:avLst/>
              </a:prstGeom>
              <a:blipFill>
                <a:blip r:embed="rId2"/>
                <a:stretch>
                  <a:fillRect b="-5714"/>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1951BA36-830E-4547-99E8-8D4F0995E669}"/>
              </a:ext>
            </a:extLst>
          </p:cNvPr>
          <p:cNvCxnSpPr>
            <a:cxnSpLocks/>
          </p:cNvCxnSpPr>
          <p:nvPr/>
        </p:nvCxnSpPr>
        <p:spPr>
          <a:xfrm flipV="1">
            <a:off x="1751771" y="1911302"/>
            <a:ext cx="249058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5138210-2BA5-4A0E-9F6C-D514AB7FE302}"/>
              </a:ext>
            </a:extLst>
          </p:cNvPr>
          <p:cNvSpPr txBox="1"/>
          <p:nvPr/>
        </p:nvSpPr>
        <p:spPr>
          <a:xfrm>
            <a:off x="1027043" y="1619480"/>
            <a:ext cx="835714" cy="523220"/>
          </a:xfrm>
          <a:prstGeom prst="rect">
            <a:avLst/>
          </a:prstGeom>
          <a:noFill/>
        </p:spPr>
        <p:txBody>
          <a:bodyPr wrap="square" rtlCol="0">
            <a:spAutoFit/>
          </a:bodyPr>
          <a:lstStyle/>
          <a:p>
            <a:pPr algn="ctr"/>
            <a:r>
              <a:rPr lang="zh-CN" altLang="en-US" sz="1400" b="1">
                <a:solidFill>
                  <a:srgbClr val="002060"/>
                </a:solidFill>
              </a:rPr>
              <a:t>假言三段论</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B9DFC03-30D7-4EF0-BA83-E48812CFB910}"/>
                  </a:ext>
                </a:extLst>
              </p:cNvPr>
              <p:cNvSpPr txBox="1"/>
              <p:nvPr/>
            </p:nvSpPr>
            <p:spPr>
              <a:xfrm>
                <a:off x="1751770" y="1650631"/>
                <a:ext cx="2490582"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m:oMathPara>
                </a14:m>
                <a:endParaRPr lang="zh-CN" altLang="en-US"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1B9DFC03-30D7-4EF0-BA83-E48812CFB910}"/>
                  </a:ext>
                </a:extLst>
              </p:cNvPr>
              <p:cNvSpPr txBox="1">
                <a:spLocks noRot="1" noChangeAspect="1" noMove="1" noResize="1" noEditPoints="1" noAdjustHandles="1" noChangeArrowheads="1" noChangeShapeType="1" noTextEdit="1"/>
              </p:cNvSpPr>
              <p:nvPr/>
            </p:nvSpPr>
            <p:spPr>
              <a:xfrm>
                <a:off x="1751770" y="1650631"/>
                <a:ext cx="2490582" cy="215444"/>
              </a:xfrm>
              <a:prstGeom prst="rect">
                <a:avLst/>
              </a:prstGeom>
              <a:blipFill>
                <a:blip r:embed="rId3"/>
                <a:stretch>
                  <a:fillRect b="-5714"/>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53B537B-D874-4029-9702-76E4643DABB0}"/>
              </a:ext>
            </a:extLst>
          </p:cNvPr>
          <p:cNvSpPr/>
          <p:nvPr/>
        </p:nvSpPr>
        <p:spPr>
          <a:xfrm>
            <a:off x="1095788" y="977084"/>
            <a:ext cx="3297307" cy="554898"/>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59D969B-5A22-43A6-A609-A34C6D2FD518}"/>
                  </a:ext>
                </a:extLst>
              </p:cNvPr>
              <p:cNvSpPr txBox="1"/>
              <p:nvPr/>
            </p:nvSpPr>
            <p:spPr>
              <a:xfrm>
                <a:off x="1774594" y="1320143"/>
                <a:ext cx="254938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359D969B-5A22-43A6-A609-A34C6D2FD518}"/>
                  </a:ext>
                </a:extLst>
              </p:cNvPr>
              <p:cNvSpPr txBox="1">
                <a:spLocks noRot="1" noChangeAspect="1" noMove="1" noResize="1" noEditPoints="1" noAdjustHandles="1" noChangeArrowheads="1" noChangeShapeType="1" noTextEdit="1"/>
              </p:cNvSpPr>
              <p:nvPr/>
            </p:nvSpPr>
            <p:spPr>
              <a:xfrm>
                <a:off x="1774594" y="1320143"/>
                <a:ext cx="2549386" cy="215444"/>
              </a:xfrm>
              <a:prstGeom prst="rect">
                <a:avLst/>
              </a:prstGeom>
              <a:blipFill>
                <a:blip r:embed="rId4"/>
                <a:stretch>
                  <a:fillRect b="-571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908D4287-5B51-48B0-9D6C-34C5D7F21EA7}"/>
              </a:ext>
            </a:extLst>
          </p:cNvPr>
          <p:cNvCxnSpPr>
            <a:cxnSpLocks/>
          </p:cNvCxnSpPr>
          <p:nvPr/>
        </p:nvCxnSpPr>
        <p:spPr>
          <a:xfrm>
            <a:off x="1769623" y="1299144"/>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9121874-B548-44C4-84F1-F31872DC40F7}"/>
                  </a:ext>
                </a:extLst>
              </p:cNvPr>
              <p:cNvSpPr txBox="1"/>
              <p:nvPr/>
            </p:nvSpPr>
            <p:spPr>
              <a:xfrm>
                <a:off x="1779563" y="1051805"/>
                <a:ext cx="255435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89121874-B548-44C4-84F1-F31872DC40F7}"/>
                  </a:ext>
                </a:extLst>
              </p:cNvPr>
              <p:cNvSpPr txBox="1">
                <a:spLocks noRot="1" noChangeAspect="1" noMove="1" noResize="1" noEditPoints="1" noAdjustHandles="1" noChangeArrowheads="1" noChangeShapeType="1" noTextEdit="1"/>
              </p:cNvSpPr>
              <p:nvPr/>
            </p:nvSpPr>
            <p:spPr>
              <a:xfrm>
                <a:off x="1779563" y="1051805"/>
                <a:ext cx="2554357" cy="215444"/>
              </a:xfrm>
              <a:prstGeom prst="rect">
                <a:avLst/>
              </a:prstGeom>
              <a:blipFill>
                <a:blip r:embed="rId5"/>
                <a:stretch>
                  <a:fillRect b="-5714"/>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A370EF49-0E2E-418F-9CFC-A7EA96C83653}"/>
              </a:ext>
            </a:extLst>
          </p:cNvPr>
          <p:cNvSpPr txBox="1"/>
          <p:nvPr/>
        </p:nvSpPr>
        <p:spPr>
          <a:xfrm>
            <a:off x="1109133" y="978510"/>
            <a:ext cx="611255" cy="523220"/>
          </a:xfrm>
          <a:prstGeom prst="rect">
            <a:avLst/>
          </a:prstGeom>
          <a:noFill/>
        </p:spPr>
        <p:txBody>
          <a:bodyPr wrap="square" rtlCol="0">
            <a:spAutoFit/>
          </a:bodyPr>
          <a:lstStyle/>
          <a:p>
            <a:pPr algn="ctr"/>
            <a:r>
              <a:rPr lang="zh-CN" altLang="en-US" sz="1400" b="1">
                <a:solidFill>
                  <a:srgbClr val="002060"/>
                </a:solidFill>
              </a:rPr>
              <a:t>反证法二</a:t>
            </a:r>
          </a:p>
        </p:txBody>
      </p:sp>
      <p:sp>
        <p:nvSpPr>
          <p:cNvPr id="24" name="矩形 23">
            <a:extLst>
              <a:ext uri="{FF2B5EF4-FFF2-40B4-BE49-F238E27FC236}">
                <a16:creationId xmlns:a16="http://schemas.microsoft.com/office/drawing/2014/main" id="{D507872A-9855-4CC2-9A12-3080C690F0BE}"/>
              </a:ext>
            </a:extLst>
          </p:cNvPr>
          <p:cNvSpPr/>
          <p:nvPr/>
        </p:nvSpPr>
        <p:spPr>
          <a:xfrm>
            <a:off x="4789834" y="227382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25145B3-35EA-4DDB-8F9F-BE40E4E75E9E}"/>
                  </a:ext>
                </a:extLst>
              </p:cNvPr>
              <p:cNvSpPr txBox="1"/>
              <p:nvPr/>
            </p:nvSpPr>
            <p:spPr>
              <a:xfrm>
                <a:off x="5465694" y="254219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D25145B3-35EA-4DDB-8F9F-BE40E4E75E9E}"/>
                  </a:ext>
                </a:extLst>
              </p:cNvPr>
              <p:cNvSpPr txBox="1">
                <a:spLocks noRot="1" noChangeAspect="1" noMove="1" noResize="1" noEditPoints="1" noAdjustHandles="1" noChangeArrowheads="1" noChangeShapeType="1" noTextEdit="1"/>
              </p:cNvSpPr>
              <p:nvPr/>
            </p:nvSpPr>
            <p:spPr>
              <a:xfrm>
                <a:off x="5465694" y="2542195"/>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A99ADDE8-5634-4819-A10C-DB3E0C381823}"/>
              </a:ext>
            </a:extLst>
          </p:cNvPr>
          <p:cNvCxnSpPr>
            <a:cxnSpLocks/>
          </p:cNvCxnSpPr>
          <p:nvPr/>
        </p:nvCxnSpPr>
        <p:spPr>
          <a:xfrm>
            <a:off x="5445817" y="252443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295BDE5-7499-4014-86F7-B2344DE2E3AA}"/>
              </a:ext>
            </a:extLst>
          </p:cNvPr>
          <p:cNvSpPr txBox="1"/>
          <p:nvPr/>
        </p:nvSpPr>
        <p:spPr>
          <a:xfrm>
            <a:off x="4733518" y="227407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86F340C-71C1-432F-BA20-E7D50A0E50C7}"/>
                  </a:ext>
                </a:extLst>
              </p:cNvPr>
              <p:cNvSpPr txBox="1"/>
              <p:nvPr/>
            </p:nvSpPr>
            <p:spPr>
              <a:xfrm>
                <a:off x="5445816" y="230028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486F340C-71C1-432F-BA20-E7D50A0E50C7}"/>
                  </a:ext>
                </a:extLst>
              </p:cNvPr>
              <p:cNvSpPr txBox="1">
                <a:spLocks noRot="1" noChangeAspect="1" noMove="1" noResize="1" noEditPoints="1" noAdjustHandles="1" noChangeArrowheads="1" noChangeShapeType="1" noTextEdit="1"/>
              </p:cNvSpPr>
              <p:nvPr/>
            </p:nvSpPr>
            <p:spPr>
              <a:xfrm>
                <a:off x="5445816" y="2300289"/>
                <a:ext cx="2240446" cy="215444"/>
              </a:xfrm>
              <a:prstGeom prst="rect">
                <a:avLst/>
              </a:prstGeom>
              <a:blipFill>
                <a:blip r:embed="rId7"/>
                <a:stretch>
                  <a:fillRect b="-2778"/>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2B497694-47A6-453E-9173-9A0A27BA5990}"/>
              </a:ext>
            </a:extLst>
          </p:cNvPr>
          <p:cNvSpPr/>
          <p:nvPr/>
        </p:nvSpPr>
        <p:spPr>
          <a:xfrm>
            <a:off x="4793979" y="289384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C81818E-753A-465A-9C4C-9E4213DC9AA7}"/>
                  </a:ext>
                </a:extLst>
              </p:cNvPr>
              <p:cNvSpPr txBox="1"/>
              <p:nvPr/>
            </p:nvSpPr>
            <p:spPr>
              <a:xfrm>
                <a:off x="5469839" y="316221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AC81818E-753A-465A-9C4C-9E4213DC9AA7}"/>
                  </a:ext>
                </a:extLst>
              </p:cNvPr>
              <p:cNvSpPr txBox="1">
                <a:spLocks noRot="1" noChangeAspect="1" noMove="1" noResize="1" noEditPoints="1" noAdjustHandles="1" noChangeArrowheads="1" noChangeShapeType="1" noTextEdit="1"/>
              </p:cNvSpPr>
              <p:nvPr/>
            </p:nvSpPr>
            <p:spPr>
              <a:xfrm>
                <a:off x="5469839" y="3162213"/>
                <a:ext cx="2220569" cy="215444"/>
              </a:xfrm>
              <a:prstGeom prst="rect">
                <a:avLst/>
              </a:prstGeom>
              <a:blipFill>
                <a:blip r:embed="rId8"/>
                <a:stretch>
                  <a:fillRect b="-5714"/>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F03D2B4B-0ADE-43D3-AD4F-B258C3567194}"/>
              </a:ext>
            </a:extLst>
          </p:cNvPr>
          <p:cNvCxnSpPr>
            <a:cxnSpLocks/>
          </p:cNvCxnSpPr>
          <p:nvPr/>
        </p:nvCxnSpPr>
        <p:spPr>
          <a:xfrm>
            <a:off x="5449962" y="314445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47DDCD9-F6AE-4802-A3D7-AED2A16A5B22}"/>
                  </a:ext>
                </a:extLst>
              </p:cNvPr>
              <p:cNvSpPr txBox="1"/>
              <p:nvPr/>
            </p:nvSpPr>
            <p:spPr>
              <a:xfrm>
                <a:off x="5449961" y="292030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047DDCD9-F6AE-4802-A3D7-AED2A16A5B22}"/>
                  </a:ext>
                </a:extLst>
              </p:cNvPr>
              <p:cNvSpPr txBox="1">
                <a:spLocks noRot="1" noChangeAspect="1" noMove="1" noResize="1" noEditPoints="1" noAdjustHandles="1" noChangeArrowheads="1" noChangeShapeType="1" noTextEdit="1"/>
              </p:cNvSpPr>
              <p:nvPr/>
            </p:nvSpPr>
            <p:spPr>
              <a:xfrm>
                <a:off x="5449961" y="2920307"/>
                <a:ext cx="2240446" cy="215444"/>
              </a:xfrm>
              <a:prstGeom prst="rect">
                <a:avLst/>
              </a:prstGeom>
              <a:blipFill>
                <a:blip r:embed="rId9"/>
                <a:stretch>
                  <a:fillRect b="-5714"/>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CB535BED-8B9F-49DD-814C-6BEC9BC60866}"/>
              </a:ext>
            </a:extLst>
          </p:cNvPr>
          <p:cNvSpPr/>
          <p:nvPr/>
        </p:nvSpPr>
        <p:spPr>
          <a:xfrm>
            <a:off x="4789835" y="344790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FDBB12C-C575-4E13-A759-091BBC33B212}"/>
                  </a:ext>
                </a:extLst>
              </p:cNvPr>
              <p:cNvSpPr txBox="1"/>
              <p:nvPr/>
            </p:nvSpPr>
            <p:spPr>
              <a:xfrm>
                <a:off x="5465695" y="371627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BFDBB12C-C575-4E13-A759-091BBC33B212}"/>
                  </a:ext>
                </a:extLst>
              </p:cNvPr>
              <p:cNvSpPr txBox="1">
                <a:spLocks noRot="1" noChangeAspect="1" noMove="1" noResize="1" noEditPoints="1" noAdjustHandles="1" noChangeArrowheads="1" noChangeShapeType="1" noTextEdit="1"/>
              </p:cNvSpPr>
              <p:nvPr/>
            </p:nvSpPr>
            <p:spPr>
              <a:xfrm>
                <a:off x="5465695" y="3716273"/>
                <a:ext cx="2220569" cy="215444"/>
              </a:xfrm>
              <a:prstGeom prst="rect">
                <a:avLst/>
              </a:prstGeom>
              <a:blipFill>
                <a:blip r:embed="rId10"/>
                <a:stretch>
                  <a:fillRect b="-5714"/>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60CCAEAD-E341-4E76-8AB3-5260B31E0A80}"/>
              </a:ext>
            </a:extLst>
          </p:cNvPr>
          <p:cNvCxnSpPr>
            <a:cxnSpLocks/>
          </p:cNvCxnSpPr>
          <p:nvPr/>
        </p:nvCxnSpPr>
        <p:spPr>
          <a:xfrm>
            <a:off x="5445818" y="369851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9318EBE1-9EBA-455A-829F-0B0B45C749DD}"/>
                  </a:ext>
                </a:extLst>
              </p:cNvPr>
              <p:cNvSpPr txBox="1"/>
              <p:nvPr/>
            </p:nvSpPr>
            <p:spPr>
              <a:xfrm>
                <a:off x="5445817" y="347436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9318EBE1-9EBA-455A-829F-0B0B45C749DD}"/>
                  </a:ext>
                </a:extLst>
              </p:cNvPr>
              <p:cNvSpPr txBox="1">
                <a:spLocks noRot="1" noChangeAspect="1" noMove="1" noResize="1" noEditPoints="1" noAdjustHandles="1" noChangeArrowheads="1" noChangeShapeType="1" noTextEdit="1"/>
              </p:cNvSpPr>
              <p:nvPr/>
            </p:nvSpPr>
            <p:spPr>
              <a:xfrm>
                <a:off x="5445817" y="3474367"/>
                <a:ext cx="2240446" cy="215444"/>
              </a:xfrm>
              <a:prstGeom prst="rect">
                <a:avLst/>
              </a:prstGeom>
              <a:blipFill>
                <a:blip r:embed="rId11"/>
                <a:stretch>
                  <a:fillRect b="-5714"/>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D4D95D1A-DA83-45C9-B2A5-3DD4BF9DDF76}"/>
              </a:ext>
            </a:extLst>
          </p:cNvPr>
          <p:cNvSpPr/>
          <p:nvPr/>
        </p:nvSpPr>
        <p:spPr>
          <a:xfrm>
            <a:off x="4789834" y="4012234"/>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6DB4246B-9007-4B9D-AD7C-FA50C0D797C0}"/>
                  </a:ext>
                </a:extLst>
              </p:cNvPr>
              <p:cNvSpPr txBox="1"/>
              <p:nvPr/>
            </p:nvSpPr>
            <p:spPr>
              <a:xfrm>
                <a:off x="5465694" y="4280601"/>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6DB4246B-9007-4B9D-AD7C-FA50C0D797C0}"/>
                  </a:ext>
                </a:extLst>
              </p:cNvPr>
              <p:cNvSpPr txBox="1">
                <a:spLocks noRot="1" noChangeAspect="1" noMove="1" noResize="1" noEditPoints="1" noAdjustHandles="1" noChangeArrowheads="1" noChangeShapeType="1" noTextEdit="1"/>
              </p:cNvSpPr>
              <p:nvPr/>
            </p:nvSpPr>
            <p:spPr>
              <a:xfrm>
                <a:off x="5465694" y="4280601"/>
                <a:ext cx="2220569" cy="215444"/>
              </a:xfrm>
              <a:prstGeom prst="rect">
                <a:avLst/>
              </a:prstGeom>
              <a:blipFill>
                <a:blip r:embed="rId10"/>
                <a:stretch>
                  <a:fillRect b="-2778"/>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1C2BF101-08BC-4EE4-9EA0-17EDE8CE4045}"/>
              </a:ext>
            </a:extLst>
          </p:cNvPr>
          <p:cNvCxnSpPr>
            <a:cxnSpLocks/>
          </p:cNvCxnSpPr>
          <p:nvPr/>
        </p:nvCxnSpPr>
        <p:spPr>
          <a:xfrm>
            <a:off x="5445817" y="4262844"/>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CE7A3DB-6727-4F6C-9617-DEF74DC3FB2E}"/>
                  </a:ext>
                </a:extLst>
              </p:cNvPr>
              <p:cNvSpPr txBox="1"/>
              <p:nvPr/>
            </p:nvSpPr>
            <p:spPr>
              <a:xfrm>
                <a:off x="5445816" y="4038695"/>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CCE7A3DB-6727-4F6C-9617-DEF74DC3FB2E}"/>
                  </a:ext>
                </a:extLst>
              </p:cNvPr>
              <p:cNvSpPr txBox="1">
                <a:spLocks noRot="1" noChangeAspect="1" noMove="1" noResize="1" noEditPoints="1" noAdjustHandles="1" noChangeArrowheads="1" noChangeShapeType="1" noTextEdit="1"/>
              </p:cNvSpPr>
              <p:nvPr/>
            </p:nvSpPr>
            <p:spPr>
              <a:xfrm>
                <a:off x="5445816" y="4038695"/>
                <a:ext cx="2240446" cy="215444"/>
              </a:xfrm>
              <a:prstGeom prst="rect">
                <a:avLst/>
              </a:prstGeom>
              <a:blipFill>
                <a:blip r:embed="rId12"/>
                <a:stretch>
                  <a:fillRect b="-5714"/>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A2739745-0677-4A2B-B1F4-DBE9C4B758FF}"/>
              </a:ext>
            </a:extLst>
          </p:cNvPr>
          <p:cNvSpPr txBox="1"/>
          <p:nvPr/>
        </p:nvSpPr>
        <p:spPr>
          <a:xfrm>
            <a:off x="4745944" y="287737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3" name="文本框 42">
            <a:extLst>
              <a:ext uri="{FF2B5EF4-FFF2-40B4-BE49-F238E27FC236}">
                <a16:creationId xmlns:a16="http://schemas.microsoft.com/office/drawing/2014/main" id="{4E2EA5A3-79E3-4296-9753-B4CE1C529C31}"/>
              </a:ext>
            </a:extLst>
          </p:cNvPr>
          <p:cNvSpPr txBox="1"/>
          <p:nvPr/>
        </p:nvSpPr>
        <p:spPr>
          <a:xfrm>
            <a:off x="4755470" y="343099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4" name="文本框 43">
            <a:extLst>
              <a:ext uri="{FF2B5EF4-FFF2-40B4-BE49-F238E27FC236}">
                <a16:creationId xmlns:a16="http://schemas.microsoft.com/office/drawing/2014/main" id="{8E2B78E9-7566-40F6-A044-C712A5CDAD0A}"/>
              </a:ext>
            </a:extLst>
          </p:cNvPr>
          <p:cNvSpPr txBox="1"/>
          <p:nvPr/>
        </p:nvSpPr>
        <p:spPr>
          <a:xfrm>
            <a:off x="4765409" y="399252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66" name="矩形 65">
            <a:extLst>
              <a:ext uri="{FF2B5EF4-FFF2-40B4-BE49-F238E27FC236}">
                <a16:creationId xmlns:a16="http://schemas.microsoft.com/office/drawing/2014/main" id="{F0E0C3B9-6D30-4055-8FFE-07A80EDECB51}"/>
              </a:ext>
            </a:extLst>
          </p:cNvPr>
          <p:cNvSpPr/>
          <p:nvPr/>
        </p:nvSpPr>
        <p:spPr>
          <a:xfrm>
            <a:off x="1087080" y="227140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4FD61702-ACD9-4C24-9AE9-2E9794597832}"/>
                  </a:ext>
                </a:extLst>
              </p:cNvPr>
              <p:cNvSpPr txBox="1"/>
              <p:nvPr/>
            </p:nvSpPr>
            <p:spPr>
              <a:xfrm>
                <a:off x="1762940" y="253977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67" name="文本框 66">
                <a:extLst>
                  <a:ext uri="{FF2B5EF4-FFF2-40B4-BE49-F238E27FC236}">
                    <a16:creationId xmlns:a16="http://schemas.microsoft.com/office/drawing/2014/main" id="{4FD61702-ACD9-4C24-9AE9-2E9794597832}"/>
                  </a:ext>
                </a:extLst>
              </p:cNvPr>
              <p:cNvSpPr txBox="1">
                <a:spLocks noRot="1" noChangeAspect="1" noMove="1" noResize="1" noEditPoints="1" noAdjustHandles="1" noChangeArrowheads="1" noChangeShapeType="1" noTextEdit="1"/>
              </p:cNvSpPr>
              <p:nvPr/>
            </p:nvSpPr>
            <p:spPr>
              <a:xfrm>
                <a:off x="1762940" y="2539775"/>
                <a:ext cx="2220569" cy="215444"/>
              </a:xfrm>
              <a:prstGeom prst="rect">
                <a:avLst/>
              </a:prstGeom>
              <a:blipFill>
                <a:blip r:embed="rId13"/>
                <a:stretch>
                  <a:fillRect b="-5714"/>
                </a:stretch>
              </a:blipFill>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A373A07E-520D-47CB-8B0C-41D5AA95039F}"/>
              </a:ext>
            </a:extLst>
          </p:cNvPr>
          <p:cNvCxnSpPr>
            <a:cxnSpLocks/>
          </p:cNvCxnSpPr>
          <p:nvPr/>
        </p:nvCxnSpPr>
        <p:spPr>
          <a:xfrm>
            <a:off x="1743063" y="252201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B7151031-4EF3-4AD1-9126-E8C3B2B6D155}"/>
              </a:ext>
            </a:extLst>
          </p:cNvPr>
          <p:cNvSpPr txBox="1"/>
          <p:nvPr/>
        </p:nvSpPr>
        <p:spPr>
          <a:xfrm>
            <a:off x="1087081" y="2271657"/>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72C7EA6C-1D00-40BA-A02F-E2B610EDDBD5}"/>
                  </a:ext>
                </a:extLst>
              </p:cNvPr>
              <p:cNvSpPr txBox="1"/>
              <p:nvPr/>
            </p:nvSpPr>
            <p:spPr>
              <a:xfrm>
                <a:off x="1743062" y="229786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70" name="文本框 69">
                <a:extLst>
                  <a:ext uri="{FF2B5EF4-FFF2-40B4-BE49-F238E27FC236}">
                    <a16:creationId xmlns:a16="http://schemas.microsoft.com/office/drawing/2014/main" id="{72C7EA6C-1D00-40BA-A02F-E2B610EDDBD5}"/>
                  </a:ext>
                </a:extLst>
              </p:cNvPr>
              <p:cNvSpPr txBox="1">
                <a:spLocks noRot="1" noChangeAspect="1" noMove="1" noResize="1" noEditPoints="1" noAdjustHandles="1" noChangeArrowheads="1" noChangeShapeType="1" noTextEdit="1"/>
              </p:cNvSpPr>
              <p:nvPr/>
            </p:nvSpPr>
            <p:spPr>
              <a:xfrm>
                <a:off x="1743062" y="2297869"/>
                <a:ext cx="2240446" cy="215444"/>
              </a:xfrm>
              <a:prstGeom prst="rect">
                <a:avLst/>
              </a:prstGeom>
              <a:blipFill>
                <a:blip r:embed="rId14"/>
                <a:stretch>
                  <a:fillRect b="-5714"/>
                </a:stretch>
              </a:blipFill>
            </p:spPr>
            <p:txBody>
              <a:bodyPr/>
              <a:lstStyle/>
              <a:p>
                <a:r>
                  <a:rPr lang="zh-CN" altLang="en-US">
                    <a:noFill/>
                  </a:rPr>
                  <a:t> </a:t>
                </a:r>
              </a:p>
            </p:txBody>
          </p:sp>
        </mc:Fallback>
      </mc:AlternateContent>
      <p:sp>
        <p:nvSpPr>
          <p:cNvPr id="72" name="矩形 71">
            <a:extLst>
              <a:ext uri="{FF2B5EF4-FFF2-40B4-BE49-F238E27FC236}">
                <a16:creationId xmlns:a16="http://schemas.microsoft.com/office/drawing/2014/main" id="{E529FA45-B93D-499D-9D5C-20E9B188DF78}"/>
              </a:ext>
            </a:extLst>
          </p:cNvPr>
          <p:cNvSpPr/>
          <p:nvPr/>
        </p:nvSpPr>
        <p:spPr>
          <a:xfrm>
            <a:off x="1091225" y="2873892"/>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625EF153-D49A-409E-89B8-F713B0BFE260}"/>
                  </a:ext>
                </a:extLst>
              </p:cNvPr>
              <p:cNvSpPr txBox="1"/>
              <p:nvPr/>
            </p:nvSpPr>
            <p:spPr>
              <a:xfrm>
                <a:off x="1767085" y="3142259"/>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3" name="文本框 72">
                <a:extLst>
                  <a:ext uri="{FF2B5EF4-FFF2-40B4-BE49-F238E27FC236}">
                    <a16:creationId xmlns:a16="http://schemas.microsoft.com/office/drawing/2014/main" id="{625EF153-D49A-409E-89B8-F713B0BFE260}"/>
                  </a:ext>
                </a:extLst>
              </p:cNvPr>
              <p:cNvSpPr txBox="1">
                <a:spLocks noRot="1" noChangeAspect="1" noMove="1" noResize="1" noEditPoints="1" noAdjustHandles="1" noChangeArrowheads="1" noChangeShapeType="1" noTextEdit="1"/>
              </p:cNvSpPr>
              <p:nvPr/>
            </p:nvSpPr>
            <p:spPr>
              <a:xfrm>
                <a:off x="1767085" y="3142259"/>
                <a:ext cx="2220569" cy="215444"/>
              </a:xfrm>
              <a:prstGeom prst="rect">
                <a:avLst/>
              </a:prstGeom>
              <a:blipFill>
                <a:blip r:embed="rId13"/>
                <a:stretch>
                  <a:fillRect b="-2778"/>
                </a:stretch>
              </a:blipFill>
            </p:spPr>
            <p:txBody>
              <a:bodyPr/>
              <a:lstStyle/>
              <a:p>
                <a:r>
                  <a:rPr lang="zh-CN" altLang="en-US">
                    <a:noFill/>
                  </a:rPr>
                  <a:t> </a:t>
                </a:r>
              </a:p>
            </p:txBody>
          </p:sp>
        </mc:Fallback>
      </mc:AlternateContent>
      <p:cxnSp>
        <p:nvCxnSpPr>
          <p:cNvPr id="74" name="直接连接符 73">
            <a:extLst>
              <a:ext uri="{FF2B5EF4-FFF2-40B4-BE49-F238E27FC236}">
                <a16:creationId xmlns:a16="http://schemas.microsoft.com/office/drawing/2014/main" id="{0B8A3225-26EA-4F2A-B341-96B21828A89A}"/>
              </a:ext>
            </a:extLst>
          </p:cNvPr>
          <p:cNvCxnSpPr>
            <a:cxnSpLocks/>
          </p:cNvCxnSpPr>
          <p:nvPr/>
        </p:nvCxnSpPr>
        <p:spPr>
          <a:xfrm>
            <a:off x="1747208" y="3124502"/>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5BA68C0B-B92A-4950-9DAB-BC1D5EF6E4A3}"/>
              </a:ext>
            </a:extLst>
          </p:cNvPr>
          <p:cNvSpPr txBox="1"/>
          <p:nvPr/>
        </p:nvSpPr>
        <p:spPr>
          <a:xfrm>
            <a:off x="1091226" y="2874141"/>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BD53F9B8-0746-4E22-AE2D-D4C812E4D4E5}"/>
                  </a:ext>
                </a:extLst>
              </p:cNvPr>
              <p:cNvSpPr txBox="1"/>
              <p:nvPr/>
            </p:nvSpPr>
            <p:spPr>
              <a:xfrm>
                <a:off x="1747207" y="2900353"/>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76" name="文本框 75">
                <a:extLst>
                  <a:ext uri="{FF2B5EF4-FFF2-40B4-BE49-F238E27FC236}">
                    <a16:creationId xmlns:a16="http://schemas.microsoft.com/office/drawing/2014/main" id="{BD53F9B8-0746-4E22-AE2D-D4C812E4D4E5}"/>
                  </a:ext>
                </a:extLst>
              </p:cNvPr>
              <p:cNvSpPr txBox="1">
                <a:spLocks noRot="1" noChangeAspect="1" noMove="1" noResize="1" noEditPoints="1" noAdjustHandles="1" noChangeArrowheads="1" noChangeShapeType="1" noTextEdit="1"/>
              </p:cNvSpPr>
              <p:nvPr/>
            </p:nvSpPr>
            <p:spPr>
              <a:xfrm>
                <a:off x="1747207" y="2900353"/>
                <a:ext cx="2240446" cy="215444"/>
              </a:xfrm>
              <a:prstGeom prst="rect">
                <a:avLst/>
              </a:prstGeom>
              <a:blipFill>
                <a:blip r:embed="rId15"/>
                <a:stretch>
                  <a:fillRect b="-5714"/>
                </a:stretch>
              </a:blipFill>
            </p:spPr>
            <p:txBody>
              <a:bodyPr/>
              <a:lstStyle/>
              <a:p>
                <a:r>
                  <a:rPr lang="zh-CN" altLang="en-US">
                    <a:noFill/>
                  </a:rPr>
                  <a:t> </a:t>
                </a:r>
              </a:p>
            </p:txBody>
          </p:sp>
        </mc:Fallback>
      </mc:AlternateContent>
      <p:sp>
        <p:nvSpPr>
          <p:cNvPr id="77" name="矩形 76">
            <a:extLst>
              <a:ext uri="{FF2B5EF4-FFF2-40B4-BE49-F238E27FC236}">
                <a16:creationId xmlns:a16="http://schemas.microsoft.com/office/drawing/2014/main" id="{E938AD7E-1842-4614-B5C7-440110E53C8C}"/>
              </a:ext>
            </a:extLst>
          </p:cNvPr>
          <p:cNvSpPr/>
          <p:nvPr/>
        </p:nvSpPr>
        <p:spPr>
          <a:xfrm>
            <a:off x="1087081" y="3427952"/>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99368818-0818-44DE-95F9-F344C48CFEA3}"/>
                  </a:ext>
                </a:extLst>
              </p:cNvPr>
              <p:cNvSpPr txBox="1"/>
              <p:nvPr/>
            </p:nvSpPr>
            <p:spPr>
              <a:xfrm>
                <a:off x="1762941" y="3696319"/>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8" name="文本框 77">
                <a:extLst>
                  <a:ext uri="{FF2B5EF4-FFF2-40B4-BE49-F238E27FC236}">
                    <a16:creationId xmlns:a16="http://schemas.microsoft.com/office/drawing/2014/main" id="{99368818-0818-44DE-95F9-F344C48CFEA3}"/>
                  </a:ext>
                </a:extLst>
              </p:cNvPr>
              <p:cNvSpPr txBox="1">
                <a:spLocks noRot="1" noChangeAspect="1" noMove="1" noResize="1" noEditPoints="1" noAdjustHandles="1" noChangeArrowheads="1" noChangeShapeType="1" noTextEdit="1"/>
              </p:cNvSpPr>
              <p:nvPr/>
            </p:nvSpPr>
            <p:spPr>
              <a:xfrm>
                <a:off x="1762941" y="3696319"/>
                <a:ext cx="2220569" cy="215444"/>
              </a:xfrm>
              <a:prstGeom prst="rect">
                <a:avLst/>
              </a:prstGeom>
              <a:blipFill>
                <a:blip r:embed="rId6"/>
                <a:stretch>
                  <a:fillRect b="-2778"/>
                </a:stretch>
              </a:blipFill>
            </p:spPr>
            <p:txBody>
              <a:bodyPr/>
              <a:lstStyle/>
              <a:p>
                <a:r>
                  <a:rPr lang="zh-CN" altLang="en-US">
                    <a:noFill/>
                  </a:rPr>
                  <a:t> </a:t>
                </a:r>
              </a:p>
            </p:txBody>
          </p:sp>
        </mc:Fallback>
      </mc:AlternateContent>
      <p:cxnSp>
        <p:nvCxnSpPr>
          <p:cNvPr id="79" name="直接连接符 78">
            <a:extLst>
              <a:ext uri="{FF2B5EF4-FFF2-40B4-BE49-F238E27FC236}">
                <a16:creationId xmlns:a16="http://schemas.microsoft.com/office/drawing/2014/main" id="{1D459D43-8790-41E8-BE29-BD517FC83D2C}"/>
              </a:ext>
            </a:extLst>
          </p:cNvPr>
          <p:cNvCxnSpPr>
            <a:cxnSpLocks/>
          </p:cNvCxnSpPr>
          <p:nvPr/>
        </p:nvCxnSpPr>
        <p:spPr>
          <a:xfrm>
            <a:off x="1743064" y="3678562"/>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FE88BC8D-BAA6-4CA4-AC6F-B1035DC8ACE0}"/>
              </a:ext>
            </a:extLst>
          </p:cNvPr>
          <p:cNvSpPr txBox="1"/>
          <p:nvPr/>
        </p:nvSpPr>
        <p:spPr>
          <a:xfrm>
            <a:off x="1087082" y="3428201"/>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216D7482-09A6-43B5-BED4-CF9CBD18C74D}"/>
                  </a:ext>
                </a:extLst>
              </p:cNvPr>
              <p:cNvSpPr txBox="1"/>
              <p:nvPr/>
            </p:nvSpPr>
            <p:spPr>
              <a:xfrm>
                <a:off x="1743063" y="3454413"/>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81" name="文本框 80">
                <a:extLst>
                  <a:ext uri="{FF2B5EF4-FFF2-40B4-BE49-F238E27FC236}">
                    <a16:creationId xmlns:a16="http://schemas.microsoft.com/office/drawing/2014/main" id="{216D7482-09A6-43B5-BED4-CF9CBD18C74D}"/>
                  </a:ext>
                </a:extLst>
              </p:cNvPr>
              <p:cNvSpPr txBox="1">
                <a:spLocks noRot="1" noChangeAspect="1" noMove="1" noResize="1" noEditPoints="1" noAdjustHandles="1" noChangeArrowheads="1" noChangeShapeType="1" noTextEdit="1"/>
              </p:cNvSpPr>
              <p:nvPr/>
            </p:nvSpPr>
            <p:spPr>
              <a:xfrm>
                <a:off x="1743063" y="3454413"/>
                <a:ext cx="2240446" cy="215444"/>
              </a:xfrm>
              <a:prstGeom prst="rect">
                <a:avLst/>
              </a:prstGeom>
              <a:blipFill>
                <a:blip r:embed="rId16"/>
                <a:stretch>
                  <a:fillRect b="-5714"/>
                </a:stretch>
              </a:blipFill>
            </p:spPr>
            <p:txBody>
              <a:bodyPr/>
              <a:lstStyle/>
              <a:p>
                <a:r>
                  <a:rPr lang="zh-CN" altLang="en-US">
                    <a:noFill/>
                  </a:rPr>
                  <a:t> </a:t>
                </a:r>
              </a:p>
            </p:txBody>
          </p:sp>
        </mc:Fallback>
      </mc:AlternateContent>
      <p:sp>
        <p:nvSpPr>
          <p:cNvPr id="82" name="矩形 81">
            <a:extLst>
              <a:ext uri="{FF2B5EF4-FFF2-40B4-BE49-F238E27FC236}">
                <a16:creationId xmlns:a16="http://schemas.microsoft.com/office/drawing/2014/main" id="{53BF4502-ADAD-429B-846F-E0D03CCEBBC7}"/>
              </a:ext>
            </a:extLst>
          </p:cNvPr>
          <p:cNvSpPr/>
          <p:nvPr/>
        </p:nvSpPr>
        <p:spPr>
          <a:xfrm>
            <a:off x="1087080" y="3992280"/>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6D781D5E-4114-4716-A766-BF0D80C40F24}"/>
                  </a:ext>
                </a:extLst>
              </p:cNvPr>
              <p:cNvSpPr txBox="1"/>
              <p:nvPr/>
            </p:nvSpPr>
            <p:spPr>
              <a:xfrm>
                <a:off x="1762940" y="4260647"/>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83" name="文本框 82">
                <a:extLst>
                  <a:ext uri="{FF2B5EF4-FFF2-40B4-BE49-F238E27FC236}">
                    <a16:creationId xmlns:a16="http://schemas.microsoft.com/office/drawing/2014/main" id="{6D781D5E-4114-4716-A766-BF0D80C40F24}"/>
                  </a:ext>
                </a:extLst>
              </p:cNvPr>
              <p:cNvSpPr txBox="1">
                <a:spLocks noRot="1" noChangeAspect="1" noMove="1" noResize="1" noEditPoints="1" noAdjustHandles="1" noChangeArrowheads="1" noChangeShapeType="1" noTextEdit="1"/>
              </p:cNvSpPr>
              <p:nvPr/>
            </p:nvSpPr>
            <p:spPr>
              <a:xfrm>
                <a:off x="1762940" y="4260647"/>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84" name="直接连接符 83">
            <a:extLst>
              <a:ext uri="{FF2B5EF4-FFF2-40B4-BE49-F238E27FC236}">
                <a16:creationId xmlns:a16="http://schemas.microsoft.com/office/drawing/2014/main" id="{90FC95D5-C840-446B-84D8-C3911FD262B6}"/>
              </a:ext>
            </a:extLst>
          </p:cNvPr>
          <p:cNvCxnSpPr>
            <a:cxnSpLocks/>
          </p:cNvCxnSpPr>
          <p:nvPr/>
        </p:nvCxnSpPr>
        <p:spPr>
          <a:xfrm>
            <a:off x="1743063" y="4242890"/>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AC43E95-3241-4E6E-90CD-15EEDD7EDCFA}"/>
              </a:ext>
            </a:extLst>
          </p:cNvPr>
          <p:cNvSpPr txBox="1"/>
          <p:nvPr/>
        </p:nvSpPr>
        <p:spPr>
          <a:xfrm>
            <a:off x="1087081" y="3992529"/>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B30FEFF1-B702-480F-BDCE-C2A57D02EDFE}"/>
                  </a:ext>
                </a:extLst>
              </p:cNvPr>
              <p:cNvSpPr txBox="1"/>
              <p:nvPr/>
            </p:nvSpPr>
            <p:spPr>
              <a:xfrm>
                <a:off x="1743062" y="4018741"/>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86" name="文本框 85">
                <a:extLst>
                  <a:ext uri="{FF2B5EF4-FFF2-40B4-BE49-F238E27FC236}">
                    <a16:creationId xmlns:a16="http://schemas.microsoft.com/office/drawing/2014/main" id="{B30FEFF1-B702-480F-BDCE-C2A57D02EDFE}"/>
                  </a:ext>
                </a:extLst>
              </p:cNvPr>
              <p:cNvSpPr txBox="1">
                <a:spLocks noRot="1" noChangeAspect="1" noMove="1" noResize="1" noEditPoints="1" noAdjustHandles="1" noChangeArrowheads="1" noChangeShapeType="1" noTextEdit="1"/>
              </p:cNvSpPr>
              <p:nvPr/>
            </p:nvSpPr>
            <p:spPr>
              <a:xfrm>
                <a:off x="1743062" y="4018741"/>
                <a:ext cx="2240446" cy="215444"/>
              </a:xfrm>
              <a:prstGeom prst="rect">
                <a:avLst/>
              </a:prstGeom>
              <a:blipFill>
                <a:blip r:embed="rId17"/>
                <a:stretch>
                  <a:fillRect b="-2778"/>
                </a:stretch>
              </a:blipFill>
            </p:spPr>
            <p:txBody>
              <a:bodyPr/>
              <a:lstStyle/>
              <a:p>
                <a:r>
                  <a:rPr lang="zh-CN" altLang="en-US">
                    <a:noFill/>
                  </a:rPr>
                  <a:t> </a:t>
                </a:r>
              </a:p>
            </p:txBody>
          </p:sp>
        </mc:Fallback>
      </mc:AlternateContent>
      <p:sp>
        <p:nvSpPr>
          <p:cNvPr id="87" name="矩形 86">
            <a:extLst>
              <a:ext uri="{FF2B5EF4-FFF2-40B4-BE49-F238E27FC236}">
                <a16:creationId xmlns:a16="http://schemas.microsoft.com/office/drawing/2014/main" id="{77434434-A7C4-4BBE-8B30-75D09494E605}"/>
              </a:ext>
            </a:extLst>
          </p:cNvPr>
          <p:cNvSpPr/>
          <p:nvPr/>
        </p:nvSpPr>
        <p:spPr>
          <a:xfrm>
            <a:off x="4789834" y="993012"/>
            <a:ext cx="3306416" cy="533504"/>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C4EB16A1-1B97-4F31-BD02-3B528A279506}"/>
                  </a:ext>
                </a:extLst>
              </p:cNvPr>
              <p:cNvSpPr txBox="1"/>
              <p:nvPr/>
            </p:nvSpPr>
            <p:spPr>
              <a:xfrm>
                <a:off x="5465695" y="1298261"/>
                <a:ext cx="207230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88" name="文本框 87">
                <a:extLst>
                  <a:ext uri="{FF2B5EF4-FFF2-40B4-BE49-F238E27FC236}">
                    <a16:creationId xmlns:a16="http://schemas.microsoft.com/office/drawing/2014/main" id="{C4EB16A1-1B97-4F31-BD02-3B528A279506}"/>
                  </a:ext>
                </a:extLst>
              </p:cNvPr>
              <p:cNvSpPr txBox="1">
                <a:spLocks noRot="1" noChangeAspect="1" noMove="1" noResize="1" noEditPoints="1" noAdjustHandles="1" noChangeArrowheads="1" noChangeShapeType="1" noTextEdit="1"/>
              </p:cNvSpPr>
              <p:nvPr/>
            </p:nvSpPr>
            <p:spPr>
              <a:xfrm>
                <a:off x="5465695" y="1298261"/>
                <a:ext cx="2072307" cy="215444"/>
              </a:xfrm>
              <a:prstGeom prst="rect">
                <a:avLst/>
              </a:prstGeom>
              <a:blipFill>
                <a:blip r:embed="rId18"/>
                <a:stretch>
                  <a:fillRect b="-5714"/>
                </a:stretch>
              </a:blipFill>
            </p:spPr>
            <p:txBody>
              <a:bodyPr/>
              <a:lstStyle/>
              <a:p>
                <a:r>
                  <a:rPr lang="zh-CN" altLang="en-US">
                    <a:noFill/>
                  </a:rPr>
                  <a:t> </a:t>
                </a:r>
              </a:p>
            </p:txBody>
          </p:sp>
        </mc:Fallback>
      </mc:AlternateContent>
      <p:cxnSp>
        <p:nvCxnSpPr>
          <p:cNvPr id="89" name="直接连接符 88">
            <a:extLst>
              <a:ext uri="{FF2B5EF4-FFF2-40B4-BE49-F238E27FC236}">
                <a16:creationId xmlns:a16="http://schemas.microsoft.com/office/drawing/2014/main" id="{1E0BAEFC-EDC5-4DC1-BF53-BA6415B63A14}"/>
              </a:ext>
            </a:extLst>
          </p:cNvPr>
          <p:cNvCxnSpPr>
            <a:cxnSpLocks/>
          </p:cNvCxnSpPr>
          <p:nvPr/>
        </p:nvCxnSpPr>
        <p:spPr>
          <a:xfrm flipV="1">
            <a:off x="5445817" y="1268904"/>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9278289-58C5-4E1D-83BE-ECE608B680E7}"/>
              </a:ext>
            </a:extLst>
          </p:cNvPr>
          <p:cNvSpPr txBox="1"/>
          <p:nvPr/>
        </p:nvSpPr>
        <p:spPr>
          <a:xfrm>
            <a:off x="4789835" y="977084"/>
            <a:ext cx="611255" cy="523220"/>
          </a:xfrm>
          <a:prstGeom prst="rect">
            <a:avLst/>
          </a:prstGeom>
          <a:noFill/>
        </p:spPr>
        <p:txBody>
          <a:bodyPr wrap="square" rtlCol="0">
            <a:spAutoFit/>
          </a:bodyPr>
          <a:lstStyle/>
          <a:p>
            <a:pPr algn="ctr"/>
            <a:r>
              <a:rPr lang="zh-CN" altLang="en-US" sz="1400" b="1">
                <a:solidFill>
                  <a:srgbClr val="002060"/>
                </a:solidFill>
              </a:rPr>
              <a:t>矛盾律</a:t>
            </a:r>
          </a:p>
        </p:txBody>
      </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918FDE7-90FF-4226-B9F9-BABE1DE920D5}"/>
                  </a:ext>
                </a:extLst>
              </p:cNvPr>
              <p:cNvSpPr txBox="1"/>
              <p:nvPr/>
            </p:nvSpPr>
            <p:spPr>
              <a:xfrm>
                <a:off x="5445816" y="1018175"/>
                <a:ext cx="209218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91" name="文本框 90">
                <a:extLst>
                  <a:ext uri="{FF2B5EF4-FFF2-40B4-BE49-F238E27FC236}">
                    <a16:creationId xmlns:a16="http://schemas.microsoft.com/office/drawing/2014/main" id="{B918FDE7-90FF-4226-B9F9-BABE1DE920D5}"/>
                  </a:ext>
                </a:extLst>
              </p:cNvPr>
              <p:cNvSpPr txBox="1">
                <a:spLocks noRot="1" noChangeAspect="1" noMove="1" noResize="1" noEditPoints="1" noAdjustHandles="1" noChangeArrowheads="1" noChangeShapeType="1" noTextEdit="1"/>
              </p:cNvSpPr>
              <p:nvPr/>
            </p:nvSpPr>
            <p:spPr>
              <a:xfrm>
                <a:off x="5445816" y="1018175"/>
                <a:ext cx="2092187" cy="215444"/>
              </a:xfrm>
              <a:prstGeom prst="rect">
                <a:avLst/>
              </a:prstGeom>
              <a:blipFill>
                <a:blip r:embed="rId19"/>
                <a:stretch>
                  <a:fillRect b="-5714"/>
                </a:stretch>
              </a:blipFill>
            </p:spPr>
            <p:txBody>
              <a:bodyPr/>
              <a:lstStyle/>
              <a:p>
                <a:r>
                  <a:rPr lang="zh-CN" altLang="en-US">
                    <a:noFill/>
                  </a:rPr>
                  <a:t> </a:t>
                </a:r>
              </a:p>
            </p:txBody>
          </p:sp>
        </mc:Fallback>
      </mc:AlternateContent>
      <p:sp>
        <p:nvSpPr>
          <p:cNvPr id="63" name="矩形 62">
            <a:extLst>
              <a:ext uri="{FF2B5EF4-FFF2-40B4-BE49-F238E27FC236}">
                <a16:creationId xmlns:a16="http://schemas.microsoft.com/office/drawing/2014/main" id="{EE631881-62DC-441A-9F05-16DFE21FBEB8}"/>
              </a:ext>
            </a:extLst>
          </p:cNvPr>
          <p:cNvSpPr/>
          <p:nvPr/>
        </p:nvSpPr>
        <p:spPr>
          <a:xfrm>
            <a:off x="4789007" y="1637528"/>
            <a:ext cx="3306416" cy="533504"/>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8D72C94C-B4F5-4B46-A1E3-31A1B31D28DD}"/>
                  </a:ext>
                </a:extLst>
              </p:cNvPr>
              <p:cNvSpPr txBox="1"/>
              <p:nvPr/>
            </p:nvSpPr>
            <p:spPr>
              <a:xfrm>
                <a:off x="5464868" y="1942777"/>
                <a:ext cx="92599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p:sp>
            <p:nvSpPr>
              <p:cNvPr id="64" name="文本框 63">
                <a:extLst>
                  <a:ext uri="{FF2B5EF4-FFF2-40B4-BE49-F238E27FC236}">
                    <a16:creationId xmlns:a16="http://schemas.microsoft.com/office/drawing/2014/main" id="{8D72C94C-B4F5-4B46-A1E3-31A1B31D28DD}"/>
                  </a:ext>
                </a:extLst>
              </p:cNvPr>
              <p:cNvSpPr txBox="1">
                <a:spLocks noRot="1" noChangeAspect="1" noMove="1" noResize="1" noEditPoints="1" noAdjustHandles="1" noChangeArrowheads="1" noChangeShapeType="1" noTextEdit="1"/>
              </p:cNvSpPr>
              <p:nvPr/>
            </p:nvSpPr>
            <p:spPr>
              <a:xfrm>
                <a:off x="5464868" y="1942777"/>
                <a:ext cx="925993" cy="215444"/>
              </a:xfrm>
              <a:prstGeom prst="rect">
                <a:avLst/>
              </a:prstGeom>
              <a:blipFill>
                <a:blip r:embed="rId20"/>
                <a:stretch>
                  <a:fillRect b="-5714"/>
                </a:stretch>
              </a:blipFill>
            </p:spPr>
            <p:txBody>
              <a:bodyPr/>
              <a:lstStyle/>
              <a:p>
                <a:r>
                  <a:rPr lang="zh-CN" altLang="en-US">
                    <a:noFill/>
                  </a:rPr>
                  <a:t> </a:t>
                </a:r>
              </a:p>
            </p:txBody>
          </p:sp>
        </mc:Fallback>
      </mc:AlternateContent>
      <p:cxnSp>
        <p:nvCxnSpPr>
          <p:cNvPr id="65" name="直接连接符 64">
            <a:extLst>
              <a:ext uri="{FF2B5EF4-FFF2-40B4-BE49-F238E27FC236}">
                <a16:creationId xmlns:a16="http://schemas.microsoft.com/office/drawing/2014/main" id="{09CB6CD2-8B5B-424D-8757-DE4C25BB2CF1}"/>
              </a:ext>
            </a:extLst>
          </p:cNvPr>
          <p:cNvCxnSpPr>
            <a:cxnSpLocks/>
          </p:cNvCxnSpPr>
          <p:nvPr/>
        </p:nvCxnSpPr>
        <p:spPr>
          <a:xfrm>
            <a:off x="5444990" y="1913422"/>
            <a:ext cx="945871" cy="735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858F10D-1A0E-432A-A475-AE9DADC6310E}"/>
              </a:ext>
            </a:extLst>
          </p:cNvPr>
          <p:cNvSpPr txBox="1"/>
          <p:nvPr/>
        </p:nvSpPr>
        <p:spPr>
          <a:xfrm>
            <a:off x="4733517" y="1641480"/>
            <a:ext cx="754127" cy="523220"/>
          </a:xfrm>
          <a:prstGeom prst="rect">
            <a:avLst/>
          </a:prstGeom>
          <a:noFill/>
        </p:spPr>
        <p:txBody>
          <a:bodyPr wrap="square" rtlCol="0">
            <a:spAutoFit/>
          </a:bodyPr>
          <a:lstStyle/>
          <a:p>
            <a:pPr algn="ctr"/>
            <a:r>
              <a:rPr lang="zh-CN" altLang="en-US" sz="1400" b="1">
                <a:solidFill>
                  <a:srgbClr val="002060"/>
                </a:solidFill>
              </a:rPr>
              <a:t>双重否定律</a:t>
            </a:r>
          </a:p>
        </p:txBody>
      </p:sp>
      <mc:AlternateContent xmlns:mc="http://schemas.openxmlformats.org/markup-compatibility/2006">
        <mc:Choice xmlns:a14="http://schemas.microsoft.com/office/drawing/2010/main" Requires="a14">
          <p:sp>
            <p:nvSpPr>
              <p:cNvPr id="92" name="文本框 91">
                <a:extLst>
                  <a:ext uri="{FF2B5EF4-FFF2-40B4-BE49-F238E27FC236}">
                    <a16:creationId xmlns:a16="http://schemas.microsoft.com/office/drawing/2014/main" id="{8195F34E-D16C-4A47-B1F8-53C6FF7C671E}"/>
                  </a:ext>
                </a:extLst>
              </p:cNvPr>
              <p:cNvSpPr txBox="1"/>
              <p:nvPr/>
            </p:nvSpPr>
            <p:spPr>
              <a:xfrm>
                <a:off x="5444989" y="1662691"/>
                <a:ext cx="945871"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p:sp>
            <p:nvSpPr>
              <p:cNvPr id="92" name="文本框 91">
                <a:extLst>
                  <a:ext uri="{FF2B5EF4-FFF2-40B4-BE49-F238E27FC236}">
                    <a16:creationId xmlns:a16="http://schemas.microsoft.com/office/drawing/2014/main" id="{8195F34E-D16C-4A47-B1F8-53C6FF7C671E}"/>
                  </a:ext>
                </a:extLst>
              </p:cNvPr>
              <p:cNvSpPr txBox="1">
                <a:spLocks noRot="1" noChangeAspect="1" noMove="1" noResize="1" noEditPoints="1" noAdjustHandles="1" noChangeArrowheads="1" noChangeShapeType="1" noTextEdit="1"/>
              </p:cNvSpPr>
              <p:nvPr/>
            </p:nvSpPr>
            <p:spPr>
              <a:xfrm>
                <a:off x="5444989" y="1662691"/>
                <a:ext cx="945871" cy="215444"/>
              </a:xfrm>
              <a:prstGeom prst="rect">
                <a:avLst/>
              </a:prstGeom>
              <a:blipFill>
                <a:blip r:embed="rId21"/>
                <a:stretch>
                  <a:fillRect b="-5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3" name="文本框 92">
                <a:extLst>
                  <a:ext uri="{FF2B5EF4-FFF2-40B4-BE49-F238E27FC236}">
                    <a16:creationId xmlns:a16="http://schemas.microsoft.com/office/drawing/2014/main" id="{BFDB3348-FE04-4106-AAA2-4FC09A930DF3}"/>
                  </a:ext>
                </a:extLst>
              </p:cNvPr>
              <p:cNvSpPr txBox="1"/>
              <p:nvPr/>
            </p:nvSpPr>
            <p:spPr>
              <a:xfrm>
                <a:off x="6760270" y="1940267"/>
                <a:ext cx="92599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p:sp>
            <p:nvSpPr>
              <p:cNvPr id="93" name="文本框 92">
                <a:extLst>
                  <a:ext uri="{FF2B5EF4-FFF2-40B4-BE49-F238E27FC236}">
                    <a16:creationId xmlns:a16="http://schemas.microsoft.com/office/drawing/2014/main" id="{BFDB3348-FE04-4106-AAA2-4FC09A930DF3}"/>
                  </a:ext>
                </a:extLst>
              </p:cNvPr>
              <p:cNvSpPr txBox="1">
                <a:spLocks noRot="1" noChangeAspect="1" noMove="1" noResize="1" noEditPoints="1" noAdjustHandles="1" noChangeArrowheads="1" noChangeShapeType="1" noTextEdit="1"/>
              </p:cNvSpPr>
              <p:nvPr/>
            </p:nvSpPr>
            <p:spPr>
              <a:xfrm>
                <a:off x="6760270" y="1940267"/>
                <a:ext cx="925993" cy="215444"/>
              </a:xfrm>
              <a:prstGeom prst="rect">
                <a:avLst/>
              </a:prstGeom>
              <a:blipFill>
                <a:blip r:embed="rId22"/>
                <a:stretch>
                  <a:fillRect b="-2778"/>
                </a:stretch>
              </a:blipFill>
            </p:spPr>
            <p:txBody>
              <a:bodyPr/>
              <a:lstStyle/>
              <a:p>
                <a:r>
                  <a:rPr lang="zh-CN" altLang="en-US">
                    <a:noFill/>
                  </a:rPr>
                  <a:t> </a:t>
                </a:r>
              </a:p>
            </p:txBody>
          </p:sp>
        </mc:Fallback>
      </mc:AlternateContent>
      <p:cxnSp>
        <p:nvCxnSpPr>
          <p:cNvPr id="94" name="直接连接符 93">
            <a:extLst>
              <a:ext uri="{FF2B5EF4-FFF2-40B4-BE49-F238E27FC236}">
                <a16:creationId xmlns:a16="http://schemas.microsoft.com/office/drawing/2014/main" id="{147F9A1C-DD33-4F10-9311-0B3B2A77E30F}"/>
              </a:ext>
            </a:extLst>
          </p:cNvPr>
          <p:cNvCxnSpPr>
            <a:cxnSpLocks/>
          </p:cNvCxnSpPr>
          <p:nvPr/>
        </p:nvCxnSpPr>
        <p:spPr>
          <a:xfrm>
            <a:off x="6740392" y="1910912"/>
            <a:ext cx="945871" cy="735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文本框 94">
                <a:extLst>
                  <a:ext uri="{FF2B5EF4-FFF2-40B4-BE49-F238E27FC236}">
                    <a16:creationId xmlns:a16="http://schemas.microsoft.com/office/drawing/2014/main" id="{243B05CF-BD1E-4AF1-830A-ED1D127F650C}"/>
                  </a:ext>
                </a:extLst>
              </p:cNvPr>
              <p:cNvSpPr txBox="1"/>
              <p:nvPr/>
            </p:nvSpPr>
            <p:spPr>
              <a:xfrm>
                <a:off x="6740391" y="1660181"/>
                <a:ext cx="945871"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p:sp>
            <p:nvSpPr>
              <p:cNvPr id="95" name="文本框 94">
                <a:extLst>
                  <a:ext uri="{FF2B5EF4-FFF2-40B4-BE49-F238E27FC236}">
                    <a16:creationId xmlns:a16="http://schemas.microsoft.com/office/drawing/2014/main" id="{243B05CF-BD1E-4AF1-830A-ED1D127F650C}"/>
                  </a:ext>
                </a:extLst>
              </p:cNvPr>
              <p:cNvSpPr txBox="1">
                <a:spLocks noRot="1" noChangeAspect="1" noMove="1" noResize="1" noEditPoints="1" noAdjustHandles="1" noChangeArrowheads="1" noChangeShapeType="1" noTextEdit="1"/>
              </p:cNvSpPr>
              <p:nvPr/>
            </p:nvSpPr>
            <p:spPr>
              <a:xfrm>
                <a:off x="6740391" y="1660181"/>
                <a:ext cx="945871" cy="215444"/>
              </a:xfrm>
              <a:prstGeom prst="rect">
                <a:avLst/>
              </a:prstGeom>
              <a:blipFill>
                <a:blip r:embed="rId23"/>
                <a:stretch>
                  <a:fillRect b="-2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05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784061" y="824884"/>
            <a:ext cx="7575872" cy="1862048"/>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命题演算的自然推理系统</a:t>
            </a: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自然推理系统使用更多规则构造形式推出的证明，这使得证明的构造更为自然，与人们的日常推理和数学证明方式非常类似</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自然推理系统的规则体现了各个运算符在推理过程中的基本作用</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自然推理系统的可靠性和完全性可通过它与公理化系统等价来证明</a:t>
            </a:r>
            <a:endParaRPr lang="zh-CN" altLang="en-US"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784060" y="2839097"/>
            <a:ext cx="7575871" cy="1733808"/>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通过自然推理系统了解使用命题逻辑语言进行推理的基本规则</a:t>
            </a: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只用</a:t>
            </a:r>
            <a:r>
              <a:rPr lang="zh-CN" altLang="en-US" sz="1800" b="1">
                <a:solidFill>
                  <a:schemeClr val="accent2">
                    <a:lumMod val="50000"/>
                  </a:schemeClr>
                </a:solidFill>
                <a:latin typeface="楷体" panose="02010609060101010101" pitchFamily="49" charset="-122"/>
                <a:ea typeface="楷体" panose="02010609060101010101" pitchFamily="49" charset="-122"/>
              </a:rPr>
              <a:t>前提引入、反证法、合取规则、化简规则、附加律、析取消除、蕴涵引入、假言推理、双蕴涵引入、双蕴涵消除、假言三段论、假言易位、析取三段论规则构造形式推理的证明</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44</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4EF4F1-2320-4A38-9DB9-B6A5F4FF9B2B}"/>
                  </a:ext>
                </a:extLst>
              </p:cNvPr>
              <p:cNvSpPr txBox="1"/>
              <p:nvPr/>
            </p:nvSpPr>
            <p:spPr>
              <a:xfrm>
                <a:off x="370229" y="815961"/>
                <a:ext cx="7517876" cy="850617"/>
              </a:xfrm>
              <a:prstGeom prst="rect">
                <a:avLst/>
              </a:prstGeom>
              <a:solidFill>
                <a:schemeClr val="accent6">
                  <a:lumMod val="20000"/>
                  <a:lumOff val="80000"/>
                  <a:alpha val="36000"/>
                </a:schemeClr>
              </a:solidFill>
            </p:spPr>
            <p:txBody>
              <a:bodyPr wrap="square" rtlCol="0">
                <a:spAutoFit/>
              </a:bodyPr>
              <a:lstStyle/>
              <a:p>
                <a:pPr>
                  <a:lnSpc>
                    <a:spcPts val="1600"/>
                  </a:lnSpc>
                  <a:spcBef>
                    <a:spcPts val="600"/>
                  </a:spcBef>
                  <a:spcAft>
                    <a:spcPts val="600"/>
                  </a:spcAft>
                </a:pPr>
                <a:r>
                  <a:rPr lang="en-US" altLang="zh-CN" sz="1200" b="1">
                    <a:solidFill>
                      <a:srgbClr val="002060"/>
                    </a:solidFill>
                  </a:rPr>
                  <a:t>2.36	</a:t>
                </a:r>
                <a:r>
                  <a:rPr lang="zh-CN" altLang="en-US" sz="1200" b="1">
                    <a:solidFill>
                      <a:srgbClr val="002060"/>
                    </a:solidFill>
                  </a:rPr>
                  <a:t>只用自然推理系统的前提引入、反证法、合取规则、化简规则、附加律、析取消除、蕴涵引入、假言</a:t>
                </a:r>
                <a:r>
                  <a:rPr lang="en-US" altLang="zh-CN" sz="1200" b="1">
                    <a:solidFill>
                      <a:srgbClr val="002060"/>
                    </a:solidFill>
                  </a:rPr>
                  <a:t>	</a:t>
                </a:r>
                <a:r>
                  <a:rPr lang="zh-CN" altLang="en-US" sz="1200" b="1">
                    <a:solidFill>
                      <a:srgbClr val="002060"/>
                    </a:solidFill>
                  </a:rPr>
                  <a:t>推理、双蕴涵引入、双蕴涵消除、假言三段论、假言易位、析取三段论这些规则证明下面的形式推出：</a:t>
                </a:r>
              </a:p>
              <a:p>
                <a:pPr algn="ctr">
                  <a:lnSpc>
                    <a:spcPts val="1600"/>
                  </a:lnSpc>
                  <a:spcBef>
                    <a:spcPts val="600"/>
                  </a:spcBef>
                  <a:spcAft>
                    <a:spcPts val="600"/>
                  </a:spcAft>
                </a:pPr>
                <a:r>
                  <a:rPr lang="en-US" altLang="zh-CN" sz="1200" b="1">
                    <a:solidFill>
                      <a:srgbClr val="C00000"/>
                    </a:solidFill>
                  </a:rPr>
                  <a:t>(1)</a:t>
                </a:r>
                <a:r>
                  <a:rPr lang="en-US" altLang="zh-CN" sz="1200" b="1">
                    <a:solidFill>
                      <a:srgbClr val="002060"/>
                    </a:solidFill>
                  </a:rPr>
                  <a:t> </a:t>
                </a:r>
                <a14:m>
                  <m:oMath xmlns:m="http://schemas.openxmlformats.org/officeDocument/2006/math">
                    <m:d>
                      <m:dPr>
                        <m:ctrlPr>
                          <a:rPr lang="en-US" altLang="zh-CN" sz="1200" b="1" i="1" smtClean="0">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𝑩</m:t>
                        </m:r>
                      </m:e>
                    </m:d>
                    <m:r>
                      <a:rPr lang="en-US" altLang="zh-CN" sz="1200" b="1" i="1">
                        <a:solidFill>
                          <a:srgbClr val="C00000"/>
                        </a:solidFill>
                        <a:latin typeface="Cambria Math" panose="02040503050406030204" pitchFamily="18" charset="0"/>
                      </a:rPr>
                      <m:t>∨</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𝑪</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𝑨</m:t>
                    </m:r>
                    <m:r>
                      <a:rPr lang="en-US" altLang="zh-CN" sz="1200" b="1" i="1">
                        <a:solidFill>
                          <a:srgbClr val="C00000"/>
                        </a:solidFill>
                        <a:latin typeface="Cambria Math" panose="02040503050406030204" pitchFamily="18" charset="0"/>
                      </a:rPr>
                      <m:t>∧</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𝑪</m:t>
                        </m:r>
                      </m:e>
                    </m:d>
                  </m:oMath>
                </a14:m>
                <a:r>
                  <a:rPr lang="en-US" altLang="zh-CN" sz="1200" b="1">
                    <a:solidFill>
                      <a:srgbClr val="002060"/>
                    </a:solidFill>
                  </a:rPr>
                  <a:t>  		</a:t>
                </a:r>
                <a:r>
                  <a:rPr lang="en-US" altLang="zh-CN" sz="1200" b="1">
                    <a:solidFill>
                      <a:srgbClr val="C00000"/>
                    </a:solidFill>
                  </a:rPr>
                  <a:t>(2)</a:t>
                </a:r>
                <a:r>
                  <a:rPr lang="en-US" altLang="zh-CN" sz="1200" b="1">
                    <a:solidFill>
                      <a:srgbClr val="002060"/>
                    </a:solidFill>
                  </a:rPr>
                  <a:t> </a:t>
                </a:r>
                <a14:m>
                  <m:oMath xmlns:m="http://schemas.openxmlformats.org/officeDocument/2006/math">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𝑨</m:t>
                    </m:r>
                    <m:r>
                      <a:rPr lang="en-US" altLang="zh-CN" sz="1200" b="1" i="1">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𝑩</m:t>
                    </m:r>
                    <m:r>
                      <a:rPr lang="en-US" altLang="zh-CN" sz="1200" b="1" i="1" smtClean="0">
                        <a:solidFill>
                          <a:srgbClr val="C00000"/>
                        </a:solidFill>
                        <a:latin typeface="Cambria Math" panose="02040503050406030204" pitchFamily="18" charset="0"/>
                      </a:rPr>
                      <m:t>⊢¬</m:t>
                    </m:r>
                    <m:d>
                      <m:dPr>
                        <m:ctrlPr>
                          <a:rPr lang="en-US" altLang="zh-CN" sz="1200" b="1" i="1" smtClean="0">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𝑨</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𝑩</m:t>
                        </m:r>
                      </m:e>
                    </m:d>
                  </m:oMath>
                </a14:m>
                <a:endParaRPr lang="en-US" altLang="zh-CN" sz="1200" b="1">
                  <a:solidFill>
                    <a:srgbClr val="002060"/>
                  </a:solidFill>
                </a:endParaRPr>
              </a:p>
            </p:txBody>
          </p:sp>
        </mc:Choice>
        <mc:Fallback xmlns="">
          <p:sp>
            <p:nvSpPr>
              <p:cNvPr id="2" name="文本框 1">
                <a:extLst>
                  <a:ext uri="{FF2B5EF4-FFF2-40B4-BE49-F238E27FC236}">
                    <a16:creationId xmlns:a16="http://schemas.microsoft.com/office/drawing/2014/main" id="{BF4EF4F1-2320-4A38-9DB9-B6A5F4FF9B2B}"/>
                  </a:ext>
                </a:extLst>
              </p:cNvPr>
              <p:cNvSpPr txBox="1">
                <a:spLocks noRot="1" noChangeAspect="1" noMove="1" noResize="1" noEditPoints="1" noAdjustHandles="1" noChangeArrowheads="1" noChangeShapeType="1" noTextEdit="1"/>
              </p:cNvSpPr>
              <p:nvPr/>
            </p:nvSpPr>
            <p:spPr>
              <a:xfrm>
                <a:off x="370229" y="815961"/>
                <a:ext cx="7517876" cy="850617"/>
              </a:xfrm>
              <a:prstGeom prst="rect">
                <a:avLst/>
              </a:prstGeom>
              <a:blipFill>
                <a:blip r:embed="rId2"/>
                <a:stretch>
                  <a:fillRect l="-81" b="-5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D16D187-B8C7-48E4-8032-4F856E57AF2D}"/>
                  </a:ext>
                </a:extLst>
              </p:cNvPr>
              <p:cNvSpPr txBox="1"/>
              <p:nvPr/>
            </p:nvSpPr>
            <p:spPr>
              <a:xfrm>
                <a:off x="370229" y="1790124"/>
                <a:ext cx="8403535" cy="2764090"/>
              </a:xfrm>
              <a:prstGeom prst="rect">
                <a:avLst/>
              </a:prstGeom>
              <a:solidFill>
                <a:schemeClr val="accent6">
                  <a:lumMod val="20000"/>
                  <a:lumOff val="80000"/>
                  <a:alpha val="47000"/>
                </a:schemeClr>
              </a:solidFill>
            </p:spPr>
            <p:txBody>
              <a:bodyPr wrap="square" rtlCol="0">
                <a:spAutoFit/>
              </a:bodyPr>
              <a:lstStyle/>
              <a:p>
                <a:pPr>
                  <a:lnSpc>
                    <a:spcPts val="1600"/>
                  </a:lnSpc>
                  <a:spcBef>
                    <a:spcPts val="600"/>
                  </a:spcBef>
                </a:pPr>
                <a:r>
                  <a:rPr lang="en-US" altLang="zh-CN" sz="1200" b="1">
                    <a:solidFill>
                      <a:srgbClr val="002060"/>
                    </a:solidFill>
                  </a:rPr>
                  <a:t>2.37	</a:t>
                </a:r>
                <a:r>
                  <a:rPr lang="zh-CN" altLang="en-US" sz="1200" b="1">
                    <a:solidFill>
                      <a:srgbClr val="002060"/>
                    </a:solidFill>
                  </a:rPr>
                  <a:t>依次用</a:t>
                </a:r>
                <a14:m>
                  <m:oMath xmlns:m="http://schemas.openxmlformats.org/officeDocument/2006/math">
                    <m:r>
                      <a:rPr lang="en-US" altLang="zh-CN" sz="1200" b="1" i="1" smtClean="0">
                        <a:solidFill>
                          <a:srgbClr val="002060"/>
                        </a:solidFill>
                        <a:latin typeface="Cambria Math" panose="02040503050406030204" pitchFamily="18" charset="0"/>
                      </a:rPr>
                      <m:t>𝒑</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𝒒</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𝒓</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𝒔</m:t>
                    </m:r>
                    <m:r>
                      <a:rPr lang="en-US" altLang="zh-CN" sz="1200" b="1" i="1">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𝒕</m:t>
                    </m:r>
                  </m:oMath>
                </a14:m>
                <a:r>
                  <a:rPr lang="zh-CN" altLang="en-US" sz="1200" b="1">
                    <a:solidFill>
                      <a:srgbClr val="002060"/>
                    </a:solidFill>
                  </a:rPr>
                  <a:t>表示下面推理中的原子命题，并将自然语言陈述的推理符号化自然推理系统中的形式推出，后构造</a:t>
                </a:r>
                <a:r>
                  <a:rPr lang="en-US" altLang="zh-CN" sz="1200" b="1">
                    <a:solidFill>
                      <a:srgbClr val="002060"/>
                    </a:solidFill>
                  </a:rPr>
                  <a:t>	</a:t>
                </a:r>
                <a:r>
                  <a:rPr lang="zh-CN" altLang="en-US" sz="1200" b="1">
                    <a:solidFill>
                      <a:srgbClr val="002060"/>
                    </a:solidFill>
                  </a:rPr>
                  <a:t>证明（序列）证明该形式推出是自然推理系统的内定理，从而验证该推理的有效性（只使用上一题列出的规则）。</a:t>
                </a:r>
              </a:p>
              <a:p>
                <a:pPr>
                  <a:lnSpc>
                    <a:spcPts val="1600"/>
                  </a:lnSpc>
                  <a:spcBef>
                    <a:spcPts val="600"/>
                  </a:spcBef>
                </a:pPr>
                <a:r>
                  <a:rPr lang="en-US" altLang="zh-CN" sz="1100" b="1">
                    <a:solidFill>
                      <a:schemeClr val="accent2">
                        <a:lumMod val="50000"/>
                      </a:schemeClr>
                    </a:solidFill>
                  </a:rPr>
                  <a:t>(1)	</a:t>
                </a:r>
                <a:r>
                  <a:rPr lang="zh-CN" altLang="en-US" sz="1100" b="1">
                    <a:solidFill>
                      <a:schemeClr val="accent2">
                        <a:lumMod val="50000"/>
                      </a:schemeClr>
                    </a:solidFill>
                    <a:latin typeface="楷体" panose="02010609060101010101" pitchFamily="49" charset="-122"/>
                    <a:ea typeface="楷体" panose="02010609060101010101" pitchFamily="49" charset="-122"/>
                  </a:rPr>
                  <a:t>如果语言与它们所表达的含义之间有实质性的联系，那么，所有的人都将使用同一种语言。但事实上人类有多种语言。而语言</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具有民族特点是语言与它们所表达的含义之间不具有实质性联系的必要条件。因此，语言具有民族特点。</a:t>
                </a:r>
              </a:p>
              <a:p>
                <a:pPr>
                  <a:lnSpc>
                    <a:spcPts val="1600"/>
                  </a:lnSpc>
                  <a:spcBef>
                    <a:spcPts val="600"/>
                  </a:spcBef>
                </a:pPr>
                <a:r>
                  <a:rPr lang="en-US" altLang="zh-CN" sz="1100" b="1">
                    <a:solidFill>
                      <a:schemeClr val="accent2">
                        <a:lumMod val="50000"/>
                      </a:schemeClr>
                    </a:solidFill>
                  </a:rPr>
                  <a:t>(2) 	</a:t>
                </a:r>
                <a:r>
                  <a:rPr lang="zh-CN" altLang="en-US" sz="1100" b="1">
                    <a:solidFill>
                      <a:schemeClr val="accent2">
                        <a:lumMod val="50000"/>
                      </a:schemeClr>
                    </a:solidFill>
                    <a:latin typeface="楷体" panose="02010609060101010101" pitchFamily="49" charset="-122"/>
                    <a:ea typeface="楷体" panose="02010609060101010101" pitchFamily="49" charset="-122"/>
                  </a:rPr>
                  <a:t>如果人的思维是纯个人的，那么我就不可能知道除我之外任何一个也有思维。而有思维是一个人之所以成为人的必要条件。如</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果这点成立的话，则如果我不知道除我之外任何一个人也有思维，那我就不会知道除我之外的任何人也是人。因此，只要我知</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道除我之外某个人也是人，就说明人的思维不是纯个人的。（提示：</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𝒑</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表示“人的思维是纯个人的”；</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𝒒</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表示“我能知道除我之</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外某个人也有思维”；</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𝒓</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表示“有思维是一个人之所以成为人的必要条件”；</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𝒔</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表示“我能知道除我之外某个人也是人”）</a:t>
                </a:r>
              </a:p>
              <a:p>
                <a:pPr>
                  <a:lnSpc>
                    <a:spcPts val="1600"/>
                  </a:lnSpc>
                  <a:spcBef>
                    <a:spcPts val="600"/>
                  </a:spcBef>
                </a:pPr>
                <a:r>
                  <a:rPr lang="en-US" altLang="zh-CN" sz="1100" b="1">
                    <a:solidFill>
                      <a:schemeClr val="accent2">
                        <a:lumMod val="50000"/>
                      </a:schemeClr>
                    </a:solidFill>
                  </a:rPr>
                  <a:t>(3)	</a:t>
                </a:r>
                <a:r>
                  <a:rPr lang="zh-CN" altLang="en-US" sz="1100" b="1">
                    <a:solidFill>
                      <a:schemeClr val="accent2">
                        <a:lumMod val="50000"/>
                      </a:schemeClr>
                    </a:solidFill>
                    <a:latin typeface="楷体" panose="02010609060101010101" pitchFamily="49" charset="-122"/>
                    <a:ea typeface="楷体" panose="02010609060101010101" pitchFamily="49" charset="-122"/>
                  </a:rPr>
                  <a:t>有效性是指形式的有效性。我们两个人的推理具有完全相同的形式。如果这两个断定都成立的话，那么，你的推理是有效的，</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当且仅当我的推理是有效的。我的推理具有真前提和假结论。我的推理不能既是有效的，又出现真前提和假结论。因此你的推</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理是无效的。（提示：</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𝒑</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表示“有效性是指形式的有效性”；</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𝒒</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表示“我们两个人的推理具有完全相同的形式”；</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𝒓</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表示“我的</a:t>
                </a:r>
                <a:r>
                  <a:rPr lang="en-US" altLang="zh-CN" sz="1100" b="1">
                    <a:solidFill>
                      <a:schemeClr val="accent2">
                        <a:lumMod val="50000"/>
                      </a:schemeClr>
                    </a:solidFill>
                    <a:latin typeface="楷体" panose="02010609060101010101" pitchFamily="49" charset="-122"/>
                    <a:ea typeface="楷体" panose="02010609060101010101" pitchFamily="49" charset="-122"/>
                  </a:rPr>
                  <a:t>	</a:t>
                </a:r>
                <a:r>
                  <a:rPr lang="zh-CN" altLang="en-US" sz="1100" b="1">
                    <a:solidFill>
                      <a:schemeClr val="accent2">
                        <a:lumMod val="50000"/>
                      </a:schemeClr>
                    </a:solidFill>
                    <a:latin typeface="楷体" panose="02010609060101010101" pitchFamily="49" charset="-122"/>
                    <a:ea typeface="楷体" panose="02010609060101010101" pitchFamily="49" charset="-122"/>
                  </a:rPr>
                  <a:t>推理具有真前提和假结论”；</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𝒔</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表示“你的推理是有效的”；</a:t>
                </a:r>
                <a14:m>
                  <m:oMath xmlns:m="http://schemas.openxmlformats.org/officeDocument/2006/math">
                    <m:r>
                      <a:rPr lang="en-US" altLang="zh-CN" sz="1100" b="1" i="1" smtClean="0">
                        <a:solidFill>
                          <a:schemeClr val="accent2">
                            <a:lumMod val="50000"/>
                          </a:schemeClr>
                        </a:solidFill>
                        <a:latin typeface="Cambria Math" panose="02040503050406030204" pitchFamily="18" charset="0"/>
                      </a:rPr>
                      <m:t>𝒕</m:t>
                    </m:r>
                  </m:oMath>
                </a14:m>
                <a:r>
                  <a:rPr lang="zh-CN" altLang="en-US" sz="1100" b="1">
                    <a:solidFill>
                      <a:schemeClr val="accent2">
                        <a:lumMod val="50000"/>
                      </a:schemeClr>
                    </a:solidFill>
                    <a:latin typeface="楷体" panose="02010609060101010101" pitchFamily="49" charset="-122"/>
                    <a:ea typeface="楷体" panose="02010609060101010101" pitchFamily="49" charset="-122"/>
                  </a:rPr>
                  <a:t>表示“我的推理是有效的”）</a:t>
                </a:r>
              </a:p>
            </p:txBody>
          </p:sp>
        </mc:Choice>
        <mc:Fallback xmlns="">
          <p:sp>
            <p:nvSpPr>
              <p:cNvPr id="5" name="文本框 4">
                <a:extLst>
                  <a:ext uri="{FF2B5EF4-FFF2-40B4-BE49-F238E27FC236}">
                    <a16:creationId xmlns:a16="http://schemas.microsoft.com/office/drawing/2014/main" id="{CD16D187-B8C7-48E4-8032-4F856E57AF2D}"/>
                  </a:ext>
                </a:extLst>
              </p:cNvPr>
              <p:cNvSpPr txBox="1">
                <a:spLocks noRot="1" noChangeAspect="1" noMove="1" noResize="1" noEditPoints="1" noAdjustHandles="1" noChangeArrowheads="1" noChangeShapeType="1" noTextEdit="1"/>
              </p:cNvSpPr>
              <p:nvPr/>
            </p:nvSpPr>
            <p:spPr>
              <a:xfrm>
                <a:off x="370229" y="1790124"/>
                <a:ext cx="8403535" cy="2764090"/>
              </a:xfrm>
              <a:prstGeom prst="rect">
                <a:avLst/>
              </a:prstGeom>
              <a:blipFill>
                <a:blip r:embed="rId3"/>
                <a:stretch>
                  <a:fillRect l="-73" b="-4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56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7FB80BB-4EF0-4159-B415-D558FF03040E}"/>
                  </a:ext>
                </a:extLst>
              </p:cNvPr>
              <p:cNvSpPr txBox="1"/>
              <p:nvPr/>
            </p:nvSpPr>
            <p:spPr>
              <a:xfrm>
                <a:off x="777711" y="854198"/>
                <a:ext cx="7588577" cy="1454437"/>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b="1">
                    <a:solidFill>
                      <a:schemeClr val="accent6">
                        <a:lumMod val="50000"/>
                      </a:schemeClr>
                    </a:solidFill>
                  </a:rPr>
                  <a:t>命题演算自然推理系统直接考虑如何用规则得到带前提的形式推出</a:t>
                </a:r>
                <a14:m>
                  <m:oMath xmlns:m="http://schemas.openxmlformats.org/officeDocument/2006/math">
                    <m:r>
                      <a:rPr lang="en-US" altLang="zh-CN" b="1" i="0" smtClean="0">
                        <a:solidFill>
                          <a:schemeClr val="accent6">
                            <a:lumMod val="50000"/>
                          </a:schemeClr>
                        </a:solidFill>
                        <a:latin typeface="Cambria Math" panose="02040503050406030204" pitchFamily="18" charset="0"/>
                      </a:rPr>
                      <m:t>𝚪</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𝑨</m:t>
                    </m:r>
                  </m:oMath>
                </a14:m>
                <a:endParaRPr lang="en-US" altLang="zh-CN"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可认为命题演算自然推理系统的内定理就具有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这种形式</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形式推出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理解为判断从前提集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通过推理能否得到结论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是内定理，则从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能得到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17FB80BB-4EF0-4159-B415-D558FF03040E}"/>
                  </a:ext>
                </a:extLst>
              </p:cNvPr>
              <p:cNvSpPr txBox="1">
                <a:spLocks noRot="1" noChangeAspect="1" noMove="1" noResize="1" noEditPoints="1" noAdjustHandles="1" noChangeArrowheads="1" noChangeShapeType="1" noTextEdit="1"/>
              </p:cNvSpPr>
              <p:nvPr/>
            </p:nvSpPr>
            <p:spPr>
              <a:xfrm>
                <a:off x="777711" y="854198"/>
                <a:ext cx="7588577" cy="1454437"/>
              </a:xfrm>
              <a:prstGeom prst="rect">
                <a:avLst/>
              </a:prstGeom>
              <a:blipFill>
                <a:blip r:embed="rId2"/>
                <a:stretch>
                  <a:fillRect l="-723" t="-837" b="-33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D47DFA4-2BB2-4DFD-A715-4CAB217E52C9}"/>
              </a:ext>
            </a:extLst>
          </p:cNvPr>
          <p:cNvSpPr txBox="1"/>
          <p:nvPr/>
        </p:nvSpPr>
        <p:spPr>
          <a:xfrm>
            <a:off x="777711" y="2488341"/>
            <a:ext cx="7553740" cy="369332"/>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命题演算自然推理系统的规则具有下面的形式：</a:t>
            </a:r>
            <a:endParaRPr lang="en-US" altLang="zh-CN" b="1">
              <a:solidFill>
                <a:srgbClr val="002060"/>
              </a:solidFill>
            </a:endParaRPr>
          </a:p>
        </p:txBody>
      </p:sp>
      <p:grpSp>
        <p:nvGrpSpPr>
          <p:cNvPr id="8" name="组合 7">
            <a:extLst>
              <a:ext uri="{FF2B5EF4-FFF2-40B4-BE49-F238E27FC236}">
                <a16:creationId xmlns:a16="http://schemas.microsoft.com/office/drawing/2014/main" id="{55B2DE0F-3CE8-44C1-BBD5-ED872E01ED75}"/>
              </a:ext>
            </a:extLst>
          </p:cNvPr>
          <p:cNvGrpSpPr/>
          <p:nvPr/>
        </p:nvGrpSpPr>
        <p:grpSpPr>
          <a:xfrm>
            <a:off x="2126973" y="2857673"/>
            <a:ext cx="4890052" cy="738664"/>
            <a:chOff x="2126974" y="3102938"/>
            <a:chExt cx="4890052" cy="738664"/>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79737C9-665D-4AFB-93B0-E2B372B1E3CF}"/>
                    </a:ext>
                  </a:extLst>
                </p:cNvPr>
                <p:cNvSpPr txBox="1"/>
                <p:nvPr/>
              </p:nvSpPr>
              <p:spPr>
                <a:xfrm>
                  <a:off x="2126974" y="3102938"/>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𝒏</m:t>
                            </m:r>
                          </m:sub>
                        </m:sSub>
                      </m:oMath>
                    </m:oMathPara>
                  </a14:m>
                  <a:endParaRPr lang="en-US" altLang="zh-CN"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479737C9-665D-4AFB-93B0-E2B372B1E3CF}"/>
                    </a:ext>
                  </a:extLst>
                </p:cNvPr>
                <p:cNvSpPr txBox="1">
                  <a:spLocks noRot="1" noChangeAspect="1" noMove="1" noResize="1" noEditPoints="1" noAdjustHandles="1" noChangeArrowheads="1" noChangeShapeType="1" noTextEdit="1"/>
                </p:cNvSpPr>
                <p:nvPr/>
              </p:nvSpPr>
              <p:spPr>
                <a:xfrm>
                  <a:off x="2126974" y="3102938"/>
                  <a:ext cx="489005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6CBBBEF-DAC0-4E5B-9D5C-C1E90050BE22}"/>
                    </a:ext>
                  </a:extLst>
                </p:cNvPr>
                <p:cNvSpPr txBox="1"/>
                <p:nvPr/>
              </p:nvSpPr>
              <p:spPr>
                <a:xfrm>
                  <a:off x="2126974" y="3472270"/>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B6CBBBEF-DAC0-4E5B-9D5C-C1E90050BE22}"/>
                    </a:ext>
                  </a:extLst>
                </p:cNvPr>
                <p:cNvSpPr txBox="1">
                  <a:spLocks noRot="1" noChangeAspect="1" noMove="1" noResize="1" noEditPoints="1" noAdjustHandles="1" noChangeArrowheads="1" noChangeShapeType="1" noTextEdit="1"/>
                </p:cNvSpPr>
                <p:nvPr/>
              </p:nvSpPr>
              <p:spPr>
                <a:xfrm>
                  <a:off x="2126974" y="3472270"/>
                  <a:ext cx="4890052"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B6CCAC77-33A3-4BBA-8A5E-EF120D773016}"/>
                </a:ext>
              </a:extLst>
            </p:cNvPr>
            <p:cNvCxnSpPr/>
            <p:nvPr/>
          </p:nvCxnSpPr>
          <p:spPr>
            <a:xfrm>
              <a:off x="2126974" y="3472270"/>
              <a:ext cx="4890052"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6BF8366-1994-481E-92A1-A464D34DD071}"/>
                  </a:ext>
                </a:extLst>
              </p:cNvPr>
              <p:cNvSpPr txBox="1"/>
              <p:nvPr/>
            </p:nvSpPr>
            <p:spPr>
              <a:xfrm>
                <a:off x="777711" y="3596337"/>
                <a:ext cx="7571162" cy="92333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直观地说，就是若</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𝟏</m:t>
                        </m:r>
                      </m:sub>
                    </m:sSub>
                  </m:oMath>
                </a14:m>
                <a:r>
                  <a:rPr lang="en-US" altLang="zh-CN" sz="1600" b="1">
                    <a:solidFill>
                      <a:schemeClr val="accent6">
                        <a:lumMod val="50000"/>
                      </a:schemeClr>
                    </a:solidFill>
                    <a:latin typeface="+mn-ea"/>
                  </a:rPr>
                  <a:t>, </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𝟐</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𝟐</m:t>
                        </m:r>
                      </m:sub>
                    </m:sSub>
                  </m:oMath>
                </a14:m>
                <a:r>
                  <a:rPr lang="en-US" altLang="zh-CN" sz="1600" b="1">
                    <a:solidFill>
                      <a:schemeClr val="accent6">
                        <a:lumMod val="50000"/>
                      </a:schemeClr>
                    </a:solidFill>
                    <a:latin typeface="+mn-ea"/>
                  </a:rPr>
                  <a:t>,</a:t>
                </a:r>
                <a:r>
                  <a:rPr lang="zh-CN" altLang="en-US" sz="1600" b="1">
                    <a:solidFill>
                      <a:schemeClr val="accent6">
                        <a:lumMod val="50000"/>
                      </a:schemeClr>
                    </a:solidFill>
                    <a:latin typeface="+mn-ea"/>
                  </a:rPr>
                  <a:t> </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oMath>
                </a14:m>
                <a:r>
                  <a:rPr lang="en-US" altLang="zh-CN" sz="1600" b="1">
                    <a:solidFill>
                      <a:schemeClr val="accent6">
                        <a:lumMod val="50000"/>
                      </a:schemeClr>
                    </a:solidFill>
                    <a:latin typeface="+mn-ea"/>
                  </a:rPr>
                  <a:t>,</a:t>
                </a:r>
                <a:r>
                  <a:rPr lang="zh-CN" altLang="en-US" sz="1600" b="1">
                    <a:solidFill>
                      <a:schemeClr val="accent6">
                        <a:lumMod val="50000"/>
                      </a:schemeClr>
                    </a:solidFill>
                    <a:latin typeface="+mn-ea"/>
                  </a:rPr>
                  <a:t> </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𝒏</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𝒏</m:t>
                        </m:r>
                      </m:sub>
                    </m:sSub>
                  </m:oMath>
                </a14:m>
                <a:r>
                  <a:rPr lang="zh-CN" altLang="en-US" sz="1600" b="1">
                    <a:solidFill>
                      <a:schemeClr val="accent6">
                        <a:lumMod val="50000"/>
                      </a:schemeClr>
                    </a:solidFill>
                    <a:latin typeface="+mn-ea"/>
                  </a:rPr>
                  <a:t>都是内定理，则</a:t>
                </a:r>
                <a14:m>
                  <m:oMath xmlns:m="http://schemas.openxmlformats.org/officeDocument/2006/math">
                    <m:r>
                      <a:rPr lang="en-US" altLang="zh-CN" sz="1600" b="1" i="0" smtClean="0">
                        <a:solidFill>
                          <a:schemeClr val="accent6">
                            <a:lumMod val="50000"/>
                          </a:schemeClr>
                        </a:solidFill>
                        <a:latin typeface="Cambria Math" panose="02040503050406030204" pitchFamily="18" charset="0"/>
                      </a:rPr>
                      <m:t>𝚪</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mn-ea"/>
                  </a:rPr>
                  <a:t>也是内定理</a:t>
                </a:r>
                <a:endParaRPr lang="en-US" altLang="zh-CN" sz="1600" b="1">
                  <a:solidFill>
                    <a:schemeClr val="accent6">
                      <a:lumMod val="50000"/>
                    </a:schemeClr>
                  </a:solidFill>
                  <a:latin typeface="+mn-ea"/>
                </a:endParaRPr>
              </a:p>
              <a:p>
                <a:pPr marL="742950" lvl="1" indent="-285750">
                  <a:spcBef>
                    <a:spcPts val="600"/>
                  </a:spcBef>
                  <a:buFont typeface="Arial" panose="020B0604020202020204" pitchFamily="34" charset="0"/>
                  <a:buChar char="•"/>
                </a:pP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rPr>
                        </m:ctrlPr>
                      </m:sSubPr>
                      <m:e>
                        <m:r>
                          <a:rPr lang="en-US" altLang="zh-CN" sz="1400" b="1" i="0">
                            <a:solidFill>
                              <a:schemeClr val="accent2">
                                <a:lumMod val="50000"/>
                              </a:schemeClr>
                            </a:solidFill>
                            <a:latin typeface="Cambria Math" panose="02040503050406030204" pitchFamily="18" charset="0"/>
                          </a:rPr>
                          <m:t>𝚪</m:t>
                        </m:r>
                      </m:e>
                      <m:sub>
                        <m:r>
                          <a:rPr lang="en-US" altLang="zh-CN" sz="1400" b="1" i="0">
                            <a:solidFill>
                              <a:schemeClr val="accent2">
                                <a:lumMod val="50000"/>
                              </a:schemeClr>
                            </a:solidFill>
                            <a:latin typeface="Cambria Math" panose="02040503050406030204" pitchFamily="18" charset="0"/>
                          </a:rPr>
                          <m:t>𝟏</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𝟏</m:t>
                        </m:r>
                      </m:sub>
                    </m:sSub>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rPr>
                        </m:ctrlPr>
                      </m:sSubPr>
                      <m:e>
                        <m:r>
                          <a:rPr lang="en-US" altLang="zh-CN" sz="1400" b="1" i="0">
                            <a:solidFill>
                              <a:schemeClr val="accent2">
                                <a:lumMod val="50000"/>
                              </a:schemeClr>
                            </a:solidFill>
                            <a:latin typeface="Cambria Math" panose="02040503050406030204" pitchFamily="18" charset="0"/>
                          </a:rPr>
                          <m:t>𝚪</m:t>
                        </m:r>
                      </m:e>
                      <m:sub>
                        <m:r>
                          <a:rPr lang="en-US" altLang="zh-CN" sz="1400" b="1" i="0">
                            <a:solidFill>
                              <a:schemeClr val="accent2">
                                <a:lumMod val="50000"/>
                              </a:schemeClr>
                            </a:solidFill>
                            <a:latin typeface="Cambria Math" panose="02040503050406030204" pitchFamily="18" charset="0"/>
                          </a:rPr>
                          <m:t>𝟐</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𝟐</m:t>
                        </m:r>
                      </m:sub>
                    </m:sSub>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rPr>
                        </m:ctrlPr>
                      </m:sSubPr>
                      <m:e>
                        <m:r>
                          <a:rPr lang="en-US" altLang="zh-CN" sz="1400" b="1" i="0">
                            <a:solidFill>
                              <a:schemeClr val="accent2">
                                <a:lumMod val="50000"/>
                              </a:schemeClr>
                            </a:solidFill>
                            <a:latin typeface="Cambria Math" panose="02040503050406030204" pitchFamily="18" charset="0"/>
                          </a:rPr>
                          <m:t>𝚪</m:t>
                        </m:r>
                      </m:e>
                      <m:sub>
                        <m:r>
                          <a:rPr lang="en-US" altLang="zh-CN" sz="1400" b="1" i="0">
                            <a:solidFill>
                              <a:schemeClr val="accent2">
                                <a:lumMod val="50000"/>
                              </a:schemeClr>
                            </a:solidFill>
                            <a:latin typeface="Cambria Math" panose="02040503050406030204" pitchFamily="18" charset="0"/>
                          </a:rPr>
                          <m:t>𝐧</m:t>
                        </m:r>
                      </m:sub>
                    </m:sSub>
                    <m:r>
                      <a:rPr lang="en-US" altLang="zh-CN" sz="1400" b="1" i="1">
                        <a:solidFill>
                          <a:schemeClr val="accent2">
                            <a:lumMod val="50000"/>
                          </a:schemeClr>
                        </a:solidFill>
                        <a:latin typeface="Cambria Math" panose="02040503050406030204" pitchFamily="18" charset="0"/>
                      </a:rPr>
                      <m:t>⊢</m:t>
                    </m:r>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𝑨</m:t>
                        </m:r>
                      </m:e>
                      <m:sub>
                        <m:r>
                          <a:rPr lang="en-US" altLang="zh-CN" sz="1400" b="1" i="1">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称为这个规则的前提，而</a:t>
                </a:r>
                <a14:m>
                  <m:oMath xmlns:m="http://schemas.openxmlformats.org/officeDocument/2006/math">
                    <m:r>
                      <a:rPr lang="en-US" altLang="zh-CN" sz="1400" b="1" i="0">
                        <a:solidFill>
                          <a:schemeClr val="accent2">
                            <a:lumMod val="50000"/>
                          </a:schemeClr>
                        </a:solidFill>
                        <a:latin typeface="Cambria Math" panose="02040503050406030204" pitchFamily="18" charset="0"/>
                      </a:rPr>
                      <m:t>𝚪</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称为这个规则的结论</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时，直接有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ea typeface="楷体" panose="02010609060101010101" pitchFamily="49" charset="-122"/>
                      </a:rPr>
                      <m:t>𝚪</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是内定理，这可认为是系统的公理</a:t>
                </a:r>
              </a:p>
            </p:txBody>
          </p:sp>
        </mc:Choice>
        <mc:Fallback xmlns="">
          <p:sp>
            <p:nvSpPr>
              <p:cNvPr id="9" name="文本框 8">
                <a:extLst>
                  <a:ext uri="{FF2B5EF4-FFF2-40B4-BE49-F238E27FC236}">
                    <a16:creationId xmlns:a16="http://schemas.microsoft.com/office/drawing/2014/main" id="{F6BF8366-1994-481E-92A1-A464D34DD071}"/>
                  </a:ext>
                </a:extLst>
              </p:cNvPr>
              <p:cNvSpPr txBox="1">
                <a:spLocks noRot="1" noChangeAspect="1" noMove="1" noResize="1" noEditPoints="1" noAdjustHandles="1" noChangeArrowheads="1" noChangeShapeType="1" noTextEdit="1"/>
              </p:cNvSpPr>
              <p:nvPr/>
            </p:nvSpPr>
            <p:spPr>
              <a:xfrm>
                <a:off x="777711" y="3596337"/>
                <a:ext cx="7571162" cy="923330"/>
              </a:xfrm>
              <a:prstGeom prst="rect">
                <a:avLst/>
              </a:prstGeom>
              <a:blipFill>
                <a:blip r:embed="rId5"/>
                <a:stretch>
                  <a:fillRect l="-322" t="-1987" b="-5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873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469EC60-BD52-45E3-9981-D8B9565A0A31}"/>
              </a:ext>
            </a:extLst>
          </p:cNvPr>
          <p:cNvSpPr/>
          <p:nvPr/>
        </p:nvSpPr>
        <p:spPr>
          <a:xfrm>
            <a:off x="641073" y="625146"/>
            <a:ext cx="2236304" cy="53846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4D1AF4-10D3-4658-8CC8-2BCA9D6AC5E2}"/>
                  </a:ext>
                </a:extLst>
              </p:cNvPr>
              <p:cNvSpPr txBox="1"/>
              <p:nvPr/>
            </p:nvSpPr>
            <p:spPr>
              <a:xfrm>
                <a:off x="1316934" y="880345"/>
                <a:ext cx="96906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4D1AF4-10D3-4658-8CC8-2BCA9D6AC5E2}"/>
                  </a:ext>
                </a:extLst>
              </p:cNvPr>
              <p:cNvSpPr txBox="1">
                <a:spLocks noRot="1" noChangeAspect="1" noMove="1" noResize="1" noEditPoints="1" noAdjustHandles="1" noChangeArrowheads="1" noChangeShapeType="1" noTextEdit="1"/>
              </p:cNvSpPr>
              <p:nvPr/>
            </p:nvSpPr>
            <p:spPr>
              <a:xfrm>
                <a:off x="1316934" y="880345"/>
                <a:ext cx="969064" cy="246221"/>
              </a:xfrm>
              <a:prstGeom prst="rect">
                <a:avLst/>
              </a:prstGeom>
              <a:blipFill>
                <a:blip r:embed="rId2"/>
                <a:stretch>
                  <a:fillRect b="-4878"/>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23B24268-72AA-4269-8A4F-AF85093F7CE0}"/>
              </a:ext>
            </a:extLst>
          </p:cNvPr>
          <p:cNvCxnSpPr/>
          <p:nvPr/>
        </p:nvCxnSpPr>
        <p:spPr>
          <a:xfrm>
            <a:off x="1297055" y="865437"/>
            <a:ext cx="98894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C76AE41-59E8-457A-AEE9-21FFF1637F47}"/>
                  </a:ext>
                </a:extLst>
              </p:cNvPr>
              <p:cNvSpPr txBox="1"/>
              <p:nvPr/>
            </p:nvSpPr>
            <p:spPr>
              <a:xfrm>
                <a:off x="2375451" y="757715"/>
                <a:ext cx="5019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0" smtClean="0">
                          <a:solidFill>
                            <a:srgbClr val="C00000"/>
                          </a:solidFill>
                          <a:latin typeface="Cambria Math" panose="02040503050406030204" pitchFamily="18" charset="0"/>
                        </a:rPr>
                        <m:t>𝚪</m:t>
                      </m:r>
                    </m:oMath>
                  </m:oMathPara>
                </a14:m>
                <a:endParaRPr lang="zh-CN" altLang="en-US" sz="1400" b="1">
                  <a:solidFill>
                    <a:srgbClr val="C00000"/>
                  </a:solidFill>
                </a:endParaRPr>
              </a:p>
            </p:txBody>
          </p:sp>
        </mc:Choice>
        <mc:Fallback xmlns="">
          <p:sp>
            <p:nvSpPr>
              <p:cNvPr id="5" name="文本框 4">
                <a:extLst>
                  <a:ext uri="{FF2B5EF4-FFF2-40B4-BE49-F238E27FC236}">
                    <a16:creationId xmlns:a16="http://schemas.microsoft.com/office/drawing/2014/main" id="{FC76AE41-59E8-457A-AEE9-21FFF1637F47}"/>
                  </a:ext>
                </a:extLst>
              </p:cNvPr>
              <p:cNvSpPr txBox="1">
                <a:spLocks noRot="1" noChangeAspect="1" noMove="1" noResize="1" noEditPoints="1" noAdjustHandles="1" noChangeArrowheads="1" noChangeShapeType="1" noTextEdit="1"/>
              </p:cNvSpPr>
              <p:nvPr/>
            </p:nvSpPr>
            <p:spPr>
              <a:xfrm>
                <a:off x="2375451" y="757715"/>
                <a:ext cx="501926" cy="215444"/>
              </a:xfrm>
              <a:prstGeom prst="rect">
                <a:avLst/>
              </a:prstGeom>
              <a:blipFill>
                <a:blip r:embed="rId3"/>
                <a:stretch>
                  <a:fillRect l="-4878" r="-4878" b="-277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462BFA6-F9CE-42D0-93EA-52D6E95DB059}"/>
              </a:ext>
            </a:extLst>
          </p:cNvPr>
          <p:cNvSpPr txBox="1"/>
          <p:nvPr/>
        </p:nvSpPr>
        <p:spPr>
          <a:xfrm>
            <a:off x="641073" y="625146"/>
            <a:ext cx="611255" cy="584775"/>
          </a:xfrm>
          <a:prstGeom prst="rect">
            <a:avLst/>
          </a:prstGeom>
          <a:noFill/>
        </p:spPr>
        <p:txBody>
          <a:bodyPr wrap="square" rtlCol="0">
            <a:spAutoFit/>
          </a:bodyPr>
          <a:lstStyle/>
          <a:p>
            <a:r>
              <a:rPr lang="zh-CN" altLang="en-US" sz="1600" b="1">
                <a:solidFill>
                  <a:srgbClr val="002060"/>
                </a:solidFill>
              </a:rPr>
              <a:t>前提引入</a:t>
            </a:r>
          </a:p>
        </p:txBody>
      </p:sp>
      <p:sp>
        <p:nvSpPr>
          <p:cNvPr id="17" name="矩形 16">
            <a:extLst>
              <a:ext uri="{FF2B5EF4-FFF2-40B4-BE49-F238E27FC236}">
                <a16:creationId xmlns:a16="http://schemas.microsoft.com/office/drawing/2014/main" id="{C740A933-B7D0-4796-A86F-90E483AF8838}"/>
              </a:ext>
            </a:extLst>
          </p:cNvPr>
          <p:cNvSpPr/>
          <p:nvPr/>
        </p:nvSpPr>
        <p:spPr>
          <a:xfrm>
            <a:off x="641073" y="1268565"/>
            <a:ext cx="6594614" cy="6310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CC17C59-23FF-4938-B18A-EB2933FC9181}"/>
                  </a:ext>
                </a:extLst>
              </p:cNvPr>
              <p:cNvSpPr txBox="1"/>
              <p:nvPr/>
            </p:nvSpPr>
            <p:spPr>
              <a:xfrm>
                <a:off x="1302026" y="1645404"/>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BCC17C59-23FF-4938-B18A-EB2933FC9181}"/>
                  </a:ext>
                </a:extLst>
              </p:cNvPr>
              <p:cNvSpPr txBox="1">
                <a:spLocks noRot="1" noChangeAspect="1" noMove="1" noResize="1" noEditPoints="1" noAdjustHandles="1" noChangeArrowheads="1" noChangeShapeType="1" noTextEdit="1"/>
              </p:cNvSpPr>
              <p:nvPr/>
            </p:nvSpPr>
            <p:spPr>
              <a:xfrm>
                <a:off x="1302026" y="1645404"/>
                <a:ext cx="2549386" cy="246221"/>
              </a:xfrm>
              <a:prstGeom prst="rect">
                <a:avLst/>
              </a:prstGeom>
              <a:blipFill>
                <a:blip r:embed="rId4"/>
                <a:stretch>
                  <a:fillRect b="-5000"/>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0F14825C-4C86-446D-A6B2-027FA6EB552C}"/>
              </a:ext>
            </a:extLst>
          </p:cNvPr>
          <p:cNvCxnSpPr>
            <a:cxnSpLocks/>
          </p:cNvCxnSpPr>
          <p:nvPr/>
        </p:nvCxnSpPr>
        <p:spPr>
          <a:xfrm>
            <a:off x="1297055" y="1624405"/>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D79B7C5-9D6B-4F32-9048-BE561CB2D999}"/>
              </a:ext>
            </a:extLst>
          </p:cNvPr>
          <p:cNvSpPr txBox="1"/>
          <p:nvPr/>
        </p:nvSpPr>
        <p:spPr>
          <a:xfrm>
            <a:off x="641073" y="1299684"/>
            <a:ext cx="611255" cy="584775"/>
          </a:xfrm>
          <a:prstGeom prst="rect">
            <a:avLst/>
          </a:prstGeom>
          <a:noFill/>
        </p:spPr>
        <p:txBody>
          <a:bodyPr wrap="square" rtlCol="0">
            <a:spAutoFit/>
          </a:bodyPr>
          <a:lstStyle/>
          <a:p>
            <a:pPr algn="ctr"/>
            <a:r>
              <a:rPr lang="zh-CN" altLang="en-US" sz="1600" b="1">
                <a:solidFill>
                  <a:srgbClr val="002060"/>
                </a:solidFill>
              </a:rPr>
              <a:t>反证法</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52EEF57-2111-44E8-A391-C7020F8C2F74}"/>
                  </a:ext>
                </a:extLst>
              </p:cNvPr>
              <p:cNvSpPr txBox="1"/>
              <p:nvPr/>
            </p:nvSpPr>
            <p:spPr>
              <a:xfrm>
                <a:off x="1306995" y="1357186"/>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052EEF57-2111-44E8-A391-C7020F8C2F74}"/>
                  </a:ext>
                </a:extLst>
              </p:cNvPr>
              <p:cNvSpPr txBox="1">
                <a:spLocks noRot="1" noChangeAspect="1" noMove="1" noResize="1" noEditPoints="1" noAdjustHandles="1" noChangeArrowheads="1" noChangeShapeType="1" noTextEdit="1"/>
              </p:cNvSpPr>
              <p:nvPr/>
            </p:nvSpPr>
            <p:spPr>
              <a:xfrm>
                <a:off x="1306995" y="1357186"/>
                <a:ext cx="2554357" cy="246221"/>
              </a:xfrm>
              <a:prstGeom prst="rect">
                <a:avLst/>
              </a:prstGeom>
              <a:blipFill>
                <a:blip r:embed="rId5"/>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F156CE9-8D0C-499C-BABC-FB4D59AD39D6}"/>
                  </a:ext>
                </a:extLst>
              </p:cNvPr>
              <p:cNvSpPr txBox="1"/>
              <p:nvPr/>
            </p:nvSpPr>
            <p:spPr>
              <a:xfrm>
                <a:off x="4500770" y="1643037"/>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FF156CE9-8D0C-499C-BABC-FB4D59AD39D6}"/>
                  </a:ext>
                </a:extLst>
              </p:cNvPr>
              <p:cNvSpPr txBox="1">
                <a:spLocks noRot="1" noChangeAspect="1" noMove="1" noResize="1" noEditPoints="1" noAdjustHandles="1" noChangeArrowheads="1" noChangeShapeType="1" noTextEdit="1"/>
              </p:cNvSpPr>
              <p:nvPr/>
            </p:nvSpPr>
            <p:spPr>
              <a:xfrm>
                <a:off x="4500770" y="1643037"/>
                <a:ext cx="2549386" cy="246221"/>
              </a:xfrm>
              <a:prstGeom prst="rect">
                <a:avLst/>
              </a:prstGeom>
              <a:blipFill>
                <a:blip r:embed="rId6"/>
                <a:stretch>
                  <a:fillRect b="-5000"/>
                </a:stretch>
              </a:blipFill>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D4FAABF8-3CA7-4FED-A096-AA68AD8E5D05}"/>
              </a:ext>
            </a:extLst>
          </p:cNvPr>
          <p:cNvCxnSpPr>
            <a:cxnSpLocks/>
          </p:cNvCxnSpPr>
          <p:nvPr/>
        </p:nvCxnSpPr>
        <p:spPr>
          <a:xfrm>
            <a:off x="4495799" y="1622038"/>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534E560-E082-429D-B7A0-D01920C14EBF}"/>
                  </a:ext>
                </a:extLst>
              </p:cNvPr>
              <p:cNvSpPr txBox="1"/>
              <p:nvPr/>
            </p:nvSpPr>
            <p:spPr>
              <a:xfrm>
                <a:off x="4505739" y="1354819"/>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2534E560-E082-429D-B7A0-D01920C14EBF}"/>
                  </a:ext>
                </a:extLst>
              </p:cNvPr>
              <p:cNvSpPr txBox="1">
                <a:spLocks noRot="1" noChangeAspect="1" noMove="1" noResize="1" noEditPoints="1" noAdjustHandles="1" noChangeArrowheads="1" noChangeShapeType="1" noTextEdit="1"/>
              </p:cNvSpPr>
              <p:nvPr/>
            </p:nvSpPr>
            <p:spPr>
              <a:xfrm>
                <a:off x="4505739" y="1354819"/>
                <a:ext cx="2554357" cy="246221"/>
              </a:xfrm>
              <a:prstGeom prst="rect">
                <a:avLst/>
              </a:prstGeom>
              <a:blipFill>
                <a:blip r:embed="rId7"/>
                <a:stretch>
                  <a:fillRect b="-4878"/>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F7E48698-B11D-4D9B-9F03-1574B106D72A}"/>
              </a:ext>
            </a:extLst>
          </p:cNvPr>
          <p:cNvSpPr/>
          <p:nvPr/>
        </p:nvSpPr>
        <p:spPr>
          <a:xfrm>
            <a:off x="641074" y="1997884"/>
            <a:ext cx="251956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D4A000C-89F3-4C3D-85BF-77FF02866B00}"/>
                  </a:ext>
                </a:extLst>
              </p:cNvPr>
              <p:cNvSpPr txBox="1"/>
              <p:nvPr/>
            </p:nvSpPr>
            <p:spPr>
              <a:xfrm>
                <a:off x="1316936" y="2339222"/>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DD4A000C-89F3-4C3D-85BF-77FF02866B00}"/>
                  </a:ext>
                </a:extLst>
              </p:cNvPr>
              <p:cNvSpPr txBox="1">
                <a:spLocks noRot="1" noChangeAspect="1" noMove="1" noResize="1" noEditPoints="1" noAdjustHandles="1" noChangeArrowheads="1" noChangeShapeType="1" noTextEdit="1"/>
              </p:cNvSpPr>
              <p:nvPr/>
            </p:nvSpPr>
            <p:spPr>
              <a:xfrm>
                <a:off x="1316936" y="2339222"/>
                <a:ext cx="1470990" cy="246221"/>
              </a:xfrm>
              <a:prstGeom prst="rect">
                <a:avLst/>
              </a:prstGeom>
              <a:blipFill>
                <a:blip r:embed="rId8"/>
                <a:stretch>
                  <a:fillRect b="-5000"/>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C9AEACF7-364E-485D-A284-9D9CA6D58ECC}"/>
              </a:ext>
            </a:extLst>
          </p:cNvPr>
          <p:cNvCxnSpPr>
            <a:cxnSpLocks/>
          </p:cNvCxnSpPr>
          <p:nvPr/>
        </p:nvCxnSpPr>
        <p:spPr>
          <a:xfrm flipV="1">
            <a:off x="1297057" y="2304894"/>
            <a:ext cx="174270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9233545-A4A8-4F55-9FE1-7BB54441CF1A}"/>
              </a:ext>
            </a:extLst>
          </p:cNvPr>
          <p:cNvSpPr txBox="1"/>
          <p:nvPr/>
        </p:nvSpPr>
        <p:spPr>
          <a:xfrm>
            <a:off x="641075" y="2013075"/>
            <a:ext cx="611255" cy="584775"/>
          </a:xfrm>
          <a:prstGeom prst="rect">
            <a:avLst/>
          </a:prstGeom>
          <a:noFill/>
        </p:spPr>
        <p:txBody>
          <a:bodyPr wrap="square" rtlCol="0">
            <a:spAutoFit/>
          </a:bodyPr>
          <a:lstStyle/>
          <a:p>
            <a:r>
              <a:rPr lang="zh-CN" altLang="en-US" sz="1600" b="1">
                <a:solidFill>
                  <a:srgbClr val="002060"/>
                </a:solidFill>
              </a:rPr>
              <a:t>合取规则</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F5B32FA-E04D-4DCB-8194-037E391F1A23}"/>
                  </a:ext>
                </a:extLst>
              </p:cNvPr>
              <p:cNvSpPr txBox="1"/>
              <p:nvPr/>
            </p:nvSpPr>
            <p:spPr>
              <a:xfrm>
                <a:off x="1297056" y="2024346"/>
                <a:ext cx="17427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7F5B32FA-E04D-4DCB-8194-037E391F1A23}"/>
                  </a:ext>
                </a:extLst>
              </p:cNvPr>
              <p:cNvSpPr txBox="1">
                <a:spLocks noRot="1" noChangeAspect="1" noMove="1" noResize="1" noEditPoints="1" noAdjustHandles="1" noChangeArrowheads="1" noChangeShapeType="1" noTextEdit="1"/>
              </p:cNvSpPr>
              <p:nvPr/>
            </p:nvSpPr>
            <p:spPr>
              <a:xfrm>
                <a:off x="1297056" y="2024346"/>
                <a:ext cx="1742707" cy="246221"/>
              </a:xfrm>
              <a:prstGeom prst="rect">
                <a:avLst/>
              </a:prstGeom>
              <a:blipFill>
                <a:blip r:embed="rId9"/>
                <a:stretch>
                  <a:fillRect b="-7500"/>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304B62F0-ACDC-459F-BD50-4F0F38760405}"/>
              </a:ext>
            </a:extLst>
          </p:cNvPr>
          <p:cNvSpPr/>
          <p:nvPr/>
        </p:nvSpPr>
        <p:spPr>
          <a:xfrm>
            <a:off x="4406348" y="1997029"/>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DD3654F-0BE9-4D00-AD01-1C8915D282BE}"/>
                  </a:ext>
                </a:extLst>
              </p:cNvPr>
              <p:cNvSpPr txBox="1"/>
              <p:nvPr/>
            </p:nvSpPr>
            <p:spPr>
              <a:xfrm>
                <a:off x="5082210" y="2338367"/>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9DD3654F-0BE9-4D00-AD01-1C8915D282BE}"/>
                  </a:ext>
                </a:extLst>
              </p:cNvPr>
              <p:cNvSpPr txBox="1">
                <a:spLocks noRot="1" noChangeAspect="1" noMove="1" noResize="1" noEditPoints="1" noAdjustHandles="1" noChangeArrowheads="1" noChangeShapeType="1" noTextEdit="1"/>
              </p:cNvSpPr>
              <p:nvPr/>
            </p:nvSpPr>
            <p:spPr>
              <a:xfrm>
                <a:off x="5082210" y="2338367"/>
                <a:ext cx="1022028" cy="246221"/>
              </a:xfrm>
              <a:prstGeom prst="rect">
                <a:avLst/>
              </a:prstGeom>
              <a:blipFill>
                <a:blip r:embed="rId10"/>
                <a:stretch>
                  <a:fillRect b="-5000"/>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81C82F0B-E797-4806-A077-6862C7919C51}"/>
              </a:ext>
            </a:extLst>
          </p:cNvPr>
          <p:cNvCxnSpPr>
            <a:cxnSpLocks/>
          </p:cNvCxnSpPr>
          <p:nvPr/>
        </p:nvCxnSpPr>
        <p:spPr>
          <a:xfrm flipV="1">
            <a:off x="5062331" y="2296519"/>
            <a:ext cx="1041907" cy="8376"/>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E8946DB9-F2EC-4143-86CC-054200BF81C7}"/>
              </a:ext>
            </a:extLst>
          </p:cNvPr>
          <p:cNvSpPr txBox="1"/>
          <p:nvPr/>
        </p:nvSpPr>
        <p:spPr>
          <a:xfrm>
            <a:off x="4406349" y="2012220"/>
            <a:ext cx="611255" cy="584775"/>
          </a:xfrm>
          <a:prstGeom prst="rect">
            <a:avLst/>
          </a:prstGeom>
          <a:noFill/>
        </p:spPr>
        <p:txBody>
          <a:bodyPr wrap="square" rtlCol="0">
            <a:spAutoFit/>
          </a:bodyPr>
          <a:lstStyle/>
          <a:p>
            <a:r>
              <a:rPr lang="zh-CN" altLang="en-US" sz="1600" b="1">
                <a:solidFill>
                  <a:srgbClr val="002060"/>
                </a:solidFill>
              </a:rPr>
              <a:t>化简规则</a:t>
            </a: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B91BD90-8A2B-433A-BF21-54DD6420E69D}"/>
                  </a:ext>
                </a:extLst>
              </p:cNvPr>
              <p:cNvSpPr txBox="1"/>
              <p:nvPr/>
            </p:nvSpPr>
            <p:spPr>
              <a:xfrm>
                <a:off x="5062331" y="2023491"/>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8" name="文本框 37">
                <a:extLst>
                  <a:ext uri="{FF2B5EF4-FFF2-40B4-BE49-F238E27FC236}">
                    <a16:creationId xmlns:a16="http://schemas.microsoft.com/office/drawing/2014/main" id="{9B91BD90-8A2B-433A-BF21-54DD6420E69D}"/>
                  </a:ext>
                </a:extLst>
              </p:cNvPr>
              <p:cNvSpPr txBox="1">
                <a:spLocks noRot="1" noChangeAspect="1" noMove="1" noResize="1" noEditPoints="1" noAdjustHandles="1" noChangeArrowheads="1" noChangeShapeType="1" noTextEdit="1"/>
              </p:cNvSpPr>
              <p:nvPr/>
            </p:nvSpPr>
            <p:spPr>
              <a:xfrm>
                <a:off x="5062331" y="2023491"/>
                <a:ext cx="1041907" cy="246221"/>
              </a:xfrm>
              <a:prstGeom prst="rect">
                <a:avLst/>
              </a:prstGeom>
              <a:blipFill>
                <a:blip r:embed="rId11"/>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9E1D128-4D39-41DF-A08A-72DF168DE3E6}"/>
                  </a:ext>
                </a:extLst>
              </p:cNvPr>
              <p:cNvSpPr txBox="1"/>
              <p:nvPr/>
            </p:nvSpPr>
            <p:spPr>
              <a:xfrm>
                <a:off x="6464576" y="2327096"/>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99E1D128-4D39-41DF-A08A-72DF168DE3E6}"/>
                  </a:ext>
                </a:extLst>
              </p:cNvPr>
              <p:cNvSpPr txBox="1">
                <a:spLocks noRot="1" noChangeAspect="1" noMove="1" noResize="1" noEditPoints="1" noAdjustHandles="1" noChangeArrowheads="1" noChangeShapeType="1" noTextEdit="1"/>
              </p:cNvSpPr>
              <p:nvPr/>
            </p:nvSpPr>
            <p:spPr>
              <a:xfrm>
                <a:off x="6464576" y="2327096"/>
                <a:ext cx="1022028" cy="246221"/>
              </a:xfrm>
              <a:prstGeom prst="rect">
                <a:avLst/>
              </a:prstGeom>
              <a:blipFill>
                <a:blip r:embed="rId12"/>
                <a:stretch>
                  <a:fillRect b="-5000"/>
                </a:stretch>
              </a:blipFill>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BA6E33EC-827A-43EB-8486-2267F9F7B0F3}"/>
              </a:ext>
            </a:extLst>
          </p:cNvPr>
          <p:cNvCxnSpPr>
            <a:cxnSpLocks/>
          </p:cNvCxnSpPr>
          <p:nvPr/>
        </p:nvCxnSpPr>
        <p:spPr>
          <a:xfrm>
            <a:off x="6444697" y="2293624"/>
            <a:ext cx="104190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5231F2C-D6C1-44A3-93CB-BF5C948BBF4F}"/>
                  </a:ext>
                </a:extLst>
              </p:cNvPr>
              <p:cNvSpPr txBox="1"/>
              <p:nvPr/>
            </p:nvSpPr>
            <p:spPr>
              <a:xfrm>
                <a:off x="6444697" y="2012220"/>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85231F2C-D6C1-44A3-93CB-BF5C948BBF4F}"/>
                  </a:ext>
                </a:extLst>
              </p:cNvPr>
              <p:cNvSpPr txBox="1">
                <a:spLocks noRot="1" noChangeAspect="1" noMove="1" noResize="1" noEditPoints="1" noAdjustHandles="1" noChangeArrowheads="1" noChangeShapeType="1" noTextEdit="1"/>
              </p:cNvSpPr>
              <p:nvPr/>
            </p:nvSpPr>
            <p:spPr>
              <a:xfrm>
                <a:off x="6444697" y="2012220"/>
                <a:ext cx="1041907" cy="246221"/>
              </a:xfrm>
              <a:prstGeom prst="rect">
                <a:avLst/>
              </a:prstGeom>
              <a:blipFill>
                <a:blip r:embed="rId13"/>
                <a:stretch>
                  <a:fillRect b="-7500"/>
                </a:stretch>
              </a:blipFill>
            </p:spPr>
            <p:txBody>
              <a:bodyPr/>
              <a:lstStyle/>
              <a:p>
                <a:r>
                  <a:rPr lang="zh-CN" altLang="en-US">
                    <a:noFill/>
                  </a:rPr>
                  <a:t> </a:t>
                </a:r>
              </a:p>
            </p:txBody>
          </p:sp>
        </mc:Fallback>
      </mc:AlternateContent>
      <p:sp>
        <p:nvSpPr>
          <p:cNvPr id="45" name="矩形 44">
            <a:extLst>
              <a:ext uri="{FF2B5EF4-FFF2-40B4-BE49-F238E27FC236}">
                <a16:creationId xmlns:a16="http://schemas.microsoft.com/office/drawing/2014/main" id="{527A6042-E4B6-45F0-9345-D1EC043A9F04}"/>
              </a:ext>
            </a:extLst>
          </p:cNvPr>
          <p:cNvSpPr/>
          <p:nvPr/>
        </p:nvSpPr>
        <p:spPr>
          <a:xfrm>
            <a:off x="641073" y="2713615"/>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B958D870-98E3-4367-BAD0-43562C509890}"/>
                  </a:ext>
                </a:extLst>
              </p:cNvPr>
              <p:cNvSpPr txBox="1"/>
              <p:nvPr/>
            </p:nvSpPr>
            <p:spPr>
              <a:xfrm>
                <a:off x="1297056" y="3054953"/>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6" name="文本框 45">
                <a:extLst>
                  <a:ext uri="{FF2B5EF4-FFF2-40B4-BE49-F238E27FC236}">
                    <a16:creationId xmlns:a16="http://schemas.microsoft.com/office/drawing/2014/main" id="{B958D870-98E3-4367-BAD0-43562C509890}"/>
                  </a:ext>
                </a:extLst>
              </p:cNvPr>
              <p:cNvSpPr txBox="1">
                <a:spLocks noRot="1" noChangeAspect="1" noMove="1" noResize="1" noEditPoints="1" noAdjustHandles="1" noChangeArrowheads="1" noChangeShapeType="1" noTextEdit="1"/>
              </p:cNvSpPr>
              <p:nvPr/>
            </p:nvSpPr>
            <p:spPr>
              <a:xfrm>
                <a:off x="1297056" y="3054953"/>
                <a:ext cx="1061785" cy="246221"/>
              </a:xfrm>
              <a:prstGeom prst="rect">
                <a:avLst/>
              </a:prstGeom>
              <a:blipFill>
                <a:blip r:embed="rId14"/>
                <a:stretch>
                  <a:fillRect b="-4878"/>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C6FCCD7C-5902-4D96-9E74-CE9675232241}"/>
              </a:ext>
            </a:extLst>
          </p:cNvPr>
          <p:cNvCxnSpPr>
            <a:cxnSpLocks/>
          </p:cNvCxnSpPr>
          <p:nvPr/>
        </p:nvCxnSpPr>
        <p:spPr>
          <a:xfrm>
            <a:off x="1297056" y="3021481"/>
            <a:ext cx="1078396"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29CD5998-5528-4E0B-AA8D-022009145868}"/>
              </a:ext>
            </a:extLst>
          </p:cNvPr>
          <p:cNvSpPr txBox="1"/>
          <p:nvPr/>
        </p:nvSpPr>
        <p:spPr>
          <a:xfrm>
            <a:off x="641074" y="2728806"/>
            <a:ext cx="611255" cy="584775"/>
          </a:xfrm>
          <a:prstGeom prst="rect">
            <a:avLst/>
          </a:prstGeom>
          <a:noFill/>
        </p:spPr>
        <p:txBody>
          <a:bodyPr wrap="square" rtlCol="0">
            <a:spAutoFit/>
          </a:bodyPr>
          <a:lstStyle/>
          <a:p>
            <a:r>
              <a:rPr lang="zh-CN" altLang="en-US" sz="1600" b="1">
                <a:solidFill>
                  <a:srgbClr val="002060"/>
                </a:solidFill>
              </a:rPr>
              <a:t>附加规则</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BE004CD-18D1-462B-B7C1-7A528D2D37F4}"/>
                  </a:ext>
                </a:extLst>
              </p:cNvPr>
              <p:cNvSpPr txBox="1"/>
              <p:nvPr/>
            </p:nvSpPr>
            <p:spPr>
              <a:xfrm>
                <a:off x="1297056" y="2740077"/>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7BE004CD-18D1-462B-B7C1-7A528D2D37F4}"/>
                  </a:ext>
                </a:extLst>
              </p:cNvPr>
              <p:cNvSpPr txBox="1">
                <a:spLocks noRot="1" noChangeAspect="1" noMove="1" noResize="1" noEditPoints="1" noAdjustHandles="1" noChangeArrowheads="1" noChangeShapeType="1" noTextEdit="1"/>
              </p:cNvSpPr>
              <p:nvPr/>
            </p:nvSpPr>
            <p:spPr>
              <a:xfrm>
                <a:off x="1297056" y="2740077"/>
                <a:ext cx="1041907" cy="246221"/>
              </a:xfrm>
              <a:prstGeom prst="rect">
                <a:avLst/>
              </a:prstGeom>
              <a:blipFill>
                <a:blip r:embed="rId15"/>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2A5027A-BDDB-41F5-BC1F-26B34D5E6248}"/>
                  </a:ext>
                </a:extLst>
              </p:cNvPr>
              <p:cNvSpPr txBox="1"/>
              <p:nvPr/>
            </p:nvSpPr>
            <p:spPr>
              <a:xfrm>
                <a:off x="2659544" y="3043682"/>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0" name="文本框 49">
                <a:extLst>
                  <a:ext uri="{FF2B5EF4-FFF2-40B4-BE49-F238E27FC236}">
                    <a16:creationId xmlns:a16="http://schemas.microsoft.com/office/drawing/2014/main" id="{52A5027A-BDDB-41F5-BC1F-26B34D5E6248}"/>
                  </a:ext>
                </a:extLst>
              </p:cNvPr>
              <p:cNvSpPr txBox="1">
                <a:spLocks noRot="1" noChangeAspect="1" noMove="1" noResize="1" noEditPoints="1" noAdjustHandles="1" noChangeArrowheads="1" noChangeShapeType="1" noTextEdit="1"/>
              </p:cNvSpPr>
              <p:nvPr/>
            </p:nvSpPr>
            <p:spPr>
              <a:xfrm>
                <a:off x="2659544" y="3043682"/>
                <a:ext cx="1061785" cy="246221"/>
              </a:xfrm>
              <a:prstGeom prst="rect">
                <a:avLst/>
              </a:prstGeom>
              <a:blipFill>
                <a:blip r:embed="rId16"/>
                <a:stretch>
                  <a:fillRect b="-4878"/>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53E4BF40-75FC-4174-BC85-3C3841A77EFE}"/>
              </a:ext>
            </a:extLst>
          </p:cNvPr>
          <p:cNvCxnSpPr>
            <a:cxnSpLocks/>
          </p:cNvCxnSpPr>
          <p:nvPr/>
        </p:nvCxnSpPr>
        <p:spPr>
          <a:xfrm flipV="1">
            <a:off x="2659544" y="3021481"/>
            <a:ext cx="1061785"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5740C380-F95D-4685-96BB-2A5778ABE4D5}"/>
                  </a:ext>
                </a:extLst>
              </p:cNvPr>
              <p:cNvSpPr txBox="1"/>
              <p:nvPr/>
            </p:nvSpPr>
            <p:spPr>
              <a:xfrm>
                <a:off x="2659544" y="2728806"/>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5740C380-F95D-4685-96BB-2A5778ABE4D5}"/>
                  </a:ext>
                </a:extLst>
              </p:cNvPr>
              <p:cNvSpPr txBox="1">
                <a:spLocks noRot="1" noChangeAspect="1" noMove="1" noResize="1" noEditPoints="1" noAdjustHandles="1" noChangeArrowheads="1" noChangeShapeType="1" noTextEdit="1"/>
              </p:cNvSpPr>
              <p:nvPr/>
            </p:nvSpPr>
            <p:spPr>
              <a:xfrm>
                <a:off x="2659544" y="2728806"/>
                <a:ext cx="1061785" cy="246221"/>
              </a:xfrm>
              <a:prstGeom prst="rect">
                <a:avLst/>
              </a:prstGeom>
              <a:blipFill>
                <a:blip r:embed="rId17"/>
                <a:stretch>
                  <a:fillRect b="-5000"/>
                </a:stretch>
              </a:blipFill>
            </p:spPr>
            <p:txBody>
              <a:bodyPr/>
              <a:lstStyle/>
              <a:p>
                <a:r>
                  <a:rPr lang="zh-CN" altLang="en-US">
                    <a:noFill/>
                  </a:rPr>
                  <a:t> </a:t>
                </a:r>
              </a:p>
            </p:txBody>
          </p:sp>
        </mc:Fallback>
      </mc:AlternateContent>
      <p:sp>
        <p:nvSpPr>
          <p:cNvPr id="58" name="矩形 57">
            <a:extLst>
              <a:ext uri="{FF2B5EF4-FFF2-40B4-BE49-F238E27FC236}">
                <a16:creationId xmlns:a16="http://schemas.microsoft.com/office/drawing/2014/main" id="{9F920F15-4F7C-4FFB-B6A7-CC31D1F480DE}"/>
              </a:ext>
            </a:extLst>
          </p:cNvPr>
          <p:cNvSpPr/>
          <p:nvPr/>
        </p:nvSpPr>
        <p:spPr>
          <a:xfrm>
            <a:off x="4406348" y="2718602"/>
            <a:ext cx="402203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E7460D9C-28B7-441F-B591-654AC4E1E8A3}"/>
                  </a:ext>
                </a:extLst>
              </p:cNvPr>
              <p:cNvSpPr txBox="1"/>
              <p:nvPr/>
            </p:nvSpPr>
            <p:spPr>
              <a:xfrm>
                <a:off x="5082210" y="3059940"/>
                <a:ext cx="32269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m:oMathPara>
                </a14:m>
                <a:endParaRPr lang="zh-CN" altLang="en-US" sz="1600" b="1">
                  <a:solidFill>
                    <a:schemeClr val="accent2">
                      <a:lumMod val="50000"/>
                    </a:schemeClr>
                  </a:solidFill>
                </a:endParaRPr>
              </a:p>
            </p:txBody>
          </p:sp>
        </mc:Choice>
        <mc:Fallback xmlns="">
          <p:sp>
            <p:nvSpPr>
              <p:cNvPr id="59" name="文本框 58">
                <a:extLst>
                  <a:ext uri="{FF2B5EF4-FFF2-40B4-BE49-F238E27FC236}">
                    <a16:creationId xmlns:a16="http://schemas.microsoft.com/office/drawing/2014/main" id="{E7460D9C-28B7-441F-B591-654AC4E1E8A3}"/>
                  </a:ext>
                </a:extLst>
              </p:cNvPr>
              <p:cNvSpPr txBox="1">
                <a:spLocks noRot="1" noChangeAspect="1" noMove="1" noResize="1" noEditPoints="1" noAdjustHandles="1" noChangeArrowheads="1" noChangeShapeType="1" noTextEdit="1"/>
              </p:cNvSpPr>
              <p:nvPr/>
            </p:nvSpPr>
            <p:spPr>
              <a:xfrm>
                <a:off x="5082210" y="3059940"/>
                <a:ext cx="3226904" cy="246221"/>
              </a:xfrm>
              <a:prstGeom prst="rect">
                <a:avLst/>
              </a:prstGeom>
              <a:blipFill>
                <a:blip r:embed="rId18"/>
                <a:stretch>
                  <a:fillRect b="-5000"/>
                </a:stretch>
              </a:blipFill>
            </p:spPr>
            <p:txBody>
              <a:bodyPr/>
              <a:lstStyle/>
              <a:p>
                <a:r>
                  <a:rPr lang="zh-CN" altLang="en-US">
                    <a:noFill/>
                  </a:rPr>
                  <a:t> </a:t>
                </a:r>
              </a:p>
            </p:txBody>
          </p:sp>
        </mc:Fallback>
      </mc:AlternateContent>
      <p:cxnSp>
        <p:nvCxnSpPr>
          <p:cNvPr id="60" name="直接连接符 59">
            <a:extLst>
              <a:ext uri="{FF2B5EF4-FFF2-40B4-BE49-F238E27FC236}">
                <a16:creationId xmlns:a16="http://schemas.microsoft.com/office/drawing/2014/main" id="{767A412B-D19D-4814-9EFB-E8BEA29E457D}"/>
              </a:ext>
            </a:extLst>
          </p:cNvPr>
          <p:cNvCxnSpPr>
            <a:cxnSpLocks/>
          </p:cNvCxnSpPr>
          <p:nvPr/>
        </p:nvCxnSpPr>
        <p:spPr>
          <a:xfrm flipV="1">
            <a:off x="5062331" y="3025616"/>
            <a:ext cx="3246783"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CA6EAFFC-93B1-4141-8A0F-7CF54CCBA432}"/>
              </a:ext>
            </a:extLst>
          </p:cNvPr>
          <p:cNvSpPr txBox="1"/>
          <p:nvPr/>
        </p:nvSpPr>
        <p:spPr>
          <a:xfrm>
            <a:off x="4406349" y="2733793"/>
            <a:ext cx="611255" cy="584775"/>
          </a:xfrm>
          <a:prstGeom prst="rect">
            <a:avLst/>
          </a:prstGeom>
          <a:noFill/>
        </p:spPr>
        <p:txBody>
          <a:bodyPr wrap="square" rtlCol="0">
            <a:spAutoFit/>
          </a:bodyPr>
          <a:lstStyle/>
          <a:p>
            <a:r>
              <a:rPr lang="zh-CN" altLang="en-US" sz="1600" b="1">
                <a:solidFill>
                  <a:srgbClr val="002060"/>
                </a:solidFill>
              </a:rPr>
              <a:t>析取消除</a:t>
            </a:r>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E50BF4FC-705D-4493-8DA8-5A3A73068AFF}"/>
                  </a:ext>
                </a:extLst>
              </p:cNvPr>
              <p:cNvSpPr txBox="1"/>
              <p:nvPr/>
            </p:nvSpPr>
            <p:spPr>
              <a:xfrm>
                <a:off x="5062329" y="2745064"/>
                <a:ext cx="3246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oMath>
                  </m:oMathPara>
                </a14:m>
                <a:endParaRPr lang="zh-CN" altLang="en-US" sz="1600" b="1">
                  <a:solidFill>
                    <a:schemeClr val="accent2">
                      <a:lumMod val="50000"/>
                    </a:schemeClr>
                  </a:solidFill>
                </a:endParaRPr>
              </a:p>
            </p:txBody>
          </p:sp>
        </mc:Choice>
        <mc:Fallback xmlns="">
          <p:sp>
            <p:nvSpPr>
              <p:cNvPr id="62" name="文本框 61">
                <a:extLst>
                  <a:ext uri="{FF2B5EF4-FFF2-40B4-BE49-F238E27FC236}">
                    <a16:creationId xmlns:a16="http://schemas.microsoft.com/office/drawing/2014/main" id="{E50BF4FC-705D-4493-8DA8-5A3A73068AFF}"/>
                  </a:ext>
                </a:extLst>
              </p:cNvPr>
              <p:cNvSpPr txBox="1">
                <a:spLocks noRot="1" noChangeAspect="1" noMove="1" noResize="1" noEditPoints="1" noAdjustHandles="1" noChangeArrowheads="1" noChangeShapeType="1" noTextEdit="1"/>
              </p:cNvSpPr>
              <p:nvPr/>
            </p:nvSpPr>
            <p:spPr>
              <a:xfrm>
                <a:off x="5062329" y="2745064"/>
                <a:ext cx="3246785" cy="246221"/>
              </a:xfrm>
              <a:prstGeom prst="rect">
                <a:avLst/>
              </a:prstGeom>
              <a:blipFill>
                <a:blip r:embed="rId19"/>
                <a:stretch>
                  <a:fillRect b="-4878"/>
                </a:stretch>
              </a:blipFill>
            </p:spPr>
            <p:txBody>
              <a:bodyPr/>
              <a:lstStyle/>
              <a:p>
                <a:r>
                  <a:rPr lang="zh-CN" altLang="en-US">
                    <a:noFill/>
                  </a:rPr>
                  <a:t> </a:t>
                </a:r>
              </a:p>
            </p:txBody>
          </p:sp>
        </mc:Fallback>
      </mc:AlternateContent>
      <p:sp>
        <p:nvSpPr>
          <p:cNvPr id="65" name="矩形 64">
            <a:extLst>
              <a:ext uri="{FF2B5EF4-FFF2-40B4-BE49-F238E27FC236}">
                <a16:creationId xmlns:a16="http://schemas.microsoft.com/office/drawing/2014/main" id="{7BB4A5C8-8A0E-4D24-89AF-BE00AF939F26}"/>
              </a:ext>
            </a:extLst>
          </p:cNvPr>
          <p:cNvSpPr/>
          <p:nvPr/>
        </p:nvSpPr>
        <p:spPr>
          <a:xfrm>
            <a:off x="641074" y="3411815"/>
            <a:ext cx="2018470"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56464DC6-C600-43D9-A45E-EA56C6E95D48}"/>
                  </a:ext>
                </a:extLst>
              </p:cNvPr>
              <p:cNvSpPr txBox="1"/>
              <p:nvPr/>
            </p:nvSpPr>
            <p:spPr>
              <a:xfrm>
                <a:off x="1316936" y="3753153"/>
                <a:ext cx="123245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6" name="文本框 65">
                <a:extLst>
                  <a:ext uri="{FF2B5EF4-FFF2-40B4-BE49-F238E27FC236}">
                    <a16:creationId xmlns:a16="http://schemas.microsoft.com/office/drawing/2014/main" id="{56464DC6-C600-43D9-A45E-EA56C6E95D48}"/>
                  </a:ext>
                </a:extLst>
              </p:cNvPr>
              <p:cNvSpPr txBox="1">
                <a:spLocks noRot="1" noChangeAspect="1" noMove="1" noResize="1" noEditPoints="1" noAdjustHandles="1" noChangeArrowheads="1" noChangeShapeType="1" noTextEdit="1"/>
              </p:cNvSpPr>
              <p:nvPr/>
            </p:nvSpPr>
            <p:spPr>
              <a:xfrm>
                <a:off x="1316936" y="3753153"/>
                <a:ext cx="1232452" cy="246221"/>
              </a:xfrm>
              <a:prstGeom prst="rect">
                <a:avLst/>
              </a:prstGeom>
              <a:blipFill>
                <a:blip r:embed="rId20"/>
                <a:stretch>
                  <a:fillRect b="-5000"/>
                </a:stretch>
              </a:blipFill>
            </p:spPr>
            <p:txBody>
              <a:bodyPr/>
              <a:lstStyle/>
              <a:p>
                <a:r>
                  <a:rPr lang="zh-CN" altLang="en-US">
                    <a:noFill/>
                  </a:rPr>
                  <a:t> </a:t>
                </a:r>
              </a:p>
            </p:txBody>
          </p:sp>
        </mc:Fallback>
      </mc:AlternateContent>
      <p:cxnSp>
        <p:nvCxnSpPr>
          <p:cNvPr id="67" name="直接连接符 66">
            <a:extLst>
              <a:ext uri="{FF2B5EF4-FFF2-40B4-BE49-F238E27FC236}">
                <a16:creationId xmlns:a16="http://schemas.microsoft.com/office/drawing/2014/main" id="{BB91C968-374B-485D-998F-F79C93152C20}"/>
              </a:ext>
            </a:extLst>
          </p:cNvPr>
          <p:cNvCxnSpPr>
            <a:cxnSpLocks/>
          </p:cNvCxnSpPr>
          <p:nvPr/>
        </p:nvCxnSpPr>
        <p:spPr>
          <a:xfrm flipV="1">
            <a:off x="1297057" y="3718827"/>
            <a:ext cx="1252330"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581288E-EDCA-442F-922B-A4362D9A66A8}"/>
              </a:ext>
            </a:extLst>
          </p:cNvPr>
          <p:cNvSpPr txBox="1"/>
          <p:nvPr/>
        </p:nvSpPr>
        <p:spPr>
          <a:xfrm>
            <a:off x="641075" y="3427006"/>
            <a:ext cx="611255" cy="584775"/>
          </a:xfrm>
          <a:prstGeom prst="rect">
            <a:avLst/>
          </a:prstGeom>
          <a:noFill/>
        </p:spPr>
        <p:txBody>
          <a:bodyPr wrap="square" rtlCol="0">
            <a:spAutoFit/>
          </a:bodyPr>
          <a:lstStyle/>
          <a:p>
            <a:r>
              <a:rPr lang="zh-CN" altLang="en-US" sz="1600" b="1">
                <a:solidFill>
                  <a:srgbClr val="002060"/>
                </a:solidFill>
              </a:rPr>
              <a:t>蕴涵引入</a:t>
            </a:r>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2F866651-3564-4816-91DB-E0631AABC26E}"/>
                  </a:ext>
                </a:extLst>
              </p:cNvPr>
              <p:cNvSpPr txBox="1"/>
              <p:nvPr/>
            </p:nvSpPr>
            <p:spPr>
              <a:xfrm>
                <a:off x="1297057" y="3438277"/>
                <a:ext cx="131196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9" name="文本框 68">
                <a:extLst>
                  <a:ext uri="{FF2B5EF4-FFF2-40B4-BE49-F238E27FC236}">
                    <a16:creationId xmlns:a16="http://schemas.microsoft.com/office/drawing/2014/main" id="{2F866651-3564-4816-91DB-E0631AABC26E}"/>
                  </a:ext>
                </a:extLst>
              </p:cNvPr>
              <p:cNvSpPr txBox="1">
                <a:spLocks noRot="1" noChangeAspect="1" noMove="1" noResize="1" noEditPoints="1" noAdjustHandles="1" noChangeArrowheads="1" noChangeShapeType="1" noTextEdit="1"/>
              </p:cNvSpPr>
              <p:nvPr/>
            </p:nvSpPr>
            <p:spPr>
              <a:xfrm>
                <a:off x="1297057" y="3438277"/>
                <a:ext cx="1311966" cy="246221"/>
              </a:xfrm>
              <a:prstGeom prst="rect">
                <a:avLst/>
              </a:prstGeom>
              <a:blipFill>
                <a:blip r:embed="rId21"/>
                <a:stretch>
                  <a:fillRect b="-7500"/>
                </a:stretch>
              </a:blipFill>
            </p:spPr>
            <p:txBody>
              <a:bodyPr/>
              <a:lstStyle/>
              <a:p>
                <a:r>
                  <a:rPr lang="zh-CN" altLang="en-US">
                    <a:noFill/>
                  </a:rPr>
                  <a:t> </a:t>
                </a:r>
              </a:p>
            </p:txBody>
          </p:sp>
        </mc:Fallback>
      </mc:AlternateContent>
      <p:sp>
        <p:nvSpPr>
          <p:cNvPr id="71" name="矩形 70">
            <a:extLst>
              <a:ext uri="{FF2B5EF4-FFF2-40B4-BE49-F238E27FC236}">
                <a16:creationId xmlns:a16="http://schemas.microsoft.com/office/drawing/2014/main" id="{BD28A5DB-2FD2-4172-90E9-457FEB6A2D4A}"/>
              </a:ext>
            </a:extLst>
          </p:cNvPr>
          <p:cNvSpPr/>
          <p:nvPr/>
        </p:nvSpPr>
        <p:spPr>
          <a:xfrm>
            <a:off x="4406349" y="3416233"/>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C0602F9E-E0F8-447A-A091-1F796917EAA6}"/>
                  </a:ext>
                </a:extLst>
              </p:cNvPr>
              <p:cNvSpPr txBox="1"/>
              <p:nvPr/>
            </p:nvSpPr>
            <p:spPr>
              <a:xfrm>
                <a:off x="5082210" y="3757571"/>
                <a:ext cx="20723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72" name="文本框 71">
                <a:extLst>
                  <a:ext uri="{FF2B5EF4-FFF2-40B4-BE49-F238E27FC236}">
                    <a16:creationId xmlns:a16="http://schemas.microsoft.com/office/drawing/2014/main" id="{C0602F9E-E0F8-447A-A091-1F796917EAA6}"/>
                  </a:ext>
                </a:extLst>
              </p:cNvPr>
              <p:cNvSpPr txBox="1">
                <a:spLocks noRot="1" noChangeAspect="1" noMove="1" noResize="1" noEditPoints="1" noAdjustHandles="1" noChangeArrowheads="1" noChangeShapeType="1" noTextEdit="1"/>
              </p:cNvSpPr>
              <p:nvPr/>
            </p:nvSpPr>
            <p:spPr>
              <a:xfrm>
                <a:off x="5082210" y="3757571"/>
                <a:ext cx="2072307" cy="246221"/>
              </a:xfrm>
              <a:prstGeom prst="rect">
                <a:avLst/>
              </a:prstGeom>
              <a:blipFill>
                <a:blip r:embed="rId22"/>
                <a:stretch>
                  <a:fillRect b="-4878"/>
                </a:stretch>
              </a:blipFill>
            </p:spPr>
            <p:txBody>
              <a:bodyPr/>
              <a:lstStyle/>
              <a:p>
                <a:r>
                  <a:rPr lang="zh-CN" altLang="en-US">
                    <a:noFill/>
                  </a:rPr>
                  <a:t> </a:t>
                </a:r>
              </a:p>
            </p:txBody>
          </p:sp>
        </mc:Fallback>
      </mc:AlternateContent>
      <p:cxnSp>
        <p:nvCxnSpPr>
          <p:cNvPr id="73" name="直接连接符 72">
            <a:extLst>
              <a:ext uri="{FF2B5EF4-FFF2-40B4-BE49-F238E27FC236}">
                <a16:creationId xmlns:a16="http://schemas.microsoft.com/office/drawing/2014/main" id="{4B4AC081-0AF7-4552-85CC-D42D6FE741F8}"/>
              </a:ext>
            </a:extLst>
          </p:cNvPr>
          <p:cNvCxnSpPr>
            <a:cxnSpLocks/>
          </p:cNvCxnSpPr>
          <p:nvPr/>
        </p:nvCxnSpPr>
        <p:spPr>
          <a:xfrm flipV="1">
            <a:off x="5062332" y="3723244"/>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3251B715-5E4E-43E0-BC62-182E010E2801}"/>
              </a:ext>
            </a:extLst>
          </p:cNvPr>
          <p:cNvSpPr txBox="1"/>
          <p:nvPr/>
        </p:nvSpPr>
        <p:spPr>
          <a:xfrm>
            <a:off x="4406350" y="3431424"/>
            <a:ext cx="611255" cy="584775"/>
          </a:xfrm>
          <a:prstGeom prst="rect">
            <a:avLst/>
          </a:prstGeom>
          <a:noFill/>
        </p:spPr>
        <p:txBody>
          <a:bodyPr wrap="square" rtlCol="0">
            <a:spAutoFit/>
          </a:bodyPr>
          <a:lstStyle/>
          <a:p>
            <a:r>
              <a:rPr lang="zh-CN" altLang="en-US" sz="1600" b="1">
                <a:solidFill>
                  <a:srgbClr val="002060"/>
                </a:solidFill>
              </a:rPr>
              <a:t>假言推理</a:t>
            </a: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330FE5BE-5CD8-4A7A-B35B-DB4D2C8B71D6}"/>
                  </a:ext>
                </a:extLst>
              </p:cNvPr>
              <p:cNvSpPr txBox="1"/>
              <p:nvPr/>
            </p:nvSpPr>
            <p:spPr>
              <a:xfrm>
                <a:off x="5062331" y="3442695"/>
                <a:ext cx="209218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75" name="文本框 74">
                <a:extLst>
                  <a:ext uri="{FF2B5EF4-FFF2-40B4-BE49-F238E27FC236}">
                    <a16:creationId xmlns:a16="http://schemas.microsoft.com/office/drawing/2014/main" id="{330FE5BE-5CD8-4A7A-B35B-DB4D2C8B71D6}"/>
                  </a:ext>
                </a:extLst>
              </p:cNvPr>
              <p:cNvSpPr txBox="1">
                <a:spLocks noRot="1" noChangeAspect="1" noMove="1" noResize="1" noEditPoints="1" noAdjustHandles="1" noChangeArrowheads="1" noChangeShapeType="1" noTextEdit="1"/>
              </p:cNvSpPr>
              <p:nvPr/>
            </p:nvSpPr>
            <p:spPr>
              <a:xfrm>
                <a:off x="5062331" y="3442695"/>
                <a:ext cx="2092187" cy="246221"/>
              </a:xfrm>
              <a:prstGeom prst="rect">
                <a:avLst/>
              </a:prstGeom>
              <a:blipFill>
                <a:blip r:embed="rId23"/>
                <a:stretch>
                  <a:fillRect b="-5000"/>
                </a:stretch>
              </a:blipFill>
            </p:spPr>
            <p:txBody>
              <a:bodyPr/>
              <a:lstStyle/>
              <a:p>
                <a:r>
                  <a:rPr lang="zh-CN" altLang="en-US">
                    <a:noFill/>
                  </a:rPr>
                  <a:t> </a:t>
                </a:r>
              </a:p>
            </p:txBody>
          </p:sp>
        </mc:Fallback>
      </mc:AlternateContent>
      <p:sp>
        <p:nvSpPr>
          <p:cNvPr id="77" name="矩形 76">
            <a:extLst>
              <a:ext uri="{FF2B5EF4-FFF2-40B4-BE49-F238E27FC236}">
                <a16:creationId xmlns:a16="http://schemas.microsoft.com/office/drawing/2014/main" id="{7DCEDD7C-2FFA-4131-BB63-D067CFF06AB7}"/>
              </a:ext>
            </a:extLst>
          </p:cNvPr>
          <p:cNvSpPr/>
          <p:nvPr/>
        </p:nvSpPr>
        <p:spPr>
          <a:xfrm>
            <a:off x="641074" y="4112879"/>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6A296FDB-F56C-49D4-B194-2132C1813C88}"/>
                  </a:ext>
                </a:extLst>
              </p:cNvPr>
              <p:cNvSpPr txBox="1"/>
              <p:nvPr/>
            </p:nvSpPr>
            <p:spPr>
              <a:xfrm>
                <a:off x="1379057" y="4454920"/>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78" name="文本框 77">
                <a:extLst>
                  <a:ext uri="{FF2B5EF4-FFF2-40B4-BE49-F238E27FC236}">
                    <a16:creationId xmlns:a16="http://schemas.microsoft.com/office/drawing/2014/main" id="{6A296FDB-F56C-49D4-B194-2132C1813C88}"/>
                  </a:ext>
                </a:extLst>
              </p:cNvPr>
              <p:cNvSpPr txBox="1">
                <a:spLocks noRot="1" noChangeAspect="1" noMove="1" noResize="1" noEditPoints="1" noAdjustHandles="1" noChangeArrowheads="1" noChangeShapeType="1" noTextEdit="1"/>
              </p:cNvSpPr>
              <p:nvPr/>
            </p:nvSpPr>
            <p:spPr>
              <a:xfrm>
                <a:off x="1379057" y="4454920"/>
                <a:ext cx="1470990" cy="246221"/>
              </a:xfrm>
              <a:prstGeom prst="rect">
                <a:avLst/>
              </a:prstGeom>
              <a:blipFill>
                <a:blip r:embed="rId24"/>
                <a:stretch>
                  <a:fillRect b="-5000"/>
                </a:stretch>
              </a:blipFill>
            </p:spPr>
            <p:txBody>
              <a:bodyPr/>
              <a:lstStyle/>
              <a:p>
                <a:r>
                  <a:rPr lang="zh-CN" altLang="en-US">
                    <a:noFill/>
                  </a:rPr>
                  <a:t> </a:t>
                </a:r>
              </a:p>
            </p:txBody>
          </p:sp>
        </mc:Fallback>
      </mc:AlternateContent>
      <p:cxnSp>
        <p:nvCxnSpPr>
          <p:cNvPr id="79" name="直接连接符 78">
            <a:extLst>
              <a:ext uri="{FF2B5EF4-FFF2-40B4-BE49-F238E27FC236}">
                <a16:creationId xmlns:a16="http://schemas.microsoft.com/office/drawing/2014/main" id="{66F94452-0896-43E5-9432-2FB95C320EB1}"/>
              </a:ext>
            </a:extLst>
          </p:cNvPr>
          <p:cNvCxnSpPr>
            <a:cxnSpLocks/>
          </p:cNvCxnSpPr>
          <p:nvPr/>
        </p:nvCxnSpPr>
        <p:spPr>
          <a:xfrm flipV="1">
            <a:off x="1359178" y="4420593"/>
            <a:ext cx="249969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F0FE40F6-16D1-41FC-ADE2-30919C29899A}"/>
              </a:ext>
            </a:extLst>
          </p:cNvPr>
          <p:cNvSpPr txBox="1"/>
          <p:nvPr/>
        </p:nvSpPr>
        <p:spPr>
          <a:xfrm>
            <a:off x="576468" y="4127215"/>
            <a:ext cx="824947" cy="584775"/>
          </a:xfrm>
          <a:prstGeom prst="rect">
            <a:avLst/>
          </a:prstGeom>
          <a:noFill/>
        </p:spPr>
        <p:txBody>
          <a:bodyPr wrap="square" rtlCol="0">
            <a:spAutoFit/>
          </a:bodyPr>
          <a:lstStyle/>
          <a:p>
            <a:pPr algn="ctr"/>
            <a:r>
              <a:rPr lang="zh-CN" altLang="en-US" sz="1600" b="1">
                <a:solidFill>
                  <a:srgbClr val="002060"/>
                </a:solidFill>
              </a:rPr>
              <a:t>双蕴涵引入</a:t>
            </a:r>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2AFD68DA-3A8D-46B7-A7AF-9FB5286CCF94}"/>
                  </a:ext>
                </a:extLst>
              </p:cNvPr>
              <p:cNvSpPr txBox="1"/>
              <p:nvPr/>
            </p:nvSpPr>
            <p:spPr>
              <a:xfrm>
                <a:off x="1359177" y="4140044"/>
                <a:ext cx="249969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81" name="文本框 80">
                <a:extLst>
                  <a:ext uri="{FF2B5EF4-FFF2-40B4-BE49-F238E27FC236}">
                    <a16:creationId xmlns:a16="http://schemas.microsoft.com/office/drawing/2014/main" id="{2AFD68DA-3A8D-46B7-A7AF-9FB5286CCF94}"/>
                  </a:ext>
                </a:extLst>
              </p:cNvPr>
              <p:cNvSpPr txBox="1">
                <a:spLocks noRot="1" noChangeAspect="1" noMove="1" noResize="1" noEditPoints="1" noAdjustHandles="1" noChangeArrowheads="1" noChangeShapeType="1" noTextEdit="1"/>
              </p:cNvSpPr>
              <p:nvPr/>
            </p:nvSpPr>
            <p:spPr>
              <a:xfrm>
                <a:off x="1359177" y="4140044"/>
                <a:ext cx="2499692" cy="246221"/>
              </a:xfrm>
              <a:prstGeom prst="rect">
                <a:avLst/>
              </a:prstGeom>
              <a:blipFill>
                <a:blip r:embed="rId25"/>
                <a:stretch>
                  <a:fillRect b="-4878"/>
                </a:stretch>
              </a:blipFill>
            </p:spPr>
            <p:txBody>
              <a:bodyPr/>
              <a:lstStyle/>
              <a:p>
                <a:r>
                  <a:rPr lang="zh-CN" altLang="en-US">
                    <a:noFill/>
                  </a:rPr>
                  <a:t> </a:t>
                </a:r>
              </a:p>
            </p:txBody>
          </p:sp>
        </mc:Fallback>
      </mc:AlternateContent>
      <p:sp>
        <p:nvSpPr>
          <p:cNvPr id="82" name="矩形 81">
            <a:extLst>
              <a:ext uri="{FF2B5EF4-FFF2-40B4-BE49-F238E27FC236}">
                <a16:creationId xmlns:a16="http://schemas.microsoft.com/office/drawing/2014/main" id="{B9CACE0E-AB86-4097-AAE9-C2D95D8C659D}"/>
              </a:ext>
            </a:extLst>
          </p:cNvPr>
          <p:cNvSpPr/>
          <p:nvPr/>
        </p:nvSpPr>
        <p:spPr>
          <a:xfrm>
            <a:off x="4406348" y="4112024"/>
            <a:ext cx="362943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6D1B758-2743-49AD-8883-6C813846DC52}"/>
                  </a:ext>
                </a:extLst>
              </p:cNvPr>
              <p:cNvSpPr txBox="1"/>
              <p:nvPr/>
            </p:nvSpPr>
            <p:spPr>
              <a:xfrm>
                <a:off x="5220438" y="4454920"/>
                <a:ext cx="117944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83" name="文本框 82">
                <a:extLst>
                  <a:ext uri="{FF2B5EF4-FFF2-40B4-BE49-F238E27FC236}">
                    <a16:creationId xmlns:a16="http://schemas.microsoft.com/office/drawing/2014/main" id="{86D1B758-2743-49AD-8883-6C813846DC52}"/>
                  </a:ext>
                </a:extLst>
              </p:cNvPr>
              <p:cNvSpPr txBox="1">
                <a:spLocks noRot="1" noChangeAspect="1" noMove="1" noResize="1" noEditPoints="1" noAdjustHandles="1" noChangeArrowheads="1" noChangeShapeType="1" noTextEdit="1"/>
              </p:cNvSpPr>
              <p:nvPr/>
            </p:nvSpPr>
            <p:spPr>
              <a:xfrm>
                <a:off x="5220438" y="4454920"/>
                <a:ext cx="1179442" cy="246221"/>
              </a:xfrm>
              <a:prstGeom prst="rect">
                <a:avLst/>
              </a:prstGeom>
              <a:blipFill>
                <a:blip r:embed="rId26"/>
                <a:stretch>
                  <a:fillRect b="-5000"/>
                </a:stretch>
              </a:blipFill>
            </p:spPr>
            <p:txBody>
              <a:bodyPr/>
              <a:lstStyle/>
              <a:p>
                <a:r>
                  <a:rPr lang="zh-CN" altLang="en-US">
                    <a:noFill/>
                  </a:rPr>
                  <a:t> </a:t>
                </a:r>
              </a:p>
            </p:txBody>
          </p:sp>
        </mc:Fallback>
      </mc:AlternateContent>
      <p:cxnSp>
        <p:nvCxnSpPr>
          <p:cNvPr id="84" name="直接连接符 83">
            <a:extLst>
              <a:ext uri="{FF2B5EF4-FFF2-40B4-BE49-F238E27FC236}">
                <a16:creationId xmlns:a16="http://schemas.microsoft.com/office/drawing/2014/main" id="{9BA830C1-89FC-46A8-8F0E-CAD9A99B4257}"/>
              </a:ext>
            </a:extLst>
          </p:cNvPr>
          <p:cNvCxnSpPr>
            <a:cxnSpLocks/>
          </p:cNvCxnSpPr>
          <p:nvPr/>
        </p:nvCxnSpPr>
        <p:spPr>
          <a:xfrm flipV="1">
            <a:off x="5220438" y="4421447"/>
            <a:ext cx="1179442"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1BEFEC1-500E-40B7-BC61-B0E873B77A75}"/>
              </a:ext>
            </a:extLst>
          </p:cNvPr>
          <p:cNvSpPr txBox="1"/>
          <p:nvPr/>
        </p:nvSpPr>
        <p:spPr>
          <a:xfrm>
            <a:off x="4348370" y="4127215"/>
            <a:ext cx="814089" cy="584775"/>
          </a:xfrm>
          <a:prstGeom prst="rect">
            <a:avLst/>
          </a:prstGeom>
          <a:noFill/>
        </p:spPr>
        <p:txBody>
          <a:bodyPr wrap="square" rtlCol="0">
            <a:spAutoFit/>
          </a:bodyPr>
          <a:lstStyle/>
          <a:p>
            <a:pPr algn="ctr"/>
            <a:r>
              <a:rPr lang="zh-CN" altLang="en-US" sz="1600" b="1">
                <a:solidFill>
                  <a:srgbClr val="002060"/>
                </a:solidFill>
              </a:rPr>
              <a:t>双蕴涵消除</a:t>
            </a:r>
          </a:p>
        </p:txBody>
      </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8E171680-F2EC-4F88-BF0B-3BD2859CC213}"/>
                  </a:ext>
                </a:extLst>
              </p:cNvPr>
              <p:cNvSpPr txBox="1"/>
              <p:nvPr/>
            </p:nvSpPr>
            <p:spPr>
              <a:xfrm>
                <a:off x="5220437" y="4140044"/>
                <a:ext cx="117944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86" name="文本框 85">
                <a:extLst>
                  <a:ext uri="{FF2B5EF4-FFF2-40B4-BE49-F238E27FC236}">
                    <a16:creationId xmlns:a16="http://schemas.microsoft.com/office/drawing/2014/main" id="{8E171680-F2EC-4F88-BF0B-3BD2859CC213}"/>
                  </a:ext>
                </a:extLst>
              </p:cNvPr>
              <p:cNvSpPr txBox="1">
                <a:spLocks noRot="1" noChangeAspect="1" noMove="1" noResize="1" noEditPoints="1" noAdjustHandles="1" noChangeArrowheads="1" noChangeShapeType="1" noTextEdit="1"/>
              </p:cNvSpPr>
              <p:nvPr/>
            </p:nvSpPr>
            <p:spPr>
              <a:xfrm>
                <a:off x="5220437" y="4140044"/>
                <a:ext cx="1179443" cy="246221"/>
              </a:xfrm>
              <a:prstGeom prst="rect">
                <a:avLst/>
              </a:prstGeom>
              <a:blipFill>
                <a:blip r:embed="rId27"/>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04E43921-4C22-4C66-8FD0-2994E4897548}"/>
                  </a:ext>
                </a:extLst>
              </p:cNvPr>
              <p:cNvSpPr txBox="1"/>
              <p:nvPr/>
            </p:nvSpPr>
            <p:spPr>
              <a:xfrm>
                <a:off x="6639339" y="4442091"/>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87" name="文本框 86">
                <a:extLst>
                  <a:ext uri="{FF2B5EF4-FFF2-40B4-BE49-F238E27FC236}">
                    <a16:creationId xmlns:a16="http://schemas.microsoft.com/office/drawing/2014/main" id="{04E43921-4C22-4C66-8FD0-2994E4897548}"/>
                  </a:ext>
                </a:extLst>
              </p:cNvPr>
              <p:cNvSpPr txBox="1">
                <a:spLocks noRot="1" noChangeAspect="1" noMove="1" noResize="1" noEditPoints="1" noAdjustHandles="1" noChangeArrowheads="1" noChangeShapeType="1" noTextEdit="1"/>
              </p:cNvSpPr>
              <p:nvPr/>
            </p:nvSpPr>
            <p:spPr>
              <a:xfrm>
                <a:off x="6639339" y="4442091"/>
                <a:ext cx="1207604" cy="246221"/>
              </a:xfrm>
              <a:prstGeom prst="rect">
                <a:avLst/>
              </a:prstGeom>
              <a:blipFill>
                <a:blip r:embed="rId28"/>
                <a:stretch>
                  <a:fillRect b="-5000"/>
                </a:stretch>
              </a:blipFill>
            </p:spPr>
            <p:txBody>
              <a:bodyPr/>
              <a:lstStyle/>
              <a:p>
                <a:r>
                  <a:rPr lang="zh-CN" altLang="en-US">
                    <a:noFill/>
                  </a:rPr>
                  <a:t> </a:t>
                </a:r>
              </a:p>
            </p:txBody>
          </p:sp>
        </mc:Fallback>
      </mc:AlternateContent>
      <p:cxnSp>
        <p:nvCxnSpPr>
          <p:cNvPr id="88" name="直接连接符 87">
            <a:extLst>
              <a:ext uri="{FF2B5EF4-FFF2-40B4-BE49-F238E27FC236}">
                <a16:creationId xmlns:a16="http://schemas.microsoft.com/office/drawing/2014/main" id="{9257985E-F795-4052-9FF8-459690DE74F3}"/>
              </a:ext>
            </a:extLst>
          </p:cNvPr>
          <p:cNvCxnSpPr>
            <a:cxnSpLocks/>
          </p:cNvCxnSpPr>
          <p:nvPr/>
        </p:nvCxnSpPr>
        <p:spPr>
          <a:xfrm>
            <a:off x="6639339" y="4408619"/>
            <a:ext cx="1207604"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6F60E7F3-B031-4747-88A0-5C6F7A0DD487}"/>
                  </a:ext>
                </a:extLst>
              </p:cNvPr>
              <p:cNvSpPr txBox="1"/>
              <p:nvPr/>
            </p:nvSpPr>
            <p:spPr>
              <a:xfrm>
                <a:off x="6639340" y="4127215"/>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89" name="文本框 88">
                <a:extLst>
                  <a:ext uri="{FF2B5EF4-FFF2-40B4-BE49-F238E27FC236}">
                    <a16:creationId xmlns:a16="http://schemas.microsoft.com/office/drawing/2014/main" id="{6F60E7F3-B031-4747-88A0-5C6F7A0DD487}"/>
                  </a:ext>
                </a:extLst>
              </p:cNvPr>
              <p:cNvSpPr txBox="1">
                <a:spLocks noRot="1" noChangeAspect="1" noMove="1" noResize="1" noEditPoints="1" noAdjustHandles="1" noChangeArrowheads="1" noChangeShapeType="1" noTextEdit="1"/>
              </p:cNvSpPr>
              <p:nvPr/>
            </p:nvSpPr>
            <p:spPr>
              <a:xfrm>
                <a:off x="6639340" y="4127215"/>
                <a:ext cx="1207604" cy="246221"/>
              </a:xfrm>
              <a:prstGeom prst="rect">
                <a:avLst/>
              </a:prstGeom>
              <a:blipFill>
                <a:blip r:embed="rId29"/>
                <a:stretch>
                  <a:fillRect b="-7500"/>
                </a:stretch>
              </a:blipFill>
            </p:spPr>
            <p:txBody>
              <a:bodyPr/>
              <a:lstStyle/>
              <a:p>
                <a:r>
                  <a:rPr lang="zh-CN" altLang="en-US">
                    <a:noFill/>
                  </a:rPr>
                  <a:t> </a:t>
                </a:r>
              </a:p>
            </p:txBody>
          </p:sp>
        </mc:Fallback>
      </mc:AlternateContent>
      <p:sp>
        <p:nvSpPr>
          <p:cNvPr id="93" name="文本框 92">
            <a:extLst>
              <a:ext uri="{FF2B5EF4-FFF2-40B4-BE49-F238E27FC236}">
                <a16:creationId xmlns:a16="http://schemas.microsoft.com/office/drawing/2014/main" id="{F281DE96-160F-4796-8ACF-2685187CA043}"/>
              </a:ext>
            </a:extLst>
          </p:cNvPr>
          <p:cNvSpPr txBox="1"/>
          <p:nvPr/>
        </p:nvSpPr>
        <p:spPr>
          <a:xfrm>
            <a:off x="4824619" y="652216"/>
            <a:ext cx="3677479" cy="492443"/>
          </a:xfrm>
          <a:prstGeom prst="rect">
            <a:avLst/>
          </a:prstGeom>
          <a:solidFill>
            <a:schemeClr val="accent4">
              <a:lumMod val="40000"/>
              <a:lumOff val="60000"/>
            </a:schemeClr>
          </a:solidFill>
        </p:spPr>
        <p:txBody>
          <a:bodyPr wrap="square" tIns="0" bIns="0" rtlCol="0">
            <a:spAutoFit/>
          </a:bodyPr>
          <a:lstStyle/>
          <a:p>
            <a:r>
              <a:rPr lang="zh-CN" altLang="en-US" sz="1600" b="1">
                <a:solidFill>
                  <a:schemeClr val="accent2">
                    <a:lumMod val="50000"/>
                  </a:schemeClr>
                </a:solidFill>
              </a:rPr>
              <a:t>前提引入规则可看成公理，其他每对规则都是一个运算符的引入与消除规则</a:t>
            </a:r>
          </a:p>
        </p:txBody>
      </p:sp>
    </p:spTree>
    <p:extLst>
      <p:ext uri="{BB962C8B-B14F-4D97-AF65-F5344CB8AC3E}">
        <p14:creationId xmlns:p14="http://schemas.microsoft.com/office/powerpoint/2010/main" val="272250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1A57F3B-1A50-4BA3-9761-9AA6C0D277A9}"/>
                  </a:ext>
                </a:extLst>
              </p:cNvPr>
              <p:cNvSpPr txBox="1"/>
              <p:nvPr/>
            </p:nvSpPr>
            <p:spPr>
              <a:xfrm>
                <a:off x="659704" y="769012"/>
                <a:ext cx="7240657" cy="2563779"/>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latin typeface="楷体" panose="02010609060101010101" pitchFamily="49" charset="-122"/>
                    <a:ea typeface="楷体" panose="02010609060101010101" pitchFamily="49" charset="-122"/>
                  </a:rPr>
                  <a:t>命题演算自然推理系统的内定理具有形式</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，其中</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是公式集，而</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是公式，所有内定理构成的集合归纳定义如下：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归纳基</a:t>
                </a:r>
                <a:r>
                  <a:rPr lang="zh-CN" altLang="en-US" sz="1600" b="1">
                    <a:solidFill>
                      <a:schemeClr val="accent6">
                        <a:lumMod val="50000"/>
                      </a:schemeClr>
                    </a:solidFill>
                  </a:rPr>
                  <a:t>：如果</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r>
                      <a:rPr lang="en-US" altLang="zh-CN" sz="1600" b="1" i="1" smtClean="0">
                        <a:solidFill>
                          <a:schemeClr val="accent6">
                            <a:lumMod val="50000"/>
                          </a:schemeClr>
                        </a:solidFill>
                        <a:latin typeface="Cambria Math" panose="02040503050406030204" pitchFamily="18" charset="0"/>
                      </a:rPr>
                      <m:t>∈</m:t>
                    </m:r>
                    <m:r>
                      <a:rPr lang="en-US" altLang="zh-CN" sz="1600" b="1" i="0" smtClean="0">
                        <a:solidFill>
                          <a:schemeClr val="accent6">
                            <a:lumMod val="50000"/>
                          </a:schemeClr>
                        </a:solidFill>
                        <a:latin typeface="Cambria Math" panose="02040503050406030204" pitchFamily="18" charset="0"/>
                      </a:rPr>
                      <m:t>𝚪</m:t>
                    </m:r>
                  </m:oMath>
                </a14:m>
                <a:r>
                  <a:rPr lang="zh-CN" altLang="en-US" sz="1600" b="1">
                    <a:solidFill>
                      <a:schemeClr val="accent6">
                        <a:lumMod val="50000"/>
                      </a:schemeClr>
                    </a:solidFill>
                  </a:rPr>
                  <a:t>，则</a:t>
                </a:r>
                <a14:m>
                  <m:oMath xmlns:m="http://schemas.openxmlformats.org/officeDocument/2006/math">
                    <m:r>
                      <a:rPr lang="en-US" altLang="zh-CN" sz="1600" b="1" i="0" smtClean="0">
                        <a:solidFill>
                          <a:schemeClr val="accent6">
                            <a:lumMod val="50000"/>
                          </a:schemeClr>
                        </a:solidFill>
                        <a:latin typeface="Cambria Math" panose="02040503050406030204" pitchFamily="18" charset="0"/>
                      </a:rPr>
                      <m:t>𝚪</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是内定理</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归纳步</a:t>
                </a:r>
                <a:r>
                  <a:rPr lang="zh-CN" altLang="en-US" sz="1600" b="1">
                    <a:solidFill>
                      <a:schemeClr val="accent6">
                        <a:lumMod val="50000"/>
                      </a:schemeClr>
                    </a:solidFill>
                  </a:rPr>
                  <a:t>：对于上一页给出的</a:t>
                </a:r>
                <a:r>
                  <a:rPr lang="zh-CN" altLang="en-US" sz="1600" b="1">
                    <a:solidFill>
                      <a:srgbClr val="C00000"/>
                    </a:solidFill>
                  </a:rPr>
                  <a:t>反证法</a:t>
                </a:r>
                <a:r>
                  <a:rPr lang="zh-CN" altLang="en-US" sz="1600" b="1">
                    <a:solidFill>
                      <a:schemeClr val="accent6">
                        <a:lumMod val="50000"/>
                      </a:schemeClr>
                    </a:solidFill>
                  </a:rPr>
                  <a:t>、</a:t>
                </a:r>
                <a:r>
                  <a:rPr lang="zh-CN" altLang="en-US" sz="1600" b="1">
                    <a:solidFill>
                      <a:srgbClr val="C00000"/>
                    </a:solidFill>
                  </a:rPr>
                  <a:t>合取规则</a:t>
                </a:r>
                <a:r>
                  <a:rPr lang="zh-CN" altLang="en-US" sz="1600" b="1">
                    <a:solidFill>
                      <a:schemeClr val="accent6">
                        <a:lumMod val="50000"/>
                      </a:schemeClr>
                    </a:solidFill>
                  </a:rPr>
                  <a:t>、</a:t>
                </a:r>
                <a:r>
                  <a:rPr lang="zh-CN" altLang="en-US" sz="1600" b="1">
                    <a:solidFill>
                      <a:srgbClr val="C00000"/>
                    </a:solidFill>
                  </a:rPr>
                  <a:t>化简规则</a:t>
                </a:r>
                <a:r>
                  <a:rPr lang="zh-CN" altLang="en-US" sz="1600" b="1">
                    <a:solidFill>
                      <a:schemeClr val="accent6">
                        <a:lumMod val="50000"/>
                      </a:schemeClr>
                    </a:solidFill>
                  </a:rPr>
                  <a:t>、</a:t>
                </a:r>
                <a:r>
                  <a:rPr lang="zh-CN" altLang="en-US" sz="1600" b="1">
                    <a:solidFill>
                      <a:srgbClr val="C00000"/>
                    </a:solidFill>
                  </a:rPr>
                  <a:t>附加规则</a:t>
                </a:r>
                <a:r>
                  <a:rPr lang="zh-CN" altLang="en-US" sz="1600" b="1">
                    <a:solidFill>
                      <a:schemeClr val="accent6">
                        <a:lumMod val="50000"/>
                      </a:schemeClr>
                    </a:solidFill>
                  </a:rPr>
                  <a:t>、</a:t>
                </a:r>
                <a:r>
                  <a:rPr lang="zh-CN" altLang="en-US" sz="1600" b="1">
                    <a:solidFill>
                      <a:srgbClr val="C00000"/>
                    </a:solidFill>
                  </a:rPr>
                  <a:t>析取消除</a:t>
                </a:r>
                <a:r>
                  <a:rPr lang="zh-CN" altLang="en-US" sz="1600" b="1">
                    <a:solidFill>
                      <a:schemeClr val="accent6">
                        <a:lumMod val="50000"/>
                      </a:schemeClr>
                    </a:solidFill>
                  </a:rPr>
                  <a:t>、</a:t>
                </a:r>
                <a:r>
                  <a:rPr lang="zh-CN" altLang="en-US" sz="1600" b="1">
                    <a:solidFill>
                      <a:srgbClr val="C00000"/>
                    </a:solidFill>
                  </a:rPr>
                  <a:t>蕴涵引入</a:t>
                </a:r>
                <a:r>
                  <a:rPr lang="zh-CN" altLang="en-US" sz="1600" b="1">
                    <a:solidFill>
                      <a:schemeClr val="accent6">
                        <a:lumMod val="50000"/>
                      </a:schemeClr>
                    </a:solidFill>
                  </a:rPr>
                  <a:t>、</a:t>
                </a:r>
                <a:r>
                  <a:rPr lang="zh-CN" altLang="en-US" sz="1600" b="1">
                    <a:solidFill>
                      <a:srgbClr val="C00000"/>
                    </a:solidFill>
                  </a:rPr>
                  <a:t>假言推理</a:t>
                </a:r>
                <a:r>
                  <a:rPr lang="zh-CN" altLang="en-US" sz="1600" b="1">
                    <a:solidFill>
                      <a:schemeClr val="accent6">
                        <a:lumMod val="50000"/>
                      </a:schemeClr>
                    </a:solidFill>
                  </a:rPr>
                  <a:t>、</a:t>
                </a:r>
                <a:r>
                  <a:rPr lang="zh-CN" altLang="en-US" sz="1600" b="1">
                    <a:solidFill>
                      <a:srgbClr val="C00000"/>
                    </a:solidFill>
                  </a:rPr>
                  <a:t>双蕴涵引入</a:t>
                </a:r>
                <a:r>
                  <a:rPr lang="zh-CN" altLang="en-US" sz="1600" b="1">
                    <a:solidFill>
                      <a:schemeClr val="accent6">
                        <a:lumMod val="50000"/>
                      </a:schemeClr>
                    </a:solidFill>
                  </a:rPr>
                  <a:t>和</a:t>
                </a:r>
                <a:r>
                  <a:rPr lang="zh-CN" altLang="en-US" sz="1600" b="1">
                    <a:solidFill>
                      <a:srgbClr val="C00000"/>
                    </a:solidFill>
                  </a:rPr>
                  <a:t>双蕴涵消除</a:t>
                </a:r>
                <a:r>
                  <a:rPr lang="zh-CN" altLang="en-US" sz="1600" b="1">
                    <a:solidFill>
                      <a:schemeClr val="accent6">
                        <a:lumMod val="50000"/>
                      </a:schemeClr>
                    </a:solidFill>
                  </a:rPr>
                  <a:t>规则中给出的每个规则，如果横线上的推出形式都是内定理，则横线下面的推出形式也是内定理</a:t>
                </a:r>
                <a:endParaRPr lang="en-US" altLang="zh-CN" sz="16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例如，基于析取消除规则有：若</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都是内定理，则</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也是内定理</a:t>
                </a:r>
              </a:p>
            </p:txBody>
          </p:sp>
        </mc:Choice>
        <mc:Fallback xmlns="">
          <p:sp>
            <p:nvSpPr>
              <p:cNvPr id="2" name="文本框 1">
                <a:extLst>
                  <a:ext uri="{FF2B5EF4-FFF2-40B4-BE49-F238E27FC236}">
                    <a16:creationId xmlns:a16="http://schemas.microsoft.com/office/drawing/2014/main" id="{31A57F3B-1A50-4BA3-9761-9AA6C0D277A9}"/>
                  </a:ext>
                </a:extLst>
              </p:cNvPr>
              <p:cNvSpPr txBox="1">
                <a:spLocks noRot="1" noChangeAspect="1" noMove="1" noResize="1" noEditPoints="1" noAdjustHandles="1" noChangeArrowheads="1" noChangeShapeType="1" noTextEdit="1"/>
              </p:cNvSpPr>
              <p:nvPr/>
            </p:nvSpPr>
            <p:spPr>
              <a:xfrm>
                <a:off x="659704" y="769012"/>
                <a:ext cx="7240657" cy="2563779"/>
              </a:xfrm>
              <a:prstGeom prst="rect">
                <a:avLst/>
              </a:prstGeom>
              <a:blipFill>
                <a:blip r:embed="rId2"/>
                <a:stretch>
                  <a:fillRect l="-421" t="-713" r="-3367" b="-7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D707136-5554-4C1B-8FF8-575304737182}"/>
                  </a:ext>
                </a:extLst>
              </p:cNvPr>
              <p:cNvSpPr txBox="1"/>
              <p:nvPr/>
            </p:nvSpPr>
            <p:spPr>
              <a:xfrm>
                <a:off x="659704" y="3414705"/>
                <a:ext cx="7824584" cy="1236172"/>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反证法、化简规则、附加规则、双蕴涵消除都是两个规则用同一个名字</a:t>
                </a:r>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这些规则都是规则模式，即其中的</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表示任意公式集，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表示任意公式</a:t>
                </a:r>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推出形式</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是公式集，不计较其公式的顺序，而对</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，其中</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rPr>
                  <a:t>的省写</a:t>
                </a:r>
                <a:endParaRPr lang="en-US" altLang="zh-CN" sz="14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rPr>
                  <a:t>横线上的形式推出也不计较顺序，即可按任意的顺序排列这些形式推出</a:t>
                </a:r>
              </a:p>
            </p:txBody>
          </p:sp>
        </mc:Choice>
        <mc:Fallback xmlns="">
          <p:sp>
            <p:nvSpPr>
              <p:cNvPr id="3" name="文本框 2">
                <a:extLst>
                  <a:ext uri="{FF2B5EF4-FFF2-40B4-BE49-F238E27FC236}">
                    <a16:creationId xmlns:a16="http://schemas.microsoft.com/office/drawing/2014/main" id="{3D707136-5554-4C1B-8FF8-575304737182}"/>
                  </a:ext>
                </a:extLst>
              </p:cNvPr>
              <p:cNvSpPr txBox="1">
                <a:spLocks noRot="1" noChangeAspect="1" noMove="1" noResize="1" noEditPoints="1" noAdjustHandles="1" noChangeArrowheads="1" noChangeShapeType="1" noTextEdit="1"/>
              </p:cNvSpPr>
              <p:nvPr/>
            </p:nvSpPr>
            <p:spPr>
              <a:xfrm>
                <a:off x="659704" y="3414705"/>
                <a:ext cx="7824584" cy="1236172"/>
              </a:xfrm>
              <a:prstGeom prst="rect">
                <a:avLst/>
              </a:prstGeom>
              <a:blipFill>
                <a:blip r:embed="rId3"/>
                <a:stretch>
                  <a:fillRect l="-78" t="-493" b="-443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6CF4ED0D-8F8D-4E80-AB3C-85CA8E0F4E96}"/>
              </a:ext>
            </a:extLst>
          </p:cNvPr>
          <p:cNvSpPr txBox="1"/>
          <p:nvPr/>
        </p:nvSpPr>
        <p:spPr>
          <a:xfrm>
            <a:off x="5341035" y="1418841"/>
            <a:ext cx="2559326" cy="307777"/>
          </a:xfrm>
          <a:prstGeom prst="rect">
            <a:avLst/>
          </a:prstGeom>
          <a:solidFill>
            <a:schemeClr val="accent2">
              <a:lumMod val="50000"/>
            </a:schemeClr>
          </a:solidFill>
        </p:spPr>
        <p:txBody>
          <a:bodyPr wrap="square" rtlCol="0">
            <a:spAutoFit/>
          </a:bodyPr>
          <a:lstStyle/>
          <a:p>
            <a:r>
              <a:rPr lang="zh-CN" altLang="en-US" sz="1400" b="1">
                <a:solidFill>
                  <a:schemeClr val="bg1"/>
                </a:solidFill>
              </a:rPr>
              <a:t>将归纳基称为</a:t>
            </a:r>
            <a:r>
              <a:rPr lang="zh-CN" altLang="en-US" sz="1400" b="1">
                <a:solidFill>
                  <a:srgbClr val="FFC000"/>
                </a:solidFill>
              </a:rPr>
              <a:t>前提引入</a:t>
            </a:r>
            <a:r>
              <a:rPr lang="en-US" altLang="zh-CN" sz="1400" b="1">
                <a:solidFill>
                  <a:schemeClr val="bg1"/>
                </a:solidFill>
              </a:rPr>
              <a:t>(</a:t>
            </a:r>
            <a:r>
              <a:rPr lang="zh-CN" altLang="en-US" sz="1400" b="1">
                <a:solidFill>
                  <a:schemeClr val="bg1"/>
                </a:solidFill>
              </a:rPr>
              <a:t>规则</a:t>
            </a:r>
            <a:r>
              <a:rPr lang="en-US" altLang="zh-CN" sz="1400" b="1">
                <a:solidFill>
                  <a:schemeClr val="bg1"/>
                </a:solidFill>
              </a:rPr>
              <a:t>)</a:t>
            </a:r>
            <a:endParaRPr lang="zh-CN" altLang="en-US" sz="1400" b="1">
              <a:solidFill>
                <a:schemeClr val="bg1"/>
              </a:solidFill>
            </a:endParaRPr>
          </a:p>
        </p:txBody>
      </p:sp>
    </p:spTree>
    <p:extLst>
      <p:ext uri="{BB962C8B-B14F-4D97-AF65-F5344CB8AC3E}">
        <p14:creationId xmlns:p14="http://schemas.microsoft.com/office/powerpoint/2010/main" val="371316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5DA9C4D1-12E7-42A4-8661-A7B2959B0D5B}"/>
              </a:ext>
            </a:extLst>
          </p:cNvPr>
          <p:cNvGrpSpPr/>
          <p:nvPr/>
        </p:nvGrpSpPr>
        <p:grpSpPr>
          <a:xfrm>
            <a:off x="643555" y="780769"/>
            <a:ext cx="7856884" cy="3812326"/>
            <a:chOff x="643555" y="830775"/>
            <a:chExt cx="7856884" cy="3812326"/>
          </a:xfrm>
        </p:grpSpPr>
        <p:grpSp>
          <p:nvGrpSpPr>
            <p:cNvPr id="8" name="组合 7">
              <a:extLst>
                <a:ext uri="{FF2B5EF4-FFF2-40B4-BE49-F238E27FC236}">
                  <a16:creationId xmlns:a16="http://schemas.microsoft.com/office/drawing/2014/main" id="{38C6656D-1789-4DD7-ACEF-F8815878D23D}"/>
                </a:ext>
              </a:extLst>
            </p:cNvPr>
            <p:cNvGrpSpPr/>
            <p:nvPr/>
          </p:nvGrpSpPr>
          <p:grpSpPr>
            <a:xfrm>
              <a:off x="643555" y="830775"/>
              <a:ext cx="7856884" cy="3473772"/>
              <a:chOff x="755373" y="814697"/>
              <a:chExt cx="7856884" cy="347377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815D259-83FB-4F22-8A09-2BE1B0022EAF}"/>
                      </a:ext>
                    </a:extLst>
                  </p:cNvPr>
                  <p:cNvSpPr txBox="1"/>
                  <p:nvPr/>
                </p:nvSpPr>
                <p:spPr>
                  <a:xfrm>
                    <a:off x="755374" y="814697"/>
                    <a:ext cx="7856883" cy="2364943"/>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是内定理当且仅当存在形式推出的有限序列：</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𝟏</m:t>
                              </m:r>
                            </m:sub>
                          </m:sSub>
                        </m:oMath>
                      </m:oMathPara>
                    </a14:m>
                    <a:endParaRPr lang="en-US" altLang="zh-CN" sz="1600" b="1">
                      <a:solidFill>
                        <a:srgbClr val="C00000"/>
                      </a:solidFill>
                    </a:endParaRPr>
                  </a:p>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𝟐</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𝟐</m:t>
                              </m:r>
                            </m:sub>
                          </m:sSub>
                        </m:oMath>
                      </m:oMathPara>
                    </a14:m>
                    <a:endParaRPr lang="en-US" altLang="zh-CN" sz="1600" b="1">
                      <a:solidFill>
                        <a:srgbClr val="C00000"/>
                      </a:solidFill>
                    </a:endParaRPr>
                  </a:p>
                  <a:p>
                    <a:pPr>
                      <a:lnSpc>
                        <a:spcPts val="2000"/>
                      </a:lnSpc>
                      <a:spcBef>
                        <a:spcPts val="600"/>
                      </a:spcBef>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m:t>
                          </m:r>
                        </m:oMath>
                      </m:oMathPara>
                    </a14:m>
                    <a:endParaRPr lang="en-US" altLang="zh-CN" sz="1600" b="1">
                      <a:solidFill>
                        <a:srgbClr val="C00000"/>
                      </a:solidFill>
                    </a:endParaRPr>
                  </a:p>
                  <a:p>
                    <a:pPr>
                      <a:lnSpc>
                        <a:spcPts val="2000"/>
                      </a:lnSpc>
                      <a:spcBef>
                        <a:spcPts val="600"/>
                      </a:spcBef>
                    </a:pPr>
                    <a14:m>
                      <m:oMathPara xmlns:m="http://schemas.openxmlformats.org/officeDocument/2006/math">
                        <m:oMathParaPr>
                          <m:jc m:val="centerGroup"/>
                        </m:oMathParaPr>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m:oMathPara>
                    </a14:m>
                    <a:endParaRPr lang="en-US" altLang="zh-CN" sz="1600" b="1">
                      <a:solidFill>
                        <a:srgbClr val="C00000"/>
                      </a:solidFill>
                    </a:endParaRPr>
                  </a:p>
                  <a:p>
                    <a:pPr>
                      <a:lnSpc>
                        <a:spcPts val="2000"/>
                      </a:lnSpc>
                      <a:spcBef>
                        <a:spcPts val="600"/>
                      </a:spcBef>
                    </a:pPr>
                    <a:r>
                      <a:rPr lang="zh-CN" altLang="en-US" sz="1600" b="1">
                        <a:solidFill>
                          <a:schemeClr val="accent2">
                            <a:lumMod val="50000"/>
                          </a:schemeClr>
                        </a:solidFill>
                        <a:latin typeface="楷体" panose="02010609060101010101" pitchFamily="49" charset="-122"/>
                        <a:ea typeface="楷体" panose="02010609060101010101" pitchFamily="49" charset="-122"/>
                      </a:rPr>
                      <a:t>且满足，对任意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，下面条件之一成立：</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a:lnSpc>
                        <a:spcPts val="2000"/>
                      </a:lnSpc>
                      <a:spcBef>
                        <a:spcPts val="600"/>
                      </a:spcBef>
                    </a:pPr>
                    <a:r>
                      <a:rPr lang="en-US" altLang="zh-CN" sz="1600" b="1">
                        <a:solidFill>
                          <a:schemeClr val="accent6">
                            <a:lumMod val="50000"/>
                          </a:schemeClr>
                        </a:solidFill>
                      </a:rPr>
                      <a:t>(1)	</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𝒊</m:t>
                            </m:r>
                          </m:sub>
                        </m:sSub>
                      </m:oMath>
                    </a14:m>
                    <a:r>
                      <a:rPr lang="zh-CN" altLang="en-US" sz="1600" b="1">
                        <a:solidFill>
                          <a:schemeClr val="accent6">
                            <a:lumMod val="50000"/>
                          </a:schemeClr>
                        </a:solidFill>
                      </a:rPr>
                      <a:t>，或者</a:t>
                    </a:r>
                    <a:endParaRPr lang="en-US" altLang="zh-CN" sz="1600" b="1">
                      <a:solidFill>
                        <a:schemeClr val="accent6">
                          <a:lumMod val="50000"/>
                        </a:schemeClr>
                      </a:solidFill>
                    </a:endParaRPr>
                  </a:p>
                  <a:p>
                    <a:pPr>
                      <a:lnSpc>
                        <a:spcPts val="2000"/>
                      </a:lnSpc>
                      <a:spcBef>
                        <a:spcPts val="600"/>
                      </a:spcBef>
                    </a:pPr>
                    <a:r>
                      <a:rPr lang="en-US" altLang="zh-CN" sz="1600" b="1">
                        <a:solidFill>
                          <a:schemeClr val="accent6">
                            <a:lumMod val="50000"/>
                          </a:schemeClr>
                        </a:solidFill>
                      </a:rPr>
                      <a:t>(2)	</a:t>
                    </a:r>
                    <a:r>
                      <a:rPr lang="zh-CN" altLang="en-US" sz="1600" b="1">
                        <a:solidFill>
                          <a:schemeClr val="accent6">
                            <a:lumMod val="50000"/>
                          </a:schemeClr>
                        </a:solidFill>
                      </a:rPr>
                      <a:t>存在</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𝟏</m:t>
                        </m:r>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 ⋯,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r>
                          <a:rPr lang="en-US" altLang="zh-CN" sz="1600" b="1" i="1" smtClean="0">
                            <a:solidFill>
                              <a:schemeClr val="accent6">
                                <a:lumMod val="50000"/>
                              </a:schemeClr>
                            </a:solidFill>
                            <a:latin typeface="Cambria Math" panose="02040503050406030204" pitchFamily="18" charset="0"/>
                          </a:rPr>
                          <m:t>&lt; </m:t>
                        </m:r>
                        <m:r>
                          <a:rPr lang="en-US" altLang="zh-CN" sz="1600" b="1" i="1" smtClean="0">
                            <a:solidFill>
                              <a:schemeClr val="accent6">
                                <a:lumMod val="50000"/>
                              </a:schemeClr>
                            </a:solidFill>
                            <a:latin typeface="Cambria Math" panose="02040503050406030204" pitchFamily="18" charset="0"/>
                          </a:rPr>
                          <m:t>𝒊</m:t>
                        </m:r>
                      </m:oMath>
                    </a14:m>
                    <a:r>
                      <a:rPr lang="zh-CN" altLang="en-US" sz="1600" b="1">
                        <a:solidFill>
                          <a:schemeClr val="accent6">
                            <a:lumMod val="50000"/>
                          </a:schemeClr>
                        </a:solidFill>
                      </a:rPr>
                      <a:t>，使得</a:t>
                    </a:r>
                    <a:endParaRPr lang="en-US" altLang="zh-CN" sz="16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1815D259-83FB-4F22-8A09-2BE1B0022EAF}"/>
                      </a:ext>
                    </a:extLst>
                  </p:cNvPr>
                  <p:cNvSpPr txBox="1">
                    <a:spLocks noRot="1" noChangeAspect="1" noMove="1" noResize="1" noEditPoints="1" noAdjustHandles="1" noChangeArrowheads="1" noChangeShapeType="1" noTextEdit="1"/>
                  </p:cNvSpPr>
                  <p:nvPr/>
                </p:nvSpPr>
                <p:spPr>
                  <a:xfrm>
                    <a:off x="755374" y="814697"/>
                    <a:ext cx="7856883" cy="2364943"/>
                  </a:xfrm>
                  <a:prstGeom prst="rect">
                    <a:avLst/>
                  </a:prstGeom>
                  <a:blipFill>
                    <a:blip r:embed="rId2"/>
                    <a:stretch>
                      <a:fillRect l="-466" t="-1546" r="-3028" b="-23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676504-988E-4762-924C-20D6EEB37CC7}"/>
                      </a:ext>
                    </a:extLst>
                  </p:cNvPr>
                  <p:cNvSpPr txBox="1"/>
                  <p:nvPr/>
                </p:nvSpPr>
                <p:spPr>
                  <a:xfrm>
                    <a:off x="755373" y="3179640"/>
                    <a:ext cx="7856883" cy="256480"/>
                  </a:xfrm>
                  <a:prstGeom prst="rect">
                    <a:avLst/>
                  </a:prstGeom>
                  <a:solidFill>
                    <a:schemeClr val="accent5">
                      <a:lumMod val="20000"/>
                      <a:lumOff val="80000"/>
                    </a:schemeClr>
                  </a:solidFill>
                </p:spPr>
                <p:txBody>
                  <a:bodyPr wrap="square" tIns="0" bIns="0" rtlCol="0">
                    <a:spAutoFit/>
                  </a:bodyPr>
                  <a:lstStyle/>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𝟏</m:t>
                                  </m:r>
                                </m:sub>
                              </m:sSub>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𝑨</m:t>
                              </m:r>
                            </m:e>
                            <m:sub>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𝒋</m:t>
                                  </m:r>
                                </m:e>
                                <m:sub>
                                  <m:r>
                                    <a:rPr lang="en-US" altLang="zh-CN" sz="1600" b="1" i="1">
                                      <a:solidFill>
                                        <a:schemeClr val="accent6">
                                          <a:lumMod val="50000"/>
                                        </a:schemeClr>
                                      </a:solidFill>
                                      <a:latin typeface="Cambria Math" panose="02040503050406030204" pitchFamily="18" charset="0"/>
                                    </a:rPr>
                                    <m:t>𝟏</m:t>
                                  </m:r>
                                </m:sub>
                              </m:sSub>
                            </m:sub>
                          </m:sSub>
                          <m:r>
                            <a:rPr lang="en-US" altLang="zh-CN" sz="1600" b="1" i="1" smtClean="0">
                              <a:solidFill>
                                <a:schemeClr val="accent6">
                                  <a:lumMod val="50000"/>
                                </a:schemeClr>
                              </a:solidFill>
                              <a:latin typeface="Cambria Math" panose="02040503050406030204" pitchFamily="18" charset="0"/>
                            </a:rPr>
                            <m:t>   </m:t>
                          </m:r>
                          <m:r>
                            <a:rPr lang="zh-CN" altLang="en-US"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a:solidFill>
                                    <a:schemeClr val="accent6">
                                      <a:lumMod val="50000"/>
                                    </a:schemeClr>
                                  </a:solidFill>
                                  <a:latin typeface="Cambria Math" panose="02040503050406030204" pitchFamily="18" charset="0"/>
                                </a:rPr>
                                <m:t>𝚪</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sub>
                          </m:sSub>
                        </m:oMath>
                      </m:oMathPara>
                    </a14:m>
                    <a:endParaRPr lang="zh-CN" altLang="en-US" sz="16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9F676504-988E-4762-924C-20D6EEB37CC7}"/>
                      </a:ext>
                    </a:extLst>
                  </p:cNvPr>
                  <p:cNvSpPr txBox="1">
                    <a:spLocks noRot="1" noChangeAspect="1" noMove="1" noResize="1" noEditPoints="1" noAdjustHandles="1" noChangeArrowheads="1" noChangeShapeType="1" noTextEdit="1"/>
                  </p:cNvSpPr>
                  <p:nvPr/>
                </p:nvSpPr>
                <p:spPr>
                  <a:xfrm>
                    <a:off x="755373" y="3179640"/>
                    <a:ext cx="7856883" cy="256480"/>
                  </a:xfrm>
                  <a:prstGeom prst="rect">
                    <a:avLst/>
                  </a:prstGeom>
                  <a:blipFill>
                    <a:blip r:embed="rId3"/>
                    <a:stretch>
                      <a:fillRect b="-26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AD5C71-5FD2-4E8B-BBE0-38E590563069}"/>
                      </a:ext>
                    </a:extLst>
                  </p:cNvPr>
                  <p:cNvSpPr txBox="1"/>
                  <p:nvPr/>
                </p:nvSpPr>
                <p:spPr>
                  <a:xfrm>
                    <a:off x="755373" y="3436120"/>
                    <a:ext cx="7856883" cy="256480"/>
                  </a:xfrm>
                  <a:prstGeom prst="rect">
                    <a:avLst/>
                  </a:prstGeom>
                  <a:solidFill>
                    <a:schemeClr val="accent5">
                      <a:lumMod val="20000"/>
                      <a:lumOff val="80000"/>
                    </a:schemeClr>
                  </a:solidFill>
                </p:spPr>
                <p:txBody>
                  <a:bodyPr wrap="square" tIns="0" bIns="0" rtlCol="0">
                    <a:spAutoFit/>
                  </a:bodyPr>
                  <a:lstStyle/>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𝒊</m:t>
                              </m:r>
                            </m:sub>
                          </m:sSub>
                        </m:oMath>
                      </m:oMathPara>
                    </a14:m>
                    <a:endParaRPr lang="zh-CN" altLang="en-US" sz="16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D5AD5C71-5FD2-4E8B-BBE0-38E590563069}"/>
                      </a:ext>
                    </a:extLst>
                  </p:cNvPr>
                  <p:cNvSpPr txBox="1">
                    <a:spLocks noRot="1" noChangeAspect="1" noMove="1" noResize="1" noEditPoints="1" noAdjustHandles="1" noChangeArrowheads="1" noChangeShapeType="1" noTextEdit="1"/>
                  </p:cNvSpPr>
                  <p:nvPr/>
                </p:nvSpPr>
                <p:spPr>
                  <a:xfrm>
                    <a:off x="755373" y="3436120"/>
                    <a:ext cx="7856883" cy="256480"/>
                  </a:xfrm>
                  <a:prstGeom prst="rect">
                    <a:avLst/>
                  </a:prstGeom>
                  <a:blipFill>
                    <a:blip r:embed="rId4"/>
                    <a:stretch>
                      <a:fillRect b="-1190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BB830FD-AF9C-4EFB-AA79-BABF53E4BCE5}"/>
                  </a:ext>
                </a:extLst>
              </p:cNvPr>
              <p:cNvSpPr txBox="1"/>
              <p:nvPr/>
            </p:nvSpPr>
            <p:spPr>
              <a:xfrm>
                <a:off x="755374" y="3692600"/>
                <a:ext cx="7856882" cy="595869"/>
              </a:xfrm>
              <a:prstGeom prst="rect">
                <a:avLst/>
              </a:prstGeom>
              <a:solidFill>
                <a:schemeClr val="accent5">
                  <a:lumMod val="20000"/>
                  <a:lumOff val="80000"/>
                </a:schemeClr>
              </a:solidFill>
            </p:spPr>
            <p:txBody>
              <a:bodyPr wrap="square" rtlCol="0">
                <a:spAutoFit/>
              </a:bodyPr>
              <a:lstStyle/>
              <a:p>
                <a:pPr lvl="1">
                  <a:lnSpc>
                    <a:spcPts val="2000"/>
                  </a:lnSpc>
                  <a:spcBef>
                    <a:spcPts val="600"/>
                  </a:spcBef>
                </a:pPr>
                <a:r>
                  <a:rPr lang="zh-CN" altLang="en-US" sz="1600" b="1">
                    <a:solidFill>
                      <a:schemeClr val="accent6">
                        <a:lumMod val="50000"/>
                      </a:schemeClr>
                    </a:solidFill>
                  </a:rPr>
                  <a:t>是反证法、合取规则、化简规则、附加规则、析取消除、蕴涵引入、假言推理、双蕴涵引入或双蕴涵消除规则的代入实例</a:t>
                </a:r>
              </a:p>
            </p:txBody>
          </p:sp>
          <p:cxnSp>
            <p:nvCxnSpPr>
              <p:cNvPr id="7" name="直接连接符 6">
                <a:extLst>
                  <a:ext uri="{FF2B5EF4-FFF2-40B4-BE49-F238E27FC236}">
                    <a16:creationId xmlns:a16="http://schemas.microsoft.com/office/drawing/2014/main" id="{1C20C194-3F9E-40CF-A686-3AD311C95F1E}"/>
                  </a:ext>
                </a:extLst>
              </p:cNvPr>
              <p:cNvCxnSpPr/>
              <p:nvPr/>
            </p:nvCxnSpPr>
            <p:spPr>
              <a:xfrm>
                <a:off x="3429000" y="3460970"/>
                <a:ext cx="2474843"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BBBE96-5ABB-4BED-BDCE-378FA024CD5A}"/>
                    </a:ext>
                  </a:extLst>
                </p:cNvPr>
                <p:cNvSpPr txBox="1"/>
                <p:nvPr/>
              </p:nvSpPr>
              <p:spPr>
                <a:xfrm>
                  <a:off x="643555" y="4304547"/>
                  <a:ext cx="785688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latin typeface="楷体" panose="02010609060101010101" pitchFamily="49" charset="-122"/>
                      <a:ea typeface="楷体" panose="02010609060101010101" pitchFamily="49" charset="-122"/>
                    </a:rPr>
                    <a:t>满足上述条件的形式推出有限序列称为内定理</a:t>
                  </a:r>
                  <a14:m>
                    <m:oMath xmlns:m="http://schemas.openxmlformats.org/officeDocument/2006/math">
                      <m:r>
                        <a:rPr lang="en-US" altLang="zh-CN" sz="1600" b="1" i="0" smtClean="0">
                          <a:solidFill>
                            <a:schemeClr val="accent2">
                              <a:lumMod val="50000"/>
                            </a:schemeClr>
                          </a:solidFill>
                          <a:latin typeface="Cambria Math" panose="02040503050406030204" pitchFamily="18" charset="0"/>
                          <a:ea typeface="楷体" panose="02010609060101010101" pitchFamily="49" charset="-122"/>
                        </a:rPr>
                        <m:t>𝚪</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a:t>
                  </a:r>
                  <a:r>
                    <a:rPr lang="zh-CN" altLang="en-US" sz="1600" b="1">
                      <a:solidFill>
                        <a:srgbClr val="C00000"/>
                      </a:solidFill>
                      <a:latin typeface="+mn-ea"/>
                    </a:rPr>
                    <a:t>证明</a:t>
                  </a:r>
                  <a:r>
                    <a:rPr lang="en-US" altLang="zh-CN" sz="1600" b="1">
                      <a:solidFill>
                        <a:srgbClr val="C00000"/>
                      </a:solidFill>
                      <a:latin typeface="+mn-ea"/>
                    </a:rPr>
                    <a:t>(</a:t>
                  </a:r>
                  <a:r>
                    <a:rPr lang="zh-CN" altLang="en-US" sz="1600" b="1">
                      <a:solidFill>
                        <a:srgbClr val="C00000"/>
                      </a:solidFill>
                      <a:latin typeface="+mn-ea"/>
                    </a:rPr>
                    <a:t>序列</a:t>
                  </a:r>
                  <a:r>
                    <a:rPr lang="en-US" altLang="zh-CN" sz="1600" b="1">
                      <a:solidFill>
                        <a:srgbClr val="C00000"/>
                      </a:solidFill>
                      <a:latin typeface="+mn-ea"/>
                    </a:rPr>
                    <a:t>)</a:t>
                  </a:r>
                  <a:endParaRPr lang="zh-CN" altLang="en-US" sz="1600" b="1">
                    <a:solidFill>
                      <a:srgbClr val="C00000"/>
                    </a:solidFill>
                    <a:latin typeface="+mn-ea"/>
                  </a:endParaRPr>
                </a:p>
              </p:txBody>
            </p:sp>
          </mc:Choice>
          <mc:Fallback xmlns="">
            <p:sp>
              <p:nvSpPr>
                <p:cNvPr id="10" name="文本框 9">
                  <a:extLst>
                    <a:ext uri="{FF2B5EF4-FFF2-40B4-BE49-F238E27FC236}">
                      <a16:creationId xmlns:a16="http://schemas.microsoft.com/office/drawing/2014/main" id="{68BBBE96-5ABB-4BED-BDCE-378FA024CD5A}"/>
                    </a:ext>
                  </a:extLst>
                </p:cNvPr>
                <p:cNvSpPr txBox="1">
                  <a:spLocks noRot="1" noChangeAspect="1" noMove="1" noResize="1" noEditPoints="1" noAdjustHandles="1" noChangeArrowheads="1" noChangeShapeType="1" noTextEdit="1"/>
                </p:cNvSpPr>
                <p:nvPr/>
              </p:nvSpPr>
              <p:spPr>
                <a:xfrm>
                  <a:off x="643555" y="4304547"/>
                  <a:ext cx="7856882" cy="338554"/>
                </a:xfrm>
                <a:prstGeom prst="rect">
                  <a:avLst/>
                </a:prstGeom>
                <a:blipFill>
                  <a:blip r:embed="rId5"/>
                  <a:stretch>
                    <a:fillRect l="-466" t="-9091" b="-25455"/>
                  </a:stretch>
                </a:blipFill>
              </p:spPr>
              <p:txBody>
                <a:bodyPr/>
                <a:lstStyle/>
                <a:p>
                  <a:r>
                    <a:rPr lang="zh-CN" altLang="en-US">
                      <a:noFill/>
                    </a:rPr>
                    <a:t> </a:t>
                  </a:r>
                </a:p>
              </p:txBody>
            </p:sp>
          </mc:Fallback>
        </mc:AlternateContent>
      </p:gr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命题演算自然推理系统的内定理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9" name="文本框 8">
            <a:extLst>
              <a:ext uri="{FF2B5EF4-FFF2-40B4-BE49-F238E27FC236}">
                <a16:creationId xmlns:a16="http://schemas.microsoft.com/office/drawing/2014/main" id="{4B042930-8E1A-485C-AE6F-3590C93C9A2A}"/>
              </a:ext>
            </a:extLst>
          </p:cNvPr>
          <p:cNvSpPr txBox="1"/>
          <p:nvPr/>
        </p:nvSpPr>
        <p:spPr>
          <a:xfrm>
            <a:off x="5670274" y="1991703"/>
            <a:ext cx="2830164"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归纳定义集合的每个元素都存在构造树，也存在形成序列</a:t>
            </a:r>
          </a:p>
        </p:txBody>
      </p:sp>
    </p:spTree>
    <p:extLst>
      <p:ext uri="{BB962C8B-B14F-4D97-AF65-F5344CB8AC3E}">
        <p14:creationId xmlns:p14="http://schemas.microsoft.com/office/powerpoint/2010/main" val="223500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命题演算自然推理系统的定义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命题演算自然推理系统内定理的证明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第九讲  命题演算自然推理系统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/44</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452942-CD35-4D78-A230-289EBC29E236}"/>
                  </a:ext>
                </a:extLst>
              </p:cNvPr>
              <p:cNvSpPr txBox="1"/>
              <p:nvPr/>
            </p:nvSpPr>
            <p:spPr>
              <a:xfrm>
                <a:off x="630308" y="889306"/>
                <a:ext cx="294695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1452942-CD35-4D78-A230-289EBC29E236}"/>
                  </a:ext>
                </a:extLst>
              </p:cNvPr>
              <p:cNvSpPr txBox="1">
                <a:spLocks noRot="1" noChangeAspect="1" noMove="1" noResize="1" noEditPoints="1" noAdjustHandles="1" noChangeArrowheads="1" noChangeShapeType="1" noTextEdit="1"/>
              </p:cNvSpPr>
              <p:nvPr/>
            </p:nvSpPr>
            <p:spPr>
              <a:xfrm>
                <a:off x="630308" y="889306"/>
                <a:ext cx="2946952" cy="369332"/>
              </a:xfrm>
              <a:prstGeom prst="rect">
                <a:avLst/>
              </a:prstGeom>
              <a:blipFill>
                <a:blip r:embed="rId2"/>
                <a:stretch>
                  <a:fillRect l="-165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84237117-059D-4316-9DB5-61A3541BB698}"/>
                  </a:ext>
                </a:extLst>
              </p:cNvPr>
              <p:cNvGraphicFramePr>
                <a:graphicFrameLocks noGrp="1"/>
              </p:cNvGraphicFramePr>
              <p:nvPr>
                <p:extLst>
                  <p:ext uri="{D42A27DB-BD31-4B8C-83A1-F6EECF244321}">
                    <p14:modId xmlns:p14="http://schemas.microsoft.com/office/powerpoint/2010/main" val="1956675995"/>
                  </p:ext>
                </p:extLst>
              </p:nvPr>
            </p:nvGraphicFramePr>
            <p:xfrm>
              <a:off x="630308" y="1415251"/>
              <a:ext cx="4708670" cy="222504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1562927">
                      <a:extLst>
                        <a:ext uri="{9D8B030D-6E8A-4147-A177-3AD203B41FA5}">
                          <a16:colId xmlns:a16="http://schemas.microsoft.com/office/drawing/2014/main" val="2719862703"/>
                        </a:ext>
                      </a:extLst>
                    </a:gridCol>
                    <a:gridCol w="308113">
                      <a:extLst>
                        <a:ext uri="{9D8B030D-6E8A-4147-A177-3AD203B41FA5}">
                          <a16:colId xmlns:a16="http://schemas.microsoft.com/office/drawing/2014/main" val="1879101947"/>
                        </a:ext>
                      </a:extLst>
                    </a:gridCol>
                    <a:gridCol w="1008822">
                      <a:extLst>
                        <a:ext uri="{9D8B030D-6E8A-4147-A177-3AD203B41FA5}">
                          <a16:colId xmlns:a16="http://schemas.microsoft.com/office/drawing/2014/main" val="2422001383"/>
                        </a:ext>
                      </a:extLst>
                    </a:gridCol>
                    <a:gridCol w="1490870">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1995527168"/>
                      </a:ext>
                    </a:extLst>
                  </a:tr>
                </a:tbl>
              </a:graphicData>
            </a:graphic>
          </p:graphicFrame>
        </mc:Choice>
        <mc:Fallback xmlns="">
          <p:graphicFrame>
            <p:nvGraphicFramePr>
              <p:cNvPr id="9" name="表格 8">
                <a:extLst>
                  <a:ext uri="{FF2B5EF4-FFF2-40B4-BE49-F238E27FC236}">
                    <a16:creationId xmlns:a16="http://schemas.microsoft.com/office/drawing/2014/main" id="{84237117-059D-4316-9DB5-61A3541BB698}"/>
                  </a:ext>
                </a:extLst>
              </p:cNvPr>
              <p:cNvGraphicFramePr>
                <a:graphicFrameLocks noGrp="1"/>
              </p:cNvGraphicFramePr>
              <p:nvPr>
                <p:extLst>
                  <p:ext uri="{D42A27DB-BD31-4B8C-83A1-F6EECF244321}">
                    <p14:modId xmlns:p14="http://schemas.microsoft.com/office/powerpoint/2010/main" val="1956675995"/>
                  </p:ext>
                </p:extLst>
              </p:nvPr>
            </p:nvGraphicFramePr>
            <p:xfrm>
              <a:off x="630308" y="1415251"/>
              <a:ext cx="4708670" cy="222504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1562927">
                      <a:extLst>
                        <a:ext uri="{9D8B030D-6E8A-4147-A177-3AD203B41FA5}">
                          <a16:colId xmlns:a16="http://schemas.microsoft.com/office/drawing/2014/main" val="2719862703"/>
                        </a:ext>
                      </a:extLst>
                    </a:gridCol>
                    <a:gridCol w="308113">
                      <a:extLst>
                        <a:ext uri="{9D8B030D-6E8A-4147-A177-3AD203B41FA5}">
                          <a16:colId xmlns:a16="http://schemas.microsoft.com/office/drawing/2014/main" val="1879101947"/>
                        </a:ext>
                      </a:extLst>
                    </a:gridCol>
                    <a:gridCol w="1008822">
                      <a:extLst>
                        <a:ext uri="{9D8B030D-6E8A-4147-A177-3AD203B41FA5}">
                          <a16:colId xmlns:a16="http://schemas.microsoft.com/office/drawing/2014/main" val="2422001383"/>
                        </a:ext>
                      </a:extLst>
                    </a:gridCol>
                    <a:gridCol w="1490870">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1639" r="-179767" b="-501639"/>
                          </a:stretch>
                        </a:blipFill>
                      </a:tcPr>
                    </a:tc>
                    <a:tc>
                      <a:txBody>
                        <a:bodyPr/>
                        <a:lstStyle/>
                        <a:p>
                          <a:endParaRPr lang="zh-CN"/>
                        </a:p>
                      </a:txBody>
                      <a:tcPr anchor="ctr">
                        <a:blipFill>
                          <a:blip r:embed="rId3"/>
                          <a:stretch>
                            <a:fillRect l="-611765" t="-1639" r="-805882" b="-501639"/>
                          </a:stretch>
                        </a:blipFill>
                      </a:tcPr>
                    </a:tc>
                    <a:tc>
                      <a:txBody>
                        <a:bodyPr/>
                        <a:lstStyle/>
                        <a:p>
                          <a:endParaRPr lang="zh-CN"/>
                        </a:p>
                      </a:txBody>
                      <a:tcPr anchor="ctr">
                        <a:blipFill>
                          <a:blip r:embed="rId3"/>
                          <a:stretch>
                            <a:fillRect l="-220000" t="-1639" r="-149091" b="-5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101639" r="-179767" b="-401639"/>
                          </a:stretch>
                        </a:blipFill>
                      </a:tcPr>
                    </a:tc>
                    <a:tc>
                      <a:txBody>
                        <a:bodyPr/>
                        <a:lstStyle/>
                        <a:p>
                          <a:endParaRPr lang="zh-CN"/>
                        </a:p>
                      </a:txBody>
                      <a:tcPr anchor="ctr">
                        <a:blipFill>
                          <a:blip r:embed="rId3"/>
                          <a:stretch>
                            <a:fillRect l="-611765" t="-101639" r="-805882" b="-401639"/>
                          </a:stretch>
                        </a:blipFill>
                      </a:tcPr>
                    </a:tc>
                    <a:tc>
                      <a:txBody>
                        <a:bodyPr/>
                        <a:lstStyle/>
                        <a:p>
                          <a:endParaRPr lang="zh-CN"/>
                        </a:p>
                      </a:txBody>
                      <a:tcPr anchor="ctr">
                        <a:blipFill>
                          <a:blip r:embed="rId3"/>
                          <a:stretch>
                            <a:fillRect l="-220000" t="-101639" r="-149091"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201639" r="-179767" b="-301639"/>
                          </a:stretch>
                        </a:blipFill>
                      </a:tcPr>
                    </a:tc>
                    <a:tc>
                      <a:txBody>
                        <a:bodyPr/>
                        <a:lstStyle/>
                        <a:p>
                          <a:endParaRPr lang="zh-CN"/>
                        </a:p>
                      </a:txBody>
                      <a:tcPr anchor="ctr">
                        <a:blipFill>
                          <a:blip r:embed="rId3"/>
                          <a:stretch>
                            <a:fillRect l="-611765" t="-201639" r="-805882" b="-301639"/>
                          </a:stretch>
                        </a:blipFill>
                      </a:tcPr>
                    </a:tc>
                    <a:tc>
                      <a:txBody>
                        <a:bodyPr/>
                        <a:lstStyle/>
                        <a:p>
                          <a:endParaRPr lang="zh-CN"/>
                        </a:p>
                      </a:txBody>
                      <a:tcPr anchor="ctr">
                        <a:blipFill>
                          <a:blip r:embed="rId3"/>
                          <a:stretch>
                            <a:fillRect l="-220000" t="-201639" r="-149091" b="-301639"/>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301639" r="-179767" b="-201639"/>
                          </a:stretch>
                        </a:blipFill>
                      </a:tcPr>
                    </a:tc>
                    <a:tc>
                      <a:txBody>
                        <a:bodyPr/>
                        <a:lstStyle/>
                        <a:p>
                          <a:endParaRPr lang="zh-CN"/>
                        </a:p>
                      </a:txBody>
                      <a:tcPr anchor="ctr">
                        <a:blipFill>
                          <a:blip r:embed="rId3"/>
                          <a:stretch>
                            <a:fillRect l="-611765" t="-301639" r="-805882" b="-201639"/>
                          </a:stretch>
                        </a:blipFill>
                      </a:tcPr>
                    </a:tc>
                    <a:tc>
                      <a:txBody>
                        <a:bodyPr/>
                        <a:lstStyle/>
                        <a:p>
                          <a:endParaRPr lang="zh-CN"/>
                        </a:p>
                      </a:txBody>
                      <a:tcPr anchor="ctr">
                        <a:blipFill>
                          <a:blip r:embed="rId3"/>
                          <a:stretch>
                            <a:fillRect l="-220000" t="-301639" r="-149091" b="-2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401639" r="-179767" b="-101639"/>
                          </a:stretch>
                        </a:blipFill>
                      </a:tcPr>
                    </a:tc>
                    <a:tc>
                      <a:txBody>
                        <a:bodyPr/>
                        <a:lstStyle/>
                        <a:p>
                          <a:endParaRPr lang="zh-CN"/>
                        </a:p>
                      </a:txBody>
                      <a:tcPr anchor="ctr">
                        <a:blipFill>
                          <a:blip r:embed="rId3"/>
                          <a:stretch>
                            <a:fillRect l="-611765" t="-401639" r="-805882" b="-101639"/>
                          </a:stretch>
                        </a:blipFill>
                      </a:tcPr>
                    </a:tc>
                    <a:tc>
                      <a:txBody>
                        <a:bodyPr/>
                        <a:lstStyle/>
                        <a:p>
                          <a:endParaRPr lang="zh-CN"/>
                        </a:p>
                      </a:txBody>
                      <a:tcPr anchor="ctr">
                        <a:blipFill>
                          <a:blip r:embed="rId3"/>
                          <a:stretch>
                            <a:fillRect l="-220000" t="-401639" r="-149091" b="-101639"/>
                          </a:stretch>
                        </a:blipFill>
                      </a:tcP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401" t="-501639" r="-179767" b="-1639"/>
                          </a:stretch>
                        </a:blipFill>
                      </a:tcPr>
                    </a:tc>
                    <a:tc>
                      <a:txBody>
                        <a:bodyPr/>
                        <a:lstStyle/>
                        <a:p>
                          <a:endParaRPr lang="zh-CN"/>
                        </a:p>
                      </a:txBody>
                      <a:tcPr anchor="ctr">
                        <a:blipFill>
                          <a:blip r:embed="rId3"/>
                          <a:stretch>
                            <a:fillRect l="-611765" t="-501639" r="-805882" b="-1639"/>
                          </a:stretch>
                        </a:blipFill>
                      </a:tcPr>
                    </a:tc>
                    <a:tc>
                      <a:txBody>
                        <a:bodyPr/>
                        <a:lstStyle/>
                        <a:p>
                          <a:endParaRPr lang="zh-CN"/>
                        </a:p>
                      </a:txBody>
                      <a:tcPr anchor="ctr">
                        <a:blipFill>
                          <a:blip r:embed="rId3"/>
                          <a:stretch>
                            <a:fillRect l="-220000" t="-501639" r="-149091" b="-1639"/>
                          </a:stretch>
                        </a:blipFill>
                      </a:tcPr>
                    </a:tc>
                    <a:tc>
                      <a:txBody>
                        <a:bodyPr/>
                        <a:lstStyle/>
                        <a:p>
                          <a:r>
                            <a:rPr lang="en-US" altLang="zh-CN" sz="1200" b="1">
                              <a:solidFill>
                                <a:schemeClr val="accent2">
                                  <a:lumMod val="50000"/>
                                </a:schemeClr>
                              </a:solidFill>
                            </a:rPr>
                            <a:t>// (5)</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1995527168"/>
                      </a:ext>
                    </a:extLst>
                  </a:tr>
                </a:tbl>
              </a:graphicData>
            </a:graphic>
          </p:graphicFrame>
        </mc:Fallback>
      </mc:AlternateContent>
      <p:sp>
        <p:nvSpPr>
          <p:cNvPr id="3" name="文本框 2">
            <a:extLst>
              <a:ext uri="{FF2B5EF4-FFF2-40B4-BE49-F238E27FC236}">
                <a16:creationId xmlns:a16="http://schemas.microsoft.com/office/drawing/2014/main" id="{652DCF24-DB00-481F-9D73-7185D09D3FB9}"/>
              </a:ext>
            </a:extLst>
          </p:cNvPr>
          <p:cNvSpPr txBox="1"/>
          <p:nvPr/>
        </p:nvSpPr>
        <p:spPr>
          <a:xfrm>
            <a:off x="630308" y="3745894"/>
            <a:ext cx="3428174" cy="738664"/>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与命题演算公理化系统类似，每个具体内定理都可泛化为内定理模式乃至规则，即其中的每个大写字母都可代表任意公式</a:t>
            </a:r>
          </a:p>
        </p:txBody>
      </p:sp>
      <p:grpSp>
        <p:nvGrpSpPr>
          <p:cNvPr id="10" name="组合 9">
            <a:extLst>
              <a:ext uri="{FF2B5EF4-FFF2-40B4-BE49-F238E27FC236}">
                <a16:creationId xmlns:a16="http://schemas.microsoft.com/office/drawing/2014/main" id="{E6569C0D-B6CB-4EE1-B66B-6126415446B0}"/>
              </a:ext>
            </a:extLst>
          </p:cNvPr>
          <p:cNvGrpSpPr/>
          <p:nvPr/>
        </p:nvGrpSpPr>
        <p:grpSpPr>
          <a:xfrm>
            <a:off x="5626375" y="1704616"/>
            <a:ext cx="2887317" cy="1656163"/>
            <a:chOff x="5859118" y="1558866"/>
            <a:chExt cx="2887317" cy="1656163"/>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72096EC-DADA-4C9B-9A26-5C724424336E}"/>
                    </a:ext>
                  </a:extLst>
                </p:cNvPr>
                <p:cNvSpPr txBox="1"/>
                <p:nvPr/>
              </p:nvSpPr>
              <p:spPr>
                <a:xfrm>
                  <a:off x="5859118" y="1558866"/>
                  <a:ext cx="2887317"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oMath>
                  </a14:m>
                  <a:r>
                    <a:rPr lang="zh-CN" altLang="en-US" sz="1600" b="1">
                      <a:solidFill>
                        <a:schemeClr val="accent2">
                          <a:lumMod val="50000"/>
                        </a:schemeClr>
                      </a:solidFill>
                    </a:rPr>
                    <a:t>，则</a:t>
                  </a:r>
                </a:p>
              </p:txBody>
            </p:sp>
          </mc:Choice>
          <mc:Fallback xmlns="">
            <p:sp>
              <p:nvSpPr>
                <p:cNvPr id="4" name="文本框 3">
                  <a:extLst>
                    <a:ext uri="{FF2B5EF4-FFF2-40B4-BE49-F238E27FC236}">
                      <a16:creationId xmlns:a16="http://schemas.microsoft.com/office/drawing/2014/main" id="{F72096EC-DADA-4C9B-9A26-5C724424336E}"/>
                    </a:ext>
                  </a:extLst>
                </p:cNvPr>
                <p:cNvSpPr txBox="1">
                  <a:spLocks noRot="1" noChangeAspect="1" noMove="1" noResize="1" noEditPoints="1" noAdjustHandles="1" noChangeArrowheads="1" noChangeShapeType="1" noTextEdit="1"/>
                </p:cNvSpPr>
                <p:nvPr/>
              </p:nvSpPr>
              <p:spPr>
                <a:xfrm>
                  <a:off x="5859118" y="1558866"/>
                  <a:ext cx="2887317" cy="338554"/>
                </a:xfrm>
                <a:prstGeom prst="rect">
                  <a:avLst/>
                </a:prstGeom>
                <a:blipFill>
                  <a:blip r:embed="rId4"/>
                  <a:stretch>
                    <a:fillRect l="-105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6A52089-4753-4036-8373-6853DEB1B628}"/>
                    </a:ext>
                  </a:extLst>
                </p:cNvPr>
                <p:cNvSpPr txBox="1"/>
                <p:nvPr/>
              </p:nvSpPr>
              <p:spPr>
                <a:xfrm>
                  <a:off x="5859118" y="2138241"/>
                  <a:ext cx="2887317"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06A52089-4753-4036-8373-6853DEB1B628}"/>
                    </a:ext>
                  </a:extLst>
                </p:cNvPr>
                <p:cNvSpPr txBox="1">
                  <a:spLocks noRot="1" noChangeAspect="1" noMove="1" noResize="1" noEditPoints="1" noAdjustHandles="1" noChangeArrowheads="1" noChangeShapeType="1" noTextEdit="1"/>
                </p:cNvSpPr>
                <p:nvPr/>
              </p:nvSpPr>
              <p:spPr>
                <a:xfrm>
                  <a:off x="5859118" y="2138241"/>
                  <a:ext cx="2887317" cy="246221"/>
                </a:xfrm>
                <a:prstGeom prst="rect">
                  <a:avLst/>
                </a:prstGeom>
                <a:blipFill>
                  <a:blip r:embed="rId5"/>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9957112-3D66-49EB-BDCD-893848CDB4F3}"/>
                    </a:ext>
                  </a:extLst>
                </p:cNvPr>
                <p:cNvSpPr txBox="1"/>
                <p:nvPr/>
              </p:nvSpPr>
              <p:spPr>
                <a:xfrm>
                  <a:off x="5859118" y="1896990"/>
                  <a:ext cx="2887317" cy="246221"/>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19957112-3D66-49EB-BDCD-893848CDB4F3}"/>
                    </a:ext>
                  </a:extLst>
                </p:cNvPr>
                <p:cNvSpPr txBox="1">
                  <a:spLocks noRot="1" noChangeAspect="1" noMove="1" noResize="1" noEditPoints="1" noAdjustHandles="1" noChangeArrowheads="1" noChangeShapeType="1" noTextEdit="1"/>
                </p:cNvSpPr>
                <p:nvPr/>
              </p:nvSpPr>
              <p:spPr>
                <a:xfrm>
                  <a:off x="5859118" y="1896990"/>
                  <a:ext cx="2887317" cy="246221"/>
                </a:xfrm>
                <a:prstGeom prst="rect">
                  <a:avLst/>
                </a:prstGeom>
                <a:blipFill>
                  <a:blip r:embed="rId6"/>
                  <a:stretch>
                    <a:fillRect b="-500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C70629A-20AE-4994-AB01-801D2F350204}"/>
                </a:ext>
              </a:extLst>
            </p:cNvPr>
            <p:cNvSpPr txBox="1"/>
            <p:nvPr/>
          </p:nvSpPr>
          <p:spPr>
            <a:xfrm>
              <a:off x="5859118" y="2384032"/>
              <a:ext cx="2887316" cy="830997"/>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是假言推理规则的代入实例，因此由</a:t>
              </a:r>
              <a:r>
                <a:rPr lang="en-US" altLang="zh-CN" sz="1600" b="1">
                  <a:solidFill>
                    <a:schemeClr val="accent2">
                      <a:lumMod val="50000"/>
                    </a:schemeClr>
                  </a:solidFill>
                </a:rPr>
                <a:t>(1),(2)</a:t>
              </a:r>
              <a:r>
                <a:rPr lang="zh-CN" altLang="en-US" sz="1600" b="1">
                  <a:solidFill>
                    <a:schemeClr val="accent2">
                      <a:lumMod val="50000"/>
                    </a:schemeClr>
                  </a:solidFill>
                </a:rPr>
                <a:t>可通过假言推理规则得到</a:t>
              </a:r>
              <a:r>
                <a:rPr lang="en-US" altLang="zh-CN" sz="1600" b="1">
                  <a:solidFill>
                    <a:schemeClr val="accent2">
                      <a:lumMod val="50000"/>
                    </a:schemeClr>
                  </a:solidFill>
                </a:rPr>
                <a:t>(3)</a:t>
              </a:r>
              <a:endParaRPr lang="zh-CN" altLang="en-US" sz="1600" b="1">
                <a:solidFill>
                  <a:schemeClr val="accent2">
                    <a:lumMod val="50000"/>
                  </a:schemeClr>
                </a:solidFill>
              </a:endParaRPr>
            </a:p>
          </p:txBody>
        </p:sp>
        <p:cxnSp>
          <p:nvCxnSpPr>
            <p:cNvPr id="18" name="直接连接符 17">
              <a:extLst>
                <a:ext uri="{FF2B5EF4-FFF2-40B4-BE49-F238E27FC236}">
                  <a16:creationId xmlns:a16="http://schemas.microsoft.com/office/drawing/2014/main" id="{4CB7995E-DCBE-43F7-9EE7-A925DC10A172}"/>
                </a:ext>
              </a:extLst>
            </p:cNvPr>
            <p:cNvCxnSpPr>
              <a:cxnSpLocks/>
            </p:cNvCxnSpPr>
            <p:nvPr/>
          </p:nvCxnSpPr>
          <p:spPr>
            <a:xfrm>
              <a:off x="6057900" y="2148120"/>
              <a:ext cx="253944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0C9D3D26-A81F-400F-A582-0F82F060B616}"/>
              </a:ext>
            </a:extLst>
          </p:cNvPr>
          <p:cNvSpPr/>
          <p:nvPr/>
        </p:nvSpPr>
        <p:spPr>
          <a:xfrm>
            <a:off x="5207275" y="3816762"/>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13750E5-69E8-4A79-B4E7-5E06AA091C6F}"/>
                  </a:ext>
                </a:extLst>
              </p:cNvPr>
              <p:cNvSpPr txBox="1"/>
              <p:nvPr/>
            </p:nvSpPr>
            <p:spPr>
              <a:xfrm>
                <a:off x="5883136" y="4158100"/>
                <a:ext cx="247070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m:oMathPara>
                </a14:m>
                <a:endParaRPr lang="zh-CN" altLang="en-US" sz="16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213750E5-69E8-4A79-B4E7-5E06AA091C6F}"/>
                  </a:ext>
                </a:extLst>
              </p:cNvPr>
              <p:cNvSpPr txBox="1">
                <a:spLocks noRot="1" noChangeAspect="1" noMove="1" noResize="1" noEditPoints="1" noAdjustHandles="1" noChangeArrowheads="1" noChangeShapeType="1" noTextEdit="1"/>
              </p:cNvSpPr>
              <p:nvPr/>
            </p:nvSpPr>
            <p:spPr>
              <a:xfrm>
                <a:off x="5883136" y="4158100"/>
                <a:ext cx="2470703" cy="246221"/>
              </a:xfrm>
              <a:prstGeom prst="rect">
                <a:avLst/>
              </a:prstGeom>
              <a:blipFill>
                <a:blip r:embed="rId7"/>
                <a:stretch>
                  <a:fillRect b="-7500"/>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6F830F3C-9334-4AF2-B137-346843E9E372}"/>
              </a:ext>
            </a:extLst>
          </p:cNvPr>
          <p:cNvCxnSpPr>
            <a:cxnSpLocks/>
          </p:cNvCxnSpPr>
          <p:nvPr/>
        </p:nvCxnSpPr>
        <p:spPr>
          <a:xfrm flipV="1">
            <a:off x="5863258" y="4123775"/>
            <a:ext cx="249058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1632233-10F1-4659-8802-B62FFE9ADCBC}"/>
              </a:ext>
            </a:extLst>
          </p:cNvPr>
          <p:cNvSpPr txBox="1"/>
          <p:nvPr/>
        </p:nvSpPr>
        <p:spPr>
          <a:xfrm>
            <a:off x="5138530" y="3831953"/>
            <a:ext cx="835714" cy="584775"/>
          </a:xfrm>
          <a:prstGeom prst="rect">
            <a:avLst/>
          </a:prstGeom>
          <a:noFill/>
        </p:spPr>
        <p:txBody>
          <a:bodyPr wrap="square" rtlCol="0">
            <a:spAutoFit/>
          </a:bodyPr>
          <a:lstStyle/>
          <a:p>
            <a:pPr algn="ctr"/>
            <a:r>
              <a:rPr lang="zh-CN" altLang="en-US" sz="1600" b="1">
                <a:solidFill>
                  <a:srgbClr val="002060"/>
                </a:solidFill>
              </a:rPr>
              <a:t>假言三段论</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99BA1D2-ADE7-45F6-9E7B-3A60973E7220}"/>
                  </a:ext>
                </a:extLst>
              </p:cNvPr>
              <p:cNvSpPr txBox="1"/>
              <p:nvPr/>
            </p:nvSpPr>
            <p:spPr>
              <a:xfrm>
                <a:off x="5863257" y="3843224"/>
                <a:ext cx="249058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E99BA1D2-ADE7-45F6-9E7B-3A60973E7220}"/>
                  </a:ext>
                </a:extLst>
              </p:cNvPr>
              <p:cNvSpPr txBox="1">
                <a:spLocks noRot="1" noChangeAspect="1" noMove="1" noResize="1" noEditPoints="1" noAdjustHandles="1" noChangeArrowheads="1" noChangeShapeType="1" noTextEdit="1"/>
              </p:cNvSpPr>
              <p:nvPr/>
            </p:nvSpPr>
            <p:spPr>
              <a:xfrm>
                <a:off x="5863257" y="3843224"/>
                <a:ext cx="2490582" cy="246221"/>
              </a:xfrm>
              <a:prstGeom prst="rect">
                <a:avLst/>
              </a:prstGeom>
              <a:blipFill>
                <a:blip r:embed="rId8"/>
                <a:stretch>
                  <a:fillRect b="-4878"/>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ECEE5299-D95B-40A8-9F4F-4C3C97672B69}"/>
              </a:ext>
            </a:extLst>
          </p:cNvPr>
          <p:cNvSpPr/>
          <p:nvPr/>
        </p:nvSpPr>
        <p:spPr>
          <a:xfrm>
            <a:off x="4094922" y="4040257"/>
            <a:ext cx="990598" cy="159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54459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3480</TotalTime>
  <Words>9356</Words>
  <Application>Microsoft Office PowerPoint</Application>
  <PresentationFormat>全屏显示(16:9)</PresentationFormat>
  <Paragraphs>1503</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仿宋</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136</cp:revision>
  <dcterms:created xsi:type="dcterms:W3CDTF">2022-01-01T06:39:40Z</dcterms:created>
  <dcterms:modified xsi:type="dcterms:W3CDTF">2023-04-02T01:38:09Z</dcterms:modified>
</cp:coreProperties>
</file>