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83" r:id="rId5"/>
    <p:sldId id="284" r:id="rId6"/>
    <p:sldId id="285" r:id="rId7"/>
    <p:sldId id="286" r:id="rId8"/>
    <p:sldId id="291" r:id="rId9"/>
    <p:sldId id="288" r:id="rId10"/>
    <p:sldId id="289" r:id="rId11"/>
    <p:sldId id="290" r:id="rId12"/>
    <p:sldId id="295" r:id="rId13"/>
    <p:sldId id="296" r:id="rId14"/>
    <p:sldId id="297" r:id="rId15"/>
    <p:sldId id="298" r:id="rId16"/>
    <p:sldId id="300" r:id="rId17"/>
    <p:sldId id="299" r:id="rId18"/>
    <p:sldId id="301" r:id="rId19"/>
    <p:sldId id="302" r:id="rId20"/>
    <p:sldId id="292" r:id="rId21"/>
    <p:sldId id="293" r:id="rId22"/>
    <p:sldId id="303" r:id="rId23"/>
    <p:sldId id="304" r:id="rId24"/>
    <p:sldId id="306" r:id="rId25"/>
    <p:sldId id="307" r:id="rId26"/>
    <p:sldId id="308" r:id="rId27"/>
    <p:sldId id="309" r:id="rId28"/>
    <p:sldId id="310" r:id="rId29"/>
    <p:sldId id="317" r:id="rId30"/>
    <p:sldId id="311" r:id="rId31"/>
    <p:sldId id="318" r:id="rId32"/>
    <p:sldId id="312" r:id="rId33"/>
    <p:sldId id="319" r:id="rId34"/>
    <p:sldId id="313" r:id="rId35"/>
    <p:sldId id="320" r:id="rId36"/>
    <p:sldId id="315" r:id="rId37"/>
    <p:sldId id="314" r:id="rId38"/>
    <p:sldId id="321" r:id="rId39"/>
    <p:sldId id="272" r:id="rId40"/>
    <p:sldId id="280" r:id="rId41"/>
    <p:sldId id="262"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3" d="100"/>
          <a:sy n="203" d="100"/>
        </p:scale>
        <p:origin x="59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42654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5334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8514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59167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10076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0736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210D257-3BE1-47F0-9688-13EF46E6FAF0}" type="datetimeFigureOut">
              <a:rPr lang="zh-CN" altLang="en-US" smtClean="0"/>
              <a:t>2023/02/23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7451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210D257-3BE1-47F0-9688-13EF46E6FAF0}" type="datetimeFigureOut">
              <a:rPr lang="zh-CN" altLang="en-US" smtClean="0"/>
              <a:t>2023/02/23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026345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0D257-3BE1-47F0-9688-13EF46E6FAF0}" type="datetimeFigureOut">
              <a:rPr lang="zh-CN" altLang="en-US" smtClean="0"/>
              <a:t>2023/02/23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9668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5783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95329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210D257-3BE1-47F0-9688-13EF46E6FAF0}" type="datetimeFigureOut">
              <a:rPr lang="zh-CN" altLang="en-US" smtClean="0"/>
              <a:t>2023/02/23</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37867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2.png"/><Relationship Id="rId7"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1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a:extLst>
              <a:ext uri="{FF2B5EF4-FFF2-40B4-BE49-F238E27FC236}">
                <a16:creationId xmlns:a16="http://schemas.microsoft.com/office/drawing/2014/main" id="{CF63A896-C058-4B67-AB0A-135908F6C259}"/>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 name="矩形 7">
            <a:extLst>
              <a:ext uri="{FF2B5EF4-FFF2-40B4-BE49-F238E27FC236}">
                <a16:creationId xmlns:a16="http://schemas.microsoft.com/office/drawing/2014/main" id="{318C8156-B6E9-4049-9054-EB38920B4B5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0" name="矩形 9">
            <a:extLst>
              <a:ext uri="{FF2B5EF4-FFF2-40B4-BE49-F238E27FC236}">
                <a16:creationId xmlns:a16="http://schemas.microsoft.com/office/drawing/2014/main" id="{D111FE5D-DC5F-4D39-AD02-86DFC9BE1D97}"/>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054359" y="888925"/>
            <a:ext cx="7045495" cy="667265"/>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a:latin typeface="仿宋" panose="02010609060101010101" pitchFamily="49" charset="-122"/>
                <a:ea typeface="仿宋" panose="02010609060101010101" pitchFamily="49" charset="-122"/>
              </a:rPr>
              <a:t>第十讲</a:t>
            </a:r>
            <a:r>
              <a:rPr lang="en-US" altLang="zh-CN" sz="3600" b="1">
                <a:latin typeface="仿宋" panose="02010609060101010101" pitchFamily="49" charset="-122"/>
                <a:ea typeface="仿宋" panose="02010609060101010101" pitchFamily="49" charset="-122"/>
              </a:rPr>
              <a:t>	</a:t>
            </a:r>
            <a:r>
              <a:rPr lang="zh-CN" altLang="en-US" sz="3600" b="1">
                <a:latin typeface="仿宋" panose="02010609060101010101" pitchFamily="49" charset="-122"/>
                <a:ea typeface="仿宋" panose="02010609060101010101" pitchFamily="49" charset="-122"/>
              </a:rPr>
              <a:t>一阶逻辑导言</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3279174" y="1912075"/>
            <a:ext cx="2585651" cy="553998"/>
          </a:xfrm>
          <a:prstGeom prst="rect">
            <a:avLst/>
          </a:prstGeom>
          <a:noFill/>
        </p:spPr>
        <p:txBody>
          <a:bodyPr wrap="square" rtlCol="0">
            <a:spAutoFit/>
          </a:bodyPr>
          <a:lstStyle/>
          <a:p>
            <a:pPr algn="ctr"/>
            <a:r>
              <a:rPr lang="zh-CN" altLang="en-US" sz="3000">
                <a:solidFill>
                  <a:srgbClr val="210694"/>
                </a:solidFill>
                <a:latin typeface="楷体" panose="02010609060101010101" pitchFamily="49" charset="-122"/>
                <a:ea typeface="楷体" panose="02010609060101010101" pitchFamily="49" charset="-122"/>
              </a:rPr>
              <a:t>周 晓 聪</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2706131" y="2700512"/>
            <a:ext cx="3883111" cy="461665"/>
          </a:xfrm>
          <a:prstGeom prst="rect">
            <a:avLst/>
          </a:prstGeom>
          <a:noFill/>
        </p:spPr>
        <p:txBody>
          <a:bodyPr wrap="square" rtlCol="0">
            <a:spAutoFit/>
          </a:bodyPr>
          <a:lstStyle/>
          <a:p>
            <a:pPr algn="ctr"/>
            <a:r>
              <a:rPr lang="zh-CN" altLang="en-US" sz="24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3632887" y="3419732"/>
            <a:ext cx="2150075" cy="369332"/>
          </a:xfrm>
          <a:prstGeom prst="rect">
            <a:avLst/>
          </a:prstGeom>
          <a:noFill/>
        </p:spPr>
        <p:txBody>
          <a:bodyPr wrap="square" rtlCol="0">
            <a:spAutoFit/>
          </a:bodyPr>
          <a:lstStyle/>
          <a:p>
            <a:pPr algn="ct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2023</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278924" y="3966519"/>
            <a:ext cx="6820930" cy="369332"/>
          </a:xfrm>
          <a:prstGeom prst="rect">
            <a:avLst/>
          </a:prstGeom>
          <a:noFill/>
        </p:spPr>
        <p:txBody>
          <a:bodyPr wrap="square" rtlCol="0">
            <a:spAutoFit/>
          </a:bodyPr>
          <a:lstStyle/>
          <a:p>
            <a:pPr algn="ctr"/>
            <a:r>
              <a:rPr lang="en-US" altLang="zh-CN" sz="1800">
                <a:solidFill>
                  <a:srgbClr val="FF0000"/>
                </a:solidFill>
              </a:rPr>
              <a:t>isszxc@mail.sysu.edu.cn</a:t>
            </a:r>
            <a:endParaRPr lang="zh-CN" altLang="en-US" sz="180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237" y="2334583"/>
            <a:ext cx="1324937" cy="1170438"/>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数理逻辑发展历史概览</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10</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A9572F3C-F88F-4BE3-8ACF-845502A2F806}"/>
              </a:ext>
            </a:extLst>
          </p:cNvPr>
          <p:cNvSpPr txBox="1"/>
          <p:nvPr/>
        </p:nvSpPr>
        <p:spPr>
          <a:xfrm>
            <a:off x="704706" y="824884"/>
            <a:ext cx="7734582" cy="3724096"/>
          </a:xfrm>
          <a:prstGeom prst="rect">
            <a:avLst/>
          </a:prstGeom>
          <a:solidFill>
            <a:schemeClr val="accent5">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古典时期</a:t>
            </a:r>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十七世纪以前</a:t>
            </a:r>
            <a:r>
              <a:rPr lang="en-US" altLang="zh-CN" b="1">
                <a:solidFill>
                  <a:srgbClr val="002060"/>
                </a:solidFill>
                <a:latin typeface="楷体" panose="02010609060101010101" pitchFamily="49" charset="-122"/>
                <a:ea typeface="楷体" panose="02010609060101010101" pitchFamily="49" charset="-122"/>
              </a:rPr>
              <a:t>)</a:t>
            </a:r>
          </a:p>
          <a:p>
            <a:pPr marL="742950" lvl="1" indent="-285750">
              <a:spcBef>
                <a:spcPts val="600"/>
              </a:spcBef>
              <a:buFont typeface="Arial" panose="020B0604020202020204" pitchFamily="34" charset="0"/>
              <a:buChar char="•"/>
            </a:pPr>
            <a:r>
              <a:rPr lang="zh-CN" altLang="en-US" sz="1600" b="1">
                <a:solidFill>
                  <a:srgbClr val="C00000"/>
                </a:solidFill>
              </a:rPr>
              <a:t>亚里士多德</a:t>
            </a:r>
            <a:r>
              <a:rPr lang="zh-CN" altLang="en-US" sz="1600" b="1">
                <a:solidFill>
                  <a:schemeClr val="accent2">
                    <a:lumMod val="50000"/>
                  </a:schemeClr>
                </a:solidFill>
              </a:rPr>
              <a:t>三段论、麦加拉</a:t>
            </a:r>
            <a:r>
              <a:rPr lang="en-US" altLang="zh-CN" sz="1600" b="1">
                <a:solidFill>
                  <a:schemeClr val="accent2">
                    <a:lumMod val="50000"/>
                  </a:schemeClr>
                </a:solidFill>
              </a:rPr>
              <a:t>-</a:t>
            </a:r>
            <a:r>
              <a:rPr lang="zh-CN" altLang="en-US" sz="1600" b="1">
                <a:solidFill>
                  <a:srgbClr val="C00000"/>
                </a:solidFill>
              </a:rPr>
              <a:t>斯多葛</a:t>
            </a:r>
            <a:r>
              <a:rPr lang="zh-CN" altLang="en-US" sz="1600" b="1">
                <a:solidFill>
                  <a:schemeClr val="accent2">
                    <a:lumMod val="50000"/>
                  </a:schemeClr>
                </a:solidFill>
              </a:rPr>
              <a:t>的命题逻辑研究、西方中世纪的形式逻辑</a:t>
            </a:r>
            <a:endParaRPr lang="en-US" altLang="zh-CN" sz="1600" b="1">
              <a:solidFill>
                <a:schemeClr val="accent2">
                  <a:lumMod val="50000"/>
                </a:schemeClr>
              </a:solidFill>
            </a:endParaRPr>
          </a:p>
          <a:p>
            <a:pPr marL="285750" indent="-285750">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初创时期</a:t>
            </a:r>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十七世纪至十九世纪中叶</a:t>
            </a:r>
            <a:r>
              <a:rPr lang="en-US" altLang="zh-CN" b="1">
                <a:solidFill>
                  <a:srgbClr val="002060"/>
                </a:solidFill>
                <a:latin typeface="楷体" panose="02010609060101010101" pitchFamily="49" charset="-122"/>
                <a:ea typeface="楷体" panose="02010609060101010101" pitchFamily="49" charset="-122"/>
              </a:rPr>
              <a:t>)</a:t>
            </a:r>
          </a:p>
          <a:p>
            <a:pPr marL="742950" lvl="1" indent="-285750">
              <a:spcBef>
                <a:spcPts val="600"/>
              </a:spcBef>
              <a:buFont typeface="Arial" panose="020B0604020202020204" pitchFamily="34" charset="0"/>
              <a:buChar char="•"/>
            </a:pPr>
            <a:r>
              <a:rPr lang="zh-CN" altLang="en-US" sz="1600" b="1">
                <a:solidFill>
                  <a:srgbClr val="C00000"/>
                </a:solidFill>
              </a:rPr>
              <a:t>莱布尼茨</a:t>
            </a:r>
            <a:r>
              <a:rPr lang="zh-CN" altLang="en-US" sz="1600" b="1">
                <a:solidFill>
                  <a:schemeClr val="accent2">
                    <a:lumMod val="50000"/>
                  </a:schemeClr>
                </a:solidFill>
              </a:rPr>
              <a:t>的数理逻辑思想、布尔代数和关系逻辑</a:t>
            </a:r>
            <a:endParaRPr lang="en-US" altLang="zh-CN" sz="1600" b="1">
              <a:solidFill>
                <a:schemeClr val="accent2">
                  <a:lumMod val="50000"/>
                </a:schemeClr>
              </a:solidFill>
            </a:endParaRPr>
          </a:p>
          <a:p>
            <a:pPr marL="285750" indent="-285750">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奠基时期</a:t>
            </a:r>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十九世纪中叶到十九世纪末</a:t>
            </a:r>
            <a:r>
              <a:rPr lang="en-US" altLang="zh-CN" b="1">
                <a:solidFill>
                  <a:srgbClr val="002060"/>
                </a:solidFill>
                <a:latin typeface="楷体" panose="02010609060101010101" pitchFamily="49" charset="-122"/>
                <a:ea typeface="楷体" panose="02010609060101010101" pitchFamily="49" charset="-122"/>
              </a:rPr>
              <a:t>)</a:t>
            </a:r>
          </a:p>
          <a:p>
            <a:pPr marL="742950" lvl="1" indent="-285750">
              <a:spcBef>
                <a:spcPts val="600"/>
              </a:spcBef>
              <a:buFont typeface="Arial" panose="020B0604020202020204" pitchFamily="34" charset="0"/>
              <a:buChar char="•"/>
            </a:pPr>
            <a:r>
              <a:rPr lang="zh-CN" altLang="en-US" sz="1600" b="1">
                <a:solidFill>
                  <a:srgbClr val="C00000"/>
                </a:solidFill>
              </a:rPr>
              <a:t>弗雷格</a:t>
            </a:r>
            <a:r>
              <a:rPr lang="zh-CN" altLang="en-US" sz="1600" b="1">
                <a:solidFill>
                  <a:schemeClr val="accent2">
                    <a:lumMod val="50000"/>
                  </a:schemeClr>
                </a:solidFill>
              </a:rPr>
              <a:t>、</a:t>
            </a:r>
            <a:r>
              <a:rPr lang="zh-CN" altLang="en-US" sz="1600" b="1">
                <a:solidFill>
                  <a:srgbClr val="C00000"/>
                </a:solidFill>
              </a:rPr>
              <a:t>皮亚诺、皮尔斯、施罗德</a:t>
            </a:r>
            <a:endParaRPr lang="en-US" altLang="zh-CN" sz="1600" b="1">
              <a:solidFill>
                <a:schemeClr val="accent2">
                  <a:lumMod val="50000"/>
                </a:schemeClr>
              </a:solidFill>
            </a:endParaRPr>
          </a:p>
          <a:p>
            <a:pPr marL="285750" indent="-285750">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发展初期</a:t>
            </a:r>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二十世纪初到二十世纪中叶</a:t>
            </a:r>
            <a:r>
              <a:rPr lang="en-US" altLang="zh-CN" b="1">
                <a:solidFill>
                  <a:srgbClr val="002060"/>
                </a:solidFill>
                <a:latin typeface="楷体" panose="02010609060101010101" pitchFamily="49" charset="-122"/>
                <a:ea typeface="楷体" panose="02010609060101010101" pitchFamily="49" charset="-122"/>
              </a:rPr>
              <a:t>)</a:t>
            </a:r>
          </a:p>
          <a:p>
            <a:pPr marL="742950" lvl="1" indent="-285750">
              <a:spcBef>
                <a:spcPts val="600"/>
              </a:spcBef>
              <a:buFont typeface="Arial" panose="020B0604020202020204" pitchFamily="34" charset="0"/>
              <a:buChar char="•"/>
            </a:pPr>
            <a:r>
              <a:rPr lang="zh-CN" altLang="en-US" sz="1600" b="1">
                <a:solidFill>
                  <a:srgbClr val="C00000"/>
                </a:solidFill>
              </a:rPr>
              <a:t>康托尔</a:t>
            </a:r>
            <a:r>
              <a:rPr lang="zh-CN" altLang="en-US" sz="1600" b="1">
                <a:solidFill>
                  <a:schemeClr val="accent2">
                    <a:lumMod val="50000"/>
                  </a:schemeClr>
                </a:solidFill>
              </a:rPr>
              <a:t>、</a:t>
            </a:r>
            <a:r>
              <a:rPr lang="zh-CN" altLang="en-US" sz="1600" b="1">
                <a:solidFill>
                  <a:srgbClr val="C00000"/>
                </a:solidFill>
              </a:rPr>
              <a:t>罗素</a:t>
            </a:r>
            <a:r>
              <a:rPr lang="zh-CN" altLang="en-US" sz="1600" b="1">
                <a:solidFill>
                  <a:schemeClr val="accent2">
                    <a:lumMod val="50000"/>
                  </a:schemeClr>
                </a:solidFill>
              </a:rPr>
              <a:t>与怀特海、</a:t>
            </a:r>
            <a:r>
              <a:rPr lang="zh-CN" altLang="en-US" sz="1600" b="1">
                <a:solidFill>
                  <a:srgbClr val="C00000"/>
                </a:solidFill>
              </a:rPr>
              <a:t>希尔伯特</a:t>
            </a:r>
            <a:r>
              <a:rPr lang="zh-CN" altLang="en-US" sz="1600" b="1">
                <a:solidFill>
                  <a:schemeClr val="accent2">
                    <a:lumMod val="50000"/>
                  </a:schemeClr>
                </a:solidFill>
              </a:rPr>
              <a:t>、</a:t>
            </a:r>
            <a:r>
              <a:rPr lang="zh-CN" altLang="en-US" sz="1600" b="1">
                <a:solidFill>
                  <a:srgbClr val="C00000"/>
                </a:solidFill>
              </a:rPr>
              <a:t>塔斯基</a:t>
            </a:r>
            <a:r>
              <a:rPr lang="zh-CN" altLang="en-US" sz="1600" b="1">
                <a:solidFill>
                  <a:schemeClr val="accent2">
                    <a:lumMod val="50000"/>
                  </a:schemeClr>
                </a:solidFill>
              </a:rPr>
              <a:t>、</a:t>
            </a:r>
            <a:r>
              <a:rPr lang="zh-CN" altLang="en-US" sz="1600" b="1">
                <a:solidFill>
                  <a:srgbClr val="C00000"/>
                </a:solidFill>
              </a:rPr>
              <a:t>哥德尔</a:t>
            </a:r>
            <a:endParaRPr lang="en-US" altLang="zh-CN" sz="1600" b="1">
              <a:solidFill>
                <a:srgbClr val="C00000"/>
              </a:solidFill>
            </a:endParaRPr>
          </a:p>
          <a:p>
            <a:pPr marL="285750" indent="-285750">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现代时期</a:t>
            </a:r>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二十世纪中叶以来</a:t>
            </a:r>
            <a:r>
              <a:rPr lang="en-US" altLang="zh-CN" b="1">
                <a:solidFill>
                  <a:srgbClr val="002060"/>
                </a:solidFill>
                <a:latin typeface="楷体" panose="02010609060101010101" pitchFamily="49" charset="-122"/>
                <a:ea typeface="楷体" panose="02010609060101010101" pitchFamily="49" charset="-122"/>
              </a:rPr>
              <a:t>)</a:t>
            </a:r>
          </a:p>
          <a:p>
            <a:pPr marL="742950" lvl="1" indent="-285750">
              <a:spcBef>
                <a:spcPts val="600"/>
              </a:spcBef>
              <a:buFont typeface="Arial" panose="020B0604020202020204" pitchFamily="34" charset="0"/>
              <a:buChar char="•"/>
            </a:pPr>
            <a:r>
              <a:rPr lang="zh-CN" altLang="en-US" sz="1600" b="1">
                <a:solidFill>
                  <a:schemeClr val="accent2">
                    <a:lumMod val="50000"/>
                  </a:schemeClr>
                </a:solidFill>
              </a:rPr>
              <a:t>各种非经典逻辑演算，例如模态逻辑、时态逻辑、多值逻辑等的提出与发展</a:t>
            </a:r>
            <a:endParaRPr lang="en-US" altLang="zh-CN" sz="1600" b="1">
              <a:solidFill>
                <a:schemeClr val="accent2">
                  <a:lumMod val="50000"/>
                </a:schemeClr>
              </a:solidFill>
            </a:endParaRPr>
          </a:p>
          <a:p>
            <a:pPr marL="742950" lvl="1" indent="-285750">
              <a:spcBef>
                <a:spcPts val="600"/>
              </a:spcBef>
              <a:buFont typeface="Arial" panose="020B0604020202020204" pitchFamily="34" charset="0"/>
              <a:buChar char="•"/>
            </a:pPr>
            <a:r>
              <a:rPr lang="zh-CN" altLang="en-US" sz="1600" b="1">
                <a:solidFill>
                  <a:schemeClr val="accent2">
                    <a:lumMod val="50000"/>
                  </a:schemeClr>
                </a:solidFill>
              </a:rPr>
              <a:t>模型论、集合论、递归论和证明论的发展与应用</a:t>
            </a:r>
            <a:endParaRPr lang="en-US" altLang="zh-CN" sz="1600" b="1">
              <a:solidFill>
                <a:schemeClr val="accent2">
                  <a:lumMod val="50000"/>
                </a:schemeClr>
              </a:solidFill>
            </a:endParaRPr>
          </a:p>
        </p:txBody>
      </p:sp>
      <p:sp>
        <p:nvSpPr>
          <p:cNvPr id="3" name="文本框 2">
            <a:extLst>
              <a:ext uri="{FF2B5EF4-FFF2-40B4-BE49-F238E27FC236}">
                <a16:creationId xmlns:a16="http://schemas.microsoft.com/office/drawing/2014/main" id="{B6825BD9-FA7C-4B4F-AF04-0B8D154E03FD}"/>
              </a:ext>
            </a:extLst>
          </p:cNvPr>
          <p:cNvSpPr txBox="1"/>
          <p:nvPr/>
        </p:nvSpPr>
        <p:spPr>
          <a:xfrm>
            <a:off x="5787984" y="2173730"/>
            <a:ext cx="2651304" cy="923330"/>
          </a:xfrm>
          <a:prstGeom prst="rect">
            <a:avLst/>
          </a:prstGeom>
          <a:solidFill>
            <a:schemeClr val="accent6">
              <a:lumMod val="50000"/>
            </a:schemeClr>
          </a:solidFill>
        </p:spPr>
        <p:txBody>
          <a:bodyPr wrap="square" rtlCol="0">
            <a:spAutoFit/>
          </a:bodyPr>
          <a:lstStyle/>
          <a:p>
            <a:pPr>
              <a:spcBef>
                <a:spcPts val="600"/>
              </a:spcBef>
            </a:pPr>
            <a:r>
              <a:rPr lang="zh-CN" altLang="en-US" sz="1600" b="1">
                <a:solidFill>
                  <a:schemeClr val="bg1"/>
                </a:solidFill>
                <a:latin typeface="楷体" panose="02010609060101010101" pitchFamily="49" charset="-122"/>
                <a:ea typeface="楷体" panose="02010609060101010101" pitchFamily="49" charset="-122"/>
              </a:rPr>
              <a:t>数理逻辑发展的两大推动力</a:t>
            </a:r>
            <a:endParaRPr lang="en-US" altLang="zh-CN" sz="1600" b="1">
              <a:solidFill>
                <a:schemeClr val="bg1"/>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400" b="1">
                <a:solidFill>
                  <a:schemeClr val="bg1"/>
                </a:solidFill>
              </a:rPr>
              <a:t>使用数学方法改进传统逻辑</a:t>
            </a:r>
            <a:endParaRPr lang="en-US" altLang="zh-CN" sz="1400" b="1">
              <a:solidFill>
                <a:schemeClr val="bg1"/>
              </a:solidFill>
            </a:endParaRPr>
          </a:p>
          <a:p>
            <a:pPr marL="285750" indent="-285750">
              <a:spcBef>
                <a:spcPts val="600"/>
              </a:spcBef>
              <a:buFont typeface="Arial" panose="020B0604020202020204" pitchFamily="34" charset="0"/>
              <a:buChar char="•"/>
            </a:pPr>
            <a:r>
              <a:rPr lang="zh-CN" altLang="en-US" sz="1400" b="1">
                <a:solidFill>
                  <a:schemeClr val="bg1"/>
                </a:solidFill>
              </a:rPr>
              <a:t>对“无穷”及数学基础的探究</a:t>
            </a:r>
          </a:p>
        </p:txBody>
      </p:sp>
      <p:sp>
        <p:nvSpPr>
          <p:cNvPr id="4" name="文本框 3">
            <a:extLst>
              <a:ext uri="{FF2B5EF4-FFF2-40B4-BE49-F238E27FC236}">
                <a16:creationId xmlns:a16="http://schemas.microsoft.com/office/drawing/2014/main" id="{B4787209-DAEF-4856-81D4-AE7F513DAEBB}"/>
              </a:ext>
            </a:extLst>
          </p:cNvPr>
          <p:cNvSpPr txBox="1"/>
          <p:nvPr/>
        </p:nvSpPr>
        <p:spPr>
          <a:xfrm>
            <a:off x="6433927" y="3227121"/>
            <a:ext cx="2005361" cy="523220"/>
          </a:xfrm>
          <a:prstGeom prst="rect">
            <a:avLst/>
          </a:prstGeom>
          <a:solidFill>
            <a:schemeClr val="accent2">
              <a:lumMod val="20000"/>
              <a:lumOff val="80000"/>
            </a:schemeClr>
          </a:solidFill>
        </p:spPr>
        <p:txBody>
          <a:bodyPr wrap="square" rtlCol="0">
            <a:spAutoFit/>
          </a:bodyPr>
          <a:lstStyle/>
          <a:p>
            <a:r>
              <a:rPr lang="zh-CN" altLang="en-US" sz="1400" b="1">
                <a:solidFill>
                  <a:schemeClr val="accent2">
                    <a:lumMod val="50000"/>
                  </a:schemeClr>
                </a:solidFill>
              </a:rPr>
              <a:t>不同学者对数理逻辑发展时期的划分不尽相同</a:t>
            </a:r>
          </a:p>
        </p:txBody>
      </p:sp>
    </p:spTree>
    <p:extLst>
      <p:ext uri="{BB962C8B-B14F-4D97-AF65-F5344CB8AC3E}">
        <p14:creationId xmlns:p14="http://schemas.microsoft.com/office/powerpoint/2010/main" val="592081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古典时期</a:t>
            </a:r>
            <a:r>
              <a:rPr lang="en-US" altLang="zh-CN" sz="1400"/>
              <a:t>-</a:t>
            </a:r>
            <a:r>
              <a:rPr lang="zh-CN" altLang="en-US" sz="1400"/>
              <a:t>亚里士多德</a:t>
            </a:r>
            <a:r>
              <a:rPr lang="en-US" altLang="zh-CN" sz="1400"/>
              <a:t>(Aristotle, </a:t>
            </a:r>
            <a:r>
              <a:rPr lang="zh-CN" altLang="en-US" sz="1400"/>
              <a:t>公元前</a:t>
            </a:r>
            <a:r>
              <a:rPr lang="en-US" altLang="zh-CN" sz="1400"/>
              <a:t>384</a:t>
            </a:r>
            <a:r>
              <a:rPr lang="zh-CN" altLang="en-US" sz="1400"/>
              <a:t>年</a:t>
            </a:r>
            <a:r>
              <a:rPr lang="en-US" altLang="zh-CN" sz="1400"/>
              <a:t>-</a:t>
            </a:r>
            <a:r>
              <a:rPr lang="zh-CN" altLang="en-US" sz="1400"/>
              <a:t>公元前</a:t>
            </a:r>
            <a:r>
              <a:rPr lang="en-US" altLang="zh-CN" sz="1400"/>
              <a:t>322</a:t>
            </a:r>
            <a:r>
              <a:rPr lang="zh-CN" altLang="en-US" sz="1400"/>
              <a:t>年</a:t>
            </a:r>
            <a:r>
              <a:rPr lang="en-US" altLang="zh-CN" sz="1400"/>
              <a:t>)</a:t>
            </a:r>
            <a:endParaRPr lang="zh-CN" altLang="en-US" sz="1400"/>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11</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FB1B2-2401-4609-90AA-4DF676CDC18F}"/>
                  </a:ext>
                </a:extLst>
              </p:cNvPr>
              <p:cNvSpPr txBox="1"/>
              <p:nvPr/>
            </p:nvSpPr>
            <p:spPr>
              <a:xfrm>
                <a:off x="651385" y="896699"/>
                <a:ext cx="7841223" cy="3580467"/>
              </a:xfrm>
              <a:prstGeom prst="rect">
                <a:avLst/>
              </a:prstGeom>
              <a:solidFill>
                <a:schemeClr val="accent5">
                  <a:lumMod val="20000"/>
                  <a:lumOff val="80000"/>
                </a:schemeClr>
              </a:solidFill>
            </p:spPr>
            <p:txBody>
              <a:bodyPr wrap="square" rtlCol="0">
                <a:spAutoFit/>
              </a:bodyPr>
              <a:lstStyle/>
              <a:p>
                <a:pPr marL="285750" indent="-285750">
                  <a:spcBef>
                    <a:spcPts val="600"/>
                  </a:spcBef>
                  <a:spcAft>
                    <a:spcPts val="3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世界古代史上伟大的哲学家、科学家和教育家，希腊哲学的集大成者</a:t>
                </a:r>
                <a:endParaRPr lang="en-US" altLang="zh-CN" b="1">
                  <a:solidFill>
                    <a:srgbClr val="002060"/>
                  </a:solidFill>
                  <a:latin typeface="楷体" panose="02010609060101010101" pitchFamily="49" charset="-122"/>
                  <a:ea typeface="楷体" panose="02010609060101010101" pitchFamily="49" charset="-122"/>
                </a:endParaRPr>
              </a:p>
              <a:p>
                <a:pPr marL="742950" lvl="1" indent="-285750">
                  <a:spcBef>
                    <a:spcPts val="600"/>
                  </a:spcBef>
                  <a:spcAft>
                    <a:spcPts val="300"/>
                  </a:spcAft>
                  <a:buFont typeface="Arial" panose="020B0604020202020204" pitchFamily="34" charset="0"/>
                  <a:buChar char="•"/>
                </a:pPr>
                <a:r>
                  <a:rPr lang="zh-CN" altLang="en-US" sz="1600" b="1">
                    <a:solidFill>
                      <a:schemeClr val="accent6">
                        <a:lumMod val="50000"/>
                      </a:schemeClr>
                    </a:solidFill>
                  </a:rPr>
                  <a:t>古代希腊四大哲学学派之一的逍遥学派的创始人</a:t>
                </a:r>
                <a:endParaRPr lang="en-US" altLang="zh-CN" sz="1600" b="1">
                  <a:solidFill>
                    <a:schemeClr val="accent6">
                      <a:lumMod val="50000"/>
                    </a:schemeClr>
                  </a:solidFill>
                </a:endParaRPr>
              </a:p>
              <a:p>
                <a:pPr marL="285750" indent="-285750">
                  <a:spcBef>
                    <a:spcPts val="600"/>
                  </a:spcBef>
                  <a:spcAft>
                    <a:spcPts val="300"/>
                  </a:spcAft>
                  <a:buFont typeface="Arial" panose="020B0604020202020204" pitchFamily="34" charset="0"/>
                  <a:buChar char="•"/>
                </a:pPr>
                <a:r>
                  <a:rPr lang="zh-CN" altLang="en-US" b="1">
                    <a:solidFill>
                      <a:srgbClr val="C00000"/>
                    </a:solidFill>
                    <a:latin typeface="+mn-ea"/>
                  </a:rPr>
                  <a:t>古典形式逻辑的创始人</a:t>
                </a:r>
                <a:r>
                  <a:rPr lang="zh-CN" altLang="en-US" b="1">
                    <a:solidFill>
                      <a:srgbClr val="002060"/>
                    </a:solidFill>
                    <a:latin typeface="楷体" panose="02010609060101010101" pitchFamily="49" charset="-122"/>
                    <a:ea typeface="楷体" panose="02010609060101010101" pitchFamily="49" charset="-122"/>
                  </a:rPr>
                  <a:t>，在逻辑史上第一次应用形式化、公理化演绎系统</a:t>
                </a:r>
                <a:endParaRPr lang="en-US" altLang="zh-CN" b="1">
                  <a:solidFill>
                    <a:srgbClr val="002060"/>
                  </a:solidFill>
                  <a:latin typeface="楷体" panose="02010609060101010101" pitchFamily="49" charset="-122"/>
                  <a:ea typeface="楷体" panose="02010609060101010101" pitchFamily="49" charset="-122"/>
                </a:endParaRPr>
              </a:p>
              <a:p>
                <a:pPr marL="742950" lvl="1" indent="-285750">
                  <a:spcBef>
                    <a:spcPts val="600"/>
                  </a:spcBef>
                  <a:spcAft>
                    <a:spcPts val="300"/>
                  </a:spcAft>
                  <a:buFont typeface="Arial" panose="020B0604020202020204" pitchFamily="34" charset="0"/>
                  <a:buChar char="•"/>
                </a:pPr>
                <a:r>
                  <a:rPr lang="zh-CN" altLang="en-US" sz="1600" b="1">
                    <a:solidFill>
                      <a:schemeClr val="accent6">
                        <a:lumMod val="50000"/>
                      </a:schemeClr>
                    </a:solidFill>
                  </a:rPr>
                  <a:t>在</a:t>
                </a:r>
                <a:r>
                  <a:rPr lang="en-US" altLang="zh-CN" sz="1600" b="1">
                    <a:solidFill>
                      <a:srgbClr val="C00000"/>
                    </a:solidFill>
                    <a:latin typeface="+mn-ea"/>
                  </a:rPr>
                  <a:t>《</a:t>
                </a:r>
                <a:r>
                  <a:rPr lang="zh-CN" altLang="en-US" sz="1600" b="1">
                    <a:solidFill>
                      <a:srgbClr val="C00000"/>
                    </a:solidFill>
                    <a:latin typeface="+mn-ea"/>
                  </a:rPr>
                  <a:t>工具论</a:t>
                </a:r>
                <a:r>
                  <a:rPr lang="en-US" altLang="zh-CN" sz="1600" b="1">
                    <a:solidFill>
                      <a:srgbClr val="C00000"/>
                    </a:solidFill>
                    <a:latin typeface="+mn-ea"/>
                  </a:rPr>
                  <a:t>》</a:t>
                </a:r>
                <a:r>
                  <a:rPr lang="zh-CN" altLang="en-US" sz="1600" b="1">
                    <a:solidFill>
                      <a:schemeClr val="accent6">
                        <a:lumMod val="50000"/>
                      </a:schemeClr>
                    </a:solidFill>
                  </a:rPr>
                  <a:t>中，总结了一些正确的推理方法，建立了形式逻辑</a:t>
                </a:r>
                <a:endParaRPr lang="en-US" altLang="zh-CN" sz="1600" b="1">
                  <a:solidFill>
                    <a:schemeClr val="accent6">
                      <a:lumMod val="50000"/>
                    </a:schemeClr>
                  </a:solidFill>
                </a:endParaRPr>
              </a:p>
              <a:p>
                <a:pPr marL="1200150" lvl="2" indent="-285750">
                  <a:lnSpc>
                    <a:spcPts val="2000"/>
                  </a:lnSpc>
                  <a:spcBef>
                    <a:spcPts val="600"/>
                  </a:spcBef>
                  <a:spcAft>
                    <a:spcPts val="300"/>
                  </a:spcAft>
                  <a:buFont typeface="Arial" panose="020B0604020202020204" pitchFamily="34" charset="0"/>
                  <a:buChar char="•"/>
                </a:pPr>
                <a:r>
                  <a:rPr lang="en-US" altLang="zh-CN" sz="1400"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chemeClr val="accent2">
                        <a:lumMod val="50000"/>
                      </a:schemeClr>
                    </a:solidFill>
                    <a:latin typeface="楷体" panose="02010609060101010101" pitchFamily="49" charset="-122"/>
                    <a:ea typeface="楷体" panose="02010609060101010101" pitchFamily="49" charset="-122"/>
                  </a:rPr>
                  <a:t>工具论</a:t>
                </a:r>
                <a:r>
                  <a:rPr lang="en-US" altLang="zh-CN" sz="1400"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chemeClr val="accent2">
                        <a:lumMod val="50000"/>
                      </a:schemeClr>
                    </a:solidFill>
                    <a:latin typeface="楷体" panose="02010609060101010101" pitchFamily="49" charset="-122"/>
                    <a:ea typeface="楷体" panose="02010609060101010101" pitchFamily="49" charset="-122"/>
                  </a:rPr>
                  <a:t>包括六篇逻辑学著作：</a:t>
                </a:r>
                <a:r>
                  <a:rPr lang="en-US" altLang="zh-CN" sz="1400"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chemeClr val="accent2">
                        <a:lumMod val="50000"/>
                      </a:schemeClr>
                    </a:solidFill>
                    <a:latin typeface="楷体" panose="02010609060101010101" pitchFamily="49" charset="-122"/>
                    <a:ea typeface="楷体" panose="02010609060101010101" pitchFamily="49" charset="-122"/>
                  </a:rPr>
                  <a:t>范畴篇</a:t>
                </a:r>
                <a:r>
                  <a:rPr lang="en-US" altLang="zh-CN" sz="1400"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chemeClr val="accent2">
                        <a:lumMod val="50000"/>
                      </a:schemeClr>
                    </a:solidFill>
                    <a:latin typeface="楷体" panose="02010609060101010101" pitchFamily="49" charset="-122"/>
                    <a:ea typeface="楷体" panose="02010609060101010101" pitchFamily="49" charset="-122"/>
                  </a:rPr>
                  <a:t>、</a:t>
                </a:r>
                <a:r>
                  <a:rPr lang="en-US" altLang="zh-CN" sz="1400"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chemeClr val="accent2">
                        <a:lumMod val="50000"/>
                      </a:schemeClr>
                    </a:solidFill>
                    <a:latin typeface="楷体" panose="02010609060101010101" pitchFamily="49" charset="-122"/>
                    <a:ea typeface="楷体" panose="02010609060101010101" pitchFamily="49" charset="-122"/>
                  </a:rPr>
                  <a:t>解释篇</a:t>
                </a:r>
                <a:r>
                  <a:rPr lang="en-US" altLang="zh-CN" sz="1400"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chemeClr val="accent2">
                        <a:lumMod val="50000"/>
                      </a:schemeClr>
                    </a:solidFill>
                    <a:latin typeface="楷体" panose="02010609060101010101" pitchFamily="49" charset="-122"/>
                    <a:ea typeface="楷体" panose="02010609060101010101" pitchFamily="49" charset="-122"/>
                  </a:rPr>
                  <a:t>、</a:t>
                </a:r>
                <a:r>
                  <a:rPr lang="en-US" altLang="zh-CN" sz="1400"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chemeClr val="accent2">
                        <a:lumMod val="50000"/>
                      </a:schemeClr>
                    </a:solidFill>
                    <a:latin typeface="楷体" panose="02010609060101010101" pitchFamily="49" charset="-122"/>
                    <a:ea typeface="楷体" panose="02010609060101010101" pitchFamily="49" charset="-122"/>
                  </a:rPr>
                  <a:t>前分析篇</a:t>
                </a:r>
                <a:r>
                  <a:rPr lang="en-US" altLang="zh-CN" sz="1400"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chemeClr val="accent2">
                        <a:lumMod val="50000"/>
                      </a:schemeClr>
                    </a:solidFill>
                    <a:latin typeface="楷体" panose="02010609060101010101" pitchFamily="49" charset="-122"/>
                    <a:ea typeface="楷体" panose="02010609060101010101" pitchFamily="49" charset="-122"/>
                  </a:rPr>
                  <a:t>、</a:t>
                </a:r>
                <a:r>
                  <a:rPr lang="en-US" altLang="zh-CN" sz="1400"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chemeClr val="accent2">
                        <a:lumMod val="50000"/>
                      </a:schemeClr>
                    </a:solidFill>
                    <a:latin typeface="楷体" panose="02010609060101010101" pitchFamily="49" charset="-122"/>
                    <a:ea typeface="楷体" panose="02010609060101010101" pitchFamily="49" charset="-122"/>
                  </a:rPr>
                  <a:t>后分析篇</a:t>
                </a:r>
                <a:r>
                  <a:rPr lang="en-US" altLang="zh-CN" sz="1400"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chemeClr val="accent2">
                        <a:lumMod val="50000"/>
                      </a:schemeClr>
                    </a:solidFill>
                    <a:latin typeface="楷体" panose="02010609060101010101" pitchFamily="49" charset="-122"/>
                    <a:ea typeface="楷体" panose="02010609060101010101" pitchFamily="49" charset="-122"/>
                  </a:rPr>
                  <a:t>、</a:t>
                </a:r>
                <a:r>
                  <a:rPr lang="en-US" altLang="zh-CN" sz="1400"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chemeClr val="accent2">
                        <a:lumMod val="50000"/>
                      </a:schemeClr>
                    </a:solidFill>
                    <a:latin typeface="楷体" panose="02010609060101010101" pitchFamily="49" charset="-122"/>
                    <a:ea typeface="楷体" panose="02010609060101010101" pitchFamily="49" charset="-122"/>
                  </a:rPr>
                  <a:t>论题篇</a:t>
                </a:r>
                <a:r>
                  <a:rPr lang="en-US" altLang="zh-CN" sz="1400"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chemeClr val="accent2">
                        <a:lumMod val="50000"/>
                      </a:schemeClr>
                    </a:solidFill>
                    <a:latin typeface="楷体" panose="02010609060101010101" pitchFamily="49" charset="-122"/>
                    <a:ea typeface="楷体" panose="02010609060101010101" pitchFamily="49" charset="-122"/>
                  </a:rPr>
                  <a:t>、</a:t>
                </a:r>
                <a:r>
                  <a:rPr lang="en-US" altLang="zh-CN" sz="1400"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chemeClr val="accent2">
                        <a:lumMod val="50000"/>
                      </a:schemeClr>
                    </a:solidFill>
                    <a:latin typeface="楷体" panose="02010609060101010101" pitchFamily="49" charset="-122"/>
                    <a:ea typeface="楷体" panose="02010609060101010101" pitchFamily="49" charset="-122"/>
                  </a:rPr>
                  <a:t>辩谬篇</a:t>
                </a:r>
                <a:r>
                  <a:rPr lang="en-US" altLang="zh-CN" sz="1400" b="1">
                    <a:solidFill>
                      <a:schemeClr val="accent2">
                        <a:lumMod val="50000"/>
                      </a:schemeClr>
                    </a:solidFill>
                    <a:latin typeface="楷体" panose="02010609060101010101" pitchFamily="49" charset="-122"/>
                    <a:ea typeface="楷体" panose="02010609060101010101" pitchFamily="49" charset="-122"/>
                  </a:rPr>
                  <a:t>》</a:t>
                </a:r>
              </a:p>
              <a:p>
                <a:pPr marL="742950" lvl="1" indent="-285750">
                  <a:spcBef>
                    <a:spcPts val="600"/>
                  </a:spcBef>
                  <a:spcAft>
                    <a:spcPts val="300"/>
                  </a:spcAft>
                  <a:buFont typeface="Arial" panose="020B0604020202020204" pitchFamily="34" charset="0"/>
                  <a:buChar char="•"/>
                </a:pPr>
                <a:r>
                  <a:rPr lang="zh-CN" altLang="en-US" sz="1600" b="1">
                    <a:solidFill>
                      <a:schemeClr val="accent6">
                        <a:lumMod val="50000"/>
                      </a:schemeClr>
                    </a:solidFill>
                  </a:rPr>
                  <a:t>总结出全称肯定、全称否定、特称肯定和特称否定命题等，建立了</a:t>
                </a:r>
                <a:r>
                  <a:rPr lang="zh-CN" altLang="en-US" sz="1600" b="1">
                    <a:solidFill>
                      <a:srgbClr val="C00000"/>
                    </a:solidFill>
                    <a:latin typeface="+mn-ea"/>
                  </a:rPr>
                  <a:t>三段论</a:t>
                </a:r>
                <a:r>
                  <a:rPr lang="zh-CN" altLang="en-US" sz="1600" b="1">
                    <a:solidFill>
                      <a:schemeClr val="accent6">
                        <a:lumMod val="50000"/>
                      </a:schemeClr>
                    </a:solidFill>
                  </a:rPr>
                  <a:t>理论</a:t>
                </a:r>
                <a:endParaRPr lang="en-US" altLang="zh-CN" sz="1600" b="1">
                  <a:solidFill>
                    <a:schemeClr val="accent6">
                      <a:lumMod val="50000"/>
                    </a:schemeClr>
                  </a:solidFill>
                </a:endParaRPr>
              </a:p>
              <a:p>
                <a:pPr marL="1200150" lvl="2" indent="-285750">
                  <a:lnSpc>
                    <a:spcPts val="2000"/>
                  </a:lnSpc>
                  <a:spcBef>
                    <a:spcPts val="600"/>
                  </a:spcBef>
                  <a:spcAft>
                    <a:spcPts val="3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但没有引入个体变元的概念，也没有针对量词做专门的研究</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1200150" lvl="2" indent="-285750">
                  <a:lnSpc>
                    <a:spcPts val="2000"/>
                  </a:lnSpc>
                  <a:spcBef>
                    <a:spcPts val="600"/>
                  </a:spcBef>
                  <a:spcAft>
                    <a:spcPts val="3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三段论推理例子：所有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𝑺</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𝑷</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𝑺</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，因此</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𝑷</m:t>
                    </m:r>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spcAft>
                    <a:spcPts val="300"/>
                  </a:spcAft>
                  <a:buFont typeface="Arial" panose="020B0604020202020204" pitchFamily="34" charset="0"/>
                  <a:buChar char="•"/>
                </a:pPr>
                <a:r>
                  <a:rPr lang="zh-CN" altLang="en-US" sz="1600" b="1">
                    <a:solidFill>
                      <a:schemeClr val="accent6">
                        <a:lumMod val="50000"/>
                      </a:schemeClr>
                    </a:solidFill>
                  </a:rPr>
                  <a:t>构造了模态三段论系统，开创了模态逻辑的研究</a:t>
                </a:r>
              </a:p>
            </p:txBody>
          </p:sp>
        </mc:Choice>
        <mc:Fallback xmlns="">
          <p:sp>
            <p:nvSpPr>
              <p:cNvPr id="2" name="文本框 1">
                <a:extLst>
                  <a:ext uri="{FF2B5EF4-FFF2-40B4-BE49-F238E27FC236}">
                    <a16:creationId xmlns:a16="http://schemas.microsoft.com/office/drawing/2014/main" id="{439FB1B2-2401-4609-90AA-4DF676CDC18F}"/>
                  </a:ext>
                </a:extLst>
              </p:cNvPr>
              <p:cNvSpPr txBox="1">
                <a:spLocks noRot="1" noChangeAspect="1" noMove="1" noResize="1" noEditPoints="1" noAdjustHandles="1" noChangeArrowheads="1" noChangeShapeType="1" noTextEdit="1"/>
              </p:cNvSpPr>
              <p:nvPr/>
            </p:nvSpPr>
            <p:spPr>
              <a:xfrm>
                <a:off x="651385" y="896699"/>
                <a:ext cx="7841223" cy="3580467"/>
              </a:xfrm>
              <a:prstGeom prst="rect">
                <a:avLst/>
              </a:prstGeom>
              <a:blipFill>
                <a:blip r:embed="rId2"/>
                <a:stretch>
                  <a:fillRect l="-544" t="-852" r="-622" b="-13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5937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古典时期</a:t>
            </a:r>
            <a:r>
              <a:rPr lang="en-US" altLang="zh-CN" sz="1400"/>
              <a:t>-</a:t>
            </a:r>
            <a:r>
              <a:rPr lang="zh-CN" altLang="en-US" sz="1400"/>
              <a:t>麦加拉</a:t>
            </a:r>
            <a:r>
              <a:rPr lang="en-US" altLang="zh-CN" sz="1400"/>
              <a:t>-</a:t>
            </a:r>
            <a:r>
              <a:rPr lang="zh-CN" altLang="en-US" sz="1400"/>
              <a:t>斯多葛学派的命题逻辑研究</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12</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439FB1B2-2401-4609-90AA-4DF676CDC18F}"/>
              </a:ext>
            </a:extLst>
          </p:cNvPr>
          <p:cNvSpPr txBox="1"/>
          <p:nvPr/>
        </p:nvSpPr>
        <p:spPr>
          <a:xfrm>
            <a:off x="649660" y="784913"/>
            <a:ext cx="7841223" cy="3406061"/>
          </a:xfrm>
          <a:prstGeom prst="rect">
            <a:avLst/>
          </a:prstGeom>
          <a:solidFill>
            <a:schemeClr val="accent5">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斯多葛学派</a:t>
            </a:r>
            <a:r>
              <a:rPr lang="en-US" altLang="zh-CN" b="1">
                <a:solidFill>
                  <a:srgbClr val="002060"/>
                </a:solidFill>
                <a:latin typeface="楷体" panose="02010609060101010101" pitchFamily="49" charset="-122"/>
                <a:ea typeface="楷体" panose="02010609060101010101" pitchFamily="49" charset="-122"/>
              </a:rPr>
              <a:t>(</a:t>
            </a:r>
            <a:r>
              <a:rPr lang="en-US" altLang="zh-CN" b="1">
                <a:solidFill>
                  <a:srgbClr val="002060"/>
                </a:solidFill>
                <a:latin typeface="+mn-ea"/>
              </a:rPr>
              <a:t>Stoicism</a:t>
            </a:r>
            <a:r>
              <a:rPr lang="en-US" altLang="zh-CN" b="1">
                <a:solidFill>
                  <a:srgbClr val="002060"/>
                </a:solidFill>
                <a:latin typeface="楷体" panose="02010609060101010101" pitchFamily="49" charset="-122"/>
                <a:ea typeface="楷体" panose="02010609060101010101" pitchFamily="49" charset="-122"/>
              </a:rPr>
              <a:t>, </a:t>
            </a:r>
            <a:r>
              <a:rPr lang="zh-CN" altLang="en-US" b="1">
                <a:solidFill>
                  <a:srgbClr val="002060"/>
                </a:solidFill>
                <a:latin typeface="楷体" panose="02010609060101010101" pitchFamily="49" charset="-122"/>
                <a:ea typeface="楷体" panose="02010609060101010101" pitchFamily="49" charset="-122"/>
              </a:rPr>
              <a:t>公元前</a:t>
            </a:r>
            <a:r>
              <a:rPr lang="en-US" altLang="zh-CN" b="1">
                <a:solidFill>
                  <a:srgbClr val="002060"/>
                </a:solidFill>
                <a:latin typeface="楷体" panose="02010609060101010101" pitchFamily="49" charset="-122"/>
                <a:ea typeface="楷体" panose="02010609060101010101" pitchFamily="49" charset="-122"/>
              </a:rPr>
              <a:t>3</a:t>
            </a:r>
            <a:r>
              <a:rPr lang="zh-CN" altLang="en-US" b="1">
                <a:solidFill>
                  <a:srgbClr val="002060"/>
                </a:solidFill>
                <a:latin typeface="楷体" panose="02010609060101010101" pitchFamily="49" charset="-122"/>
                <a:ea typeface="楷体" panose="02010609060101010101" pitchFamily="49" charset="-122"/>
              </a:rPr>
              <a:t>世纪</a:t>
            </a:r>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公元</a:t>
            </a:r>
            <a:r>
              <a:rPr lang="en-US" altLang="zh-CN" b="1">
                <a:solidFill>
                  <a:srgbClr val="002060"/>
                </a:solidFill>
                <a:latin typeface="楷体" panose="02010609060101010101" pitchFamily="49" charset="-122"/>
                <a:ea typeface="楷体" panose="02010609060101010101" pitchFamily="49" charset="-122"/>
              </a:rPr>
              <a:t>2</a:t>
            </a:r>
            <a:r>
              <a:rPr lang="zh-CN" altLang="en-US" b="1">
                <a:solidFill>
                  <a:srgbClr val="002060"/>
                </a:solidFill>
                <a:latin typeface="楷体" panose="02010609060101010101" pitchFamily="49" charset="-122"/>
                <a:ea typeface="楷体" panose="02010609060101010101" pitchFamily="49" charset="-122"/>
              </a:rPr>
              <a:t>世纪</a:t>
            </a:r>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古希腊著名的哲学学派</a:t>
            </a:r>
            <a:endParaRPr lang="en-US" altLang="zh-CN" b="1">
              <a:solidFill>
                <a:srgbClr val="002060"/>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600" b="1">
                <a:solidFill>
                  <a:schemeClr val="accent6">
                    <a:lumMod val="50000"/>
                  </a:schemeClr>
                </a:solidFill>
              </a:rPr>
              <a:t>名字源自希腊文</a:t>
            </a:r>
            <a:r>
              <a:rPr lang="en-US" altLang="zh-CN" sz="1600" b="1">
                <a:solidFill>
                  <a:schemeClr val="accent6">
                    <a:lumMod val="50000"/>
                  </a:schemeClr>
                </a:solidFill>
              </a:rPr>
              <a:t>stoa(</a:t>
            </a:r>
            <a:r>
              <a:rPr lang="zh-CN" altLang="en-US" sz="1600" b="1">
                <a:solidFill>
                  <a:schemeClr val="accent6">
                    <a:lumMod val="50000"/>
                  </a:schemeClr>
                </a:solidFill>
              </a:rPr>
              <a:t>门廊</a:t>
            </a:r>
            <a:r>
              <a:rPr lang="en-US" altLang="zh-CN" sz="1600" b="1">
                <a:solidFill>
                  <a:schemeClr val="accent6">
                    <a:lumMod val="50000"/>
                  </a:schemeClr>
                </a:solidFill>
              </a:rPr>
              <a:t>)</a:t>
            </a:r>
            <a:r>
              <a:rPr lang="zh-CN" altLang="en-US" sz="1600" b="1">
                <a:solidFill>
                  <a:schemeClr val="accent6">
                    <a:lumMod val="50000"/>
                  </a:schemeClr>
                </a:solidFill>
              </a:rPr>
              <a:t>，由芝诺</a:t>
            </a:r>
            <a:r>
              <a:rPr lang="en-US" altLang="zh-CN" sz="1600" b="1">
                <a:solidFill>
                  <a:schemeClr val="accent6">
                    <a:lumMod val="50000"/>
                  </a:schemeClr>
                </a:solidFill>
              </a:rPr>
              <a:t>(Zeno, </a:t>
            </a:r>
            <a:r>
              <a:rPr lang="zh-CN" altLang="en-US" sz="1600" b="1">
                <a:solidFill>
                  <a:schemeClr val="accent6">
                    <a:lumMod val="50000"/>
                  </a:schemeClr>
                </a:solidFill>
              </a:rPr>
              <a:t>约公元前</a:t>
            </a:r>
            <a:r>
              <a:rPr lang="en-US" altLang="zh-CN" sz="1600" b="1">
                <a:solidFill>
                  <a:schemeClr val="accent6">
                    <a:lumMod val="50000"/>
                  </a:schemeClr>
                </a:solidFill>
              </a:rPr>
              <a:t>336-</a:t>
            </a:r>
            <a:r>
              <a:rPr lang="zh-CN" altLang="en-US" sz="1600" b="1">
                <a:solidFill>
                  <a:schemeClr val="accent6">
                    <a:lumMod val="50000"/>
                  </a:schemeClr>
                </a:solidFill>
              </a:rPr>
              <a:t>约公元前</a:t>
            </a:r>
            <a:r>
              <a:rPr lang="en-US" altLang="zh-CN" sz="1600" b="1">
                <a:solidFill>
                  <a:schemeClr val="accent6">
                    <a:lumMod val="50000"/>
                  </a:schemeClr>
                </a:solidFill>
              </a:rPr>
              <a:t>264)</a:t>
            </a:r>
            <a:r>
              <a:rPr lang="zh-CN" altLang="en-US" sz="1600" b="1">
                <a:solidFill>
                  <a:schemeClr val="accent6">
                    <a:lumMod val="50000"/>
                  </a:schemeClr>
                </a:solidFill>
              </a:rPr>
              <a:t>创立</a:t>
            </a:r>
            <a:endParaRPr lang="en-US" altLang="zh-CN" sz="1600" b="1">
              <a:solidFill>
                <a:schemeClr val="accent6">
                  <a:lumMod val="50000"/>
                </a:schemeClr>
              </a:solidFill>
            </a:endParaRPr>
          </a:p>
          <a:p>
            <a:pPr marL="1200150" lvl="2"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芝诺被亚里士多德誉为辩证法的创始人，以提出芝诺悖论著名</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600" b="1">
                <a:solidFill>
                  <a:schemeClr val="accent6">
                    <a:lumMod val="50000"/>
                  </a:schemeClr>
                </a:solidFill>
              </a:rPr>
              <a:t>用半形式化和公理化方法第一次构造了一个命题逻辑的自然推理系统</a:t>
            </a:r>
            <a:r>
              <a:rPr lang="en-US" altLang="zh-CN" sz="1600" b="1">
                <a:solidFill>
                  <a:schemeClr val="accent6">
                    <a:lumMod val="50000"/>
                  </a:schemeClr>
                </a:solidFill>
              </a:rPr>
              <a:t>[1]</a:t>
            </a:r>
          </a:p>
          <a:p>
            <a:pPr marL="1200150" lvl="2"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使用了假言推理、假言易位、析取三段论等五个推理规则作为公理，但所构造的半形式化系统不具备完全性</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麦加拉学派</a:t>
            </a:r>
            <a:r>
              <a:rPr lang="en-US" altLang="zh-CN" b="1">
                <a:solidFill>
                  <a:srgbClr val="002060"/>
                </a:solidFill>
                <a:latin typeface="楷体" panose="02010609060101010101" pitchFamily="49" charset="-122"/>
                <a:ea typeface="楷体" panose="02010609060101010101" pitchFamily="49" charset="-122"/>
              </a:rPr>
              <a:t>(</a:t>
            </a:r>
            <a:r>
              <a:rPr lang="en-US" altLang="zh-CN" b="1">
                <a:solidFill>
                  <a:srgbClr val="002060"/>
                </a:solidFill>
                <a:latin typeface="+mn-ea"/>
              </a:rPr>
              <a:t>Megaric School</a:t>
            </a:r>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古希腊学派之一</a:t>
            </a:r>
            <a:endParaRPr lang="en-US" altLang="zh-CN" b="1">
              <a:solidFill>
                <a:srgbClr val="002060"/>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600" b="1">
                <a:solidFill>
                  <a:schemeClr val="accent6">
                    <a:lumMod val="50000"/>
                  </a:schemeClr>
                </a:solidFill>
              </a:rPr>
              <a:t>费罗</a:t>
            </a:r>
            <a:r>
              <a:rPr lang="en-US" altLang="zh-CN" sz="1600" b="1">
                <a:solidFill>
                  <a:schemeClr val="accent6">
                    <a:lumMod val="50000"/>
                  </a:schemeClr>
                </a:solidFill>
              </a:rPr>
              <a:t>(Philo, </a:t>
            </a:r>
            <a:r>
              <a:rPr lang="zh-CN" altLang="en-US" sz="1600" b="1">
                <a:solidFill>
                  <a:schemeClr val="accent6">
                    <a:lumMod val="50000"/>
                  </a:schemeClr>
                </a:solidFill>
              </a:rPr>
              <a:t>约公元前</a:t>
            </a:r>
            <a:r>
              <a:rPr lang="en-US" altLang="zh-CN" sz="1600" b="1">
                <a:solidFill>
                  <a:schemeClr val="accent6">
                    <a:lumMod val="50000"/>
                  </a:schemeClr>
                </a:solidFill>
              </a:rPr>
              <a:t>330-</a:t>
            </a:r>
            <a:r>
              <a:rPr lang="zh-CN" altLang="en-US" sz="1600" b="1">
                <a:solidFill>
                  <a:schemeClr val="accent6">
                    <a:lumMod val="50000"/>
                  </a:schemeClr>
                </a:solidFill>
              </a:rPr>
              <a:t>前</a:t>
            </a:r>
            <a:r>
              <a:rPr lang="en-US" altLang="zh-CN" sz="1600" b="1">
                <a:solidFill>
                  <a:schemeClr val="accent6">
                    <a:lumMod val="50000"/>
                  </a:schemeClr>
                </a:solidFill>
              </a:rPr>
              <a:t>275)</a:t>
            </a:r>
            <a:r>
              <a:rPr lang="zh-CN" altLang="en-US" sz="1600" b="1">
                <a:solidFill>
                  <a:schemeClr val="accent6">
                    <a:lumMod val="50000"/>
                  </a:schemeClr>
                </a:solidFill>
              </a:rPr>
              <a:t>给出了相当于现代实质蕴涵的真值表</a:t>
            </a:r>
            <a:endParaRPr lang="en-US" altLang="zh-CN" sz="1600" b="1">
              <a:solidFill>
                <a:schemeClr val="accent6">
                  <a:lumMod val="50000"/>
                </a:schemeClr>
              </a:solidFill>
            </a:endParaRPr>
          </a:p>
          <a:p>
            <a:pPr marL="1200150" lvl="2"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这一学派及斯多葛学派的一些学者还提出了其他一些有关蕴涵的理论，是现代许多非经典逻辑的思想起源</a:t>
            </a:r>
            <a:r>
              <a:rPr lang="en-US" altLang="zh-CN" sz="1400" b="1">
                <a:solidFill>
                  <a:schemeClr val="accent2">
                    <a:lumMod val="50000"/>
                  </a:schemeClr>
                </a:solidFill>
                <a:latin typeface="楷体" panose="02010609060101010101" pitchFamily="49" charset="-122"/>
                <a:ea typeface="楷体" panose="02010609060101010101" pitchFamily="49" charset="-122"/>
              </a:rPr>
              <a:t>[2]</a:t>
            </a:r>
          </a:p>
          <a:p>
            <a:pPr marL="742950" lvl="1" indent="-285750">
              <a:spcBef>
                <a:spcPts val="600"/>
              </a:spcBef>
              <a:buFont typeface="Arial" panose="020B0604020202020204" pitchFamily="34" charset="0"/>
              <a:buChar char="•"/>
            </a:pPr>
            <a:r>
              <a:rPr lang="zh-CN" altLang="en-US" sz="1600" b="1">
                <a:solidFill>
                  <a:schemeClr val="accent6">
                    <a:lumMod val="50000"/>
                  </a:schemeClr>
                </a:solidFill>
              </a:rPr>
              <a:t>欧布里得</a:t>
            </a:r>
            <a:r>
              <a:rPr lang="en-US" altLang="zh-CN" sz="1600" b="1">
                <a:solidFill>
                  <a:schemeClr val="accent6">
                    <a:lumMod val="50000"/>
                  </a:schemeClr>
                </a:solidFill>
              </a:rPr>
              <a:t>(Euclid of Megara, </a:t>
            </a:r>
            <a:r>
              <a:rPr lang="zh-CN" altLang="en-US" sz="1600" b="1">
                <a:solidFill>
                  <a:schemeClr val="accent6">
                    <a:lumMod val="50000"/>
                  </a:schemeClr>
                </a:solidFill>
              </a:rPr>
              <a:t>约公元前</a:t>
            </a:r>
            <a:r>
              <a:rPr lang="en-US" altLang="zh-CN" sz="1600" b="1">
                <a:solidFill>
                  <a:schemeClr val="accent6">
                    <a:lumMod val="50000"/>
                  </a:schemeClr>
                </a:solidFill>
              </a:rPr>
              <a:t>435-</a:t>
            </a:r>
            <a:r>
              <a:rPr lang="zh-CN" altLang="en-US" sz="1600" b="1">
                <a:solidFill>
                  <a:schemeClr val="accent6">
                    <a:lumMod val="50000"/>
                  </a:schemeClr>
                </a:solidFill>
              </a:rPr>
              <a:t>前</a:t>
            </a:r>
            <a:r>
              <a:rPr lang="en-US" altLang="zh-CN" sz="1600" b="1">
                <a:solidFill>
                  <a:schemeClr val="accent6">
                    <a:lumMod val="50000"/>
                  </a:schemeClr>
                </a:solidFill>
              </a:rPr>
              <a:t>365)</a:t>
            </a:r>
            <a:r>
              <a:rPr lang="zh-CN" altLang="en-US" sz="1600" b="1">
                <a:solidFill>
                  <a:schemeClr val="accent6">
                    <a:lumMod val="50000"/>
                  </a:schemeClr>
                </a:solidFill>
              </a:rPr>
              <a:t>发现了说谎者悖论</a:t>
            </a:r>
            <a:endParaRPr lang="en-US" altLang="zh-CN" sz="1600" b="1">
              <a:solidFill>
                <a:schemeClr val="accent6">
                  <a:lumMod val="50000"/>
                </a:schemeClr>
              </a:solidFill>
            </a:endParaRPr>
          </a:p>
        </p:txBody>
      </p:sp>
      <p:sp>
        <p:nvSpPr>
          <p:cNvPr id="9" name="文本框 8">
            <a:extLst>
              <a:ext uri="{FF2B5EF4-FFF2-40B4-BE49-F238E27FC236}">
                <a16:creationId xmlns:a16="http://schemas.microsoft.com/office/drawing/2014/main" id="{283A7382-A8B0-43A4-973C-D6532215493D}"/>
              </a:ext>
            </a:extLst>
          </p:cNvPr>
          <p:cNvSpPr txBox="1"/>
          <p:nvPr/>
        </p:nvSpPr>
        <p:spPr>
          <a:xfrm>
            <a:off x="1515" y="4528863"/>
            <a:ext cx="9137514" cy="400110"/>
          </a:xfrm>
          <a:prstGeom prst="rect">
            <a:avLst/>
          </a:prstGeom>
          <a:solidFill>
            <a:schemeClr val="tx2">
              <a:lumMod val="20000"/>
              <a:lumOff val="80000"/>
            </a:schemeClr>
          </a:solidFill>
        </p:spPr>
        <p:txBody>
          <a:bodyPr wrap="square" rtlCol="0">
            <a:spAutoFit/>
          </a:bodyPr>
          <a:lstStyle/>
          <a:p>
            <a:r>
              <a:rPr lang="en-US" altLang="zh-CN" sz="1000" b="1">
                <a:solidFill>
                  <a:schemeClr val="accent2">
                    <a:lumMod val="50000"/>
                  </a:schemeClr>
                </a:solidFill>
              </a:rPr>
              <a:t>[1] </a:t>
            </a:r>
            <a:r>
              <a:rPr lang="zh-CN" altLang="en-US" sz="1000" b="1">
                <a:solidFill>
                  <a:schemeClr val="accent2">
                    <a:lumMod val="50000"/>
                  </a:schemeClr>
                </a:solidFill>
              </a:rPr>
              <a:t>陈志美、胡泽洪</a:t>
            </a:r>
            <a:r>
              <a:rPr lang="en-US" altLang="zh-CN" sz="1000" b="1">
                <a:solidFill>
                  <a:schemeClr val="accent2">
                    <a:lumMod val="50000"/>
                  </a:schemeClr>
                </a:solidFill>
              </a:rPr>
              <a:t>. </a:t>
            </a:r>
            <a:r>
              <a:rPr lang="zh-CN" altLang="en-US" sz="1000" b="1">
                <a:solidFill>
                  <a:srgbClr val="C00000"/>
                </a:solidFill>
                <a:latin typeface="楷体" panose="02010609060101010101" pitchFamily="49" charset="-122"/>
                <a:ea typeface="楷体" panose="02010609060101010101" pitchFamily="49" charset="-122"/>
              </a:rPr>
              <a:t>斯多葛学派的命题逻辑系统及其不完全性</a:t>
            </a:r>
            <a:r>
              <a:rPr lang="en-US" altLang="zh-CN" sz="1000" b="1">
                <a:solidFill>
                  <a:schemeClr val="accent2">
                    <a:lumMod val="50000"/>
                  </a:schemeClr>
                </a:solidFill>
              </a:rPr>
              <a:t>. </a:t>
            </a:r>
            <a:r>
              <a:rPr lang="zh-CN" altLang="en-US" sz="1000" b="1">
                <a:solidFill>
                  <a:schemeClr val="accent2">
                    <a:lumMod val="50000"/>
                  </a:schemeClr>
                </a:solidFill>
              </a:rPr>
              <a:t>华南师范大学学报（社会科学版），</a:t>
            </a:r>
            <a:r>
              <a:rPr lang="en-US" altLang="zh-CN" sz="1000" b="1">
                <a:solidFill>
                  <a:schemeClr val="accent2">
                    <a:lumMod val="50000"/>
                  </a:schemeClr>
                </a:solidFill>
              </a:rPr>
              <a:t>2001</a:t>
            </a:r>
            <a:r>
              <a:rPr lang="zh-CN" altLang="en-US" sz="1000" b="1">
                <a:solidFill>
                  <a:schemeClr val="accent2">
                    <a:lumMod val="50000"/>
                  </a:schemeClr>
                </a:solidFill>
              </a:rPr>
              <a:t>年第</a:t>
            </a:r>
            <a:r>
              <a:rPr lang="en-US" altLang="zh-CN" sz="1000" b="1">
                <a:solidFill>
                  <a:schemeClr val="accent2">
                    <a:lumMod val="50000"/>
                  </a:schemeClr>
                </a:solidFill>
              </a:rPr>
              <a:t>1</a:t>
            </a:r>
            <a:r>
              <a:rPr lang="zh-CN" altLang="en-US" sz="1000" b="1">
                <a:solidFill>
                  <a:schemeClr val="accent2">
                    <a:lumMod val="50000"/>
                  </a:schemeClr>
                </a:solidFill>
              </a:rPr>
              <a:t>期， </a:t>
            </a:r>
            <a:r>
              <a:rPr lang="en-US" altLang="zh-CN" sz="1000" b="1">
                <a:solidFill>
                  <a:schemeClr val="accent2">
                    <a:lumMod val="50000"/>
                  </a:schemeClr>
                </a:solidFill>
              </a:rPr>
              <a:t>pp13-19</a:t>
            </a:r>
          </a:p>
          <a:p>
            <a:r>
              <a:rPr lang="en-US" altLang="zh-CN" sz="1000" b="1">
                <a:solidFill>
                  <a:schemeClr val="accent2">
                    <a:lumMod val="50000"/>
                  </a:schemeClr>
                </a:solidFill>
              </a:rPr>
              <a:t>[2] </a:t>
            </a:r>
            <a:r>
              <a:rPr lang="zh-CN" altLang="en-US" sz="1000" b="1">
                <a:solidFill>
                  <a:schemeClr val="accent2">
                    <a:lumMod val="50000"/>
                  </a:schemeClr>
                </a:solidFill>
              </a:rPr>
              <a:t>李章吕</a:t>
            </a:r>
            <a:r>
              <a:rPr lang="en-US" altLang="zh-CN" sz="1000" b="1">
                <a:solidFill>
                  <a:schemeClr val="accent2">
                    <a:lumMod val="50000"/>
                  </a:schemeClr>
                </a:solidFill>
              </a:rPr>
              <a:t>. </a:t>
            </a:r>
            <a:r>
              <a:rPr lang="zh-CN" altLang="en-US" sz="1000" b="1">
                <a:solidFill>
                  <a:srgbClr val="C00000"/>
                </a:solidFill>
                <a:latin typeface="楷体" panose="02010609060101010101" pitchFamily="49" charset="-122"/>
                <a:ea typeface="楷体" panose="02010609060101010101" pitchFamily="49" charset="-122"/>
              </a:rPr>
              <a:t>论麦加拉</a:t>
            </a:r>
            <a:r>
              <a:rPr lang="en-US" altLang="zh-CN" sz="1000" b="1">
                <a:solidFill>
                  <a:srgbClr val="C00000"/>
                </a:solidFill>
                <a:latin typeface="楷体" panose="02010609060101010101" pitchFamily="49" charset="-122"/>
                <a:ea typeface="楷体" panose="02010609060101010101" pitchFamily="49" charset="-122"/>
              </a:rPr>
              <a:t>-</a:t>
            </a:r>
            <a:r>
              <a:rPr lang="zh-CN" altLang="en-US" sz="1000" b="1">
                <a:solidFill>
                  <a:srgbClr val="C00000"/>
                </a:solidFill>
                <a:latin typeface="楷体" panose="02010609060101010101" pitchFamily="49" charset="-122"/>
                <a:ea typeface="楷体" panose="02010609060101010101" pitchFamily="49" charset="-122"/>
              </a:rPr>
              <a:t>斯多葛学派的条件句逻辑思想</a:t>
            </a:r>
            <a:r>
              <a:rPr lang="en-US" altLang="zh-CN" sz="1000" b="1">
                <a:solidFill>
                  <a:srgbClr val="C00000"/>
                </a:solidFill>
                <a:latin typeface="楷体" panose="02010609060101010101" pitchFamily="49" charset="-122"/>
                <a:ea typeface="楷体" panose="02010609060101010101" pitchFamily="49" charset="-122"/>
              </a:rPr>
              <a:t>-</a:t>
            </a:r>
            <a:r>
              <a:rPr lang="zh-CN" altLang="en-US" sz="1000" b="1">
                <a:solidFill>
                  <a:srgbClr val="C00000"/>
                </a:solidFill>
                <a:latin typeface="楷体" panose="02010609060101010101" pitchFamily="49" charset="-122"/>
                <a:ea typeface="楷体" panose="02010609060101010101" pitchFamily="49" charset="-122"/>
              </a:rPr>
              <a:t>兼论条件句逻辑的起源和发展</a:t>
            </a:r>
            <a:r>
              <a:rPr lang="en-US" altLang="zh-CN" sz="1000" b="1">
                <a:solidFill>
                  <a:schemeClr val="accent2">
                    <a:lumMod val="50000"/>
                  </a:schemeClr>
                </a:solidFill>
              </a:rPr>
              <a:t>. </a:t>
            </a:r>
            <a:r>
              <a:rPr lang="zh-CN" altLang="en-US" sz="1000" b="1">
                <a:solidFill>
                  <a:schemeClr val="accent2">
                    <a:lumMod val="50000"/>
                  </a:schemeClr>
                </a:solidFill>
              </a:rPr>
              <a:t>毕节学院学报，</a:t>
            </a:r>
            <a:r>
              <a:rPr lang="en-US" altLang="zh-CN" sz="1000" b="1">
                <a:solidFill>
                  <a:schemeClr val="accent2">
                    <a:lumMod val="50000"/>
                  </a:schemeClr>
                </a:solidFill>
              </a:rPr>
              <a:t>2012</a:t>
            </a:r>
            <a:r>
              <a:rPr lang="zh-CN" altLang="en-US" sz="1000" b="1">
                <a:solidFill>
                  <a:schemeClr val="accent2">
                    <a:lumMod val="50000"/>
                  </a:schemeClr>
                </a:solidFill>
              </a:rPr>
              <a:t>年第</a:t>
            </a:r>
            <a:r>
              <a:rPr lang="en-US" altLang="zh-CN" sz="1000" b="1">
                <a:solidFill>
                  <a:schemeClr val="accent2">
                    <a:lumMod val="50000"/>
                  </a:schemeClr>
                </a:solidFill>
              </a:rPr>
              <a:t>6</a:t>
            </a:r>
            <a:r>
              <a:rPr lang="zh-CN" altLang="en-US" sz="1000" b="1">
                <a:solidFill>
                  <a:schemeClr val="accent2">
                    <a:lumMod val="50000"/>
                  </a:schemeClr>
                </a:solidFill>
              </a:rPr>
              <a:t>期，</a:t>
            </a:r>
            <a:r>
              <a:rPr lang="en-US" altLang="zh-CN" sz="1000" b="1">
                <a:solidFill>
                  <a:schemeClr val="accent2">
                    <a:lumMod val="50000"/>
                  </a:schemeClr>
                </a:solidFill>
              </a:rPr>
              <a:t>30(6):32-37</a:t>
            </a:r>
            <a:endParaRPr lang="zh-CN" altLang="en-US" sz="1000" b="1">
              <a:solidFill>
                <a:schemeClr val="accent2">
                  <a:lumMod val="50000"/>
                </a:schemeClr>
              </a:solidFill>
            </a:endParaRPr>
          </a:p>
        </p:txBody>
      </p:sp>
      <p:sp>
        <p:nvSpPr>
          <p:cNvPr id="3" name="文本框 2">
            <a:extLst>
              <a:ext uri="{FF2B5EF4-FFF2-40B4-BE49-F238E27FC236}">
                <a16:creationId xmlns:a16="http://schemas.microsoft.com/office/drawing/2014/main" id="{4B63672B-9AB7-48D3-B706-DEDA5EDE5CD0}"/>
              </a:ext>
            </a:extLst>
          </p:cNvPr>
          <p:cNvSpPr txBox="1"/>
          <p:nvPr/>
        </p:nvSpPr>
        <p:spPr>
          <a:xfrm>
            <a:off x="5815781" y="2419575"/>
            <a:ext cx="2675102" cy="461665"/>
          </a:xfrm>
          <a:prstGeom prst="rect">
            <a:avLst/>
          </a:prstGeom>
          <a:solidFill>
            <a:schemeClr val="accent6">
              <a:lumMod val="50000"/>
            </a:schemeClr>
          </a:solidFill>
        </p:spPr>
        <p:txBody>
          <a:bodyPr wrap="square" rtlCol="0">
            <a:spAutoFit/>
          </a:bodyPr>
          <a:lstStyle/>
          <a:p>
            <a:r>
              <a:rPr lang="zh-CN" altLang="en-US" sz="1200" b="1">
                <a:solidFill>
                  <a:schemeClr val="bg1"/>
                </a:solidFill>
              </a:rPr>
              <a:t>亚里士多德重点研究词项间关系，麦加拉</a:t>
            </a:r>
            <a:r>
              <a:rPr lang="en-US" altLang="zh-CN" sz="1200" b="1">
                <a:solidFill>
                  <a:schemeClr val="bg1"/>
                </a:solidFill>
              </a:rPr>
              <a:t>-</a:t>
            </a:r>
            <a:r>
              <a:rPr lang="zh-CN" altLang="en-US" sz="1200" b="1">
                <a:solidFill>
                  <a:schemeClr val="bg1"/>
                </a:solidFill>
              </a:rPr>
              <a:t>斯多葛重点研究命题间真值关系</a:t>
            </a:r>
          </a:p>
        </p:txBody>
      </p:sp>
    </p:spTree>
    <p:extLst>
      <p:ext uri="{BB962C8B-B14F-4D97-AF65-F5344CB8AC3E}">
        <p14:creationId xmlns:p14="http://schemas.microsoft.com/office/powerpoint/2010/main" val="3605250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初创时期</a:t>
            </a:r>
            <a:r>
              <a:rPr lang="en-US" altLang="zh-CN" sz="1400"/>
              <a:t>-</a:t>
            </a:r>
            <a:r>
              <a:rPr lang="zh-CN" altLang="en-US" sz="1400"/>
              <a:t>莱布尼茨</a:t>
            </a:r>
            <a:r>
              <a:rPr lang="en-US" altLang="zh-CN" sz="1400"/>
              <a:t>(Leibniz, 1646-1716)</a:t>
            </a:r>
            <a:endParaRPr lang="zh-CN" altLang="en-US" sz="1400"/>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13</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439FB1B2-2401-4609-90AA-4DF676CDC18F}"/>
              </a:ext>
            </a:extLst>
          </p:cNvPr>
          <p:cNvSpPr txBox="1"/>
          <p:nvPr/>
        </p:nvSpPr>
        <p:spPr>
          <a:xfrm>
            <a:off x="922037" y="839605"/>
            <a:ext cx="7299919" cy="2195024"/>
          </a:xfrm>
          <a:prstGeom prst="rect">
            <a:avLst/>
          </a:prstGeom>
          <a:solidFill>
            <a:schemeClr val="accent5">
              <a:lumMod val="20000"/>
              <a:lumOff val="80000"/>
            </a:schemeClr>
          </a:solidFill>
        </p:spPr>
        <p:txBody>
          <a:bodyPr wrap="square" rtlCol="0">
            <a:spAutoFit/>
          </a:bodyPr>
          <a:lstStyle/>
          <a:p>
            <a:pPr marL="285750" indent="-285750">
              <a:spcBef>
                <a:spcPts val="600"/>
              </a:spcBef>
              <a:spcAft>
                <a:spcPts val="3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德国哲学家和数学家，被认为是现代数理逻辑研究的开创者</a:t>
            </a:r>
            <a:endParaRPr lang="en-US" altLang="zh-CN" b="1">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3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莱布尼茨希望建立</a:t>
            </a:r>
            <a:endParaRPr lang="en-US" altLang="zh-CN" b="1">
              <a:solidFill>
                <a:srgbClr val="002060"/>
              </a:solidFill>
              <a:latin typeface="楷体" panose="02010609060101010101" pitchFamily="49" charset="-122"/>
              <a:ea typeface="楷体" panose="02010609060101010101" pitchFamily="49" charset="-122"/>
            </a:endParaRPr>
          </a:p>
          <a:p>
            <a:pPr marL="742950" lvl="1" indent="-285750">
              <a:spcBef>
                <a:spcPts val="600"/>
              </a:spcBef>
              <a:spcAft>
                <a:spcPts val="300"/>
              </a:spcAft>
              <a:buFont typeface="Arial" panose="020B0604020202020204" pitchFamily="34" charset="0"/>
              <a:buChar char="•"/>
            </a:pPr>
            <a:r>
              <a:rPr lang="zh-CN" altLang="en-US" sz="1600" b="1">
                <a:solidFill>
                  <a:schemeClr val="accent6">
                    <a:lumMod val="50000"/>
                  </a:schemeClr>
                </a:solidFill>
              </a:rPr>
              <a:t>一个“普遍的符号语言”</a:t>
            </a:r>
            <a:r>
              <a:rPr lang="en-US" altLang="zh-CN" sz="1600" b="1">
                <a:solidFill>
                  <a:schemeClr val="accent6">
                    <a:lumMod val="50000"/>
                  </a:schemeClr>
                </a:solidFill>
              </a:rPr>
              <a:t>(Characteristic universalis)</a:t>
            </a:r>
          </a:p>
          <a:p>
            <a:pPr marL="1200150" lvl="2" indent="-285750">
              <a:lnSpc>
                <a:spcPts val="2000"/>
              </a:lnSpc>
              <a:spcBef>
                <a:spcPts val="600"/>
              </a:spcBef>
              <a:spcAft>
                <a:spcPts val="3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使用简单明了的符号，合理的语言规则，便于逻辑分析与综合</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spcAft>
                <a:spcPts val="300"/>
              </a:spcAft>
              <a:buFont typeface="Arial" panose="020B0604020202020204" pitchFamily="34" charset="0"/>
              <a:buChar char="•"/>
            </a:pPr>
            <a:r>
              <a:rPr lang="zh-CN" altLang="en-US" sz="1600" b="1">
                <a:solidFill>
                  <a:schemeClr val="accent6">
                    <a:lumMod val="50000"/>
                  </a:schemeClr>
                </a:solidFill>
              </a:rPr>
              <a:t>完善的符号语言还应该是一个“思维的演算”</a:t>
            </a:r>
            <a:r>
              <a:rPr lang="en-US" altLang="zh-CN" sz="1600" b="1">
                <a:solidFill>
                  <a:schemeClr val="accent6">
                    <a:lumMod val="50000"/>
                  </a:schemeClr>
                </a:solidFill>
              </a:rPr>
              <a:t>(Calculus ratiocinator)</a:t>
            </a:r>
          </a:p>
          <a:p>
            <a:pPr marL="1200150" lvl="2" indent="-285750">
              <a:lnSpc>
                <a:spcPts val="2000"/>
              </a:lnSpc>
              <a:spcBef>
                <a:spcPts val="600"/>
              </a:spcBef>
              <a:spcAft>
                <a:spcPts val="3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处理通用语言，规定符号的演变规则，使得逻辑的演算如同进行机械式计算</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p:txBody>
      </p:sp>
      <p:sp>
        <p:nvSpPr>
          <p:cNvPr id="3" name="文本框 2">
            <a:extLst>
              <a:ext uri="{FF2B5EF4-FFF2-40B4-BE49-F238E27FC236}">
                <a16:creationId xmlns:a16="http://schemas.microsoft.com/office/drawing/2014/main" id="{73B0F1A7-1658-4A1E-8FA6-78B5B27C34F4}"/>
              </a:ext>
            </a:extLst>
          </p:cNvPr>
          <p:cNvSpPr txBox="1"/>
          <p:nvPr/>
        </p:nvSpPr>
        <p:spPr>
          <a:xfrm>
            <a:off x="922037" y="3228229"/>
            <a:ext cx="5311786" cy="1301190"/>
          </a:xfrm>
          <a:prstGeom prst="rect">
            <a:avLst/>
          </a:prstGeom>
          <a:solidFill>
            <a:schemeClr val="accent4">
              <a:lumMod val="20000"/>
              <a:lumOff val="80000"/>
            </a:schemeClr>
          </a:solidFill>
        </p:spPr>
        <p:txBody>
          <a:bodyPr wrap="square" rtlCol="0">
            <a:spAutoFit/>
          </a:bodyPr>
          <a:lstStyle/>
          <a:p>
            <a:pPr>
              <a:lnSpc>
                <a:spcPts val="2400"/>
              </a:lnSpc>
            </a:pPr>
            <a:r>
              <a:rPr lang="zh-CN" altLang="en-US" sz="1600" b="1">
                <a:solidFill>
                  <a:schemeClr val="accent2">
                    <a:lumMod val="50000"/>
                  </a:schemeClr>
                </a:solidFill>
                <a:latin typeface="楷体" panose="02010609060101010101" pitchFamily="49" charset="-122"/>
                <a:ea typeface="楷体" panose="02010609060101010101" pitchFamily="49" charset="-122"/>
              </a:rPr>
              <a:t>“我们要造成这样的一个结果，使所有的推理错误只称为计算的错误，这样当争论发生的时候，两个哲学家同两个计算家一样用不着辩论，只要把笔拿在手里，并且在计算器前坐下，两人异口同声地说：让我们来计算一下吧！”</a:t>
            </a:r>
          </a:p>
        </p:txBody>
      </p:sp>
      <p:sp>
        <p:nvSpPr>
          <p:cNvPr id="4" name="文本框 3">
            <a:extLst>
              <a:ext uri="{FF2B5EF4-FFF2-40B4-BE49-F238E27FC236}">
                <a16:creationId xmlns:a16="http://schemas.microsoft.com/office/drawing/2014/main" id="{07D44034-9BCE-4B7B-803D-79FBBDBFC483}"/>
              </a:ext>
            </a:extLst>
          </p:cNvPr>
          <p:cNvSpPr txBox="1"/>
          <p:nvPr/>
        </p:nvSpPr>
        <p:spPr>
          <a:xfrm>
            <a:off x="6418728" y="3478044"/>
            <a:ext cx="1803228" cy="923330"/>
          </a:xfrm>
          <a:prstGeom prst="rect">
            <a:avLst/>
          </a:prstGeom>
          <a:solidFill>
            <a:schemeClr val="accent6">
              <a:lumMod val="50000"/>
            </a:schemeClr>
          </a:solidFill>
        </p:spPr>
        <p:txBody>
          <a:bodyPr wrap="square" rtlCol="0">
            <a:spAutoFit/>
          </a:bodyPr>
          <a:lstStyle/>
          <a:p>
            <a:r>
              <a:rPr lang="zh-CN" altLang="en-US" b="1">
                <a:solidFill>
                  <a:schemeClr val="bg1"/>
                </a:solidFill>
              </a:rPr>
              <a:t>莱布尼茨的梦想：将所有推理都归结为计算！</a:t>
            </a:r>
          </a:p>
        </p:txBody>
      </p:sp>
      <p:sp>
        <p:nvSpPr>
          <p:cNvPr id="5" name="文本框 4">
            <a:extLst>
              <a:ext uri="{FF2B5EF4-FFF2-40B4-BE49-F238E27FC236}">
                <a16:creationId xmlns:a16="http://schemas.microsoft.com/office/drawing/2014/main" id="{2D8FACA0-DE8A-40C8-AC62-65DC16A6267C}"/>
              </a:ext>
            </a:extLst>
          </p:cNvPr>
          <p:cNvSpPr txBox="1"/>
          <p:nvPr/>
        </p:nvSpPr>
        <p:spPr>
          <a:xfrm>
            <a:off x="6562165" y="1182492"/>
            <a:ext cx="1659791" cy="830997"/>
          </a:xfrm>
          <a:prstGeom prst="rect">
            <a:avLst/>
          </a:prstGeom>
          <a:solidFill>
            <a:schemeClr val="accent2">
              <a:lumMod val="20000"/>
              <a:lumOff val="80000"/>
            </a:schemeClr>
          </a:solidFill>
        </p:spPr>
        <p:txBody>
          <a:bodyPr wrap="square" rtlCol="0">
            <a:spAutoFit/>
          </a:bodyPr>
          <a:lstStyle/>
          <a:p>
            <a:r>
              <a:rPr lang="en-US" altLang="zh-CN" sz="1600" b="1">
                <a:solidFill>
                  <a:schemeClr val="accent2">
                    <a:lumMod val="50000"/>
                  </a:schemeClr>
                </a:solidFill>
              </a:rPr>
              <a:t>1679</a:t>
            </a:r>
            <a:r>
              <a:rPr lang="zh-CN" altLang="en-US" sz="1600" b="1">
                <a:solidFill>
                  <a:schemeClr val="accent2">
                    <a:lumMod val="50000"/>
                  </a:schemeClr>
                </a:solidFill>
              </a:rPr>
              <a:t>年莱布尼茨发明二进制，并做了系统性研究</a:t>
            </a:r>
          </a:p>
        </p:txBody>
      </p:sp>
    </p:spTree>
    <p:extLst>
      <p:ext uri="{BB962C8B-B14F-4D97-AF65-F5344CB8AC3E}">
        <p14:creationId xmlns:p14="http://schemas.microsoft.com/office/powerpoint/2010/main" val="554319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初创时期</a:t>
            </a:r>
            <a:r>
              <a:rPr lang="en-US" altLang="zh-CN" sz="1400"/>
              <a:t>-</a:t>
            </a:r>
            <a:r>
              <a:rPr lang="zh-CN" altLang="en-US" sz="1400"/>
              <a:t>布尔</a:t>
            </a:r>
            <a:r>
              <a:rPr lang="en-US" altLang="zh-CN" sz="1400"/>
              <a:t>(George Boole, 1815-1864)</a:t>
            </a:r>
            <a:r>
              <a:rPr lang="zh-CN" altLang="en-US" sz="1400"/>
              <a:t>与布尔代数</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14</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439FB1B2-2401-4609-90AA-4DF676CDC18F}"/>
              </a:ext>
            </a:extLst>
          </p:cNvPr>
          <p:cNvSpPr txBox="1"/>
          <p:nvPr/>
        </p:nvSpPr>
        <p:spPr>
          <a:xfrm>
            <a:off x="651386" y="896699"/>
            <a:ext cx="6834144" cy="1836400"/>
          </a:xfrm>
          <a:prstGeom prst="rect">
            <a:avLst/>
          </a:prstGeom>
          <a:solidFill>
            <a:schemeClr val="accent5">
              <a:lumMod val="20000"/>
              <a:lumOff val="80000"/>
            </a:schemeClr>
          </a:solidFill>
        </p:spPr>
        <p:txBody>
          <a:bodyPr wrap="square" rtlCol="0">
            <a:spAutoFit/>
          </a:bodyPr>
          <a:lstStyle/>
          <a:p>
            <a:pPr marL="285750" indent="-285750">
              <a:spcBef>
                <a:spcPts val="600"/>
              </a:spcBef>
              <a:spcAft>
                <a:spcPts val="3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布尔是英国数学家，布尔代数的提出者</a:t>
            </a:r>
            <a:endParaRPr lang="en-US" altLang="zh-CN" b="1">
              <a:solidFill>
                <a:srgbClr val="002060"/>
              </a:solidFill>
              <a:latin typeface="楷体" panose="02010609060101010101" pitchFamily="49" charset="-122"/>
              <a:ea typeface="楷体" panose="02010609060101010101" pitchFamily="49" charset="-122"/>
            </a:endParaRPr>
          </a:p>
          <a:p>
            <a:pPr marL="742950" lvl="1" indent="-285750">
              <a:spcBef>
                <a:spcPts val="600"/>
              </a:spcBef>
              <a:spcAft>
                <a:spcPts val="300"/>
              </a:spcAft>
              <a:buFont typeface="Arial" panose="020B0604020202020204" pitchFamily="34" charset="0"/>
              <a:buChar char="•"/>
            </a:pPr>
            <a:r>
              <a:rPr lang="en-US" altLang="zh-CN" sz="1600" b="1">
                <a:solidFill>
                  <a:schemeClr val="accent6">
                    <a:lumMod val="50000"/>
                  </a:schemeClr>
                </a:solidFill>
              </a:rPr>
              <a:t>1847</a:t>
            </a:r>
            <a:r>
              <a:rPr lang="zh-CN" altLang="en-US" sz="1600" b="1">
                <a:solidFill>
                  <a:schemeClr val="accent6">
                    <a:lumMod val="50000"/>
                  </a:schemeClr>
                </a:solidFill>
              </a:rPr>
              <a:t>年出版</a:t>
            </a:r>
            <a:r>
              <a:rPr lang="en-US" altLang="zh-CN" sz="1600" b="1">
                <a:solidFill>
                  <a:schemeClr val="accent6">
                    <a:lumMod val="50000"/>
                  </a:schemeClr>
                </a:solidFill>
              </a:rPr>
              <a:t>《</a:t>
            </a:r>
            <a:r>
              <a:rPr lang="zh-CN" altLang="en-US" sz="1600" b="1">
                <a:solidFill>
                  <a:schemeClr val="accent6">
                    <a:lumMod val="50000"/>
                  </a:schemeClr>
                </a:solidFill>
              </a:rPr>
              <a:t>逻辑的数学分析</a:t>
            </a:r>
            <a:r>
              <a:rPr lang="en-US" altLang="zh-CN" sz="1600" b="1">
                <a:solidFill>
                  <a:schemeClr val="accent6">
                    <a:lumMod val="50000"/>
                  </a:schemeClr>
                </a:solidFill>
              </a:rPr>
              <a:t>》</a:t>
            </a:r>
            <a:r>
              <a:rPr lang="zh-CN" altLang="en-US" sz="1600" b="1">
                <a:solidFill>
                  <a:schemeClr val="accent6">
                    <a:lumMod val="50000"/>
                  </a:schemeClr>
                </a:solidFill>
              </a:rPr>
              <a:t>，</a:t>
            </a:r>
            <a:r>
              <a:rPr lang="en-US" altLang="zh-CN" sz="1600" b="1">
                <a:solidFill>
                  <a:schemeClr val="accent6">
                    <a:lumMod val="50000"/>
                  </a:schemeClr>
                </a:solidFill>
              </a:rPr>
              <a:t>1854</a:t>
            </a:r>
            <a:r>
              <a:rPr lang="zh-CN" altLang="en-US" sz="1600" b="1">
                <a:solidFill>
                  <a:schemeClr val="accent6">
                    <a:lumMod val="50000"/>
                  </a:schemeClr>
                </a:solidFill>
              </a:rPr>
              <a:t>年出版</a:t>
            </a:r>
            <a:r>
              <a:rPr lang="en-US" altLang="zh-CN" sz="1600" b="1">
                <a:solidFill>
                  <a:schemeClr val="accent6">
                    <a:lumMod val="50000"/>
                  </a:schemeClr>
                </a:solidFill>
              </a:rPr>
              <a:t>《</a:t>
            </a:r>
            <a:r>
              <a:rPr lang="zh-CN" altLang="en-US" sz="1600" b="1">
                <a:solidFill>
                  <a:schemeClr val="accent6">
                    <a:lumMod val="50000"/>
                  </a:schemeClr>
                </a:solidFill>
              </a:rPr>
              <a:t>思维法则的探讨</a:t>
            </a:r>
            <a:r>
              <a:rPr lang="en-US" altLang="zh-CN" sz="1600" b="1">
                <a:solidFill>
                  <a:schemeClr val="accent6">
                    <a:lumMod val="50000"/>
                  </a:schemeClr>
                </a:solidFill>
              </a:rPr>
              <a:t>》</a:t>
            </a:r>
          </a:p>
          <a:p>
            <a:pPr marL="1200150" lvl="2" indent="-285750">
              <a:lnSpc>
                <a:spcPts val="2000"/>
              </a:lnSpc>
              <a:spcBef>
                <a:spcPts val="600"/>
              </a:spcBef>
              <a:spcAft>
                <a:spcPts val="3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创造了一套符号系统，利用符号表示逻辑中的各种概念</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1200150" lvl="2" indent="-285750">
              <a:lnSpc>
                <a:spcPts val="2000"/>
              </a:lnSpc>
              <a:spcBef>
                <a:spcPts val="600"/>
              </a:spcBef>
              <a:spcAft>
                <a:spcPts val="3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初步建立了一系列关于逻辑与、不相容或和否定运算的运算法则</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spcAft>
                <a:spcPts val="300"/>
              </a:spcAft>
              <a:buFont typeface="Arial" panose="020B0604020202020204" pitchFamily="34" charset="0"/>
              <a:buChar char="•"/>
            </a:pPr>
            <a:r>
              <a:rPr lang="zh-CN" altLang="en-US" sz="1600" b="1">
                <a:solidFill>
                  <a:schemeClr val="accent6">
                    <a:lumMod val="50000"/>
                  </a:schemeClr>
                </a:solidFill>
              </a:rPr>
              <a:t>逻辑史上首先提出了一个逻辑演算，实现了莱布尼茨的部分设想</a:t>
            </a:r>
            <a:endParaRPr lang="en-US" altLang="zh-CN" sz="1600" b="1">
              <a:solidFill>
                <a:schemeClr val="accent6">
                  <a:lumMod val="50000"/>
                </a:schemeClr>
              </a:solidFill>
            </a:endParaRPr>
          </a:p>
        </p:txBody>
      </p:sp>
      <p:sp>
        <p:nvSpPr>
          <p:cNvPr id="9" name="文本框 8">
            <a:extLst>
              <a:ext uri="{FF2B5EF4-FFF2-40B4-BE49-F238E27FC236}">
                <a16:creationId xmlns:a16="http://schemas.microsoft.com/office/drawing/2014/main" id="{DA25226A-FFBB-456F-BBB5-429C0ABE83CF}"/>
              </a:ext>
            </a:extLst>
          </p:cNvPr>
          <p:cNvSpPr txBox="1"/>
          <p:nvPr/>
        </p:nvSpPr>
        <p:spPr>
          <a:xfrm>
            <a:off x="651386" y="2823911"/>
            <a:ext cx="7614073" cy="1700466"/>
          </a:xfrm>
          <a:prstGeom prst="rect">
            <a:avLst/>
          </a:prstGeom>
          <a:solidFill>
            <a:schemeClr val="accent5">
              <a:lumMod val="20000"/>
              <a:lumOff val="80000"/>
            </a:schemeClr>
          </a:solidFill>
        </p:spPr>
        <p:txBody>
          <a:bodyPr wrap="square" rtlCol="0">
            <a:spAutoFit/>
          </a:bodyPr>
          <a:lstStyle/>
          <a:p>
            <a:pPr marL="285750" indent="-285750">
              <a:spcBef>
                <a:spcPts val="600"/>
              </a:spcBef>
              <a:spcAft>
                <a:spcPts val="3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布尔代数的一些发展</a:t>
            </a:r>
            <a:endParaRPr lang="en-US" altLang="zh-CN" b="1">
              <a:solidFill>
                <a:srgbClr val="002060"/>
              </a:solidFill>
              <a:latin typeface="楷体" panose="02010609060101010101" pitchFamily="49" charset="-122"/>
              <a:ea typeface="楷体" panose="02010609060101010101" pitchFamily="49" charset="-122"/>
            </a:endParaRPr>
          </a:p>
          <a:p>
            <a:pPr marL="742950" lvl="1" indent="-285750">
              <a:spcBef>
                <a:spcPts val="600"/>
              </a:spcBef>
              <a:spcAft>
                <a:spcPts val="300"/>
              </a:spcAft>
              <a:buFont typeface="Arial" panose="020B0604020202020204" pitchFamily="34" charset="0"/>
              <a:buChar char="•"/>
            </a:pPr>
            <a:r>
              <a:rPr lang="zh-CN" altLang="en-US" sz="1600" b="1">
                <a:solidFill>
                  <a:schemeClr val="accent6">
                    <a:lumMod val="50000"/>
                  </a:schemeClr>
                </a:solidFill>
              </a:rPr>
              <a:t>耶芳斯</a:t>
            </a:r>
            <a:r>
              <a:rPr lang="en-US" altLang="zh-CN" sz="1600" b="1">
                <a:solidFill>
                  <a:schemeClr val="accent6">
                    <a:lumMod val="50000"/>
                  </a:schemeClr>
                </a:solidFill>
              </a:rPr>
              <a:t>(W. S. Jevons, 1835-1882</a:t>
            </a:r>
            <a:r>
              <a:rPr lang="zh-CN" altLang="en-US" sz="1600" b="1">
                <a:solidFill>
                  <a:schemeClr val="accent6">
                    <a:lumMod val="50000"/>
                  </a:schemeClr>
                </a:solidFill>
              </a:rPr>
              <a:t>，英国逻辑学家</a:t>
            </a:r>
            <a:r>
              <a:rPr lang="en-US" altLang="zh-CN" sz="1600" b="1">
                <a:solidFill>
                  <a:schemeClr val="accent6">
                    <a:lumMod val="50000"/>
                  </a:schemeClr>
                </a:solidFill>
              </a:rPr>
              <a:t>)</a:t>
            </a:r>
            <a:r>
              <a:rPr lang="zh-CN" altLang="en-US" sz="1600" b="1">
                <a:solidFill>
                  <a:schemeClr val="accent6">
                    <a:lumMod val="50000"/>
                  </a:schemeClr>
                </a:solidFill>
              </a:rPr>
              <a:t>使用相容或代替不相容或</a:t>
            </a:r>
            <a:endParaRPr lang="en-US" altLang="zh-CN" sz="1600" b="1">
              <a:solidFill>
                <a:schemeClr val="accent6">
                  <a:lumMod val="50000"/>
                </a:schemeClr>
              </a:solidFill>
            </a:endParaRPr>
          </a:p>
          <a:p>
            <a:pPr marL="742950" lvl="1" indent="-285750">
              <a:spcBef>
                <a:spcPts val="600"/>
              </a:spcBef>
              <a:spcAft>
                <a:spcPts val="300"/>
              </a:spcAft>
              <a:buFont typeface="Arial" panose="020B0604020202020204" pitchFamily="34" charset="0"/>
              <a:buChar char="•"/>
            </a:pPr>
            <a:r>
              <a:rPr lang="zh-CN" altLang="en-US" sz="1600" b="1">
                <a:solidFill>
                  <a:schemeClr val="accent6">
                    <a:lumMod val="50000"/>
                  </a:schemeClr>
                </a:solidFill>
              </a:rPr>
              <a:t>维恩</a:t>
            </a:r>
            <a:r>
              <a:rPr lang="en-US" altLang="zh-CN" sz="1600" b="1">
                <a:solidFill>
                  <a:schemeClr val="accent6">
                    <a:lumMod val="50000"/>
                  </a:schemeClr>
                </a:solidFill>
              </a:rPr>
              <a:t>(J. Venn, 1834-1923</a:t>
            </a:r>
            <a:r>
              <a:rPr lang="zh-CN" altLang="en-US" sz="1600" b="1">
                <a:solidFill>
                  <a:schemeClr val="accent6">
                    <a:lumMod val="50000"/>
                  </a:schemeClr>
                </a:solidFill>
              </a:rPr>
              <a:t>，英国数学家</a:t>
            </a:r>
            <a:r>
              <a:rPr lang="en-US" altLang="zh-CN" sz="1600" b="1">
                <a:solidFill>
                  <a:schemeClr val="accent6">
                    <a:lumMod val="50000"/>
                  </a:schemeClr>
                </a:solidFill>
              </a:rPr>
              <a:t>)</a:t>
            </a:r>
            <a:r>
              <a:rPr lang="zh-CN" altLang="en-US" sz="1600" b="1">
                <a:solidFill>
                  <a:schemeClr val="accent6">
                    <a:lumMod val="50000"/>
                  </a:schemeClr>
                </a:solidFill>
              </a:rPr>
              <a:t>使用维恩图（文氏图</a:t>
            </a:r>
            <a:r>
              <a:rPr lang="en-US" altLang="zh-CN" sz="1600" b="1">
                <a:solidFill>
                  <a:schemeClr val="accent6">
                    <a:lumMod val="50000"/>
                  </a:schemeClr>
                </a:solidFill>
              </a:rPr>
              <a:t>, Venn Diagram</a:t>
            </a:r>
            <a:r>
              <a:rPr lang="zh-CN" altLang="en-US" sz="1600" b="1">
                <a:solidFill>
                  <a:schemeClr val="accent6">
                    <a:lumMod val="50000"/>
                  </a:schemeClr>
                </a:solidFill>
              </a:rPr>
              <a:t>）表示布尔代数</a:t>
            </a:r>
            <a:endParaRPr lang="en-US" altLang="zh-CN" sz="1600" b="1">
              <a:solidFill>
                <a:schemeClr val="accent6">
                  <a:lumMod val="50000"/>
                </a:schemeClr>
              </a:solidFill>
            </a:endParaRPr>
          </a:p>
          <a:p>
            <a:pPr marL="742950" lvl="1" indent="-285750">
              <a:spcBef>
                <a:spcPts val="600"/>
              </a:spcBef>
              <a:spcAft>
                <a:spcPts val="300"/>
              </a:spcAft>
              <a:buFont typeface="Arial" panose="020B0604020202020204" pitchFamily="34" charset="0"/>
              <a:buChar char="•"/>
            </a:pPr>
            <a:r>
              <a:rPr lang="zh-CN" altLang="en-US" sz="1600" b="1">
                <a:solidFill>
                  <a:schemeClr val="accent6">
                    <a:lumMod val="50000"/>
                  </a:schemeClr>
                </a:solidFill>
              </a:rPr>
              <a:t>麦柯尔</a:t>
            </a:r>
            <a:r>
              <a:rPr lang="en-US" altLang="zh-CN" sz="1600" b="1">
                <a:solidFill>
                  <a:schemeClr val="accent6">
                    <a:lumMod val="50000"/>
                  </a:schemeClr>
                </a:solidFill>
              </a:rPr>
              <a:t>(H. McColl)</a:t>
            </a:r>
            <a:r>
              <a:rPr lang="zh-CN" altLang="en-US" sz="1600" b="1">
                <a:solidFill>
                  <a:schemeClr val="accent6">
                    <a:lumMod val="50000"/>
                  </a:schemeClr>
                </a:solidFill>
              </a:rPr>
              <a:t>使用字母及字母组合表示整个命题，并引入蕴涵运算</a:t>
            </a:r>
            <a:endParaRPr lang="en-US" altLang="zh-CN" sz="1600" b="1">
              <a:solidFill>
                <a:schemeClr val="accent6">
                  <a:lumMod val="50000"/>
                </a:schemeClr>
              </a:solidFill>
            </a:endParaRPr>
          </a:p>
        </p:txBody>
      </p:sp>
    </p:spTree>
    <p:extLst>
      <p:ext uri="{BB962C8B-B14F-4D97-AF65-F5344CB8AC3E}">
        <p14:creationId xmlns:p14="http://schemas.microsoft.com/office/powerpoint/2010/main" val="4190241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初创时期</a:t>
            </a:r>
            <a:r>
              <a:rPr lang="en-US" altLang="zh-CN" sz="1400"/>
              <a:t>-</a:t>
            </a:r>
            <a:r>
              <a:rPr lang="zh-CN" altLang="en-US" sz="1400"/>
              <a:t>德摩尔根</a:t>
            </a:r>
            <a:r>
              <a:rPr lang="en-US" altLang="zh-CN" sz="1400"/>
              <a:t>(Augustus De Morgan, 1806-1871)</a:t>
            </a:r>
            <a:r>
              <a:rPr lang="zh-CN" altLang="en-US" sz="1400"/>
              <a:t>与关系逻辑</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15</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439FB1B2-2401-4609-90AA-4DF676CDC18F}"/>
              </a:ext>
            </a:extLst>
          </p:cNvPr>
          <p:cNvSpPr txBox="1"/>
          <p:nvPr/>
        </p:nvSpPr>
        <p:spPr>
          <a:xfrm>
            <a:off x="684278" y="1013240"/>
            <a:ext cx="7775438" cy="2369880"/>
          </a:xfrm>
          <a:prstGeom prst="rect">
            <a:avLst/>
          </a:prstGeom>
          <a:solidFill>
            <a:schemeClr val="accent5">
              <a:lumMod val="20000"/>
              <a:lumOff val="80000"/>
            </a:schemeClr>
          </a:solid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德摩尔根是英国数学家、逻辑学家</a:t>
            </a:r>
            <a:endParaRPr lang="en-US" altLang="zh-CN" b="1">
              <a:solidFill>
                <a:srgbClr val="002060"/>
              </a:solidFill>
              <a:latin typeface="楷体" panose="02010609060101010101" pitchFamily="49" charset="-122"/>
              <a:ea typeface="楷体" panose="02010609060101010101" pitchFamily="49" charset="-122"/>
            </a:endParaRPr>
          </a:p>
          <a:p>
            <a:pPr marL="742950" lvl="1" indent="-285750">
              <a:spcBef>
                <a:spcPts val="600"/>
              </a:spcBef>
              <a:spcAft>
                <a:spcPts val="600"/>
              </a:spcAft>
              <a:buFont typeface="Arial" panose="020B0604020202020204" pitchFamily="34" charset="0"/>
              <a:buChar char="•"/>
            </a:pPr>
            <a:r>
              <a:rPr lang="en-US" altLang="zh-CN" sz="1600" b="1">
                <a:solidFill>
                  <a:schemeClr val="accent6">
                    <a:lumMod val="50000"/>
                  </a:schemeClr>
                </a:solidFill>
              </a:rPr>
              <a:t>1838</a:t>
            </a:r>
            <a:r>
              <a:rPr lang="zh-CN" altLang="en-US" sz="1600" b="1">
                <a:solidFill>
                  <a:schemeClr val="accent6">
                    <a:lumMod val="50000"/>
                  </a:schemeClr>
                </a:solidFill>
              </a:rPr>
              <a:t>年提出“数学归纳法”的概念</a:t>
            </a:r>
            <a:endParaRPr lang="en-US" altLang="zh-CN" sz="1600" b="1">
              <a:solidFill>
                <a:schemeClr val="accent6">
                  <a:lumMod val="50000"/>
                </a:schemeClr>
              </a:solidFill>
            </a:endParaRPr>
          </a:p>
          <a:p>
            <a:pPr marL="742950" lvl="1" indent="-285750">
              <a:spcBef>
                <a:spcPts val="600"/>
              </a:spcBef>
              <a:spcAft>
                <a:spcPts val="600"/>
              </a:spcAft>
              <a:buFont typeface="Arial" panose="020B0604020202020204" pitchFamily="34" charset="0"/>
              <a:buChar char="•"/>
            </a:pPr>
            <a:r>
              <a:rPr lang="en-US" altLang="zh-CN" sz="1600" b="1">
                <a:solidFill>
                  <a:schemeClr val="accent6">
                    <a:lumMod val="50000"/>
                  </a:schemeClr>
                </a:solidFill>
              </a:rPr>
              <a:t>1864</a:t>
            </a:r>
            <a:r>
              <a:rPr lang="zh-CN" altLang="en-US" sz="1600" b="1">
                <a:solidFill>
                  <a:schemeClr val="accent6">
                    <a:lumMod val="50000"/>
                  </a:schemeClr>
                </a:solidFill>
              </a:rPr>
              <a:t>年发表的一篇论文引入一种关系逻辑</a:t>
            </a:r>
            <a:r>
              <a:rPr lang="en-US" altLang="zh-CN" sz="1600" b="1">
                <a:solidFill>
                  <a:schemeClr val="accent6">
                    <a:lumMod val="50000"/>
                  </a:schemeClr>
                </a:solidFill>
              </a:rPr>
              <a:t>(logic of relation)</a:t>
            </a:r>
          </a:p>
          <a:p>
            <a:pPr marL="1200150" lvl="2" indent="-285750">
              <a:spcBef>
                <a:spcPts val="600"/>
              </a:spcBef>
              <a:spcAft>
                <a:spcPts val="6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但只处理二元关系，而且没有引入逻辑联结词（即与、或、非等运算符）</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spcAft>
                <a:spcPts val="600"/>
              </a:spcAft>
              <a:buFont typeface="Arial" panose="020B0604020202020204" pitchFamily="34" charset="0"/>
              <a:buChar char="•"/>
            </a:pPr>
            <a:r>
              <a:rPr lang="zh-CN" altLang="en-US" sz="1600" b="1">
                <a:solidFill>
                  <a:schemeClr val="accent6">
                    <a:lumMod val="50000"/>
                  </a:schemeClr>
                </a:solidFill>
              </a:rPr>
              <a:t>首次提出“论域”的概念</a:t>
            </a:r>
            <a:endParaRPr lang="en-US" altLang="zh-CN" sz="1600" b="1">
              <a:solidFill>
                <a:schemeClr val="accent6">
                  <a:lumMod val="50000"/>
                </a:schemeClr>
              </a:solidFill>
            </a:endParaRPr>
          </a:p>
          <a:p>
            <a:pPr marL="742950" lvl="1" indent="-285750">
              <a:spcBef>
                <a:spcPts val="600"/>
              </a:spcBef>
              <a:spcAft>
                <a:spcPts val="600"/>
              </a:spcAft>
              <a:buFont typeface="Arial" panose="020B0604020202020204" pitchFamily="34" charset="0"/>
              <a:buChar char="•"/>
            </a:pPr>
            <a:r>
              <a:rPr lang="zh-CN" altLang="en-US" sz="1600" b="1">
                <a:solidFill>
                  <a:schemeClr val="accent6">
                    <a:lumMod val="50000"/>
                  </a:schemeClr>
                </a:solidFill>
              </a:rPr>
              <a:t>第一次明确用公式给出合取与析取之间的关系，即现在所说的德摩尔根律</a:t>
            </a:r>
            <a:endParaRPr lang="en-US" altLang="zh-CN" sz="1600" b="1">
              <a:solidFill>
                <a:schemeClr val="accent6">
                  <a:lumMod val="50000"/>
                </a:schemeClr>
              </a:solidFill>
            </a:endParaRPr>
          </a:p>
        </p:txBody>
      </p:sp>
      <p:sp>
        <p:nvSpPr>
          <p:cNvPr id="3" name="文本框 2">
            <a:extLst>
              <a:ext uri="{FF2B5EF4-FFF2-40B4-BE49-F238E27FC236}">
                <a16:creationId xmlns:a16="http://schemas.microsoft.com/office/drawing/2014/main" id="{7999D10B-E1D8-4AA1-A45D-BA620303442F}"/>
              </a:ext>
            </a:extLst>
          </p:cNvPr>
          <p:cNvSpPr txBox="1"/>
          <p:nvPr/>
        </p:nvSpPr>
        <p:spPr>
          <a:xfrm>
            <a:off x="690282" y="3666565"/>
            <a:ext cx="7772400" cy="646331"/>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布尔的布尔代数和德摩尔根提出的关系逻辑是</a:t>
            </a:r>
            <a:r>
              <a:rPr lang="en-US" altLang="zh-CN" b="1">
                <a:solidFill>
                  <a:schemeClr val="accent2">
                    <a:lumMod val="50000"/>
                  </a:schemeClr>
                </a:solidFill>
              </a:rPr>
              <a:t>17</a:t>
            </a:r>
            <a:r>
              <a:rPr lang="zh-CN" altLang="en-US" b="1">
                <a:solidFill>
                  <a:schemeClr val="accent2">
                    <a:lumMod val="50000"/>
                  </a:schemeClr>
                </a:solidFill>
              </a:rPr>
              <a:t>世纪莱布尼茨提出用数学方法研究逻辑以来取得的两个最重要的成果，标志数理逻辑学科的初步创立！</a:t>
            </a:r>
          </a:p>
        </p:txBody>
      </p:sp>
    </p:spTree>
    <p:extLst>
      <p:ext uri="{BB962C8B-B14F-4D97-AF65-F5344CB8AC3E}">
        <p14:creationId xmlns:p14="http://schemas.microsoft.com/office/powerpoint/2010/main" val="856790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奠基时期</a:t>
            </a:r>
            <a:r>
              <a:rPr lang="en-US" altLang="zh-CN" sz="1400"/>
              <a:t>-</a:t>
            </a:r>
            <a:r>
              <a:rPr lang="zh-CN" altLang="en-US" sz="1400"/>
              <a:t>布尔代数与关系逻辑的发展</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16</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FB1B2-2401-4609-90AA-4DF676CDC18F}"/>
                  </a:ext>
                </a:extLst>
              </p:cNvPr>
              <p:cNvSpPr txBox="1"/>
              <p:nvPr/>
            </p:nvSpPr>
            <p:spPr>
              <a:xfrm>
                <a:off x="693243" y="823602"/>
                <a:ext cx="7757508" cy="3726661"/>
              </a:xfrm>
              <a:prstGeom prst="rect">
                <a:avLst/>
              </a:prstGeom>
              <a:solidFill>
                <a:schemeClr val="accent5">
                  <a:lumMod val="20000"/>
                  <a:lumOff val="80000"/>
                </a:schemeClr>
              </a:solidFill>
            </p:spPr>
            <p:txBody>
              <a:bodyPr wrap="square" rtlCol="0">
                <a:spAutoFit/>
              </a:bodyPr>
              <a:lstStyle/>
              <a:p>
                <a:pPr marL="285750" indent="-285750">
                  <a:lnSpc>
                    <a:spcPts val="2400"/>
                  </a:lnSpc>
                  <a:spcBef>
                    <a:spcPts val="600"/>
                  </a:spcBef>
                  <a:spcAft>
                    <a:spcPts val="3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皮尔斯</a:t>
                </a:r>
                <a:r>
                  <a:rPr lang="en-US" altLang="zh-CN" b="1">
                    <a:solidFill>
                      <a:srgbClr val="002060"/>
                    </a:solidFill>
                    <a:latin typeface="+mn-ea"/>
                  </a:rPr>
                  <a:t>(Charles S. Peirce, 1839-1914)</a:t>
                </a:r>
                <a:r>
                  <a:rPr lang="zh-CN" altLang="en-US" b="1">
                    <a:solidFill>
                      <a:srgbClr val="002060"/>
                    </a:solidFill>
                    <a:latin typeface="楷体" panose="02010609060101010101" pitchFamily="49" charset="-122"/>
                    <a:ea typeface="楷体" panose="02010609060101010101" pitchFamily="49" charset="-122"/>
                  </a:rPr>
                  <a:t>，美国哲学家、自然科学家、逻辑学家，实用主义的创始人</a:t>
                </a:r>
                <a:endParaRPr lang="en-US" altLang="zh-CN" b="1">
                  <a:solidFill>
                    <a:srgbClr val="002060"/>
                  </a:solidFill>
                  <a:latin typeface="楷体" panose="02010609060101010101" pitchFamily="49" charset="-122"/>
                  <a:ea typeface="楷体" panose="02010609060101010101" pitchFamily="49" charset="-122"/>
                </a:endParaRPr>
              </a:p>
              <a:p>
                <a:pPr marL="742950" lvl="1" indent="-285750">
                  <a:spcBef>
                    <a:spcPts val="600"/>
                  </a:spcBef>
                  <a:spcAft>
                    <a:spcPts val="300"/>
                  </a:spcAft>
                  <a:buFont typeface="Arial" panose="020B0604020202020204" pitchFamily="34" charset="0"/>
                  <a:buChar char="•"/>
                </a:pPr>
                <a:r>
                  <a:rPr lang="en-US" altLang="zh-CN" sz="1600" b="1">
                    <a:solidFill>
                      <a:schemeClr val="accent6">
                        <a:lumMod val="50000"/>
                      </a:schemeClr>
                    </a:solidFill>
                  </a:rPr>
                  <a:t>1870</a:t>
                </a:r>
                <a:r>
                  <a:rPr lang="zh-CN" altLang="en-US" sz="1600" b="1">
                    <a:solidFill>
                      <a:schemeClr val="accent6">
                        <a:lumMod val="50000"/>
                      </a:schemeClr>
                    </a:solidFill>
                  </a:rPr>
                  <a:t>年第一次成功地扩充了布尔代数，在布尔代数中引入了关系</a:t>
                </a:r>
                <a:endParaRPr lang="en-US" altLang="zh-CN" sz="1600" b="1">
                  <a:solidFill>
                    <a:schemeClr val="accent6">
                      <a:lumMod val="50000"/>
                    </a:schemeClr>
                  </a:solidFill>
                </a:endParaRPr>
              </a:p>
              <a:p>
                <a:pPr marL="1200150" lvl="2" indent="-285750">
                  <a:lnSpc>
                    <a:spcPts val="2000"/>
                  </a:lnSpc>
                  <a:spcBef>
                    <a:spcPts val="600"/>
                  </a:spcBef>
                  <a:spcAft>
                    <a:spcPts val="3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不仅包括二元关系，且包括</a:t>
                </a:r>
                <a14:m>
                  <m:oMath xmlns:m="http://schemas.openxmlformats.org/officeDocument/2006/math">
                    <m:r>
                      <a:rPr lang="en-US" altLang="zh-CN" sz="1400" b="1" i="1">
                        <a:solidFill>
                          <a:schemeClr val="accent2">
                            <a:lumMod val="50000"/>
                          </a:schemeClr>
                        </a:solidFill>
                        <a:latin typeface="Cambria Math" panose="02040503050406030204" pitchFamily="18" charset="0"/>
                        <a:ea typeface="楷体" panose="02010609060101010101" pitchFamily="49" charset="-122"/>
                      </a:rPr>
                      <m:t>𝒏</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元关系，第一次全面、系统地建立了关系演算</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200"/>
                  </a:lnSpc>
                  <a:spcBef>
                    <a:spcPts val="600"/>
                  </a:spcBef>
                  <a:spcAft>
                    <a:spcPts val="300"/>
                  </a:spcAft>
                  <a:buFont typeface="Arial" panose="020B0604020202020204" pitchFamily="34" charset="0"/>
                  <a:buChar char="•"/>
                </a:pPr>
                <a:r>
                  <a:rPr lang="en-US" altLang="zh-CN" sz="1600" b="1">
                    <a:solidFill>
                      <a:schemeClr val="accent6">
                        <a:lumMod val="50000"/>
                      </a:schemeClr>
                    </a:solidFill>
                  </a:rPr>
                  <a:t>1883</a:t>
                </a:r>
                <a:r>
                  <a:rPr lang="zh-CN" altLang="en-US" sz="1600" b="1">
                    <a:solidFill>
                      <a:schemeClr val="accent6">
                        <a:lumMod val="50000"/>
                      </a:schemeClr>
                    </a:solidFill>
                  </a:rPr>
                  <a:t>年和</a:t>
                </a:r>
                <a:r>
                  <a:rPr lang="en-US" altLang="zh-CN" sz="1600" b="1">
                    <a:solidFill>
                      <a:schemeClr val="accent6">
                        <a:lumMod val="50000"/>
                      </a:schemeClr>
                    </a:solidFill>
                  </a:rPr>
                  <a:t>1885</a:t>
                </a:r>
                <a:r>
                  <a:rPr lang="zh-CN" altLang="en-US" sz="1600" b="1">
                    <a:solidFill>
                      <a:schemeClr val="accent6">
                        <a:lumMod val="50000"/>
                      </a:schemeClr>
                    </a:solidFill>
                  </a:rPr>
                  <a:t>年发表两篇重要文章</a:t>
                </a:r>
                <a:r>
                  <a:rPr lang="en-US" altLang="zh-CN" sz="1600" b="1">
                    <a:solidFill>
                      <a:schemeClr val="accent6">
                        <a:lumMod val="50000"/>
                      </a:schemeClr>
                    </a:solidFill>
                  </a:rPr>
                  <a:t>《</a:t>
                </a:r>
                <a:r>
                  <a:rPr lang="zh-CN" altLang="en-US" sz="1600" b="1">
                    <a:solidFill>
                      <a:schemeClr val="accent6">
                        <a:lumMod val="50000"/>
                      </a:schemeClr>
                    </a:solidFill>
                  </a:rPr>
                  <a:t>关系逻辑</a:t>
                </a:r>
                <a:r>
                  <a:rPr lang="en-US" altLang="zh-CN" sz="1600" b="1">
                    <a:solidFill>
                      <a:schemeClr val="accent6">
                        <a:lumMod val="50000"/>
                      </a:schemeClr>
                    </a:solidFill>
                  </a:rPr>
                  <a:t>》</a:t>
                </a:r>
                <a:r>
                  <a:rPr lang="zh-CN" altLang="en-US" sz="1600" b="1">
                    <a:solidFill>
                      <a:schemeClr val="accent6">
                        <a:lumMod val="50000"/>
                      </a:schemeClr>
                    </a:solidFill>
                  </a:rPr>
                  <a:t>和</a:t>
                </a:r>
                <a:r>
                  <a:rPr lang="en-US" altLang="zh-CN" sz="1600" b="1">
                    <a:solidFill>
                      <a:schemeClr val="accent6">
                        <a:lumMod val="50000"/>
                      </a:schemeClr>
                    </a:solidFill>
                  </a:rPr>
                  <a:t>《</a:t>
                </a:r>
                <a:r>
                  <a:rPr lang="zh-CN" altLang="en-US" sz="1600" b="1">
                    <a:solidFill>
                      <a:schemeClr val="accent6">
                        <a:lumMod val="50000"/>
                      </a:schemeClr>
                    </a:solidFill>
                  </a:rPr>
                  <a:t>关于逻辑的代数：复合哲学的一种贡献</a:t>
                </a:r>
                <a:r>
                  <a:rPr lang="en-US" altLang="zh-CN" sz="1600" b="1">
                    <a:solidFill>
                      <a:schemeClr val="accent6">
                        <a:lumMod val="50000"/>
                      </a:schemeClr>
                    </a:solidFill>
                  </a:rPr>
                  <a:t>》</a:t>
                </a:r>
                <a:r>
                  <a:rPr lang="zh-CN" altLang="en-US" sz="1600" b="1">
                    <a:solidFill>
                      <a:schemeClr val="accent6">
                        <a:lumMod val="50000"/>
                      </a:schemeClr>
                    </a:solidFill>
                  </a:rPr>
                  <a:t>最终实现了</a:t>
                </a:r>
                <a:r>
                  <a:rPr lang="zh-CN" altLang="en-US" sz="1600" b="1">
                    <a:solidFill>
                      <a:srgbClr val="C00000"/>
                    </a:solidFill>
                  </a:rPr>
                  <a:t>量词</a:t>
                </a:r>
                <a:r>
                  <a:rPr lang="zh-CN" altLang="en-US" sz="1600" b="1">
                    <a:solidFill>
                      <a:schemeClr val="accent6">
                        <a:lumMod val="50000"/>
                      </a:schemeClr>
                    </a:solidFill>
                  </a:rPr>
                  <a:t>的引入，并对</a:t>
                </a:r>
                <a:r>
                  <a:rPr lang="zh-CN" altLang="en-US" sz="1600" b="1">
                    <a:solidFill>
                      <a:srgbClr val="C00000"/>
                    </a:solidFill>
                  </a:rPr>
                  <a:t>命题逻辑</a:t>
                </a:r>
                <a:r>
                  <a:rPr lang="zh-CN" altLang="en-US" sz="1600" b="1">
                    <a:solidFill>
                      <a:schemeClr val="accent6">
                        <a:lumMod val="50000"/>
                      </a:schemeClr>
                    </a:solidFill>
                  </a:rPr>
                  <a:t>、</a:t>
                </a:r>
                <a:r>
                  <a:rPr lang="zh-CN" altLang="en-US" sz="1600" b="1">
                    <a:solidFill>
                      <a:srgbClr val="C00000"/>
                    </a:solidFill>
                  </a:rPr>
                  <a:t>第一内涵逻辑</a:t>
                </a:r>
                <a:r>
                  <a:rPr lang="zh-CN" altLang="en-US" sz="1600" b="1">
                    <a:solidFill>
                      <a:schemeClr val="accent6">
                        <a:lumMod val="50000"/>
                      </a:schemeClr>
                    </a:solidFill>
                  </a:rPr>
                  <a:t>和</a:t>
                </a:r>
                <a:r>
                  <a:rPr lang="zh-CN" altLang="en-US" sz="1600" b="1">
                    <a:solidFill>
                      <a:srgbClr val="C00000"/>
                    </a:solidFill>
                  </a:rPr>
                  <a:t>第二内涵逻辑</a:t>
                </a:r>
                <a:r>
                  <a:rPr lang="zh-CN" altLang="en-US" sz="1600" b="1">
                    <a:solidFill>
                      <a:schemeClr val="accent6">
                        <a:lumMod val="50000"/>
                      </a:schemeClr>
                    </a:solidFill>
                  </a:rPr>
                  <a:t>（即现代的一阶逻辑和二阶逻辑）进行了区分</a:t>
                </a:r>
                <a:endParaRPr lang="en-US" altLang="zh-CN" sz="1600" b="1">
                  <a:solidFill>
                    <a:schemeClr val="accent6">
                      <a:lumMod val="50000"/>
                    </a:schemeClr>
                  </a:solidFill>
                </a:endParaRPr>
              </a:p>
              <a:p>
                <a:pPr marL="1200150" lvl="2" indent="-285750">
                  <a:spcBef>
                    <a:spcPts val="600"/>
                  </a:spcBef>
                  <a:spcAft>
                    <a:spcPts val="3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将量词看做布尔联结词的推广，分别使用</a:t>
                </a:r>
                <a14:m>
                  <m:oMath xmlns:m="http://schemas.openxmlformats.org/officeDocument/2006/math">
                    <m:r>
                      <a:rPr lang="zh-CN" altLang="en-US" sz="1400" b="1" i="1">
                        <a:solidFill>
                          <a:schemeClr val="accent2">
                            <a:lumMod val="50000"/>
                          </a:schemeClr>
                        </a:solidFill>
                        <a:latin typeface="Cambria Math" panose="02040503050406030204" pitchFamily="18" charset="0"/>
                        <a:ea typeface="楷体" panose="02010609060101010101" pitchFamily="49" charset="-122"/>
                      </a:rPr>
                      <m:t>∏</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zh-CN" altLang="en-US" sz="1400" b="1" i="1">
                        <a:solidFill>
                          <a:schemeClr val="accent2">
                            <a:lumMod val="50000"/>
                          </a:schemeClr>
                        </a:solidFill>
                        <a:latin typeface="Cambria Math" panose="02040503050406030204" pitchFamily="18" charset="0"/>
                        <a:ea typeface="楷体" panose="02010609060101010101" pitchFamily="49" charset="-122"/>
                      </a:rPr>
                      <m:t>∑</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代表全称量词和存在量词</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1200150" lvl="2" indent="-285750">
                  <a:spcBef>
                    <a:spcPts val="600"/>
                  </a:spcBef>
                  <a:spcAft>
                    <a:spcPts val="3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对命题逻辑第一次使用两个真值，请第一次给出了命题逻辑重言式的判定程序</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1200150" lvl="2" indent="-285750">
                  <a:spcBef>
                    <a:spcPts val="600"/>
                  </a:spcBef>
                  <a:spcAft>
                    <a:spcPts val="3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提出第一内涵逻辑，其量词只能作用在个体变元上，并探讨了如何得到前束范式</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1200150" lvl="2" indent="-285750">
                  <a:spcBef>
                    <a:spcPts val="600"/>
                  </a:spcBef>
                  <a:spcAft>
                    <a:spcPts val="3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提出第二内涵逻辑，这时量词可作用于谓词上</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439FB1B2-2401-4609-90AA-4DF676CDC18F}"/>
                  </a:ext>
                </a:extLst>
              </p:cNvPr>
              <p:cNvSpPr txBox="1">
                <a:spLocks noRot="1" noChangeAspect="1" noMove="1" noResize="1" noEditPoints="1" noAdjustHandles="1" noChangeArrowheads="1" noChangeShapeType="1" noTextEdit="1"/>
              </p:cNvSpPr>
              <p:nvPr/>
            </p:nvSpPr>
            <p:spPr>
              <a:xfrm>
                <a:off x="693243" y="823602"/>
                <a:ext cx="7757508" cy="3726661"/>
              </a:xfrm>
              <a:prstGeom prst="rect">
                <a:avLst/>
              </a:prstGeom>
              <a:blipFill>
                <a:blip r:embed="rId2"/>
                <a:stretch>
                  <a:fillRect l="-550" t="-982" r="-314" b="-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1065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奠基时期</a:t>
            </a:r>
            <a:r>
              <a:rPr lang="en-US" altLang="zh-CN" sz="1400"/>
              <a:t>-</a:t>
            </a:r>
            <a:r>
              <a:rPr lang="zh-CN" altLang="en-US" sz="1400"/>
              <a:t>布尔代数与关系逻辑的发展</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17</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439FB1B2-2401-4609-90AA-4DF676CDC18F}"/>
              </a:ext>
            </a:extLst>
          </p:cNvPr>
          <p:cNvSpPr txBox="1"/>
          <p:nvPr/>
        </p:nvSpPr>
        <p:spPr>
          <a:xfrm>
            <a:off x="693243" y="1090515"/>
            <a:ext cx="7757508" cy="2713563"/>
          </a:xfrm>
          <a:prstGeom prst="rect">
            <a:avLst/>
          </a:prstGeom>
          <a:solidFill>
            <a:schemeClr val="accent5">
              <a:lumMod val="20000"/>
              <a:lumOff val="80000"/>
            </a:schemeClr>
          </a:solidFill>
        </p:spPr>
        <p:txBody>
          <a:bodyPr wrap="square" rtlCol="0">
            <a:spAutoFit/>
          </a:bodyPr>
          <a:lstStyle/>
          <a:p>
            <a:pPr marL="285750" indent="-285750">
              <a:lnSpc>
                <a:spcPts val="2400"/>
              </a:lnSpc>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施罗德</a:t>
            </a:r>
            <a:r>
              <a:rPr lang="en-US" altLang="zh-CN" b="1">
                <a:solidFill>
                  <a:srgbClr val="002060"/>
                </a:solidFill>
                <a:latin typeface="+mn-ea"/>
              </a:rPr>
              <a:t>(E. Schröder, 1841-1902)</a:t>
            </a:r>
            <a:r>
              <a:rPr lang="zh-CN" altLang="en-US" b="1">
                <a:solidFill>
                  <a:srgbClr val="002060"/>
                </a:solidFill>
                <a:latin typeface="楷体" panose="02010609060101010101" pitchFamily="49" charset="-122"/>
                <a:ea typeface="楷体" panose="02010609060101010101" pitchFamily="49" charset="-122"/>
              </a:rPr>
              <a:t>，德国数学家、逻辑学家</a:t>
            </a:r>
            <a:endParaRPr lang="en-US" altLang="zh-CN" b="1">
              <a:solidFill>
                <a:srgbClr val="002060"/>
              </a:solidFill>
              <a:latin typeface="楷体" panose="02010609060101010101" pitchFamily="49" charset="-122"/>
              <a:ea typeface="楷体" panose="02010609060101010101" pitchFamily="49" charset="-122"/>
            </a:endParaRPr>
          </a:p>
          <a:p>
            <a:pPr marL="742950" lvl="1" indent="-285750">
              <a:spcBef>
                <a:spcPts val="600"/>
              </a:spcBef>
              <a:spcAft>
                <a:spcPts val="600"/>
              </a:spcAft>
              <a:buFont typeface="Arial" panose="020B0604020202020204" pitchFamily="34" charset="0"/>
              <a:buChar char="•"/>
            </a:pPr>
            <a:r>
              <a:rPr lang="en-US" altLang="zh-CN" sz="1600" b="1">
                <a:solidFill>
                  <a:schemeClr val="accent6">
                    <a:lumMod val="50000"/>
                  </a:schemeClr>
                </a:solidFill>
              </a:rPr>
              <a:t>1877</a:t>
            </a:r>
            <a:r>
              <a:rPr lang="zh-CN" altLang="en-US" sz="1600" b="1">
                <a:solidFill>
                  <a:schemeClr val="accent6">
                    <a:lumMod val="50000"/>
                  </a:schemeClr>
                </a:solidFill>
              </a:rPr>
              <a:t>年发表</a:t>
            </a:r>
            <a:r>
              <a:rPr lang="en-US" altLang="zh-CN" sz="1600" b="1">
                <a:solidFill>
                  <a:schemeClr val="accent6">
                    <a:lumMod val="50000"/>
                  </a:schemeClr>
                </a:solidFill>
              </a:rPr>
              <a:t>《</a:t>
            </a:r>
            <a:r>
              <a:rPr lang="zh-CN" altLang="en-US" sz="1600" b="1">
                <a:solidFill>
                  <a:schemeClr val="accent6">
                    <a:lumMod val="50000"/>
                  </a:schemeClr>
                </a:solidFill>
              </a:rPr>
              <a:t>代数演算的运算</a:t>
            </a:r>
            <a:r>
              <a:rPr lang="en-US" altLang="zh-CN" sz="1600" b="1">
                <a:solidFill>
                  <a:schemeClr val="accent6">
                    <a:lumMod val="50000"/>
                  </a:schemeClr>
                </a:solidFill>
              </a:rPr>
              <a:t>》</a:t>
            </a:r>
            <a:r>
              <a:rPr lang="zh-CN" altLang="en-US" sz="1600" b="1">
                <a:solidFill>
                  <a:schemeClr val="accent6">
                    <a:lumMod val="50000"/>
                  </a:schemeClr>
                </a:solidFill>
              </a:rPr>
              <a:t>介绍布尔的工作，并扩充部分的结果</a:t>
            </a:r>
            <a:endParaRPr lang="en-US" altLang="zh-CN" sz="1600" b="1">
              <a:solidFill>
                <a:schemeClr val="accent6">
                  <a:lumMod val="50000"/>
                </a:schemeClr>
              </a:solidFill>
            </a:endParaRPr>
          </a:p>
          <a:p>
            <a:pPr marL="1200150" lvl="2" indent="-285750">
              <a:spcBef>
                <a:spcPts val="600"/>
              </a:spcBef>
              <a:spcAft>
                <a:spcPts val="6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形式化“对偶原理”，且第一次使用“命题演算”和“数理逻辑”的术语</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200"/>
              </a:lnSpc>
              <a:spcBef>
                <a:spcPts val="600"/>
              </a:spcBef>
              <a:spcAft>
                <a:spcPts val="600"/>
              </a:spcAft>
              <a:buFont typeface="Arial" panose="020B0604020202020204" pitchFamily="34" charset="0"/>
              <a:buChar char="•"/>
            </a:pPr>
            <a:r>
              <a:rPr lang="en-US" altLang="zh-CN" sz="1600" b="1">
                <a:solidFill>
                  <a:schemeClr val="accent6">
                    <a:lumMod val="50000"/>
                  </a:schemeClr>
                </a:solidFill>
              </a:rPr>
              <a:t>1890</a:t>
            </a:r>
            <a:r>
              <a:rPr lang="zh-CN" altLang="en-US" sz="1600" b="1">
                <a:solidFill>
                  <a:schemeClr val="accent6">
                    <a:lumMod val="50000"/>
                  </a:schemeClr>
                </a:solidFill>
              </a:rPr>
              <a:t>年至</a:t>
            </a:r>
            <a:r>
              <a:rPr lang="en-US" altLang="zh-CN" sz="1600" b="1">
                <a:solidFill>
                  <a:schemeClr val="accent6">
                    <a:lumMod val="50000"/>
                  </a:schemeClr>
                </a:solidFill>
              </a:rPr>
              <a:t>1895</a:t>
            </a:r>
            <a:r>
              <a:rPr lang="zh-CN" altLang="en-US" sz="1600" b="1">
                <a:solidFill>
                  <a:schemeClr val="accent6">
                    <a:lumMod val="50000"/>
                  </a:schemeClr>
                </a:solidFill>
              </a:rPr>
              <a:t>年撰写并出版三卷本的</a:t>
            </a:r>
            <a:r>
              <a:rPr lang="en-US" altLang="zh-CN" sz="1600" b="1">
                <a:solidFill>
                  <a:schemeClr val="accent6">
                    <a:lumMod val="50000"/>
                  </a:schemeClr>
                </a:solidFill>
              </a:rPr>
              <a:t>《</a:t>
            </a:r>
            <a:r>
              <a:rPr lang="zh-CN" altLang="en-US" sz="1600" b="1">
                <a:solidFill>
                  <a:schemeClr val="accent6">
                    <a:lumMod val="50000"/>
                  </a:schemeClr>
                </a:solidFill>
              </a:rPr>
              <a:t>代数逻辑讲义</a:t>
            </a:r>
            <a:r>
              <a:rPr lang="en-US" altLang="zh-CN" sz="1600" b="1">
                <a:solidFill>
                  <a:schemeClr val="accent6">
                    <a:lumMod val="50000"/>
                  </a:schemeClr>
                </a:solidFill>
              </a:rPr>
              <a:t>》</a:t>
            </a:r>
          </a:p>
          <a:p>
            <a:pPr marL="1200150" lvl="2" indent="-285750">
              <a:spcBef>
                <a:spcPts val="600"/>
              </a:spcBef>
              <a:spcAft>
                <a:spcPts val="6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系统介绍布尔和皮尔斯的工作，并扩充了一些结果</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1200150" lvl="2" indent="-285750">
              <a:spcBef>
                <a:spcPts val="600"/>
              </a:spcBef>
              <a:spcAft>
                <a:spcPts val="6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同时使用一阶和二阶量词，没有区分也没有意识到区分一阶和二阶量词的重要性</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1200150" lvl="2" indent="-285750">
              <a:spcBef>
                <a:spcPts val="600"/>
              </a:spcBef>
              <a:spcAft>
                <a:spcPts val="6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将二阶（全称）量词看做无穷多个一阶量词的合取</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95178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奠基时期</a:t>
            </a:r>
            <a:r>
              <a:rPr lang="en-US" altLang="zh-CN" sz="1400"/>
              <a:t>-</a:t>
            </a:r>
            <a:r>
              <a:rPr lang="zh-CN" altLang="en-US" sz="1400"/>
              <a:t>布尔代数与关系逻辑的发展</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18</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28F31F6-74B8-4214-B601-048980D9C999}"/>
                  </a:ext>
                </a:extLst>
              </p:cNvPr>
              <p:cNvSpPr txBox="1"/>
              <p:nvPr/>
            </p:nvSpPr>
            <p:spPr>
              <a:xfrm>
                <a:off x="693243" y="901940"/>
                <a:ext cx="7757508" cy="2959785"/>
              </a:xfrm>
              <a:prstGeom prst="rect">
                <a:avLst/>
              </a:prstGeom>
              <a:solidFill>
                <a:schemeClr val="accent5">
                  <a:lumMod val="20000"/>
                  <a:lumOff val="80000"/>
                </a:schemeClr>
              </a:solidFill>
            </p:spPr>
            <p:txBody>
              <a:bodyPr wrap="square" rtlCol="0">
                <a:spAutoFit/>
              </a:bodyPr>
              <a:lstStyle/>
              <a:p>
                <a:pPr marL="285750" indent="-285750">
                  <a:lnSpc>
                    <a:spcPts val="2400"/>
                  </a:lnSpc>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皮亚诺</a:t>
                </a:r>
                <a:r>
                  <a:rPr lang="en-US" altLang="zh-CN" b="1">
                    <a:solidFill>
                      <a:srgbClr val="002060"/>
                    </a:solidFill>
                    <a:latin typeface="+mn-ea"/>
                  </a:rPr>
                  <a:t>(Giuseppe Peano, 1858-1932)</a:t>
                </a:r>
                <a:r>
                  <a:rPr lang="zh-CN" altLang="en-US" b="1">
                    <a:solidFill>
                      <a:srgbClr val="002060"/>
                    </a:solidFill>
                    <a:latin typeface="楷体" panose="02010609060101010101" pitchFamily="49" charset="-122"/>
                    <a:ea typeface="楷体" panose="02010609060101010101" pitchFamily="49" charset="-122"/>
                  </a:rPr>
                  <a:t>，意大利数学家、逻辑学家</a:t>
                </a:r>
                <a:endParaRPr lang="en-US" altLang="zh-CN" b="1">
                  <a:solidFill>
                    <a:srgbClr val="002060"/>
                  </a:solidFill>
                  <a:latin typeface="楷体" panose="02010609060101010101" pitchFamily="49" charset="-122"/>
                  <a:ea typeface="楷体" panose="02010609060101010101" pitchFamily="49" charset="-122"/>
                </a:endParaRPr>
              </a:p>
              <a:p>
                <a:pPr marL="742950" lvl="1" indent="-285750">
                  <a:spcBef>
                    <a:spcPts val="600"/>
                  </a:spcBef>
                  <a:spcAft>
                    <a:spcPts val="600"/>
                  </a:spcAft>
                  <a:buFont typeface="Arial" panose="020B0604020202020204" pitchFamily="34" charset="0"/>
                  <a:buChar char="•"/>
                </a:pPr>
                <a:r>
                  <a:rPr lang="en-US" altLang="zh-CN" sz="1600" b="1">
                    <a:solidFill>
                      <a:schemeClr val="accent6">
                        <a:lumMod val="50000"/>
                      </a:schemeClr>
                    </a:solidFill>
                  </a:rPr>
                  <a:t>1889</a:t>
                </a:r>
                <a:r>
                  <a:rPr lang="zh-CN" altLang="en-US" sz="1600" b="1">
                    <a:solidFill>
                      <a:schemeClr val="accent6">
                        <a:lumMod val="50000"/>
                      </a:schemeClr>
                    </a:solidFill>
                  </a:rPr>
                  <a:t>年出版</a:t>
                </a:r>
                <a:r>
                  <a:rPr lang="en-US" altLang="zh-CN" sz="1600" b="1">
                    <a:solidFill>
                      <a:schemeClr val="accent6">
                        <a:lumMod val="50000"/>
                      </a:schemeClr>
                    </a:solidFill>
                  </a:rPr>
                  <a:t>《</a:t>
                </a:r>
                <a:r>
                  <a:rPr lang="zh-CN" altLang="en-US" sz="1600" b="1">
                    <a:solidFill>
                      <a:schemeClr val="accent6">
                        <a:lumMod val="50000"/>
                      </a:schemeClr>
                    </a:solidFill>
                  </a:rPr>
                  <a:t>算术原理新方法</a:t>
                </a:r>
                <a:r>
                  <a:rPr lang="en-US" altLang="zh-CN" sz="1600" b="1">
                    <a:solidFill>
                      <a:schemeClr val="accent6">
                        <a:lumMod val="50000"/>
                      </a:schemeClr>
                    </a:solidFill>
                  </a:rPr>
                  <a:t>》</a:t>
                </a:r>
                <a:r>
                  <a:rPr lang="zh-CN" altLang="en-US" sz="1600" b="1">
                    <a:solidFill>
                      <a:schemeClr val="accent6">
                        <a:lumMod val="50000"/>
                      </a:schemeClr>
                    </a:solidFill>
                  </a:rPr>
                  <a:t>建立了自然数的公理系统，现在通常称为</a:t>
                </a:r>
                <a:r>
                  <a:rPr lang="zh-CN" altLang="en-US" sz="1600" b="1">
                    <a:solidFill>
                      <a:srgbClr val="C00000"/>
                    </a:solidFill>
                  </a:rPr>
                  <a:t>皮亚诺算术系统</a:t>
                </a:r>
                <a:endParaRPr lang="en-US" altLang="zh-CN" sz="1600" b="1">
                  <a:solidFill>
                    <a:srgbClr val="C00000"/>
                  </a:solidFill>
                </a:endParaRPr>
              </a:p>
              <a:p>
                <a:pPr marL="1200150" lvl="2" indent="-285750">
                  <a:spcBef>
                    <a:spcPts val="600"/>
                  </a:spcBef>
                  <a:spcAft>
                    <a:spcPts val="6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独立于皮尔斯和弗雷格，为逻辑引入了常量、函数和量词</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1200150" lvl="2" indent="-285750">
                  <a:spcBef>
                    <a:spcPts val="600"/>
                  </a:spcBef>
                  <a:spcAft>
                    <a:spcPts val="6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作为公理的公式实际是二阶逻辑公式，但皮亚诺也没有意识到量词阶的不同</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200"/>
                  </a:lnSpc>
                  <a:spcBef>
                    <a:spcPts val="600"/>
                  </a:spcBef>
                  <a:spcAft>
                    <a:spcPts val="600"/>
                  </a:spcAft>
                  <a:buFont typeface="Arial" panose="020B0604020202020204" pitchFamily="34" charset="0"/>
                  <a:buChar char="•"/>
                </a:pPr>
                <a:r>
                  <a:rPr lang="en-US" altLang="zh-CN" sz="1600" b="1">
                    <a:solidFill>
                      <a:schemeClr val="accent6">
                        <a:lumMod val="50000"/>
                      </a:schemeClr>
                    </a:solidFill>
                  </a:rPr>
                  <a:t>1895</a:t>
                </a:r>
                <a:r>
                  <a:rPr lang="zh-CN" altLang="en-US" sz="1600" b="1">
                    <a:solidFill>
                      <a:schemeClr val="accent6">
                        <a:lumMod val="50000"/>
                      </a:schemeClr>
                    </a:solidFill>
                  </a:rPr>
                  <a:t>年至</a:t>
                </a:r>
                <a:r>
                  <a:rPr lang="en-US" altLang="zh-CN" sz="1600" b="1">
                    <a:solidFill>
                      <a:schemeClr val="accent6">
                        <a:lumMod val="50000"/>
                      </a:schemeClr>
                    </a:solidFill>
                  </a:rPr>
                  <a:t>1908</a:t>
                </a:r>
                <a:r>
                  <a:rPr lang="zh-CN" altLang="en-US" sz="1600" b="1">
                    <a:solidFill>
                      <a:schemeClr val="accent6">
                        <a:lumMod val="50000"/>
                      </a:schemeClr>
                    </a:solidFill>
                  </a:rPr>
                  <a:t>年撰写并出版五卷本的</a:t>
                </a:r>
                <a:r>
                  <a:rPr lang="en-US" altLang="zh-CN" sz="1600" b="1">
                    <a:solidFill>
                      <a:schemeClr val="accent6">
                        <a:lumMod val="50000"/>
                      </a:schemeClr>
                    </a:solidFill>
                  </a:rPr>
                  <a:t>《</a:t>
                </a:r>
                <a:r>
                  <a:rPr lang="zh-CN" altLang="en-US" sz="1600" b="1">
                    <a:solidFill>
                      <a:schemeClr val="accent6">
                        <a:lumMod val="50000"/>
                      </a:schemeClr>
                    </a:solidFill>
                  </a:rPr>
                  <a:t>数学公式汇编</a:t>
                </a:r>
                <a:r>
                  <a:rPr lang="en-US" altLang="zh-CN" sz="1600" b="1">
                    <a:solidFill>
                      <a:schemeClr val="accent6">
                        <a:lumMod val="50000"/>
                      </a:schemeClr>
                    </a:solidFill>
                  </a:rPr>
                  <a:t>》</a:t>
                </a:r>
              </a:p>
              <a:p>
                <a:pPr marL="1200150" lvl="2" indent="-285750">
                  <a:spcBef>
                    <a:spcPts val="600"/>
                  </a:spcBef>
                  <a:spcAft>
                    <a:spcPts val="6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使用的数学、逻辑符号体系许多都沿用至今</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1200150" lvl="2" indent="-285750">
                  <a:spcBef>
                    <a:spcPts val="600"/>
                  </a:spcBef>
                  <a:spcAft>
                    <a:spcPts val="6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其中</a:t>
                </a:r>
                <a:r>
                  <a:rPr lang="en-US" altLang="zh-CN" sz="1400" b="1">
                    <a:solidFill>
                      <a:schemeClr val="accent2">
                        <a:lumMod val="50000"/>
                      </a:schemeClr>
                    </a:solidFill>
                    <a:latin typeface="楷体" panose="02010609060101010101" pitchFamily="49" charset="-122"/>
                    <a:ea typeface="楷体" panose="02010609060101010101" pitchFamily="49" charset="-122"/>
                  </a:rPr>
                  <a:t>1897</a:t>
                </a:r>
                <a:r>
                  <a:rPr lang="zh-CN" altLang="en-US" sz="1400" b="1">
                    <a:solidFill>
                      <a:schemeClr val="accent2">
                        <a:lumMod val="50000"/>
                      </a:schemeClr>
                    </a:solidFill>
                    <a:latin typeface="楷体" panose="02010609060101010101" pitchFamily="49" charset="-122"/>
                    <a:ea typeface="楷体" panose="02010609060101010101" pitchFamily="49" charset="-122"/>
                  </a:rPr>
                  <a:t>年出版的第二卷首次使用</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表示存在量词</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9" name="文本框 8">
                <a:extLst>
                  <a:ext uri="{FF2B5EF4-FFF2-40B4-BE49-F238E27FC236}">
                    <a16:creationId xmlns:a16="http://schemas.microsoft.com/office/drawing/2014/main" id="{428F31F6-74B8-4214-B601-048980D9C999}"/>
                  </a:ext>
                </a:extLst>
              </p:cNvPr>
              <p:cNvSpPr txBox="1">
                <a:spLocks noRot="1" noChangeAspect="1" noMove="1" noResize="1" noEditPoints="1" noAdjustHandles="1" noChangeArrowheads="1" noChangeShapeType="1" noTextEdit="1"/>
              </p:cNvSpPr>
              <p:nvPr/>
            </p:nvSpPr>
            <p:spPr>
              <a:xfrm>
                <a:off x="693243" y="901940"/>
                <a:ext cx="7757508" cy="2959785"/>
              </a:xfrm>
              <a:prstGeom prst="rect">
                <a:avLst/>
              </a:prstGeom>
              <a:blipFill>
                <a:blip r:embed="rId2"/>
                <a:stretch>
                  <a:fillRect l="-550" t="-1443" b="-103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11FBC0C2-86AB-4566-AE8E-881352932901}"/>
              </a:ext>
            </a:extLst>
          </p:cNvPr>
          <p:cNvSpPr txBox="1"/>
          <p:nvPr/>
        </p:nvSpPr>
        <p:spPr>
          <a:xfrm>
            <a:off x="688290" y="4072283"/>
            <a:ext cx="7762461" cy="338554"/>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皮尔斯和皮亚诺等从代数演算角度对关系演算进行研究，初步奠定了谓词逻辑的基础</a:t>
            </a:r>
          </a:p>
        </p:txBody>
      </p:sp>
    </p:spTree>
    <p:extLst>
      <p:ext uri="{BB962C8B-B14F-4D97-AF65-F5344CB8AC3E}">
        <p14:creationId xmlns:p14="http://schemas.microsoft.com/office/powerpoint/2010/main" val="2844199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奠基时期</a:t>
            </a:r>
            <a:r>
              <a:rPr lang="en-US" altLang="zh-CN" sz="1400"/>
              <a:t>-</a:t>
            </a:r>
            <a:r>
              <a:rPr lang="zh-CN" altLang="en-US" sz="1400"/>
              <a:t>弗雷格</a:t>
            </a:r>
            <a:r>
              <a:rPr lang="en-US" altLang="zh-CN" sz="1400"/>
              <a:t>(Friedrich Ludwig Gottlob Frege, 1848-1925</a:t>
            </a:r>
            <a:r>
              <a:rPr lang="zh-CN" altLang="en-US" sz="1400"/>
              <a:t>，德国逻辑学家</a:t>
            </a:r>
            <a:r>
              <a:rPr lang="en-US" altLang="zh-CN" sz="1400"/>
              <a:t>)</a:t>
            </a:r>
            <a:endParaRPr lang="zh-CN" altLang="en-US" sz="1400"/>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19</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FB1B2-2401-4609-90AA-4DF676CDC18F}"/>
                  </a:ext>
                </a:extLst>
              </p:cNvPr>
              <p:cNvSpPr txBox="1"/>
              <p:nvPr/>
            </p:nvSpPr>
            <p:spPr>
              <a:xfrm>
                <a:off x="687280" y="848785"/>
                <a:ext cx="7769433" cy="2970044"/>
              </a:xfrm>
              <a:prstGeom prst="rect">
                <a:avLst/>
              </a:prstGeom>
              <a:solidFill>
                <a:schemeClr val="accent5">
                  <a:lumMod val="20000"/>
                  <a:lumOff val="80000"/>
                </a:schemeClr>
              </a:solidFill>
            </p:spPr>
            <p:txBody>
              <a:bodyPr wrap="square" rtlCol="0">
                <a:spAutoFit/>
              </a:bodyPr>
              <a:lstStyle/>
              <a:p>
                <a:pPr marL="285750" indent="-285750">
                  <a:lnSpc>
                    <a:spcPts val="2400"/>
                  </a:lnSpc>
                  <a:spcBef>
                    <a:spcPts val="600"/>
                  </a:spcBef>
                  <a:buFont typeface="Arial" panose="020B0604020202020204" pitchFamily="34" charset="0"/>
                  <a:buChar char="•"/>
                </a:pPr>
                <a:r>
                  <a:rPr lang="en-US" altLang="zh-CN" b="1">
                    <a:solidFill>
                      <a:srgbClr val="002060"/>
                    </a:solidFill>
                    <a:latin typeface="楷体" panose="02010609060101010101" pitchFamily="49" charset="-122"/>
                    <a:ea typeface="楷体" panose="02010609060101010101" pitchFamily="49" charset="-122"/>
                  </a:rPr>
                  <a:t>1879</a:t>
                </a:r>
                <a:r>
                  <a:rPr lang="zh-CN" altLang="en-US" b="1">
                    <a:solidFill>
                      <a:srgbClr val="002060"/>
                    </a:solidFill>
                    <a:latin typeface="楷体" panose="02010609060101010101" pitchFamily="49" charset="-122"/>
                    <a:ea typeface="楷体" panose="02010609060101010101" pitchFamily="49" charset="-122"/>
                  </a:rPr>
                  <a:t>年出版</a:t>
                </a:r>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概念文字：一种模仿算术语言构造的纯思维的形式语言</a:t>
                </a:r>
                <a:r>
                  <a:rPr lang="en-US" altLang="zh-CN" b="1">
                    <a:solidFill>
                      <a:srgbClr val="002060"/>
                    </a:solidFill>
                    <a:latin typeface="楷体" panose="02010609060101010101" pitchFamily="49" charset="-122"/>
                    <a:ea typeface="楷体" panose="02010609060101010101" pitchFamily="49" charset="-122"/>
                  </a:rPr>
                  <a:t>》</a:t>
                </a:r>
              </a:p>
              <a:p>
                <a:pPr marL="742950" lvl="1" indent="-285750">
                  <a:spcBef>
                    <a:spcPts val="600"/>
                  </a:spcBef>
                  <a:buFont typeface="Arial" panose="020B0604020202020204" pitchFamily="34" charset="0"/>
                  <a:buChar char="•"/>
                </a:pPr>
                <a:r>
                  <a:rPr lang="zh-CN" altLang="en-US" sz="1600" b="1">
                    <a:solidFill>
                      <a:schemeClr val="accent6">
                        <a:lumMod val="50000"/>
                      </a:schemeClr>
                    </a:solidFill>
                  </a:rPr>
                  <a:t>第一次将谓词演算形式化，基本完备地建立了</a:t>
                </a:r>
                <a:r>
                  <a:rPr lang="zh-CN" altLang="en-US" sz="1600" b="1">
                    <a:solidFill>
                      <a:srgbClr val="C00000"/>
                    </a:solidFill>
                  </a:rPr>
                  <a:t>命题演算和谓词演算系统</a:t>
                </a:r>
                <a:endParaRPr lang="en-US" altLang="zh-CN" sz="1600" b="1">
                  <a:solidFill>
                    <a:srgbClr val="C00000"/>
                  </a:solidFill>
                </a:endParaRPr>
              </a:p>
              <a:p>
                <a:pPr marL="1200150" lvl="2"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独立于皮尔斯和皮亚诺，同时将关系和量词引入逻辑</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1200150" lvl="2" indent="-285750">
                  <a:lnSpc>
                    <a:spcPts val="18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建立第一个严格的关于逻辑归类的公理系统，使用蕴涵、否定和全称量词，以及九条公理形式化了命题演算和谓词演算系统，第一次使用符号</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表示推理</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en-US" altLang="zh-CN" b="1">
                    <a:solidFill>
                      <a:srgbClr val="002060"/>
                    </a:solidFill>
                    <a:latin typeface="楷体" panose="02010609060101010101" pitchFamily="49" charset="-122"/>
                    <a:ea typeface="楷体" panose="02010609060101010101" pitchFamily="49" charset="-122"/>
                  </a:rPr>
                  <a:t>1884</a:t>
                </a:r>
                <a:r>
                  <a:rPr lang="zh-CN" altLang="en-US" b="1">
                    <a:solidFill>
                      <a:srgbClr val="002060"/>
                    </a:solidFill>
                    <a:latin typeface="楷体" panose="02010609060101010101" pitchFamily="49" charset="-122"/>
                    <a:ea typeface="楷体" panose="02010609060101010101" pitchFamily="49" charset="-122"/>
                  </a:rPr>
                  <a:t>年出版</a:t>
                </a:r>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算术基础：对数这个概念的一种逻辑数学的研究</a:t>
                </a:r>
                <a:r>
                  <a:rPr lang="en-US" altLang="zh-CN" b="1">
                    <a:solidFill>
                      <a:srgbClr val="002060"/>
                    </a:solidFill>
                    <a:latin typeface="楷体" panose="02010609060101010101" pitchFamily="49" charset="-122"/>
                    <a:ea typeface="楷体" panose="02010609060101010101" pitchFamily="49" charset="-122"/>
                  </a:rPr>
                  <a:t>》</a:t>
                </a:r>
              </a:p>
              <a:p>
                <a:pPr marL="742950" lvl="1" indent="-285750">
                  <a:spcBef>
                    <a:spcPts val="600"/>
                  </a:spcBef>
                  <a:buFont typeface="Arial" panose="020B0604020202020204" pitchFamily="34" charset="0"/>
                  <a:buChar char="•"/>
                </a:pPr>
                <a:r>
                  <a:rPr lang="zh-CN" altLang="en-US" sz="1600" b="1">
                    <a:solidFill>
                      <a:schemeClr val="accent6">
                        <a:lumMod val="50000"/>
                      </a:schemeClr>
                    </a:solidFill>
                  </a:rPr>
                  <a:t>区分各种阶的概念：如果概念</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rPr>
                  <a:t>落在概念</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𝑩</m:t>
                    </m:r>
                  </m:oMath>
                </a14:m>
                <a:r>
                  <a:rPr lang="zh-CN" altLang="en-US" sz="1600" b="1">
                    <a:solidFill>
                      <a:schemeClr val="accent6">
                        <a:lumMod val="50000"/>
                      </a:schemeClr>
                    </a:solidFill>
                  </a:rPr>
                  <a:t>之下，则</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𝑩</m:t>
                    </m:r>
                  </m:oMath>
                </a14:m>
                <a:r>
                  <a:rPr lang="zh-CN" altLang="en-US" sz="1600" b="1">
                    <a:solidFill>
                      <a:schemeClr val="accent6">
                        <a:lumMod val="50000"/>
                      </a:schemeClr>
                    </a:solidFill>
                  </a:rPr>
                  <a:t>相较于</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rPr>
                  <a:t>就是“二阶”概念</a:t>
                </a:r>
                <a:endParaRPr lang="en-US" altLang="zh-CN" sz="1600" b="1">
                  <a:solidFill>
                    <a:schemeClr val="accent6">
                      <a:lumMod val="50000"/>
                    </a:schemeClr>
                  </a:solidFill>
                </a:endParaRPr>
              </a:p>
              <a:p>
                <a:pPr marL="285750" indent="-285750">
                  <a:lnSpc>
                    <a:spcPts val="2400"/>
                  </a:lnSpc>
                  <a:spcBef>
                    <a:spcPts val="600"/>
                  </a:spcBef>
                  <a:buFont typeface="Arial" panose="020B0604020202020204" pitchFamily="34" charset="0"/>
                  <a:buChar char="•"/>
                </a:pPr>
                <a:r>
                  <a:rPr lang="en-US" altLang="zh-CN" b="1">
                    <a:solidFill>
                      <a:srgbClr val="002060"/>
                    </a:solidFill>
                    <a:latin typeface="楷体" panose="02010609060101010101" pitchFamily="49" charset="-122"/>
                    <a:ea typeface="楷体" panose="02010609060101010101" pitchFamily="49" charset="-122"/>
                  </a:rPr>
                  <a:t>1893-1903</a:t>
                </a:r>
                <a:r>
                  <a:rPr lang="zh-CN" altLang="en-US" b="1">
                    <a:solidFill>
                      <a:srgbClr val="002060"/>
                    </a:solidFill>
                    <a:latin typeface="楷体" panose="02010609060101010101" pitchFamily="49" charset="-122"/>
                    <a:ea typeface="楷体" panose="02010609060101010101" pitchFamily="49" charset="-122"/>
                  </a:rPr>
                  <a:t>年撰写并出版两卷本的</a:t>
                </a:r>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算术的基本规律</a:t>
                </a:r>
                <a:r>
                  <a:rPr lang="en-US" altLang="zh-CN" b="1">
                    <a:solidFill>
                      <a:srgbClr val="002060"/>
                    </a:solidFill>
                    <a:latin typeface="楷体" panose="02010609060101010101" pitchFamily="49" charset="-122"/>
                    <a:ea typeface="楷体" panose="02010609060101010101" pitchFamily="49" charset="-122"/>
                  </a:rPr>
                  <a:t>》</a:t>
                </a:r>
              </a:p>
              <a:p>
                <a:pPr marL="742950" lvl="1" indent="-285750">
                  <a:spcBef>
                    <a:spcPts val="600"/>
                  </a:spcBef>
                  <a:buFont typeface="Arial" panose="020B0604020202020204" pitchFamily="34" charset="0"/>
                  <a:buChar char="•"/>
                </a:pPr>
                <a:r>
                  <a:rPr lang="zh-CN" altLang="en-US" sz="1600" b="1">
                    <a:solidFill>
                      <a:schemeClr val="accent6">
                        <a:lumMod val="50000"/>
                      </a:schemeClr>
                    </a:solidFill>
                  </a:rPr>
                  <a:t>在第一卷中还考虑使用三阶量词</a:t>
                </a:r>
                <a:endParaRPr lang="en-US" altLang="zh-CN" sz="1600" b="1">
                  <a:solidFill>
                    <a:schemeClr val="accent6">
                      <a:lumMod val="50000"/>
                    </a:schemeClr>
                  </a:solidFill>
                </a:endParaRPr>
              </a:p>
            </p:txBody>
          </p:sp>
        </mc:Choice>
        <mc:Fallback xmlns="">
          <p:sp>
            <p:nvSpPr>
              <p:cNvPr id="2" name="文本框 1">
                <a:extLst>
                  <a:ext uri="{FF2B5EF4-FFF2-40B4-BE49-F238E27FC236}">
                    <a16:creationId xmlns:a16="http://schemas.microsoft.com/office/drawing/2014/main" id="{439FB1B2-2401-4609-90AA-4DF676CDC18F}"/>
                  </a:ext>
                </a:extLst>
              </p:cNvPr>
              <p:cNvSpPr txBox="1">
                <a:spLocks noRot="1" noChangeAspect="1" noMove="1" noResize="1" noEditPoints="1" noAdjustHandles="1" noChangeArrowheads="1" noChangeShapeType="1" noTextEdit="1"/>
              </p:cNvSpPr>
              <p:nvPr/>
            </p:nvSpPr>
            <p:spPr>
              <a:xfrm>
                <a:off x="687280" y="848785"/>
                <a:ext cx="7769433" cy="2970044"/>
              </a:xfrm>
              <a:prstGeom prst="rect">
                <a:avLst/>
              </a:prstGeom>
              <a:blipFill>
                <a:blip r:embed="rId2"/>
                <a:stretch>
                  <a:fillRect l="-549" t="-1232" b="-1848"/>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6A4A1C70-52DF-437F-BFF6-45B28EE76911}"/>
              </a:ext>
            </a:extLst>
          </p:cNvPr>
          <p:cNvSpPr txBox="1"/>
          <p:nvPr/>
        </p:nvSpPr>
        <p:spPr>
          <a:xfrm>
            <a:off x="670892" y="4005470"/>
            <a:ext cx="6932544" cy="584775"/>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在当时数学界对无穷小和极限等实数基础进行探讨的背景下，弗雷格的上述工作在后来具有很大的影响力，被普遍认为是为数理逻辑奠定了坚实的基础</a:t>
            </a:r>
          </a:p>
        </p:txBody>
      </p:sp>
    </p:spTree>
    <p:extLst>
      <p:ext uri="{BB962C8B-B14F-4D97-AF65-F5344CB8AC3E}">
        <p14:creationId xmlns:p14="http://schemas.microsoft.com/office/powerpoint/2010/main" val="2057711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58300" y="1366139"/>
            <a:ext cx="3550298" cy="2083263"/>
          </a:xfrm>
          <a:prstGeom prst="rect">
            <a:avLst/>
          </a:prstGeom>
          <a:noFill/>
        </p:spPr>
        <p:txBody>
          <a:bodyPr wrap="square" rtlCol="0">
            <a:spAutoFit/>
          </a:bodyPr>
          <a:lstStyle/>
          <a:p>
            <a:pPr>
              <a:lnSpc>
                <a:spcPct val="3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一阶逻辑的基本概念</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3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数理逻辑的发展简史</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2</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数理逻辑发展的大致脉络</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20</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59" name="组合 58">
            <a:extLst>
              <a:ext uri="{FF2B5EF4-FFF2-40B4-BE49-F238E27FC236}">
                <a16:creationId xmlns:a16="http://schemas.microsoft.com/office/drawing/2014/main" id="{1FA20C26-8F03-4CC2-8861-7CE1FA242551}"/>
              </a:ext>
            </a:extLst>
          </p:cNvPr>
          <p:cNvGrpSpPr/>
          <p:nvPr/>
        </p:nvGrpSpPr>
        <p:grpSpPr>
          <a:xfrm>
            <a:off x="606287" y="730016"/>
            <a:ext cx="7931426" cy="3911039"/>
            <a:chOff x="606287" y="652292"/>
            <a:chExt cx="7931426" cy="3874983"/>
          </a:xfrm>
        </p:grpSpPr>
        <p:sp>
          <p:nvSpPr>
            <p:cNvPr id="58" name="矩形: 圆角 57">
              <a:extLst>
                <a:ext uri="{FF2B5EF4-FFF2-40B4-BE49-F238E27FC236}">
                  <a16:creationId xmlns:a16="http://schemas.microsoft.com/office/drawing/2014/main" id="{1BB15885-185C-4473-913C-BB3C5FB214A8}"/>
                </a:ext>
              </a:extLst>
            </p:cNvPr>
            <p:cNvSpPr/>
            <p:nvPr/>
          </p:nvSpPr>
          <p:spPr>
            <a:xfrm>
              <a:off x="606287" y="652293"/>
              <a:ext cx="7931426" cy="3874982"/>
            </a:xfrm>
            <a:prstGeom prst="roundRect">
              <a:avLst>
                <a:gd name="adj" fmla="val 4843"/>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a:extLst>
                <a:ext uri="{FF2B5EF4-FFF2-40B4-BE49-F238E27FC236}">
                  <a16:creationId xmlns:a16="http://schemas.microsoft.com/office/drawing/2014/main" id="{B33C602A-CBBD-4DF2-BEEA-8D71D1225455}"/>
                </a:ext>
              </a:extLst>
            </p:cNvPr>
            <p:cNvGrpSpPr/>
            <p:nvPr/>
          </p:nvGrpSpPr>
          <p:grpSpPr>
            <a:xfrm>
              <a:off x="664666" y="1110545"/>
              <a:ext cx="7814661" cy="3145735"/>
              <a:chOff x="631880" y="1042110"/>
              <a:chExt cx="7814661" cy="3145735"/>
            </a:xfrm>
          </p:grpSpPr>
          <p:sp>
            <p:nvSpPr>
              <p:cNvPr id="6" name="矩形 5">
                <a:extLst>
                  <a:ext uri="{FF2B5EF4-FFF2-40B4-BE49-F238E27FC236}">
                    <a16:creationId xmlns:a16="http://schemas.microsoft.com/office/drawing/2014/main" id="{206F572B-A3E1-46C9-ABAC-05A8FCD8F943}"/>
                  </a:ext>
                </a:extLst>
              </p:cNvPr>
              <p:cNvSpPr/>
              <p:nvPr/>
            </p:nvSpPr>
            <p:spPr>
              <a:xfrm>
                <a:off x="3794169" y="1042110"/>
                <a:ext cx="3150705" cy="31457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6335D3D2-8D68-4B57-BEC0-266A2AA411CE}"/>
                  </a:ext>
                </a:extLst>
              </p:cNvPr>
              <p:cNvSpPr txBox="1"/>
              <p:nvPr/>
            </p:nvSpPr>
            <p:spPr>
              <a:xfrm>
                <a:off x="631882" y="1206684"/>
                <a:ext cx="952859" cy="646331"/>
              </a:xfrm>
              <a:prstGeom prst="rect">
                <a:avLst/>
              </a:prstGeom>
              <a:solidFill>
                <a:schemeClr val="accent5">
                  <a:lumMod val="20000"/>
                  <a:lumOff val="80000"/>
                </a:schemeClr>
              </a:solidFill>
            </p:spPr>
            <p:txBody>
              <a:bodyPr wrap="square" rtlCol="0">
                <a:spAutoFit/>
              </a:bodyPr>
              <a:lstStyle/>
              <a:p>
                <a:r>
                  <a:rPr lang="zh-CN" altLang="en-US" sz="1200" b="1">
                    <a:solidFill>
                      <a:schemeClr val="accent2">
                        <a:lumMod val="50000"/>
                      </a:schemeClr>
                    </a:solidFill>
                  </a:rPr>
                  <a:t>微积分技术发展、第二次数学危机</a:t>
                </a:r>
              </a:p>
            </p:txBody>
          </p:sp>
          <p:sp>
            <p:nvSpPr>
              <p:cNvPr id="9" name="文本框 8">
                <a:extLst>
                  <a:ext uri="{FF2B5EF4-FFF2-40B4-BE49-F238E27FC236}">
                    <a16:creationId xmlns:a16="http://schemas.microsoft.com/office/drawing/2014/main" id="{0C64A66F-C6C7-4230-9C68-A9CE70D95197}"/>
                  </a:ext>
                </a:extLst>
              </p:cNvPr>
              <p:cNvSpPr txBox="1"/>
              <p:nvPr/>
            </p:nvSpPr>
            <p:spPr>
              <a:xfrm>
                <a:off x="631881" y="2283723"/>
                <a:ext cx="952859" cy="646331"/>
              </a:xfrm>
              <a:prstGeom prst="rect">
                <a:avLst/>
              </a:prstGeom>
              <a:solidFill>
                <a:schemeClr val="accent5">
                  <a:lumMod val="20000"/>
                  <a:lumOff val="80000"/>
                </a:schemeClr>
              </a:solidFill>
              <a:ln w="12700">
                <a:solidFill>
                  <a:schemeClr val="accent1">
                    <a:shade val="50000"/>
                  </a:schemeClr>
                </a:solidFill>
                <a:prstDash val="sysDash"/>
              </a:ln>
            </p:spPr>
            <p:txBody>
              <a:bodyPr wrap="square" rtlCol="0">
                <a:spAutoFit/>
              </a:bodyPr>
              <a:lstStyle>
                <a:defPPr>
                  <a:defRPr lang="en-US"/>
                </a:defPPr>
                <a:lvl1pPr>
                  <a:defRPr sz="1400" b="1">
                    <a:solidFill>
                      <a:schemeClr val="accent2">
                        <a:lumMod val="50000"/>
                      </a:schemeClr>
                    </a:solidFill>
                  </a:defRPr>
                </a:lvl1pPr>
              </a:lstStyle>
              <a:p>
                <a:r>
                  <a:rPr lang="zh-CN" altLang="en-US" sz="1200"/>
                  <a:t>莱布尼茨推理归结为计算的设想</a:t>
                </a:r>
              </a:p>
            </p:txBody>
          </p:sp>
          <p:sp>
            <p:nvSpPr>
              <p:cNvPr id="10" name="文本框 9">
                <a:extLst>
                  <a:ext uri="{FF2B5EF4-FFF2-40B4-BE49-F238E27FC236}">
                    <a16:creationId xmlns:a16="http://schemas.microsoft.com/office/drawing/2014/main" id="{2181595E-0E9A-4B80-A1CE-3B459CDD66A2}"/>
                  </a:ext>
                </a:extLst>
              </p:cNvPr>
              <p:cNvSpPr txBox="1"/>
              <p:nvPr/>
            </p:nvSpPr>
            <p:spPr>
              <a:xfrm>
                <a:off x="631880" y="3367529"/>
                <a:ext cx="952859" cy="646331"/>
              </a:xfrm>
              <a:prstGeom prst="rect">
                <a:avLst/>
              </a:prstGeom>
              <a:solidFill>
                <a:schemeClr val="accent5">
                  <a:lumMod val="20000"/>
                  <a:lumOff val="80000"/>
                </a:schemeClr>
              </a:solidFill>
            </p:spPr>
            <p:txBody>
              <a:bodyPr wrap="square" rtlCol="0">
                <a:spAutoFit/>
              </a:bodyPr>
              <a:lstStyle>
                <a:defPPr>
                  <a:defRPr lang="en-US"/>
                </a:defPPr>
                <a:lvl1pPr>
                  <a:defRPr sz="1400" b="1">
                    <a:solidFill>
                      <a:schemeClr val="accent2">
                        <a:lumMod val="50000"/>
                      </a:schemeClr>
                    </a:solidFill>
                  </a:defRPr>
                </a:lvl1pPr>
              </a:lstStyle>
              <a:p>
                <a:r>
                  <a:rPr lang="zh-CN" altLang="en-US" sz="1200"/>
                  <a:t>平行公理的探索与非欧几何的提出</a:t>
                </a:r>
              </a:p>
            </p:txBody>
          </p:sp>
          <p:sp>
            <p:nvSpPr>
              <p:cNvPr id="3" name="文本框 2">
                <a:extLst>
                  <a:ext uri="{FF2B5EF4-FFF2-40B4-BE49-F238E27FC236}">
                    <a16:creationId xmlns:a16="http://schemas.microsoft.com/office/drawing/2014/main" id="{9A9477C8-9657-4C37-AEA3-EB1E0517B3C9}"/>
                  </a:ext>
                </a:extLst>
              </p:cNvPr>
              <p:cNvSpPr txBox="1"/>
              <p:nvPr/>
            </p:nvSpPr>
            <p:spPr>
              <a:xfrm>
                <a:off x="2125373" y="1206684"/>
                <a:ext cx="1113183" cy="646331"/>
              </a:xfrm>
              <a:prstGeom prst="rect">
                <a:avLst/>
              </a:prstGeom>
              <a:solidFill>
                <a:schemeClr val="accent4">
                  <a:lumMod val="20000"/>
                  <a:lumOff val="80000"/>
                </a:schemeClr>
              </a:solidFill>
            </p:spPr>
            <p:txBody>
              <a:bodyPr wrap="square" rtlCol="0">
                <a:spAutoFit/>
              </a:bodyPr>
              <a:lstStyle/>
              <a:p>
                <a:r>
                  <a:rPr lang="zh-CN" altLang="en-US" sz="1200" b="1">
                    <a:solidFill>
                      <a:schemeClr val="accent2">
                        <a:lumMod val="50000"/>
                      </a:schemeClr>
                    </a:solidFill>
                  </a:rPr>
                  <a:t>康托尔对无穷概念的探索创立朴素集合论</a:t>
                </a:r>
              </a:p>
            </p:txBody>
          </p:sp>
          <p:sp>
            <p:nvSpPr>
              <p:cNvPr id="17" name="文本框 16">
                <a:extLst>
                  <a:ext uri="{FF2B5EF4-FFF2-40B4-BE49-F238E27FC236}">
                    <a16:creationId xmlns:a16="http://schemas.microsoft.com/office/drawing/2014/main" id="{FEA1F527-8023-4716-9151-BB0361803F4D}"/>
                  </a:ext>
                </a:extLst>
              </p:cNvPr>
              <p:cNvSpPr txBox="1"/>
              <p:nvPr/>
            </p:nvSpPr>
            <p:spPr>
              <a:xfrm>
                <a:off x="2125373" y="2165730"/>
                <a:ext cx="1113183" cy="830997"/>
              </a:xfrm>
              <a:prstGeom prst="rect">
                <a:avLst/>
              </a:prstGeom>
              <a:solidFill>
                <a:schemeClr val="accent4">
                  <a:lumMod val="20000"/>
                  <a:lumOff val="80000"/>
                </a:schemeClr>
              </a:solidFill>
              <a:ln w="12700">
                <a:solidFill>
                  <a:schemeClr val="accent5">
                    <a:lumMod val="50000"/>
                  </a:schemeClr>
                </a:solidFill>
                <a:prstDash val="sysDash"/>
              </a:ln>
            </p:spPr>
            <p:txBody>
              <a:bodyPr wrap="square" rtlCol="0">
                <a:spAutoFit/>
              </a:bodyPr>
              <a:lstStyle/>
              <a:p>
                <a:r>
                  <a:rPr lang="zh-CN" altLang="en-US" sz="1200" b="1">
                    <a:solidFill>
                      <a:schemeClr val="accent2">
                        <a:lumMod val="50000"/>
                      </a:schemeClr>
                    </a:solidFill>
                  </a:rPr>
                  <a:t>布尔、皮尔斯、弗雷格等基本建立命题与谓词演算的基础</a:t>
                </a:r>
              </a:p>
            </p:txBody>
          </p:sp>
          <p:sp>
            <p:nvSpPr>
              <p:cNvPr id="18" name="文本框 17">
                <a:extLst>
                  <a:ext uri="{FF2B5EF4-FFF2-40B4-BE49-F238E27FC236}">
                    <a16:creationId xmlns:a16="http://schemas.microsoft.com/office/drawing/2014/main" id="{2B5C774D-CC9F-4984-85EE-C79CDA5BBDEB}"/>
                  </a:ext>
                </a:extLst>
              </p:cNvPr>
              <p:cNvSpPr txBox="1"/>
              <p:nvPr/>
            </p:nvSpPr>
            <p:spPr>
              <a:xfrm>
                <a:off x="2125373" y="3367529"/>
                <a:ext cx="1113183" cy="646331"/>
              </a:xfrm>
              <a:prstGeom prst="rect">
                <a:avLst/>
              </a:prstGeom>
              <a:solidFill>
                <a:schemeClr val="accent4">
                  <a:lumMod val="20000"/>
                  <a:lumOff val="80000"/>
                </a:schemeClr>
              </a:solidFill>
            </p:spPr>
            <p:txBody>
              <a:bodyPr wrap="square" rtlCol="0">
                <a:spAutoFit/>
              </a:bodyPr>
              <a:lstStyle/>
              <a:p>
                <a:r>
                  <a:rPr lang="zh-CN" altLang="en-US" sz="1200" b="1">
                    <a:solidFill>
                      <a:schemeClr val="accent2">
                        <a:lumMod val="50000"/>
                      </a:schemeClr>
                    </a:solidFill>
                  </a:rPr>
                  <a:t>公理化思想的成熟与公理系统元问题研究</a:t>
                </a:r>
              </a:p>
            </p:txBody>
          </p:sp>
          <p:sp>
            <p:nvSpPr>
              <p:cNvPr id="4" name="文本框 3">
                <a:extLst>
                  <a:ext uri="{FF2B5EF4-FFF2-40B4-BE49-F238E27FC236}">
                    <a16:creationId xmlns:a16="http://schemas.microsoft.com/office/drawing/2014/main" id="{A4697DDB-2402-44FC-8677-9812E0DBBC7A}"/>
                  </a:ext>
                </a:extLst>
              </p:cNvPr>
              <p:cNvSpPr txBox="1"/>
              <p:nvPr/>
            </p:nvSpPr>
            <p:spPr>
              <a:xfrm>
                <a:off x="3968910" y="3519675"/>
                <a:ext cx="1456083" cy="307777"/>
              </a:xfrm>
              <a:prstGeom prst="rect">
                <a:avLst/>
              </a:prstGeom>
              <a:noFill/>
            </p:spPr>
            <p:txBody>
              <a:bodyPr wrap="square" rtlCol="0">
                <a:spAutoFit/>
              </a:bodyPr>
              <a:lstStyle/>
              <a:p>
                <a:r>
                  <a:rPr lang="zh-CN" altLang="en-US" sz="1400" b="1">
                    <a:solidFill>
                      <a:srgbClr val="C00000"/>
                    </a:solidFill>
                  </a:rPr>
                  <a:t>数学基础的探索</a:t>
                </a:r>
              </a:p>
            </p:txBody>
          </p:sp>
          <p:sp>
            <p:nvSpPr>
              <p:cNvPr id="5" name="文本框 4">
                <a:extLst>
                  <a:ext uri="{FF2B5EF4-FFF2-40B4-BE49-F238E27FC236}">
                    <a16:creationId xmlns:a16="http://schemas.microsoft.com/office/drawing/2014/main" id="{1F5FD42F-BB39-4FCC-8746-66BD81F44070}"/>
                  </a:ext>
                </a:extLst>
              </p:cNvPr>
              <p:cNvSpPr txBox="1"/>
              <p:nvPr/>
            </p:nvSpPr>
            <p:spPr>
              <a:xfrm>
                <a:off x="4114549" y="2226713"/>
                <a:ext cx="952859" cy="646331"/>
              </a:xfrm>
              <a:prstGeom prst="rect">
                <a:avLst/>
              </a:prstGeom>
              <a:solidFill>
                <a:schemeClr val="accent2">
                  <a:lumMod val="20000"/>
                  <a:lumOff val="80000"/>
                </a:schemeClr>
              </a:solidFill>
            </p:spPr>
            <p:txBody>
              <a:bodyPr wrap="square" rtlCol="0">
                <a:spAutoFit/>
              </a:bodyPr>
              <a:lstStyle/>
              <a:p>
                <a:r>
                  <a:rPr lang="zh-CN" altLang="en-US" sz="1200" b="1">
                    <a:solidFill>
                      <a:schemeClr val="accent2">
                        <a:lumMod val="50000"/>
                      </a:schemeClr>
                    </a:solidFill>
                  </a:rPr>
                  <a:t>集合悖论的发现、第三次数学危机</a:t>
                </a:r>
              </a:p>
            </p:txBody>
          </p:sp>
          <p:sp>
            <p:nvSpPr>
              <p:cNvPr id="7" name="文本框 6">
                <a:extLst>
                  <a:ext uri="{FF2B5EF4-FFF2-40B4-BE49-F238E27FC236}">
                    <a16:creationId xmlns:a16="http://schemas.microsoft.com/office/drawing/2014/main" id="{3AD69236-8E81-4531-B13B-00C388BC952A}"/>
                  </a:ext>
                </a:extLst>
              </p:cNvPr>
              <p:cNvSpPr txBox="1"/>
              <p:nvPr/>
            </p:nvSpPr>
            <p:spPr>
              <a:xfrm>
                <a:off x="5721555" y="1138238"/>
                <a:ext cx="949187" cy="276999"/>
              </a:xfrm>
              <a:prstGeom prst="rect">
                <a:avLst/>
              </a:prstGeom>
              <a:solidFill>
                <a:schemeClr val="accent6">
                  <a:lumMod val="20000"/>
                  <a:lumOff val="80000"/>
                </a:schemeClr>
              </a:solidFill>
            </p:spPr>
            <p:txBody>
              <a:bodyPr wrap="square" rtlCol="0">
                <a:spAutoFit/>
              </a:bodyPr>
              <a:lstStyle/>
              <a:p>
                <a:r>
                  <a:rPr lang="zh-CN" altLang="en-US" sz="1200" b="1">
                    <a:solidFill>
                      <a:schemeClr val="accent2">
                        <a:lumMod val="50000"/>
                      </a:schemeClr>
                    </a:solidFill>
                  </a:rPr>
                  <a:t>公理集合论</a:t>
                </a:r>
              </a:p>
            </p:txBody>
          </p:sp>
          <p:sp>
            <p:nvSpPr>
              <p:cNvPr id="8" name="文本框 7">
                <a:extLst>
                  <a:ext uri="{FF2B5EF4-FFF2-40B4-BE49-F238E27FC236}">
                    <a16:creationId xmlns:a16="http://schemas.microsoft.com/office/drawing/2014/main" id="{416B8A67-04D8-4CB0-94EB-49A2556D55EC}"/>
                  </a:ext>
                </a:extLst>
              </p:cNvPr>
              <p:cNvSpPr txBox="1"/>
              <p:nvPr/>
            </p:nvSpPr>
            <p:spPr>
              <a:xfrm>
                <a:off x="5771250" y="1892186"/>
                <a:ext cx="849796" cy="461665"/>
              </a:xfrm>
              <a:prstGeom prst="rect">
                <a:avLst/>
              </a:prstGeom>
              <a:solidFill>
                <a:schemeClr val="accent6">
                  <a:lumMod val="20000"/>
                  <a:lumOff val="80000"/>
                </a:schemeClr>
              </a:solidFill>
            </p:spPr>
            <p:txBody>
              <a:bodyPr wrap="square" rtlCol="0">
                <a:spAutoFit/>
              </a:bodyPr>
              <a:lstStyle>
                <a:defPPr>
                  <a:defRPr lang="en-US"/>
                </a:defPPr>
                <a:lvl1pPr>
                  <a:defRPr sz="1200" b="1">
                    <a:solidFill>
                      <a:schemeClr val="accent2">
                        <a:lumMod val="50000"/>
                      </a:schemeClr>
                    </a:solidFill>
                  </a:defRPr>
                </a:lvl1pPr>
              </a:lstStyle>
              <a:p>
                <a:r>
                  <a:rPr lang="zh-CN" altLang="en-US"/>
                  <a:t>类型论与逻辑主义</a:t>
                </a:r>
              </a:p>
            </p:txBody>
          </p:sp>
          <p:sp>
            <p:nvSpPr>
              <p:cNvPr id="19" name="文本框 18">
                <a:extLst>
                  <a:ext uri="{FF2B5EF4-FFF2-40B4-BE49-F238E27FC236}">
                    <a16:creationId xmlns:a16="http://schemas.microsoft.com/office/drawing/2014/main" id="{DA5BE4AC-A82D-46A2-A538-CA5EFFCA01E5}"/>
                  </a:ext>
                </a:extLst>
              </p:cNvPr>
              <p:cNvSpPr txBox="1"/>
              <p:nvPr/>
            </p:nvSpPr>
            <p:spPr>
              <a:xfrm>
                <a:off x="5771250" y="2773984"/>
                <a:ext cx="849796" cy="461665"/>
              </a:xfrm>
              <a:prstGeom prst="rect">
                <a:avLst/>
              </a:prstGeom>
              <a:solidFill>
                <a:schemeClr val="accent6">
                  <a:lumMod val="20000"/>
                  <a:lumOff val="80000"/>
                </a:schemeClr>
              </a:solidFill>
            </p:spPr>
            <p:txBody>
              <a:bodyPr wrap="square" rtlCol="0">
                <a:spAutoFit/>
              </a:bodyPr>
              <a:lstStyle>
                <a:defPPr>
                  <a:defRPr lang="en-US"/>
                </a:defPPr>
                <a:lvl1pPr>
                  <a:defRPr sz="1200" b="1">
                    <a:solidFill>
                      <a:schemeClr val="accent2">
                        <a:lumMod val="50000"/>
                      </a:schemeClr>
                    </a:solidFill>
                  </a:defRPr>
                </a:lvl1pPr>
              </a:lstStyle>
              <a:p>
                <a:r>
                  <a:rPr lang="zh-CN" altLang="en-US"/>
                  <a:t>直觉主义、构造主义</a:t>
                </a:r>
              </a:p>
            </p:txBody>
          </p:sp>
          <p:sp>
            <p:nvSpPr>
              <p:cNvPr id="20" name="文本框 19">
                <a:extLst>
                  <a:ext uri="{FF2B5EF4-FFF2-40B4-BE49-F238E27FC236}">
                    <a16:creationId xmlns:a16="http://schemas.microsoft.com/office/drawing/2014/main" id="{F3646754-20FF-4A62-B186-C9FA9D1CBD3B}"/>
                  </a:ext>
                </a:extLst>
              </p:cNvPr>
              <p:cNvSpPr txBox="1"/>
              <p:nvPr/>
            </p:nvSpPr>
            <p:spPr>
              <a:xfrm>
                <a:off x="5704161" y="3578735"/>
                <a:ext cx="949187" cy="461665"/>
              </a:xfrm>
              <a:prstGeom prst="rect">
                <a:avLst/>
              </a:prstGeom>
              <a:solidFill>
                <a:schemeClr val="accent6">
                  <a:lumMod val="20000"/>
                  <a:lumOff val="80000"/>
                </a:schemeClr>
              </a:solidFill>
            </p:spPr>
            <p:txBody>
              <a:bodyPr wrap="square" rtlCol="0">
                <a:spAutoFit/>
              </a:bodyPr>
              <a:lstStyle>
                <a:defPPr>
                  <a:defRPr lang="en-US"/>
                </a:defPPr>
                <a:lvl1pPr>
                  <a:defRPr sz="1200" b="1">
                    <a:solidFill>
                      <a:schemeClr val="accent2">
                        <a:lumMod val="50000"/>
                      </a:schemeClr>
                    </a:solidFill>
                  </a:defRPr>
                </a:lvl1pPr>
              </a:lstStyle>
              <a:p>
                <a:r>
                  <a:rPr lang="zh-CN" altLang="en-US"/>
                  <a:t>希尔伯特的形式化纲领</a:t>
                </a:r>
              </a:p>
            </p:txBody>
          </p:sp>
          <p:sp>
            <p:nvSpPr>
              <p:cNvPr id="21" name="文本框 20">
                <a:extLst>
                  <a:ext uri="{FF2B5EF4-FFF2-40B4-BE49-F238E27FC236}">
                    <a16:creationId xmlns:a16="http://schemas.microsoft.com/office/drawing/2014/main" id="{D99DDCA8-D160-4601-AD82-6B65ADDA9BE6}"/>
                  </a:ext>
                </a:extLst>
              </p:cNvPr>
              <p:cNvSpPr txBox="1"/>
              <p:nvPr/>
            </p:nvSpPr>
            <p:spPr>
              <a:xfrm>
                <a:off x="7568494" y="1995880"/>
                <a:ext cx="810039" cy="461665"/>
              </a:xfrm>
              <a:prstGeom prst="rect">
                <a:avLst/>
              </a:prstGeom>
              <a:solidFill>
                <a:schemeClr val="accent6">
                  <a:lumMod val="20000"/>
                  <a:lumOff val="80000"/>
                </a:schemeClr>
              </a:solidFill>
            </p:spPr>
            <p:txBody>
              <a:bodyPr wrap="square" rtlCol="0">
                <a:spAutoFit/>
              </a:bodyPr>
              <a:lstStyle/>
              <a:p>
                <a:r>
                  <a:rPr lang="zh-CN" altLang="en-US" sz="1200" b="1">
                    <a:solidFill>
                      <a:schemeClr val="accent2">
                        <a:lumMod val="50000"/>
                      </a:schemeClr>
                    </a:solidFill>
                  </a:rPr>
                  <a:t>能行可计算性探讨</a:t>
                </a:r>
              </a:p>
            </p:txBody>
          </p:sp>
          <p:sp>
            <p:nvSpPr>
              <p:cNvPr id="22" name="文本框 21">
                <a:extLst>
                  <a:ext uri="{FF2B5EF4-FFF2-40B4-BE49-F238E27FC236}">
                    <a16:creationId xmlns:a16="http://schemas.microsoft.com/office/drawing/2014/main" id="{C169CE1D-594F-498F-929C-96BDD8A56E43}"/>
                  </a:ext>
                </a:extLst>
              </p:cNvPr>
              <p:cNvSpPr txBox="1"/>
              <p:nvPr/>
            </p:nvSpPr>
            <p:spPr>
              <a:xfrm>
                <a:off x="7500487" y="2966182"/>
                <a:ext cx="946054" cy="646331"/>
              </a:xfrm>
              <a:prstGeom prst="rect">
                <a:avLst/>
              </a:prstGeom>
              <a:solidFill>
                <a:schemeClr val="accent6">
                  <a:lumMod val="20000"/>
                  <a:lumOff val="80000"/>
                </a:schemeClr>
              </a:solidFill>
            </p:spPr>
            <p:txBody>
              <a:bodyPr wrap="square" rtlCol="0">
                <a:spAutoFit/>
              </a:bodyPr>
              <a:lstStyle/>
              <a:p>
                <a:r>
                  <a:rPr lang="zh-CN" altLang="en-US" sz="1200" b="1">
                    <a:solidFill>
                      <a:schemeClr val="accent2">
                        <a:lumMod val="50000"/>
                      </a:schemeClr>
                    </a:solidFill>
                  </a:rPr>
                  <a:t>哥德尔完全性定理与不完全性定理</a:t>
                </a:r>
              </a:p>
            </p:txBody>
          </p:sp>
          <p:sp>
            <p:nvSpPr>
              <p:cNvPr id="24" name="箭头: 右 23">
                <a:extLst>
                  <a:ext uri="{FF2B5EF4-FFF2-40B4-BE49-F238E27FC236}">
                    <a16:creationId xmlns:a16="http://schemas.microsoft.com/office/drawing/2014/main" id="{634AEA61-E69C-4A8D-AA0F-FA643EB068D9}"/>
                  </a:ext>
                </a:extLst>
              </p:cNvPr>
              <p:cNvSpPr/>
              <p:nvPr/>
            </p:nvSpPr>
            <p:spPr>
              <a:xfrm>
                <a:off x="1584739" y="2557395"/>
                <a:ext cx="540634" cy="54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右 24">
                <a:extLst>
                  <a:ext uri="{FF2B5EF4-FFF2-40B4-BE49-F238E27FC236}">
                    <a16:creationId xmlns:a16="http://schemas.microsoft.com/office/drawing/2014/main" id="{641FD633-AD63-41DB-B1CC-0CC0FCA46BCF}"/>
                  </a:ext>
                </a:extLst>
              </p:cNvPr>
              <p:cNvSpPr/>
              <p:nvPr/>
            </p:nvSpPr>
            <p:spPr>
              <a:xfrm>
                <a:off x="1584739" y="3651700"/>
                <a:ext cx="540634" cy="54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27ED079D-DAD4-465A-99B7-2FA1BAA043AA}"/>
                  </a:ext>
                </a:extLst>
              </p:cNvPr>
              <p:cNvSpPr/>
              <p:nvPr/>
            </p:nvSpPr>
            <p:spPr>
              <a:xfrm>
                <a:off x="1579674" y="1518236"/>
                <a:ext cx="540634" cy="54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右 26">
                <a:extLst>
                  <a:ext uri="{FF2B5EF4-FFF2-40B4-BE49-F238E27FC236}">
                    <a16:creationId xmlns:a16="http://schemas.microsoft.com/office/drawing/2014/main" id="{5792FE33-7790-4F70-A152-67CF4AC680E1}"/>
                  </a:ext>
                </a:extLst>
              </p:cNvPr>
              <p:cNvSpPr/>
              <p:nvPr/>
            </p:nvSpPr>
            <p:spPr>
              <a:xfrm>
                <a:off x="3238554" y="1463335"/>
                <a:ext cx="540634" cy="54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右 27">
                <a:extLst>
                  <a:ext uri="{FF2B5EF4-FFF2-40B4-BE49-F238E27FC236}">
                    <a16:creationId xmlns:a16="http://schemas.microsoft.com/office/drawing/2014/main" id="{D03936A6-CEB2-4C55-894A-78C4DF18677C}"/>
                  </a:ext>
                </a:extLst>
              </p:cNvPr>
              <p:cNvSpPr/>
              <p:nvPr/>
            </p:nvSpPr>
            <p:spPr>
              <a:xfrm>
                <a:off x="3233846" y="2560077"/>
                <a:ext cx="540634" cy="54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右 28">
                <a:extLst>
                  <a:ext uri="{FF2B5EF4-FFF2-40B4-BE49-F238E27FC236}">
                    <a16:creationId xmlns:a16="http://schemas.microsoft.com/office/drawing/2014/main" id="{C354B9E1-BE83-4AF1-9512-ED82E25319F8}"/>
                  </a:ext>
                </a:extLst>
              </p:cNvPr>
              <p:cNvSpPr/>
              <p:nvPr/>
            </p:nvSpPr>
            <p:spPr>
              <a:xfrm>
                <a:off x="3241088" y="3638124"/>
                <a:ext cx="540634" cy="54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右 29">
                <a:extLst>
                  <a:ext uri="{FF2B5EF4-FFF2-40B4-BE49-F238E27FC236}">
                    <a16:creationId xmlns:a16="http://schemas.microsoft.com/office/drawing/2014/main" id="{CB944A38-1EF1-45F2-87CE-5153D7CDD656}"/>
                  </a:ext>
                </a:extLst>
              </p:cNvPr>
              <p:cNvSpPr/>
              <p:nvPr/>
            </p:nvSpPr>
            <p:spPr>
              <a:xfrm>
                <a:off x="6949592" y="2199261"/>
                <a:ext cx="623620" cy="54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右 30">
                <a:extLst>
                  <a:ext uri="{FF2B5EF4-FFF2-40B4-BE49-F238E27FC236}">
                    <a16:creationId xmlns:a16="http://schemas.microsoft.com/office/drawing/2014/main" id="{272DCAAC-5927-4B01-A2A2-DCE698F4805F}"/>
                  </a:ext>
                </a:extLst>
              </p:cNvPr>
              <p:cNvSpPr/>
              <p:nvPr/>
            </p:nvSpPr>
            <p:spPr>
              <a:xfrm>
                <a:off x="6944874" y="3261898"/>
                <a:ext cx="540634" cy="54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a:extLst>
                  <a:ext uri="{FF2B5EF4-FFF2-40B4-BE49-F238E27FC236}">
                    <a16:creationId xmlns:a16="http://schemas.microsoft.com/office/drawing/2014/main" id="{5BDCF6D6-603F-4B5C-A0D7-766A7F67BD6B}"/>
                  </a:ext>
                </a:extLst>
              </p:cNvPr>
              <p:cNvCxnSpPr>
                <a:stCxn id="21" idx="2"/>
                <a:endCxn id="22" idx="0"/>
              </p:cNvCxnSpPr>
              <p:nvPr/>
            </p:nvCxnSpPr>
            <p:spPr>
              <a:xfrm>
                <a:off x="7973514" y="2457545"/>
                <a:ext cx="0" cy="508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0BAF12E9-A0D8-47E8-A4C0-92AECC217DCE}"/>
                  </a:ext>
                </a:extLst>
              </p:cNvPr>
              <p:cNvCxnSpPr/>
              <p:nvPr/>
            </p:nvCxnSpPr>
            <p:spPr>
              <a:xfrm flipV="1">
                <a:off x="5067408" y="1276737"/>
                <a:ext cx="636753" cy="1273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44E8253C-EB22-4BBE-9990-32500170957E}"/>
                  </a:ext>
                </a:extLst>
              </p:cNvPr>
              <p:cNvCxnSpPr>
                <a:endCxn id="8" idx="1"/>
              </p:cNvCxnSpPr>
              <p:nvPr/>
            </p:nvCxnSpPr>
            <p:spPr>
              <a:xfrm flipV="1">
                <a:off x="5067408" y="2123019"/>
                <a:ext cx="703842" cy="434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8891280A-E8A2-4F34-B522-ECC18D93F6BB}"/>
                  </a:ext>
                </a:extLst>
              </p:cNvPr>
              <p:cNvCxnSpPr>
                <a:stCxn id="5" idx="3"/>
                <a:endCxn id="19" idx="1"/>
              </p:cNvCxnSpPr>
              <p:nvPr/>
            </p:nvCxnSpPr>
            <p:spPr>
              <a:xfrm>
                <a:off x="5067408" y="2549879"/>
                <a:ext cx="703842" cy="45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70BFF01A-9D72-4B9F-99B8-A980647033E6}"/>
                  </a:ext>
                </a:extLst>
              </p:cNvPr>
              <p:cNvCxnSpPr>
                <a:stCxn id="5" idx="3"/>
                <a:endCxn id="20" idx="1"/>
              </p:cNvCxnSpPr>
              <p:nvPr/>
            </p:nvCxnSpPr>
            <p:spPr>
              <a:xfrm>
                <a:off x="5067408" y="2549879"/>
                <a:ext cx="636753" cy="1259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5" name="直接连接符 44">
              <a:extLst>
                <a:ext uri="{FF2B5EF4-FFF2-40B4-BE49-F238E27FC236}">
                  <a16:creationId xmlns:a16="http://schemas.microsoft.com/office/drawing/2014/main" id="{6EB1C60A-61DF-4613-89E7-0CDA5A2830B4}"/>
                </a:ext>
              </a:extLst>
            </p:cNvPr>
            <p:cNvCxnSpPr>
              <a:cxnSpLocks/>
            </p:cNvCxnSpPr>
            <p:nvPr/>
          </p:nvCxnSpPr>
          <p:spPr>
            <a:xfrm flipH="1">
              <a:off x="1849542" y="652292"/>
              <a:ext cx="43212" cy="3874982"/>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1CA1CDB4-6354-41F7-94D5-712142C9D684}"/>
                </a:ext>
              </a:extLst>
            </p:cNvPr>
            <p:cNvSpPr txBox="1"/>
            <p:nvPr/>
          </p:nvSpPr>
          <p:spPr>
            <a:xfrm>
              <a:off x="606287" y="790005"/>
              <a:ext cx="1201711" cy="246221"/>
            </a:xfrm>
            <a:prstGeom prst="rect">
              <a:avLst/>
            </a:prstGeom>
            <a:noFill/>
          </p:spPr>
          <p:txBody>
            <a:bodyPr wrap="square" rtlCol="0">
              <a:spAutoFit/>
            </a:bodyPr>
            <a:lstStyle/>
            <a:p>
              <a:pPr algn="ctr"/>
              <a:r>
                <a:rPr lang="zh-CN" altLang="en-US" sz="1000" b="1">
                  <a:solidFill>
                    <a:schemeClr val="accent1">
                      <a:lumMod val="50000"/>
                    </a:schemeClr>
                  </a:solidFill>
                </a:rPr>
                <a:t>十九世纪中叶以前</a:t>
              </a:r>
            </a:p>
          </p:txBody>
        </p:sp>
        <p:sp>
          <p:nvSpPr>
            <p:cNvPr id="47" name="文本框 46">
              <a:extLst>
                <a:ext uri="{FF2B5EF4-FFF2-40B4-BE49-F238E27FC236}">
                  <a16:creationId xmlns:a16="http://schemas.microsoft.com/office/drawing/2014/main" id="{F7B268D8-D4E6-4F60-8C13-226DB86F2DE5}"/>
                </a:ext>
              </a:extLst>
            </p:cNvPr>
            <p:cNvSpPr txBox="1"/>
            <p:nvPr/>
          </p:nvSpPr>
          <p:spPr>
            <a:xfrm>
              <a:off x="2131778" y="710435"/>
              <a:ext cx="1071557" cy="400110"/>
            </a:xfrm>
            <a:prstGeom prst="rect">
              <a:avLst/>
            </a:prstGeom>
            <a:noFill/>
          </p:spPr>
          <p:txBody>
            <a:bodyPr wrap="square" rtlCol="0">
              <a:spAutoFit/>
            </a:bodyPr>
            <a:lstStyle/>
            <a:p>
              <a:pPr algn="ctr"/>
              <a:r>
                <a:rPr lang="zh-CN" altLang="en-US" sz="1000" b="1">
                  <a:solidFill>
                    <a:schemeClr val="accent1">
                      <a:lumMod val="50000"/>
                    </a:schemeClr>
                  </a:solidFill>
                </a:rPr>
                <a:t>十九世纪中叶至十九世纪末</a:t>
              </a:r>
            </a:p>
          </p:txBody>
        </p:sp>
        <p:sp>
          <p:nvSpPr>
            <p:cNvPr id="48" name="文本框 47">
              <a:extLst>
                <a:ext uri="{FF2B5EF4-FFF2-40B4-BE49-F238E27FC236}">
                  <a16:creationId xmlns:a16="http://schemas.microsoft.com/office/drawing/2014/main" id="{0F413470-C57C-4BA9-BAD5-54C87F068F30}"/>
                </a:ext>
              </a:extLst>
            </p:cNvPr>
            <p:cNvSpPr txBox="1"/>
            <p:nvPr/>
          </p:nvSpPr>
          <p:spPr>
            <a:xfrm>
              <a:off x="4729737" y="708711"/>
              <a:ext cx="1071557" cy="400110"/>
            </a:xfrm>
            <a:prstGeom prst="rect">
              <a:avLst/>
            </a:prstGeom>
            <a:noFill/>
          </p:spPr>
          <p:txBody>
            <a:bodyPr wrap="square" rtlCol="0">
              <a:spAutoFit/>
            </a:bodyPr>
            <a:lstStyle/>
            <a:p>
              <a:pPr algn="ctr"/>
              <a:r>
                <a:rPr lang="zh-CN" altLang="en-US" sz="1000" b="1">
                  <a:solidFill>
                    <a:schemeClr val="accent1">
                      <a:lumMod val="50000"/>
                    </a:schemeClr>
                  </a:solidFill>
                </a:rPr>
                <a:t>十九世纪末至二十世纪初</a:t>
              </a:r>
            </a:p>
          </p:txBody>
        </p:sp>
        <p:sp>
          <p:nvSpPr>
            <p:cNvPr id="49" name="文本框 48">
              <a:extLst>
                <a:ext uri="{FF2B5EF4-FFF2-40B4-BE49-F238E27FC236}">
                  <a16:creationId xmlns:a16="http://schemas.microsoft.com/office/drawing/2014/main" id="{37C76422-B9C6-40D0-8B26-99C98D768A41}"/>
                </a:ext>
              </a:extLst>
            </p:cNvPr>
            <p:cNvSpPr txBox="1"/>
            <p:nvPr/>
          </p:nvSpPr>
          <p:spPr>
            <a:xfrm>
              <a:off x="7344663" y="715281"/>
              <a:ext cx="1071557" cy="400110"/>
            </a:xfrm>
            <a:prstGeom prst="rect">
              <a:avLst/>
            </a:prstGeom>
            <a:noFill/>
          </p:spPr>
          <p:txBody>
            <a:bodyPr wrap="square" rtlCol="0">
              <a:spAutoFit/>
            </a:bodyPr>
            <a:lstStyle/>
            <a:p>
              <a:pPr algn="ctr"/>
              <a:r>
                <a:rPr lang="zh-CN" altLang="en-US" sz="1000" b="1">
                  <a:solidFill>
                    <a:schemeClr val="accent1">
                      <a:lumMod val="50000"/>
                    </a:schemeClr>
                  </a:solidFill>
                </a:rPr>
                <a:t>二十世纪初至二十世纪中叶</a:t>
              </a:r>
            </a:p>
          </p:txBody>
        </p:sp>
        <p:sp>
          <p:nvSpPr>
            <p:cNvPr id="50" name="文本框 49">
              <a:extLst>
                <a:ext uri="{FF2B5EF4-FFF2-40B4-BE49-F238E27FC236}">
                  <a16:creationId xmlns:a16="http://schemas.microsoft.com/office/drawing/2014/main" id="{FA119C3F-D7F7-4F43-B741-8490BED22CAB}"/>
                </a:ext>
              </a:extLst>
            </p:cNvPr>
            <p:cNvSpPr txBox="1"/>
            <p:nvPr/>
          </p:nvSpPr>
          <p:spPr>
            <a:xfrm>
              <a:off x="795896" y="4199125"/>
              <a:ext cx="603551" cy="307777"/>
            </a:xfrm>
            <a:prstGeom prst="rect">
              <a:avLst/>
            </a:prstGeom>
            <a:noFill/>
          </p:spPr>
          <p:txBody>
            <a:bodyPr wrap="square" rtlCol="0">
              <a:spAutoFit/>
            </a:bodyPr>
            <a:lstStyle/>
            <a:p>
              <a:pPr algn="ctr"/>
              <a:r>
                <a:rPr lang="zh-CN" altLang="en-US" sz="1400" b="1">
                  <a:solidFill>
                    <a:schemeClr val="accent6">
                      <a:lumMod val="50000"/>
                    </a:schemeClr>
                  </a:solidFill>
                </a:rPr>
                <a:t>背景</a:t>
              </a:r>
            </a:p>
          </p:txBody>
        </p:sp>
        <p:sp>
          <p:nvSpPr>
            <p:cNvPr id="51" name="文本框 50">
              <a:extLst>
                <a:ext uri="{FF2B5EF4-FFF2-40B4-BE49-F238E27FC236}">
                  <a16:creationId xmlns:a16="http://schemas.microsoft.com/office/drawing/2014/main" id="{D82EE9BC-EF35-4C13-BE54-E0E39BE9C61B}"/>
                </a:ext>
              </a:extLst>
            </p:cNvPr>
            <p:cNvSpPr txBox="1"/>
            <p:nvPr/>
          </p:nvSpPr>
          <p:spPr>
            <a:xfrm>
              <a:off x="2371005" y="4197517"/>
              <a:ext cx="603551" cy="307777"/>
            </a:xfrm>
            <a:prstGeom prst="rect">
              <a:avLst/>
            </a:prstGeom>
            <a:noFill/>
          </p:spPr>
          <p:txBody>
            <a:bodyPr wrap="square" rtlCol="0">
              <a:spAutoFit/>
            </a:bodyPr>
            <a:lstStyle/>
            <a:p>
              <a:pPr algn="ctr"/>
              <a:r>
                <a:rPr lang="zh-CN" altLang="en-US" sz="1400" b="1">
                  <a:solidFill>
                    <a:schemeClr val="accent6">
                      <a:lumMod val="50000"/>
                    </a:schemeClr>
                  </a:solidFill>
                </a:rPr>
                <a:t>奠基</a:t>
              </a:r>
            </a:p>
          </p:txBody>
        </p:sp>
        <p:sp>
          <p:nvSpPr>
            <p:cNvPr id="52" name="文本框 51">
              <a:extLst>
                <a:ext uri="{FF2B5EF4-FFF2-40B4-BE49-F238E27FC236}">
                  <a16:creationId xmlns:a16="http://schemas.microsoft.com/office/drawing/2014/main" id="{F4CE13DB-1629-41BD-B117-87B9A3C0D46D}"/>
                </a:ext>
              </a:extLst>
            </p:cNvPr>
            <p:cNvSpPr txBox="1"/>
            <p:nvPr/>
          </p:nvSpPr>
          <p:spPr>
            <a:xfrm>
              <a:off x="7022322" y="4199125"/>
              <a:ext cx="603551" cy="307777"/>
            </a:xfrm>
            <a:prstGeom prst="rect">
              <a:avLst/>
            </a:prstGeom>
            <a:noFill/>
          </p:spPr>
          <p:txBody>
            <a:bodyPr wrap="square" rtlCol="0">
              <a:spAutoFit/>
            </a:bodyPr>
            <a:lstStyle/>
            <a:p>
              <a:pPr algn="ctr"/>
              <a:r>
                <a:rPr lang="zh-CN" altLang="en-US" sz="1400" b="1">
                  <a:solidFill>
                    <a:schemeClr val="accent6">
                      <a:lumMod val="50000"/>
                    </a:schemeClr>
                  </a:solidFill>
                </a:rPr>
                <a:t>发展</a:t>
              </a:r>
            </a:p>
          </p:txBody>
        </p:sp>
        <p:cxnSp>
          <p:nvCxnSpPr>
            <p:cNvPr id="55" name="直接连接符 54">
              <a:extLst>
                <a:ext uri="{FF2B5EF4-FFF2-40B4-BE49-F238E27FC236}">
                  <a16:creationId xmlns:a16="http://schemas.microsoft.com/office/drawing/2014/main" id="{3CE789D4-C6AB-4CF1-A0D9-5741EC7F6FC1}"/>
                </a:ext>
              </a:extLst>
            </p:cNvPr>
            <p:cNvCxnSpPr>
              <a:cxnSpLocks/>
            </p:cNvCxnSpPr>
            <p:nvPr/>
          </p:nvCxnSpPr>
          <p:spPr>
            <a:xfrm flipH="1">
              <a:off x="3487228" y="652292"/>
              <a:ext cx="43212" cy="3874982"/>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A0917C60-EC19-4265-B3F5-977C6439586C}"/>
                </a:ext>
              </a:extLst>
            </p:cNvPr>
            <p:cNvCxnSpPr>
              <a:cxnSpLocks/>
            </p:cNvCxnSpPr>
            <p:nvPr/>
          </p:nvCxnSpPr>
          <p:spPr>
            <a:xfrm>
              <a:off x="7305036" y="652292"/>
              <a:ext cx="38125" cy="3566869"/>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5605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数理逻辑发展的背景</a:t>
            </a:r>
            <a:r>
              <a:rPr lang="en-US" altLang="zh-CN" sz="1400"/>
              <a:t>-</a:t>
            </a:r>
            <a:r>
              <a:rPr lang="zh-CN" altLang="en-US" sz="1400"/>
              <a:t>数学基础的三次危机</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21</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26CC09B-A250-4F57-806D-68FD49A3469B}"/>
                  </a:ext>
                </a:extLst>
              </p:cNvPr>
              <p:cNvSpPr txBox="1"/>
              <p:nvPr/>
            </p:nvSpPr>
            <p:spPr>
              <a:xfrm>
                <a:off x="768413" y="753070"/>
                <a:ext cx="7607168" cy="3867725"/>
              </a:xfrm>
              <a:prstGeom prst="rect">
                <a:avLst/>
              </a:prstGeom>
              <a:solidFill>
                <a:schemeClr val="accent5">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第一次危机（公元前</a:t>
                </a:r>
                <a:r>
                  <a:rPr lang="en-US" altLang="zh-CN" sz="1600" b="1">
                    <a:solidFill>
                      <a:schemeClr val="accent2">
                        <a:lumMod val="50000"/>
                      </a:schemeClr>
                    </a:solidFill>
                    <a:latin typeface="楷体" panose="02010609060101010101" pitchFamily="49" charset="-122"/>
                    <a:ea typeface="楷体" panose="02010609060101010101" pitchFamily="49" charset="-122"/>
                  </a:rPr>
                  <a:t>5</a:t>
                </a:r>
                <a:r>
                  <a:rPr lang="zh-CN" altLang="en-US" sz="1600" b="1">
                    <a:solidFill>
                      <a:schemeClr val="accent2">
                        <a:lumMod val="50000"/>
                      </a:schemeClr>
                    </a:solidFill>
                    <a:latin typeface="楷体" panose="02010609060101010101" pitchFamily="49" charset="-122"/>
                    <a:ea typeface="楷体" panose="02010609060101010101" pitchFamily="49" charset="-122"/>
                  </a:rPr>
                  <a:t>世纪左右）：</a:t>
                </a:r>
                <a:r>
                  <a:rPr lang="zh-CN" altLang="en-US" sz="1600" b="1">
                    <a:solidFill>
                      <a:srgbClr val="C00000"/>
                    </a:solidFill>
                    <a:latin typeface="+mn-ea"/>
                  </a:rPr>
                  <a:t>无理数</a:t>
                </a:r>
                <a:r>
                  <a:rPr lang="zh-CN" altLang="en-US" sz="1600" b="1">
                    <a:solidFill>
                      <a:schemeClr val="accent2">
                        <a:lumMod val="50000"/>
                      </a:schemeClr>
                    </a:solidFill>
                    <a:latin typeface="楷体" panose="02010609060101010101" pitchFamily="49" charset="-122"/>
                    <a:ea typeface="楷体" panose="02010609060101010101" pitchFamily="49" charset="-122"/>
                  </a:rPr>
                  <a:t>的存在</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rgbClr val="002060"/>
                    </a:solidFill>
                  </a:rPr>
                  <a:t>毕达哥拉斯</a:t>
                </a:r>
                <a:r>
                  <a:rPr lang="en-US" altLang="zh-CN" sz="1400" b="1">
                    <a:solidFill>
                      <a:srgbClr val="002060"/>
                    </a:solidFill>
                  </a:rPr>
                  <a:t>(</a:t>
                </a:r>
                <a:r>
                  <a:rPr lang="zh-CN" altLang="en-US" sz="1400" b="1">
                    <a:solidFill>
                      <a:srgbClr val="002060"/>
                    </a:solidFill>
                  </a:rPr>
                  <a:t>约公元前</a:t>
                </a:r>
                <a:r>
                  <a:rPr lang="en-US" altLang="zh-CN" sz="1400" b="1">
                    <a:solidFill>
                      <a:srgbClr val="002060"/>
                    </a:solidFill>
                  </a:rPr>
                  <a:t>580-</a:t>
                </a:r>
                <a:r>
                  <a:rPr lang="zh-CN" altLang="en-US" sz="1400" b="1">
                    <a:solidFill>
                      <a:srgbClr val="002060"/>
                    </a:solidFill>
                  </a:rPr>
                  <a:t>公元前</a:t>
                </a:r>
                <a:r>
                  <a:rPr lang="en-US" altLang="zh-CN" sz="1400" b="1">
                    <a:solidFill>
                      <a:srgbClr val="002060"/>
                    </a:solidFill>
                  </a:rPr>
                  <a:t>500)</a:t>
                </a:r>
                <a:r>
                  <a:rPr lang="zh-CN" altLang="en-US" sz="1400" b="1">
                    <a:solidFill>
                      <a:srgbClr val="002060"/>
                    </a:solidFill>
                  </a:rPr>
                  <a:t>及其学派崇尚“万物皆数”</a:t>
                </a:r>
                <a:endParaRPr lang="en-US" altLang="zh-CN" sz="1400" b="1">
                  <a:solidFill>
                    <a:srgbClr val="002060"/>
                  </a:solidFill>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整数或整数比是最完美的，任何量都可表示为整数的比</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但毕达哥拉斯学派的一个门人发现正方形对角线与正方形的边之比不是整数的比</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rgbClr val="002060"/>
                    </a:solidFill>
                  </a:rPr>
                  <a:t>无理数的发现后来通过更完善的比例论解决，并促进了欧几里得几何学的发展</a:t>
                </a:r>
                <a:endParaRPr lang="en-US" altLang="zh-CN" sz="1400" b="1">
                  <a:solidFill>
                    <a:srgbClr val="002060"/>
                  </a:solidFill>
                </a:endParaRPr>
              </a:p>
              <a:p>
                <a:pPr marL="285750" indent="-285750">
                  <a:spcBef>
                    <a:spcPts val="9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第二次危机（十七、十八世纪）：</a:t>
                </a:r>
                <a:r>
                  <a:rPr lang="zh-CN" altLang="en-US" sz="1600" b="1">
                    <a:solidFill>
                      <a:srgbClr val="C00000"/>
                    </a:solidFill>
                    <a:latin typeface="+mn-ea"/>
                  </a:rPr>
                  <a:t>无穷小量</a:t>
                </a:r>
                <a:r>
                  <a:rPr lang="zh-CN" altLang="en-US" sz="1600" b="1">
                    <a:solidFill>
                      <a:schemeClr val="accent2">
                        <a:lumMod val="50000"/>
                      </a:schemeClr>
                    </a:solidFill>
                    <a:latin typeface="楷体" panose="02010609060101010101" pitchFamily="49" charset="-122"/>
                    <a:ea typeface="楷体" panose="02010609060101010101" pitchFamily="49" charset="-122"/>
                  </a:rPr>
                  <a:t>的性质</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000"/>
                  </a:lnSpc>
                  <a:spcBef>
                    <a:spcPts val="600"/>
                  </a:spcBef>
                  <a:buFont typeface="Arial" panose="020B0604020202020204" pitchFamily="34" charset="0"/>
                  <a:buChar char="•"/>
                </a:pPr>
                <a:r>
                  <a:rPr lang="zh-CN" altLang="en-US" sz="1400" b="1">
                    <a:solidFill>
                      <a:srgbClr val="002060"/>
                    </a:solidFill>
                  </a:rPr>
                  <a:t>十七、十八世纪发展的微积分技术考察函数值增量时，要求增量无限趋于</a:t>
                </a:r>
                <a:r>
                  <a:rPr lang="en-US" altLang="zh-CN" sz="1400" b="1">
                    <a:solidFill>
                      <a:srgbClr val="002060"/>
                    </a:solidFill>
                  </a:rPr>
                  <a:t>0</a:t>
                </a:r>
                <a:r>
                  <a:rPr lang="zh-CN" altLang="en-US" sz="1400" b="1">
                    <a:solidFill>
                      <a:srgbClr val="002060"/>
                    </a:solidFill>
                  </a:rPr>
                  <a:t>，又不等于</a:t>
                </a:r>
                <a:r>
                  <a:rPr lang="en-US" altLang="zh-CN" sz="1400" b="1">
                    <a:solidFill>
                      <a:srgbClr val="002060"/>
                    </a:solidFill>
                  </a:rPr>
                  <a:t>0</a:t>
                </a:r>
                <a:r>
                  <a:rPr lang="zh-CN" altLang="en-US" sz="1400" b="1">
                    <a:solidFill>
                      <a:srgbClr val="002060"/>
                    </a:solidFill>
                  </a:rPr>
                  <a:t>，但在必要时又需舍去的“神秘”做法，引起人们对无穷小量及实数到底是什么的探讨</a:t>
                </a:r>
                <a:endParaRPr lang="en-US" altLang="zh-CN" sz="1400" b="1">
                  <a:solidFill>
                    <a:srgbClr val="002060"/>
                  </a:solidFill>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柯西使用“</a:t>
                </a:r>
                <a14:m>
                  <m:oMath xmlns:m="http://schemas.openxmlformats.org/officeDocument/2006/math">
                    <m:r>
                      <a:rPr lang="zh-CN" altLang="en-US" sz="1200" b="1">
                        <a:solidFill>
                          <a:schemeClr val="accent6">
                            <a:lumMod val="50000"/>
                          </a:schemeClr>
                        </a:solidFill>
                        <a:latin typeface="Cambria Math" panose="02040503050406030204" pitchFamily="18" charset="0"/>
                        <a:ea typeface="楷体" panose="02010609060101010101" pitchFamily="49" charset="-122"/>
                      </a:rPr>
                      <m:t>𝛆</m:t>
                    </m:r>
                    <m:r>
                      <a:rPr lang="en-US" altLang="zh-CN" sz="1200" b="1">
                        <a:solidFill>
                          <a:schemeClr val="accent6">
                            <a:lumMod val="50000"/>
                          </a:schemeClr>
                        </a:solidFill>
                        <a:latin typeface="Cambria Math" panose="02040503050406030204" pitchFamily="18" charset="0"/>
                        <a:ea typeface="楷体" panose="02010609060101010101" pitchFamily="49" charset="-122"/>
                      </a:rPr>
                      <m:t>−</m:t>
                    </m:r>
                    <m:r>
                      <a:rPr lang="en-US" altLang="zh-CN" sz="1200" b="1">
                        <a:solidFill>
                          <a:schemeClr val="accent6">
                            <a:lumMod val="50000"/>
                          </a:schemeClr>
                        </a:solidFill>
                        <a:latin typeface="Cambria Math" panose="02040503050406030204" pitchFamily="18" charset="0"/>
                        <a:ea typeface="楷体" panose="02010609060101010101" pitchFamily="49" charset="-122"/>
                      </a:rPr>
                      <m:t>𝜹</m:t>
                    </m:r>
                  </m:oMath>
                </a14:m>
                <a:r>
                  <a:rPr lang="zh-CN" altLang="en-US" sz="1200" b="1">
                    <a:solidFill>
                      <a:schemeClr val="accent6">
                        <a:lumMod val="50000"/>
                      </a:schemeClr>
                    </a:solidFill>
                    <a:latin typeface="楷体" panose="02010609060101010101" pitchFamily="49" charset="-122"/>
                    <a:ea typeface="楷体" panose="02010609060101010101" pitchFamily="49" charset="-122"/>
                  </a:rPr>
                  <a:t>”逻辑语言给出极限、级数收敛的严格定义</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维尔士特拉斯、戴德金、康托尔给出实数的严格定义，将实数建立在集合论基础上</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285750" indent="-285750">
                  <a:spcBef>
                    <a:spcPts val="9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第三次危机（十九世纪末二十世纪初）：</a:t>
                </a:r>
                <a:r>
                  <a:rPr lang="zh-CN" altLang="en-US" sz="1600" b="1">
                    <a:solidFill>
                      <a:srgbClr val="C00000"/>
                    </a:solidFill>
                    <a:latin typeface="+mn-ea"/>
                  </a:rPr>
                  <a:t>集合悖论</a:t>
                </a:r>
                <a:r>
                  <a:rPr lang="zh-CN" altLang="en-US" sz="1600" b="1">
                    <a:solidFill>
                      <a:schemeClr val="accent2">
                        <a:lumMod val="50000"/>
                      </a:schemeClr>
                    </a:solidFill>
                    <a:latin typeface="楷体" panose="02010609060101010101" pitchFamily="49" charset="-122"/>
                    <a:ea typeface="楷体" panose="02010609060101010101" pitchFamily="49" charset="-122"/>
                  </a:rPr>
                  <a:t>的发现</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rgbClr val="002060"/>
                    </a:solidFill>
                  </a:rPr>
                  <a:t>罗素悖论</a:t>
                </a:r>
                <a:r>
                  <a:rPr lang="en-US" altLang="zh-CN" sz="1400" b="1">
                    <a:solidFill>
                      <a:srgbClr val="002060"/>
                    </a:solidFill>
                  </a:rPr>
                  <a:t>(</a:t>
                </a:r>
                <a:r>
                  <a:rPr lang="zh-CN" altLang="en-US" sz="1400" b="1">
                    <a:solidFill>
                      <a:srgbClr val="002060"/>
                    </a:solidFill>
                  </a:rPr>
                  <a:t>理发师悖论</a:t>
                </a:r>
                <a:r>
                  <a:rPr lang="en-US" altLang="zh-CN" sz="1400" b="1">
                    <a:solidFill>
                      <a:srgbClr val="002060"/>
                    </a:solidFill>
                  </a:rPr>
                  <a:t>)</a:t>
                </a:r>
                <a:r>
                  <a:rPr lang="zh-CN" altLang="en-US" sz="1400" b="1">
                    <a:solidFill>
                      <a:srgbClr val="002060"/>
                    </a:solidFill>
                  </a:rPr>
                  <a:t>：</a:t>
                </a:r>
                <a14:m>
                  <m:oMath xmlns:m="http://schemas.openxmlformats.org/officeDocument/2006/math">
                    <m:r>
                      <a:rPr lang="en-US" altLang="zh-CN" sz="1400" b="1">
                        <a:solidFill>
                          <a:srgbClr val="002060"/>
                        </a:solidFill>
                        <a:latin typeface="Cambria Math" panose="02040503050406030204" pitchFamily="18" charset="0"/>
                      </a:rPr>
                      <m:t>𝑺</m:t>
                    </m:r>
                    <m:r>
                      <a:rPr lang="en-US" altLang="zh-CN" sz="1400" b="1">
                        <a:solidFill>
                          <a:srgbClr val="002060"/>
                        </a:solidFill>
                        <a:latin typeface="Cambria Math" panose="02040503050406030204" pitchFamily="18" charset="0"/>
                      </a:rPr>
                      <m:t>=</m:t>
                    </m:r>
                    <m:d>
                      <m:dPr>
                        <m:begChr m:val="{"/>
                        <m:endChr m:val="}"/>
                        <m:sepChr m:val="∣"/>
                        <m:ctrlPr>
                          <a:rPr lang="en-US" altLang="zh-CN" sz="1400" b="1" i="1">
                            <a:solidFill>
                              <a:srgbClr val="002060"/>
                            </a:solidFill>
                            <a:latin typeface="Cambria Math" panose="02040503050406030204" pitchFamily="18" charset="0"/>
                          </a:rPr>
                        </m:ctrlPr>
                      </m:dPr>
                      <m:e>
                        <m:r>
                          <a:rPr lang="en-US" altLang="zh-CN" sz="1400" b="1">
                            <a:solidFill>
                              <a:srgbClr val="002060"/>
                            </a:solidFill>
                            <a:latin typeface="Cambria Math" panose="02040503050406030204" pitchFamily="18" charset="0"/>
                          </a:rPr>
                          <m:t>𝒙</m:t>
                        </m:r>
                      </m:e>
                      <m:e>
                        <m:r>
                          <a:rPr lang="en-US" altLang="zh-CN" sz="1400" b="1">
                            <a:solidFill>
                              <a:srgbClr val="002060"/>
                            </a:solidFill>
                            <a:latin typeface="Cambria Math" panose="02040503050406030204" pitchFamily="18" charset="0"/>
                          </a:rPr>
                          <m:t>𝒙</m:t>
                        </m:r>
                        <m:r>
                          <a:rPr lang="en-US" altLang="zh-CN" sz="1400" b="1">
                            <a:solidFill>
                              <a:srgbClr val="002060"/>
                            </a:solidFill>
                            <a:latin typeface="Cambria Math" panose="02040503050406030204" pitchFamily="18" charset="0"/>
                          </a:rPr>
                          <m:t>∉</m:t>
                        </m:r>
                        <m:r>
                          <a:rPr lang="en-US" altLang="zh-CN" sz="1400" b="1">
                            <a:solidFill>
                              <a:srgbClr val="002060"/>
                            </a:solidFill>
                            <a:latin typeface="Cambria Math" panose="02040503050406030204" pitchFamily="18" charset="0"/>
                          </a:rPr>
                          <m:t>𝒙</m:t>
                        </m:r>
                      </m:e>
                    </m:d>
                  </m:oMath>
                </a14:m>
                <a:r>
                  <a:rPr lang="zh-CN" altLang="en-US" sz="1400" b="1">
                    <a:solidFill>
                      <a:srgbClr val="002060"/>
                    </a:solidFill>
                  </a:rPr>
                  <a:t>可定义合适的集合吗？</a:t>
                </a:r>
                <a14:m>
                  <m:oMath xmlns:m="http://schemas.openxmlformats.org/officeDocument/2006/math">
                    <m:r>
                      <a:rPr lang="en-US" altLang="zh-CN" sz="1400" b="1">
                        <a:solidFill>
                          <a:srgbClr val="002060"/>
                        </a:solidFill>
                        <a:latin typeface="Cambria Math" panose="02040503050406030204" pitchFamily="18" charset="0"/>
                      </a:rPr>
                      <m:t>𝑺</m:t>
                    </m:r>
                    <m:r>
                      <a:rPr lang="en-US" altLang="zh-CN" sz="1400" b="1">
                        <a:solidFill>
                          <a:srgbClr val="002060"/>
                        </a:solidFill>
                        <a:latin typeface="Cambria Math" panose="02040503050406030204" pitchFamily="18" charset="0"/>
                      </a:rPr>
                      <m:t>∈</m:t>
                    </m:r>
                    <m:r>
                      <a:rPr lang="en-US" altLang="zh-CN" sz="1400" b="1">
                        <a:solidFill>
                          <a:srgbClr val="002060"/>
                        </a:solidFill>
                        <a:latin typeface="Cambria Math" panose="02040503050406030204" pitchFamily="18" charset="0"/>
                      </a:rPr>
                      <m:t>𝑺</m:t>
                    </m:r>
                  </m:oMath>
                </a14:m>
                <a:r>
                  <a:rPr lang="zh-CN" altLang="en-US" sz="1400" b="1">
                    <a:solidFill>
                      <a:srgbClr val="002060"/>
                    </a:solidFill>
                  </a:rPr>
                  <a:t>？</a:t>
                </a:r>
                <a:endParaRPr lang="en-US" altLang="zh-CN" sz="1400" b="1">
                  <a:solidFill>
                    <a:srgbClr val="002060"/>
                  </a:solidFill>
                </a:endParaRPr>
              </a:p>
              <a:p>
                <a:pPr marL="742950" lvl="1" indent="-285750">
                  <a:spcBef>
                    <a:spcPts val="600"/>
                  </a:spcBef>
                  <a:buFont typeface="Arial" panose="020B0604020202020204" pitchFamily="34" charset="0"/>
                  <a:buChar char="•"/>
                </a:pPr>
                <a:r>
                  <a:rPr lang="zh-CN" altLang="en-US" sz="1400" b="1">
                    <a:solidFill>
                      <a:srgbClr val="002060"/>
                    </a:solidFill>
                  </a:rPr>
                  <a:t>集合悖论的发现和分析促进了对数学基础的探索，导致了数理逻辑学科的蓬勃发展</a:t>
                </a:r>
              </a:p>
            </p:txBody>
          </p:sp>
        </mc:Choice>
        <mc:Fallback xmlns="">
          <p:sp>
            <p:nvSpPr>
              <p:cNvPr id="2" name="文本框 1">
                <a:extLst>
                  <a:ext uri="{FF2B5EF4-FFF2-40B4-BE49-F238E27FC236}">
                    <a16:creationId xmlns:a16="http://schemas.microsoft.com/office/drawing/2014/main" id="{626CC09B-A250-4F57-806D-68FD49A3469B}"/>
                  </a:ext>
                </a:extLst>
              </p:cNvPr>
              <p:cNvSpPr txBox="1">
                <a:spLocks noRot="1" noChangeAspect="1" noMove="1" noResize="1" noEditPoints="1" noAdjustHandles="1" noChangeArrowheads="1" noChangeShapeType="1" noTextEdit="1"/>
              </p:cNvSpPr>
              <p:nvPr/>
            </p:nvSpPr>
            <p:spPr>
              <a:xfrm>
                <a:off x="768413" y="753070"/>
                <a:ext cx="7607168" cy="3867725"/>
              </a:xfrm>
              <a:prstGeom prst="rect">
                <a:avLst/>
              </a:prstGeom>
              <a:blipFill>
                <a:blip r:embed="rId2"/>
                <a:stretch>
                  <a:fillRect l="-321" t="-789" b="-7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6377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数理逻辑发展的背景</a:t>
            </a:r>
            <a:r>
              <a:rPr lang="en-US" altLang="zh-CN" sz="1400"/>
              <a:t>-</a:t>
            </a:r>
            <a:r>
              <a:rPr lang="zh-CN" altLang="en-US" sz="1400"/>
              <a:t>康托尔</a:t>
            </a:r>
            <a:r>
              <a:rPr lang="en-US" altLang="zh-CN" sz="1400"/>
              <a:t>(Georg Cantor, 1845-1918</a:t>
            </a:r>
            <a:r>
              <a:rPr lang="zh-CN" altLang="en-US" sz="1400"/>
              <a:t>，德国数学家</a:t>
            </a:r>
            <a:r>
              <a:rPr lang="en-US" altLang="zh-CN" sz="1400"/>
              <a:t>)</a:t>
            </a:r>
            <a:r>
              <a:rPr lang="zh-CN" altLang="en-US" sz="1400"/>
              <a:t>与集合论的创立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22</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626CC09B-A250-4F57-806D-68FD49A3469B}"/>
              </a:ext>
            </a:extLst>
          </p:cNvPr>
          <p:cNvSpPr txBox="1"/>
          <p:nvPr/>
        </p:nvSpPr>
        <p:spPr>
          <a:xfrm>
            <a:off x="768413" y="835143"/>
            <a:ext cx="7607168" cy="3703578"/>
          </a:xfrm>
          <a:prstGeom prst="rect">
            <a:avLst/>
          </a:prstGeom>
          <a:solidFill>
            <a:schemeClr val="accent5">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康托尔在研究函数的三角级数表示唯一性问题时认识到无穷集合的重要性</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rgbClr val="002060"/>
                </a:solidFill>
              </a:rPr>
              <a:t>康托尔</a:t>
            </a:r>
            <a:r>
              <a:rPr lang="en-US" altLang="zh-CN" sz="1400" b="1">
                <a:solidFill>
                  <a:srgbClr val="002060"/>
                </a:solidFill>
              </a:rPr>
              <a:t>1870</a:t>
            </a:r>
            <a:r>
              <a:rPr lang="zh-CN" altLang="en-US" sz="1400" b="1">
                <a:solidFill>
                  <a:srgbClr val="002060"/>
                </a:solidFill>
              </a:rPr>
              <a:t>年和</a:t>
            </a:r>
            <a:r>
              <a:rPr lang="en-US" altLang="zh-CN" sz="1400" b="1">
                <a:solidFill>
                  <a:srgbClr val="002060"/>
                </a:solidFill>
              </a:rPr>
              <a:t>1871</a:t>
            </a:r>
            <a:r>
              <a:rPr lang="zh-CN" altLang="en-US" sz="1400" b="1">
                <a:solidFill>
                  <a:srgbClr val="002060"/>
                </a:solidFill>
              </a:rPr>
              <a:t>年发表的两篇论文证明了函数的三角级数表示的唯一性定理</a:t>
            </a:r>
            <a:endParaRPr lang="en-US" altLang="zh-CN" sz="1400" b="1">
              <a:solidFill>
                <a:srgbClr val="002060"/>
              </a:solidFill>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即若函数在某个区间内除间断点外所有点上能展开为收敛于函数值的三角级数，则这样的三角级数是唯一的</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康托尔证明了即使这种间断点有无穷多个，定理仍然成立</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285750" indent="-285750">
              <a:spcBef>
                <a:spcPts val="12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集合论的诞生</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000"/>
              </a:lnSpc>
              <a:spcBef>
                <a:spcPts val="600"/>
              </a:spcBef>
              <a:buFont typeface="Arial" panose="020B0604020202020204" pitchFamily="34" charset="0"/>
              <a:buChar char="•"/>
            </a:pPr>
            <a:r>
              <a:rPr lang="en-US" altLang="zh-CN" sz="1400" b="1">
                <a:solidFill>
                  <a:srgbClr val="002060"/>
                </a:solidFill>
              </a:rPr>
              <a:t>1873</a:t>
            </a:r>
            <a:r>
              <a:rPr lang="zh-CN" altLang="en-US" sz="1400" b="1">
                <a:solidFill>
                  <a:srgbClr val="002060"/>
                </a:solidFill>
              </a:rPr>
              <a:t>年</a:t>
            </a:r>
            <a:r>
              <a:rPr lang="en-US" altLang="zh-CN" sz="1400" b="1">
                <a:solidFill>
                  <a:srgbClr val="002060"/>
                </a:solidFill>
              </a:rPr>
              <a:t>12</a:t>
            </a:r>
            <a:r>
              <a:rPr lang="zh-CN" altLang="en-US" sz="1400" b="1">
                <a:solidFill>
                  <a:srgbClr val="002060"/>
                </a:solidFill>
              </a:rPr>
              <a:t>月</a:t>
            </a:r>
            <a:r>
              <a:rPr lang="en-US" altLang="zh-CN" sz="1400" b="1">
                <a:solidFill>
                  <a:srgbClr val="002060"/>
                </a:solidFill>
              </a:rPr>
              <a:t>7</a:t>
            </a:r>
            <a:r>
              <a:rPr lang="zh-CN" altLang="en-US" sz="1400" b="1">
                <a:solidFill>
                  <a:srgbClr val="002060"/>
                </a:solidFill>
              </a:rPr>
              <a:t>日康托尔给戴德金的信说他成功证明了实数的“集体”不能同正整数的“集体”一一对应，这一天被看做是</a:t>
            </a:r>
            <a:r>
              <a:rPr lang="zh-CN" altLang="en-US" sz="1400" b="1">
                <a:solidFill>
                  <a:srgbClr val="C00000"/>
                </a:solidFill>
              </a:rPr>
              <a:t>集合论的诞生日</a:t>
            </a:r>
            <a:endParaRPr lang="en-US" altLang="zh-CN" sz="1400" b="1">
              <a:solidFill>
                <a:srgbClr val="C00000"/>
              </a:solidFill>
            </a:endParaRPr>
          </a:p>
          <a:p>
            <a:pPr marL="742950" lvl="1" indent="-285750">
              <a:lnSpc>
                <a:spcPts val="2000"/>
              </a:lnSpc>
              <a:spcBef>
                <a:spcPts val="600"/>
              </a:spcBef>
              <a:buFont typeface="Arial" panose="020B0604020202020204" pitchFamily="34" charset="0"/>
              <a:buChar char="•"/>
            </a:pPr>
            <a:r>
              <a:rPr lang="en-US" altLang="zh-CN" sz="1400" b="1">
                <a:solidFill>
                  <a:srgbClr val="002060"/>
                </a:solidFill>
              </a:rPr>
              <a:t>1874</a:t>
            </a:r>
            <a:r>
              <a:rPr lang="zh-CN" altLang="en-US" sz="1400" b="1">
                <a:solidFill>
                  <a:srgbClr val="002060"/>
                </a:solidFill>
              </a:rPr>
              <a:t>年康托尔以“论所有实代数数集体的一个性质”发表了这个证明，文中提出了“可数集”的概念，并以</a:t>
            </a:r>
            <a:r>
              <a:rPr lang="zh-CN" altLang="en-US" sz="1400" b="1">
                <a:solidFill>
                  <a:srgbClr val="C00000"/>
                </a:solidFill>
              </a:rPr>
              <a:t>一一对应</a:t>
            </a:r>
            <a:r>
              <a:rPr lang="zh-CN" altLang="en-US" sz="1400" b="1">
                <a:solidFill>
                  <a:srgbClr val="002060"/>
                </a:solidFill>
              </a:rPr>
              <a:t>为准则对无穷集合进行了分类，证明了一些重要结果</a:t>
            </a:r>
            <a:endParaRPr lang="en-US" altLang="zh-CN" sz="1400" b="1">
              <a:solidFill>
                <a:srgbClr val="002060"/>
              </a:solidFill>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代数数（即是某有理数系数方程解的数）集合是可数集，但超越数不是可数集</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使用</a:t>
            </a:r>
            <a:r>
              <a:rPr lang="zh-CN" altLang="en-US" sz="1200" b="1">
                <a:solidFill>
                  <a:srgbClr val="C00000"/>
                </a:solidFill>
                <a:latin typeface="+mn-ea"/>
              </a:rPr>
              <a:t>对角线方法</a:t>
            </a:r>
            <a:r>
              <a:rPr lang="zh-CN" altLang="en-US" sz="1200" b="1">
                <a:solidFill>
                  <a:schemeClr val="accent6">
                    <a:lumMod val="50000"/>
                  </a:schemeClr>
                </a:solidFill>
                <a:latin typeface="楷体" panose="02010609060101010101" pitchFamily="49" charset="-122"/>
                <a:ea typeface="楷体" panose="02010609060101010101" pitchFamily="49" charset="-122"/>
              </a:rPr>
              <a:t>证明了任何有限线段上的实数构成的集合不是可数集</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一切无穷集合并非都是可数的，无穷集通有穷集一样也有数量（后来称为基数）上的差异</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p:txBody>
      </p:sp>
      <p:sp>
        <p:nvSpPr>
          <p:cNvPr id="3" name="文本框 2">
            <a:extLst>
              <a:ext uri="{FF2B5EF4-FFF2-40B4-BE49-F238E27FC236}">
                <a16:creationId xmlns:a16="http://schemas.microsoft.com/office/drawing/2014/main" id="{FB17EC19-BD3C-4F6B-9AAC-4C87FBD4CC2E}"/>
              </a:ext>
            </a:extLst>
          </p:cNvPr>
          <p:cNvSpPr txBox="1"/>
          <p:nvPr/>
        </p:nvSpPr>
        <p:spPr>
          <a:xfrm>
            <a:off x="6226651" y="1841920"/>
            <a:ext cx="2148930" cy="523220"/>
          </a:xfrm>
          <a:prstGeom prst="rect">
            <a:avLst/>
          </a:prstGeom>
          <a:solidFill>
            <a:schemeClr val="accent2">
              <a:lumMod val="50000"/>
            </a:schemeClr>
          </a:solidFill>
        </p:spPr>
        <p:txBody>
          <a:bodyPr wrap="square" rtlCol="0">
            <a:spAutoFit/>
          </a:bodyPr>
          <a:lstStyle/>
          <a:p>
            <a:r>
              <a:rPr lang="zh-CN" altLang="en-US" sz="1400" b="1">
                <a:solidFill>
                  <a:schemeClr val="bg1"/>
                </a:solidFill>
              </a:rPr>
              <a:t>实际上，实数的每种定义都涉及有理数的无穷集合</a:t>
            </a:r>
          </a:p>
        </p:txBody>
      </p:sp>
    </p:spTree>
    <p:extLst>
      <p:ext uri="{BB962C8B-B14F-4D97-AF65-F5344CB8AC3E}">
        <p14:creationId xmlns:p14="http://schemas.microsoft.com/office/powerpoint/2010/main" val="909120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数理逻辑发展的背景</a:t>
            </a:r>
            <a:r>
              <a:rPr lang="en-US" altLang="zh-CN" sz="1400"/>
              <a:t>-</a:t>
            </a:r>
            <a:r>
              <a:rPr lang="zh-CN" altLang="en-US" sz="1400"/>
              <a:t>康托尔</a:t>
            </a:r>
            <a:r>
              <a:rPr lang="en-US" altLang="zh-CN" sz="1400"/>
              <a:t>(Georg Cantor, 1845-1918</a:t>
            </a:r>
            <a:r>
              <a:rPr lang="zh-CN" altLang="en-US" sz="1400"/>
              <a:t>，德国数学家</a:t>
            </a:r>
            <a:r>
              <a:rPr lang="en-US" altLang="zh-CN" sz="1400"/>
              <a:t>)</a:t>
            </a:r>
            <a:r>
              <a:rPr lang="zh-CN" altLang="en-US" sz="1400"/>
              <a:t>与集合论的创立（续）</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23</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26CC09B-A250-4F57-806D-68FD49A3469B}"/>
                  </a:ext>
                </a:extLst>
              </p:cNvPr>
              <p:cNvSpPr txBox="1"/>
              <p:nvPr/>
            </p:nvSpPr>
            <p:spPr>
              <a:xfrm>
                <a:off x="768413" y="786412"/>
                <a:ext cx="7607168" cy="3801041"/>
              </a:xfrm>
              <a:prstGeom prst="rect">
                <a:avLst/>
              </a:prstGeom>
              <a:solidFill>
                <a:schemeClr val="accent5">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康托尔在</a:t>
                </a:r>
                <a:r>
                  <a:rPr lang="en-US" altLang="zh-CN" sz="1600" b="1">
                    <a:solidFill>
                      <a:schemeClr val="accent2">
                        <a:lumMod val="50000"/>
                      </a:schemeClr>
                    </a:solidFill>
                    <a:latin typeface="楷体" panose="02010609060101010101" pitchFamily="49" charset="-122"/>
                    <a:ea typeface="楷体" panose="02010609060101010101" pitchFamily="49" charset="-122"/>
                  </a:rPr>
                  <a:t>1879</a:t>
                </a:r>
                <a:r>
                  <a:rPr lang="zh-CN" altLang="en-US" sz="1600" b="1">
                    <a:solidFill>
                      <a:schemeClr val="accent2">
                        <a:lumMod val="50000"/>
                      </a:schemeClr>
                    </a:solidFill>
                    <a:latin typeface="楷体" panose="02010609060101010101" pitchFamily="49" charset="-122"/>
                    <a:ea typeface="楷体" panose="02010609060101010101" pitchFamily="49" charset="-122"/>
                  </a:rPr>
                  <a:t>年到</a:t>
                </a:r>
                <a:r>
                  <a:rPr lang="en-US" altLang="zh-CN" sz="1600" b="1">
                    <a:solidFill>
                      <a:schemeClr val="accent2">
                        <a:lumMod val="50000"/>
                      </a:schemeClr>
                    </a:solidFill>
                    <a:latin typeface="楷体" panose="02010609060101010101" pitchFamily="49" charset="-122"/>
                    <a:ea typeface="楷体" panose="02010609060101010101" pitchFamily="49" charset="-122"/>
                  </a:rPr>
                  <a:t>1883</a:t>
                </a:r>
                <a:r>
                  <a:rPr lang="zh-CN" altLang="en-US" sz="1600" b="1">
                    <a:solidFill>
                      <a:schemeClr val="accent2">
                        <a:lumMod val="50000"/>
                      </a:schemeClr>
                    </a:solidFill>
                    <a:latin typeface="楷体" panose="02010609060101010101" pitchFamily="49" charset="-122"/>
                    <a:ea typeface="楷体" panose="02010609060101010101" pitchFamily="49" charset="-122"/>
                  </a:rPr>
                  <a:t>年写的六篇论文建立了朴素集合论体系</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rgbClr val="002060"/>
                    </a:solidFill>
                  </a:rPr>
                  <a:t>前四篇论文讨论集合论的一些数学成果及在实数分析上的一些有趣应用</a:t>
                </a:r>
                <a:endParaRPr lang="en-US" altLang="zh-CN" sz="1400" b="1">
                  <a:solidFill>
                    <a:srgbClr val="002060"/>
                  </a:solidFill>
                </a:endParaRPr>
              </a:p>
              <a:p>
                <a:pPr marL="742950" lvl="1" indent="-285750">
                  <a:spcBef>
                    <a:spcPts val="600"/>
                  </a:spcBef>
                  <a:buFont typeface="Arial" panose="020B0604020202020204" pitchFamily="34" charset="0"/>
                  <a:buChar char="•"/>
                </a:pPr>
                <a:r>
                  <a:rPr lang="zh-CN" altLang="en-US" sz="1400" b="1">
                    <a:solidFill>
                      <a:srgbClr val="002060"/>
                    </a:solidFill>
                  </a:rPr>
                  <a:t>第五篇论文后来以</a:t>
                </a:r>
                <a:r>
                  <a:rPr lang="en-US" altLang="zh-CN" sz="1400" b="1">
                    <a:solidFill>
                      <a:srgbClr val="002060"/>
                    </a:solidFill>
                  </a:rPr>
                  <a:t>《</a:t>
                </a:r>
                <a:r>
                  <a:rPr lang="zh-CN" altLang="en-US" sz="1400" b="1">
                    <a:solidFill>
                      <a:srgbClr val="002060"/>
                    </a:solidFill>
                  </a:rPr>
                  <a:t>一般集合论基础</a:t>
                </a:r>
                <a:r>
                  <a:rPr lang="en-US" altLang="zh-CN" sz="1400" b="1">
                    <a:solidFill>
                      <a:srgbClr val="002060"/>
                    </a:solidFill>
                  </a:rPr>
                  <a:t>》</a:t>
                </a:r>
                <a:r>
                  <a:rPr lang="zh-CN" altLang="en-US" sz="1400" b="1">
                    <a:solidFill>
                      <a:srgbClr val="002060"/>
                    </a:solidFill>
                  </a:rPr>
                  <a:t>单行本出版，第六篇论文是第五篇论文的补充</a:t>
                </a:r>
                <a:endParaRPr lang="en-US" altLang="zh-CN" sz="1400" b="1">
                  <a:solidFill>
                    <a:srgbClr val="002060"/>
                  </a:solidFill>
                </a:endParaRPr>
              </a:p>
              <a:p>
                <a:pPr marL="1200150" lvl="2" indent="-285750">
                  <a:spcBef>
                    <a:spcPts val="600"/>
                  </a:spcBef>
                  <a:buFont typeface="Arial" panose="020B0604020202020204" pitchFamily="34" charset="0"/>
                  <a:buChar char="•"/>
                </a:pP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zh-CN" altLang="en-US" sz="1200" b="1">
                    <a:solidFill>
                      <a:schemeClr val="accent6">
                        <a:lumMod val="50000"/>
                      </a:schemeClr>
                    </a:solidFill>
                    <a:latin typeface="楷体" panose="02010609060101010101" pitchFamily="49" charset="-122"/>
                    <a:ea typeface="楷体" panose="02010609060101010101" pitchFamily="49" charset="-122"/>
                  </a:rPr>
                  <a:t>一般集合论基础</a:t>
                </a: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zh-CN" altLang="en-US" sz="1200" b="1">
                    <a:solidFill>
                      <a:schemeClr val="accent6">
                        <a:lumMod val="50000"/>
                      </a:schemeClr>
                    </a:solidFill>
                    <a:latin typeface="楷体" panose="02010609060101010101" pitchFamily="49" charset="-122"/>
                    <a:ea typeface="楷体" panose="02010609060101010101" pitchFamily="49" charset="-122"/>
                  </a:rPr>
                  <a:t>从内容到叙述方式都同现代教材讲述的朴素集合论基本一致</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朴素集合论</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000"/>
                  </a:lnSpc>
                  <a:spcBef>
                    <a:spcPts val="600"/>
                  </a:spcBef>
                  <a:buFont typeface="Arial" panose="020B0604020202020204" pitchFamily="34" charset="0"/>
                  <a:buChar char="•"/>
                </a:pPr>
                <a:r>
                  <a:rPr lang="zh-CN" altLang="en-US" sz="1400" b="1">
                    <a:solidFill>
                      <a:srgbClr val="002060"/>
                    </a:solidFill>
                  </a:rPr>
                  <a:t>以</a:t>
                </a:r>
                <a:r>
                  <a:rPr lang="zh-CN" altLang="en-US" sz="1400" b="1">
                    <a:solidFill>
                      <a:srgbClr val="C00000"/>
                    </a:solidFill>
                  </a:rPr>
                  <a:t>外延原则</a:t>
                </a:r>
                <a:r>
                  <a:rPr lang="zh-CN" altLang="en-US" sz="1400" b="1">
                    <a:solidFill>
                      <a:srgbClr val="002060"/>
                    </a:solidFill>
                  </a:rPr>
                  <a:t>与</a:t>
                </a:r>
                <a:r>
                  <a:rPr lang="zh-CN" altLang="en-US" sz="1400" b="1">
                    <a:solidFill>
                      <a:srgbClr val="C00000"/>
                    </a:solidFill>
                  </a:rPr>
                  <a:t>概括原则</a:t>
                </a:r>
                <a:r>
                  <a:rPr lang="zh-CN" altLang="en-US" sz="1400" b="1">
                    <a:solidFill>
                      <a:srgbClr val="002060"/>
                    </a:solidFill>
                  </a:rPr>
                  <a:t>定义集合</a:t>
                </a:r>
                <a:endParaRPr lang="en-US" altLang="zh-CN" sz="1400" b="1">
                  <a:solidFill>
                    <a:srgbClr val="002060"/>
                  </a:solidFill>
                </a:endParaRPr>
              </a:p>
              <a:p>
                <a:pPr marL="1200150" lvl="2" indent="-285750">
                  <a:lnSpc>
                    <a:spcPts val="1800"/>
                  </a:lnSpc>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外延原则：一个集合由它的元素唯一确定</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200150" lvl="2" indent="-285750">
                  <a:lnSpc>
                    <a:spcPts val="2000"/>
                  </a:lnSpc>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概括原则：每一个性质（或谓词）都产生一个集合</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742950" lvl="1" indent="-285750">
                  <a:lnSpc>
                    <a:spcPts val="2000"/>
                  </a:lnSpc>
                  <a:spcBef>
                    <a:spcPts val="600"/>
                  </a:spcBef>
                  <a:buFont typeface="Arial" panose="020B0604020202020204" pitchFamily="34" charset="0"/>
                  <a:buChar char="•"/>
                </a:pPr>
                <a:r>
                  <a:rPr lang="zh-CN" altLang="en-US" sz="1400" b="1">
                    <a:solidFill>
                      <a:srgbClr val="002060"/>
                    </a:solidFill>
                  </a:rPr>
                  <a:t>集合</a:t>
                </a:r>
                <a:r>
                  <a:rPr lang="zh-CN" altLang="en-US" sz="1400" b="1">
                    <a:solidFill>
                      <a:srgbClr val="C00000"/>
                    </a:solidFill>
                  </a:rPr>
                  <a:t>基数</a:t>
                </a:r>
                <a:r>
                  <a:rPr lang="zh-CN" altLang="en-US" sz="1400" b="1">
                    <a:solidFill>
                      <a:srgbClr val="002060"/>
                    </a:solidFill>
                  </a:rPr>
                  <a:t>与</a:t>
                </a:r>
                <a:r>
                  <a:rPr lang="zh-CN" altLang="en-US" sz="1400" b="1">
                    <a:solidFill>
                      <a:srgbClr val="C00000"/>
                    </a:solidFill>
                  </a:rPr>
                  <a:t>序数</a:t>
                </a:r>
                <a:endParaRPr lang="en-US" altLang="zh-CN" sz="1400" b="1">
                  <a:solidFill>
                    <a:srgbClr val="C00000"/>
                  </a:solidFill>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基数是自然数作为量的扩展，两个一一对应的集合（即存在双函数的集合）有相同基数</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200150" lvl="2" indent="-285750">
                  <a:lnSpc>
                    <a:spcPts val="1800"/>
                  </a:lnSpc>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序数是自然数作为序（第几个）的扩展，每个良序集都同构于一个唯一的序数（良序集其上有反自反、传递的全序关系结构且它的每个非空子集都有最小元）</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自然数集</a:t>
                </a:r>
                <a14:m>
                  <m:oMath xmlns:m="http://schemas.openxmlformats.org/officeDocument/2006/math">
                    <m:r>
                      <a:rPr lang="en-US" altLang="zh-CN" sz="1200" b="1" i="1" smtClean="0">
                        <a:solidFill>
                          <a:schemeClr val="accent6">
                            <a:lumMod val="50000"/>
                          </a:schemeClr>
                        </a:solidFill>
                        <a:latin typeface="Cambria Math" panose="02040503050406030204" pitchFamily="18" charset="0"/>
                        <a:ea typeface="楷体" panose="02010609060101010101" pitchFamily="49" charset="-122"/>
                      </a:rPr>
                      <m:t>ℕ</m:t>
                    </m:r>
                  </m:oMath>
                </a14:m>
                <a:r>
                  <a:rPr lang="zh-CN" altLang="en-US" sz="1200" b="1">
                    <a:solidFill>
                      <a:schemeClr val="accent6">
                        <a:lumMod val="50000"/>
                      </a:schemeClr>
                    </a:solidFill>
                    <a:latin typeface="楷体" panose="02010609060101010101" pitchFamily="49" charset="-122"/>
                    <a:ea typeface="楷体" panose="02010609060101010101" pitchFamily="49" charset="-122"/>
                  </a:rPr>
                  <a:t>是第一个无穷的序数（这时记为</a:t>
                </a:r>
                <a14:m>
                  <m:oMath xmlns:m="http://schemas.openxmlformats.org/officeDocument/2006/math">
                    <m:r>
                      <a:rPr lang="en-US" altLang="zh-CN" sz="1200" b="1" i="1" smtClean="0">
                        <a:solidFill>
                          <a:schemeClr val="accent6">
                            <a:lumMod val="50000"/>
                          </a:schemeClr>
                        </a:solidFill>
                        <a:latin typeface="Cambria Math" panose="02040503050406030204" pitchFamily="18" charset="0"/>
                        <a:ea typeface="楷体" panose="02010609060101010101" pitchFamily="49" charset="-122"/>
                      </a:rPr>
                      <m:t>𝝎</m:t>
                    </m:r>
                  </m:oMath>
                </a14:m>
                <a:r>
                  <a:rPr lang="zh-CN" altLang="en-US" sz="1200" b="1">
                    <a:solidFill>
                      <a:schemeClr val="accent6">
                        <a:lumMod val="50000"/>
                      </a:schemeClr>
                    </a:solidFill>
                    <a:latin typeface="楷体" panose="02010609060101010101" pitchFamily="49" charset="-122"/>
                    <a:ea typeface="楷体" panose="02010609060101010101" pitchFamily="49" charset="-122"/>
                  </a:rPr>
                  <a:t>），也是第一个无穷的基数（这时记为</a:t>
                </a:r>
                <a14:m>
                  <m:oMath xmlns:m="http://schemas.openxmlformats.org/officeDocument/2006/math">
                    <m:sSub>
                      <m:sSubPr>
                        <m:ctrlPr>
                          <a:rPr lang="en-US" altLang="zh-CN" sz="1200" b="1" i="1" smtClean="0">
                            <a:solidFill>
                              <a:schemeClr val="accent6">
                                <a:lumMod val="50000"/>
                              </a:schemeClr>
                            </a:solidFill>
                            <a:latin typeface="Cambria Math" panose="02040503050406030204" pitchFamily="18" charset="0"/>
                            <a:ea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ea typeface="Cambria Math" panose="02040503050406030204" pitchFamily="18" charset="0"/>
                          </a:rPr>
                          <m:t>ℵ</m:t>
                        </m:r>
                      </m:e>
                      <m:sub>
                        <m:r>
                          <a:rPr lang="en-US" altLang="zh-CN" sz="1200" b="1" i="1" smtClean="0">
                            <a:solidFill>
                              <a:schemeClr val="accent6">
                                <a:lumMod val="50000"/>
                              </a:schemeClr>
                            </a:solidFill>
                            <a:latin typeface="Cambria Math" panose="02040503050406030204" pitchFamily="18" charset="0"/>
                            <a:ea typeface="Cambria Math" panose="02040503050406030204" pitchFamily="18" charset="0"/>
                          </a:rPr>
                          <m:t>𝟎</m:t>
                        </m:r>
                      </m:sub>
                    </m:sSub>
                  </m:oMath>
                </a14:m>
                <a:r>
                  <a:rPr lang="zh-CN" altLang="en-US" sz="1200" b="1">
                    <a:solidFill>
                      <a:schemeClr val="accent6">
                        <a:lumMod val="50000"/>
                      </a:schemeClr>
                    </a:solidFill>
                    <a:latin typeface="楷体" panose="02010609060101010101" pitchFamily="49" charset="-122"/>
                    <a:ea typeface="楷体" panose="02010609060101010101" pitchFamily="49" charset="-122"/>
                  </a:rPr>
                  <a:t>）</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626CC09B-A250-4F57-806D-68FD49A3469B}"/>
                  </a:ext>
                </a:extLst>
              </p:cNvPr>
              <p:cNvSpPr txBox="1">
                <a:spLocks noRot="1" noChangeAspect="1" noMove="1" noResize="1" noEditPoints="1" noAdjustHandles="1" noChangeArrowheads="1" noChangeShapeType="1" noTextEdit="1"/>
              </p:cNvSpPr>
              <p:nvPr/>
            </p:nvSpPr>
            <p:spPr>
              <a:xfrm>
                <a:off x="768413" y="786412"/>
                <a:ext cx="7607168" cy="3801041"/>
              </a:xfrm>
              <a:prstGeom prst="rect">
                <a:avLst/>
              </a:prstGeom>
              <a:blipFill>
                <a:blip r:embed="rId2"/>
                <a:stretch>
                  <a:fillRect l="-321" t="-481" b="-160"/>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7A5D47CA-1872-47C3-A61B-907EBA473AD0}"/>
              </a:ext>
            </a:extLst>
          </p:cNvPr>
          <p:cNvSpPr txBox="1"/>
          <p:nvPr/>
        </p:nvSpPr>
        <p:spPr>
          <a:xfrm>
            <a:off x="6924468" y="2312632"/>
            <a:ext cx="1451113" cy="738664"/>
          </a:xfrm>
          <a:prstGeom prst="rect">
            <a:avLst/>
          </a:prstGeom>
          <a:solidFill>
            <a:schemeClr val="accent6">
              <a:lumMod val="50000"/>
            </a:schemeClr>
          </a:solidFill>
        </p:spPr>
        <p:txBody>
          <a:bodyPr wrap="square" rtlCol="0">
            <a:spAutoFit/>
          </a:bodyPr>
          <a:lstStyle/>
          <a:p>
            <a:r>
              <a:rPr lang="zh-CN" altLang="en-US" sz="1400" b="1">
                <a:solidFill>
                  <a:schemeClr val="bg1"/>
                </a:solidFill>
              </a:rPr>
              <a:t>在集合论中，基数是相互等势的序数中的最小者</a:t>
            </a:r>
          </a:p>
        </p:txBody>
      </p:sp>
    </p:spTree>
    <p:extLst>
      <p:ext uri="{BB962C8B-B14F-4D97-AF65-F5344CB8AC3E}">
        <p14:creationId xmlns:p14="http://schemas.microsoft.com/office/powerpoint/2010/main" val="3258026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数理逻辑发展的背景</a:t>
            </a:r>
            <a:r>
              <a:rPr lang="en-US" altLang="zh-CN" sz="1400"/>
              <a:t>-</a:t>
            </a:r>
            <a:r>
              <a:rPr lang="zh-CN" altLang="en-US" sz="1400"/>
              <a:t>非欧几何与公理化方法的发展</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24</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626CC09B-A250-4F57-806D-68FD49A3469B}"/>
              </a:ext>
            </a:extLst>
          </p:cNvPr>
          <p:cNvSpPr txBox="1"/>
          <p:nvPr/>
        </p:nvSpPr>
        <p:spPr>
          <a:xfrm>
            <a:off x="765169" y="886673"/>
            <a:ext cx="7607168" cy="3370153"/>
          </a:xfrm>
          <a:prstGeom prst="rect">
            <a:avLst/>
          </a:prstGeom>
          <a:solidFill>
            <a:schemeClr val="accent5">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欧几里得</a:t>
            </a:r>
            <a:r>
              <a:rPr lang="en-US" altLang="zh-CN" sz="1600" b="1">
                <a:solidFill>
                  <a:schemeClr val="accent2">
                    <a:lumMod val="50000"/>
                  </a:schemeClr>
                </a:solidFill>
                <a:latin typeface="楷体" panose="02010609060101010101" pitchFamily="49" charset="-122"/>
                <a:ea typeface="楷体" panose="02010609060101010101" pitchFamily="49" charset="-122"/>
              </a:rPr>
              <a:t>(</a:t>
            </a:r>
            <a:r>
              <a:rPr lang="en-US" altLang="zh-CN" sz="1600" b="1">
                <a:solidFill>
                  <a:schemeClr val="accent2">
                    <a:lumMod val="50000"/>
                  </a:schemeClr>
                </a:solidFill>
                <a:latin typeface="等线" panose="02010600030101010101" pitchFamily="2" charset="-122"/>
                <a:ea typeface="等线" panose="02010600030101010101" pitchFamily="2" charset="-122"/>
              </a:rPr>
              <a:t>Euclid</a:t>
            </a:r>
            <a:r>
              <a:rPr lang="en-US" altLang="zh-CN" sz="1600" b="1">
                <a:solidFill>
                  <a:schemeClr val="accent2">
                    <a:lumMod val="50000"/>
                  </a:schemeClr>
                </a:solidFill>
                <a:latin typeface="楷体" panose="02010609060101010101" pitchFamily="49" charset="-122"/>
                <a:ea typeface="楷体" panose="02010609060101010101" pitchFamily="49" charset="-122"/>
              </a:rPr>
              <a:t>, </a:t>
            </a:r>
            <a:r>
              <a:rPr lang="zh-CN" altLang="en-US" sz="1600" b="1">
                <a:solidFill>
                  <a:schemeClr val="accent2">
                    <a:lumMod val="50000"/>
                  </a:schemeClr>
                </a:solidFill>
                <a:latin typeface="楷体" panose="02010609060101010101" pitchFamily="49" charset="-122"/>
                <a:ea typeface="楷体" panose="02010609060101010101" pitchFamily="49" charset="-122"/>
              </a:rPr>
              <a:t>约公元前</a:t>
            </a:r>
            <a:r>
              <a:rPr lang="en-US" altLang="zh-CN" sz="1600" b="1">
                <a:solidFill>
                  <a:schemeClr val="accent2">
                    <a:lumMod val="50000"/>
                  </a:schemeClr>
                </a:solidFill>
                <a:latin typeface="楷体" panose="02010609060101010101" pitchFamily="49" charset="-122"/>
                <a:ea typeface="楷体" panose="02010609060101010101" pitchFamily="49" charset="-122"/>
              </a:rPr>
              <a:t>330-</a:t>
            </a:r>
            <a:r>
              <a:rPr lang="zh-CN" altLang="en-US" sz="1600" b="1">
                <a:solidFill>
                  <a:schemeClr val="accent2">
                    <a:lumMod val="50000"/>
                  </a:schemeClr>
                </a:solidFill>
                <a:latin typeface="楷体" panose="02010609060101010101" pitchFamily="49" charset="-122"/>
                <a:ea typeface="楷体" panose="02010609060101010101" pitchFamily="49" charset="-122"/>
              </a:rPr>
              <a:t>前</a:t>
            </a:r>
            <a:r>
              <a:rPr lang="en-US" altLang="zh-CN" sz="1600" b="1">
                <a:solidFill>
                  <a:schemeClr val="accent2">
                    <a:lumMod val="50000"/>
                  </a:schemeClr>
                </a:solidFill>
                <a:latin typeface="楷体" panose="02010609060101010101" pitchFamily="49" charset="-122"/>
                <a:ea typeface="楷体" panose="02010609060101010101" pitchFamily="49" charset="-122"/>
              </a:rPr>
              <a:t>275)</a:t>
            </a:r>
            <a:r>
              <a:rPr lang="zh-CN" altLang="en-US" sz="1600" b="1">
                <a:solidFill>
                  <a:schemeClr val="accent2">
                    <a:lumMod val="50000"/>
                  </a:schemeClr>
                </a:solidFill>
                <a:latin typeface="楷体" panose="02010609060101010101" pitchFamily="49" charset="-122"/>
                <a:ea typeface="楷体" panose="02010609060101010101" pitchFamily="49" charset="-122"/>
              </a:rPr>
              <a:t>的</a:t>
            </a:r>
            <a:r>
              <a:rPr lang="en-US" altLang="zh-CN" sz="1600" b="1">
                <a:solidFill>
                  <a:schemeClr val="accent2">
                    <a:lumMod val="50000"/>
                  </a:schemeClr>
                </a:solidFill>
                <a:latin typeface="楷体" panose="02010609060101010101" pitchFamily="49" charset="-122"/>
                <a:ea typeface="楷体" panose="02010609060101010101" pitchFamily="49" charset="-122"/>
              </a:rPr>
              <a:t>《</a:t>
            </a:r>
            <a:r>
              <a:rPr lang="zh-CN" altLang="en-US" sz="1600" b="1">
                <a:solidFill>
                  <a:schemeClr val="accent2">
                    <a:lumMod val="50000"/>
                  </a:schemeClr>
                </a:solidFill>
                <a:latin typeface="楷体" panose="02010609060101010101" pitchFamily="49" charset="-122"/>
                <a:ea typeface="楷体" panose="02010609060101010101" pitchFamily="49" charset="-122"/>
              </a:rPr>
              <a:t>几何原本</a:t>
            </a:r>
            <a:r>
              <a:rPr lang="en-US" altLang="zh-CN" sz="1600" b="1">
                <a:solidFill>
                  <a:schemeClr val="accent2">
                    <a:lumMod val="50000"/>
                  </a:schemeClr>
                </a:solidFill>
                <a:latin typeface="楷体" panose="02010609060101010101" pitchFamily="49" charset="-122"/>
                <a:ea typeface="楷体" panose="02010609060101010101" pitchFamily="49" charset="-122"/>
              </a:rPr>
              <a:t>》</a:t>
            </a:r>
          </a:p>
          <a:p>
            <a:pPr marL="742950" lvl="1" indent="-285750">
              <a:spcBef>
                <a:spcPts val="600"/>
              </a:spcBef>
              <a:buFont typeface="Arial" panose="020B0604020202020204" pitchFamily="34" charset="0"/>
              <a:buChar char="•"/>
            </a:pPr>
            <a:r>
              <a:rPr lang="zh-CN" altLang="en-US" sz="1400" b="1">
                <a:solidFill>
                  <a:srgbClr val="002060"/>
                </a:solidFill>
              </a:rPr>
              <a:t>古希腊数学的主题是几何学，</a:t>
            </a:r>
            <a:r>
              <a:rPr lang="en-US" altLang="zh-CN" sz="1400" b="1">
                <a:solidFill>
                  <a:srgbClr val="C00000"/>
                </a:solidFill>
              </a:rPr>
              <a:t>《</a:t>
            </a:r>
            <a:r>
              <a:rPr lang="zh-CN" altLang="en-US" sz="1400" b="1">
                <a:solidFill>
                  <a:srgbClr val="C00000"/>
                </a:solidFill>
              </a:rPr>
              <a:t>几何原本</a:t>
            </a:r>
            <a:r>
              <a:rPr lang="en-US" altLang="zh-CN" sz="1400" b="1">
                <a:solidFill>
                  <a:srgbClr val="C00000"/>
                </a:solidFill>
              </a:rPr>
              <a:t>》</a:t>
            </a:r>
            <a:r>
              <a:rPr lang="zh-CN" altLang="en-US" sz="1400" b="1">
                <a:solidFill>
                  <a:srgbClr val="002060"/>
                </a:solidFill>
              </a:rPr>
              <a:t>是欧几里得在总结前人研究，并根据亚里士多德构建的逻辑建立的平面几何理论体系，是演绎证明的范本</a:t>
            </a:r>
            <a:endParaRPr lang="en-US" altLang="zh-CN" sz="1400" b="1">
              <a:solidFill>
                <a:srgbClr val="002060"/>
              </a:solidFill>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给出点、线、面、直线与平面等基本概念后，从</a:t>
            </a:r>
            <a:r>
              <a:rPr lang="en-US" altLang="zh-CN" sz="1200" b="1">
                <a:solidFill>
                  <a:schemeClr val="accent6">
                    <a:lumMod val="50000"/>
                  </a:schemeClr>
                </a:solidFill>
                <a:latin typeface="楷体" panose="02010609060101010101" pitchFamily="49" charset="-122"/>
                <a:ea typeface="楷体" panose="02010609060101010101" pitchFamily="49" charset="-122"/>
              </a:rPr>
              <a:t>10</a:t>
            </a:r>
            <a:r>
              <a:rPr lang="zh-CN" altLang="en-US" sz="1200" b="1">
                <a:solidFill>
                  <a:schemeClr val="accent6">
                    <a:lumMod val="50000"/>
                  </a:schemeClr>
                </a:solidFill>
                <a:latin typeface="楷体" panose="02010609060101010101" pitchFamily="49" charset="-122"/>
                <a:ea typeface="楷体" panose="02010609060101010101" pitchFamily="49" charset="-122"/>
              </a:rPr>
              <a:t>条不证自明的公理与公设（五条对一般学科为真的公理和五条在几何学认为为真的公设）出发，按照演绎逻辑有序证明了</a:t>
            </a:r>
            <a:r>
              <a:rPr lang="en-US" altLang="zh-CN" sz="1200" b="1">
                <a:solidFill>
                  <a:schemeClr val="accent6">
                    <a:lumMod val="50000"/>
                  </a:schemeClr>
                </a:solidFill>
                <a:latin typeface="楷体" panose="02010609060101010101" pitchFamily="49" charset="-122"/>
                <a:ea typeface="楷体" panose="02010609060101010101" pitchFamily="49" charset="-122"/>
              </a:rPr>
              <a:t>465</a:t>
            </a:r>
            <a:r>
              <a:rPr lang="zh-CN" altLang="en-US" sz="1200" b="1">
                <a:solidFill>
                  <a:schemeClr val="accent6">
                    <a:lumMod val="50000"/>
                  </a:schemeClr>
                </a:solidFill>
                <a:latin typeface="楷体" panose="02010609060101010101" pitchFamily="49" charset="-122"/>
                <a:ea typeface="楷体" panose="02010609060101010101" pitchFamily="49" charset="-122"/>
              </a:rPr>
              <a:t>个命题</a:t>
            </a: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a:t>
            </a: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zh-CN" altLang="en-US" sz="1200" b="1">
                <a:solidFill>
                  <a:schemeClr val="accent6">
                    <a:lumMod val="50000"/>
                  </a:schemeClr>
                </a:solidFill>
                <a:latin typeface="楷体" panose="02010609060101010101" pitchFamily="49" charset="-122"/>
                <a:ea typeface="楷体" panose="02010609060101010101" pitchFamily="49" charset="-122"/>
              </a:rPr>
              <a:t>几何原本</a:t>
            </a: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zh-CN" altLang="en-US" sz="1200" b="1">
                <a:solidFill>
                  <a:schemeClr val="accent6">
                    <a:lumMod val="50000"/>
                  </a:schemeClr>
                </a:solidFill>
                <a:latin typeface="楷体" panose="02010609060101010101" pitchFamily="49" charset="-122"/>
                <a:ea typeface="楷体" panose="02010609060101010101" pitchFamily="49" charset="-122"/>
              </a:rPr>
              <a:t>把理论思维的力量、逻辑的力量，光彩夺目地展现出来。从此，‘演绎证明’便成了人类数学王国的宪法”</a:t>
            </a:r>
            <a:r>
              <a:rPr lang="en-US" altLang="zh-CN" sz="1200" b="1">
                <a:solidFill>
                  <a:schemeClr val="accent6">
                    <a:lumMod val="50000"/>
                  </a:schemeClr>
                </a:solidFill>
                <a:latin typeface="楷体" panose="02010609060101010101" pitchFamily="49" charset="-122"/>
                <a:ea typeface="楷体" panose="02010609060101010101" pitchFamily="49" charset="-122"/>
              </a:rPr>
              <a:t>[1]</a:t>
            </a:r>
          </a:p>
          <a:p>
            <a:pPr marL="742950" lvl="1" indent="-285750">
              <a:spcBef>
                <a:spcPts val="600"/>
              </a:spcBef>
              <a:buFont typeface="Arial" panose="020B0604020202020204" pitchFamily="34" charset="0"/>
              <a:buChar char="•"/>
            </a:pPr>
            <a:r>
              <a:rPr lang="zh-CN" altLang="en-US" sz="1400" b="1">
                <a:solidFill>
                  <a:srgbClr val="002060"/>
                </a:solidFill>
              </a:rPr>
              <a:t>第五公设：</a:t>
            </a:r>
            <a:r>
              <a:rPr lang="zh-CN" altLang="en-US" sz="1400" b="1">
                <a:solidFill>
                  <a:srgbClr val="C00000"/>
                </a:solidFill>
              </a:rPr>
              <a:t>平行公设</a:t>
            </a:r>
            <a:endParaRPr lang="en-US" altLang="zh-CN" sz="1400" b="1">
              <a:solidFill>
                <a:srgbClr val="C00000"/>
              </a:solidFill>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“同一平面内，若一直线与两直线相交，且在某一侧所交两内角之和小于两直角，则两直线无限延长之后必在这一侧相交”</a:t>
            </a: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这条公设称为“平行公设”或“平行公理”，因为它等价于命题：“平面上过直线外一点至多有一条直线与该直线平行”</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与</a:t>
            </a: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zh-CN" altLang="en-US" sz="1200" b="1">
                <a:solidFill>
                  <a:schemeClr val="accent6">
                    <a:lumMod val="50000"/>
                  </a:schemeClr>
                </a:solidFill>
                <a:latin typeface="楷体" panose="02010609060101010101" pitchFamily="49" charset="-122"/>
                <a:ea typeface="楷体" panose="02010609060101010101" pitchFamily="49" charset="-122"/>
              </a:rPr>
              <a:t>几何原本</a:t>
            </a: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zh-CN" altLang="en-US" sz="1200" b="1">
                <a:solidFill>
                  <a:schemeClr val="accent6">
                    <a:lumMod val="50000"/>
                  </a:schemeClr>
                </a:solidFill>
                <a:latin typeface="楷体" panose="02010609060101010101" pitchFamily="49" charset="-122"/>
                <a:ea typeface="楷体" panose="02010609060101010101" pitchFamily="49" charset="-122"/>
              </a:rPr>
              <a:t>给出的</a:t>
            </a:r>
            <a:r>
              <a:rPr lang="en-US" altLang="zh-CN" sz="1200" b="1">
                <a:solidFill>
                  <a:schemeClr val="accent6">
                    <a:lumMod val="50000"/>
                  </a:schemeClr>
                </a:solidFill>
                <a:latin typeface="楷体" panose="02010609060101010101" pitchFamily="49" charset="-122"/>
                <a:ea typeface="楷体" panose="02010609060101010101" pitchFamily="49" charset="-122"/>
              </a:rPr>
              <a:t>5</a:t>
            </a:r>
            <a:r>
              <a:rPr lang="zh-CN" altLang="en-US" sz="1200" b="1">
                <a:solidFill>
                  <a:schemeClr val="accent6">
                    <a:lumMod val="50000"/>
                  </a:schemeClr>
                </a:solidFill>
                <a:latin typeface="楷体" panose="02010609060101010101" pitchFamily="49" charset="-122"/>
                <a:ea typeface="楷体" panose="02010609060101010101" pitchFamily="49" charset="-122"/>
              </a:rPr>
              <a:t>条公理和其它</a:t>
            </a:r>
            <a:r>
              <a:rPr lang="en-US" altLang="zh-CN" sz="1200" b="1">
                <a:solidFill>
                  <a:schemeClr val="accent6">
                    <a:lumMod val="50000"/>
                  </a:schemeClr>
                </a:solidFill>
                <a:latin typeface="楷体" panose="02010609060101010101" pitchFamily="49" charset="-122"/>
                <a:ea typeface="楷体" panose="02010609060101010101" pitchFamily="49" charset="-122"/>
              </a:rPr>
              <a:t>4</a:t>
            </a:r>
            <a:r>
              <a:rPr lang="zh-CN" altLang="en-US" sz="1200" b="1">
                <a:solidFill>
                  <a:schemeClr val="accent6">
                    <a:lumMod val="50000"/>
                  </a:schemeClr>
                </a:solidFill>
                <a:latin typeface="楷体" panose="02010609060101010101" pitchFamily="49" charset="-122"/>
                <a:ea typeface="楷体" panose="02010609060101010101" pitchFamily="49" charset="-122"/>
              </a:rPr>
              <a:t>条公设相比，第五公设的表述欠简洁，说它“不证自明”有些勉强，欧几里得本人也在</a:t>
            </a: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zh-CN" altLang="en-US" sz="1200" b="1">
                <a:solidFill>
                  <a:schemeClr val="accent6">
                    <a:lumMod val="50000"/>
                  </a:schemeClr>
                </a:solidFill>
                <a:latin typeface="楷体" panose="02010609060101010101" pitchFamily="49" charset="-122"/>
                <a:ea typeface="楷体" panose="02010609060101010101" pitchFamily="49" charset="-122"/>
              </a:rPr>
              <a:t>几何原本</a:t>
            </a: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zh-CN" altLang="en-US" sz="1200" b="1">
                <a:solidFill>
                  <a:schemeClr val="accent6">
                    <a:lumMod val="50000"/>
                  </a:schemeClr>
                </a:solidFill>
                <a:latin typeface="楷体" panose="02010609060101010101" pitchFamily="49" charset="-122"/>
                <a:ea typeface="楷体" panose="02010609060101010101" pitchFamily="49" charset="-122"/>
              </a:rPr>
              <a:t>中直到第</a:t>
            </a:r>
            <a:r>
              <a:rPr lang="en-US" altLang="zh-CN" sz="1200" b="1">
                <a:solidFill>
                  <a:schemeClr val="accent6">
                    <a:lumMod val="50000"/>
                  </a:schemeClr>
                </a:solidFill>
                <a:latin typeface="楷体" panose="02010609060101010101" pitchFamily="49" charset="-122"/>
                <a:ea typeface="楷体" panose="02010609060101010101" pitchFamily="49" charset="-122"/>
              </a:rPr>
              <a:t>29</a:t>
            </a:r>
            <a:r>
              <a:rPr lang="zh-CN" altLang="en-US" sz="1200" b="1">
                <a:solidFill>
                  <a:schemeClr val="accent6">
                    <a:lumMod val="50000"/>
                  </a:schemeClr>
                </a:solidFill>
                <a:latin typeface="楷体" panose="02010609060101010101" pitchFamily="49" charset="-122"/>
                <a:ea typeface="楷体" panose="02010609060101010101" pitchFamily="49" charset="-122"/>
              </a:rPr>
              <a:t>个命题才首次用到它</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p:txBody>
      </p:sp>
      <p:sp>
        <p:nvSpPr>
          <p:cNvPr id="10" name="文本框 9">
            <a:extLst>
              <a:ext uri="{FF2B5EF4-FFF2-40B4-BE49-F238E27FC236}">
                <a16:creationId xmlns:a16="http://schemas.microsoft.com/office/drawing/2014/main" id="{D7C5F52F-B6AF-4140-AE37-C7E874EA70E3}"/>
              </a:ext>
            </a:extLst>
          </p:cNvPr>
          <p:cNvSpPr txBox="1"/>
          <p:nvPr/>
        </p:nvSpPr>
        <p:spPr>
          <a:xfrm>
            <a:off x="-4" y="4680618"/>
            <a:ext cx="9137514" cy="246221"/>
          </a:xfrm>
          <a:prstGeom prst="rect">
            <a:avLst/>
          </a:prstGeom>
          <a:solidFill>
            <a:schemeClr val="tx2">
              <a:lumMod val="20000"/>
              <a:lumOff val="80000"/>
            </a:schemeClr>
          </a:solidFill>
        </p:spPr>
        <p:txBody>
          <a:bodyPr wrap="square" rtlCol="0">
            <a:spAutoFit/>
          </a:bodyPr>
          <a:lstStyle/>
          <a:p>
            <a:r>
              <a:rPr lang="en-US" altLang="zh-CN" sz="1000" b="1">
                <a:solidFill>
                  <a:schemeClr val="accent2">
                    <a:lumMod val="50000"/>
                  </a:schemeClr>
                </a:solidFill>
              </a:rPr>
              <a:t>[1] </a:t>
            </a:r>
            <a:r>
              <a:rPr lang="zh-CN" altLang="en-US" sz="1000" b="1">
                <a:solidFill>
                  <a:schemeClr val="accent2">
                    <a:lumMod val="50000"/>
                  </a:schemeClr>
                </a:solidFill>
              </a:rPr>
              <a:t>汪芳庭</a:t>
            </a:r>
            <a:r>
              <a:rPr lang="en-US" altLang="zh-CN" sz="1000" b="1">
                <a:solidFill>
                  <a:schemeClr val="accent2">
                    <a:lumMod val="50000"/>
                  </a:schemeClr>
                </a:solidFill>
              </a:rPr>
              <a:t>. </a:t>
            </a:r>
            <a:r>
              <a:rPr lang="zh-CN" altLang="en-US" sz="1000" b="1">
                <a:solidFill>
                  <a:srgbClr val="C00000"/>
                </a:solidFill>
                <a:latin typeface="楷体" panose="02010609060101010101" pitchFamily="49" charset="-122"/>
                <a:ea typeface="楷体" panose="02010609060101010101" pitchFamily="49" charset="-122"/>
              </a:rPr>
              <a:t>数学基础</a:t>
            </a:r>
            <a:r>
              <a:rPr lang="en-US" altLang="zh-CN" sz="1000" b="1">
                <a:solidFill>
                  <a:schemeClr val="accent2">
                    <a:lumMod val="50000"/>
                  </a:schemeClr>
                </a:solidFill>
              </a:rPr>
              <a:t>. </a:t>
            </a:r>
            <a:r>
              <a:rPr lang="zh-CN" altLang="en-US" sz="1000" b="1">
                <a:solidFill>
                  <a:schemeClr val="accent2">
                    <a:lumMod val="50000"/>
                  </a:schemeClr>
                </a:solidFill>
              </a:rPr>
              <a:t>科学出版社，</a:t>
            </a:r>
            <a:r>
              <a:rPr lang="en-US" altLang="zh-CN" sz="1000" b="1">
                <a:solidFill>
                  <a:schemeClr val="accent2">
                    <a:lumMod val="50000"/>
                  </a:schemeClr>
                </a:solidFill>
              </a:rPr>
              <a:t>2001</a:t>
            </a:r>
            <a:r>
              <a:rPr lang="zh-CN" altLang="en-US" sz="1000" b="1">
                <a:solidFill>
                  <a:schemeClr val="accent2">
                    <a:lumMod val="50000"/>
                  </a:schemeClr>
                </a:solidFill>
              </a:rPr>
              <a:t>年</a:t>
            </a:r>
            <a:r>
              <a:rPr lang="en-US" altLang="zh-CN" sz="1000" b="1">
                <a:solidFill>
                  <a:schemeClr val="accent2">
                    <a:lumMod val="50000"/>
                  </a:schemeClr>
                </a:solidFill>
              </a:rPr>
              <a:t>7</a:t>
            </a:r>
            <a:r>
              <a:rPr lang="zh-CN" altLang="en-US" sz="1000" b="1">
                <a:solidFill>
                  <a:schemeClr val="accent2">
                    <a:lumMod val="50000"/>
                  </a:schemeClr>
                </a:solidFill>
              </a:rPr>
              <a:t>月， </a:t>
            </a:r>
            <a:r>
              <a:rPr lang="en-US" altLang="zh-CN" sz="1000" b="1">
                <a:solidFill>
                  <a:schemeClr val="accent2">
                    <a:lumMod val="50000"/>
                  </a:schemeClr>
                </a:solidFill>
              </a:rPr>
              <a:t>pp5</a:t>
            </a:r>
          </a:p>
        </p:txBody>
      </p:sp>
    </p:spTree>
    <p:extLst>
      <p:ext uri="{BB962C8B-B14F-4D97-AF65-F5344CB8AC3E}">
        <p14:creationId xmlns:p14="http://schemas.microsoft.com/office/powerpoint/2010/main" val="2278095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数理逻辑发展的背景</a:t>
            </a:r>
            <a:r>
              <a:rPr lang="en-US" altLang="zh-CN" sz="1400"/>
              <a:t>-</a:t>
            </a:r>
            <a:r>
              <a:rPr lang="zh-CN" altLang="en-US" sz="1400"/>
              <a:t>非欧几何与公理化方法的发展</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25</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626CC09B-A250-4F57-806D-68FD49A3469B}"/>
              </a:ext>
            </a:extLst>
          </p:cNvPr>
          <p:cNvSpPr txBox="1"/>
          <p:nvPr/>
        </p:nvSpPr>
        <p:spPr>
          <a:xfrm>
            <a:off x="768413" y="792305"/>
            <a:ext cx="7607168" cy="3262432"/>
          </a:xfrm>
          <a:prstGeom prst="rect">
            <a:avLst/>
          </a:prstGeom>
          <a:solidFill>
            <a:schemeClr val="accent5">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非欧几何的诞生</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rgbClr val="002060"/>
                </a:solidFill>
              </a:rPr>
              <a:t>欧几里得之后的两千年间，不计其数的知名或不知名学者都试图利用其他</a:t>
            </a:r>
            <a:r>
              <a:rPr lang="en-US" altLang="zh-CN" sz="1400" b="1">
                <a:solidFill>
                  <a:srgbClr val="002060"/>
                </a:solidFill>
              </a:rPr>
              <a:t>9</a:t>
            </a:r>
            <a:r>
              <a:rPr lang="zh-CN" altLang="en-US" sz="1400" b="1">
                <a:solidFill>
                  <a:srgbClr val="002060"/>
                </a:solidFill>
              </a:rPr>
              <a:t>条公理和公设证明平行公设，但都没有成功</a:t>
            </a:r>
            <a:endParaRPr lang="en-US" altLang="zh-CN" sz="1400" b="1">
              <a:solidFill>
                <a:srgbClr val="002060"/>
              </a:solidFill>
            </a:endParaRPr>
          </a:p>
          <a:p>
            <a:pPr marL="742950" lvl="1" indent="-285750">
              <a:spcBef>
                <a:spcPts val="600"/>
              </a:spcBef>
              <a:buFont typeface="Arial" panose="020B0604020202020204" pitchFamily="34" charset="0"/>
              <a:buChar char="•"/>
            </a:pPr>
            <a:r>
              <a:rPr lang="zh-CN" altLang="en-US" sz="1400" b="1">
                <a:solidFill>
                  <a:srgbClr val="002060"/>
                </a:solidFill>
              </a:rPr>
              <a:t>进入十九世纪人们被迫相信平行公设与其他公理公设独立，并引入其他命题代替平行公设从而建立起与欧几里得几何理论体系不同的非欧几何</a:t>
            </a:r>
            <a:endParaRPr lang="en-US" altLang="zh-CN" sz="1400" b="1">
              <a:solidFill>
                <a:srgbClr val="002060"/>
              </a:solidFill>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罗巴切夫斯基</a:t>
            </a: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en-US" altLang="zh-CN" sz="1200" b="1">
                <a:solidFill>
                  <a:schemeClr val="accent6">
                    <a:lumMod val="50000"/>
                  </a:schemeClr>
                </a:solidFill>
                <a:latin typeface="等线" panose="02010600030101010101" pitchFamily="2" charset="-122"/>
                <a:ea typeface="等线" panose="02010600030101010101" pitchFamily="2" charset="-122"/>
              </a:rPr>
              <a:t>N.I.Lobachevsky,1793-1856</a:t>
            </a:r>
            <a:r>
              <a:rPr lang="zh-CN" altLang="en-US" sz="1200" b="1">
                <a:solidFill>
                  <a:schemeClr val="accent6">
                    <a:lumMod val="50000"/>
                  </a:schemeClr>
                </a:solidFill>
                <a:latin typeface="楷体" panose="02010609060101010101" pitchFamily="49" charset="-122"/>
                <a:ea typeface="楷体" panose="02010609060101010101" pitchFamily="49" charset="-122"/>
              </a:rPr>
              <a:t>，俄国数学家</a:t>
            </a: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zh-CN" altLang="en-US" sz="1200" b="1">
                <a:solidFill>
                  <a:schemeClr val="accent6">
                    <a:lumMod val="50000"/>
                  </a:schemeClr>
                </a:solidFill>
                <a:latin typeface="楷体" panose="02010609060101010101" pitchFamily="49" charset="-122"/>
                <a:ea typeface="楷体" panose="02010609060101010101" pitchFamily="49" charset="-122"/>
              </a:rPr>
              <a:t>等在</a:t>
            </a:r>
            <a:r>
              <a:rPr lang="en-US" altLang="zh-CN" sz="1200" b="1">
                <a:solidFill>
                  <a:schemeClr val="accent6">
                    <a:lumMod val="50000"/>
                  </a:schemeClr>
                </a:solidFill>
                <a:latin typeface="楷体" panose="02010609060101010101" pitchFamily="49" charset="-122"/>
                <a:ea typeface="楷体" panose="02010609060101010101" pitchFamily="49" charset="-122"/>
              </a:rPr>
              <a:t>1820s</a:t>
            </a:r>
            <a:r>
              <a:rPr lang="zh-CN" altLang="en-US" sz="1200" b="1">
                <a:solidFill>
                  <a:schemeClr val="accent6">
                    <a:lumMod val="50000"/>
                  </a:schemeClr>
                </a:solidFill>
                <a:latin typeface="楷体" panose="02010609060101010101" pitchFamily="49" charset="-122"/>
                <a:ea typeface="楷体" panose="02010609060101010101" pitchFamily="49" charset="-122"/>
              </a:rPr>
              <a:t>用“平面上过直线外一点至少有两条直线与该直线平行”的</a:t>
            </a:r>
            <a:r>
              <a:rPr lang="zh-CN" altLang="en-US" sz="1200" b="1">
                <a:solidFill>
                  <a:srgbClr val="C00000"/>
                </a:solidFill>
                <a:latin typeface="等线" panose="02010600030101010101" pitchFamily="2" charset="-122"/>
                <a:ea typeface="等线" panose="02010600030101010101" pitchFamily="2" charset="-122"/>
              </a:rPr>
              <a:t>罗氏几何</a:t>
            </a:r>
            <a:r>
              <a:rPr lang="zh-CN" altLang="en-US" sz="1200" b="1">
                <a:solidFill>
                  <a:schemeClr val="accent6">
                    <a:lumMod val="50000"/>
                  </a:schemeClr>
                </a:solidFill>
                <a:latin typeface="楷体" panose="02010609060101010101" pitchFamily="49" charset="-122"/>
                <a:ea typeface="楷体" panose="02010609060101010101" pitchFamily="49" charset="-122"/>
              </a:rPr>
              <a:t>，也称为双曲几何。克莱因</a:t>
            </a: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en-US" altLang="zh-CN" sz="1200" b="1">
                <a:solidFill>
                  <a:schemeClr val="accent6">
                    <a:lumMod val="50000"/>
                  </a:schemeClr>
                </a:solidFill>
                <a:latin typeface="等线" panose="02010600030101010101" pitchFamily="2" charset="-122"/>
                <a:ea typeface="等线" panose="02010600030101010101" pitchFamily="2" charset="-122"/>
              </a:rPr>
              <a:t>C.F.Klein,1849-1925</a:t>
            </a:r>
            <a:r>
              <a:rPr lang="zh-CN" altLang="en-US" sz="1200" b="1">
                <a:solidFill>
                  <a:schemeClr val="accent6">
                    <a:lumMod val="50000"/>
                  </a:schemeClr>
                </a:solidFill>
                <a:latin typeface="楷体" panose="02010609060101010101" pitchFamily="49" charset="-122"/>
                <a:ea typeface="楷体" panose="02010609060101010101" pitchFamily="49" charset="-122"/>
              </a:rPr>
              <a:t>，德国数学家</a:t>
            </a: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zh-CN" altLang="en-US" sz="1200" b="1">
                <a:solidFill>
                  <a:schemeClr val="accent6">
                    <a:lumMod val="50000"/>
                  </a:schemeClr>
                </a:solidFill>
                <a:latin typeface="楷体" panose="02010609060101010101" pitchFamily="49" charset="-122"/>
                <a:ea typeface="楷体" panose="02010609060101010101" pitchFamily="49" charset="-122"/>
              </a:rPr>
              <a:t>在</a:t>
            </a:r>
            <a:r>
              <a:rPr lang="en-US" altLang="zh-CN" sz="1200" b="1">
                <a:solidFill>
                  <a:schemeClr val="accent6">
                    <a:lumMod val="50000"/>
                  </a:schemeClr>
                </a:solidFill>
                <a:latin typeface="楷体" panose="02010609060101010101" pitchFamily="49" charset="-122"/>
                <a:ea typeface="楷体" panose="02010609060101010101" pitchFamily="49" charset="-122"/>
              </a:rPr>
              <a:t>1870</a:t>
            </a:r>
            <a:r>
              <a:rPr lang="zh-CN" altLang="en-US" sz="1200" b="1">
                <a:solidFill>
                  <a:schemeClr val="accent6">
                    <a:lumMod val="50000"/>
                  </a:schemeClr>
                </a:solidFill>
                <a:latin typeface="楷体" panose="02010609060101010101" pitchFamily="49" charset="-122"/>
                <a:ea typeface="楷体" panose="02010609060101010101" pitchFamily="49" charset="-122"/>
              </a:rPr>
              <a:t>年证明了，如果欧氏几何是无矛盾的，则罗氏几何也是无矛盾的</a:t>
            </a: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黎曼</a:t>
            </a: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en-US" altLang="zh-CN" sz="1200" b="1">
                <a:solidFill>
                  <a:schemeClr val="accent6">
                    <a:lumMod val="50000"/>
                  </a:schemeClr>
                </a:solidFill>
                <a:latin typeface="等线" panose="02010600030101010101" pitchFamily="2" charset="-122"/>
                <a:ea typeface="等线" panose="02010600030101010101" pitchFamily="2" charset="-122"/>
              </a:rPr>
              <a:t>G. F. B. Riemann, 1826-1866</a:t>
            </a:r>
            <a:r>
              <a:rPr lang="zh-CN" altLang="en-US" sz="1200" b="1">
                <a:solidFill>
                  <a:schemeClr val="accent6">
                    <a:lumMod val="50000"/>
                  </a:schemeClr>
                </a:solidFill>
                <a:latin typeface="楷体" panose="02010609060101010101" pitchFamily="49" charset="-122"/>
                <a:ea typeface="楷体" panose="02010609060101010101" pitchFamily="49" charset="-122"/>
              </a:rPr>
              <a:t>，德国数学家</a:t>
            </a: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zh-CN" altLang="en-US" sz="1200" b="1">
                <a:solidFill>
                  <a:schemeClr val="accent6">
                    <a:lumMod val="50000"/>
                  </a:schemeClr>
                </a:solidFill>
                <a:latin typeface="楷体" panose="02010609060101010101" pitchFamily="49" charset="-122"/>
                <a:ea typeface="楷体" panose="02010609060101010101" pitchFamily="49" charset="-122"/>
              </a:rPr>
              <a:t>在</a:t>
            </a:r>
            <a:r>
              <a:rPr lang="en-US" altLang="zh-CN" sz="1200" b="1">
                <a:solidFill>
                  <a:schemeClr val="accent6">
                    <a:lumMod val="50000"/>
                  </a:schemeClr>
                </a:solidFill>
                <a:latin typeface="楷体" panose="02010609060101010101" pitchFamily="49" charset="-122"/>
                <a:ea typeface="楷体" panose="02010609060101010101" pitchFamily="49" charset="-122"/>
              </a:rPr>
              <a:t>1854</a:t>
            </a:r>
            <a:r>
              <a:rPr lang="zh-CN" altLang="en-US" sz="1200" b="1">
                <a:solidFill>
                  <a:schemeClr val="accent6">
                    <a:lumMod val="50000"/>
                  </a:schemeClr>
                </a:solidFill>
                <a:latin typeface="楷体" panose="02010609060101010101" pitchFamily="49" charset="-122"/>
                <a:ea typeface="楷体" panose="02010609060101010101" pitchFamily="49" charset="-122"/>
              </a:rPr>
              <a:t>年提出的</a:t>
            </a:r>
            <a:r>
              <a:rPr lang="zh-CN" altLang="en-US" sz="1200" b="1">
                <a:solidFill>
                  <a:srgbClr val="C00000"/>
                </a:solidFill>
                <a:latin typeface="等线" panose="02010600030101010101" pitchFamily="2" charset="-122"/>
                <a:ea typeface="等线" panose="02010600030101010101" pitchFamily="2" charset="-122"/>
              </a:rPr>
              <a:t>黎曼几何</a:t>
            </a:r>
            <a:r>
              <a:rPr lang="zh-CN" altLang="en-US" sz="1200" b="1">
                <a:solidFill>
                  <a:schemeClr val="accent6">
                    <a:lumMod val="50000"/>
                  </a:schemeClr>
                </a:solidFill>
                <a:latin typeface="楷体" panose="02010609060101010101" pitchFamily="49" charset="-122"/>
                <a:ea typeface="楷体" panose="02010609060101010101" pitchFamily="49" charset="-122"/>
              </a:rPr>
              <a:t>（也称为椭圆几何）具有更奇特的性质，“不存在平行线”，“三角形内角之和大于</a:t>
            </a:r>
            <a:r>
              <a:rPr lang="en-US" altLang="zh-CN" sz="1200" b="1">
                <a:solidFill>
                  <a:schemeClr val="accent6">
                    <a:lumMod val="50000"/>
                  </a:schemeClr>
                </a:solidFill>
                <a:latin typeface="楷体" panose="02010609060101010101" pitchFamily="49" charset="-122"/>
                <a:ea typeface="楷体" panose="02010609060101010101" pitchFamily="49" charset="-122"/>
              </a:rPr>
              <a:t>180</a:t>
            </a:r>
            <a:r>
              <a:rPr lang="zh-CN" altLang="en-US" sz="1200" b="1">
                <a:solidFill>
                  <a:schemeClr val="accent6">
                    <a:lumMod val="50000"/>
                  </a:schemeClr>
                </a:solidFill>
                <a:latin typeface="楷体" panose="02010609060101010101" pitchFamily="49" charset="-122"/>
                <a:ea typeface="楷体" panose="02010609060101010101" pitchFamily="49" charset="-122"/>
              </a:rPr>
              <a:t>度”</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希尔伯特</a:t>
            </a:r>
            <a:r>
              <a:rPr lang="en-US" altLang="zh-CN" sz="1600" b="1">
                <a:solidFill>
                  <a:schemeClr val="accent2">
                    <a:lumMod val="50000"/>
                  </a:schemeClr>
                </a:solidFill>
                <a:latin typeface="楷体" panose="02010609060101010101" pitchFamily="49" charset="-122"/>
                <a:ea typeface="楷体" panose="02010609060101010101" pitchFamily="49" charset="-122"/>
              </a:rPr>
              <a:t>(</a:t>
            </a:r>
            <a:r>
              <a:rPr lang="en-US" altLang="zh-CN" sz="1600" b="1">
                <a:solidFill>
                  <a:schemeClr val="accent2">
                    <a:lumMod val="50000"/>
                  </a:schemeClr>
                </a:solidFill>
                <a:latin typeface="等线" panose="02010600030101010101" pitchFamily="2" charset="-122"/>
                <a:ea typeface="等线" panose="02010600030101010101" pitchFamily="2" charset="-122"/>
              </a:rPr>
              <a:t>D. Hilbert, 1864-1943</a:t>
            </a:r>
            <a:r>
              <a:rPr lang="zh-CN" altLang="en-US" sz="1600" b="1">
                <a:solidFill>
                  <a:schemeClr val="accent2">
                    <a:lumMod val="50000"/>
                  </a:schemeClr>
                </a:solidFill>
                <a:latin typeface="楷体" panose="02010609060101010101" pitchFamily="49" charset="-122"/>
                <a:ea typeface="楷体" panose="02010609060101010101" pitchFamily="49" charset="-122"/>
              </a:rPr>
              <a:t>，德国数学家</a:t>
            </a:r>
            <a:r>
              <a:rPr lang="en-US" altLang="zh-CN" sz="1600" b="1">
                <a:solidFill>
                  <a:schemeClr val="accent2">
                    <a:lumMod val="50000"/>
                  </a:schemeClr>
                </a:solidFill>
                <a:latin typeface="楷体" panose="02010609060101010101" pitchFamily="49" charset="-122"/>
                <a:ea typeface="楷体" panose="02010609060101010101" pitchFamily="49" charset="-122"/>
              </a:rPr>
              <a:t>)</a:t>
            </a:r>
            <a:r>
              <a:rPr lang="zh-CN" altLang="en-US" sz="1600" b="1">
                <a:solidFill>
                  <a:schemeClr val="accent2">
                    <a:lumMod val="50000"/>
                  </a:schemeClr>
                </a:solidFill>
                <a:latin typeface="楷体" panose="02010609060101010101" pitchFamily="49" charset="-122"/>
                <a:ea typeface="楷体" panose="02010609060101010101" pitchFamily="49" charset="-122"/>
              </a:rPr>
              <a:t>对欧氏几何的严格公理化</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rgbClr val="002060"/>
                </a:solidFill>
              </a:rPr>
              <a:t>希尔伯特在</a:t>
            </a:r>
            <a:r>
              <a:rPr lang="en-US" altLang="zh-CN" sz="1400" b="1">
                <a:solidFill>
                  <a:srgbClr val="002060"/>
                </a:solidFill>
              </a:rPr>
              <a:t>1899</a:t>
            </a:r>
            <a:r>
              <a:rPr lang="zh-CN" altLang="en-US" sz="1400" b="1">
                <a:solidFill>
                  <a:srgbClr val="002060"/>
                </a:solidFill>
              </a:rPr>
              <a:t>年出版</a:t>
            </a:r>
            <a:r>
              <a:rPr lang="en-US" altLang="zh-CN" sz="1400" b="1">
                <a:solidFill>
                  <a:srgbClr val="C00000"/>
                </a:solidFill>
              </a:rPr>
              <a:t>《</a:t>
            </a:r>
            <a:r>
              <a:rPr lang="zh-CN" altLang="en-US" sz="1400" b="1">
                <a:solidFill>
                  <a:srgbClr val="C00000"/>
                </a:solidFill>
              </a:rPr>
              <a:t>几何基础</a:t>
            </a:r>
            <a:r>
              <a:rPr lang="en-US" altLang="zh-CN" sz="1400" b="1">
                <a:solidFill>
                  <a:srgbClr val="C00000"/>
                </a:solidFill>
              </a:rPr>
              <a:t>》</a:t>
            </a:r>
            <a:r>
              <a:rPr lang="zh-CN" altLang="en-US" sz="1400" b="1">
                <a:solidFill>
                  <a:srgbClr val="002060"/>
                </a:solidFill>
              </a:rPr>
              <a:t>给出欧氏几何的一个近代公理系统，并证明了如果实数理论无矛盾，则欧氏几何也无矛盾</a:t>
            </a:r>
            <a:endParaRPr lang="en-US" altLang="zh-CN" sz="1400" b="1">
              <a:solidFill>
                <a:srgbClr val="002060"/>
              </a:solidFill>
            </a:endParaRPr>
          </a:p>
        </p:txBody>
      </p:sp>
      <p:sp>
        <p:nvSpPr>
          <p:cNvPr id="3" name="文本框 2">
            <a:extLst>
              <a:ext uri="{FF2B5EF4-FFF2-40B4-BE49-F238E27FC236}">
                <a16:creationId xmlns:a16="http://schemas.microsoft.com/office/drawing/2014/main" id="{7BED4559-4F47-4B8B-B72C-584D82BC65F1}"/>
              </a:ext>
            </a:extLst>
          </p:cNvPr>
          <p:cNvSpPr txBox="1"/>
          <p:nvPr/>
        </p:nvSpPr>
        <p:spPr>
          <a:xfrm>
            <a:off x="768413" y="4129461"/>
            <a:ext cx="5335825" cy="523220"/>
          </a:xfrm>
          <a:prstGeom prst="rect">
            <a:avLst/>
          </a:prstGeom>
          <a:solidFill>
            <a:schemeClr val="accent4">
              <a:lumMod val="40000"/>
              <a:lumOff val="60000"/>
            </a:schemeClr>
          </a:solidFill>
        </p:spPr>
        <p:txBody>
          <a:bodyPr wrap="square" rtlCol="0">
            <a:spAutoFit/>
          </a:bodyPr>
          <a:lstStyle/>
          <a:p>
            <a:r>
              <a:rPr lang="zh-CN" altLang="en-US" sz="1400" b="1">
                <a:solidFill>
                  <a:schemeClr val="accent2">
                    <a:lumMod val="50000"/>
                  </a:schemeClr>
                </a:solidFill>
              </a:rPr>
              <a:t>这些工作对公理系统的无矛盾性、公理之间的独立性进行了探索，促进了公理化方法的发展，也深化了人们对数学基础问题的思考</a:t>
            </a:r>
          </a:p>
        </p:txBody>
      </p:sp>
      <p:sp>
        <p:nvSpPr>
          <p:cNvPr id="4" name="文本框 3">
            <a:extLst>
              <a:ext uri="{FF2B5EF4-FFF2-40B4-BE49-F238E27FC236}">
                <a16:creationId xmlns:a16="http://schemas.microsoft.com/office/drawing/2014/main" id="{CF5D68FE-311C-4426-A493-3FC5E8227597}"/>
              </a:ext>
            </a:extLst>
          </p:cNvPr>
          <p:cNvSpPr txBox="1"/>
          <p:nvPr/>
        </p:nvSpPr>
        <p:spPr>
          <a:xfrm>
            <a:off x="6193942" y="4169184"/>
            <a:ext cx="2181639" cy="461665"/>
          </a:xfrm>
          <a:prstGeom prst="rect">
            <a:avLst/>
          </a:prstGeom>
          <a:solidFill>
            <a:schemeClr val="accent2">
              <a:lumMod val="40000"/>
              <a:lumOff val="60000"/>
            </a:schemeClr>
          </a:solidFill>
        </p:spPr>
        <p:txBody>
          <a:bodyPr wrap="square" rtlCol="0">
            <a:spAutoFit/>
          </a:bodyPr>
          <a:lstStyle/>
          <a:p>
            <a:r>
              <a:rPr lang="zh-CN" altLang="en-US" sz="1200" b="1">
                <a:solidFill>
                  <a:schemeClr val="accent2">
                    <a:lumMod val="50000"/>
                  </a:schemeClr>
                </a:solidFill>
              </a:rPr>
              <a:t>几何理论体系的无矛盾性最终都归结为实数理论的无矛盾性</a:t>
            </a:r>
          </a:p>
        </p:txBody>
      </p:sp>
    </p:spTree>
    <p:extLst>
      <p:ext uri="{BB962C8B-B14F-4D97-AF65-F5344CB8AC3E}">
        <p14:creationId xmlns:p14="http://schemas.microsoft.com/office/powerpoint/2010/main" val="1498552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数理逻辑的发展</a:t>
            </a:r>
            <a:r>
              <a:rPr lang="en-US" altLang="zh-CN" sz="1400"/>
              <a:t>-</a:t>
            </a:r>
            <a:r>
              <a:rPr lang="zh-CN" altLang="en-US" sz="1400"/>
              <a:t>集合悖论的发现</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26</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626CC09B-A250-4F57-806D-68FD49A3469B}"/>
              </a:ext>
            </a:extLst>
          </p:cNvPr>
          <p:cNvSpPr txBox="1"/>
          <p:nvPr/>
        </p:nvSpPr>
        <p:spPr>
          <a:xfrm>
            <a:off x="768413" y="763329"/>
            <a:ext cx="7607168" cy="3847207"/>
          </a:xfrm>
          <a:prstGeom prst="rect">
            <a:avLst/>
          </a:prstGeom>
          <a:solidFill>
            <a:schemeClr val="accent5">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到十九世纪末，经过皮亚诺、戴德金、康托尔等的努力，数学的基础建立在集合论基础上，整个数学理论的无矛盾性</a:t>
            </a:r>
            <a:r>
              <a:rPr lang="en-US" altLang="zh-CN" sz="1600" b="1">
                <a:solidFill>
                  <a:schemeClr val="accent2">
                    <a:lumMod val="50000"/>
                  </a:schemeClr>
                </a:solidFill>
                <a:latin typeface="楷体" panose="02010609060101010101" pitchFamily="49" charset="-122"/>
                <a:ea typeface="楷体" panose="02010609060101010101" pitchFamily="49" charset="-122"/>
              </a:rPr>
              <a:t>(</a:t>
            </a:r>
            <a:r>
              <a:rPr lang="zh-CN" altLang="en-US" sz="1600" b="1">
                <a:solidFill>
                  <a:schemeClr val="accent2">
                    <a:lumMod val="50000"/>
                  </a:schemeClr>
                </a:solidFill>
                <a:latin typeface="楷体" panose="02010609060101010101" pitchFamily="49" charset="-122"/>
                <a:ea typeface="楷体" panose="02010609060101010101" pitchFamily="49" charset="-122"/>
              </a:rPr>
              <a:t>一致性</a:t>
            </a:r>
            <a:r>
              <a:rPr lang="en-US" altLang="zh-CN" sz="1600" b="1">
                <a:solidFill>
                  <a:schemeClr val="accent2">
                    <a:lumMod val="50000"/>
                  </a:schemeClr>
                </a:solidFill>
                <a:latin typeface="楷体" panose="02010609060101010101" pitchFamily="49" charset="-122"/>
                <a:ea typeface="楷体" panose="02010609060101010101" pitchFamily="49" charset="-122"/>
              </a:rPr>
              <a:t>)</a:t>
            </a:r>
            <a:r>
              <a:rPr lang="zh-CN" altLang="en-US" sz="1600" b="1">
                <a:solidFill>
                  <a:schemeClr val="accent2">
                    <a:lumMod val="50000"/>
                  </a:schemeClr>
                </a:solidFill>
                <a:latin typeface="楷体" panose="02010609060101010101" pitchFamily="49" charset="-122"/>
                <a:ea typeface="楷体" panose="02010609060101010101" pitchFamily="49" charset="-122"/>
              </a:rPr>
              <a:t>也建立在集合论一致性基础上</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rgbClr val="002060"/>
                </a:solidFill>
              </a:rPr>
              <a:t>实数通过有理数的无穷集合定义，而有理数则由自然数定义</a:t>
            </a:r>
            <a:endParaRPr lang="en-US" altLang="zh-CN" sz="1400" b="1">
              <a:solidFill>
                <a:srgbClr val="002060"/>
              </a:solidFill>
            </a:endParaRPr>
          </a:p>
          <a:p>
            <a:pPr marL="742950" lvl="1" indent="-285750">
              <a:spcBef>
                <a:spcPts val="600"/>
              </a:spcBef>
              <a:buFont typeface="Arial" panose="020B0604020202020204" pitchFamily="34" charset="0"/>
              <a:buChar char="•"/>
            </a:pPr>
            <a:r>
              <a:rPr lang="zh-CN" altLang="en-US" sz="1400" b="1">
                <a:solidFill>
                  <a:srgbClr val="002060"/>
                </a:solidFill>
              </a:rPr>
              <a:t>皮亚诺算术系统严格定义了自然数，并将其建立在集合论基础之上</a:t>
            </a:r>
            <a:endParaRPr lang="en-US" altLang="zh-CN" sz="1400" b="1">
              <a:solidFill>
                <a:srgbClr val="002060"/>
              </a:solidFill>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皮亚诺算术系统的归纳公理实际上断定自然数集是最小的归纳集</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集合悖论的发现与进一步探讨数学基础的三大学派</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en-US" altLang="zh-CN" sz="1400" b="1">
                <a:solidFill>
                  <a:srgbClr val="002060"/>
                </a:solidFill>
              </a:rPr>
              <a:t>1897</a:t>
            </a:r>
            <a:r>
              <a:rPr lang="zh-CN" altLang="en-US" sz="1400" b="1">
                <a:solidFill>
                  <a:srgbClr val="002060"/>
                </a:solidFill>
              </a:rPr>
              <a:t>年意大利数学家布拉利</a:t>
            </a:r>
            <a:r>
              <a:rPr lang="en-US" altLang="zh-CN" sz="1400" b="1">
                <a:solidFill>
                  <a:srgbClr val="002060"/>
                </a:solidFill>
              </a:rPr>
              <a:t>-</a:t>
            </a:r>
            <a:r>
              <a:rPr lang="zh-CN" altLang="en-US" sz="1400" b="1">
                <a:solidFill>
                  <a:srgbClr val="002060"/>
                </a:solidFill>
              </a:rPr>
              <a:t>福尔蒂</a:t>
            </a:r>
            <a:r>
              <a:rPr lang="en-US" altLang="zh-CN" sz="1400" b="1">
                <a:solidFill>
                  <a:srgbClr val="002060"/>
                </a:solidFill>
              </a:rPr>
              <a:t>(Burali Forti)</a:t>
            </a:r>
            <a:r>
              <a:rPr lang="zh-CN" altLang="en-US" sz="1400" b="1">
                <a:solidFill>
                  <a:srgbClr val="002060"/>
                </a:solidFill>
              </a:rPr>
              <a:t>发现了</a:t>
            </a:r>
            <a:r>
              <a:rPr lang="zh-CN" altLang="en-US" sz="1400" b="1">
                <a:solidFill>
                  <a:srgbClr val="C00000"/>
                </a:solidFill>
              </a:rPr>
              <a:t>最大序数悖论</a:t>
            </a:r>
            <a:endParaRPr lang="en-US" altLang="zh-CN" sz="1400" b="1">
              <a:solidFill>
                <a:srgbClr val="C00000"/>
              </a:solidFill>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如果所有序数也构成集合，则它也有一个序数，而且是最大序数，但这个序数又属于这个集合，这使得它小于它自己（序数的每个元素也都是序数，且严格小于这个序数本身）</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en-US" altLang="zh-CN" sz="1400" b="1">
                <a:solidFill>
                  <a:srgbClr val="002060"/>
                </a:solidFill>
              </a:rPr>
              <a:t>1899</a:t>
            </a:r>
            <a:r>
              <a:rPr lang="zh-CN" altLang="en-US" sz="1400" b="1">
                <a:solidFill>
                  <a:srgbClr val="002060"/>
                </a:solidFill>
              </a:rPr>
              <a:t>年康托尔将他发现的</a:t>
            </a:r>
            <a:r>
              <a:rPr lang="zh-CN" altLang="en-US" sz="1400" b="1">
                <a:solidFill>
                  <a:srgbClr val="C00000"/>
                </a:solidFill>
              </a:rPr>
              <a:t>最大基数悖论</a:t>
            </a:r>
            <a:r>
              <a:rPr lang="zh-CN" altLang="en-US" sz="1400" b="1">
                <a:solidFill>
                  <a:srgbClr val="002060"/>
                </a:solidFill>
              </a:rPr>
              <a:t>告诉了戴德金</a:t>
            </a:r>
            <a:endParaRPr lang="en-US" altLang="zh-CN" sz="1400" b="1">
              <a:solidFill>
                <a:srgbClr val="002060"/>
              </a:solidFill>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如果所有基数也构成集合，则它的基数是什么？</a:t>
            </a:r>
          </a:p>
          <a:p>
            <a:pPr marL="742950" lvl="1" indent="-285750">
              <a:spcBef>
                <a:spcPts val="600"/>
              </a:spcBef>
              <a:buFont typeface="Arial" panose="020B0604020202020204" pitchFamily="34" charset="0"/>
              <a:buChar char="•"/>
            </a:pPr>
            <a:r>
              <a:rPr lang="en-US" altLang="zh-CN" sz="1400" b="1">
                <a:solidFill>
                  <a:srgbClr val="002060"/>
                </a:solidFill>
              </a:rPr>
              <a:t>1901</a:t>
            </a:r>
            <a:r>
              <a:rPr lang="zh-CN" altLang="en-US" sz="1400" b="1">
                <a:solidFill>
                  <a:srgbClr val="002060"/>
                </a:solidFill>
              </a:rPr>
              <a:t>年罗素发现最著名的“</a:t>
            </a:r>
            <a:r>
              <a:rPr lang="zh-CN" altLang="en-US" sz="1400" b="1">
                <a:solidFill>
                  <a:srgbClr val="C00000"/>
                </a:solidFill>
              </a:rPr>
              <a:t>理发师悖论</a:t>
            </a:r>
            <a:r>
              <a:rPr lang="zh-CN" altLang="en-US" sz="1400" b="1">
                <a:solidFill>
                  <a:srgbClr val="002060"/>
                </a:solidFill>
              </a:rPr>
              <a:t>”，它只涉及集合论最基本概念从而引发了震动</a:t>
            </a:r>
            <a:endParaRPr lang="en-US" altLang="zh-CN" sz="1400" b="1">
              <a:solidFill>
                <a:srgbClr val="002060"/>
              </a:solidFill>
            </a:endParaRPr>
          </a:p>
          <a:p>
            <a:pPr marL="742950" lvl="1" indent="-285750">
              <a:spcBef>
                <a:spcPts val="600"/>
              </a:spcBef>
              <a:buFont typeface="Arial" panose="020B0604020202020204" pitchFamily="34" charset="0"/>
              <a:buChar char="•"/>
            </a:pPr>
            <a:r>
              <a:rPr lang="zh-CN" altLang="en-US" sz="1400" b="1">
                <a:solidFill>
                  <a:srgbClr val="002060"/>
                </a:solidFill>
              </a:rPr>
              <a:t>集合悖论的出现使得人们对集合论进行公理化，产生了</a:t>
            </a:r>
            <a:r>
              <a:rPr lang="zh-CN" altLang="en-US" sz="1400" b="1">
                <a:solidFill>
                  <a:srgbClr val="C00000"/>
                </a:solidFill>
              </a:rPr>
              <a:t>公理集合论</a:t>
            </a:r>
            <a:r>
              <a:rPr lang="zh-CN" altLang="en-US" sz="1400" b="1">
                <a:solidFill>
                  <a:srgbClr val="002060"/>
                </a:solidFill>
              </a:rPr>
              <a:t>，同时也促使人们进一步探索数学的基础，产生了</a:t>
            </a:r>
            <a:r>
              <a:rPr lang="zh-CN" altLang="en-US" sz="1400" b="1">
                <a:solidFill>
                  <a:srgbClr val="C00000"/>
                </a:solidFill>
              </a:rPr>
              <a:t>逻辑主义</a:t>
            </a:r>
            <a:r>
              <a:rPr lang="zh-CN" altLang="en-US" sz="1400" b="1">
                <a:solidFill>
                  <a:srgbClr val="002060"/>
                </a:solidFill>
              </a:rPr>
              <a:t>、</a:t>
            </a:r>
            <a:r>
              <a:rPr lang="zh-CN" altLang="en-US" sz="1400" b="1">
                <a:solidFill>
                  <a:srgbClr val="C00000"/>
                </a:solidFill>
              </a:rPr>
              <a:t>直觉主义</a:t>
            </a:r>
            <a:r>
              <a:rPr lang="zh-CN" altLang="en-US" sz="1400" b="1">
                <a:solidFill>
                  <a:srgbClr val="002060"/>
                </a:solidFill>
              </a:rPr>
              <a:t>和</a:t>
            </a:r>
            <a:r>
              <a:rPr lang="zh-CN" altLang="en-US" sz="1400" b="1">
                <a:solidFill>
                  <a:srgbClr val="C00000"/>
                </a:solidFill>
              </a:rPr>
              <a:t>形式主义</a:t>
            </a:r>
            <a:r>
              <a:rPr lang="zh-CN" altLang="en-US" sz="1400" b="1">
                <a:solidFill>
                  <a:srgbClr val="002060"/>
                </a:solidFill>
              </a:rPr>
              <a:t>三个著名的学派</a:t>
            </a:r>
          </a:p>
        </p:txBody>
      </p:sp>
    </p:spTree>
    <p:extLst>
      <p:ext uri="{BB962C8B-B14F-4D97-AF65-F5344CB8AC3E}">
        <p14:creationId xmlns:p14="http://schemas.microsoft.com/office/powerpoint/2010/main" val="2243302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数理逻辑的发展</a:t>
            </a:r>
            <a:r>
              <a:rPr lang="en-US" altLang="zh-CN" sz="1400"/>
              <a:t>-</a:t>
            </a:r>
            <a:r>
              <a:rPr lang="zh-CN" altLang="en-US" sz="1400"/>
              <a:t>公理集合论</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27</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626CC09B-A250-4F57-806D-68FD49A3469B}"/>
                  </a:ext>
                </a:extLst>
              </p:cNvPr>
              <p:cNvSpPr txBox="1"/>
              <p:nvPr/>
            </p:nvSpPr>
            <p:spPr>
              <a:xfrm>
                <a:off x="768413" y="740245"/>
                <a:ext cx="7607168" cy="3893374"/>
              </a:xfrm>
              <a:prstGeom prst="rect">
                <a:avLst/>
              </a:prstGeom>
              <a:solidFill>
                <a:schemeClr val="accent5">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公理集合论的诞生</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rgbClr val="002060"/>
                    </a:solidFill>
                  </a:rPr>
                  <a:t>直接为集合论本身找消除悖论的方案，目标是建立集合论的公理系统，使得既能保留朴素集合论的所有成果，又能避开已知的悖论，并且还易于为人们所接受</a:t>
                </a:r>
                <a:endParaRPr lang="en-US" altLang="zh-CN" sz="1400" b="1">
                  <a:solidFill>
                    <a:srgbClr val="002060"/>
                  </a:solidFill>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现今最常用的是</a:t>
                </a:r>
                <a:r>
                  <a:rPr lang="en-US" altLang="zh-CN" sz="1200" b="1">
                    <a:solidFill>
                      <a:srgbClr val="C00000"/>
                    </a:solidFill>
                    <a:latin typeface="+mn-ea"/>
                  </a:rPr>
                  <a:t>ZFC</a:t>
                </a:r>
                <a:r>
                  <a:rPr lang="zh-CN" altLang="en-US" sz="1200" b="1">
                    <a:solidFill>
                      <a:srgbClr val="C00000"/>
                    </a:solidFill>
                    <a:latin typeface="+mn-ea"/>
                  </a:rPr>
                  <a:t>公理集合论</a:t>
                </a:r>
                <a:r>
                  <a:rPr lang="zh-CN" altLang="en-US" sz="1200" b="1">
                    <a:solidFill>
                      <a:schemeClr val="accent6">
                        <a:lumMod val="50000"/>
                      </a:schemeClr>
                    </a:solidFill>
                    <a:latin typeface="楷体" panose="02010609060101010101" pitchFamily="49" charset="-122"/>
                    <a:ea typeface="楷体" panose="02010609060101010101" pitchFamily="49" charset="-122"/>
                  </a:rPr>
                  <a:t>系统，由策梅洛</a:t>
                </a:r>
                <a:r>
                  <a:rPr lang="en-US" altLang="zh-CN" sz="1200" b="1">
                    <a:solidFill>
                      <a:schemeClr val="accent6">
                        <a:lumMod val="50000"/>
                      </a:schemeClr>
                    </a:solidFill>
                    <a:latin typeface="+mn-ea"/>
                  </a:rPr>
                  <a:t>(E. Zermelo, 1871-1953</a:t>
                </a:r>
                <a:r>
                  <a:rPr lang="zh-CN" altLang="en-US" sz="1200" b="1">
                    <a:solidFill>
                      <a:schemeClr val="accent6">
                        <a:lumMod val="50000"/>
                      </a:schemeClr>
                    </a:solidFill>
                    <a:latin typeface="楷体" panose="02010609060101010101" pitchFamily="49" charset="-122"/>
                    <a:ea typeface="楷体" panose="02010609060101010101" pitchFamily="49" charset="-122"/>
                  </a:rPr>
                  <a:t>，德国数学家</a:t>
                </a:r>
                <a:r>
                  <a:rPr lang="en-US" altLang="zh-CN" sz="1200" b="1">
                    <a:solidFill>
                      <a:schemeClr val="accent6">
                        <a:lumMod val="50000"/>
                      </a:schemeClr>
                    </a:solidFill>
                    <a:latin typeface="+mn-ea"/>
                  </a:rPr>
                  <a:t>)</a:t>
                </a:r>
                <a:r>
                  <a:rPr lang="zh-CN" altLang="en-US" sz="1200" b="1">
                    <a:solidFill>
                      <a:schemeClr val="accent6">
                        <a:lumMod val="50000"/>
                      </a:schemeClr>
                    </a:solidFill>
                    <a:latin typeface="楷体" panose="02010609060101010101" pitchFamily="49" charset="-122"/>
                    <a:ea typeface="楷体" panose="02010609060101010101" pitchFamily="49" charset="-122"/>
                  </a:rPr>
                  <a:t>于</a:t>
                </a:r>
                <a:r>
                  <a:rPr lang="en-US" altLang="zh-CN" sz="1200" b="1">
                    <a:solidFill>
                      <a:schemeClr val="accent6">
                        <a:lumMod val="50000"/>
                      </a:schemeClr>
                    </a:solidFill>
                    <a:latin typeface="+mn-ea"/>
                  </a:rPr>
                  <a:t>1908</a:t>
                </a:r>
                <a:r>
                  <a:rPr lang="zh-CN" altLang="en-US" sz="1200" b="1">
                    <a:solidFill>
                      <a:schemeClr val="accent6">
                        <a:lumMod val="50000"/>
                      </a:schemeClr>
                    </a:solidFill>
                    <a:latin typeface="楷体" panose="02010609060101010101" pitchFamily="49" charset="-122"/>
                    <a:ea typeface="楷体" panose="02010609060101010101" pitchFamily="49" charset="-122"/>
                  </a:rPr>
                  <a:t>年开始创立，后由弗兰克尔</a:t>
                </a:r>
                <a:r>
                  <a:rPr lang="en-US" altLang="zh-CN" sz="1200" b="1">
                    <a:solidFill>
                      <a:schemeClr val="accent6">
                        <a:lumMod val="50000"/>
                      </a:schemeClr>
                    </a:solidFill>
                    <a:latin typeface="+mn-ea"/>
                  </a:rPr>
                  <a:t>(A. A. Fraenkel, 1891-1965</a:t>
                </a:r>
                <a:r>
                  <a:rPr lang="zh-CN" altLang="en-US" sz="1200" b="1">
                    <a:solidFill>
                      <a:schemeClr val="accent6">
                        <a:lumMod val="50000"/>
                      </a:schemeClr>
                    </a:solidFill>
                    <a:latin typeface="楷体" panose="02010609060101010101" pitchFamily="49" charset="-122"/>
                    <a:ea typeface="楷体" panose="02010609060101010101" pitchFamily="49" charset="-122"/>
                  </a:rPr>
                  <a:t>，以色列数学家</a:t>
                </a:r>
                <a:r>
                  <a:rPr lang="en-US" altLang="zh-CN" sz="1200" b="1">
                    <a:solidFill>
                      <a:schemeClr val="accent6">
                        <a:lumMod val="50000"/>
                      </a:schemeClr>
                    </a:solidFill>
                    <a:latin typeface="+mn-ea"/>
                  </a:rPr>
                  <a:t>)</a:t>
                </a:r>
                <a:r>
                  <a:rPr lang="zh-CN" altLang="en-US" sz="1200" b="1">
                    <a:solidFill>
                      <a:schemeClr val="accent6">
                        <a:lumMod val="50000"/>
                      </a:schemeClr>
                    </a:solidFill>
                    <a:latin typeface="楷体" panose="02010609060101010101" pitchFamily="49" charset="-122"/>
                    <a:ea typeface="楷体" panose="02010609060101010101" pitchFamily="49" charset="-122"/>
                  </a:rPr>
                  <a:t>，斯科伦</a:t>
                </a:r>
                <a:r>
                  <a:rPr lang="en-US" altLang="zh-CN" sz="1200" b="1">
                    <a:solidFill>
                      <a:schemeClr val="accent6">
                        <a:lumMod val="50000"/>
                      </a:schemeClr>
                    </a:solidFill>
                    <a:latin typeface="+mn-ea"/>
                  </a:rPr>
                  <a:t>(T. Skolem, 1887-1963</a:t>
                </a:r>
                <a:r>
                  <a:rPr lang="zh-CN" altLang="en-US" sz="1200" b="1">
                    <a:solidFill>
                      <a:schemeClr val="accent6">
                        <a:lumMod val="50000"/>
                      </a:schemeClr>
                    </a:solidFill>
                    <a:latin typeface="楷体" panose="02010609060101010101" pitchFamily="49" charset="-122"/>
                    <a:ea typeface="楷体" panose="02010609060101010101" pitchFamily="49" charset="-122"/>
                  </a:rPr>
                  <a:t>，挪威数学家</a:t>
                </a:r>
                <a:r>
                  <a:rPr lang="en-US" altLang="zh-CN" sz="1200" b="1">
                    <a:solidFill>
                      <a:schemeClr val="accent6">
                        <a:lumMod val="50000"/>
                      </a:schemeClr>
                    </a:solidFill>
                    <a:latin typeface="+mn-ea"/>
                  </a:rPr>
                  <a:t>)</a:t>
                </a:r>
                <a:r>
                  <a:rPr lang="zh-CN" altLang="en-US" sz="1200" b="1">
                    <a:solidFill>
                      <a:schemeClr val="accent6">
                        <a:lumMod val="50000"/>
                      </a:schemeClr>
                    </a:solidFill>
                    <a:latin typeface="+mn-ea"/>
                  </a:rPr>
                  <a:t>与冯诺依曼</a:t>
                </a:r>
                <a:r>
                  <a:rPr lang="en-US" altLang="zh-CN" sz="1200" b="1">
                    <a:solidFill>
                      <a:schemeClr val="accent6">
                        <a:lumMod val="50000"/>
                      </a:schemeClr>
                    </a:solidFill>
                    <a:latin typeface="+mn-ea"/>
                  </a:rPr>
                  <a:t>(J. L. von Neumann, 1903-1957</a:t>
                </a:r>
                <a:r>
                  <a:rPr lang="zh-CN" altLang="en-US" sz="1200" b="1">
                    <a:solidFill>
                      <a:schemeClr val="accent6">
                        <a:lumMod val="50000"/>
                      </a:schemeClr>
                    </a:solidFill>
                    <a:latin typeface="楷体" panose="02010609060101010101" pitchFamily="49" charset="-122"/>
                    <a:ea typeface="楷体" panose="02010609060101010101" pitchFamily="49" charset="-122"/>
                  </a:rPr>
                  <a:t>，美国数学家</a:t>
                </a:r>
                <a:r>
                  <a:rPr lang="en-US" altLang="zh-CN" sz="1200" b="1">
                    <a:solidFill>
                      <a:schemeClr val="accent6">
                        <a:lumMod val="50000"/>
                      </a:schemeClr>
                    </a:solidFill>
                    <a:latin typeface="+mn-ea"/>
                  </a:rPr>
                  <a:t>)</a:t>
                </a:r>
                <a:r>
                  <a:rPr lang="zh-CN" altLang="en-US" sz="1200" b="1">
                    <a:solidFill>
                      <a:schemeClr val="accent6">
                        <a:lumMod val="50000"/>
                      </a:schemeClr>
                    </a:solidFill>
                    <a:latin typeface="楷体" panose="02010609060101010101" pitchFamily="49" charset="-122"/>
                    <a:ea typeface="楷体" panose="02010609060101010101" pitchFamily="49" charset="-122"/>
                  </a:rPr>
                  <a:t>等在二十世纪二十年代加以改进</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另一个常见系统是冯诺依曼</a:t>
                </a: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zh-CN" altLang="en-US" sz="1200" b="1">
                    <a:solidFill>
                      <a:schemeClr val="accent6">
                        <a:lumMod val="50000"/>
                      </a:schemeClr>
                    </a:solidFill>
                    <a:latin typeface="楷体" panose="02010609060101010101" pitchFamily="49" charset="-122"/>
                    <a:ea typeface="楷体" panose="02010609060101010101" pitchFamily="49" charset="-122"/>
                  </a:rPr>
                  <a:t>伯内斯</a:t>
                </a: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zh-CN" altLang="en-US" sz="1200" b="1">
                    <a:solidFill>
                      <a:schemeClr val="accent6">
                        <a:lumMod val="50000"/>
                      </a:schemeClr>
                    </a:solidFill>
                    <a:latin typeface="楷体" panose="02010609060101010101" pitchFamily="49" charset="-122"/>
                    <a:ea typeface="楷体" panose="02010609060101010101" pitchFamily="49" charset="-122"/>
                  </a:rPr>
                  <a:t>哥德尔系统</a:t>
                </a: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en-US" altLang="zh-CN" sz="1200" b="1">
                    <a:solidFill>
                      <a:schemeClr val="accent6">
                        <a:lumMod val="50000"/>
                      </a:schemeClr>
                    </a:solidFill>
                    <a:latin typeface="+mn-ea"/>
                  </a:rPr>
                  <a:t>von Neumann-Bernays-Godel</a:t>
                </a:r>
                <a:r>
                  <a:rPr lang="zh-CN" altLang="en-US" sz="1200" b="1">
                    <a:solidFill>
                      <a:schemeClr val="accent6">
                        <a:lumMod val="50000"/>
                      </a:schemeClr>
                    </a:solidFill>
                    <a:latin typeface="楷体" panose="02010609060101010101" pitchFamily="49" charset="-122"/>
                    <a:ea typeface="楷体" panose="02010609060101010101" pitchFamily="49" charset="-122"/>
                  </a:rPr>
                  <a:t>，</a:t>
                </a:r>
                <a:r>
                  <a:rPr lang="en-US" altLang="zh-CN" sz="1200" b="1">
                    <a:solidFill>
                      <a:schemeClr val="accent6">
                        <a:lumMod val="50000"/>
                      </a:schemeClr>
                    </a:solidFill>
                    <a:latin typeface="+mn-ea"/>
                  </a:rPr>
                  <a:t>NBG</a:t>
                </a:r>
                <a:r>
                  <a:rPr lang="zh-CN" altLang="en-US" sz="1200" b="1">
                    <a:solidFill>
                      <a:schemeClr val="accent6">
                        <a:lumMod val="50000"/>
                      </a:schemeClr>
                    </a:solidFill>
                    <a:latin typeface="楷体" panose="02010609060101010101" pitchFamily="49" charset="-122"/>
                    <a:ea typeface="楷体" panose="02010609060101010101" pitchFamily="49" charset="-122"/>
                  </a:rPr>
                  <a:t>系统</a:t>
                </a:r>
                <a:r>
                  <a:rPr lang="en-US" altLang="zh-CN" sz="1200" b="1">
                    <a:solidFill>
                      <a:schemeClr val="accent6">
                        <a:lumMod val="50000"/>
                      </a:schemeClr>
                    </a:solidFill>
                    <a:latin typeface="楷体" panose="02010609060101010101" pitchFamily="49" charset="-122"/>
                    <a:ea typeface="楷体" panose="02010609060101010101" pitchFamily="49" charset="-122"/>
                  </a:rPr>
                  <a:t>)</a:t>
                </a:r>
              </a:p>
              <a:p>
                <a:pPr marL="285750" indent="-285750">
                  <a:spcBef>
                    <a:spcPts val="600"/>
                  </a:spcBef>
                  <a:buFont typeface="Arial" panose="020B0604020202020204" pitchFamily="34" charset="0"/>
                  <a:buChar char="•"/>
                </a:pPr>
                <a:r>
                  <a:rPr lang="en-US" altLang="zh-CN" sz="1600" b="1">
                    <a:solidFill>
                      <a:srgbClr val="C00000"/>
                    </a:solidFill>
                    <a:latin typeface="+mn-ea"/>
                  </a:rPr>
                  <a:t>ZFC</a:t>
                </a:r>
                <a:r>
                  <a:rPr lang="zh-CN" altLang="en-US" sz="1600" b="1">
                    <a:solidFill>
                      <a:srgbClr val="C00000"/>
                    </a:solidFill>
                    <a:latin typeface="+mn-ea"/>
                  </a:rPr>
                  <a:t>公理集合论</a:t>
                </a:r>
                <a:r>
                  <a:rPr lang="zh-CN" altLang="en-US" sz="1600" b="1">
                    <a:solidFill>
                      <a:schemeClr val="accent2">
                        <a:lumMod val="50000"/>
                      </a:schemeClr>
                    </a:solidFill>
                    <a:latin typeface="楷体" panose="02010609060101010101" pitchFamily="49" charset="-122"/>
                    <a:ea typeface="楷体" panose="02010609060101010101" pitchFamily="49" charset="-122"/>
                  </a:rPr>
                  <a:t>系统的主要思想</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rgbClr val="002060"/>
                    </a:solidFill>
                  </a:rPr>
                  <a:t>对集合的规模加以限制，使之不能过“大”，从而排除</a:t>
                </a:r>
                <a14:m>
                  <m:oMath xmlns:m="http://schemas.openxmlformats.org/officeDocument/2006/math">
                    <m:d>
                      <m:dPr>
                        <m:begChr m:val="{"/>
                        <m:endChr m:val="}"/>
                        <m:sepChr m:val="∣"/>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𝒙</m:t>
                        </m:r>
                      </m:e>
                      <m:e>
                        <m:r>
                          <a:rPr lang="en-US" altLang="zh-CN" sz="1400" b="1" i="1" smtClean="0">
                            <a:solidFill>
                              <a:srgbClr val="002060"/>
                            </a:solidFill>
                            <a:latin typeface="Cambria Math" panose="02040503050406030204" pitchFamily="18" charset="0"/>
                          </a:rPr>
                          <m:t>𝒙</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𝒙</m:t>
                        </m:r>
                      </m:e>
                    </m:d>
                  </m:oMath>
                </a14:m>
                <a:r>
                  <a:rPr lang="zh-CN" altLang="en-US" sz="1400" b="1">
                    <a:solidFill>
                      <a:srgbClr val="002060"/>
                    </a:solidFill>
                  </a:rPr>
                  <a:t>，以及所有集合、所有基数、所有序数这样的集合</a:t>
                </a:r>
                <a:endParaRPr lang="en-US" altLang="zh-CN" sz="1400" b="1">
                  <a:solidFill>
                    <a:srgbClr val="002060"/>
                  </a:solidFill>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主要表现在子集分离原则（又称为内涵原则）这一条公理上，对于性质</a:t>
                </a:r>
                <a14:m>
                  <m:oMath xmlns:m="http://schemas.openxmlformats.org/officeDocument/2006/math">
                    <m:r>
                      <a:rPr lang="en-US" altLang="zh-CN" sz="1200" b="1" i="1" smtClean="0">
                        <a:solidFill>
                          <a:schemeClr val="accent6">
                            <a:lumMod val="50000"/>
                          </a:schemeClr>
                        </a:solidFill>
                        <a:latin typeface="Cambria Math" panose="02040503050406030204" pitchFamily="18" charset="0"/>
                        <a:ea typeface="楷体" panose="02010609060101010101" pitchFamily="49" charset="-122"/>
                      </a:rPr>
                      <m:t>𝑷</m:t>
                    </m:r>
                  </m:oMath>
                </a14:m>
                <a:r>
                  <a:rPr lang="zh-CN" altLang="en-US" sz="1200" b="1">
                    <a:solidFill>
                      <a:schemeClr val="accent6">
                        <a:lumMod val="50000"/>
                      </a:schemeClr>
                    </a:solidFill>
                    <a:latin typeface="楷体" panose="02010609060101010101" pitchFamily="49" charset="-122"/>
                    <a:ea typeface="楷体" panose="02010609060101010101" pitchFamily="49" charset="-122"/>
                  </a:rPr>
                  <a:t>，不是由</a:t>
                </a:r>
                <a14:m>
                  <m:oMath xmlns:m="http://schemas.openxmlformats.org/officeDocument/2006/math">
                    <m:d>
                      <m:dPr>
                        <m:begChr m:val="{"/>
                        <m:endChr m:val="}"/>
                        <m:sepChr m:val="∣"/>
                        <m:ctrlPr>
                          <a:rPr lang="en-US" altLang="zh-CN" sz="1200" b="1" i="1" smtClean="0">
                            <a:solidFill>
                              <a:schemeClr val="accent6">
                                <a:lumMod val="50000"/>
                              </a:schemeClr>
                            </a:solidFill>
                            <a:latin typeface="Cambria Math" panose="02040503050406030204" pitchFamily="18" charset="0"/>
                            <a:ea typeface="楷体" panose="02010609060101010101" pitchFamily="49" charset="-122"/>
                          </a:rPr>
                        </m:ctrlPr>
                      </m:dPr>
                      <m:e>
                        <m:r>
                          <a:rPr lang="en-US" altLang="zh-CN" sz="1200" b="1" i="1" smtClean="0">
                            <a:solidFill>
                              <a:schemeClr val="accent6">
                                <a:lumMod val="50000"/>
                              </a:schemeClr>
                            </a:solidFill>
                            <a:latin typeface="Cambria Math" panose="02040503050406030204" pitchFamily="18" charset="0"/>
                            <a:ea typeface="楷体" panose="02010609060101010101" pitchFamily="49" charset="-122"/>
                          </a:rPr>
                          <m:t>𝒙</m:t>
                        </m:r>
                      </m:e>
                      <m:e>
                        <m:r>
                          <a:rPr lang="en-US" altLang="zh-CN" sz="1200" b="1" i="1" smtClean="0">
                            <a:solidFill>
                              <a:schemeClr val="accent6">
                                <a:lumMod val="50000"/>
                              </a:schemeClr>
                            </a:solidFill>
                            <a:latin typeface="Cambria Math" panose="02040503050406030204" pitchFamily="18" charset="0"/>
                            <a:ea typeface="楷体" panose="02010609060101010101" pitchFamily="49" charset="-122"/>
                          </a:rPr>
                          <m:t>𝑷</m:t>
                        </m:r>
                        <m:d>
                          <m:dPr>
                            <m:ctrlPr>
                              <a:rPr lang="en-US" altLang="zh-CN" sz="1200" b="1" i="1" smtClean="0">
                                <a:solidFill>
                                  <a:schemeClr val="accent6">
                                    <a:lumMod val="50000"/>
                                  </a:schemeClr>
                                </a:solidFill>
                                <a:latin typeface="Cambria Math" panose="02040503050406030204" pitchFamily="18" charset="0"/>
                                <a:ea typeface="楷体" panose="02010609060101010101" pitchFamily="49" charset="-122"/>
                              </a:rPr>
                            </m:ctrlPr>
                          </m:dPr>
                          <m:e>
                            <m:r>
                              <a:rPr lang="en-US" altLang="zh-CN" sz="1200" b="1" i="1" smtClean="0">
                                <a:solidFill>
                                  <a:schemeClr val="accent6">
                                    <a:lumMod val="50000"/>
                                  </a:schemeClr>
                                </a:solidFill>
                                <a:latin typeface="Cambria Math" panose="02040503050406030204" pitchFamily="18" charset="0"/>
                                <a:ea typeface="楷体" panose="02010609060101010101" pitchFamily="49" charset="-122"/>
                              </a:rPr>
                              <m:t>𝒙</m:t>
                            </m:r>
                          </m:e>
                        </m:d>
                      </m:e>
                    </m:d>
                  </m:oMath>
                </a14:m>
                <a:r>
                  <a:rPr lang="zh-CN" altLang="en-US" sz="1200" b="1">
                    <a:solidFill>
                      <a:schemeClr val="accent6">
                        <a:lumMod val="50000"/>
                      </a:schemeClr>
                    </a:solidFill>
                    <a:latin typeface="楷体" panose="02010609060101010101" pitchFamily="49" charset="-122"/>
                    <a:ea typeface="楷体" panose="02010609060101010101" pitchFamily="49" charset="-122"/>
                  </a:rPr>
                  <a:t>确定一个集合，而只能由</a:t>
                </a:r>
                <a14:m>
                  <m:oMath xmlns:m="http://schemas.openxmlformats.org/officeDocument/2006/math">
                    <m:d>
                      <m:dPr>
                        <m:begChr m:val="{"/>
                        <m:endChr m:val="}"/>
                        <m:sepChr m:val="∣"/>
                        <m:ctrlPr>
                          <a:rPr lang="en-US" altLang="zh-CN" sz="1200" b="1" i="1" smtClean="0">
                            <a:solidFill>
                              <a:schemeClr val="accent6">
                                <a:lumMod val="50000"/>
                              </a:schemeClr>
                            </a:solidFill>
                            <a:latin typeface="Cambria Math" panose="02040503050406030204" pitchFamily="18" charset="0"/>
                            <a:ea typeface="楷体" panose="02010609060101010101" pitchFamily="49" charset="-122"/>
                          </a:rPr>
                        </m:ctrlPr>
                      </m:dPr>
                      <m:e>
                        <m:r>
                          <a:rPr lang="en-US" altLang="zh-CN" sz="1200" b="1" i="1" smtClean="0">
                            <a:solidFill>
                              <a:schemeClr val="accent6">
                                <a:lumMod val="50000"/>
                              </a:schemeClr>
                            </a:solidFill>
                            <a:latin typeface="Cambria Math" panose="02040503050406030204" pitchFamily="18" charset="0"/>
                            <a:ea typeface="楷体" panose="02010609060101010101" pitchFamily="49" charset="-122"/>
                          </a:rPr>
                          <m:t>𝒙</m:t>
                        </m:r>
                        <m:r>
                          <a:rPr lang="en-US" altLang="zh-CN" sz="12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1200" b="1" i="1" smtClean="0">
                            <a:solidFill>
                              <a:schemeClr val="accent6">
                                <a:lumMod val="50000"/>
                              </a:schemeClr>
                            </a:solidFill>
                            <a:latin typeface="Cambria Math" panose="02040503050406030204" pitchFamily="18" charset="0"/>
                            <a:ea typeface="楷体" panose="02010609060101010101" pitchFamily="49" charset="-122"/>
                          </a:rPr>
                          <m:t>𝑨</m:t>
                        </m:r>
                      </m:e>
                      <m:e>
                        <m:r>
                          <a:rPr lang="en-US" altLang="zh-CN" sz="1200" b="1" i="1" smtClean="0">
                            <a:solidFill>
                              <a:schemeClr val="accent6">
                                <a:lumMod val="50000"/>
                              </a:schemeClr>
                            </a:solidFill>
                            <a:latin typeface="Cambria Math" panose="02040503050406030204" pitchFamily="18" charset="0"/>
                            <a:ea typeface="楷体" panose="02010609060101010101" pitchFamily="49" charset="-122"/>
                          </a:rPr>
                          <m:t>𝑷</m:t>
                        </m:r>
                        <m:d>
                          <m:dPr>
                            <m:ctrlPr>
                              <a:rPr lang="en-US" altLang="zh-CN" sz="1200" b="1" i="1" smtClean="0">
                                <a:solidFill>
                                  <a:schemeClr val="accent6">
                                    <a:lumMod val="50000"/>
                                  </a:schemeClr>
                                </a:solidFill>
                                <a:latin typeface="Cambria Math" panose="02040503050406030204" pitchFamily="18" charset="0"/>
                                <a:ea typeface="楷体" panose="02010609060101010101" pitchFamily="49" charset="-122"/>
                              </a:rPr>
                            </m:ctrlPr>
                          </m:dPr>
                          <m:e>
                            <m:r>
                              <a:rPr lang="en-US" altLang="zh-CN" sz="1200" b="1" i="1" smtClean="0">
                                <a:solidFill>
                                  <a:schemeClr val="accent6">
                                    <a:lumMod val="50000"/>
                                  </a:schemeClr>
                                </a:solidFill>
                                <a:latin typeface="Cambria Math" panose="02040503050406030204" pitchFamily="18" charset="0"/>
                                <a:ea typeface="楷体" panose="02010609060101010101" pitchFamily="49" charset="-122"/>
                              </a:rPr>
                              <m:t>𝒙</m:t>
                            </m:r>
                          </m:e>
                        </m:d>
                      </m:e>
                    </m:d>
                  </m:oMath>
                </a14:m>
                <a:r>
                  <a:rPr lang="zh-CN" altLang="en-US" sz="1200" b="1">
                    <a:solidFill>
                      <a:schemeClr val="accent6">
                        <a:lumMod val="50000"/>
                      </a:schemeClr>
                    </a:solidFill>
                    <a:latin typeface="楷体" panose="02010609060101010101" pitchFamily="49" charset="-122"/>
                    <a:ea typeface="楷体" panose="02010609060101010101" pitchFamily="49" charset="-122"/>
                  </a:rPr>
                  <a:t>确定一个集合，即只能在已知集合</a:t>
                </a:r>
                <a14:m>
                  <m:oMath xmlns:m="http://schemas.openxmlformats.org/officeDocument/2006/math">
                    <m:r>
                      <a:rPr lang="en-US" altLang="zh-CN" sz="1200" b="1" i="1" smtClean="0">
                        <a:solidFill>
                          <a:schemeClr val="accent6">
                            <a:lumMod val="50000"/>
                          </a:schemeClr>
                        </a:solidFill>
                        <a:latin typeface="Cambria Math" panose="02040503050406030204" pitchFamily="18" charset="0"/>
                        <a:ea typeface="楷体" panose="02010609060101010101" pitchFamily="49" charset="-122"/>
                      </a:rPr>
                      <m:t>𝑨</m:t>
                    </m:r>
                  </m:oMath>
                </a14:m>
                <a:r>
                  <a:rPr lang="zh-CN" altLang="en-US" sz="1200" b="1">
                    <a:solidFill>
                      <a:schemeClr val="accent6">
                        <a:lumMod val="50000"/>
                      </a:schemeClr>
                    </a:solidFill>
                    <a:latin typeface="楷体" panose="02010609060101010101" pitchFamily="49" charset="-122"/>
                    <a:ea typeface="楷体" panose="02010609060101010101" pitchFamily="49" charset="-122"/>
                  </a:rPr>
                  <a:t>的基础上使用性质分离出一个集合，而不是任意一个性质就能确定一个集合</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en-US" altLang="zh-CN" sz="1400" b="1">
                    <a:solidFill>
                      <a:srgbClr val="002060"/>
                    </a:solidFill>
                  </a:rPr>
                  <a:t>NGB</a:t>
                </a:r>
                <a:r>
                  <a:rPr lang="zh-CN" altLang="en-US" sz="1400" b="1">
                    <a:solidFill>
                      <a:srgbClr val="002060"/>
                    </a:solidFill>
                  </a:rPr>
                  <a:t>系统使用集合和类这两个不同的对象，集合可以是别的集合或类的元素，但非集合的类（称为真类）则不能是别的集合或类的元素</a:t>
                </a:r>
                <a:endParaRPr lang="en-US" altLang="zh-CN" sz="1400" b="1">
                  <a:solidFill>
                    <a:srgbClr val="002060"/>
                  </a:solidFill>
                </a:endParaRPr>
              </a:p>
            </p:txBody>
          </p:sp>
        </mc:Choice>
        <mc:Fallback>
          <p:sp>
            <p:nvSpPr>
              <p:cNvPr id="2" name="文本框 1">
                <a:extLst>
                  <a:ext uri="{FF2B5EF4-FFF2-40B4-BE49-F238E27FC236}">
                    <a16:creationId xmlns:a16="http://schemas.microsoft.com/office/drawing/2014/main" id="{626CC09B-A250-4F57-806D-68FD49A3469B}"/>
                  </a:ext>
                </a:extLst>
              </p:cNvPr>
              <p:cNvSpPr txBox="1">
                <a:spLocks noRot="1" noChangeAspect="1" noMove="1" noResize="1" noEditPoints="1" noAdjustHandles="1" noChangeArrowheads="1" noChangeShapeType="1" noTextEdit="1"/>
              </p:cNvSpPr>
              <p:nvPr/>
            </p:nvSpPr>
            <p:spPr>
              <a:xfrm>
                <a:off x="768413" y="740245"/>
                <a:ext cx="7607168" cy="3893374"/>
              </a:xfrm>
              <a:prstGeom prst="rect">
                <a:avLst/>
              </a:prstGeom>
              <a:blipFill>
                <a:blip r:embed="rId2"/>
                <a:stretch>
                  <a:fillRect l="-321" t="-469" r="-80" b="-7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3495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数理逻辑的发展</a:t>
            </a:r>
            <a:r>
              <a:rPr lang="en-US" altLang="zh-CN" sz="1400"/>
              <a:t>-ZFC</a:t>
            </a:r>
            <a:r>
              <a:rPr lang="zh-CN" altLang="en-US" sz="1400"/>
              <a:t>公理集合论的公理简介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28</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26CC09B-A250-4F57-806D-68FD49A3469B}"/>
                  </a:ext>
                </a:extLst>
              </p:cNvPr>
              <p:cNvSpPr txBox="1"/>
              <p:nvPr/>
            </p:nvSpPr>
            <p:spPr>
              <a:xfrm>
                <a:off x="768413" y="809784"/>
                <a:ext cx="7607168" cy="3754297"/>
              </a:xfrm>
              <a:prstGeom prst="rect">
                <a:avLst/>
              </a:prstGeom>
              <a:solidFill>
                <a:schemeClr val="accent5">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外延公理：</a:t>
                </a:r>
                <a14:m>
                  <m:oMath xmlns:m="http://schemas.openxmlformats.org/officeDocument/2006/math">
                    <m:r>
                      <a:rPr lang="en-US" altLang="zh-CN" sz="1200" b="1">
                        <a:solidFill>
                          <a:srgbClr val="002060"/>
                        </a:solidFill>
                        <a:latin typeface="Cambria Math" panose="02040503050406030204" pitchFamily="18" charset="0"/>
                      </a:rPr>
                      <m:t>∀</m:t>
                    </m:r>
                    <m:r>
                      <a:rPr lang="en-US" altLang="zh-CN" sz="1200" b="1">
                        <a:solidFill>
                          <a:srgbClr val="002060"/>
                        </a:solidFill>
                        <a:latin typeface="Cambria Math" panose="02040503050406030204" pitchFamily="18" charset="0"/>
                      </a:rPr>
                      <m:t>𝒙</m:t>
                    </m:r>
                    <m:d>
                      <m:dPr>
                        <m:ctrlPr>
                          <a:rPr lang="en-US" altLang="zh-CN" sz="1200" b="1" i="1">
                            <a:solidFill>
                              <a:srgbClr val="002060"/>
                            </a:solidFill>
                            <a:latin typeface="Cambria Math" panose="02040503050406030204" pitchFamily="18" charset="0"/>
                          </a:rPr>
                        </m:ctrlPr>
                      </m:dPr>
                      <m:e>
                        <m:r>
                          <a:rPr lang="en-US" altLang="zh-CN" sz="1200" b="1">
                            <a:solidFill>
                              <a:srgbClr val="002060"/>
                            </a:solidFill>
                            <a:latin typeface="Cambria Math" panose="02040503050406030204" pitchFamily="18" charset="0"/>
                          </a:rPr>
                          <m:t>𝒙</m:t>
                        </m:r>
                        <m:r>
                          <a:rPr lang="en-US" altLang="zh-CN" sz="1200" b="1">
                            <a:solidFill>
                              <a:srgbClr val="002060"/>
                            </a:solidFill>
                            <a:latin typeface="Cambria Math" panose="02040503050406030204" pitchFamily="18" charset="0"/>
                          </a:rPr>
                          <m:t>∈</m:t>
                        </m:r>
                        <m:r>
                          <a:rPr lang="en-US" altLang="zh-CN" sz="1200" b="1">
                            <a:solidFill>
                              <a:srgbClr val="002060"/>
                            </a:solidFill>
                            <a:latin typeface="Cambria Math" panose="02040503050406030204" pitchFamily="18" charset="0"/>
                          </a:rPr>
                          <m:t>𝒂</m:t>
                        </m:r>
                        <m:r>
                          <a:rPr lang="en-US" altLang="zh-CN" sz="1200" b="1">
                            <a:solidFill>
                              <a:srgbClr val="002060"/>
                            </a:solidFill>
                            <a:latin typeface="Cambria Math" panose="02040503050406030204" pitchFamily="18" charset="0"/>
                          </a:rPr>
                          <m:t>↔</m:t>
                        </m:r>
                        <m:r>
                          <a:rPr lang="en-US" altLang="zh-CN" sz="1200" b="1">
                            <a:solidFill>
                              <a:srgbClr val="002060"/>
                            </a:solidFill>
                            <a:latin typeface="Cambria Math" panose="02040503050406030204" pitchFamily="18" charset="0"/>
                          </a:rPr>
                          <m:t>𝒙</m:t>
                        </m:r>
                        <m:r>
                          <a:rPr lang="en-US" altLang="zh-CN" sz="1200" b="1">
                            <a:solidFill>
                              <a:srgbClr val="002060"/>
                            </a:solidFill>
                            <a:latin typeface="Cambria Math" panose="02040503050406030204" pitchFamily="18" charset="0"/>
                          </a:rPr>
                          <m:t>∈</m:t>
                        </m:r>
                        <m:r>
                          <a:rPr lang="en-US" altLang="zh-CN" sz="1200" b="1">
                            <a:solidFill>
                              <a:srgbClr val="002060"/>
                            </a:solidFill>
                            <a:latin typeface="Cambria Math" panose="02040503050406030204" pitchFamily="18" charset="0"/>
                          </a:rPr>
                          <m:t>𝒃</m:t>
                        </m:r>
                      </m:e>
                    </m:d>
                    <m:r>
                      <a:rPr lang="en-US" altLang="zh-CN" sz="1200" b="1">
                        <a:solidFill>
                          <a:srgbClr val="002060"/>
                        </a:solidFill>
                        <a:latin typeface="Cambria Math" panose="02040503050406030204" pitchFamily="18" charset="0"/>
                      </a:rPr>
                      <m:t>→</m:t>
                    </m:r>
                    <m:r>
                      <a:rPr lang="en-US" altLang="zh-CN" sz="1200" b="1">
                        <a:solidFill>
                          <a:srgbClr val="002060"/>
                        </a:solidFill>
                        <a:latin typeface="Cambria Math" panose="02040503050406030204" pitchFamily="18" charset="0"/>
                      </a:rPr>
                      <m:t>𝒂</m:t>
                    </m:r>
                    <m:r>
                      <a:rPr lang="en-US" altLang="zh-CN" sz="1200" b="1">
                        <a:solidFill>
                          <a:srgbClr val="002060"/>
                        </a:solidFill>
                        <a:latin typeface="Cambria Math" panose="02040503050406030204" pitchFamily="18" charset="0"/>
                      </a:rPr>
                      <m:t>=</m:t>
                    </m:r>
                    <m:r>
                      <a:rPr lang="en-US" altLang="zh-CN" sz="1200" b="1">
                        <a:solidFill>
                          <a:srgbClr val="002060"/>
                        </a:solidFill>
                        <a:latin typeface="Cambria Math" panose="02040503050406030204" pitchFamily="18" charset="0"/>
                      </a:rPr>
                      <m:t>𝒃</m:t>
                    </m:r>
                  </m:oMath>
                </a14:m>
                <a:endParaRPr lang="en-US" altLang="zh-CN" sz="1200" b="1">
                  <a:solidFill>
                    <a:srgbClr val="002060"/>
                  </a:solidFill>
                </a:endParaRPr>
              </a:p>
              <a:p>
                <a:pPr marL="285750"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子集分离公理：</a:t>
                </a:r>
                <a14:m>
                  <m:oMath xmlns:m="http://schemas.openxmlformats.org/officeDocument/2006/math">
                    <m:r>
                      <a:rPr lang="en-US" altLang="zh-CN" sz="1200" b="1" smtClean="0">
                        <a:solidFill>
                          <a:srgbClr val="002060"/>
                        </a:solidFill>
                        <a:latin typeface="Cambria Math" panose="02040503050406030204" pitchFamily="18" charset="0"/>
                        <a:ea typeface="楷体" panose="02010609060101010101" pitchFamily="49" charset="-122"/>
                      </a:rPr>
                      <m:t>∀</m:t>
                    </m:r>
                    <m:r>
                      <a:rPr lang="en-US" altLang="zh-CN" sz="1200" b="1" i="1" smtClean="0">
                        <a:solidFill>
                          <a:srgbClr val="002060"/>
                        </a:solidFill>
                        <a:latin typeface="Cambria Math" panose="02040503050406030204" pitchFamily="18" charset="0"/>
                        <a:ea typeface="楷体" panose="02010609060101010101" pitchFamily="49" charset="-122"/>
                      </a:rPr>
                      <m:t>𝒔</m:t>
                    </m:r>
                    <m:r>
                      <a:rPr lang="en-US" altLang="zh-CN" sz="1200" b="1" i="1" smtClean="0">
                        <a:solidFill>
                          <a:srgbClr val="002060"/>
                        </a:solidFill>
                        <a:latin typeface="Cambria Math" panose="02040503050406030204" pitchFamily="18" charset="0"/>
                        <a:ea typeface="楷体" panose="02010609060101010101" pitchFamily="49" charset="-122"/>
                      </a:rPr>
                      <m:t>∃</m:t>
                    </m:r>
                    <m:r>
                      <a:rPr lang="en-US" altLang="zh-CN" sz="1200" b="1" i="1" smtClean="0">
                        <a:solidFill>
                          <a:srgbClr val="002060"/>
                        </a:solidFill>
                        <a:latin typeface="Cambria Math" panose="02040503050406030204" pitchFamily="18" charset="0"/>
                        <a:ea typeface="楷体" panose="02010609060101010101" pitchFamily="49" charset="-122"/>
                      </a:rPr>
                      <m:t>𝒚</m:t>
                    </m:r>
                    <m:d>
                      <m:dPr>
                        <m:ctrlPr>
                          <a:rPr lang="en-US" altLang="zh-CN" sz="1200" b="1" i="1">
                            <a:solidFill>
                              <a:srgbClr val="002060"/>
                            </a:solidFill>
                            <a:latin typeface="Cambria Math" panose="02040503050406030204" pitchFamily="18" charset="0"/>
                            <a:ea typeface="楷体" panose="02010609060101010101" pitchFamily="49" charset="-122"/>
                          </a:rPr>
                        </m:ctrlPr>
                      </m:dPr>
                      <m:e>
                        <m:r>
                          <a:rPr lang="en-US" altLang="zh-CN" sz="1200" b="1" i="1" smtClean="0">
                            <a:solidFill>
                              <a:srgbClr val="002060"/>
                            </a:solidFill>
                            <a:latin typeface="Cambria Math" panose="02040503050406030204" pitchFamily="18" charset="0"/>
                            <a:ea typeface="楷体" panose="02010609060101010101" pitchFamily="49" charset="-122"/>
                          </a:rPr>
                          <m:t>𝒚</m:t>
                        </m:r>
                        <m:r>
                          <a:rPr lang="en-US" altLang="zh-CN" sz="1200" b="1" i="0" smtClean="0">
                            <a:solidFill>
                              <a:srgbClr val="002060"/>
                            </a:solidFill>
                            <a:latin typeface="Cambria Math" panose="02040503050406030204" pitchFamily="18" charset="0"/>
                            <a:ea typeface="楷体" panose="02010609060101010101" pitchFamily="49" charset="-122"/>
                          </a:rPr>
                          <m:t>=</m:t>
                        </m:r>
                        <m:d>
                          <m:dPr>
                            <m:begChr m:val="{"/>
                            <m:endChr m:val="}"/>
                            <m:sepChr m:val="∣"/>
                            <m:ctrlPr>
                              <a:rPr lang="en-US" altLang="zh-CN" sz="1200" b="1" i="1" smtClean="0">
                                <a:solidFill>
                                  <a:srgbClr val="002060"/>
                                </a:solidFill>
                                <a:latin typeface="Cambria Math" panose="02040503050406030204" pitchFamily="18" charset="0"/>
                                <a:ea typeface="楷体" panose="02010609060101010101" pitchFamily="49" charset="-122"/>
                              </a:rPr>
                            </m:ctrlPr>
                          </m:dPr>
                          <m:e>
                            <m:r>
                              <a:rPr lang="en-US" altLang="zh-CN" sz="1200" b="1" i="1" smtClean="0">
                                <a:solidFill>
                                  <a:srgbClr val="002060"/>
                                </a:solidFill>
                                <a:latin typeface="Cambria Math" panose="02040503050406030204" pitchFamily="18" charset="0"/>
                                <a:ea typeface="楷体" panose="02010609060101010101" pitchFamily="49" charset="-122"/>
                              </a:rPr>
                              <m:t>𝒙</m:t>
                            </m:r>
                            <m:r>
                              <a:rPr lang="en-US" altLang="zh-CN" sz="1200" b="1" i="1" smtClean="0">
                                <a:solidFill>
                                  <a:srgbClr val="002060"/>
                                </a:solidFill>
                                <a:latin typeface="Cambria Math" panose="02040503050406030204" pitchFamily="18" charset="0"/>
                                <a:ea typeface="楷体" panose="02010609060101010101" pitchFamily="49" charset="-122"/>
                              </a:rPr>
                              <m:t>∈</m:t>
                            </m:r>
                            <m:r>
                              <a:rPr lang="en-US" altLang="zh-CN" sz="1200" b="1" i="1" smtClean="0">
                                <a:solidFill>
                                  <a:srgbClr val="002060"/>
                                </a:solidFill>
                                <a:latin typeface="Cambria Math" panose="02040503050406030204" pitchFamily="18" charset="0"/>
                                <a:ea typeface="楷体" panose="02010609060101010101" pitchFamily="49" charset="-122"/>
                              </a:rPr>
                              <m:t>𝒔</m:t>
                            </m:r>
                          </m:e>
                          <m:e>
                            <m:r>
                              <a:rPr lang="en-US" altLang="zh-CN" sz="1200" b="1" i="1" smtClean="0">
                                <a:solidFill>
                                  <a:srgbClr val="002060"/>
                                </a:solidFill>
                                <a:latin typeface="Cambria Math" panose="02040503050406030204" pitchFamily="18" charset="0"/>
                                <a:ea typeface="楷体" panose="02010609060101010101" pitchFamily="49" charset="-122"/>
                              </a:rPr>
                              <m:t>𝑷</m:t>
                            </m:r>
                            <m:d>
                              <m:dPr>
                                <m:ctrlPr>
                                  <a:rPr lang="en-US" altLang="zh-CN" sz="1200" b="1" i="1" smtClean="0">
                                    <a:solidFill>
                                      <a:srgbClr val="002060"/>
                                    </a:solidFill>
                                    <a:latin typeface="Cambria Math" panose="02040503050406030204" pitchFamily="18" charset="0"/>
                                    <a:ea typeface="楷体" panose="02010609060101010101" pitchFamily="49" charset="-122"/>
                                  </a:rPr>
                                </m:ctrlPr>
                              </m:dPr>
                              <m:e>
                                <m:r>
                                  <a:rPr lang="en-US" altLang="zh-CN" sz="1200" b="1" i="1" smtClean="0">
                                    <a:solidFill>
                                      <a:srgbClr val="002060"/>
                                    </a:solidFill>
                                    <a:latin typeface="Cambria Math" panose="02040503050406030204" pitchFamily="18" charset="0"/>
                                    <a:ea typeface="楷体" panose="02010609060101010101" pitchFamily="49" charset="-122"/>
                                  </a:rPr>
                                  <m:t>𝒙</m:t>
                                </m:r>
                              </m:e>
                            </m:d>
                          </m:e>
                        </m:d>
                      </m:e>
                    </m:d>
                  </m:oMath>
                </a14:m>
                <a:r>
                  <a:rPr lang="zh-CN" altLang="en-US" sz="1200" b="1">
                    <a:solidFill>
                      <a:srgbClr val="002060"/>
                    </a:solidFill>
                    <a:latin typeface="等线" panose="02010600030101010101" pitchFamily="2" charset="-122"/>
                    <a:ea typeface="等线" panose="02010600030101010101" pitchFamily="2" charset="-122"/>
                  </a:rPr>
                  <a:t>，</a:t>
                </a:r>
                <a14:m>
                  <m:oMath xmlns:m="http://schemas.openxmlformats.org/officeDocument/2006/math">
                    <m:r>
                      <a:rPr lang="en-US" altLang="zh-CN" sz="1200" b="1" i="1" smtClean="0">
                        <a:solidFill>
                          <a:srgbClr val="002060"/>
                        </a:solidFill>
                        <a:latin typeface="Cambria Math" panose="02040503050406030204" pitchFamily="18" charset="0"/>
                        <a:ea typeface="楷体" panose="02010609060101010101" pitchFamily="49" charset="-122"/>
                      </a:rPr>
                      <m:t>𝑷</m:t>
                    </m:r>
                    <m:d>
                      <m:dPr>
                        <m:ctrlPr>
                          <a:rPr lang="en-US" altLang="zh-CN" sz="1200" b="1" i="1" smtClean="0">
                            <a:solidFill>
                              <a:srgbClr val="002060"/>
                            </a:solidFill>
                            <a:latin typeface="Cambria Math" panose="02040503050406030204" pitchFamily="18" charset="0"/>
                            <a:ea typeface="楷体" panose="02010609060101010101" pitchFamily="49" charset="-122"/>
                          </a:rPr>
                        </m:ctrlPr>
                      </m:dPr>
                      <m:e>
                        <m:r>
                          <a:rPr lang="en-US" altLang="zh-CN" sz="1200" b="1" i="1" smtClean="0">
                            <a:solidFill>
                              <a:srgbClr val="002060"/>
                            </a:solidFill>
                            <a:latin typeface="Cambria Math" panose="02040503050406030204" pitchFamily="18" charset="0"/>
                            <a:ea typeface="楷体" panose="02010609060101010101" pitchFamily="49" charset="-122"/>
                          </a:rPr>
                          <m:t>𝒙</m:t>
                        </m:r>
                      </m:e>
                    </m:d>
                  </m:oMath>
                </a14:m>
                <a:r>
                  <a:rPr lang="zh-CN" altLang="en-US" sz="1200" b="1">
                    <a:solidFill>
                      <a:srgbClr val="002060"/>
                    </a:solidFill>
                    <a:latin typeface="等线" panose="02010600030101010101" pitchFamily="2" charset="-122"/>
                    <a:ea typeface="等线" panose="02010600030101010101" pitchFamily="2" charset="-122"/>
                  </a:rPr>
                  <a:t>是一个谓词</a:t>
                </a:r>
                <a:endParaRPr lang="en-US" altLang="zh-CN" sz="1200" b="1">
                  <a:solidFill>
                    <a:srgbClr val="002060"/>
                  </a:solidFill>
                  <a:latin typeface="等线" panose="02010600030101010101" pitchFamily="2" charset="-122"/>
                  <a:ea typeface="等线" panose="02010600030101010101" pitchFamily="2" charset="-122"/>
                </a:endParaRPr>
              </a:p>
              <a:p>
                <a:pPr marL="285750"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无序对公理：</a:t>
                </a:r>
                <a14:m>
                  <m:oMath xmlns:m="http://schemas.openxmlformats.org/officeDocument/2006/math">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𝒂</m:t>
                    </m:r>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𝒃</m:t>
                    </m:r>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𝒚</m:t>
                    </m:r>
                    <m:d>
                      <m:dPr>
                        <m:ctrlPr>
                          <a:rPr lang="en-US" altLang="zh-CN" sz="1200" b="1" i="1">
                            <a:solidFill>
                              <a:srgbClr val="002060"/>
                            </a:solidFill>
                            <a:latin typeface="Cambria Math" panose="02040503050406030204" pitchFamily="18" charset="0"/>
                            <a:ea typeface="楷体" panose="02010609060101010101" pitchFamily="49" charset="-122"/>
                          </a:rPr>
                        </m:ctrlPr>
                      </m:dPr>
                      <m:e>
                        <m:r>
                          <a:rPr lang="en-US" altLang="zh-CN" sz="1200" b="1">
                            <a:solidFill>
                              <a:srgbClr val="002060"/>
                            </a:solidFill>
                            <a:latin typeface="Cambria Math" panose="02040503050406030204" pitchFamily="18" charset="0"/>
                            <a:ea typeface="楷体" panose="02010609060101010101" pitchFamily="49" charset="-122"/>
                          </a:rPr>
                          <m:t>𝒚</m:t>
                        </m:r>
                        <m:r>
                          <a:rPr lang="en-US" altLang="zh-CN" sz="1200" b="1">
                            <a:solidFill>
                              <a:srgbClr val="002060"/>
                            </a:solidFill>
                            <a:latin typeface="Cambria Math" panose="02040503050406030204" pitchFamily="18" charset="0"/>
                            <a:ea typeface="楷体" panose="02010609060101010101" pitchFamily="49" charset="-122"/>
                          </a:rPr>
                          <m:t>=</m:t>
                        </m:r>
                        <m:d>
                          <m:dPr>
                            <m:begChr m:val="{"/>
                            <m:endChr m:val="}"/>
                            <m:ctrlPr>
                              <a:rPr lang="en-US" altLang="zh-CN" sz="1200" b="1" i="1">
                                <a:solidFill>
                                  <a:srgbClr val="002060"/>
                                </a:solidFill>
                                <a:latin typeface="Cambria Math" panose="02040503050406030204" pitchFamily="18" charset="0"/>
                                <a:ea typeface="楷体" panose="02010609060101010101" pitchFamily="49" charset="-122"/>
                              </a:rPr>
                            </m:ctrlPr>
                          </m:dPr>
                          <m:e>
                            <m:r>
                              <a:rPr lang="en-US" altLang="zh-CN" sz="1200" b="1">
                                <a:solidFill>
                                  <a:srgbClr val="002060"/>
                                </a:solidFill>
                                <a:latin typeface="Cambria Math" panose="02040503050406030204" pitchFamily="18" charset="0"/>
                                <a:ea typeface="楷体" panose="02010609060101010101" pitchFamily="49" charset="-122"/>
                              </a:rPr>
                              <m:t>𝒂</m:t>
                            </m:r>
                            <m:r>
                              <a:rPr lang="en-US" altLang="zh-CN" sz="1200" b="1">
                                <a:solidFill>
                                  <a:srgbClr val="002060"/>
                                </a:solidFill>
                                <a:latin typeface="Cambria Math" panose="02040503050406030204" pitchFamily="18" charset="0"/>
                                <a:ea typeface="楷体" panose="02010609060101010101" pitchFamily="49" charset="-122"/>
                              </a:rPr>
                              <m:t>, </m:t>
                            </m:r>
                            <m:r>
                              <a:rPr lang="en-US" altLang="zh-CN" sz="1200" b="1">
                                <a:solidFill>
                                  <a:srgbClr val="002060"/>
                                </a:solidFill>
                                <a:latin typeface="Cambria Math" panose="02040503050406030204" pitchFamily="18" charset="0"/>
                                <a:ea typeface="楷体" panose="02010609060101010101" pitchFamily="49" charset="-122"/>
                              </a:rPr>
                              <m:t>𝒃</m:t>
                            </m:r>
                          </m:e>
                        </m:d>
                      </m:e>
                    </m:d>
                  </m:oMath>
                </a14:m>
                <a:endParaRPr lang="en-US" altLang="zh-CN" sz="12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并集公理：</a:t>
                </a:r>
                <a14:m>
                  <m:oMath xmlns:m="http://schemas.openxmlformats.org/officeDocument/2006/math">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𝒂</m:t>
                    </m:r>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𝒚</m:t>
                    </m:r>
                    <m:d>
                      <m:dPr>
                        <m:ctrlPr>
                          <a:rPr lang="en-US" altLang="zh-CN" sz="1200" b="1" i="1">
                            <a:solidFill>
                              <a:srgbClr val="002060"/>
                            </a:solidFill>
                            <a:latin typeface="Cambria Math" panose="02040503050406030204" pitchFamily="18" charset="0"/>
                            <a:ea typeface="楷体" panose="02010609060101010101" pitchFamily="49" charset="-122"/>
                          </a:rPr>
                        </m:ctrlPr>
                      </m:dPr>
                      <m:e>
                        <m:r>
                          <a:rPr lang="en-US" altLang="zh-CN" sz="1200" b="1">
                            <a:solidFill>
                              <a:srgbClr val="002060"/>
                            </a:solidFill>
                            <a:latin typeface="Cambria Math" panose="02040503050406030204" pitchFamily="18" charset="0"/>
                            <a:ea typeface="楷体" panose="02010609060101010101" pitchFamily="49" charset="-122"/>
                          </a:rPr>
                          <m:t>𝒚</m:t>
                        </m:r>
                        <m:r>
                          <a:rPr lang="en-US" altLang="zh-CN" sz="1200" b="1">
                            <a:solidFill>
                              <a:srgbClr val="002060"/>
                            </a:solidFill>
                            <a:latin typeface="Cambria Math" panose="02040503050406030204" pitchFamily="18" charset="0"/>
                            <a:ea typeface="楷体" panose="02010609060101010101" pitchFamily="49" charset="-122"/>
                          </a:rPr>
                          <m:t> = ⋃</m:t>
                        </m:r>
                        <m:r>
                          <a:rPr lang="en-US" altLang="zh-CN" sz="1200" b="1">
                            <a:solidFill>
                              <a:srgbClr val="002060"/>
                            </a:solidFill>
                            <a:latin typeface="Cambria Math" panose="02040503050406030204" pitchFamily="18" charset="0"/>
                            <a:ea typeface="楷体" panose="02010609060101010101" pitchFamily="49" charset="-122"/>
                          </a:rPr>
                          <m:t>𝒂</m:t>
                        </m:r>
                      </m:e>
                    </m:d>
                    <m:r>
                      <a:rPr lang="en-US" altLang="zh-CN" sz="1200" b="1">
                        <a:solidFill>
                          <a:srgbClr val="002060"/>
                        </a:solidFill>
                        <a:latin typeface="Cambria Math" panose="02040503050406030204" pitchFamily="18" charset="0"/>
                        <a:ea typeface="楷体" panose="02010609060101010101" pitchFamily="49" charset="-122"/>
                      </a:rPr>
                      <m:t>, </m:t>
                    </m:r>
                  </m:oMath>
                </a14:m>
                <a:r>
                  <a:rPr lang="zh-CN" altLang="en-US" sz="1200" b="1" i="0">
                    <a:solidFill>
                      <a:srgbClr val="002060"/>
                    </a:solidFill>
                    <a:latin typeface="+mj-lt"/>
                    <a:ea typeface="楷体" panose="02010609060101010101" pitchFamily="49" charset="-122"/>
                  </a:rPr>
                  <a:t>这里</a:t>
                </a:r>
                <a14:m>
                  <m:oMath xmlns:m="http://schemas.openxmlformats.org/officeDocument/2006/math">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𝒂</m:t>
                    </m:r>
                    <m:r>
                      <a:rPr lang="en-US" altLang="zh-CN" sz="1200" b="1">
                        <a:solidFill>
                          <a:srgbClr val="002060"/>
                        </a:solidFill>
                        <a:latin typeface="Cambria Math" panose="02040503050406030204" pitchFamily="18" charset="0"/>
                        <a:ea typeface="楷体" panose="02010609060101010101" pitchFamily="49" charset="-122"/>
                      </a:rPr>
                      <m:t>=</m:t>
                    </m:r>
                    <m:d>
                      <m:dPr>
                        <m:begChr m:val="{"/>
                        <m:endChr m:val="}"/>
                        <m:sepChr m:val="∣"/>
                        <m:ctrlPr>
                          <a:rPr lang="en-US" altLang="zh-CN" sz="1200" b="1" i="1">
                            <a:solidFill>
                              <a:srgbClr val="002060"/>
                            </a:solidFill>
                            <a:latin typeface="Cambria Math" panose="02040503050406030204" pitchFamily="18" charset="0"/>
                            <a:ea typeface="楷体" panose="02010609060101010101" pitchFamily="49" charset="-122"/>
                          </a:rPr>
                        </m:ctrlPr>
                      </m:dPr>
                      <m:e>
                        <m:r>
                          <a:rPr lang="en-US" altLang="zh-CN" sz="1200" b="1">
                            <a:solidFill>
                              <a:srgbClr val="002060"/>
                            </a:solidFill>
                            <a:latin typeface="Cambria Math" panose="02040503050406030204" pitchFamily="18" charset="0"/>
                            <a:ea typeface="楷体" panose="02010609060101010101" pitchFamily="49" charset="-122"/>
                          </a:rPr>
                          <m:t>𝒙</m:t>
                        </m:r>
                      </m:e>
                      <m:e>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𝒕</m:t>
                        </m:r>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𝒂</m:t>
                        </m:r>
                        <m:r>
                          <a:rPr lang="en-US" altLang="zh-CN" sz="1200" b="1">
                            <a:solidFill>
                              <a:srgbClr val="002060"/>
                            </a:solidFill>
                            <a:latin typeface="Cambria Math" panose="02040503050406030204" pitchFamily="18" charset="0"/>
                            <a:ea typeface="楷体" panose="02010609060101010101" pitchFamily="49" charset="-122"/>
                          </a:rPr>
                          <m:t>, </m:t>
                        </m:r>
                        <m:r>
                          <a:rPr lang="en-US" altLang="zh-CN" sz="1200" b="1">
                            <a:solidFill>
                              <a:srgbClr val="002060"/>
                            </a:solidFill>
                            <a:latin typeface="Cambria Math" panose="02040503050406030204" pitchFamily="18" charset="0"/>
                            <a:ea typeface="楷体" panose="02010609060101010101" pitchFamily="49" charset="-122"/>
                          </a:rPr>
                          <m:t>𝒙</m:t>
                        </m:r>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𝒕</m:t>
                        </m:r>
                      </m:e>
                    </m:d>
                  </m:oMath>
                </a14:m>
                <a:endParaRPr lang="en-US" altLang="zh-CN" sz="12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幂集公理：</a:t>
                </a:r>
                <a14:m>
                  <m:oMath xmlns:m="http://schemas.openxmlformats.org/officeDocument/2006/math">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𝒂</m:t>
                    </m:r>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𝒚</m:t>
                    </m:r>
                    <m:d>
                      <m:dPr>
                        <m:ctrlPr>
                          <a:rPr lang="en-US" altLang="zh-CN" sz="1200" b="1" i="1">
                            <a:solidFill>
                              <a:srgbClr val="002060"/>
                            </a:solidFill>
                            <a:latin typeface="Cambria Math" panose="02040503050406030204" pitchFamily="18" charset="0"/>
                            <a:ea typeface="楷体" panose="02010609060101010101" pitchFamily="49" charset="-122"/>
                          </a:rPr>
                        </m:ctrlPr>
                      </m:dPr>
                      <m:e>
                        <m:r>
                          <a:rPr lang="en-US" altLang="zh-CN" sz="1200" b="1">
                            <a:solidFill>
                              <a:srgbClr val="002060"/>
                            </a:solidFill>
                            <a:latin typeface="Cambria Math" panose="02040503050406030204" pitchFamily="18" charset="0"/>
                            <a:ea typeface="楷体" panose="02010609060101010101" pitchFamily="49" charset="-122"/>
                          </a:rPr>
                          <m:t>𝒚</m:t>
                        </m:r>
                        <m:r>
                          <a:rPr lang="en-US" altLang="zh-CN" sz="1200" b="1">
                            <a:solidFill>
                              <a:srgbClr val="002060"/>
                            </a:solidFill>
                            <a:latin typeface="Cambria Math" panose="02040503050406030204" pitchFamily="18" charset="0"/>
                            <a:ea typeface="楷体" panose="02010609060101010101" pitchFamily="49" charset="-122"/>
                          </a:rPr>
                          <m:t> = ℘</m:t>
                        </m:r>
                        <m:d>
                          <m:dPr>
                            <m:ctrlPr>
                              <a:rPr lang="en-US" altLang="zh-CN" sz="1200" b="1" i="1">
                                <a:solidFill>
                                  <a:srgbClr val="002060"/>
                                </a:solidFill>
                                <a:latin typeface="Cambria Math" panose="02040503050406030204" pitchFamily="18" charset="0"/>
                                <a:ea typeface="楷体" panose="02010609060101010101" pitchFamily="49" charset="-122"/>
                              </a:rPr>
                            </m:ctrlPr>
                          </m:dPr>
                          <m:e>
                            <m:r>
                              <a:rPr lang="en-US" altLang="zh-CN" sz="1200" b="1">
                                <a:solidFill>
                                  <a:srgbClr val="002060"/>
                                </a:solidFill>
                                <a:latin typeface="Cambria Math" panose="02040503050406030204" pitchFamily="18" charset="0"/>
                                <a:ea typeface="楷体" panose="02010609060101010101" pitchFamily="49" charset="-122"/>
                              </a:rPr>
                              <m:t>𝒂</m:t>
                            </m:r>
                          </m:e>
                        </m:d>
                      </m:e>
                    </m:d>
                  </m:oMath>
                </a14:m>
                <a:r>
                  <a:rPr lang="zh-CN" altLang="en-US" sz="1200" b="1">
                    <a:solidFill>
                      <a:srgbClr val="002060"/>
                    </a:solidFill>
                    <a:latin typeface="楷体" panose="02010609060101010101" pitchFamily="49" charset="-122"/>
                    <a:ea typeface="楷体" panose="02010609060101010101" pitchFamily="49" charset="-122"/>
                  </a:rPr>
                  <a:t>，这里</a:t>
                </a:r>
                <a14:m>
                  <m:oMath xmlns:m="http://schemas.openxmlformats.org/officeDocument/2006/math">
                    <m:r>
                      <a:rPr lang="en-US" altLang="zh-CN" sz="1200" b="1">
                        <a:solidFill>
                          <a:srgbClr val="002060"/>
                        </a:solidFill>
                        <a:latin typeface="Cambria Math" panose="02040503050406030204" pitchFamily="18" charset="0"/>
                        <a:ea typeface="楷体" panose="02010609060101010101" pitchFamily="49" charset="-122"/>
                      </a:rPr>
                      <m:t>℘</m:t>
                    </m:r>
                    <m:d>
                      <m:dPr>
                        <m:ctrlPr>
                          <a:rPr lang="en-US" altLang="zh-CN" sz="1200" b="1" i="1">
                            <a:solidFill>
                              <a:srgbClr val="002060"/>
                            </a:solidFill>
                            <a:latin typeface="Cambria Math" panose="02040503050406030204" pitchFamily="18" charset="0"/>
                            <a:ea typeface="楷体" panose="02010609060101010101" pitchFamily="49" charset="-122"/>
                          </a:rPr>
                        </m:ctrlPr>
                      </m:dPr>
                      <m:e>
                        <m:r>
                          <a:rPr lang="en-US" altLang="zh-CN" sz="1200" b="1">
                            <a:solidFill>
                              <a:srgbClr val="002060"/>
                            </a:solidFill>
                            <a:latin typeface="Cambria Math" panose="02040503050406030204" pitchFamily="18" charset="0"/>
                            <a:ea typeface="楷体" panose="02010609060101010101" pitchFamily="49" charset="-122"/>
                          </a:rPr>
                          <m:t>𝒂</m:t>
                        </m:r>
                      </m:e>
                    </m:d>
                    <m:r>
                      <a:rPr lang="en-US" altLang="zh-CN" sz="1200" b="1">
                        <a:solidFill>
                          <a:srgbClr val="002060"/>
                        </a:solidFill>
                        <a:latin typeface="Cambria Math" panose="02040503050406030204" pitchFamily="18" charset="0"/>
                        <a:ea typeface="楷体" panose="02010609060101010101" pitchFamily="49" charset="-122"/>
                      </a:rPr>
                      <m:t>= </m:t>
                    </m:r>
                    <m:d>
                      <m:dPr>
                        <m:begChr m:val="{"/>
                        <m:endChr m:val="}"/>
                        <m:sepChr m:val="∣"/>
                        <m:ctrlPr>
                          <a:rPr lang="en-US" altLang="zh-CN" sz="1200" b="1" i="1">
                            <a:solidFill>
                              <a:srgbClr val="002060"/>
                            </a:solidFill>
                            <a:latin typeface="Cambria Math" panose="02040503050406030204" pitchFamily="18" charset="0"/>
                            <a:ea typeface="楷体" panose="02010609060101010101" pitchFamily="49" charset="-122"/>
                          </a:rPr>
                        </m:ctrlPr>
                      </m:dPr>
                      <m:e>
                        <m:r>
                          <a:rPr lang="en-US" altLang="zh-CN" sz="1200" b="1">
                            <a:solidFill>
                              <a:srgbClr val="002060"/>
                            </a:solidFill>
                            <a:latin typeface="Cambria Math" panose="02040503050406030204" pitchFamily="18" charset="0"/>
                            <a:ea typeface="楷体" panose="02010609060101010101" pitchFamily="49" charset="-122"/>
                          </a:rPr>
                          <m:t>𝒙</m:t>
                        </m:r>
                      </m:e>
                      <m:e>
                        <m:r>
                          <a:rPr lang="en-US" altLang="zh-CN" sz="1200" b="1">
                            <a:solidFill>
                              <a:srgbClr val="002060"/>
                            </a:solidFill>
                            <a:latin typeface="Cambria Math" panose="02040503050406030204" pitchFamily="18" charset="0"/>
                            <a:ea typeface="楷体" panose="02010609060101010101" pitchFamily="49" charset="-122"/>
                          </a:rPr>
                          <m:t>𝒙</m:t>
                        </m:r>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𝒂</m:t>
                        </m:r>
                      </m:e>
                    </m:d>
                  </m:oMath>
                </a14:m>
                <a:endParaRPr lang="en-US" altLang="zh-CN" sz="12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无穷公理：</a:t>
                </a:r>
                <a14:m>
                  <m:oMath xmlns:m="http://schemas.openxmlformats.org/officeDocument/2006/math">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𝒔</m:t>
                    </m:r>
                    <m:d>
                      <m:dPr>
                        <m:ctrlPr>
                          <a:rPr lang="en-US" altLang="zh-CN" sz="1200" b="1" i="1">
                            <a:solidFill>
                              <a:srgbClr val="002060"/>
                            </a:solidFill>
                            <a:latin typeface="Cambria Math" panose="02040503050406030204" pitchFamily="18" charset="0"/>
                            <a:ea typeface="楷体" panose="02010609060101010101" pitchFamily="49" charset="-122"/>
                          </a:rPr>
                        </m:ctrlPr>
                      </m:dPr>
                      <m:e>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𝒔</m:t>
                        </m:r>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𝒙</m:t>
                        </m:r>
                        <m:d>
                          <m:dPr>
                            <m:ctrlPr>
                              <a:rPr lang="en-US" altLang="zh-CN" sz="1200" b="1" i="1">
                                <a:solidFill>
                                  <a:srgbClr val="002060"/>
                                </a:solidFill>
                                <a:latin typeface="Cambria Math" panose="02040503050406030204" pitchFamily="18" charset="0"/>
                                <a:ea typeface="楷体" panose="02010609060101010101" pitchFamily="49" charset="-122"/>
                              </a:rPr>
                            </m:ctrlPr>
                          </m:dPr>
                          <m:e>
                            <m:r>
                              <a:rPr lang="en-US" altLang="zh-CN" sz="1200" b="1">
                                <a:solidFill>
                                  <a:srgbClr val="002060"/>
                                </a:solidFill>
                                <a:latin typeface="Cambria Math" panose="02040503050406030204" pitchFamily="18" charset="0"/>
                                <a:ea typeface="楷体" panose="02010609060101010101" pitchFamily="49" charset="-122"/>
                              </a:rPr>
                              <m:t>𝒙</m:t>
                            </m:r>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𝒔</m:t>
                            </m:r>
                            <m:r>
                              <a:rPr lang="en-US" altLang="zh-CN" sz="1200" b="1">
                                <a:solidFill>
                                  <a:srgbClr val="002060"/>
                                </a:solidFill>
                                <a:latin typeface="Cambria Math" panose="02040503050406030204" pitchFamily="18" charset="0"/>
                                <a:ea typeface="楷体" panose="02010609060101010101" pitchFamily="49" charset="-122"/>
                              </a:rPr>
                              <m:t>→</m:t>
                            </m:r>
                            <m:sSup>
                              <m:sSupPr>
                                <m:ctrlPr>
                                  <a:rPr lang="en-US" altLang="zh-CN" sz="1200" b="1" i="1">
                                    <a:solidFill>
                                      <a:srgbClr val="002060"/>
                                    </a:solidFill>
                                    <a:latin typeface="Cambria Math" panose="02040503050406030204" pitchFamily="18" charset="0"/>
                                    <a:ea typeface="楷体" panose="02010609060101010101" pitchFamily="49" charset="-122"/>
                                  </a:rPr>
                                </m:ctrlPr>
                              </m:sSupPr>
                              <m:e>
                                <m:r>
                                  <a:rPr lang="en-US" altLang="zh-CN" sz="1200" b="1">
                                    <a:solidFill>
                                      <a:srgbClr val="002060"/>
                                    </a:solidFill>
                                    <a:latin typeface="Cambria Math" panose="02040503050406030204" pitchFamily="18" charset="0"/>
                                    <a:ea typeface="楷体" panose="02010609060101010101" pitchFamily="49" charset="-122"/>
                                  </a:rPr>
                                  <m:t>𝒙</m:t>
                                </m:r>
                              </m:e>
                              <m:sup>
                                <m:r>
                                  <a:rPr lang="en-US" altLang="zh-CN" sz="1200" b="1">
                                    <a:solidFill>
                                      <a:srgbClr val="002060"/>
                                    </a:solidFill>
                                    <a:latin typeface="Cambria Math" panose="02040503050406030204" pitchFamily="18" charset="0"/>
                                    <a:ea typeface="楷体" panose="02010609060101010101" pitchFamily="49" charset="-122"/>
                                  </a:rPr>
                                  <m:t>′</m:t>
                                </m:r>
                              </m:sup>
                            </m:sSup>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𝒔</m:t>
                            </m:r>
                          </m:e>
                        </m:d>
                      </m:e>
                    </m:d>
                  </m:oMath>
                </a14:m>
                <a:r>
                  <a:rPr lang="zh-CN" altLang="en-US" sz="1200" b="1">
                    <a:solidFill>
                      <a:srgbClr val="002060"/>
                    </a:solidFill>
                    <a:latin typeface="楷体" panose="02010609060101010101" pitchFamily="49" charset="-122"/>
                    <a:ea typeface="楷体" panose="02010609060101010101" pitchFamily="49" charset="-122"/>
                  </a:rPr>
                  <a:t>，这里</a:t>
                </a:r>
                <a14:m>
                  <m:oMath xmlns:m="http://schemas.openxmlformats.org/officeDocument/2006/math">
                    <m:sSup>
                      <m:sSupPr>
                        <m:ctrlPr>
                          <a:rPr lang="en-US" altLang="zh-CN" sz="1200" b="1" i="1">
                            <a:solidFill>
                              <a:srgbClr val="002060"/>
                            </a:solidFill>
                            <a:latin typeface="Cambria Math" panose="02040503050406030204" pitchFamily="18" charset="0"/>
                            <a:ea typeface="楷体" panose="02010609060101010101" pitchFamily="49" charset="-122"/>
                          </a:rPr>
                        </m:ctrlPr>
                      </m:sSupPr>
                      <m:e>
                        <m:r>
                          <a:rPr lang="en-US" altLang="zh-CN" sz="1200" b="1">
                            <a:solidFill>
                              <a:srgbClr val="002060"/>
                            </a:solidFill>
                            <a:latin typeface="Cambria Math" panose="02040503050406030204" pitchFamily="18" charset="0"/>
                            <a:ea typeface="楷体" panose="02010609060101010101" pitchFamily="49" charset="-122"/>
                          </a:rPr>
                          <m:t>𝒙</m:t>
                        </m:r>
                      </m:e>
                      <m:sup>
                        <m:r>
                          <a:rPr lang="en-US" altLang="zh-CN" sz="1200" b="1">
                            <a:solidFill>
                              <a:srgbClr val="002060"/>
                            </a:solidFill>
                            <a:latin typeface="Cambria Math" panose="02040503050406030204" pitchFamily="18" charset="0"/>
                            <a:ea typeface="楷体" panose="02010609060101010101" pitchFamily="49" charset="-122"/>
                          </a:rPr>
                          <m:t>′</m:t>
                        </m:r>
                      </m:sup>
                    </m:sSup>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𝒙</m:t>
                    </m:r>
                    <m:r>
                      <a:rPr lang="en-US" altLang="zh-CN" sz="1200" b="1">
                        <a:solidFill>
                          <a:srgbClr val="002060"/>
                        </a:solidFill>
                        <a:latin typeface="Cambria Math" panose="02040503050406030204" pitchFamily="18" charset="0"/>
                        <a:ea typeface="楷体" panose="02010609060101010101" pitchFamily="49" charset="-122"/>
                      </a:rPr>
                      <m:t>∪</m:t>
                    </m:r>
                    <m:d>
                      <m:dPr>
                        <m:begChr m:val="{"/>
                        <m:endChr m:val="}"/>
                        <m:ctrlPr>
                          <a:rPr lang="en-US" altLang="zh-CN" sz="1200" b="1" i="1">
                            <a:solidFill>
                              <a:srgbClr val="002060"/>
                            </a:solidFill>
                            <a:latin typeface="Cambria Math" panose="02040503050406030204" pitchFamily="18" charset="0"/>
                            <a:ea typeface="楷体" panose="02010609060101010101" pitchFamily="49" charset="-122"/>
                          </a:rPr>
                        </m:ctrlPr>
                      </m:dPr>
                      <m:e>
                        <m:r>
                          <a:rPr lang="en-US" altLang="zh-CN" sz="1200" b="1">
                            <a:solidFill>
                              <a:srgbClr val="002060"/>
                            </a:solidFill>
                            <a:latin typeface="Cambria Math" panose="02040503050406030204" pitchFamily="18" charset="0"/>
                            <a:ea typeface="楷体" panose="02010609060101010101" pitchFamily="49" charset="-122"/>
                          </a:rPr>
                          <m:t>𝒙</m:t>
                        </m:r>
                      </m:e>
                    </m:d>
                  </m:oMath>
                </a14:m>
                <a:endParaRPr lang="en-US" altLang="zh-CN" sz="1200" b="1">
                  <a:solidFill>
                    <a:srgbClr val="002060"/>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200" b="1">
                    <a:solidFill>
                      <a:schemeClr val="accent6">
                        <a:lumMod val="50000"/>
                      </a:schemeClr>
                    </a:solidFill>
                    <a:latin typeface="等线" panose="02010600030101010101" pitchFamily="2" charset="-122"/>
                    <a:ea typeface="等线" panose="02010600030101010101" pitchFamily="2" charset="-122"/>
                  </a:rPr>
                  <a:t>无穷公理断定存在一个无穷集，对空集和后继封闭</a:t>
                </a:r>
                <a:endParaRPr lang="en-US" altLang="zh-CN" sz="1200" b="1">
                  <a:solidFill>
                    <a:schemeClr val="accent6">
                      <a:lumMod val="50000"/>
                    </a:schemeClr>
                  </a:solidFill>
                  <a:latin typeface="等线" panose="02010600030101010101" pitchFamily="2" charset="-122"/>
                  <a:ea typeface="等线" panose="02010600030101010101" pitchFamily="2" charset="-122"/>
                </a:endParaRPr>
              </a:p>
              <a:p>
                <a:pPr marL="285750"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替换公理：</a:t>
                </a:r>
                <a:r>
                  <a:rPr lang="zh-CN" altLang="en-US" sz="1200" b="1">
                    <a:solidFill>
                      <a:srgbClr val="002060"/>
                    </a:solidFill>
                    <a:latin typeface="楷体" panose="02010609060101010101" pitchFamily="49" charset="-122"/>
                    <a:ea typeface="楷体" panose="02010609060101010101" pitchFamily="49" charset="-122"/>
                  </a:rPr>
                  <a:t>对集合</a:t>
                </a:r>
                <a14:m>
                  <m:oMath xmlns:m="http://schemas.openxmlformats.org/officeDocument/2006/math">
                    <m:r>
                      <a:rPr lang="en-US" altLang="zh-CN" sz="1200" b="1" i="1" smtClean="0">
                        <a:solidFill>
                          <a:srgbClr val="002060"/>
                        </a:solidFill>
                        <a:latin typeface="Cambria Math" panose="02040503050406030204" pitchFamily="18" charset="0"/>
                        <a:ea typeface="楷体" panose="02010609060101010101" pitchFamily="49" charset="-122"/>
                      </a:rPr>
                      <m:t>𝒂</m:t>
                    </m:r>
                  </m:oMath>
                </a14:m>
                <a:r>
                  <a:rPr lang="zh-CN" altLang="en-US" sz="1200" b="1">
                    <a:solidFill>
                      <a:srgbClr val="002060"/>
                    </a:solidFill>
                    <a:latin typeface="楷体" panose="02010609060101010101" pitchFamily="49" charset="-122"/>
                    <a:ea typeface="楷体" panose="02010609060101010101" pitchFamily="49" charset="-122"/>
                  </a:rPr>
                  <a:t>的每个</a:t>
                </a:r>
                <a14:m>
                  <m:oMath xmlns:m="http://schemas.openxmlformats.org/officeDocument/2006/math">
                    <m:r>
                      <a:rPr lang="en-US" altLang="zh-CN" sz="1200" b="1" i="1" smtClean="0">
                        <a:solidFill>
                          <a:srgbClr val="002060"/>
                        </a:solidFill>
                        <a:latin typeface="Cambria Math" panose="02040503050406030204" pitchFamily="18" charset="0"/>
                        <a:ea typeface="楷体" panose="02010609060101010101" pitchFamily="49" charset="-122"/>
                      </a:rPr>
                      <m:t>𝒙</m:t>
                    </m:r>
                  </m:oMath>
                </a14:m>
                <a:r>
                  <a:rPr lang="zh-CN" altLang="en-US" sz="1200" b="1">
                    <a:solidFill>
                      <a:srgbClr val="002060"/>
                    </a:solidFill>
                    <a:latin typeface="楷体" panose="02010609060101010101" pitchFamily="49" charset="-122"/>
                    <a:ea typeface="楷体" panose="02010609060101010101" pitchFamily="49" charset="-122"/>
                  </a:rPr>
                  <a:t>可用映射</a:t>
                </a:r>
                <a14:m>
                  <m:oMath xmlns:m="http://schemas.openxmlformats.org/officeDocument/2006/math">
                    <m:r>
                      <a:rPr lang="en-US" altLang="zh-CN" sz="1200" b="1" i="1" smtClean="0">
                        <a:solidFill>
                          <a:srgbClr val="002060"/>
                        </a:solidFill>
                        <a:latin typeface="Cambria Math" panose="02040503050406030204" pitchFamily="18" charset="0"/>
                        <a:ea typeface="楷体" panose="02010609060101010101" pitchFamily="49" charset="-122"/>
                      </a:rPr>
                      <m:t>𝝓</m:t>
                    </m:r>
                  </m:oMath>
                </a14:m>
                <a:r>
                  <a:rPr lang="zh-CN" altLang="en-US" sz="1200" b="1">
                    <a:solidFill>
                      <a:srgbClr val="002060"/>
                    </a:solidFill>
                    <a:latin typeface="楷体" panose="02010609060101010101" pitchFamily="49" charset="-122"/>
                    <a:ea typeface="楷体" panose="02010609060101010101" pitchFamily="49" charset="-122"/>
                  </a:rPr>
                  <a:t>找到唯一的</a:t>
                </a:r>
                <a14:m>
                  <m:oMath xmlns:m="http://schemas.openxmlformats.org/officeDocument/2006/math">
                    <m:r>
                      <a:rPr lang="en-US" altLang="zh-CN" sz="1200" b="1" i="1" smtClean="0">
                        <a:solidFill>
                          <a:srgbClr val="002060"/>
                        </a:solidFill>
                        <a:latin typeface="Cambria Math" panose="02040503050406030204" pitchFamily="18" charset="0"/>
                        <a:ea typeface="楷体" panose="02010609060101010101" pitchFamily="49" charset="-122"/>
                      </a:rPr>
                      <m:t>𝒚</m:t>
                    </m:r>
                  </m:oMath>
                </a14:m>
                <a:r>
                  <a:rPr lang="zh-CN" altLang="en-US" sz="1200" b="1">
                    <a:solidFill>
                      <a:srgbClr val="002060"/>
                    </a:solidFill>
                    <a:latin typeface="楷体" panose="02010609060101010101" pitchFamily="49" charset="-122"/>
                    <a:ea typeface="楷体" panose="02010609060101010101" pitchFamily="49" charset="-122"/>
                  </a:rPr>
                  <a:t>替换，则用于替换的这些</a:t>
                </a:r>
                <a14:m>
                  <m:oMath xmlns:m="http://schemas.openxmlformats.org/officeDocument/2006/math">
                    <m:r>
                      <a:rPr lang="en-US" altLang="zh-CN" sz="1200" b="1" i="1" smtClean="0">
                        <a:solidFill>
                          <a:srgbClr val="002060"/>
                        </a:solidFill>
                        <a:latin typeface="Cambria Math" panose="02040503050406030204" pitchFamily="18" charset="0"/>
                        <a:ea typeface="楷体" panose="02010609060101010101" pitchFamily="49" charset="-122"/>
                      </a:rPr>
                      <m:t>𝒚</m:t>
                    </m:r>
                  </m:oMath>
                </a14:m>
                <a:r>
                  <a:rPr lang="zh-CN" altLang="en-US" sz="1200" b="1">
                    <a:solidFill>
                      <a:srgbClr val="002060"/>
                    </a:solidFill>
                    <a:latin typeface="楷体" panose="02010609060101010101" pitchFamily="49" charset="-122"/>
                    <a:ea typeface="楷体" panose="02010609060101010101" pitchFamily="49" charset="-122"/>
                  </a:rPr>
                  <a:t>也构成集合</a:t>
                </a:r>
                <a:endParaRPr lang="en-US" altLang="zh-CN" sz="1400" b="1">
                  <a:solidFill>
                    <a:srgbClr val="002060"/>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14:m>
                  <m:oMath xmlns:m="http://schemas.openxmlformats.org/officeDocument/2006/math">
                    <m:r>
                      <a:rPr lang="en-US" altLang="zh-CN" sz="1200" b="1" smtClean="0">
                        <a:solidFill>
                          <a:schemeClr val="accent6">
                            <a:lumMod val="50000"/>
                          </a:schemeClr>
                        </a:solidFill>
                        <a:latin typeface="Cambria Math" panose="02040503050406030204" pitchFamily="18" charset="0"/>
                        <a:ea typeface="等线" panose="02010600030101010101" pitchFamily="2" charset="-122"/>
                      </a:rPr>
                      <m:t>𝒂</m:t>
                    </m:r>
                  </m:oMath>
                </a14:m>
                <a:r>
                  <a:rPr lang="zh-CN" altLang="en-US" sz="1200" b="1">
                    <a:solidFill>
                      <a:schemeClr val="accent6">
                        <a:lumMod val="50000"/>
                      </a:schemeClr>
                    </a:solidFill>
                    <a:latin typeface="等线" panose="02010600030101010101" pitchFamily="2" charset="-122"/>
                    <a:ea typeface="等线" panose="02010600030101010101" pitchFamily="2" charset="-122"/>
                  </a:rPr>
                  <a:t>是集合，</a:t>
                </a:r>
                <a14:m>
                  <m:oMath xmlns:m="http://schemas.openxmlformats.org/officeDocument/2006/math">
                    <m:r>
                      <a:rPr lang="en-US" altLang="zh-CN" sz="1200" b="1">
                        <a:solidFill>
                          <a:schemeClr val="accent6">
                            <a:lumMod val="50000"/>
                          </a:schemeClr>
                        </a:solidFill>
                        <a:latin typeface="Cambria Math" panose="02040503050406030204" pitchFamily="18" charset="0"/>
                        <a:ea typeface="等线" panose="02010600030101010101" pitchFamily="2" charset="-122"/>
                      </a:rPr>
                      <m:t>𝝓</m:t>
                    </m:r>
                    <m:d>
                      <m:dPr>
                        <m:ctrlPr>
                          <a:rPr lang="en-US" altLang="zh-CN" sz="1200" b="1" i="1">
                            <a:solidFill>
                              <a:schemeClr val="accent6">
                                <a:lumMod val="50000"/>
                              </a:schemeClr>
                            </a:solidFill>
                            <a:latin typeface="Cambria Math" panose="02040503050406030204" pitchFamily="18" charset="0"/>
                            <a:ea typeface="等线" panose="02010600030101010101" pitchFamily="2" charset="-122"/>
                          </a:rPr>
                        </m:ctrlPr>
                      </m:dPr>
                      <m:e>
                        <m:r>
                          <a:rPr lang="en-US" altLang="zh-CN" sz="1200" b="1">
                            <a:solidFill>
                              <a:schemeClr val="accent6">
                                <a:lumMod val="50000"/>
                              </a:schemeClr>
                            </a:solidFill>
                            <a:latin typeface="Cambria Math" panose="02040503050406030204" pitchFamily="18" charset="0"/>
                            <a:ea typeface="等线" panose="02010600030101010101" pitchFamily="2" charset="-122"/>
                          </a:rPr>
                          <m:t>𝒙</m:t>
                        </m:r>
                        <m:r>
                          <a:rPr lang="en-US" altLang="zh-CN" sz="1200" b="1">
                            <a:solidFill>
                              <a:schemeClr val="accent6">
                                <a:lumMod val="50000"/>
                              </a:schemeClr>
                            </a:solidFill>
                            <a:latin typeface="Cambria Math" panose="02040503050406030204" pitchFamily="18" charset="0"/>
                            <a:ea typeface="等线" panose="02010600030101010101" pitchFamily="2" charset="-122"/>
                          </a:rPr>
                          <m:t>, </m:t>
                        </m:r>
                        <m:r>
                          <a:rPr lang="en-US" altLang="zh-CN" sz="1200" b="1">
                            <a:solidFill>
                              <a:schemeClr val="accent6">
                                <a:lumMod val="50000"/>
                              </a:schemeClr>
                            </a:solidFill>
                            <a:latin typeface="Cambria Math" panose="02040503050406030204" pitchFamily="18" charset="0"/>
                            <a:ea typeface="等线" panose="02010600030101010101" pitchFamily="2" charset="-122"/>
                          </a:rPr>
                          <m:t>𝒚</m:t>
                        </m:r>
                      </m:e>
                    </m:d>
                  </m:oMath>
                </a14:m>
                <a:r>
                  <a:rPr lang="zh-CN" altLang="en-US" sz="1200" b="1">
                    <a:solidFill>
                      <a:schemeClr val="accent6">
                        <a:lumMod val="50000"/>
                      </a:schemeClr>
                    </a:solidFill>
                    <a:latin typeface="等线" panose="02010600030101010101" pitchFamily="2" charset="-122"/>
                    <a:ea typeface="等线" panose="02010600030101010101" pitchFamily="2" charset="-122"/>
                  </a:rPr>
                  <a:t>是关于集合</a:t>
                </a:r>
                <a14:m>
                  <m:oMath xmlns:m="http://schemas.openxmlformats.org/officeDocument/2006/math">
                    <m:r>
                      <a:rPr lang="en-US" altLang="zh-CN" sz="1200" b="1">
                        <a:solidFill>
                          <a:schemeClr val="accent6">
                            <a:lumMod val="50000"/>
                          </a:schemeClr>
                        </a:solidFill>
                        <a:latin typeface="Cambria Math" panose="02040503050406030204" pitchFamily="18" charset="0"/>
                        <a:ea typeface="等线" panose="02010600030101010101" pitchFamily="2" charset="-122"/>
                      </a:rPr>
                      <m:t>𝒙</m:t>
                    </m:r>
                  </m:oMath>
                </a14:m>
                <a:r>
                  <a:rPr lang="zh-CN" altLang="en-US" sz="1200" b="1">
                    <a:solidFill>
                      <a:schemeClr val="accent6">
                        <a:lumMod val="50000"/>
                      </a:schemeClr>
                    </a:solidFill>
                    <a:latin typeface="等线" panose="02010600030101010101" pitchFamily="2" charset="-122"/>
                    <a:ea typeface="等线" panose="02010600030101010101" pitchFamily="2" charset="-122"/>
                  </a:rPr>
                  <a:t>和</a:t>
                </a:r>
                <a14:m>
                  <m:oMath xmlns:m="http://schemas.openxmlformats.org/officeDocument/2006/math">
                    <m:r>
                      <a:rPr lang="en-US" altLang="zh-CN" sz="1200" b="1">
                        <a:solidFill>
                          <a:schemeClr val="accent6">
                            <a:lumMod val="50000"/>
                          </a:schemeClr>
                        </a:solidFill>
                        <a:latin typeface="Cambria Math" panose="02040503050406030204" pitchFamily="18" charset="0"/>
                        <a:ea typeface="等线" panose="02010600030101010101" pitchFamily="2" charset="-122"/>
                      </a:rPr>
                      <m:t>𝒚</m:t>
                    </m:r>
                  </m:oMath>
                </a14:m>
                <a:r>
                  <a:rPr lang="zh-CN" altLang="en-US" sz="1200" b="1">
                    <a:solidFill>
                      <a:schemeClr val="accent6">
                        <a:lumMod val="50000"/>
                      </a:schemeClr>
                    </a:solidFill>
                    <a:latin typeface="等线" panose="02010600030101010101" pitchFamily="2" charset="-122"/>
                    <a:ea typeface="等线" panose="02010600030101010101" pitchFamily="2" charset="-122"/>
                  </a:rPr>
                  <a:t>的性质且满足</a:t>
                </a:r>
                <a14:m>
                  <m:oMath xmlns:m="http://schemas.openxmlformats.org/officeDocument/2006/math">
                    <m:r>
                      <a:rPr lang="en-US" altLang="zh-CN" sz="1200" b="1">
                        <a:solidFill>
                          <a:schemeClr val="accent6">
                            <a:lumMod val="50000"/>
                          </a:schemeClr>
                        </a:solidFill>
                        <a:latin typeface="Cambria Math" panose="02040503050406030204" pitchFamily="18" charset="0"/>
                        <a:ea typeface="等线" panose="02010600030101010101" pitchFamily="2" charset="-122"/>
                      </a:rPr>
                      <m:t>∀</m:t>
                    </m:r>
                    <m:r>
                      <a:rPr lang="en-US" altLang="zh-CN" sz="1200" b="1">
                        <a:solidFill>
                          <a:schemeClr val="accent6">
                            <a:lumMod val="50000"/>
                          </a:schemeClr>
                        </a:solidFill>
                        <a:latin typeface="Cambria Math" panose="02040503050406030204" pitchFamily="18" charset="0"/>
                        <a:ea typeface="等线" panose="02010600030101010101" pitchFamily="2" charset="-122"/>
                      </a:rPr>
                      <m:t>𝒙</m:t>
                    </m:r>
                    <m:r>
                      <a:rPr lang="en-US" altLang="zh-CN" sz="1200" b="1">
                        <a:solidFill>
                          <a:schemeClr val="accent6">
                            <a:lumMod val="50000"/>
                          </a:schemeClr>
                        </a:solidFill>
                        <a:latin typeface="Cambria Math" panose="02040503050406030204" pitchFamily="18" charset="0"/>
                        <a:ea typeface="等线" panose="02010600030101010101" pitchFamily="2" charset="-122"/>
                      </a:rPr>
                      <m:t>∈</m:t>
                    </m:r>
                    <m:r>
                      <a:rPr lang="en-US" altLang="zh-CN" sz="1200" b="1">
                        <a:solidFill>
                          <a:schemeClr val="accent6">
                            <a:lumMod val="50000"/>
                          </a:schemeClr>
                        </a:solidFill>
                        <a:latin typeface="Cambria Math" panose="02040503050406030204" pitchFamily="18" charset="0"/>
                        <a:ea typeface="等线" panose="02010600030101010101" pitchFamily="2" charset="-122"/>
                      </a:rPr>
                      <m:t>𝒂</m:t>
                    </m:r>
                    <m:r>
                      <a:rPr lang="en-US" altLang="zh-CN" sz="1200" b="1">
                        <a:solidFill>
                          <a:schemeClr val="accent6">
                            <a:lumMod val="50000"/>
                          </a:schemeClr>
                        </a:solidFill>
                        <a:latin typeface="Cambria Math" panose="02040503050406030204" pitchFamily="18" charset="0"/>
                        <a:ea typeface="等线" panose="02010600030101010101" pitchFamily="2" charset="-122"/>
                      </a:rPr>
                      <m:t>∃!</m:t>
                    </m:r>
                    <m:r>
                      <a:rPr lang="en-US" altLang="zh-CN" sz="1200" b="1">
                        <a:solidFill>
                          <a:schemeClr val="accent6">
                            <a:lumMod val="50000"/>
                          </a:schemeClr>
                        </a:solidFill>
                        <a:latin typeface="Cambria Math" panose="02040503050406030204" pitchFamily="18" charset="0"/>
                        <a:ea typeface="等线" panose="02010600030101010101" pitchFamily="2" charset="-122"/>
                      </a:rPr>
                      <m:t>𝒚</m:t>
                    </m:r>
                    <m:r>
                      <a:rPr lang="en-US" altLang="zh-CN" sz="1200" b="1">
                        <a:solidFill>
                          <a:schemeClr val="accent6">
                            <a:lumMod val="50000"/>
                          </a:schemeClr>
                        </a:solidFill>
                        <a:latin typeface="Cambria Math" panose="02040503050406030204" pitchFamily="18" charset="0"/>
                        <a:ea typeface="等线" panose="02010600030101010101" pitchFamily="2" charset="-122"/>
                      </a:rPr>
                      <m:t>𝝓</m:t>
                    </m:r>
                    <m:d>
                      <m:dPr>
                        <m:ctrlPr>
                          <a:rPr lang="en-US" altLang="zh-CN" sz="1200" b="1" i="1">
                            <a:solidFill>
                              <a:schemeClr val="accent6">
                                <a:lumMod val="50000"/>
                              </a:schemeClr>
                            </a:solidFill>
                            <a:latin typeface="Cambria Math" panose="02040503050406030204" pitchFamily="18" charset="0"/>
                            <a:ea typeface="等线" panose="02010600030101010101" pitchFamily="2" charset="-122"/>
                          </a:rPr>
                        </m:ctrlPr>
                      </m:dPr>
                      <m:e>
                        <m:r>
                          <a:rPr lang="en-US" altLang="zh-CN" sz="1200" b="1">
                            <a:solidFill>
                              <a:schemeClr val="accent6">
                                <a:lumMod val="50000"/>
                              </a:schemeClr>
                            </a:solidFill>
                            <a:latin typeface="Cambria Math" panose="02040503050406030204" pitchFamily="18" charset="0"/>
                            <a:ea typeface="等线" panose="02010600030101010101" pitchFamily="2" charset="-122"/>
                          </a:rPr>
                          <m:t>𝒙</m:t>
                        </m:r>
                        <m:r>
                          <a:rPr lang="en-US" altLang="zh-CN" sz="1200" b="1">
                            <a:solidFill>
                              <a:schemeClr val="accent6">
                                <a:lumMod val="50000"/>
                              </a:schemeClr>
                            </a:solidFill>
                            <a:latin typeface="Cambria Math" panose="02040503050406030204" pitchFamily="18" charset="0"/>
                            <a:ea typeface="等线" panose="02010600030101010101" pitchFamily="2" charset="-122"/>
                          </a:rPr>
                          <m:t>, </m:t>
                        </m:r>
                        <m:r>
                          <a:rPr lang="en-US" altLang="zh-CN" sz="1200" b="1">
                            <a:solidFill>
                              <a:schemeClr val="accent6">
                                <a:lumMod val="50000"/>
                              </a:schemeClr>
                            </a:solidFill>
                            <a:latin typeface="Cambria Math" panose="02040503050406030204" pitchFamily="18" charset="0"/>
                            <a:ea typeface="等线" panose="02010600030101010101" pitchFamily="2" charset="-122"/>
                          </a:rPr>
                          <m:t>𝒚</m:t>
                        </m:r>
                      </m:e>
                    </m:d>
                  </m:oMath>
                </a14:m>
                <a:r>
                  <a:rPr lang="zh-CN" altLang="en-US" sz="1200" b="1">
                    <a:solidFill>
                      <a:schemeClr val="accent6">
                        <a:lumMod val="50000"/>
                      </a:schemeClr>
                    </a:solidFill>
                    <a:latin typeface="等线" panose="02010600030101010101" pitchFamily="2" charset="-122"/>
                    <a:ea typeface="等线" panose="02010600030101010101" pitchFamily="2" charset="-122"/>
                  </a:rPr>
                  <a:t>，则</a:t>
                </a:r>
                <a14:m>
                  <m:oMath xmlns:m="http://schemas.openxmlformats.org/officeDocument/2006/math">
                    <m:d>
                      <m:dPr>
                        <m:begChr m:val="{"/>
                        <m:endChr m:val="}"/>
                        <m:ctrlPr>
                          <a:rPr lang="en-US" altLang="zh-CN" sz="1200" b="1" i="1">
                            <a:solidFill>
                              <a:schemeClr val="accent6">
                                <a:lumMod val="50000"/>
                              </a:schemeClr>
                            </a:solidFill>
                            <a:latin typeface="Cambria Math" panose="02040503050406030204" pitchFamily="18" charset="0"/>
                            <a:ea typeface="等线" panose="02010600030101010101" pitchFamily="2" charset="-122"/>
                          </a:rPr>
                        </m:ctrlPr>
                      </m:dPr>
                      <m:e>
                        <m:r>
                          <a:rPr lang="en-US" altLang="zh-CN" sz="1200" b="1">
                            <a:solidFill>
                              <a:schemeClr val="accent6">
                                <a:lumMod val="50000"/>
                              </a:schemeClr>
                            </a:solidFill>
                            <a:latin typeface="Cambria Math" panose="02040503050406030204" pitchFamily="18" charset="0"/>
                            <a:ea typeface="等线" panose="02010600030101010101" pitchFamily="2" charset="-122"/>
                          </a:rPr>
                          <m:t>𝒚</m:t>
                        </m:r>
                        <m:r>
                          <a:rPr lang="en-US" altLang="zh-CN" sz="1200" b="1">
                            <a:solidFill>
                              <a:schemeClr val="accent6">
                                <a:lumMod val="50000"/>
                              </a:schemeClr>
                            </a:solidFill>
                            <a:latin typeface="Cambria Math" panose="02040503050406030204" pitchFamily="18" charset="0"/>
                            <a:ea typeface="等线" panose="02010600030101010101" pitchFamily="2" charset="-122"/>
                          </a:rPr>
                          <m:t>=∃</m:t>
                        </m:r>
                        <m:r>
                          <a:rPr lang="en-US" altLang="zh-CN" sz="1200" b="1">
                            <a:solidFill>
                              <a:schemeClr val="accent6">
                                <a:lumMod val="50000"/>
                              </a:schemeClr>
                            </a:solidFill>
                            <a:latin typeface="Cambria Math" panose="02040503050406030204" pitchFamily="18" charset="0"/>
                            <a:ea typeface="等线" panose="02010600030101010101" pitchFamily="2" charset="-122"/>
                          </a:rPr>
                          <m:t>𝒙</m:t>
                        </m:r>
                        <m:r>
                          <a:rPr lang="en-US" altLang="zh-CN" sz="1200" b="1">
                            <a:solidFill>
                              <a:schemeClr val="accent6">
                                <a:lumMod val="50000"/>
                              </a:schemeClr>
                            </a:solidFill>
                            <a:latin typeface="Cambria Math" panose="02040503050406030204" pitchFamily="18" charset="0"/>
                            <a:ea typeface="等线" panose="02010600030101010101" pitchFamily="2" charset="-122"/>
                          </a:rPr>
                          <m:t>∈</m:t>
                        </m:r>
                        <m:r>
                          <a:rPr lang="en-US" altLang="zh-CN" sz="1200" b="1">
                            <a:solidFill>
                              <a:schemeClr val="accent6">
                                <a:lumMod val="50000"/>
                              </a:schemeClr>
                            </a:solidFill>
                            <a:latin typeface="Cambria Math" panose="02040503050406030204" pitchFamily="18" charset="0"/>
                            <a:ea typeface="等线" panose="02010600030101010101" pitchFamily="2" charset="-122"/>
                          </a:rPr>
                          <m:t>𝒂</m:t>
                        </m:r>
                        <m:r>
                          <a:rPr lang="en-US" altLang="zh-CN" sz="1200" b="1">
                            <a:solidFill>
                              <a:schemeClr val="accent6">
                                <a:lumMod val="50000"/>
                              </a:schemeClr>
                            </a:solidFill>
                            <a:latin typeface="Cambria Math" panose="02040503050406030204" pitchFamily="18" charset="0"/>
                            <a:ea typeface="等线" panose="02010600030101010101" pitchFamily="2" charset="-122"/>
                          </a:rPr>
                          <m:t>𝝓</m:t>
                        </m:r>
                        <m:d>
                          <m:dPr>
                            <m:ctrlPr>
                              <a:rPr lang="en-US" altLang="zh-CN" sz="1200" b="1" i="1">
                                <a:solidFill>
                                  <a:schemeClr val="accent6">
                                    <a:lumMod val="50000"/>
                                  </a:schemeClr>
                                </a:solidFill>
                                <a:latin typeface="Cambria Math" panose="02040503050406030204" pitchFamily="18" charset="0"/>
                                <a:ea typeface="等线" panose="02010600030101010101" pitchFamily="2" charset="-122"/>
                              </a:rPr>
                            </m:ctrlPr>
                          </m:dPr>
                          <m:e>
                            <m:r>
                              <a:rPr lang="en-US" altLang="zh-CN" sz="1200" b="1">
                                <a:solidFill>
                                  <a:schemeClr val="accent6">
                                    <a:lumMod val="50000"/>
                                  </a:schemeClr>
                                </a:solidFill>
                                <a:latin typeface="Cambria Math" panose="02040503050406030204" pitchFamily="18" charset="0"/>
                                <a:ea typeface="等线" panose="02010600030101010101" pitchFamily="2" charset="-122"/>
                              </a:rPr>
                              <m:t>𝒙</m:t>
                            </m:r>
                            <m:r>
                              <a:rPr lang="en-US" altLang="zh-CN" sz="1200" b="1">
                                <a:solidFill>
                                  <a:schemeClr val="accent6">
                                    <a:lumMod val="50000"/>
                                  </a:schemeClr>
                                </a:solidFill>
                                <a:latin typeface="Cambria Math" panose="02040503050406030204" pitchFamily="18" charset="0"/>
                                <a:ea typeface="等线" panose="02010600030101010101" pitchFamily="2" charset="-122"/>
                              </a:rPr>
                              <m:t>, </m:t>
                            </m:r>
                            <m:r>
                              <a:rPr lang="en-US" altLang="zh-CN" sz="1200" b="1">
                                <a:solidFill>
                                  <a:schemeClr val="accent6">
                                    <a:lumMod val="50000"/>
                                  </a:schemeClr>
                                </a:solidFill>
                                <a:latin typeface="Cambria Math" panose="02040503050406030204" pitchFamily="18" charset="0"/>
                                <a:ea typeface="等线" panose="02010600030101010101" pitchFamily="2" charset="-122"/>
                              </a:rPr>
                              <m:t>𝒚</m:t>
                            </m:r>
                          </m:e>
                        </m:d>
                      </m:e>
                    </m:d>
                  </m:oMath>
                </a14:m>
                <a:r>
                  <a:rPr lang="zh-CN" altLang="en-US" sz="1200" b="1">
                    <a:solidFill>
                      <a:schemeClr val="accent6">
                        <a:lumMod val="50000"/>
                      </a:schemeClr>
                    </a:solidFill>
                    <a:latin typeface="等线" panose="02010600030101010101" pitchFamily="2" charset="-122"/>
                    <a:ea typeface="等线" panose="02010600030101010101" pitchFamily="2" charset="-122"/>
                  </a:rPr>
                  <a:t>也是集合</a:t>
                </a:r>
                <a:endParaRPr lang="en-US" altLang="zh-CN" sz="1200" b="1">
                  <a:solidFill>
                    <a:schemeClr val="accent6">
                      <a:lumMod val="50000"/>
                    </a:schemeClr>
                  </a:solidFill>
                  <a:latin typeface="等线" panose="02010600030101010101" pitchFamily="2" charset="-122"/>
                  <a:ea typeface="等线" panose="02010600030101010101" pitchFamily="2" charset="-122"/>
                </a:endParaRPr>
              </a:p>
              <a:p>
                <a:pPr marL="285750"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正则公理：</a:t>
                </a:r>
                <a:r>
                  <a:rPr lang="zh-CN" altLang="en-US" sz="1200" b="1">
                    <a:solidFill>
                      <a:srgbClr val="002060"/>
                    </a:solidFill>
                    <a:latin typeface="楷体" panose="02010609060101010101" pitchFamily="49" charset="-122"/>
                    <a:ea typeface="楷体" panose="02010609060101010101" pitchFamily="49" charset="-122"/>
                  </a:rPr>
                  <a:t>每个非空集有</a:t>
                </a:r>
                <a14:m>
                  <m:oMath xmlns:m="http://schemas.openxmlformats.org/officeDocument/2006/math">
                    <m:r>
                      <a:rPr lang="en-US" altLang="zh-CN" sz="1200" b="1">
                        <a:solidFill>
                          <a:srgbClr val="002060"/>
                        </a:solidFill>
                        <a:latin typeface="Cambria Math" panose="02040503050406030204" pitchFamily="18" charset="0"/>
                        <a:ea typeface="楷体" panose="02010609060101010101" pitchFamily="49" charset="-122"/>
                      </a:rPr>
                      <m:t>∈</m:t>
                    </m:r>
                  </m:oMath>
                </a14:m>
                <a:r>
                  <a:rPr lang="en-US" altLang="zh-CN" sz="1200" b="1">
                    <a:solidFill>
                      <a:srgbClr val="002060"/>
                    </a:solidFill>
                    <a:latin typeface="楷体" panose="02010609060101010101" pitchFamily="49" charset="-122"/>
                    <a:ea typeface="楷体" panose="02010609060101010101" pitchFamily="49" charset="-122"/>
                  </a:rPr>
                  <a:t>-</a:t>
                </a:r>
                <a:r>
                  <a:rPr lang="zh-CN" altLang="en-US" sz="1200" b="1">
                    <a:solidFill>
                      <a:srgbClr val="002060"/>
                    </a:solidFill>
                    <a:latin typeface="楷体" panose="02010609060101010101" pitchFamily="49" charset="-122"/>
                    <a:ea typeface="楷体" panose="02010609060101010101" pitchFamily="49" charset="-122"/>
                  </a:rPr>
                  <a:t>极小元，即</a:t>
                </a:r>
                <a14:m>
                  <m:oMath xmlns:m="http://schemas.openxmlformats.org/officeDocument/2006/math">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𝒂</m:t>
                    </m:r>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𝒙</m:t>
                    </m:r>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𝒂</m:t>
                    </m:r>
                    <m:d>
                      <m:dPr>
                        <m:ctrlPr>
                          <a:rPr lang="en-US" altLang="zh-CN" sz="1200" b="1" i="1">
                            <a:solidFill>
                              <a:srgbClr val="002060"/>
                            </a:solidFill>
                            <a:latin typeface="Cambria Math" panose="02040503050406030204" pitchFamily="18" charset="0"/>
                            <a:ea typeface="楷体" panose="02010609060101010101" pitchFamily="49" charset="-122"/>
                          </a:rPr>
                        </m:ctrlPr>
                      </m:dPr>
                      <m:e>
                        <m:r>
                          <a:rPr lang="en-US" altLang="zh-CN" sz="1200" b="1">
                            <a:solidFill>
                              <a:srgbClr val="002060"/>
                            </a:solidFill>
                            <a:latin typeface="Cambria Math" panose="02040503050406030204" pitchFamily="18" charset="0"/>
                            <a:ea typeface="楷体" panose="02010609060101010101" pitchFamily="49" charset="-122"/>
                          </a:rPr>
                          <m:t>𝒙</m:t>
                        </m:r>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𝒂</m:t>
                        </m:r>
                        <m:r>
                          <a:rPr lang="en-US" altLang="zh-CN" sz="1200" b="1">
                            <a:solidFill>
                              <a:srgbClr val="002060"/>
                            </a:solidFill>
                            <a:latin typeface="Cambria Math" panose="02040503050406030204" pitchFamily="18" charset="0"/>
                            <a:ea typeface="楷体" panose="02010609060101010101" pitchFamily="49" charset="-122"/>
                          </a:rPr>
                          <m:t>=∅</m:t>
                        </m:r>
                      </m:e>
                    </m:d>
                  </m:oMath>
                </a14:m>
                <a:endParaRPr lang="en-US" altLang="zh-CN" sz="1200" b="1">
                  <a:solidFill>
                    <a:srgbClr val="002060"/>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14:m>
                  <m:oMath xmlns:m="http://schemas.openxmlformats.org/officeDocument/2006/math">
                    <m:r>
                      <a:rPr lang="en-US" altLang="zh-CN" sz="1200" b="1" i="1" smtClean="0">
                        <a:solidFill>
                          <a:schemeClr val="accent6">
                            <a:lumMod val="50000"/>
                          </a:schemeClr>
                        </a:solidFill>
                        <a:latin typeface="Cambria Math" panose="02040503050406030204" pitchFamily="18" charset="0"/>
                      </a:rPr>
                      <m:t>𝒙</m:t>
                    </m:r>
                    <m:r>
                      <a:rPr lang="en-US" altLang="zh-CN" sz="1200" b="1" i="1" smtClean="0">
                        <a:solidFill>
                          <a:schemeClr val="accent6">
                            <a:lumMod val="50000"/>
                          </a:schemeClr>
                        </a:solidFill>
                        <a:latin typeface="Cambria Math" panose="02040503050406030204" pitchFamily="18" charset="0"/>
                      </a:rPr>
                      <m:t>∩</m:t>
                    </m:r>
                    <m:r>
                      <a:rPr lang="en-US" altLang="zh-CN" sz="1200" b="1" i="1" smtClean="0">
                        <a:solidFill>
                          <a:schemeClr val="accent6">
                            <a:lumMod val="50000"/>
                          </a:schemeClr>
                        </a:solidFill>
                        <a:latin typeface="Cambria Math" panose="02040503050406030204" pitchFamily="18" charset="0"/>
                      </a:rPr>
                      <m:t>𝒂</m:t>
                    </m:r>
                    <m:r>
                      <a:rPr lang="en-US" altLang="zh-CN" sz="1200" b="1" i="1" smtClean="0">
                        <a:solidFill>
                          <a:schemeClr val="accent6">
                            <a:lumMod val="50000"/>
                          </a:schemeClr>
                        </a:solidFill>
                        <a:latin typeface="Cambria Math" panose="02040503050406030204" pitchFamily="18" charset="0"/>
                      </a:rPr>
                      <m:t>=∅</m:t>
                    </m:r>
                  </m:oMath>
                </a14:m>
                <a:r>
                  <a:rPr lang="zh-CN" altLang="en-US" sz="1200" b="1">
                    <a:solidFill>
                      <a:schemeClr val="accent6">
                        <a:lumMod val="50000"/>
                      </a:schemeClr>
                    </a:solidFill>
                    <a:latin typeface="等线" panose="02010600030101010101" pitchFamily="2" charset="-122"/>
                  </a:rPr>
                  <a:t>意味着没有元素再属于</a:t>
                </a:r>
                <a14:m>
                  <m:oMath xmlns:m="http://schemas.openxmlformats.org/officeDocument/2006/math">
                    <m:r>
                      <a:rPr lang="en-US" altLang="zh-CN" sz="1200" b="1" i="1" smtClean="0">
                        <a:solidFill>
                          <a:schemeClr val="accent6">
                            <a:lumMod val="50000"/>
                          </a:schemeClr>
                        </a:solidFill>
                        <a:latin typeface="Cambria Math" panose="02040503050406030204" pitchFamily="18" charset="0"/>
                      </a:rPr>
                      <m:t>𝒂</m:t>
                    </m:r>
                  </m:oMath>
                </a14:m>
                <a:r>
                  <a:rPr lang="zh-CN" altLang="en-US" sz="1200" b="1">
                    <a:solidFill>
                      <a:schemeClr val="accent6">
                        <a:lumMod val="50000"/>
                      </a:schemeClr>
                    </a:solidFill>
                    <a:latin typeface="等线" panose="02010600030101010101" pitchFamily="2" charset="-122"/>
                  </a:rPr>
                  <a:t>，从而</a:t>
                </a:r>
                <a14:m>
                  <m:oMath xmlns:m="http://schemas.openxmlformats.org/officeDocument/2006/math">
                    <m:r>
                      <a:rPr lang="en-US" altLang="zh-CN" sz="1200" b="1" i="1" smtClean="0">
                        <a:solidFill>
                          <a:schemeClr val="accent6">
                            <a:lumMod val="50000"/>
                          </a:schemeClr>
                        </a:solidFill>
                        <a:latin typeface="Cambria Math" panose="02040503050406030204" pitchFamily="18" charset="0"/>
                      </a:rPr>
                      <m:t>𝒂</m:t>
                    </m:r>
                  </m:oMath>
                </a14:m>
                <a:r>
                  <a:rPr lang="zh-CN" altLang="en-US" sz="1200" b="1">
                    <a:solidFill>
                      <a:schemeClr val="accent6">
                        <a:lumMod val="50000"/>
                      </a:schemeClr>
                    </a:solidFill>
                    <a:latin typeface="等线" panose="02010600030101010101" pitchFamily="2" charset="-122"/>
                  </a:rPr>
                  <a:t>是</a:t>
                </a:r>
                <a14:m>
                  <m:oMath xmlns:m="http://schemas.openxmlformats.org/officeDocument/2006/math">
                    <m:r>
                      <a:rPr lang="en-US" altLang="zh-CN" sz="1200" b="1" i="1" smtClean="0">
                        <a:solidFill>
                          <a:schemeClr val="accent6">
                            <a:lumMod val="50000"/>
                          </a:schemeClr>
                        </a:solidFill>
                        <a:latin typeface="Cambria Math" panose="02040503050406030204" pitchFamily="18" charset="0"/>
                      </a:rPr>
                      <m:t>𝒙</m:t>
                    </m:r>
                  </m:oMath>
                </a14:m>
                <a:r>
                  <a:rPr lang="zh-CN" altLang="en-US" sz="1200" b="1">
                    <a:solidFill>
                      <a:schemeClr val="accent6">
                        <a:lumMod val="50000"/>
                      </a:schemeClr>
                    </a:solidFill>
                    <a:latin typeface="等线" panose="02010600030101010101" pitchFamily="2" charset="-122"/>
                  </a:rPr>
                  <a:t>中在属于关系下的极小元</a:t>
                </a:r>
                <a:endParaRPr lang="en-US" altLang="zh-CN" sz="12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选择公理：</a:t>
                </a:r>
                <a:r>
                  <a:rPr lang="zh-CN" altLang="en-US" sz="12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1200" b="1">
                        <a:solidFill>
                          <a:srgbClr val="002060"/>
                        </a:solidFill>
                        <a:latin typeface="Cambria Math" panose="02040503050406030204" pitchFamily="18" charset="0"/>
                        <a:ea typeface="楷体" panose="02010609060101010101" pitchFamily="49" charset="-122"/>
                      </a:rPr>
                      <m:t>𝒂</m:t>
                    </m:r>
                  </m:oMath>
                </a14:m>
                <a:r>
                  <a:rPr lang="zh-CN" altLang="en-US" sz="1200" b="1">
                    <a:solidFill>
                      <a:srgbClr val="002060"/>
                    </a:solidFill>
                    <a:latin typeface="楷体" panose="02010609060101010101" pitchFamily="49" charset="-122"/>
                    <a:ea typeface="楷体" panose="02010609060101010101" pitchFamily="49" charset="-122"/>
                  </a:rPr>
                  <a:t>是由非空集组成的集合族，则存在以</a:t>
                </a:r>
                <a14:m>
                  <m:oMath xmlns:m="http://schemas.openxmlformats.org/officeDocument/2006/math">
                    <m:r>
                      <a:rPr lang="en-US" altLang="zh-CN" sz="1200" b="1">
                        <a:solidFill>
                          <a:srgbClr val="002060"/>
                        </a:solidFill>
                        <a:latin typeface="Cambria Math" panose="02040503050406030204" pitchFamily="18" charset="0"/>
                        <a:ea typeface="楷体" panose="02010609060101010101" pitchFamily="49" charset="-122"/>
                      </a:rPr>
                      <m:t>𝒂</m:t>
                    </m:r>
                  </m:oMath>
                </a14:m>
                <a:r>
                  <a:rPr lang="zh-CN" altLang="en-US" sz="1200" b="1">
                    <a:solidFill>
                      <a:srgbClr val="002060"/>
                    </a:solidFill>
                    <a:latin typeface="楷体" panose="02010609060101010101" pitchFamily="49" charset="-122"/>
                    <a:ea typeface="楷体" panose="02010609060101010101" pitchFamily="49" charset="-122"/>
                  </a:rPr>
                  <a:t>为定义域的函数</a:t>
                </a:r>
                <a14:m>
                  <m:oMath xmlns:m="http://schemas.openxmlformats.org/officeDocument/2006/math">
                    <m:r>
                      <a:rPr lang="en-US" altLang="zh-CN" sz="1200" b="1">
                        <a:solidFill>
                          <a:srgbClr val="002060"/>
                        </a:solidFill>
                        <a:latin typeface="Cambria Math" panose="02040503050406030204" pitchFamily="18" charset="0"/>
                        <a:ea typeface="楷体" panose="02010609060101010101" pitchFamily="49" charset="-122"/>
                      </a:rPr>
                      <m:t>𝒇</m:t>
                    </m:r>
                  </m:oMath>
                </a14:m>
                <a:r>
                  <a:rPr lang="zh-CN" altLang="en-US" sz="1200" b="1">
                    <a:solidFill>
                      <a:srgbClr val="002060"/>
                    </a:solidFill>
                    <a:latin typeface="楷体" panose="02010609060101010101" pitchFamily="49" charset="-122"/>
                    <a:ea typeface="楷体" panose="02010609060101010101" pitchFamily="49" charset="-122"/>
                  </a:rPr>
                  <a:t>使得</a:t>
                </a:r>
                <a14:m>
                  <m:oMath xmlns:m="http://schemas.openxmlformats.org/officeDocument/2006/math">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𝒙</m:t>
                    </m:r>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𝒂</m:t>
                    </m:r>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𝒇</m:t>
                    </m:r>
                    <m:d>
                      <m:dPr>
                        <m:ctrlPr>
                          <a:rPr lang="en-US" altLang="zh-CN" sz="1200" b="1" i="1">
                            <a:solidFill>
                              <a:srgbClr val="002060"/>
                            </a:solidFill>
                            <a:latin typeface="Cambria Math" panose="02040503050406030204" pitchFamily="18" charset="0"/>
                            <a:ea typeface="楷体" panose="02010609060101010101" pitchFamily="49" charset="-122"/>
                          </a:rPr>
                        </m:ctrlPr>
                      </m:dPr>
                      <m:e>
                        <m:r>
                          <a:rPr lang="en-US" altLang="zh-CN" sz="1200" b="1">
                            <a:solidFill>
                              <a:srgbClr val="002060"/>
                            </a:solidFill>
                            <a:latin typeface="Cambria Math" panose="02040503050406030204" pitchFamily="18" charset="0"/>
                            <a:ea typeface="楷体" panose="02010609060101010101" pitchFamily="49" charset="-122"/>
                          </a:rPr>
                          <m:t>𝒙</m:t>
                        </m:r>
                      </m:e>
                    </m:d>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a:solidFill>
                          <a:srgbClr val="002060"/>
                        </a:solidFill>
                        <a:latin typeface="Cambria Math" panose="02040503050406030204" pitchFamily="18" charset="0"/>
                        <a:ea typeface="楷体" panose="02010609060101010101" pitchFamily="49" charset="-122"/>
                      </a:rPr>
                      <m:t>𝒙</m:t>
                    </m:r>
                    <m:r>
                      <a:rPr lang="en-US" altLang="zh-CN" sz="1200" b="1">
                        <a:solidFill>
                          <a:srgbClr val="002060"/>
                        </a:solidFill>
                        <a:latin typeface="Cambria Math" panose="02040503050406030204" pitchFamily="18" charset="0"/>
                        <a:ea typeface="楷体" panose="02010609060101010101" pitchFamily="49" charset="-122"/>
                      </a:rPr>
                      <m:t>)</m:t>
                    </m:r>
                  </m:oMath>
                </a14:m>
                <a:endParaRPr lang="en-US" altLang="zh-CN" sz="1200" b="1">
                  <a:solidFill>
                    <a:srgbClr val="002060"/>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200" b="1">
                    <a:solidFill>
                      <a:schemeClr val="accent6">
                        <a:lumMod val="50000"/>
                      </a:schemeClr>
                    </a:solidFill>
                    <a:latin typeface="等线" panose="02010600030101010101" pitchFamily="2" charset="-122"/>
                  </a:rPr>
                  <a:t>选择公理表明从一个集合族中的每个集合中可选取一个元素</a:t>
                </a:r>
                <a:endParaRPr lang="en-US" altLang="zh-CN" sz="1200" b="1">
                  <a:solidFill>
                    <a:schemeClr val="accent6">
                      <a:lumMod val="50000"/>
                    </a:schemeClr>
                  </a:solidFill>
                  <a:latin typeface="等线" panose="02010600030101010101" pitchFamily="2" charset="-122"/>
                </a:endParaRPr>
              </a:p>
            </p:txBody>
          </p:sp>
        </mc:Choice>
        <mc:Fallback xmlns="">
          <p:sp>
            <p:nvSpPr>
              <p:cNvPr id="2" name="文本框 1">
                <a:extLst>
                  <a:ext uri="{FF2B5EF4-FFF2-40B4-BE49-F238E27FC236}">
                    <a16:creationId xmlns:a16="http://schemas.microsoft.com/office/drawing/2014/main" id="{626CC09B-A250-4F57-806D-68FD49A3469B}"/>
                  </a:ext>
                </a:extLst>
              </p:cNvPr>
              <p:cNvSpPr txBox="1">
                <a:spLocks noRot="1" noChangeAspect="1" noMove="1" noResize="1" noEditPoints="1" noAdjustHandles="1" noChangeArrowheads="1" noChangeShapeType="1" noTextEdit="1"/>
              </p:cNvSpPr>
              <p:nvPr/>
            </p:nvSpPr>
            <p:spPr>
              <a:xfrm>
                <a:off x="768413" y="809784"/>
                <a:ext cx="7607168" cy="3754297"/>
              </a:xfrm>
              <a:prstGeom prst="rect">
                <a:avLst/>
              </a:prstGeom>
              <a:blipFill>
                <a:blip r:embed="rId2"/>
                <a:stretch>
                  <a:fillRect l="-80" t="-487" b="-32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A1CFAB6E-3EB5-4209-AF7D-71068F654DFC}"/>
              </a:ext>
            </a:extLst>
          </p:cNvPr>
          <p:cNvSpPr txBox="1"/>
          <p:nvPr/>
        </p:nvSpPr>
        <p:spPr>
          <a:xfrm>
            <a:off x="6033052" y="1563311"/>
            <a:ext cx="2342529" cy="954107"/>
          </a:xfrm>
          <a:prstGeom prst="rect">
            <a:avLst/>
          </a:prstGeom>
          <a:solidFill>
            <a:schemeClr val="accent6">
              <a:lumMod val="50000"/>
            </a:schemeClr>
          </a:solidFill>
        </p:spPr>
        <p:txBody>
          <a:bodyPr wrap="square" rtlCol="0">
            <a:spAutoFit/>
          </a:bodyPr>
          <a:lstStyle/>
          <a:p>
            <a:r>
              <a:rPr lang="zh-CN" altLang="en-US" sz="1400" b="1">
                <a:solidFill>
                  <a:schemeClr val="bg1"/>
                </a:solidFill>
              </a:rPr>
              <a:t>在集合论中，研究的主要对象是集合，这些公理公式中的个体变元的论域是所有集合构成的“类”（不再是集合）</a:t>
            </a:r>
          </a:p>
        </p:txBody>
      </p:sp>
    </p:spTree>
    <p:extLst>
      <p:ext uri="{BB962C8B-B14F-4D97-AF65-F5344CB8AC3E}">
        <p14:creationId xmlns:p14="http://schemas.microsoft.com/office/powerpoint/2010/main" val="357195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数理逻辑的发展</a:t>
            </a:r>
            <a:r>
              <a:rPr lang="en-US" altLang="zh-CN" sz="1400"/>
              <a:t>-ZFC</a:t>
            </a:r>
            <a:r>
              <a:rPr lang="zh-CN" altLang="en-US" sz="1400"/>
              <a:t>公理系统的重要性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29</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626CC09B-A250-4F57-806D-68FD49A3469B}"/>
              </a:ext>
            </a:extLst>
          </p:cNvPr>
          <p:cNvSpPr txBox="1"/>
          <p:nvPr/>
        </p:nvSpPr>
        <p:spPr>
          <a:xfrm>
            <a:off x="674923" y="916636"/>
            <a:ext cx="7683886" cy="2897332"/>
          </a:xfrm>
          <a:prstGeom prst="rect">
            <a:avLst/>
          </a:prstGeom>
          <a:solidFill>
            <a:schemeClr val="accent5">
              <a:lumMod val="20000"/>
              <a:lumOff val="80000"/>
            </a:schemeClr>
          </a:solidFill>
        </p:spPr>
        <p:txBody>
          <a:bodyPr wrap="square" rtlCol="0">
            <a:spAutoFit/>
          </a:bodyPr>
          <a:lstStyle/>
          <a:p>
            <a:pPr marL="285750" indent="-285750">
              <a:lnSpc>
                <a:spcPts val="20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在</a:t>
            </a:r>
            <a:r>
              <a:rPr lang="en-US" altLang="zh-CN" sz="1600" b="1">
                <a:solidFill>
                  <a:schemeClr val="accent2">
                    <a:lumMod val="50000"/>
                  </a:schemeClr>
                </a:solidFill>
                <a:latin typeface="楷体" panose="02010609060101010101" pitchFamily="49" charset="-122"/>
                <a:ea typeface="楷体" panose="02010609060101010101" pitchFamily="49" charset="-122"/>
              </a:rPr>
              <a:t>ZFC</a:t>
            </a:r>
            <a:r>
              <a:rPr lang="zh-CN" altLang="en-US" sz="1600" b="1">
                <a:solidFill>
                  <a:schemeClr val="accent2">
                    <a:lumMod val="50000"/>
                  </a:schemeClr>
                </a:solidFill>
                <a:latin typeface="楷体" panose="02010609060101010101" pitchFamily="49" charset="-122"/>
                <a:ea typeface="楷体" panose="02010609060101010101" pitchFamily="49" charset="-122"/>
              </a:rPr>
              <a:t>集合论公理系统中可演绎出古典数学</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000"/>
              </a:lnSpc>
              <a:spcBef>
                <a:spcPts val="600"/>
              </a:spcBef>
              <a:buFont typeface="Arial" panose="020B0604020202020204" pitchFamily="34" charset="0"/>
              <a:buChar char="•"/>
            </a:pPr>
            <a:r>
              <a:rPr lang="zh-CN" altLang="en-US" sz="1400" b="1">
                <a:solidFill>
                  <a:srgbClr val="002060"/>
                </a:solidFill>
              </a:rPr>
              <a:t>无穷公理断定了自然数集的存在，从自然数集可定义有理数集，进而定义实数，并证明数集相关的性质，从而演绎出古典数学（也即二十世纪以前的数学）的核心内容</a:t>
            </a:r>
          </a:p>
          <a:p>
            <a:pPr marL="285750" indent="-285750">
              <a:lnSpc>
                <a:spcPts val="2000"/>
              </a:lnSpc>
              <a:spcBef>
                <a:spcPts val="600"/>
              </a:spcBef>
              <a:buFont typeface="Arial" panose="020B0604020202020204" pitchFamily="34" charset="0"/>
              <a:buChar char="•"/>
            </a:pPr>
            <a:r>
              <a:rPr lang="en-US" altLang="zh-CN" sz="1600" b="1">
                <a:solidFill>
                  <a:schemeClr val="accent2">
                    <a:lumMod val="50000"/>
                  </a:schemeClr>
                </a:solidFill>
                <a:latin typeface="楷体" panose="02010609060101010101" pitchFamily="49" charset="-122"/>
                <a:ea typeface="楷体" panose="02010609060101010101" pitchFamily="49" charset="-122"/>
              </a:rPr>
              <a:t>ZFC</a:t>
            </a:r>
            <a:r>
              <a:rPr lang="zh-CN" altLang="en-US" sz="1600" b="1">
                <a:solidFill>
                  <a:schemeClr val="accent2">
                    <a:lumMod val="50000"/>
                  </a:schemeClr>
                </a:solidFill>
                <a:latin typeface="楷体" panose="02010609060101010101" pitchFamily="49" charset="-122"/>
                <a:ea typeface="楷体" panose="02010609060101010101" pitchFamily="49" charset="-122"/>
              </a:rPr>
              <a:t>集合论公理系统为数学的进一步发展提供了极为广阔的空间</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000"/>
              </a:lnSpc>
              <a:spcBef>
                <a:spcPts val="600"/>
              </a:spcBef>
              <a:buFont typeface="Arial" panose="020B0604020202020204" pitchFamily="34" charset="0"/>
              <a:buChar char="•"/>
            </a:pPr>
            <a:r>
              <a:rPr lang="zh-CN" altLang="en-US" sz="1400" b="1">
                <a:solidFill>
                  <a:srgbClr val="002060"/>
                </a:solidFill>
              </a:rPr>
              <a:t>二十世纪以来的现代数学的主体是在</a:t>
            </a:r>
            <a:r>
              <a:rPr lang="en-US" altLang="zh-CN" sz="1400" b="1">
                <a:solidFill>
                  <a:srgbClr val="002060"/>
                </a:solidFill>
              </a:rPr>
              <a:t>ZFC</a:t>
            </a:r>
            <a:r>
              <a:rPr lang="zh-CN" altLang="en-US" sz="1400" b="1">
                <a:solidFill>
                  <a:srgbClr val="002060"/>
                </a:solidFill>
              </a:rPr>
              <a:t>集合论公理系统的基础上发展起来的</a:t>
            </a:r>
          </a:p>
          <a:p>
            <a:pPr marL="1200150" lvl="2" indent="-285750">
              <a:lnSpc>
                <a:spcPts val="1600"/>
              </a:lnSpc>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这里说“主体”而非“全部”，因为</a:t>
            </a:r>
            <a:r>
              <a:rPr lang="en-US" altLang="zh-CN" sz="1200" b="1">
                <a:solidFill>
                  <a:schemeClr val="accent6">
                    <a:lumMod val="50000"/>
                  </a:schemeClr>
                </a:solidFill>
                <a:latin typeface="楷体" panose="02010609060101010101" pitchFamily="49" charset="-122"/>
                <a:ea typeface="楷体" panose="02010609060101010101" pitchFamily="49" charset="-122"/>
              </a:rPr>
              <a:t>ZFC</a:t>
            </a:r>
            <a:r>
              <a:rPr lang="zh-CN" altLang="en-US" sz="1200" b="1">
                <a:solidFill>
                  <a:schemeClr val="accent6">
                    <a:lumMod val="50000"/>
                  </a:schemeClr>
                </a:solidFill>
                <a:latin typeface="楷体" panose="02010609060101010101" pitchFamily="49" charset="-122"/>
                <a:ea typeface="楷体" panose="02010609060101010101" pitchFamily="49" charset="-122"/>
              </a:rPr>
              <a:t>集合论公理系统本身不是完备的，不能证明自己的无矛盾性，也无法证明“连续统假设”这样的基本命题</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200150" lvl="2" indent="-285750">
              <a:lnSpc>
                <a:spcPts val="1600"/>
              </a:lnSpc>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多数学者不认为</a:t>
            </a:r>
            <a:r>
              <a:rPr lang="en-US" altLang="zh-CN" sz="1200" b="1">
                <a:solidFill>
                  <a:schemeClr val="accent6">
                    <a:lumMod val="50000"/>
                  </a:schemeClr>
                </a:solidFill>
                <a:latin typeface="楷体" panose="02010609060101010101" pitchFamily="49" charset="-122"/>
                <a:ea typeface="楷体" panose="02010609060101010101" pitchFamily="49" charset="-122"/>
              </a:rPr>
              <a:t>ZFC</a:t>
            </a:r>
            <a:r>
              <a:rPr lang="zh-CN" altLang="en-US" sz="1200" b="1">
                <a:solidFill>
                  <a:schemeClr val="accent6">
                    <a:lumMod val="50000"/>
                  </a:schemeClr>
                </a:solidFill>
                <a:latin typeface="楷体" panose="02010609060101010101" pitchFamily="49" charset="-122"/>
                <a:ea typeface="楷体" panose="02010609060101010101" pitchFamily="49" charset="-122"/>
              </a:rPr>
              <a:t>的无矛盾性是一个紧迫的问题，并且越来越多人相信，数学悖论对数学的发展并非坏事</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742950" lvl="1" indent="-285750">
              <a:lnSpc>
                <a:spcPts val="2000"/>
              </a:lnSpc>
              <a:spcBef>
                <a:spcPts val="600"/>
              </a:spcBef>
              <a:buFont typeface="Arial" panose="020B0604020202020204" pitchFamily="34" charset="0"/>
              <a:buChar char="•"/>
            </a:pPr>
            <a:r>
              <a:rPr lang="en-US" altLang="zh-CN" sz="1400" b="1">
                <a:solidFill>
                  <a:srgbClr val="002060"/>
                </a:solidFill>
              </a:rPr>
              <a:t>ZFC</a:t>
            </a:r>
            <a:r>
              <a:rPr lang="zh-CN" altLang="en-US" sz="1400" b="1">
                <a:solidFill>
                  <a:srgbClr val="002060"/>
                </a:solidFill>
              </a:rPr>
              <a:t>系统是开放的，能容纳形形色色的可变的相对无矛盾的延伸，从而具有很强生命力</a:t>
            </a:r>
            <a:endParaRPr lang="en-US" altLang="zh-CN" sz="1400" b="1">
              <a:solidFill>
                <a:srgbClr val="002060"/>
              </a:solidFill>
            </a:endParaRPr>
          </a:p>
        </p:txBody>
      </p:sp>
      <p:sp>
        <p:nvSpPr>
          <p:cNvPr id="3" name="文本框 2">
            <a:extLst>
              <a:ext uri="{FF2B5EF4-FFF2-40B4-BE49-F238E27FC236}">
                <a16:creationId xmlns:a16="http://schemas.microsoft.com/office/drawing/2014/main" id="{D517A5A1-47B7-49A0-A9ED-599A133C13D4}"/>
              </a:ext>
            </a:extLst>
          </p:cNvPr>
          <p:cNvSpPr txBox="1"/>
          <p:nvPr/>
        </p:nvSpPr>
        <p:spPr>
          <a:xfrm>
            <a:off x="674923" y="3995565"/>
            <a:ext cx="7794148" cy="461665"/>
          </a:xfrm>
          <a:prstGeom prst="rect">
            <a:avLst/>
          </a:prstGeom>
          <a:solidFill>
            <a:schemeClr val="accent4">
              <a:lumMod val="40000"/>
              <a:lumOff val="60000"/>
            </a:schemeClr>
          </a:solidFill>
        </p:spPr>
        <p:txBody>
          <a:bodyPr wrap="square" rtlCol="0">
            <a:spAutoFit/>
          </a:bodyPr>
          <a:lstStyle/>
          <a:p>
            <a:r>
              <a:rPr lang="en-US" altLang="zh-CN" sz="1200" b="1">
                <a:solidFill>
                  <a:schemeClr val="accent2">
                    <a:lumMod val="50000"/>
                  </a:schemeClr>
                </a:solidFill>
              </a:rPr>
              <a:t>1874</a:t>
            </a:r>
            <a:r>
              <a:rPr lang="zh-CN" altLang="en-US" sz="1200" b="1">
                <a:solidFill>
                  <a:schemeClr val="accent2">
                    <a:lumMod val="50000"/>
                  </a:schemeClr>
                </a:solidFill>
              </a:rPr>
              <a:t>年康托尔猜测在自然数集基数与实数基数之间再没有其它基数，这就是</a:t>
            </a:r>
            <a:r>
              <a:rPr lang="zh-CN" altLang="en-US" sz="1200" b="1">
                <a:solidFill>
                  <a:srgbClr val="C00000"/>
                </a:solidFill>
              </a:rPr>
              <a:t>连续统假设</a:t>
            </a:r>
            <a:r>
              <a:rPr lang="en-US" altLang="zh-CN" sz="1200" b="1">
                <a:solidFill>
                  <a:schemeClr val="accent2">
                    <a:lumMod val="50000"/>
                  </a:schemeClr>
                </a:solidFill>
              </a:rPr>
              <a:t>(continuum hypothesis)</a:t>
            </a:r>
            <a:r>
              <a:rPr lang="zh-CN" altLang="en-US" sz="1200" b="1">
                <a:solidFill>
                  <a:schemeClr val="accent2">
                    <a:lumMod val="50000"/>
                  </a:schemeClr>
                </a:solidFill>
              </a:rPr>
              <a:t>，也是</a:t>
            </a:r>
            <a:r>
              <a:rPr lang="en-US" altLang="zh-CN" sz="1200" b="1">
                <a:solidFill>
                  <a:schemeClr val="accent2">
                    <a:lumMod val="50000"/>
                  </a:schemeClr>
                </a:solidFill>
              </a:rPr>
              <a:t>1900</a:t>
            </a:r>
            <a:r>
              <a:rPr lang="zh-CN" altLang="en-US" sz="1200" b="1">
                <a:solidFill>
                  <a:schemeClr val="accent2">
                    <a:lumMod val="50000"/>
                  </a:schemeClr>
                </a:solidFill>
              </a:rPr>
              <a:t>年国际数学大会希尔伯特提出的</a:t>
            </a:r>
            <a:r>
              <a:rPr lang="en-US" altLang="zh-CN" sz="1200" b="1">
                <a:solidFill>
                  <a:schemeClr val="accent2">
                    <a:lumMod val="50000"/>
                  </a:schemeClr>
                </a:solidFill>
              </a:rPr>
              <a:t>23</a:t>
            </a:r>
            <a:r>
              <a:rPr lang="zh-CN" altLang="en-US" sz="1200" b="1">
                <a:solidFill>
                  <a:schemeClr val="accent2">
                    <a:lumMod val="50000"/>
                  </a:schemeClr>
                </a:solidFill>
              </a:rPr>
              <a:t>个数学问题的第一个问题，目前只是证明了它独立于</a:t>
            </a:r>
            <a:r>
              <a:rPr lang="en-US" altLang="zh-CN" sz="1200" b="1">
                <a:solidFill>
                  <a:schemeClr val="accent2">
                    <a:lumMod val="50000"/>
                  </a:schemeClr>
                </a:solidFill>
              </a:rPr>
              <a:t>ZFC</a:t>
            </a:r>
            <a:r>
              <a:rPr lang="zh-CN" altLang="en-US" sz="1200" b="1">
                <a:solidFill>
                  <a:schemeClr val="accent2">
                    <a:lumMod val="50000"/>
                  </a:schemeClr>
                </a:solidFill>
              </a:rPr>
              <a:t>集合论公理系统</a:t>
            </a:r>
          </a:p>
        </p:txBody>
      </p:sp>
    </p:spTree>
    <p:extLst>
      <p:ext uri="{BB962C8B-B14F-4D97-AF65-F5344CB8AC3E}">
        <p14:creationId xmlns:p14="http://schemas.microsoft.com/office/powerpoint/2010/main" val="273762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一阶逻辑的基本概念</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一阶逻辑的引入</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文本框 7">
            <a:extLst>
              <a:ext uri="{FF2B5EF4-FFF2-40B4-BE49-F238E27FC236}">
                <a16:creationId xmlns:a16="http://schemas.microsoft.com/office/drawing/2014/main" id="{EAF754C1-A66F-4516-B29C-513C7827A075}"/>
              </a:ext>
            </a:extLst>
          </p:cNvPr>
          <p:cNvSpPr txBox="1"/>
          <p:nvPr/>
        </p:nvSpPr>
        <p:spPr>
          <a:xfrm>
            <a:off x="3761218" y="2061155"/>
            <a:ext cx="2650997" cy="1538563"/>
          </a:xfrm>
          <a:prstGeom prst="rect">
            <a:avLst/>
          </a:prstGeom>
          <a:solidFill>
            <a:schemeClr val="accent5">
              <a:lumMod val="20000"/>
              <a:lumOff val="80000"/>
              <a:alpha val="50000"/>
            </a:schemeClr>
          </a:solidFill>
        </p:spPr>
        <p:txBody>
          <a:bodyPr wrap="square" rtlCol="0">
            <a:spAutoFit/>
          </a:bodyPr>
          <a:lstStyle/>
          <a:p>
            <a:pPr>
              <a:lnSpc>
                <a:spcPts val="2250"/>
              </a:lnSpc>
              <a:spcBef>
                <a:spcPts val="450"/>
              </a:spcBef>
              <a:spcAft>
                <a:spcPts val="225"/>
              </a:spcAft>
            </a:pPr>
            <a:r>
              <a:rPr lang="zh-CN" altLang="en-US" sz="1400" b="1">
                <a:solidFill>
                  <a:schemeClr val="accent2">
                    <a:lumMod val="50000"/>
                  </a:schemeClr>
                </a:solidFill>
              </a:rPr>
              <a:t>命题逻辑不能表达</a:t>
            </a:r>
            <a:r>
              <a:rPr lang="zh-CN" altLang="en-US" sz="1400" b="1">
                <a:solidFill>
                  <a:srgbClr val="C00000"/>
                </a:solidFill>
              </a:rPr>
              <a:t>对事物类判断</a:t>
            </a:r>
            <a:r>
              <a:rPr lang="zh-CN" altLang="en-US" sz="1400" b="1">
                <a:solidFill>
                  <a:schemeClr val="accent2">
                    <a:lumMod val="50000"/>
                  </a:schemeClr>
                </a:solidFill>
              </a:rPr>
              <a:t>和</a:t>
            </a:r>
            <a:r>
              <a:rPr lang="zh-CN" altLang="en-US" sz="1400" b="1">
                <a:solidFill>
                  <a:srgbClr val="C00000"/>
                </a:solidFill>
              </a:rPr>
              <a:t>对具体事物判断</a:t>
            </a:r>
            <a:r>
              <a:rPr lang="zh-CN" altLang="en-US" sz="1400" b="1">
                <a:solidFill>
                  <a:schemeClr val="accent2">
                    <a:lumMod val="50000"/>
                  </a:schemeClr>
                </a:solidFill>
              </a:rPr>
              <a:t>间的联系</a:t>
            </a:r>
            <a:endParaRPr lang="en-US" altLang="zh-CN" sz="1400" b="1">
              <a:solidFill>
                <a:schemeClr val="accent2">
                  <a:lumMod val="50000"/>
                </a:schemeClr>
              </a:solidFill>
            </a:endParaRPr>
          </a:p>
          <a:p>
            <a:pPr marL="214313" indent="-214313">
              <a:lnSpc>
                <a:spcPts val="2100"/>
              </a:lnSpc>
              <a:spcBef>
                <a:spcPts val="450"/>
              </a:spcBef>
              <a:spcAft>
                <a:spcPts val="225"/>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从而无法验证一些常见推理的有效性，不能深入研究逻辑推理的规律</a:t>
            </a:r>
          </a:p>
        </p:txBody>
      </p:sp>
      <p:grpSp>
        <p:nvGrpSpPr>
          <p:cNvPr id="9" name="组合 8">
            <a:extLst>
              <a:ext uri="{FF2B5EF4-FFF2-40B4-BE49-F238E27FC236}">
                <a16:creationId xmlns:a16="http://schemas.microsoft.com/office/drawing/2014/main" id="{4FC7BD7F-F6F4-47A7-A401-9FDF48DA0375}"/>
              </a:ext>
            </a:extLst>
          </p:cNvPr>
          <p:cNvGrpSpPr/>
          <p:nvPr/>
        </p:nvGrpSpPr>
        <p:grpSpPr>
          <a:xfrm>
            <a:off x="1033688" y="982140"/>
            <a:ext cx="7076624" cy="941282"/>
            <a:chOff x="1179212" y="2606428"/>
            <a:chExt cx="9435498" cy="1255042"/>
          </a:xfrm>
        </p:grpSpPr>
        <p:grpSp>
          <p:nvGrpSpPr>
            <p:cNvPr id="10" name="组合 9">
              <a:extLst>
                <a:ext uri="{FF2B5EF4-FFF2-40B4-BE49-F238E27FC236}">
                  <a16:creationId xmlns:a16="http://schemas.microsoft.com/office/drawing/2014/main" id="{A8BED7F2-03AF-40EE-97FA-CE19A773CDB0}"/>
                </a:ext>
              </a:extLst>
            </p:cNvPr>
            <p:cNvGrpSpPr/>
            <p:nvPr/>
          </p:nvGrpSpPr>
          <p:grpSpPr>
            <a:xfrm>
              <a:off x="1760654" y="2788066"/>
              <a:ext cx="8257799" cy="909650"/>
              <a:chOff x="1948897" y="2025505"/>
              <a:chExt cx="8257799" cy="909650"/>
            </a:xfrm>
          </p:grpSpPr>
          <p:sp>
            <p:nvSpPr>
              <p:cNvPr id="21" name="文本框 20">
                <a:extLst>
                  <a:ext uri="{FF2B5EF4-FFF2-40B4-BE49-F238E27FC236}">
                    <a16:creationId xmlns:a16="http://schemas.microsoft.com/office/drawing/2014/main" id="{24D4CACF-3DFF-44F7-8D4F-599708367835}"/>
                  </a:ext>
                </a:extLst>
              </p:cNvPr>
              <p:cNvSpPr txBox="1"/>
              <p:nvPr/>
            </p:nvSpPr>
            <p:spPr>
              <a:xfrm>
                <a:off x="1948897" y="2025505"/>
                <a:ext cx="4201517" cy="909650"/>
              </a:xfrm>
              <a:prstGeom prst="rect">
                <a:avLst/>
              </a:prstGeom>
              <a:solidFill>
                <a:schemeClr val="accent6">
                  <a:lumMod val="20000"/>
                  <a:lumOff val="80000"/>
                  <a:alpha val="50000"/>
                </a:schemeClr>
              </a:solidFill>
            </p:spPr>
            <p:txBody>
              <a:bodyPr wrap="square" rtlCol="0">
                <a:spAutoFit/>
              </a:bodyPr>
              <a:lstStyle/>
              <a:p>
                <a:pPr algn="ctr">
                  <a:spcBef>
                    <a:spcPts val="450"/>
                  </a:spcBef>
                  <a:spcAft>
                    <a:spcPts val="450"/>
                  </a:spcAft>
                </a:pPr>
                <a:r>
                  <a:rPr lang="zh-CN" altLang="en-US" sz="1500" b="1">
                    <a:solidFill>
                      <a:srgbClr val="002060"/>
                    </a:solidFill>
                    <a:latin typeface="楷体" panose="02010609060101010101" pitchFamily="49" charset="-122"/>
                    <a:ea typeface="楷体" panose="02010609060101010101" pitchFamily="49" charset="-122"/>
                  </a:rPr>
                  <a:t>所有计算机专业学生学习离散数学</a:t>
                </a:r>
                <a:endParaRPr lang="en-US" altLang="zh-CN" sz="1500" b="1">
                  <a:solidFill>
                    <a:srgbClr val="002060"/>
                  </a:solidFill>
                  <a:latin typeface="楷体" panose="02010609060101010101" pitchFamily="49" charset="-122"/>
                  <a:ea typeface="楷体" panose="02010609060101010101" pitchFamily="49" charset="-122"/>
                </a:endParaRPr>
              </a:p>
              <a:p>
                <a:pPr algn="ctr">
                  <a:spcBef>
                    <a:spcPts val="450"/>
                  </a:spcBef>
                  <a:spcAft>
                    <a:spcPts val="450"/>
                  </a:spcAft>
                </a:pPr>
                <a:r>
                  <a:rPr lang="zh-CN" altLang="en-US" sz="1500" b="1">
                    <a:solidFill>
                      <a:srgbClr val="002060"/>
                    </a:solidFill>
                    <a:latin typeface="楷体" panose="02010609060101010101" pitchFamily="49" charset="-122"/>
                    <a:ea typeface="楷体" panose="02010609060101010101" pitchFamily="49" charset="-122"/>
                  </a:rPr>
                  <a:t>张三是计算机专业学生</a:t>
                </a:r>
              </a:p>
            </p:txBody>
          </p:sp>
          <p:sp>
            <p:nvSpPr>
              <p:cNvPr id="22" name="文本框 21">
                <a:extLst>
                  <a:ext uri="{FF2B5EF4-FFF2-40B4-BE49-F238E27FC236}">
                    <a16:creationId xmlns:a16="http://schemas.microsoft.com/office/drawing/2014/main" id="{A7A4ABB3-8C22-471F-9002-D2EFE54DCE99}"/>
                  </a:ext>
                </a:extLst>
              </p:cNvPr>
              <p:cNvSpPr txBox="1"/>
              <p:nvPr/>
            </p:nvSpPr>
            <p:spPr>
              <a:xfrm>
                <a:off x="7924164" y="2309602"/>
                <a:ext cx="2282532" cy="430887"/>
              </a:xfrm>
              <a:prstGeom prst="rect">
                <a:avLst/>
              </a:prstGeom>
              <a:solidFill>
                <a:schemeClr val="accent4">
                  <a:lumMod val="20000"/>
                  <a:lumOff val="80000"/>
                  <a:alpha val="50000"/>
                </a:schemeClr>
              </a:solidFill>
            </p:spPr>
            <p:txBody>
              <a:bodyPr wrap="square" rtlCol="0">
                <a:spAutoFit/>
              </a:bodyPr>
              <a:lstStyle/>
              <a:p>
                <a:pPr algn="ctr">
                  <a:spcBef>
                    <a:spcPts val="450"/>
                  </a:spcBef>
                  <a:spcAft>
                    <a:spcPts val="450"/>
                  </a:spcAft>
                </a:pPr>
                <a:r>
                  <a:rPr lang="zh-CN" altLang="en-US" sz="1500" b="1">
                    <a:solidFill>
                      <a:srgbClr val="002060"/>
                    </a:solidFill>
                    <a:latin typeface="楷体" panose="02010609060101010101" pitchFamily="49" charset="-122"/>
                    <a:ea typeface="楷体" panose="02010609060101010101" pitchFamily="49" charset="-122"/>
                  </a:rPr>
                  <a:t>张三学习离散数学</a:t>
                </a:r>
                <a:endParaRPr lang="en-US" altLang="zh-CN" sz="1500" b="1">
                  <a:solidFill>
                    <a:srgbClr val="002060"/>
                  </a:solidFill>
                  <a:latin typeface="楷体" panose="02010609060101010101" pitchFamily="49" charset="-122"/>
                  <a:ea typeface="楷体" panose="02010609060101010101" pitchFamily="49" charset="-122"/>
                </a:endParaRPr>
              </a:p>
            </p:txBody>
          </p:sp>
          <p:sp>
            <p:nvSpPr>
              <p:cNvPr id="23" name="箭头: 右 22">
                <a:extLst>
                  <a:ext uri="{FF2B5EF4-FFF2-40B4-BE49-F238E27FC236}">
                    <a16:creationId xmlns:a16="http://schemas.microsoft.com/office/drawing/2014/main" id="{1D92CC8B-8272-4741-A240-20995834A701}"/>
                  </a:ext>
                </a:extLst>
              </p:cNvPr>
              <p:cNvSpPr/>
              <p:nvPr/>
            </p:nvSpPr>
            <p:spPr>
              <a:xfrm>
                <a:off x="6165230" y="2441205"/>
                <a:ext cx="1744119" cy="83672"/>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 name="文本框 23">
                <a:extLst>
                  <a:ext uri="{FF2B5EF4-FFF2-40B4-BE49-F238E27FC236}">
                    <a16:creationId xmlns:a16="http://schemas.microsoft.com/office/drawing/2014/main" id="{4AEB8760-393F-429C-A3F7-10EA5F37AD56}"/>
                  </a:ext>
                </a:extLst>
              </p:cNvPr>
              <p:cNvSpPr txBox="1"/>
              <p:nvPr/>
            </p:nvSpPr>
            <p:spPr>
              <a:xfrm>
                <a:off x="6371884" y="2110154"/>
                <a:ext cx="1330811" cy="282573"/>
              </a:xfrm>
              <a:prstGeom prst="rect">
                <a:avLst/>
              </a:prstGeom>
              <a:solidFill>
                <a:schemeClr val="accent2">
                  <a:lumMod val="20000"/>
                  <a:lumOff val="80000"/>
                </a:schemeClr>
              </a:solidFill>
            </p:spPr>
            <p:txBody>
              <a:bodyPr wrap="square" tIns="0" bIns="27000" rtlCol="0">
                <a:spAutoFit/>
              </a:bodyPr>
              <a:lstStyle/>
              <a:p>
                <a:pPr algn="ctr"/>
                <a:r>
                  <a:rPr lang="zh-CN" altLang="en-US" sz="1200">
                    <a:solidFill>
                      <a:srgbClr val="C00000"/>
                    </a:solidFill>
                    <a:latin typeface="黑体" panose="02010609060101010101" pitchFamily="49" charset="-122"/>
                    <a:ea typeface="黑体" panose="02010609060101010101" pitchFamily="49" charset="-122"/>
                  </a:rPr>
                  <a:t>能推出吗？</a:t>
                </a:r>
              </a:p>
            </p:txBody>
          </p:sp>
        </p:grpSp>
        <p:sp>
          <p:nvSpPr>
            <p:cNvPr id="17" name="矩形: 圆角 16">
              <a:extLst>
                <a:ext uri="{FF2B5EF4-FFF2-40B4-BE49-F238E27FC236}">
                  <a16:creationId xmlns:a16="http://schemas.microsoft.com/office/drawing/2014/main" id="{1FC00B17-8A53-4692-90C0-B1E82176B0C7}"/>
                </a:ext>
              </a:extLst>
            </p:cNvPr>
            <p:cNvSpPr/>
            <p:nvPr/>
          </p:nvSpPr>
          <p:spPr>
            <a:xfrm>
              <a:off x="1179212" y="2606428"/>
              <a:ext cx="9420684" cy="125504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 name="文本框 17">
              <a:extLst>
                <a:ext uri="{FF2B5EF4-FFF2-40B4-BE49-F238E27FC236}">
                  <a16:creationId xmlns:a16="http://schemas.microsoft.com/office/drawing/2014/main" id="{E8754123-0D6A-45BC-AD50-EDF06B6500BE}"/>
                </a:ext>
              </a:extLst>
            </p:cNvPr>
            <p:cNvSpPr txBox="1"/>
            <p:nvPr/>
          </p:nvSpPr>
          <p:spPr>
            <a:xfrm>
              <a:off x="1179212" y="3071906"/>
              <a:ext cx="712345" cy="369332"/>
            </a:xfrm>
            <a:prstGeom prst="rect">
              <a:avLst/>
            </a:prstGeom>
            <a:noFill/>
          </p:spPr>
          <p:txBody>
            <a:bodyPr wrap="square" rtlCol="0">
              <a:spAutoFit/>
            </a:bodyPr>
            <a:lstStyle/>
            <a:p>
              <a:pPr algn="ctr"/>
              <a:r>
                <a:rPr lang="zh-CN" altLang="en-US" sz="1200" b="1">
                  <a:solidFill>
                    <a:schemeClr val="accent2">
                      <a:lumMod val="50000"/>
                    </a:schemeClr>
                  </a:solidFill>
                </a:rPr>
                <a:t>前提</a:t>
              </a:r>
            </a:p>
          </p:txBody>
        </p:sp>
        <p:sp>
          <p:nvSpPr>
            <p:cNvPr id="19" name="文本框 18">
              <a:extLst>
                <a:ext uri="{FF2B5EF4-FFF2-40B4-BE49-F238E27FC236}">
                  <a16:creationId xmlns:a16="http://schemas.microsoft.com/office/drawing/2014/main" id="{D1FD6549-6E85-42F1-A25D-0D116187A0B3}"/>
                </a:ext>
              </a:extLst>
            </p:cNvPr>
            <p:cNvSpPr txBox="1"/>
            <p:nvPr/>
          </p:nvSpPr>
          <p:spPr>
            <a:xfrm>
              <a:off x="9902365" y="3081590"/>
              <a:ext cx="712345" cy="369332"/>
            </a:xfrm>
            <a:prstGeom prst="rect">
              <a:avLst/>
            </a:prstGeom>
            <a:noFill/>
          </p:spPr>
          <p:txBody>
            <a:bodyPr wrap="square" rtlCol="0">
              <a:spAutoFit/>
            </a:bodyPr>
            <a:lstStyle/>
            <a:p>
              <a:pPr algn="ctr"/>
              <a:r>
                <a:rPr lang="zh-CN" altLang="en-US" sz="1200" b="1">
                  <a:solidFill>
                    <a:schemeClr val="accent2">
                      <a:lumMod val="50000"/>
                    </a:schemeClr>
                  </a:solidFill>
                </a:rPr>
                <a:t>结论</a:t>
              </a: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BD8F9C86-A733-4AFB-A52F-0E41682BE60D}"/>
                    </a:ext>
                  </a:extLst>
                </p:cNvPr>
                <p:cNvSpPr txBox="1"/>
                <p:nvPr/>
              </p:nvSpPr>
              <p:spPr>
                <a:xfrm>
                  <a:off x="6146377" y="3348932"/>
                  <a:ext cx="1405339" cy="307776"/>
                </a:xfrm>
                <a:prstGeom prst="rect">
                  <a:avLst/>
                </a:prstGeom>
                <a:solidFill>
                  <a:schemeClr val="accent1">
                    <a:lumMod val="20000"/>
                    <a:lumOff val="80000"/>
                    <a:alpha val="50000"/>
                  </a:schemeClr>
                </a:solidFill>
              </p:spPr>
              <p:txBody>
                <a:bodyPr wrap="square" lIns="0" tIns="0" rIns="0" bIns="0" rtlCol="0">
                  <a:spAutoFit/>
                </a:bodyPr>
                <a:lstStyle/>
                <a:p>
                  <a:pPr algn="ctr"/>
                  <a14:m>
                    <m:oMath xmlns:m="http://schemas.openxmlformats.org/officeDocument/2006/math">
                      <m:r>
                        <a:rPr lang="en-US" altLang="zh-CN" sz="1500" b="1" i="1">
                          <a:solidFill>
                            <a:schemeClr val="accent2">
                              <a:lumMod val="50000"/>
                            </a:schemeClr>
                          </a:solidFill>
                          <a:latin typeface="Cambria Math" panose="02040503050406030204" pitchFamily="18" charset="0"/>
                        </a:rPr>
                        <m:t>𝒑</m:t>
                      </m:r>
                      <m:r>
                        <a:rPr lang="en-US" altLang="zh-CN" sz="1500" b="1" i="1">
                          <a:solidFill>
                            <a:schemeClr val="accent2">
                              <a:lumMod val="50000"/>
                            </a:schemeClr>
                          </a:solidFill>
                          <a:latin typeface="Cambria Math" panose="02040503050406030204" pitchFamily="18" charset="0"/>
                        </a:rPr>
                        <m:t>, </m:t>
                      </m:r>
                      <m:r>
                        <a:rPr lang="en-US" altLang="zh-CN" sz="1500" b="1" i="1">
                          <a:solidFill>
                            <a:schemeClr val="accent2">
                              <a:lumMod val="50000"/>
                            </a:schemeClr>
                          </a:solidFill>
                          <a:latin typeface="Cambria Math" panose="02040503050406030204" pitchFamily="18" charset="0"/>
                        </a:rPr>
                        <m:t>𝒒</m:t>
                      </m:r>
                      <m:r>
                        <a:rPr lang="en-US" altLang="zh-CN" sz="1500" b="1" i="1">
                          <a:solidFill>
                            <a:schemeClr val="accent2">
                              <a:lumMod val="50000"/>
                            </a:schemeClr>
                          </a:solidFill>
                          <a:latin typeface="Cambria Math" panose="02040503050406030204" pitchFamily="18" charset="0"/>
                        </a:rPr>
                        <m:t> ⟹</m:t>
                      </m:r>
                      <m:r>
                        <a:rPr lang="en-US" altLang="zh-CN" sz="1500" b="1" i="1">
                          <a:solidFill>
                            <a:schemeClr val="accent2">
                              <a:lumMod val="50000"/>
                            </a:schemeClr>
                          </a:solidFill>
                          <a:latin typeface="Cambria Math" panose="02040503050406030204" pitchFamily="18" charset="0"/>
                        </a:rPr>
                        <m:t>𝒓</m:t>
                      </m:r>
                    </m:oMath>
                  </a14:m>
                  <a:r>
                    <a:rPr lang="en-US" altLang="zh-CN" sz="1500" b="1">
                      <a:solidFill>
                        <a:schemeClr val="accent2">
                          <a:lumMod val="50000"/>
                        </a:schemeClr>
                      </a:solidFill>
                    </a:rPr>
                    <a:t> ?</a:t>
                  </a:r>
                  <a:endParaRPr lang="zh-CN" altLang="en-US" sz="1500" b="1">
                    <a:solidFill>
                      <a:schemeClr val="accent2">
                        <a:lumMod val="50000"/>
                      </a:schemeClr>
                    </a:solidFill>
                  </a:endParaRPr>
                </a:p>
              </p:txBody>
            </p:sp>
          </mc:Choice>
          <mc:Fallback xmlns="">
            <p:sp>
              <p:nvSpPr>
                <p:cNvPr id="11" name="文本框 10">
                  <a:extLst>
                    <a:ext uri="{FF2B5EF4-FFF2-40B4-BE49-F238E27FC236}">
                      <a16:creationId xmlns:a16="http://schemas.microsoft.com/office/drawing/2014/main" id="{7CA01997-F04B-4535-9371-A2006F1FFFE5}"/>
                    </a:ext>
                  </a:extLst>
                </p:cNvPr>
                <p:cNvSpPr txBox="1">
                  <a:spLocks noRot="1" noChangeAspect="1" noMove="1" noResize="1" noEditPoints="1" noAdjustHandles="1" noChangeArrowheads="1" noChangeShapeType="1" noTextEdit="1"/>
                </p:cNvSpPr>
                <p:nvPr/>
              </p:nvSpPr>
              <p:spPr>
                <a:xfrm>
                  <a:off x="6146377" y="3348932"/>
                  <a:ext cx="1405339" cy="307776"/>
                </a:xfrm>
                <a:prstGeom prst="rect">
                  <a:avLst/>
                </a:prstGeom>
                <a:blipFill>
                  <a:blip r:embed="rId3"/>
                  <a:stretch>
                    <a:fillRect t="-26316" r="-4651" b="-47368"/>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70D0D9A2-2AA8-43D2-84E1-68E7323B5866}"/>
                  </a:ext>
                </a:extLst>
              </p:cNvPr>
              <p:cNvSpPr txBox="1"/>
              <p:nvPr/>
            </p:nvSpPr>
            <p:spPr>
              <a:xfrm>
                <a:off x="526191" y="2122228"/>
                <a:ext cx="3039763" cy="1497846"/>
              </a:xfrm>
              <a:prstGeom prst="rect">
                <a:avLst/>
              </a:prstGeom>
              <a:solidFill>
                <a:schemeClr val="accent2">
                  <a:lumMod val="20000"/>
                  <a:lumOff val="80000"/>
                  <a:alpha val="50000"/>
                </a:schemeClr>
              </a:solidFill>
            </p:spPr>
            <p:txBody>
              <a:bodyPr wrap="square" rtlCol="0">
                <a:spAutoFit/>
              </a:bodyPr>
              <a:lstStyle/>
              <a:p>
                <a:pPr algn="ctr">
                  <a:spcBef>
                    <a:spcPts val="225"/>
                  </a:spcBef>
                  <a:spcAft>
                    <a:spcPts val="450"/>
                  </a:spcAft>
                </a:pPr>
                <a:r>
                  <a:rPr lang="zh-CN" altLang="en-US" b="1">
                    <a:solidFill>
                      <a:schemeClr val="accent2">
                        <a:lumMod val="50000"/>
                      </a:schemeClr>
                    </a:solidFill>
                    <a:latin typeface="楷体" panose="02010609060101010101" pitchFamily="49" charset="-122"/>
                    <a:ea typeface="楷体" panose="02010609060101010101" pitchFamily="49" charset="-122"/>
                  </a:rPr>
                  <a:t>命题逻辑</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a:spcBef>
                    <a:spcPts val="225"/>
                  </a:spcBef>
                  <a:spcAft>
                    <a:spcPts val="450"/>
                  </a:spcAft>
                </a:pPr>
                <a:r>
                  <a:rPr lang="zh-CN" altLang="en-US" sz="1400" b="1">
                    <a:solidFill>
                      <a:srgbClr val="C00000"/>
                    </a:solidFill>
                  </a:rPr>
                  <a:t>三个命题都只能符号化为原子命题</a:t>
                </a:r>
                <a:endParaRPr lang="en-US" altLang="zh-CN" sz="1400" b="1">
                  <a:solidFill>
                    <a:srgbClr val="C00000"/>
                  </a:solidFill>
                </a:endParaRPr>
              </a:p>
              <a:p>
                <a:pPr>
                  <a:spcBef>
                    <a:spcPts val="225"/>
                  </a:spcBef>
                  <a:spcAft>
                    <a:spcPts val="450"/>
                  </a:spcAft>
                </a:pP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𝒑</m:t>
                    </m:r>
                  </m:oMath>
                </a14:m>
                <a:r>
                  <a:rPr lang="en-US" altLang="zh-CN" sz="1200" b="1">
                    <a:solidFill>
                      <a:srgbClr val="002060"/>
                    </a:solidFill>
                    <a:latin typeface="楷体" panose="02010609060101010101" pitchFamily="49" charset="-122"/>
                    <a:ea typeface="楷体" panose="02010609060101010101" pitchFamily="49" charset="-122"/>
                  </a:rPr>
                  <a:t>: </a:t>
                </a:r>
                <a:r>
                  <a:rPr lang="zh-CN" altLang="en-US" sz="1200" b="1">
                    <a:solidFill>
                      <a:srgbClr val="002060"/>
                    </a:solidFill>
                    <a:latin typeface="楷体" panose="02010609060101010101" pitchFamily="49" charset="-122"/>
                    <a:ea typeface="楷体" panose="02010609060101010101" pitchFamily="49" charset="-122"/>
                  </a:rPr>
                  <a:t>所有计算机专业学生学习离散数学</a:t>
                </a:r>
                <a:endParaRPr lang="en-US" altLang="zh-CN" sz="1200" b="1">
                  <a:solidFill>
                    <a:srgbClr val="002060"/>
                  </a:solidFill>
                  <a:latin typeface="楷体" panose="02010609060101010101" pitchFamily="49" charset="-122"/>
                  <a:ea typeface="楷体" panose="02010609060101010101" pitchFamily="49" charset="-122"/>
                </a:endParaRPr>
              </a:p>
              <a:p>
                <a:pPr>
                  <a:spcBef>
                    <a:spcPts val="225"/>
                  </a:spcBef>
                  <a:spcAft>
                    <a:spcPts val="450"/>
                  </a:spcAft>
                </a:pP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𝒒</m:t>
                    </m:r>
                  </m:oMath>
                </a14:m>
                <a:r>
                  <a:rPr lang="en-US" altLang="zh-CN" sz="1200" b="1">
                    <a:solidFill>
                      <a:srgbClr val="002060"/>
                    </a:solidFill>
                    <a:latin typeface="楷体" panose="02010609060101010101" pitchFamily="49" charset="-122"/>
                    <a:ea typeface="楷体" panose="02010609060101010101" pitchFamily="49" charset="-122"/>
                  </a:rPr>
                  <a:t>: </a:t>
                </a:r>
                <a:r>
                  <a:rPr lang="zh-CN" altLang="en-US" sz="1200" b="1">
                    <a:solidFill>
                      <a:srgbClr val="002060"/>
                    </a:solidFill>
                    <a:latin typeface="楷体" panose="02010609060101010101" pitchFamily="49" charset="-122"/>
                    <a:ea typeface="楷体" panose="02010609060101010101" pitchFamily="49" charset="-122"/>
                  </a:rPr>
                  <a:t>张三是计算机专业学生</a:t>
                </a:r>
                <a:endParaRPr lang="en-US" altLang="zh-CN" sz="1200" b="1">
                  <a:solidFill>
                    <a:srgbClr val="002060"/>
                  </a:solidFill>
                  <a:latin typeface="楷体" panose="02010609060101010101" pitchFamily="49" charset="-122"/>
                  <a:ea typeface="楷体" panose="02010609060101010101" pitchFamily="49" charset="-122"/>
                </a:endParaRPr>
              </a:p>
              <a:p>
                <a:pPr>
                  <a:spcBef>
                    <a:spcPts val="225"/>
                  </a:spcBef>
                  <a:spcAft>
                    <a:spcPts val="450"/>
                  </a:spcAft>
                </a:pP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𝒓</m:t>
                    </m:r>
                  </m:oMath>
                </a14:m>
                <a:r>
                  <a:rPr lang="en-US" altLang="zh-CN" sz="1200" b="1">
                    <a:solidFill>
                      <a:srgbClr val="002060"/>
                    </a:solidFill>
                    <a:latin typeface="楷体" panose="02010609060101010101" pitchFamily="49" charset="-122"/>
                    <a:ea typeface="楷体" panose="02010609060101010101" pitchFamily="49" charset="-122"/>
                  </a:rPr>
                  <a:t>: </a:t>
                </a:r>
                <a:r>
                  <a:rPr lang="zh-CN" altLang="en-US" sz="1200" b="1">
                    <a:solidFill>
                      <a:srgbClr val="002060"/>
                    </a:solidFill>
                    <a:latin typeface="楷体" panose="02010609060101010101" pitchFamily="49" charset="-122"/>
                    <a:ea typeface="楷体" panose="02010609060101010101" pitchFamily="49" charset="-122"/>
                  </a:rPr>
                  <a:t>张三学习离散数学</a:t>
                </a:r>
              </a:p>
            </p:txBody>
          </p:sp>
        </mc:Choice>
        <mc:Fallback xmlns="">
          <p:sp>
            <p:nvSpPr>
              <p:cNvPr id="25" name="文本框 24">
                <a:extLst>
                  <a:ext uri="{FF2B5EF4-FFF2-40B4-BE49-F238E27FC236}">
                    <a16:creationId xmlns:a16="http://schemas.microsoft.com/office/drawing/2014/main" id="{70D0D9A2-2AA8-43D2-84E1-68E7323B5866}"/>
                  </a:ext>
                </a:extLst>
              </p:cNvPr>
              <p:cNvSpPr txBox="1">
                <a:spLocks noRot="1" noChangeAspect="1" noMove="1" noResize="1" noEditPoints="1" noAdjustHandles="1" noChangeArrowheads="1" noChangeShapeType="1" noTextEdit="1"/>
              </p:cNvSpPr>
              <p:nvPr/>
            </p:nvSpPr>
            <p:spPr>
              <a:xfrm>
                <a:off x="526191" y="2122228"/>
                <a:ext cx="3039763" cy="1497846"/>
              </a:xfrm>
              <a:prstGeom prst="rect">
                <a:avLst/>
              </a:prstGeom>
              <a:blipFill>
                <a:blip r:embed="rId4"/>
                <a:stretch>
                  <a:fillRect l="-601" t="-2033" b="-2033"/>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165722D8-489A-4E4D-BD66-D1BCBAD00710}"/>
              </a:ext>
            </a:extLst>
          </p:cNvPr>
          <p:cNvSpPr txBox="1"/>
          <p:nvPr/>
        </p:nvSpPr>
        <p:spPr>
          <a:xfrm>
            <a:off x="617860" y="3788102"/>
            <a:ext cx="2526508" cy="544123"/>
          </a:xfrm>
          <a:prstGeom prst="rect">
            <a:avLst/>
          </a:prstGeom>
          <a:solidFill>
            <a:schemeClr val="accent4">
              <a:lumMod val="20000"/>
              <a:lumOff val="80000"/>
            </a:schemeClr>
          </a:solidFill>
        </p:spPr>
        <p:txBody>
          <a:bodyPr wrap="square" rtlCol="0">
            <a:spAutoFit/>
          </a:bodyPr>
          <a:lstStyle/>
          <a:p>
            <a:pPr>
              <a:lnSpc>
                <a:spcPts val="1800"/>
              </a:lnSpc>
            </a:pPr>
            <a:r>
              <a:rPr lang="zh-CN" altLang="en-US" sz="1400" b="1">
                <a:solidFill>
                  <a:srgbClr val="C00000"/>
                </a:solidFill>
              </a:rPr>
              <a:t>直观上有效的推理却不是命题逻辑推理理论中的有效推理！</a:t>
            </a:r>
          </a:p>
        </p:txBody>
      </p:sp>
      <p:sp>
        <p:nvSpPr>
          <p:cNvPr id="27" name="箭头: 下 26">
            <a:extLst>
              <a:ext uri="{FF2B5EF4-FFF2-40B4-BE49-F238E27FC236}">
                <a16:creationId xmlns:a16="http://schemas.microsoft.com/office/drawing/2014/main" id="{3028B760-7620-4AD2-86E0-3412C178F2CC}"/>
              </a:ext>
            </a:extLst>
          </p:cNvPr>
          <p:cNvSpPr/>
          <p:nvPr/>
        </p:nvSpPr>
        <p:spPr>
          <a:xfrm>
            <a:off x="1839177" y="3620074"/>
            <a:ext cx="68817" cy="1679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8" name="文本框 27">
            <a:extLst>
              <a:ext uri="{FF2B5EF4-FFF2-40B4-BE49-F238E27FC236}">
                <a16:creationId xmlns:a16="http://schemas.microsoft.com/office/drawing/2014/main" id="{107272FC-31CF-42C5-98AB-36D059D7E153}"/>
              </a:ext>
            </a:extLst>
          </p:cNvPr>
          <p:cNvSpPr txBox="1"/>
          <p:nvPr/>
        </p:nvSpPr>
        <p:spPr>
          <a:xfrm>
            <a:off x="3734082" y="3804384"/>
            <a:ext cx="4570250" cy="587340"/>
          </a:xfrm>
          <a:prstGeom prst="rect">
            <a:avLst/>
          </a:prstGeom>
          <a:solidFill>
            <a:schemeClr val="accent6">
              <a:lumMod val="20000"/>
              <a:lumOff val="80000"/>
              <a:alpha val="50000"/>
            </a:schemeClr>
          </a:solidFill>
        </p:spPr>
        <p:txBody>
          <a:bodyPr wrap="square" rtlCol="0">
            <a:spAutoFit/>
          </a:bodyPr>
          <a:lstStyle/>
          <a:p>
            <a:pPr marL="214313" indent="-214313">
              <a:spcAft>
                <a:spcPts val="450"/>
              </a:spcAft>
              <a:buFont typeface="Arial" panose="020B0604020202020204" pitchFamily="34" charset="0"/>
              <a:buChar char="•"/>
            </a:pPr>
            <a:r>
              <a:rPr lang="zh-CN" altLang="en-US" sz="1400" b="1">
                <a:solidFill>
                  <a:schemeClr val="accent6">
                    <a:lumMod val="50000"/>
                  </a:schemeClr>
                </a:solidFill>
                <a:latin typeface="+mn-ea"/>
              </a:rPr>
              <a:t>“</a:t>
            </a:r>
            <a:r>
              <a:rPr lang="zh-CN" altLang="en-US" sz="1400" b="1">
                <a:solidFill>
                  <a:srgbClr val="002060"/>
                </a:solidFill>
                <a:latin typeface="楷体" panose="02010609060101010101" pitchFamily="49" charset="-122"/>
                <a:ea typeface="楷体" panose="02010609060101010101" pitchFamily="49" charset="-122"/>
              </a:rPr>
              <a:t>所有计算机专业学生学习离散数学</a:t>
            </a:r>
            <a:r>
              <a:rPr lang="zh-CN" altLang="en-US" sz="1400" b="1">
                <a:solidFill>
                  <a:schemeClr val="accent6">
                    <a:lumMod val="50000"/>
                  </a:schemeClr>
                </a:solidFill>
                <a:latin typeface="+mn-ea"/>
              </a:rPr>
              <a:t>”是</a:t>
            </a:r>
            <a:r>
              <a:rPr lang="zh-CN" altLang="en-US" sz="1400" b="1">
                <a:solidFill>
                  <a:srgbClr val="C00000"/>
                </a:solidFill>
                <a:latin typeface="+mn-ea"/>
              </a:rPr>
              <a:t>对事物类判断</a:t>
            </a:r>
            <a:endParaRPr lang="en-US" altLang="zh-CN" sz="1400" b="1">
              <a:solidFill>
                <a:srgbClr val="C00000"/>
              </a:solidFill>
              <a:latin typeface="+mn-ea"/>
            </a:endParaRPr>
          </a:p>
          <a:p>
            <a:pPr marL="214313" indent="-214313">
              <a:spcAft>
                <a:spcPts val="450"/>
              </a:spcAft>
              <a:buFont typeface="Arial" panose="020B0604020202020204" pitchFamily="34" charset="0"/>
              <a:buChar char="•"/>
            </a:pPr>
            <a:r>
              <a:rPr lang="zh-CN" altLang="en-US" sz="1400" b="1">
                <a:solidFill>
                  <a:schemeClr val="accent6">
                    <a:lumMod val="50000"/>
                  </a:schemeClr>
                </a:solidFill>
                <a:latin typeface="+mn-ea"/>
              </a:rPr>
              <a:t>“</a:t>
            </a:r>
            <a:r>
              <a:rPr lang="zh-CN" altLang="en-US" sz="1400" b="1">
                <a:solidFill>
                  <a:srgbClr val="002060"/>
                </a:solidFill>
                <a:latin typeface="楷体" panose="02010609060101010101" pitchFamily="49" charset="-122"/>
                <a:ea typeface="楷体" panose="02010609060101010101" pitchFamily="49" charset="-122"/>
              </a:rPr>
              <a:t>张三是计算机专业学生</a:t>
            </a:r>
            <a:r>
              <a:rPr lang="zh-CN" altLang="en-US" sz="1400" b="1">
                <a:solidFill>
                  <a:schemeClr val="accent6">
                    <a:lumMod val="50000"/>
                  </a:schemeClr>
                </a:solidFill>
                <a:latin typeface="+mn-ea"/>
              </a:rPr>
              <a:t>”是</a:t>
            </a:r>
            <a:r>
              <a:rPr lang="zh-CN" altLang="en-US" sz="1400" b="1">
                <a:solidFill>
                  <a:srgbClr val="C00000"/>
                </a:solidFill>
                <a:latin typeface="+mn-ea"/>
              </a:rPr>
              <a:t>对具体事物判断</a:t>
            </a:r>
          </a:p>
        </p:txBody>
      </p:sp>
      <p:sp>
        <p:nvSpPr>
          <p:cNvPr id="29" name="文本框 28">
            <a:extLst>
              <a:ext uri="{FF2B5EF4-FFF2-40B4-BE49-F238E27FC236}">
                <a16:creationId xmlns:a16="http://schemas.microsoft.com/office/drawing/2014/main" id="{36E52ED6-D842-427C-A501-62AECFB00E31}"/>
              </a:ext>
            </a:extLst>
          </p:cNvPr>
          <p:cNvSpPr txBox="1"/>
          <p:nvPr/>
        </p:nvSpPr>
        <p:spPr>
          <a:xfrm>
            <a:off x="6677577" y="2090009"/>
            <a:ext cx="1929122" cy="1508875"/>
          </a:xfrm>
          <a:prstGeom prst="rect">
            <a:avLst/>
          </a:prstGeom>
          <a:solidFill>
            <a:schemeClr val="accent5">
              <a:lumMod val="20000"/>
              <a:lumOff val="80000"/>
            </a:schemeClr>
          </a:solidFill>
        </p:spPr>
        <p:txBody>
          <a:bodyPr wrap="square" rtlCol="0">
            <a:spAutoFit/>
          </a:bodyPr>
          <a:lstStyle/>
          <a:p>
            <a:pPr>
              <a:lnSpc>
                <a:spcPts val="2250"/>
              </a:lnSpc>
            </a:pPr>
            <a:r>
              <a:rPr lang="zh-CN" altLang="en-US" sz="1400" b="1">
                <a:solidFill>
                  <a:schemeClr val="accent2">
                    <a:lumMod val="50000"/>
                  </a:schemeClr>
                </a:solidFill>
              </a:rPr>
              <a:t>一阶逻辑将原子命题细分为</a:t>
            </a:r>
            <a:r>
              <a:rPr lang="zh-CN" altLang="en-US" sz="1400" b="1">
                <a:solidFill>
                  <a:srgbClr val="C00000"/>
                </a:solidFill>
              </a:rPr>
              <a:t>谓词</a:t>
            </a:r>
            <a:r>
              <a:rPr lang="zh-CN" altLang="en-US" sz="1400" b="1">
                <a:solidFill>
                  <a:schemeClr val="accent2">
                    <a:lumMod val="50000"/>
                  </a:schemeClr>
                </a:solidFill>
              </a:rPr>
              <a:t>和</a:t>
            </a:r>
            <a:r>
              <a:rPr lang="zh-CN" altLang="en-US" sz="1400" b="1">
                <a:solidFill>
                  <a:srgbClr val="C00000"/>
                </a:solidFill>
              </a:rPr>
              <a:t>个体</a:t>
            </a:r>
            <a:endParaRPr lang="en-US" altLang="zh-CN" sz="1400" b="1">
              <a:solidFill>
                <a:srgbClr val="C00000"/>
              </a:solidFill>
            </a:endParaRPr>
          </a:p>
          <a:p>
            <a:pPr marL="214313" indent="-214313">
              <a:lnSpc>
                <a:spcPts val="2100"/>
              </a:lnSpc>
              <a:spcBef>
                <a:spcPts val="450"/>
              </a:spcBef>
              <a:spcAft>
                <a:spcPts val="225"/>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从而能表达对事物类判断和对具体事物判断间的联系</a:t>
            </a:r>
          </a:p>
        </p:txBody>
      </p:sp>
      <p:sp>
        <p:nvSpPr>
          <p:cNvPr id="30" name="箭头: 右 29">
            <a:extLst>
              <a:ext uri="{FF2B5EF4-FFF2-40B4-BE49-F238E27FC236}">
                <a16:creationId xmlns:a16="http://schemas.microsoft.com/office/drawing/2014/main" id="{0D3EAA31-738B-4228-A07F-9B2C758B7A76}"/>
              </a:ext>
            </a:extLst>
          </p:cNvPr>
          <p:cNvSpPr/>
          <p:nvPr/>
        </p:nvSpPr>
        <p:spPr>
          <a:xfrm>
            <a:off x="6399231" y="2771980"/>
            <a:ext cx="265361" cy="72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Tree>
    <p:extLst>
      <p:ext uri="{BB962C8B-B14F-4D97-AF65-F5344CB8AC3E}">
        <p14:creationId xmlns:p14="http://schemas.microsoft.com/office/powerpoint/2010/main" val="425273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animBg="1"/>
      <p:bldP spid="26" grpId="0" animBg="1"/>
      <p:bldP spid="27" grpId="0" animBg="1"/>
      <p:bldP spid="28" grpId="0" animBg="1"/>
      <p:bldP spid="29" grpId="0" animBg="1"/>
      <p:bldP spid="3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数理逻辑的发展</a:t>
            </a:r>
            <a:r>
              <a:rPr lang="en-US" altLang="zh-CN" sz="1400"/>
              <a:t>-</a:t>
            </a:r>
            <a:r>
              <a:rPr lang="zh-CN" altLang="en-US" sz="1400"/>
              <a:t>逻辑主义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30</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626CC09B-A250-4F57-806D-68FD49A3469B}"/>
              </a:ext>
            </a:extLst>
          </p:cNvPr>
          <p:cNvSpPr txBox="1"/>
          <p:nvPr/>
        </p:nvSpPr>
        <p:spPr>
          <a:xfrm>
            <a:off x="768413" y="917217"/>
            <a:ext cx="7607168" cy="3539430"/>
          </a:xfrm>
          <a:prstGeom prst="rect">
            <a:avLst/>
          </a:prstGeom>
          <a:solidFill>
            <a:schemeClr val="accent5">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逻辑主义的观点：</a:t>
            </a:r>
            <a:r>
              <a:rPr lang="zh-CN" altLang="en-US" sz="1400" b="1">
                <a:solidFill>
                  <a:srgbClr val="002060"/>
                </a:solidFill>
              </a:rPr>
              <a:t>数学可以化为逻辑，是逻辑的一个分支</a:t>
            </a:r>
            <a:endParaRPr lang="en-US" altLang="zh-CN" sz="1400" b="1">
              <a:solidFill>
                <a:srgbClr val="002060"/>
              </a:solidFill>
            </a:endParaRPr>
          </a:p>
          <a:p>
            <a:pPr marL="742950" lvl="1"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认为可用纯逻辑概念定义出数学的原始概念，可由逻辑规则推演全部数学，从而解决数学的可靠性问题（无矛盾性问题）</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逻辑主义的主要代表人物</a:t>
            </a:r>
            <a:r>
              <a:rPr lang="zh-CN" altLang="en-US"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rgbClr val="002060"/>
                </a:solidFill>
              </a:rPr>
              <a:t>弗雷格、罗素、怀特海等</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rgbClr val="002060"/>
                </a:solidFill>
              </a:rPr>
              <a:t>弗雷格的工作奠定了逻辑的基础，基本完备地给出了命题逻辑和谓词逻辑演算系统</a:t>
            </a:r>
            <a:endParaRPr lang="en-US" altLang="zh-CN" sz="1400" b="1">
              <a:solidFill>
                <a:srgbClr val="002060"/>
              </a:solidFill>
            </a:endParaRPr>
          </a:p>
          <a:p>
            <a:pPr marL="742950" lvl="1" indent="-285750">
              <a:spcBef>
                <a:spcPts val="600"/>
              </a:spcBef>
              <a:buFont typeface="Arial" panose="020B0604020202020204" pitchFamily="34" charset="0"/>
              <a:buChar char="•"/>
            </a:pPr>
            <a:r>
              <a:rPr lang="zh-CN" altLang="en-US" sz="1400" b="1">
                <a:solidFill>
                  <a:srgbClr val="C00000"/>
                </a:solidFill>
              </a:rPr>
              <a:t>罗素</a:t>
            </a:r>
            <a:r>
              <a:rPr lang="en-US" altLang="zh-CN" sz="1400" b="1">
                <a:solidFill>
                  <a:srgbClr val="002060"/>
                </a:solidFill>
              </a:rPr>
              <a:t>(B. A. W. Russell, 1872-1970, </a:t>
            </a:r>
            <a:r>
              <a:rPr lang="zh-CN" altLang="en-US" sz="1400" b="1">
                <a:solidFill>
                  <a:srgbClr val="002060"/>
                </a:solidFill>
              </a:rPr>
              <a:t>英国哲学家、数学家、逻辑学家</a:t>
            </a:r>
            <a:r>
              <a:rPr lang="en-US" altLang="zh-CN" sz="1400" b="1">
                <a:solidFill>
                  <a:srgbClr val="002060"/>
                </a:solidFill>
              </a:rPr>
              <a:t>)</a:t>
            </a:r>
            <a:r>
              <a:rPr lang="zh-CN" altLang="en-US" sz="1400" b="1">
                <a:solidFill>
                  <a:srgbClr val="002060"/>
                </a:solidFill>
              </a:rPr>
              <a:t>和怀特海</a:t>
            </a:r>
            <a:r>
              <a:rPr lang="en-US" altLang="zh-CN" sz="1400" b="1">
                <a:solidFill>
                  <a:srgbClr val="002060"/>
                </a:solidFill>
              </a:rPr>
              <a:t>(A. N. Whitehead, 1861-1974</a:t>
            </a:r>
            <a:r>
              <a:rPr lang="zh-CN" altLang="en-US" sz="1400" b="1">
                <a:solidFill>
                  <a:srgbClr val="002060"/>
                </a:solidFill>
              </a:rPr>
              <a:t>，英国哲学家、数学家</a:t>
            </a:r>
            <a:r>
              <a:rPr lang="en-US" altLang="zh-CN" sz="1400" b="1">
                <a:solidFill>
                  <a:srgbClr val="002060"/>
                </a:solidFill>
              </a:rPr>
              <a:t>)</a:t>
            </a:r>
            <a:r>
              <a:rPr lang="zh-CN" altLang="en-US" sz="1400" b="1">
                <a:solidFill>
                  <a:srgbClr val="002060"/>
                </a:solidFill>
              </a:rPr>
              <a:t>在</a:t>
            </a:r>
            <a:r>
              <a:rPr lang="en-US" altLang="zh-CN" sz="1400" b="1">
                <a:solidFill>
                  <a:srgbClr val="002060"/>
                </a:solidFill>
              </a:rPr>
              <a:t>1910</a:t>
            </a:r>
            <a:r>
              <a:rPr lang="zh-CN" altLang="en-US" sz="1400" b="1">
                <a:solidFill>
                  <a:srgbClr val="002060"/>
                </a:solidFill>
              </a:rPr>
              <a:t>年合作完成三卷本</a:t>
            </a:r>
            <a:r>
              <a:rPr lang="en-US" altLang="zh-CN" sz="1400" b="1">
                <a:solidFill>
                  <a:srgbClr val="C00000"/>
                </a:solidFill>
              </a:rPr>
              <a:t>《</a:t>
            </a:r>
            <a:r>
              <a:rPr lang="zh-CN" altLang="en-US" sz="1400" b="1">
                <a:solidFill>
                  <a:srgbClr val="C00000"/>
                </a:solidFill>
              </a:rPr>
              <a:t>数学原理</a:t>
            </a:r>
            <a:r>
              <a:rPr lang="en-US" altLang="zh-CN" sz="1400" b="1">
                <a:solidFill>
                  <a:srgbClr val="C00000"/>
                </a:solidFill>
              </a:rPr>
              <a:t>》</a:t>
            </a:r>
            <a:r>
              <a:rPr lang="zh-CN" altLang="en-US" sz="1400" b="1">
                <a:solidFill>
                  <a:srgbClr val="002060"/>
                </a:solidFill>
              </a:rPr>
              <a:t>，系统总结了逻辑主义学派的工作</a:t>
            </a:r>
            <a:endParaRPr lang="en-US" altLang="zh-CN" sz="1400" b="1">
              <a:solidFill>
                <a:srgbClr val="002060"/>
              </a:solidFill>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罗素认为悖论产生的根源在于，一类事物可包括只能根据此类的整体而定义得到的东西作为一份子，例如“所有集合的集合”，“所有序数构成的集合”等，这些类是“不合法的全体”</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为排除这种“不合法全体”，罗素提出</a:t>
            </a:r>
            <a:r>
              <a:rPr lang="zh-CN" altLang="en-US" sz="1200" b="1">
                <a:solidFill>
                  <a:srgbClr val="C00000"/>
                </a:solidFill>
                <a:latin typeface="+mn-ea"/>
              </a:rPr>
              <a:t>类型论</a:t>
            </a:r>
            <a:r>
              <a:rPr lang="zh-CN" altLang="en-US" sz="1200" b="1">
                <a:solidFill>
                  <a:schemeClr val="accent6">
                    <a:lumMod val="50000"/>
                  </a:schemeClr>
                </a:solidFill>
                <a:latin typeface="楷体" panose="02010609060101010101" pitchFamily="49" charset="-122"/>
                <a:ea typeface="楷体" panose="02010609060101010101" pitchFamily="49" charset="-122"/>
              </a:rPr>
              <a:t>，将类或谓词分为不同的类型：“类型</a:t>
            </a:r>
            <a:r>
              <a:rPr lang="en-US" altLang="zh-CN" sz="1200" b="1">
                <a:solidFill>
                  <a:schemeClr val="accent6">
                    <a:lumMod val="50000"/>
                  </a:schemeClr>
                </a:solidFill>
                <a:latin typeface="楷体" panose="02010609060101010101" pitchFamily="49" charset="-122"/>
                <a:ea typeface="楷体" panose="02010609060101010101" pitchFamily="49" charset="-122"/>
              </a:rPr>
              <a:t>0</a:t>
            </a:r>
            <a:r>
              <a:rPr lang="zh-CN" altLang="en-US" sz="1200" b="1">
                <a:solidFill>
                  <a:schemeClr val="accent6">
                    <a:lumMod val="50000"/>
                  </a:schemeClr>
                </a:solidFill>
                <a:latin typeface="楷体" panose="02010609060101010101" pitchFamily="49" charset="-122"/>
                <a:ea typeface="楷体" panose="02010609060101010101" pitchFamily="49" charset="-122"/>
              </a:rPr>
              <a:t>：个体的类”、“类型</a:t>
            </a:r>
            <a:r>
              <a:rPr lang="en-US" altLang="zh-CN" sz="1200" b="1">
                <a:solidFill>
                  <a:schemeClr val="accent6">
                    <a:lumMod val="50000"/>
                  </a:schemeClr>
                </a:solidFill>
                <a:latin typeface="楷体" panose="02010609060101010101" pitchFamily="49" charset="-122"/>
                <a:ea typeface="楷体" panose="02010609060101010101" pitchFamily="49" charset="-122"/>
              </a:rPr>
              <a:t>1</a:t>
            </a:r>
            <a:r>
              <a:rPr lang="zh-CN" altLang="en-US" sz="1200" b="1">
                <a:solidFill>
                  <a:schemeClr val="accent6">
                    <a:lumMod val="50000"/>
                  </a:schemeClr>
                </a:solidFill>
                <a:latin typeface="楷体" panose="02010609060101010101" pitchFamily="49" charset="-122"/>
                <a:ea typeface="楷体" panose="02010609060101010101" pitchFamily="49" charset="-122"/>
              </a:rPr>
              <a:t>：个体的类的类”等等，只能考虑类型为</a:t>
            </a:r>
            <a:r>
              <a:rPr lang="en-US" altLang="zh-CN" sz="1200" b="1">
                <a:solidFill>
                  <a:schemeClr val="accent6">
                    <a:lumMod val="50000"/>
                  </a:schemeClr>
                </a:solidFill>
                <a:latin typeface="楷体" panose="02010609060101010101" pitchFamily="49" charset="-122"/>
                <a:ea typeface="楷体" panose="02010609060101010101" pitchFamily="49" charset="-122"/>
              </a:rPr>
              <a:t>n</a:t>
            </a:r>
            <a:r>
              <a:rPr lang="zh-CN" altLang="en-US" sz="1200" b="1">
                <a:solidFill>
                  <a:schemeClr val="accent6">
                    <a:lumMod val="50000"/>
                  </a:schemeClr>
                </a:solidFill>
                <a:latin typeface="楷体" panose="02010609060101010101" pitchFamily="49" charset="-122"/>
                <a:ea typeface="楷体" panose="02010609060101010101" pitchFamily="49" charset="-122"/>
              </a:rPr>
              <a:t>的对象是否为类型为</a:t>
            </a:r>
            <a:r>
              <a:rPr lang="en-US" altLang="zh-CN" sz="1200" b="1">
                <a:solidFill>
                  <a:schemeClr val="accent6">
                    <a:lumMod val="50000"/>
                  </a:schemeClr>
                </a:solidFill>
                <a:latin typeface="楷体" panose="02010609060101010101" pitchFamily="49" charset="-122"/>
                <a:ea typeface="楷体" panose="02010609060101010101" pitchFamily="49" charset="-122"/>
              </a:rPr>
              <a:t>n+1</a:t>
            </a:r>
            <a:r>
              <a:rPr lang="zh-CN" altLang="en-US" sz="1200" b="1">
                <a:solidFill>
                  <a:schemeClr val="accent6">
                    <a:lumMod val="50000"/>
                  </a:schemeClr>
                </a:solidFill>
                <a:latin typeface="楷体" panose="02010609060101010101" pitchFamily="49" charset="-122"/>
                <a:ea typeface="楷体" panose="02010609060101010101" pitchFamily="49" charset="-122"/>
              </a:rPr>
              <a:t>类的元素</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罗素等通过逻辑演算，以及无穷公理和选择公理推导出了大多数的古典数学内容</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类型论对后续的逻辑研究，以及计算机程序中的类型系统研究都有重要的影响</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56645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数理逻辑的发展</a:t>
            </a:r>
            <a:r>
              <a:rPr lang="en-US" altLang="zh-CN" sz="1400"/>
              <a:t>-</a:t>
            </a:r>
            <a:r>
              <a:rPr lang="zh-CN" altLang="en-US" sz="1400"/>
              <a:t>逻辑主义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31</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626CC09B-A250-4F57-806D-68FD49A3469B}"/>
              </a:ext>
            </a:extLst>
          </p:cNvPr>
          <p:cNvSpPr txBox="1"/>
          <p:nvPr/>
        </p:nvSpPr>
        <p:spPr>
          <a:xfrm>
            <a:off x="768413" y="851814"/>
            <a:ext cx="7607168" cy="3670236"/>
          </a:xfrm>
          <a:prstGeom prst="rect">
            <a:avLst/>
          </a:prstGeom>
          <a:solidFill>
            <a:schemeClr val="accent5">
              <a:lumMod val="20000"/>
              <a:lumOff val="80000"/>
            </a:schemeClr>
          </a:solidFill>
        </p:spPr>
        <p:txBody>
          <a:bodyPr wrap="square" rtlCol="0">
            <a:spAutoFit/>
          </a:bodyPr>
          <a:lstStyle/>
          <a:p>
            <a:pPr marL="285750" indent="-285750">
              <a:spcBef>
                <a:spcPts val="600"/>
              </a:spcBef>
              <a:spcAft>
                <a:spcPts val="3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逻辑主义用逻辑作为数学的基础以推导所有数学内容的目标并没有达成</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spcAft>
                <a:spcPts val="300"/>
              </a:spcAft>
              <a:buFont typeface="Arial" panose="020B0604020202020204" pitchFamily="34" charset="0"/>
              <a:buChar char="•"/>
            </a:pPr>
            <a:r>
              <a:rPr lang="zh-CN" altLang="en-US" sz="1400" b="1">
                <a:solidFill>
                  <a:srgbClr val="002060"/>
                </a:solidFill>
              </a:rPr>
              <a:t>无穷公理和选择公理显示出数学与逻辑之间的区别和联系</a:t>
            </a:r>
            <a:endParaRPr lang="en-US" altLang="zh-CN" sz="1400" b="1">
              <a:solidFill>
                <a:srgbClr val="002060"/>
              </a:solidFill>
            </a:endParaRPr>
          </a:p>
          <a:p>
            <a:pPr marL="1200150" lvl="2" indent="-285750">
              <a:spcBef>
                <a:spcPts val="600"/>
              </a:spcBef>
              <a:spcAft>
                <a:spcPts val="300"/>
              </a:spcAft>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逻辑研究人类思维的形式及其规律，数学则从量的角度观察整个世界，从量的方面研究现实世界的运动、变化与发展</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600"/>
              </a:spcBef>
              <a:spcAft>
                <a:spcPts val="300"/>
              </a:spcAft>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单纯的逻辑不用这两个公理推不出数学的大多数内容，逻辑和数学在集合论交会</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285750" indent="-285750">
              <a:spcBef>
                <a:spcPts val="600"/>
              </a:spcBef>
              <a:spcAft>
                <a:spcPts val="3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逻辑主义对数学基础探索的贡献</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spcAft>
                <a:spcPts val="300"/>
              </a:spcAft>
              <a:buFont typeface="Arial" panose="020B0604020202020204" pitchFamily="34" charset="0"/>
              <a:buChar char="•"/>
            </a:pPr>
            <a:r>
              <a:rPr lang="zh-CN" altLang="en-US" sz="1400" b="1">
                <a:solidFill>
                  <a:srgbClr val="002060"/>
                </a:solidFill>
              </a:rPr>
              <a:t>逻辑主义学派对集合论的研究工作使人们认识了集合论作为现代数学主体的基础地位，为</a:t>
            </a:r>
            <a:r>
              <a:rPr lang="en-US" altLang="zh-CN" sz="1400" b="1">
                <a:solidFill>
                  <a:srgbClr val="002060"/>
                </a:solidFill>
              </a:rPr>
              <a:t>ZFC</a:t>
            </a:r>
            <a:r>
              <a:rPr lang="zh-CN" altLang="en-US" sz="1400" b="1">
                <a:solidFill>
                  <a:srgbClr val="002060"/>
                </a:solidFill>
              </a:rPr>
              <a:t>等集合论公理系统的建立做出了重要贡献</a:t>
            </a:r>
            <a:endParaRPr lang="en-US" altLang="zh-CN" sz="1400" b="1">
              <a:solidFill>
                <a:srgbClr val="002060"/>
              </a:solidFill>
            </a:endParaRPr>
          </a:p>
          <a:p>
            <a:pPr marL="742950" lvl="1" indent="-285750">
              <a:spcBef>
                <a:spcPts val="600"/>
              </a:spcBef>
              <a:spcAft>
                <a:spcPts val="300"/>
              </a:spcAft>
              <a:buFont typeface="Arial" panose="020B0604020202020204" pitchFamily="34" charset="0"/>
              <a:buChar char="•"/>
            </a:pPr>
            <a:r>
              <a:rPr lang="zh-CN" altLang="en-US" sz="1400" b="1">
                <a:solidFill>
                  <a:srgbClr val="002060"/>
                </a:solidFill>
              </a:rPr>
              <a:t>弗雷格和罗素等人的工作使得古典的形式逻辑向现代数理逻辑完成了转变，使得数理逻辑的基础（命题演算和谓词演算）走向成熟</a:t>
            </a:r>
            <a:endParaRPr lang="en-US" altLang="zh-CN" sz="1400" b="1">
              <a:solidFill>
                <a:srgbClr val="002060"/>
              </a:solidFill>
            </a:endParaRPr>
          </a:p>
          <a:p>
            <a:pPr marL="742950" lvl="1" indent="-285750">
              <a:spcBef>
                <a:spcPts val="600"/>
              </a:spcBef>
              <a:spcAft>
                <a:spcPts val="300"/>
              </a:spcAft>
              <a:buFont typeface="Arial" panose="020B0604020202020204" pitchFamily="34" charset="0"/>
              <a:buChar char="•"/>
            </a:pPr>
            <a:r>
              <a:rPr lang="zh-CN" altLang="en-US" sz="1400" b="1">
                <a:solidFill>
                  <a:srgbClr val="002060"/>
                </a:solidFill>
              </a:rPr>
              <a:t>逻辑主义学派的研究工作虽然没有使得数学完全逻辑化，但是使得人们对于数学和逻辑的关系有了较为清晰的认识，也使得人们对数学的严格性和真理性等有关问题有了更深入的理解</a:t>
            </a:r>
            <a:endParaRPr lang="en-US" altLang="zh-CN" sz="1400" b="1">
              <a:solidFill>
                <a:srgbClr val="002060"/>
              </a:solidFill>
            </a:endParaRPr>
          </a:p>
        </p:txBody>
      </p:sp>
    </p:spTree>
    <p:extLst>
      <p:ext uri="{BB962C8B-B14F-4D97-AF65-F5344CB8AC3E}">
        <p14:creationId xmlns:p14="http://schemas.microsoft.com/office/powerpoint/2010/main" val="1360279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数理逻辑的发展</a:t>
            </a:r>
            <a:r>
              <a:rPr lang="en-US" altLang="zh-CN" sz="1400"/>
              <a:t>-</a:t>
            </a:r>
            <a:r>
              <a:rPr lang="zh-CN" altLang="en-US" sz="1400"/>
              <a:t>直觉主义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32</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626CC09B-A250-4F57-806D-68FD49A3469B}"/>
              </a:ext>
            </a:extLst>
          </p:cNvPr>
          <p:cNvSpPr txBox="1"/>
          <p:nvPr/>
        </p:nvSpPr>
        <p:spPr>
          <a:xfrm>
            <a:off x="768413" y="886439"/>
            <a:ext cx="7607168" cy="3600986"/>
          </a:xfrm>
          <a:prstGeom prst="rect">
            <a:avLst/>
          </a:prstGeom>
          <a:solidFill>
            <a:schemeClr val="accent5">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直觉主义的代表人物</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rgbClr val="002060"/>
                </a:solidFill>
              </a:rPr>
              <a:t>最早有克罗内克</a:t>
            </a:r>
            <a:r>
              <a:rPr lang="en-US" altLang="zh-CN" sz="1400" b="1">
                <a:solidFill>
                  <a:srgbClr val="002060"/>
                </a:solidFill>
              </a:rPr>
              <a:t>(L. Kronecker, 1823-1891</a:t>
            </a:r>
            <a:r>
              <a:rPr lang="zh-CN" altLang="en-US" sz="1400" b="1">
                <a:solidFill>
                  <a:srgbClr val="002060"/>
                </a:solidFill>
              </a:rPr>
              <a:t>，德国数学家</a:t>
            </a:r>
            <a:r>
              <a:rPr lang="en-US" altLang="zh-CN" sz="1400" b="1">
                <a:solidFill>
                  <a:srgbClr val="002060"/>
                </a:solidFill>
              </a:rPr>
              <a:t>)</a:t>
            </a:r>
            <a:r>
              <a:rPr lang="zh-CN" altLang="en-US" sz="1400" b="1">
                <a:solidFill>
                  <a:srgbClr val="002060"/>
                </a:solidFill>
              </a:rPr>
              <a:t>和庞加莱</a:t>
            </a:r>
            <a:r>
              <a:rPr lang="en-US" altLang="zh-CN" sz="1400" b="1">
                <a:solidFill>
                  <a:srgbClr val="002060"/>
                </a:solidFill>
              </a:rPr>
              <a:t>(J. H. Poincare, 1854-1912</a:t>
            </a:r>
            <a:r>
              <a:rPr lang="zh-CN" altLang="en-US" sz="1400" b="1">
                <a:solidFill>
                  <a:srgbClr val="002060"/>
                </a:solidFill>
              </a:rPr>
              <a:t>，法国科学家</a:t>
            </a:r>
            <a:r>
              <a:rPr lang="en-US" altLang="zh-CN" sz="1400" b="1">
                <a:solidFill>
                  <a:srgbClr val="002060"/>
                </a:solidFill>
              </a:rPr>
              <a:t>)</a:t>
            </a:r>
            <a:r>
              <a:rPr lang="zh-CN" altLang="en-US" sz="1400" b="1">
                <a:solidFill>
                  <a:srgbClr val="002060"/>
                </a:solidFill>
              </a:rPr>
              <a:t>有类似直觉主义的观点，反对将无穷的集合作为一个整体进行研究</a:t>
            </a:r>
            <a:endParaRPr lang="en-US" altLang="zh-CN" sz="1400" b="1">
              <a:solidFill>
                <a:srgbClr val="002060"/>
              </a:solidFill>
            </a:endParaRPr>
          </a:p>
          <a:p>
            <a:pPr marL="742950" lvl="1" indent="-285750">
              <a:spcBef>
                <a:spcPts val="600"/>
              </a:spcBef>
              <a:buFont typeface="Arial" panose="020B0604020202020204" pitchFamily="34" charset="0"/>
              <a:buChar char="•"/>
            </a:pPr>
            <a:r>
              <a:rPr lang="zh-CN" altLang="en-US" sz="1400" b="1">
                <a:solidFill>
                  <a:srgbClr val="002060"/>
                </a:solidFill>
              </a:rPr>
              <a:t>布诺威尔</a:t>
            </a:r>
            <a:r>
              <a:rPr lang="en-US" altLang="zh-CN" sz="1400" b="1">
                <a:solidFill>
                  <a:srgbClr val="002060"/>
                </a:solidFill>
              </a:rPr>
              <a:t>(L. E. J. Brouwer, 1881-1966</a:t>
            </a:r>
            <a:r>
              <a:rPr lang="zh-CN" altLang="en-US" sz="1400" b="1">
                <a:solidFill>
                  <a:srgbClr val="002060"/>
                </a:solidFill>
              </a:rPr>
              <a:t>，荷兰数学家</a:t>
            </a:r>
            <a:r>
              <a:rPr lang="en-US" altLang="zh-CN" sz="1400" b="1">
                <a:solidFill>
                  <a:srgbClr val="002060"/>
                </a:solidFill>
              </a:rPr>
              <a:t>)</a:t>
            </a:r>
            <a:r>
              <a:rPr lang="zh-CN" altLang="en-US" sz="1400" b="1">
                <a:solidFill>
                  <a:srgbClr val="002060"/>
                </a:solidFill>
              </a:rPr>
              <a:t>被认为是直觉主义的创始人</a:t>
            </a:r>
            <a:endParaRPr lang="en-US" altLang="zh-CN" sz="1400" b="1">
              <a:solidFill>
                <a:srgbClr val="002060"/>
              </a:solidFill>
            </a:endParaRPr>
          </a:p>
          <a:p>
            <a:pPr marL="742950" lvl="1" indent="-285750">
              <a:spcBef>
                <a:spcPts val="600"/>
              </a:spcBef>
              <a:buFont typeface="Arial" panose="020B0604020202020204" pitchFamily="34" charset="0"/>
              <a:buChar char="•"/>
            </a:pPr>
            <a:r>
              <a:rPr lang="zh-CN" altLang="en-US" sz="1400" b="1">
                <a:solidFill>
                  <a:srgbClr val="002060"/>
                </a:solidFill>
              </a:rPr>
              <a:t>海廷</a:t>
            </a:r>
            <a:r>
              <a:rPr lang="en-US" altLang="zh-CN" sz="1400" b="1">
                <a:solidFill>
                  <a:srgbClr val="002060"/>
                </a:solidFill>
              </a:rPr>
              <a:t>(A. Heyting, 1898-1980</a:t>
            </a:r>
            <a:r>
              <a:rPr lang="zh-CN" altLang="en-US" sz="1400" b="1">
                <a:solidFill>
                  <a:srgbClr val="002060"/>
                </a:solidFill>
              </a:rPr>
              <a:t>，荷兰数学家</a:t>
            </a:r>
            <a:r>
              <a:rPr lang="en-US" altLang="zh-CN" sz="1400" b="1">
                <a:solidFill>
                  <a:srgbClr val="002060"/>
                </a:solidFill>
              </a:rPr>
              <a:t>)</a:t>
            </a:r>
            <a:r>
              <a:rPr lang="zh-CN" altLang="en-US" sz="1400" b="1">
                <a:solidFill>
                  <a:srgbClr val="002060"/>
                </a:solidFill>
              </a:rPr>
              <a:t>等后来对直觉逻辑进行了系统的研究</a:t>
            </a:r>
            <a:endParaRPr lang="en-US" altLang="zh-CN" sz="1400" b="1">
              <a:solidFill>
                <a:srgbClr val="002060"/>
              </a:solidFill>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直觉主义的主要观点</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rgbClr val="002060"/>
                </a:solidFill>
              </a:rPr>
              <a:t>认为数学的可靠基础是心灵的直觉而不是逻辑，相反逻辑要依靠数学，依靠自然数</a:t>
            </a:r>
            <a:endParaRPr lang="en-US" altLang="zh-CN" sz="1400" b="1">
              <a:solidFill>
                <a:srgbClr val="002060"/>
              </a:solidFill>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认为数学可靠性的唯一标准是直觉上的“</a:t>
            </a:r>
            <a:r>
              <a:rPr lang="zh-CN" altLang="en-US" sz="1200" b="1">
                <a:solidFill>
                  <a:srgbClr val="C00000"/>
                </a:solidFill>
                <a:latin typeface="+mn-ea"/>
              </a:rPr>
              <a:t>可构造性</a:t>
            </a:r>
            <a:r>
              <a:rPr lang="zh-CN" altLang="en-US" sz="1200" b="1">
                <a:solidFill>
                  <a:schemeClr val="accent6">
                    <a:lumMod val="50000"/>
                  </a:schemeClr>
                </a:solidFill>
                <a:latin typeface="楷体" panose="02010609060101010101" pitchFamily="49" charset="-122"/>
                <a:ea typeface="楷体" panose="02010609060101010101" pitchFamily="49" charset="-122"/>
              </a:rPr>
              <a:t>”，若要证明一个数学对象存在，必须依靠直觉经有限步骤把它构造出来才行</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rgbClr val="002060"/>
                </a:solidFill>
              </a:rPr>
              <a:t>反对</a:t>
            </a:r>
            <a:r>
              <a:rPr lang="zh-CN" altLang="en-US" sz="1400" b="1">
                <a:solidFill>
                  <a:srgbClr val="C00000"/>
                </a:solidFill>
              </a:rPr>
              <a:t>实无穷</a:t>
            </a:r>
            <a:r>
              <a:rPr lang="zh-CN" altLang="en-US" sz="1400" b="1">
                <a:solidFill>
                  <a:srgbClr val="002060"/>
                </a:solidFill>
              </a:rPr>
              <a:t>，提倡</a:t>
            </a:r>
            <a:r>
              <a:rPr lang="zh-CN" altLang="en-US" sz="1400" b="1">
                <a:solidFill>
                  <a:srgbClr val="C00000"/>
                </a:solidFill>
              </a:rPr>
              <a:t>潜无穷</a:t>
            </a:r>
            <a:endParaRPr lang="en-US" altLang="zh-CN" sz="1400" b="1">
              <a:solidFill>
                <a:srgbClr val="C00000"/>
              </a:solidFill>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实无穷：认为无穷集合是客观存在的，可以也需要作为一个整体进行研究</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潜无穷：否认无穷集合的客观存在性，认为无穷是潜在的，只能一步一步通过构造得到</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rgbClr val="002060"/>
                </a:solidFill>
              </a:rPr>
              <a:t>反对逻辑</a:t>
            </a:r>
            <a:r>
              <a:rPr lang="zh-CN" altLang="en-US" sz="1400" b="1">
                <a:solidFill>
                  <a:srgbClr val="C00000"/>
                </a:solidFill>
              </a:rPr>
              <a:t>排中律</a:t>
            </a:r>
            <a:r>
              <a:rPr lang="zh-CN" altLang="en-US" sz="1400" b="1">
                <a:solidFill>
                  <a:srgbClr val="002060"/>
                </a:solidFill>
              </a:rPr>
              <a:t>在数学中的自由使用，认为排中律用于无穷情况是产生悖论的原因</a:t>
            </a:r>
            <a:endParaRPr lang="en-US" altLang="zh-CN" sz="1400" b="1">
              <a:solidFill>
                <a:srgbClr val="002060"/>
              </a:solidFill>
            </a:endParaRPr>
          </a:p>
        </p:txBody>
      </p:sp>
    </p:spTree>
    <p:extLst>
      <p:ext uri="{BB962C8B-B14F-4D97-AF65-F5344CB8AC3E}">
        <p14:creationId xmlns:p14="http://schemas.microsoft.com/office/powerpoint/2010/main" val="1237654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数理逻辑的发展</a:t>
            </a:r>
            <a:r>
              <a:rPr lang="en-US" altLang="zh-CN" sz="1400"/>
              <a:t>-</a:t>
            </a:r>
            <a:r>
              <a:rPr lang="zh-CN" altLang="en-US" sz="1400"/>
              <a:t>直觉主义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33</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626CC09B-A250-4F57-806D-68FD49A3469B}"/>
              </a:ext>
            </a:extLst>
          </p:cNvPr>
          <p:cNvSpPr txBox="1"/>
          <p:nvPr/>
        </p:nvSpPr>
        <p:spPr>
          <a:xfrm>
            <a:off x="768413" y="877591"/>
            <a:ext cx="7607168" cy="3618683"/>
          </a:xfrm>
          <a:prstGeom prst="rect">
            <a:avLst/>
          </a:prstGeom>
          <a:solidFill>
            <a:schemeClr val="accent5">
              <a:lumMod val="20000"/>
              <a:lumOff val="80000"/>
            </a:schemeClr>
          </a:solidFill>
        </p:spPr>
        <p:txBody>
          <a:bodyPr wrap="square" rtlCol="0">
            <a:spAutoFit/>
          </a:bodyPr>
          <a:lstStyle/>
          <a:p>
            <a:pPr marL="285750" indent="-285750">
              <a:lnSpc>
                <a:spcPts val="19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直觉主义没有被数学界普遍接受</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1900"/>
              </a:lnSpc>
              <a:spcBef>
                <a:spcPts val="600"/>
              </a:spcBef>
              <a:buFont typeface="Arial" panose="020B0604020202020204" pitchFamily="34" charset="0"/>
              <a:buChar char="•"/>
            </a:pPr>
            <a:r>
              <a:rPr lang="zh-CN" altLang="en-US" sz="1400" b="1">
                <a:solidFill>
                  <a:srgbClr val="002060"/>
                </a:solidFill>
              </a:rPr>
              <a:t>按照直觉主义学派标准重建的数学支离破碎，且方法过于复杂，笨拙</a:t>
            </a:r>
            <a:endParaRPr lang="en-US" altLang="zh-CN" sz="1400" b="1">
              <a:solidFill>
                <a:srgbClr val="002060"/>
              </a:solidFill>
            </a:endParaRPr>
          </a:p>
          <a:p>
            <a:pPr marL="742950" lvl="1" indent="-285750">
              <a:lnSpc>
                <a:spcPts val="1900"/>
              </a:lnSpc>
              <a:spcBef>
                <a:spcPts val="600"/>
              </a:spcBef>
              <a:buFont typeface="Arial" panose="020B0604020202020204" pitchFamily="34" charset="0"/>
              <a:buChar char="•"/>
            </a:pPr>
            <a:r>
              <a:rPr lang="zh-CN" altLang="en-US" sz="1400" b="1">
                <a:solidFill>
                  <a:srgbClr val="002060"/>
                </a:solidFill>
              </a:rPr>
              <a:t>直觉主义自己内部对什么是可构造性也没有完全统一的认识</a:t>
            </a:r>
            <a:endParaRPr lang="en-US" altLang="zh-CN" sz="1400" b="1">
              <a:solidFill>
                <a:srgbClr val="002060"/>
              </a:solidFill>
            </a:endParaRPr>
          </a:p>
          <a:p>
            <a:pPr marL="285750" indent="-285750">
              <a:lnSpc>
                <a:spcPts val="19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直觉主义的贡献</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1900"/>
              </a:lnSpc>
              <a:spcBef>
                <a:spcPts val="600"/>
              </a:spcBef>
              <a:buFont typeface="Arial" panose="020B0604020202020204" pitchFamily="34" charset="0"/>
              <a:buChar char="•"/>
            </a:pPr>
            <a:r>
              <a:rPr lang="zh-CN" altLang="en-US" sz="1400" b="1">
                <a:solidFill>
                  <a:srgbClr val="C00000"/>
                </a:solidFill>
              </a:rPr>
              <a:t>构造性证明</a:t>
            </a:r>
            <a:r>
              <a:rPr lang="zh-CN" altLang="en-US" sz="1400" b="1">
                <a:solidFill>
                  <a:srgbClr val="002060"/>
                </a:solidFill>
              </a:rPr>
              <a:t>在数学上有它自己的重要性，构造性数学的研究使得人们可能将数学各部分根据可靠性（有效性或可构造性）程度区分为不同层次</a:t>
            </a:r>
            <a:endParaRPr lang="en-US" altLang="zh-CN" sz="1400" b="1">
              <a:solidFill>
                <a:srgbClr val="002060"/>
              </a:solidFill>
            </a:endParaRPr>
          </a:p>
          <a:p>
            <a:pPr marL="1200150" lvl="2" indent="-285750">
              <a:lnSpc>
                <a:spcPts val="1900"/>
              </a:lnSpc>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非构造性证明可能简单明了，但构造性证明从应用角度看往往更有效</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742950" lvl="1" indent="-285750">
              <a:lnSpc>
                <a:spcPts val="1900"/>
              </a:lnSpc>
              <a:spcBef>
                <a:spcPts val="600"/>
              </a:spcBef>
              <a:buFont typeface="Arial" panose="020B0604020202020204" pitchFamily="34" charset="0"/>
              <a:buChar char="•"/>
            </a:pPr>
            <a:r>
              <a:rPr lang="zh-CN" altLang="en-US" sz="1400" b="1">
                <a:solidFill>
                  <a:srgbClr val="002060"/>
                </a:solidFill>
              </a:rPr>
              <a:t>构造性研究与计算机理论中的</a:t>
            </a:r>
            <a:r>
              <a:rPr lang="zh-CN" altLang="en-US" sz="1400" b="1">
                <a:solidFill>
                  <a:srgbClr val="C00000"/>
                </a:solidFill>
              </a:rPr>
              <a:t>能行可计算性</a:t>
            </a:r>
            <a:r>
              <a:rPr lang="zh-CN" altLang="en-US" sz="1400" b="1">
                <a:solidFill>
                  <a:srgbClr val="002060"/>
                </a:solidFill>
              </a:rPr>
              <a:t>研究相关，对计算机科学有重要意义</a:t>
            </a:r>
            <a:endParaRPr lang="en-US" altLang="zh-CN" sz="1400" b="1">
              <a:solidFill>
                <a:srgbClr val="C00000"/>
              </a:solidFill>
            </a:endParaRPr>
          </a:p>
          <a:p>
            <a:pPr marL="742950" lvl="1" indent="-285750">
              <a:lnSpc>
                <a:spcPts val="1900"/>
              </a:lnSpc>
              <a:spcBef>
                <a:spcPts val="600"/>
              </a:spcBef>
              <a:buFont typeface="Arial" panose="020B0604020202020204" pitchFamily="34" charset="0"/>
              <a:buChar char="•"/>
            </a:pPr>
            <a:r>
              <a:rPr lang="zh-CN" altLang="en-US" sz="1400" b="1">
                <a:solidFill>
                  <a:srgbClr val="002060"/>
                </a:solidFill>
              </a:rPr>
              <a:t>直觉主义的存在及其发展使得人们看到，对于什么是数学上的“证明”并不存在一个大家完全一致的回答，这推动了对数学证明本身的研究，逐渐形成了“</a:t>
            </a:r>
            <a:r>
              <a:rPr lang="zh-CN" altLang="en-US" sz="1400" b="1">
                <a:solidFill>
                  <a:srgbClr val="C00000"/>
                </a:solidFill>
              </a:rPr>
              <a:t>证明论</a:t>
            </a:r>
            <a:r>
              <a:rPr lang="zh-CN" altLang="en-US" sz="1400" b="1">
                <a:solidFill>
                  <a:srgbClr val="002060"/>
                </a:solidFill>
              </a:rPr>
              <a:t>”这一分支</a:t>
            </a:r>
            <a:endParaRPr lang="en-US" altLang="zh-CN" sz="1400" b="1">
              <a:solidFill>
                <a:srgbClr val="002060"/>
              </a:solidFill>
            </a:endParaRPr>
          </a:p>
          <a:p>
            <a:pPr marL="742950" lvl="1" indent="-285750">
              <a:lnSpc>
                <a:spcPts val="1900"/>
              </a:lnSpc>
              <a:spcBef>
                <a:spcPts val="600"/>
              </a:spcBef>
              <a:buFont typeface="Arial" panose="020B0604020202020204" pitchFamily="34" charset="0"/>
              <a:buChar char="•"/>
            </a:pPr>
            <a:r>
              <a:rPr lang="zh-CN" altLang="en-US" sz="1400" b="1">
                <a:solidFill>
                  <a:srgbClr val="002060"/>
                </a:solidFill>
              </a:rPr>
              <a:t>直觉主义关于排中律的思考是一种思想解放，是对亚里士多德以来的传统逻辑的一次冲击，这促进了逻辑的多样化。在现代逻辑中，</a:t>
            </a:r>
            <a:r>
              <a:rPr lang="zh-CN" altLang="en-US" sz="1400" b="1">
                <a:solidFill>
                  <a:srgbClr val="C00000"/>
                </a:solidFill>
              </a:rPr>
              <a:t>直觉逻辑</a:t>
            </a:r>
            <a:r>
              <a:rPr lang="zh-CN" altLang="en-US" sz="1400" b="1">
                <a:solidFill>
                  <a:srgbClr val="002060"/>
                </a:solidFill>
              </a:rPr>
              <a:t>占有重要地位。</a:t>
            </a:r>
            <a:endParaRPr lang="en-US" altLang="zh-CN" sz="1400" b="1">
              <a:solidFill>
                <a:srgbClr val="002060"/>
              </a:solidFill>
            </a:endParaRPr>
          </a:p>
        </p:txBody>
      </p:sp>
    </p:spTree>
    <p:extLst>
      <p:ext uri="{BB962C8B-B14F-4D97-AF65-F5344CB8AC3E}">
        <p14:creationId xmlns:p14="http://schemas.microsoft.com/office/powerpoint/2010/main" val="4216499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数理逻辑的发展</a:t>
            </a:r>
            <a:r>
              <a:rPr lang="en-US" altLang="zh-CN" sz="1400"/>
              <a:t>-</a:t>
            </a:r>
            <a:r>
              <a:rPr lang="zh-CN" altLang="en-US" sz="1400"/>
              <a:t>形式主义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34</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26CC09B-A250-4F57-806D-68FD49A3469B}"/>
                  </a:ext>
                </a:extLst>
              </p:cNvPr>
              <p:cNvSpPr txBox="1"/>
              <p:nvPr/>
            </p:nvSpPr>
            <p:spPr>
              <a:xfrm>
                <a:off x="768413" y="801801"/>
                <a:ext cx="7607168" cy="3770263"/>
              </a:xfrm>
              <a:prstGeom prst="rect">
                <a:avLst/>
              </a:prstGeom>
              <a:solidFill>
                <a:schemeClr val="accent5">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希尔伯特的形式化纲领</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rgbClr val="002060"/>
                    </a:solidFill>
                  </a:rPr>
                  <a:t>为了避免悖论，希尔伯特认为需要证明数学的一致性，使数学建立在严格的公理化上</a:t>
                </a:r>
                <a:endParaRPr lang="en-US" altLang="zh-CN" sz="1400" b="1">
                  <a:solidFill>
                    <a:srgbClr val="002060"/>
                  </a:solidFill>
                </a:endParaRPr>
              </a:p>
              <a:p>
                <a:pPr marL="742950" lvl="1" indent="-285750">
                  <a:spcBef>
                    <a:spcPts val="600"/>
                  </a:spcBef>
                  <a:buFont typeface="Arial" panose="020B0604020202020204" pitchFamily="34" charset="0"/>
                  <a:buChar char="•"/>
                </a:pPr>
                <a:r>
                  <a:rPr lang="en-US" altLang="zh-CN" sz="1400" b="1">
                    <a:solidFill>
                      <a:srgbClr val="002060"/>
                    </a:solidFill>
                  </a:rPr>
                  <a:t>1910</a:t>
                </a:r>
                <a:r>
                  <a:rPr lang="zh-CN" altLang="en-US" sz="1400" b="1">
                    <a:solidFill>
                      <a:srgbClr val="002060"/>
                    </a:solidFill>
                  </a:rPr>
                  <a:t>年左右形式主义被提出，主要目标是将各门数学形式化，建立相应的形式系统，并证明各形式系统的一致性，从而推出数学的一致性</a:t>
                </a:r>
                <a:endParaRPr lang="en-US" altLang="zh-CN" sz="1400" b="1">
                  <a:solidFill>
                    <a:srgbClr val="002060"/>
                  </a:solidFill>
                </a:endParaRPr>
              </a:p>
              <a:p>
                <a:pPr marL="742950" lvl="1" indent="-285750">
                  <a:spcBef>
                    <a:spcPts val="600"/>
                  </a:spcBef>
                  <a:buFont typeface="Arial" panose="020B0604020202020204" pitchFamily="34" charset="0"/>
                  <a:buChar char="•"/>
                </a:pPr>
                <a:r>
                  <a:rPr lang="en-US" altLang="zh-CN" sz="1400" b="1">
                    <a:solidFill>
                      <a:srgbClr val="002060"/>
                    </a:solidFill>
                  </a:rPr>
                  <a:t>1920</a:t>
                </a:r>
                <a:r>
                  <a:rPr lang="zh-CN" altLang="en-US" sz="1400" b="1">
                    <a:solidFill>
                      <a:srgbClr val="002060"/>
                    </a:solidFill>
                  </a:rPr>
                  <a:t>年代希尔伯特在其学生伯内斯</a:t>
                </a:r>
                <a:r>
                  <a:rPr lang="en-US" altLang="zh-CN" sz="1400" b="1">
                    <a:solidFill>
                      <a:srgbClr val="002060"/>
                    </a:solidFill>
                  </a:rPr>
                  <a:t>(P. Bernays, 1888-1977</a:t>
                </a:r>
                <a:r>
                  <a:rPr lang="zh-CN" altLang="en-US" sz="1400" b="1">
                    <a:solidFill>
                      <a:srgbClr val="002060"/>
                    </a:solidFill>
                  </a:rPr>
                  <a:t>，瑞士数学家</a:t>
                </a:r>
                <a:r>
                  <a:rPr lang="en-US" altLang="zh-CN" sz="1400" b="1">
                    <a:solidFill>
                      <a:srgbClr val="002060"/>
                    </a:solidFill>
                  </a:rPr>
                  <a:t>)</a:t>
                </a:r>
                <a:r>
                  <a:rPr lang="zh-CN" altLang="en-US" sz="1400" b="1">
                    <a:solidFill>
                      <a:srgbClr val="002060"/>
                    </a:solidFill>
                  </a:rPr>
                  <a:t>的帮助下，提出了著名的希尔伯特纲领，主要包括下面的一些主张</a:t>
                </a:r>
                <a:endParaRPr lang="en-US" altLang="zh-CN" sz="1400" b="1">
                  <a:solidFill>
                    <a:srgbClr val="002060"/>
                  </a:solidFill>
                </a:endParaRPr>
              </a:p>
              <a:p>
                <a:pPr marL="1200150" lvl="2" indent="-285750">
                  <a:spcBef>
                    <a:spcPts val="600"/>
                  </a:spcBef>
                  <a:buFont typeface="Arial" panose="020B0604020202020204" pitchFamily="34" charset="0"/>
                  <a:buChar char="•"/>
                </a:pPr>
                <a:r>
                  <a:rPr lang="zh-CN" altLang="en-US" sz="1200" b="1">
                    <a:solidFill>
                      <a:srgbClr val="C00000"/>
                    </a:solidFill>
                    <a:latin typeface="+mn-ea"/>
                  </a:rPr>
                  <a:t>形式化</a:t>
                </a:r>
                <a:r>
                  <a:rPr lang="en-US" altLang="zh-CN" sz="1200" b="1">
                    <a:solidFill>
                      <a:schemeClr val="accent6">
                        <a:lumMod val="50000"/>
                      </a:schemeClr>
                    </a:solidFill>
                    <a:latin typeface="+mn-ea"/>
                  </a:rPr>
                  <a:t>(formalization)</a:t>
                </a:r>
                <a:r>
                  <a:rPr lang="zh-CN" altLang="en-US" sz="1200" b="1">
                    <a:solidFill>
                      <a:schemeClr val="accent6">
                        <a:lumMod val="50000"/>
                      </a:schemeClr>
                    </a:solidFill>
                    <a:latin typeface="楷体" panose="02010609060101010101" pitchFamily="49" charset="-122"/>
                    <a:ea typeface="楷体" panose="02010609060101010101" pitchFamily="49" charset="-122"/>
                  </a:rPr>
                  <a:t>：所有数学都可以被形式化，所有数学命题都应能被严谨的数学语言重述，并按照定义好的规则进行演算</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600"/>
                  </a:spcBef>
                  <a:buFont typeface="Arial" panose="020B0604020202020204" pitchFamily="34" charset="0"/>
                  <a:buChar char="•"/>
                </a:pPr>
                <a:r>
                  <a:rPr lang="zh-CN" altLang="en-US" sz="1200" b="1">
                    <a:solidFill>
                      <a:srgbClr val="C00000"/>
                    </a:solidFill>
                    <a:latin typeface="+mn-ea"/>
                  </a:rPr>
                  <a:t>完全性</a:t>
                </a:r>
                <a:r>
                  <a:rPr lang="en-US" altLang="zh-CN" sz="1200" b="1">
                    <a:solidFill>
                      <a:schemeClr val="accent6">
                        <a:lumMod val="50000"/>
                      </a:schemeClr>
                    </a:solidFill>
                    <a:latin typeface="+mn-ea"/>
                  </a:rPr>
                  <a:t>(completeness)</a:t>
                </a:r>
                <a:r>
                  <a:rPr lang="zh-CN" altLang="en-US" sz="1200" b="1">
                    <a:solidFill>
                      <a:schemeClr val="accent6">
                        <a:lumMod val="50000"/>
                      </a:schemeClr>
                    </a:solidFill>
                    <a:latin typeface="楷体" panose="02010609060101010101" pitchFamily="49" charset="-122"/>
                    <a:ea typeface="楷体" panose="02010609060101010101" pitchFamily="49" charset="-122"/>
                  </a:rPr>
                  <a:t>：所有真的数学命题都应被形式化</a:t>
                </a:r>
                <a:r>
                  <a:rPr lang="en-US" altLang="zh-CN" sz="1200" b="1">
                    <a:solidFill>
                      <a:schemeClr val="accent6">
                        <a:lumMod val="50000"/>
                      </a:schemeClr>
                    </a:solidFill>
                    <a:latin typeface="+mn-ea"/>
                  </a:rPr>
                  <a:t>(in the formalism)</a:t>
                </a:r>
                <a:r>
                  <a:rPr lang="zh-CN" altLang="en-US" sz="1200" b="1">
                    <a:solidFill>
                      <a:schemeClr val="accent6">
                        <a:lumMod val="50000"/>
                      </a:schemeClr>
                    </a:solidFill>
                    <a:latin typeface="楷体" panose="02010609060101010101" pitchFamily="49" charset="-122"/>
                    <a:ea typeface="楷体" panose="02010609060101010101" pitchFamily="49" charset="-122"/>
                  </a:rPr>
                  <a:t>地证明</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600"/>
                  </a:spcBef>
                  <a:buFont typeface="Arial" panose="020B0604020202020204" pitchFamily="34" charset="0"/>
                  <a:buChar char="•"/>
                </a:pPr>
                <a:r>
                  <a:rPr lang="zh-CN" altLang="en-US" sz="1200" b="1">
                    <a:solidFill>
                      <a:srgbClr val="C00000"/>
                    </a:solidFill>
                    <a:latin typeface="+mn-ea"/>
                  </a:rPr>
                  <a:t>一致性</a:t>
                </a:r>
                <a:r>
                  <a:rPr lang="en-US" altLang="zh-CN" sz="1200" b="1">
                    <a:solidFill>
                      <a:schemeClr val="accent6">
                        <a:lumMod val="50000"/>
                      </a:schemeClr>
                    </a:solidFill>
                    <a:latin typeface="+mn-ea"/>
                  </a:rPr>
                  <a:t>(consistency)</a:t>
                </a:r>
                <a:r>
                  <a:rPr lang="zh-CN" altLang="en-US" sz="1200" b="1">
                    <a:solidFill>
                      <a:schemeClr val="accent6">
                        <a:lumMod val="50000"/>
                      </a:schemeClr>
                    </a:solidFill>
                    <a:latin typeface="楷体" panose="02010609060101010101" pitchFamily="49" charset="-122"/>
                    <a:ea typeface="楷体" panose="02010609060101010101" pitchFamily="49" charset="-122"/>
                  </a:rPr>
                  <a:t>：一致性可以被形式地证明，该证明必须是关于有穷对象的有穷证明</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600"/>
                  </a:spcBef>
                  <a:buFont typeface="Arial" panose="020B0604020202020204" pitchFamily="34" charset="0"/>
                  <a:buChar char="•"/>
                </a:pPr>
                <a:r>
                  <a:rPr lang="zh-CN" altLang="en-US" sz="1200" b="1">
                    <a:solidFill>
                      <a:srgbClr val="C00000"/>
                    </a:solidFill>
                    <a:latin typeface="+mn-ea"/>
                  </a:rPr>
                  <a:t>保守性</a:t>
                </a:r>
                <a:r>
                  <a:rPr lang="en-US" altLang="zh-CN" sz="1200" b="1">
                    <a:solidFill>
                      <a:schemeClr val="accent6">
                        <a:lumMod val="50000"/>
                      </a:schemeClr>
                    </a:solidFill>
                    <a:latin typeface="+mn-ea"/>
                  </a:rPr>
                  <a:t>(conservation)</a:t>
                </a:r>
                <a:r>
                  <a:rPr lang="zh-CN" altLang="en-US" sz="1200" b="1">
                    <a:solidFill>
                      <a:schemeClr val="accent6">
                        <a:lumMod val="50000"/>
                      </a:schemeClr>
                    </a:solidFill>
                    <a:latin typeface="楷体" panose="02010609060101010101" pitchFamily="49" charset="-122"/>
                    <a:ea typeface="楷体" panose="02010609060101010101" pitchFamily="49" charset="-122"/>
                  </a:rPr>
                  <a:t>：与真实对象</a:t>
                </a:r>
                <a:r>
                  <a:rPr lang="en-US" altLang="zh-CN" sz="1200" b="1">
                    <a:solidFill>
                      <a:schemeClr val="accent6">
                        <a:lumMod val="50000"/>
                      </a:schemeClr>
                    </a:solidFill>
                    <a:latin typeface="+mn-ea"/>
                  </a:rPr>
                  <a:t>(real object)</a:t>
                </a:r>
                <a:r>
                  <a:rPr lang="zh-CN" altLang="en-US" sz="1200" b="1">
                    <a:solidFill>
                      <a:schemeClr val="accent6">
                        <a:lumMod val="50000"/>
                      </a:schemeClr>
                    </a:solidFill>
                    <a:latin typeface="楷体" panose="02010609060101010101" pitchFamily="49" charset="-122"/>
                    <a:ea typeface="楷体" panose="02010609060101010101" pitchFamily="49" charset="-122"/>
                  </a:rPr>
                  <a:t>相关的命题的证明可借助理念对象</a:t>
                </a:r>
                <a:r>
                  <a:rPr lang="en-US" altLang="zh-CN" sz="1200" b="1">
                    <a:solidFill>
                      <a:schemeClr val="accent6">
                        <a:lumMod val="50000"/>
                      </a:schemeClr>
                    </a:solidFill>
                    <a:latin typeface="+mn-ea"/>
                  </a:rPr>
                  <a:t>(ideal object)</a:t>
                </a:r>
                <a:r>
                  <a:rPr lang="zh-CN" altLang="en-US" sz="1200" b="1">
                    <a:solidFill>
                      <a:schemeClr val="accent6">
                        <a:lumMod val="50000"/>
                      </a:schemeClr>
                    </a:solidFill>
                    <a:latin typeface="楷体" panose="02010609060101010101" pitchFamily="49" charset="-122"/>
                    <a:ea typeface="楷体" panose="02010609060101010101" pitchFamily="49" charset="-122"/>
                  </a:rPr>
                  <a:t>，但这些理念对象必须能够消解掉，即可以不依赖理念对象而证明该命题</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657350" lvl="3" indent="-285750">
                  <a:spcBef>
                    <a:spcPts val="600"/>
                  </a:spcBef>
                  <a:buFont typeface="Arial" panose="020B0604020202020204" pitchFamily="34" charset="0"/>
                  <a:buChar char="•"/>
                </a:pPr>
                <a:r>
                  <a:rPr lang="zh-CN" altLang="en-US" sz="1050" b="1">
                    <a:solidFill>
                      <a:schemeClr val="accent2">
                        <a:lumMod val="50000"/>
                      </a:schemeClr>
                    </a:solidFill>
                    <a:latin typeface="+mn-ea"/>
                  </a:rPr>
                  <a:t>真实对象是现实世界客观存在的，像</a:t>
                </a:r>
                <a14:m>
                  <m:oMath xmlns:m="http://schemas.openxmlformats.org/officeDocument/2006/math">
                    <m:r>
                      <a:rPr lang="en-US" altLang="zh-CN" sz="1050" b="1" i="1" smtClean="0">
                        <a:solidFill>
                          <a:schemeClr val="accent2">
                            <a:lumMod val="50000"/>
                          </a:schemeClr>
                        </a:solidFill>
                        <a:latin typeface="Cambria Math" panose="02040503050406030204" pitchFamily="18" charset="0"/>
                      </a:rPr>
                      <m:t>𝟏</m:t>
                    </m:r>
                    <m:r>
                      <a:rPr lang="en-US" altLang="zh-CN" sz="1050" b="1" i="1" smtClean="0">
                        <a:solidFill>
                          <a:schemeClr val="accent2">
                            <a:lumMod val="50000"/>
                          </a:schemeClr>
                        </a:solidFill>
                        <a:latin typeface="Cambria Math" panose="02040503050406030204" pitchFamily="18" charset="0"/>
                      </a:rPr>
                      <m:t>,</m:t>
                    </m:r>
                    <m:r>
                      <a:rPr lang="en-US" altLang="zh-CN" sz="1050" b="1" i="1" smtClean="0">
                        <a:solidFill>
                          <a:schemeClr val="accent2">
                            <a:lumMod val="50000"/>
                          </a:schemeClr>
                        </a:solidFill>
                        <a:latin typeface="Cambria Math" panose="02040503050406030204" pitchFamily="18" charset="0"/>
                      </a:rPr>
                      <m:t>𝟐</m:t>
                    </m:r>
                    <m:r>
                      <a:rPr lang="en-US" altLang="zh-CN" sz="1050" b="1" i="1" smtClean="0">
                        <a:solidFill>
                          <a:schemeClr val="accent2">
                            <a:lumMod val="50000"/>
                          </a:schemeClr>
                        </a:solidFill>
                        <a:latin typeface="Cambria Math" panose="02040503050406030204" pitchFamily="18" charset="0"/>
                      </a:rPr>
                      <m:t>,</m:t>
                    </m:r>
                    <m:r>
                      <a:rPr lang="en-US" altLang="zh-CN" sz="1050" b="1" i="1" smtClean="0">
                        <a:solidFill>
                          <a:schemeClr val="accent2">
                            <a:lumMod val="50000"/>
                          </a:schemeClr>
                        </a:solidFill>
                        <a:latin typeface="Cambria Math" panose="02040503050406030204" pitchFamily="18" charset="0"/>
                      </a:rPr>
                      <m:t>𝟑</m:t>
                    </m:r>
                    <m:r>
                      <a:rPr lang="en-US" altLang="zh-CN" sz="1050" b="1" i="1" smtClean="0">
                        <a:solidFill>
                          <a:schemeClr val="accent2">
                            <a:lumMod val="50000"/>
                          </a:schemeClr>
                        </a:solidFill>
                        <a:latin typeface="Cambria Math" panose="02040503050406030204" pitchFamily="18" charset="0"/>
                      </a:rPr>
                      <m:t>,⋯</m:t>
                    </m:r>
                  </m:oMath>
                </a14:m>
                <a:r>
                  <a:rPr lang="zh-CN" altLang="en-US" sz="1050" b="1">
                    <a:solidFill>
                      <a:schemeClr val="accent2">
                        <a:lumMod val="50000"/>
                      </a:schemeClr>
                    </a:solidFill>
                    <a:latin typeface="+mn-ea"/>
                  </a:rPr>
                  <a:t>这样的对象，理念对象是那些诸如潜无穷这样变化的，即将实现的、正被产生的对象。希尔伯特不假定实无穷，但接受潜无穷</a:t>
                </a:r>
                <a:endParaRPr lang="en-US" altLang="zh-CN" sz="1050" b="1">
                  <a:solidFill>
                    <a:schemeClr val="accent2">
                      <a:lumMod val="50000"/>
                    </a:schemeClr>
                  </a:solidFill>
                  <a:latin typeface="+mn-ea"/>
                </a:endParaRPr>
              </a:p>
              <a:p>
                <a:pPr marL="1200150" lvl="2" indent="-285750">
                  <a:spcBef>
                    <a:spcPts val="600"/>
                  </a:spcBef>
                  <a:buFont typeface="Arial" panose="020B0604020202020204" pitchFamily="34" charset="0"/>
                  <a:buChar char="•"/>
                </a:pPr>
                <a:r>
                  <a:rPr lang="zh-CN" altLang="en-US" sz="1200" b="1">
                    <a:solidFill>
                      <a:srgbClr val="C00000"/>
                    </a:solidFill>
                    <a:latin typeface="+mn-ea"/>
                  </a:rPr>
                  <a:t>可判定性</a:t>
                </a:r>
                <a:r>
                  <a:rPr lang="en-US" altLang="zh-CN" sz="1200" b="1">
                    <a:solidFill>
                      <a:schemeClr val="accent6">
                        <a:lumMod val="50000"/>
                      </a:schemeClr>
                    </a:solidFill>
                    <a:latin typeface="+mn-ea"/>
                  </a:rPr>
                  <a:t>(decidability)</a:t>
                </a:r>
                <a:r>
                  <a:rPr lang="zh-CN" altLang="en-US" sz="1200" b="1">
                    <a:solidFill>
                      <a:schemeClr val="accent6">
                        <a:lumMod val="50000"/>
                      </a:schemeClr>
                    </a:solidFill>
                    <a:latin typeface="楷体" panose="02010609060101010101" pitchFamily="49" charset="-122"/>
                    <a:ea typeface="楷体" panose="02010609060101010101" pitchFamily="49" charset="-122"/>
                  </a:rPr>
                  <a:t>：存在一种算法使得任给数学命题该算法都能判定它是否可证</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626CC09B-A250-4F57-806D-68FD49A3469B}"/>
                  </a:ext>
                </a:extLst>
              </p:cNvPr>
              <p:cNvSpPr txBox="1">
                <a:spLocks noRot="1" noChangeAspect="1" noMove="1" noResize="1" noEditPoints="1" noAdjustHandles="1" noChangeArrowheads="1" noChangeShapeType="1" noTextEdit="1"/>
              </p:cNvSpPr>
              <p:nvPr/>
            </p:nvSpPr>
            <p:spPr>
              <a:xfrm>
                <a:off x="768413" y="801801"/>
                <a:ext cx="7607168" cy="3770263"/>
              </a:xfrm>
              <a:prstGeom prst="rect">
                <a:avLst/>
              </a:prstGeom>
              <a:blipFill>
                <a:blip r:embed="rId2"/>
                <a:stretch>
                  <a:fillRect l="-321" t="-485" r="-16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4721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数理逻辑的发展</a:t>
            </a:r>
            <a:r>
              <a:rPr lang="en-US" altLang="zh-CN" sz="1400"/>
              <a:t>-</a:t>
            </a:r>
            <a:r>
              <a:rPr lang="zh-CN" altLang="en-US" sz="1400"/>
              <a:t>形式主义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35</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626CC09B-A250-4F57-806D-68FD49A3469B}"/>
              </a:ext>
            </a:extLst>
          </p:cNvPr>
          <p:cNvSpPr txBox="1"/>
          <p:nvPr/>
        </p:nvSpPr>
        <p:spPr>
          <a:xfrm>
            <a:off x="768413" y="820483"/>
            <a:ext cx="7607168" cy="3762568"/>
          </a:xfrm>
          <a:prstGeom prst="rect">
            <a:avLst/>
          </a:prstGeom>
          <a:solidFill>
            <a:schemeClr val="accent5">
              <a:lumMod val="20000"/>
              <a:lumOff val="80000"/>
            </a:schemeClr>
          </a:solidFill>
        </p:spPr>
        <p:txBody>
          <a:bodyPr wrap="square" rtlCol="0">
            <a:spAutoFit/>
          </a:bodyPr>
          <a:lstStyle/>
          <a:p>
            <a:pPr marL="285750" indent="-285750">
              <a:spcBef>
                <a:spcPts val="600"/>
              </a:spcBef>
              <a:spcAft>
                <a:spcPts val="3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希尔伯特纲领的意义</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spcAft>
                <a:spcPts val="300"/>
              </a:spcAft>
              <a:buFont typeface="Arial" panose="020B0604020202020204" pitchFamily="34" charset="0"/>
              <a:buChar char="•"/>
            </a:pPr>
            <a:r>
              <a:rPr lang="zh-CN" altLang="en-US" sz="1400" b="1">
                <a:solidFill>
                  <a:srgbClr val="002060"/>
                </a:solidFill>
              </a:rPr>
              <a:t>希尔伯特的工作和思想促进了对一致性、完全性等逻辑系统元问题的研究，标志着“</a:t>
            </a:r>
            <a:r>
              <a:rPr lang="zh-CN" altLang="en-US" sz="1400" b="1">
                <a:solidFill>
                  <a:srgbClr val="C00000"/>
                </a:solidFill>
              </a:rPr>
              <a:t>证明论</a:t>
            </a:r>
            <a:r>
              <a:rPr lang="zh-CN" altLang="en-US" sz="1400" b="1">
                <a:solidFill>
                  <a:srgbClr val="002060"/>
                </a:solidFill>
              </a:rPr>
              <a:t>”，也称为“</a:t>
            </a:r>
            <a:r>
              <a:rPr lang="zh-CN" altLang="en-US" sz="1400" b="1">
                <a:solidFill>
                  <a:srgbClr val="C00000"/>
                </a:solidFill>
              </a:rPr>
              <a:t>元数学</a:t>
            </a:r>
            <a:r>
              <a:rPr lang="zh-CN" altLang="en-US" sz="1400" b="1">
                <a:solidFill>
                  <a:srgbClr val="002060"/>
                </a:solidFill>
              </a:rPr>
              <a:t>”的诞生，也标志一阶逻辑系统本身第一次被作为独立研究对象</a:t>
            </a:r>
            <a:endParaRPr lang="en-US" altLang="zh-CN" sz="1400" b="1">
              <a:solidFill>
                <a:srgbClr val="002060"/>
              </a:solidFill>
            </a:endParaRPr>
          </a:p>
          <a:p>
            <a:pPr marL="1200150" lvl="2" indent="-285750">
              <a:spcBef>
                <a:spcPts val="600"/>
              </a:spcBef>
              <a:spcAft>
                <a:spcPts val="300"/>
              </a:spcAft>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希尔伯特在</a:t>
            </a:r>
            <a:r>
              <a:rPr lang="en-US" altLang="zh-CN" sz="1200" b="1">
                <a:solidFill>
                  <a:schemeClr val="accent6">
                    <a:lumMod val="50000"/>
                  </a:schemeClr>
                </a:solidFill>
                <a:latin typeface="楷体" panose="02010609060101010101" pitchFamily="49" charset="-122"/>
                <a:ea typeface="楷体" panose="02010609060101010101" pitchFamily="49" charset="-122"/>
              </a:rPr>
              <a:t>1928</a:t>
            </a:r>
            <a:r>
              <a:rPr lang="zh-CN" altLang="en-US" sz="1200" b="1">
                <a:solidFill>
                  <a:schemeClr val="accent6">
                    <a:lumMod val="50000"/>
                  </a:schemeClr>
                </a:solidFill>
                <a:latin typeface="楷体" panose="02010609060101010101" pitchFamily="49" charset="-122"/>
                <a:ea typeface="楷体" panose="02010609060101010101" pitchFamily="49" charset="-122"/>
              </a:rPr>
              <a:t>年的一次演讲中明确提出了一阶逻辑的完备性问题，即任意一个命题，它或者它的否定能否在一阶逻辑中被证明</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742950" lvl="1" indent="-285750">
              <a:spcBef>
                <a:spcPts val="600"/>
              </a:spcBef>
              <a:spcAft>
                <a:spcPts val="300"/>
              </a:spcAft>
              <a:buFont typeface="Arial" panose="020B0604020202020204" pitchFamily="34" charset="0"/>
              <a:buChar char="•"/>
            </a:pPr>
            <a:r>
              <a:rPr lang="zh-CN" altLang="en-US" sz="1400" b="1">
                <a:solidFill>
                  <a:srgbClr val="002060"/>
                </a:solidFill>
              </a:rPr>
              <a:t>鉴于实无穷和潜无穷的争论，希尔伯特希望形式系统的一致性必须在形式系统内部证明，而且这种证明必须是有穷的，这促进了使用有穷方法证明无穷对象性质的研究</a:t>
            </a:r>
            <a:endParaRPr lang="en-US" altLang="zh-CN" sz="1400" b="1">
              <a:solidFill>
                <a:srgbClr val="002060"/>
              </a:solidFill>
            </a:endParaRPr>
          </a:p>
          <a:p>
            <a:pPr marL="1200150" lvl="2" indent="-285750">
              <a:spcBef>
                <a:spcPts val="600"/>
              </a:spcBef>
              <a:spcAft>
                <a:spcPts val="300"/>
              </a:spcAft>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形式系统的证明是从公理集出发按照演绎规则进行演算的公式序列，这种公式序列的长度必须是有穷的，其中的公式都应该是有穷公式，涉及的方法必须是有穷方法。希尔伯特没有明确给出有穷方法的含义，但认为数学归纳法是有穷方法。</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742950" lvl="1" indent="-285750">
              <a:spcBef>
                <a:spcPts val="600"/>
              </a:spcBef>
              <a:spcAft>
                <a:spcPts val="300"/>
              </a:spcAft>
              <a:buFont typeface="Arial" panose="020B0604020202020204" pitchFamily="34" charset="0"/>
              <a:buChar char="•"/>
            </a:pPr>
            <a:r>
              <a:rPr lang="zh-CN" altLang="en-US" sz="1400" b="1">
                <a:solidFill>
                  <a:srgbClr val="002060"/>
                </a:solidFill>
              </a:rPr>
              <a:t>希尔伯特强调应有机械的、能行的方法判定一个公式是否是形式系统的公理，一个公式否在形式系统可证，这促进了人们对</a:t>
            </a:r>
            <a:r>
              <a:rPr lang="zh-CN" altLang="en-US" sz="1400" b="1">
                <a:solidFill>
                  <a:srgbClr val="C00000"/>
                </a:solidFill>
              </a:rPr>
              <a:t>能行可计算性</a:t>
            </a:r>
            <a:r>
              <a:rPr lang="zh-CN" altLang="en-US" sz="1400" b="1">
                <a:solidFill>
                  <a:srgbClr val="002060"/>
                </a:solidFill>
              </a:rPr>
              <a:t>的研究</a:t>
            </a:r>
            <a:endParaRPr lang="en-US" altLang="zh-CN" sz="1400" b="1">
              <a:solidFill>
                <a:srgbClr val="002060"/>
              </a:solidFill>
            </a:endParaRPr>
          </a:p>
          <a:p>
            <a:pPr marL="742950" lvl="1" indent="-285750">
              <a:spcBef>
                <a:spcPts val="600"/>
              </a:spcBef>
              <a:spcAft>
                <a:spcPts val="300"/>
              </a:spcAft>
              <a:buFont typeface="Arial" panose="020B0604020202020204" pitchFamily="34" charset="0"/>
              <a:buChar char="•"/>
            </a:pPr>
            <a:r>
              <a:rPr lang="zh-CN" altLang="en-US" sz="1400" b="1">
                <a:solidFill>
                  <a:srgbClr val="002060"/>
                </a:solidFill>
              </a:rPr>
              <a:t>希尔伯特纲领创造了</a:t>
            </a:r>
            <a:r>
              <a:rPr lang="zh-CN" altLang="en-US" sz="1400" b="1">
                <a:solidFill>
                  <a:srgbClr val="C00000"/>
                </a:solidFill>
              </a:rPr>
              <a:t>形式化研究方法</a:t>
            </a:r>
            <a:r>
              <a:rPr lang="zh-CN" altLang="en-US" sz="1400" b="1">
                <a:solidFill>
                  <a:srgbClr val="002060"/>
                </a:solidFill>
              </a:rPr>
              <a:t>，使数学的公理化方法发展到新阶段</a:t>
            </a:r>
            <a:endParaRPr lang="en-US" altLang="zh-CN" sz="1400" b="1">
              <a:solidFill>
                <a:srgbClr val="002060"/>
              </a:solidFill>
            </a:endParaRPr>
          </a:p>
          <a:p>
            <a:pPr marL="1200150" lvl="2" indent="-285750">
              <a:spcBef>
                <a:spcPts val="600"/>
              </a:spcBef>
              <a:spcAft>
                <a:spcPts val="300"/>
              </a:spcAft>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现代数学的许多分支都热衷于创建形式系统，并对相关的元问题进行研究</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07120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数理逻辑的发展</a:t>
            </a:r>
            <a:r>
              <a:rPr lang="en-US" altLang="zh-CN" sz="1400"/>
              <a:t>-</a:t>
            </a:r>
            <a:r>
              <a:rPr lang="zh-CN" altLang="en-US" sz="1400"/>
              <a:t>能行可计算性的探索</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36</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626CC09B-A250-4F57-806D-68FD49A3469B}"/>
                  </a:ext>
                </a:extLst>
              </p:cNvPr>
              <p:cNvSpPr txBox="1"/>
              <p:nvPr/>
            </p:nvSpPr>
            <p:spPr>
              <a:xfrm>
                <a:off x="768413" y="794106"/>
                <a:ext cx="7607168" cy="3785652"/>
              </a:xfrm>
              <a:prstGeom prst="rect">
                <a:avLst/>
              </a:prstGeom>
              <a:solidFill>
                <a:schemeClr val="accent5">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直觉主义对可构造性和形式主义对可判定性的研究促进人们对可计算性的探索</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rgbClr val="002060"/>
                    </a:solidFill>
                  </a:rPr>
                  <a:t>到</a:t>
                </a:r>
                <a:r>
                  <a:rPr lang="en-US" altLang="zh-CN" sz="1400" b="1">
                    <a:solidFill>
                      <a:srgbClr val="002060"/>
                    </a:solidFill>
                  </a:rPr>
                  <a:t>1936</a:t>
                </a:r>
                <a:r>
                  <a:rPr lang="zh-CN" altLang="en-US" sz="1400" b="1">
                    <a:solidFill>
                      <a:srgbClr val="002060"/>
                    </a:solidFill>
                  </a:rPr>
                  <a:t>年，有四种等价的，对可计算性的精确描述被提出</a:t>
                </a:r>
                <a:endParaRPr lang="en-US" altLang="zh-CN" sz="1400" b="1">
                  <a:solidFill>
                    <a:srgbClr val="002060"/>
                  </a:solidFill>
                </a:endParaRPr>
              </a:p>
              <a:p>
                <a:pPr marL="1200150" lvl="2" indent="-285750">
                  <a:spcBef>
                    <a:spcPts val="600"/>
                  </a:spcBef>
                  <a:buFont typeface="Arial" panose="020B0604020202020204" pitchFamily="34" charset="0"/>
                  <a:buChar char="•"/>
                </a:pPr>
                <a:r>
                  <a:rPr lang="en-US" altLang="zh-CN" sz="1200" b="1">
                    <a:solidFill>
                      <a:schemeClr val="accent6">
                        <a:lumMod val="50000"/>
                      </a:schemeClr>
                    </a:solidFill>
                    <a:latin typeface="楷体" panose="02010609060101010101" pitchFamily="49" charset="-122"/>
                    <a:ea typeface="楷体" panose="02010609060101010101" pitchFamily="49" charset="-122"/>
                  </a:rPr>
                  <a:t>1936</a:t>
                </a:r>
                <a:r>
                  <a:rPr lang="zh-CN" altLang="en-US" sz="1200" b="1">
                    <a:solidFill>
                      <a:schemeClr val="accent6">
                        <a:lumMod val="50000"/>
                      </a:schemeClr>
                    </a:solidFill>
                    <a:latin typeface="楷体" panose="02010609060101010101" pitchFamily="49" charset="-122"/>
                    <a:ea typeface="楷体" panose="02010609060101010101" pitchFamily="49" charset="-122"/>
                  </a:rPr>
                  <a:t>年哥德尔、埃尔布朗</a:t>
                </a:r>
                <a:r>
                  <a:rPr lang="en-US" altLang="zh-CN" sz="1200" b="1">
                    <a:solidFill>
                      <a:schemeClr val="accent6">
                        <a:lumMod val="50000"/>
                      </a:schemeClr>
                    </a:solidFill>
                    <a:latin typeface="楷体" panose="02010609060101010101" pitchFamily="49" charset="-122"/>
                    <a:ea typeface="楷体" panose="02010609060101010101" pitchFamily="49" charset="-122"/>
                  </a:rPr>
                  <a:t>(J.Herbrand, 1908-1931</a:t>
                </a:r>
                <a:r>
                  <a:rPr lang="zh-CN" altLang="en-US" sz="1200" b="1">
                    <a:solidFill>
                      <a:schemeClr val="accent6">
                        <a:lumMod val="50000"/>
                      </a:schemeClr>
                    </a:solidFill>
                    <a:latin typeface="楷体" panose="02010609060101010101" pitchFamily="49" charset="-122"/>
                    <a:ea typeface="楷体" panose="02010609060101010101" pitchFamily="49" charset="-122"/>
                  </a:rPr>
                  <a:t>，法国数学家</a:t>
                </a: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zh-CN" altLang="en-US" sz="1200" b="1">
                    <a:solidFill>
                      <a:schemeClr val="accent6">
                        <a:lumMod val="50000"/>
                      </a:schemeClr>
                    </a:solidFill>
                    <a:latin typeface="楷体" panose="02010609060101010101" pitchFamily="49" charset="-122"/>
                    <a:ea typeface="楷体" panose="02010609060101010101" pitchFamily="49" charset="-122"/>
                  </a:rPr>
                  <a:t>和克林尼</a:t>
                </a:r>
                <a:r>
                  <a:rPr lang="en-US" altLang="zh-CN" sz="1200" b="1">
                    <a:solidFill>
                      <a:schemeClr val="accent6">
                        <a:lumMod val="50000"/>
                      </a:schemeClr>
                    </a:solidFill>
                    <a:latin typeface="楷体" panose="02010609060101010101" pitchFamily="49" charset="-122"/>
                    <a:ea typeface="楷体" panose="02010609060101010101" pitchFamily="49" charset="-122"/>
                  </a:rPr>
                  <a:t>(S. C. Kleene, 1909-1994</a:t>
                </a:r>
                <a:r>
                  <a:rPr lang="zh-CN" altLang="en-US" sz="1200" b="1">
                    <a:solidFill>
                      <a:schemeClr val="accent6">
                        <a:lumMod val="50000"/>
                      </a:schemeClr>
                    </a:solidFill>
                    <a:latin typeface="楷体" panose="02010609060101010101" pitchFamily="49" charset="-122"/>
                    <a:ea typeface="楷体" panose="02010609060101010101" pitchFamily="49" charset="-122"/>
                  </a:rPr>
                  <a:t>，美国数学家</a:t>
                </a: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zh-CN" altLang="en-US" sz="1200" b="1">
                    <a:solidFill>
                      <a:schemeClr val="accent6">
                        <a:lumMod val="50000"/>
                      </a:schemeClr>
                    </a:solidFill>
                    <a:latin typeface="楷体" panose="02010609060101010101" pitchFamily="49" charset="-122"/>
                    <a:ea typeface="楷体" panose="02010609060101010101" pitchFamily="49" charset="-122"/>
                  </a:rPr>
                  <a:t>根据方程演算定义的一般递归函数</a:t>
                </a:r>
                <a:r>
                  <a:rPr lang="en-US" altLang="zh-CN" sz="1200" b="1">
                    <a:solidFill>
                      <a:schemeClr val="accent6">
                        <a:lumMod val="50000"/>
                      </a:schemeClr>
                    </a:solidFill>
                    <a:latin typeface="楷体" panose="02010609060101010101" pitchFamily="49" charset="-122"/>
                    <a:ea typeface="楷体" panose="02010609060101010101" pitchFamily="49" charset="-122"/>
                  </a:rPr>
                  <a:t>(general recursive function)</a:t>
                </a:r>
                <a:r>
                  <a:rPr lang="zh-CN" altLang="en-US" sz="1200" b="1">
                    <a:solidFill>
                      <a:schemeClr val="accent6">
                        <a:lumMod val="50000"/>
                      </a:schemeClr>
                    </a:solidFill>
                    <a:latin typeface="楷体" panose="02010609060101010101" pitchFamily="49" charset="-122"/>
                    <a:ea typeface="楷体" panose="02010609060101010101" pitchFamily="49" charset="-122"/>
                  </a:rPr>
                  <a:t>，以及</a:t>
                </a:r>
                <a:r>
                  <a:rPr lang="en-US" altLang="zh-CN" sz="1200" b="1">
                    <a:solidFill>
                      <a:schemeClr val="accent6">
                        <a:lumMod val="50000"/>
                      </a:schemeClr>
                    </a:solidFill>
                    <a:latin typeface="楷体" panose="02010609060101010101" pitchFamily="49" charset="-122"/>
                    <a:ea typeface="楷体" panose="02010609060101010101" pitchFamily="49" charset="-122"/>
                  </a:rPr>
                  <a:t>1936</a:t>
                </a:r>
                <a:r>
                  <a:rPr lang="zh-CN" altLang="en-US" sz="1200" b="1">
                    <a:solidFill>
                      <a:schemeClr val="accent6">
                        <a:lumMod val="50000"/>
                      </a:schemeClr>
                    </a:solidFill>
                    <a:latin typeface="楷体" panose="02010609060101010101" pitchFamily="49" charset="-122"/>
                    <a:ea typeface="楷体" panose="02010609060101010101" pitchFamily="49" charset="-122"/>
                  </a:rPr>
                  <a:t>年哥德尔和克林尼定义的部分递归函数</a:t>
                </a:r>
                <a:r>
                  <a:rPr lang="en-US" altLang="zh-CN" sz="1200" b="1">
                    <a:solidFill>
                      <a:schemeClr val="accent6">
                        <a:lumMod val="50000"/>
                      </a:schemeClr>
                    </a:solidFill>
                    <a:latin typeface="楷体" panose="02010609060101010101" pitchFamily="49" charset="-122"/>
                    <a:ea typeface="楷体" panose="02010609060101010101" pitchFamily="49" charset="-122"/>
                  </a:rPr>
                  <a:t>(parital recursive function)</a:t>
                </a:r>
              </a:p>
              <a:p>
                <a:pPr marL="1200150" lvl="2" indent="-285750">
                  <a:spcBef>
                    <a:spcPts val="600"/>
                  </a:spcBef>
                  <a:buFont typeface="Arial" panose="020B0604020202020204" pitchFamily="34" charset="0"/>
                  <a:buChar char="•"/>
                </a:pPr>
                <a:r>
                  <a:rPr lang="en-US" altLang="zh-CN" sz="1200" b="1">
                    <a:solidFill>
                      <a:schemeClr val="accent6">
                        <a:lumMod val="50000"/>
                      </a:schemeClr>
                    </a:solidFill>
                    <a:latin typeface="楷体" panose="02010609060101010101" pitchFamily="49" charset="-122"/>
                    <a:ea typeface="楷体" panose="02010609060101010101" pitchFamily="49" charset="-122"/>
                  </a:rPr>
                  <a:t>1936</a:t>
                </a:r>
                <a:r>
                  <a:rPr lang="zh-CN" altLang="en-US" sz="1200" b="1">
                    <a:solidFill>
                      <a:schemeClr val="accent6">
                        <a:lumMod val="50000"/>
                      </a:schemeClr>
                    </a:solidFill>
                    <a:latin typeface="楷体" panose="02010609060101010101" pitchFamily="49" charset="-122"/>
                    <a:ea typeface="楷体" panose="02010609060101010101" pitchFamily="49" charset="-122"/>
                  </a:rPr>
                  <a:t>年，丘奇</a:t>
                </a:r>
                <a:r>
                  <a:rPr lang="en-US" altLang="zh-CN" sz="1200" b="1">
                    <a:solidFill>
                      <a:schemeClr val="accent6">
                        <a:lumMod val="50000"/>
                      </a:schemeClr>
                    </a:solidFill>
                    <a:latin typeface="楷体" panose="02010609060101010101" pitchFamily="49" charset="-122"/>
                    <a:ea typeface="楷体" panose="02010609060101010101" pitchFamily="49" charset="-122"/>
                  </a:rPr>
                  <a:t>(A. Church, 1903-1995</a:t>
                </a:r>
                <a:r>
                  <a:rPr lang="zh-CN" altLang="en-US" sz="1200" b="1">
                    <a:solidFill>
                      <a:schemeClr val="accent6">
                        <a:lumMod val="50000"/>
                      </a:schemeClr>
                    </a:solidFill>
                    <a:latin typeface="楷体" panose="02010609060101010101" pitchFamily="49" charset="-122"/>
                    <a:ea typeface="楷体" panose="02010609060101010101" pitchFamily="49" charset="-122"/>
                  </a:rPr>
                  <a:t>，美国数学家</a:t>
                </a: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zh-CN" altLang="en-US" sz="1200" b="1">
                    <a:solidFill>
                      <a:schemeClr val="accent6">
                        <a:lumMod val="50000"/>
                      </a:schemeClr>
                    </a:solidFill>
                    <a:latin typeface="楷体" panose="02010609060101010101" pitchFamily="49" charset="-122"/>
                    <a:ea typeface="楷体" panose="02010609060101010101" pitchFamily="49" charset="-122"/>
                  </a:rPr>
                  <a:t>通过</a:t>
                </a:r>
                <a14:m>
                  <m:oMath xmlns:m="http://schemas.openxmlformats.org/officeDocument/2006/math">
                    <m:r>
                      <a:rPr lang="en-US" altLang="zh-CN" sz="1200" b="1" i="1" smtClean="0">
                        <a:solidFill>
                          <a:schemeClr val="accent6">
                            <a:lumMod val="50000"/>
                          </a:schemeClr>
                        </a:solidFill>
                        <a:latin typeface="Cambria Math" panose="02040503050406030204" pitchFamily="18" charset="0"/>
                        <a:ea typeface="楷体" panose="02010609060101010101" pitchFamily="49" charset="-122"/>
                      </a:rPr>
                      <m:t>𝝀</m:t>
                    </m:r>
                  </m:oMath>
                </a14:m>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zh-CN" altLang="en-US" sz="1200" b="1">
                    <a:solidFill>
                      <a:schemeClr val="accent6">
                        <a:lumMod val="50000"/>
                      </a:schemeClr>
                    </a:solidFill>
                    <a:latin typeface="楷体" panose="02010609060101010101" pitchFamily="49" charset="-122"/>
                    <a:ea typeface="楷体" panose="02010609060101010101" pitchFamily="49" charset="-122"/>
                  </a:rPr>
                  <a:t>演算定义的</a:t>
                </a:r>
                <a14:m>
                  <m:oMath xmlns:m="http://schemas.openxmlformats.org/officeDocument/2006/math">
                    <m:r>
                      <a:rPr lang="en-US" altLang="zh-CN" sz="1200" b="1" i="1" smtClean="0">
                        <a:solidFill>
                          <a:schemeClr val="accent6">
                            <a:lumMod val="50000"/>
                          </a:schemeClr>
                        </a:solidFill>
                        <a:latin typeface="Cambria Math" panose="02040503050406030204" pitchFamily="18" charset="0"/>
                        <a:ea typeface="楷体" panose="02010609060101010101" pitchFamily="49" charset="-122"/>
                      </a:rPr>
                      <m:t>𝝀</m:t>
                    </m:r>
                  </m:oMath>
                </a14:m>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zh-CN" altLang="en-US" sz="1200" b="1">
                    <a:solidFill>
                      <a:schemeClr val="accent6">
                        <a:lumMod val="50000"/>
                      </a:schemeClr>
                    </a:solidFill>
                    <a:latin typeface="楷体" panose="02010609060101010101" pitchFamily="49" charset="-122"/>
                    <a:ea typeface="楷体" panose="02010609060101010101" pitchFamily="49" charset="-122"/>
                  </a:rPr>
                  <a:t>可定义函数</a:t>
                </a:r>
                <a:r>
                  <a:rPr lang="en-US" altLang="zh-CN" sz="1200" b="1">
                    <a:solidFill>
                      <a:schemeClr val="accent6">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1200" b="1" i="1" smtClean="0">
                        <a:solidFill>
                          <a:schemeClr val="accent6">
                            <a:lumMod val="50000"/>
                          </a:schemeClr>
                        </a:solidFill>
                        <a:latin typeface="Cambria Math" panose="02040503050406030204" pitchFamily="18" charset="0"/>
                        <a:ea typeface="楷体" panose="02010609060101010101" pitchFamily="49" charset="-122"/>
                      </a:rPr>
                      <m:t>𝝀</m:t>
                    </m:r>
                  </m:oMath>
                </a14:m>
                <a:r>
                  <a:rPr lang="en-US" altLang="zh-CN" sz="1200" b="1">
                    <a:solidFill>
                      <a:schemeClr val="accent6">
                        <a:lumMod val="50000"/>
                      </a:schemeClr>
                    </a:solidFill>
                    <a:latin typeface="楷体" panose="02010609060101010101" pitchFamily="49" charset="-122"/>
                    <a:ea typeface="楷体" panose="02010609060101010101" pitchFamily="49" charset="-122"/>
                  </a:rPr>
                  <a:t>-definable function)</a:t>
                </a:r>
              </a:p>
              <a:p>
                <a:pPr marL="1200150" lvl="2" indent="-285750">
                  <a:spcBef>
                    <a:spcPts val="600"/>
                  </a:spcBef>
                  <a:buFont typeface="Arial" panose="020B0604020202020204" pitchFamily="34" charset="0"/>
                  <a:buChar char="•"/>
                </a:pPr>
                <a:r>
                  <a:rPr lang="en-US" altLang="zh-CN" sz="1200" b="1">
                    <a:solidFill>
                      <a:schemeClr val="accent6">
                        <a:lumMod val="50000"/>
                      </a:schemeClr>
                    </a:solidFill>
                    <a:latin typeface="楷体" panose="02010609060101010101" pitchFamily="49" charset="-122"/>
                    <a:ea typeface="楷体" panose="02010609060101010101" pitchFamily="49" charset="-122"/>
                  </a:rPr>
                  <a:t>1936</a:t>
                </a:r>
                <a:r>
                  <a:rPr lang="zh-CN" altLang="en-US" sz="1200" b="1">
                    <a:solidFill>
                      <a:schemeClr val="accent6">
                        <a:lumMod val="50000"/>
                      </a:schemeClr>
                    </a:solidFill>
                    <a:latin typeface="楷体" panose="02010609060101010101" pitchFamily="49" charset="-122"/>
                    <a:ea typeface="楷体" panose="02010609060101010101" pitchFamily="49" charset="-122"/>
                  </a:rPr>
                  <a:t>年，图灵</a:t>
                </a:r>
                <a:r>
                  <a:rPr lang="en-US" altLang="zh-CN" sz="1200" b="1">
                    <a:solidFill>
                      <a:schemeClr val="accent6">
                        <a:lumMod val="50000"/>
                      </a:schemeClr>
                    </a:solidFill>
                    <a:latin typeface="楷体" panose="02010609060101010101" pitchFamily="49" charset="-122"/>
                    <a:ea typeface="楷体" panose="02010609060101010101" pitchFamily="49" charset="-122"/>
                  </a:rPr>
                  <a:t>(A. Turing, 1912-1954</a:t>
                </a:r>
                <a:r>
                  <a:rPr lang="zh-CN" altLang="en-US" sz="1200" b="1">
                    <a:solidFill>
                      <a:schemeClr val="accent6">
                        <a:lumMod val="50000"/>
                      </a:schemeClr>
                    </a:solidFill>
                    <a:latin typeface="楷体" panose="02010609060101010101" pitchFamily="49" charset="-122"/>
                    <a:ea typeface="楷体" panose="02010609060101010101" pitchFamily="49" charset="-122"/>
                  </a:rPr>
                  <a:t>，英国数学家、逻辑学家</a:t>
                </a: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zh-CN" altLang="en-US" sz="1200" b="1">
                    <a:solidFill>
                      <a:schemeClr val="accent6">
                        <a:lumMod val="50000"/>
                      </a:schemeClr>
                    </a:solidFill>
                    <a:latin typeface="楷体" panose="02010609060101010101" pitchFamily="49" charset="-122"/>
                    <a:ea typeface="楷体" panose="02010609060101010101" pitchFamily="49" charset="-122"/>
                  </a:rPr>
                  <a:t>基于图灵机定义的图灵可计算函数</a:t>
                </a:r>
                <a:r>
                  <a:rPr lang="en-US" altLang="zh-CN" sz="1200" b="1">
                    <a:solidFill>
                      <a:schemeClr val="accent6">
                        <a:lumMod val="50000"/>
                      </a:schemeClr>
                    </a:solidFill>
                    <a:latin typeface="楷体" panose="02010609060101010101" pitchFamily="49" charset="-122"/>
                    <a:ea typeface="楷体" panose="02010609060101010101" pitchFamily="49" charset="-122"/>
                  </a:rPr>
                  <a:t>(Turing computable function)</a:t>
                </a:r>
              </a:p>
              <a:p>
                <a:pPr marL="742950" lvl="1" indent="-285750">
                  <a:spcBef>
                    <a:spcPts val="600"/>
                  </a:spcBef>
                  <a:buFont typeface="Arial" panose="020B0604020202020204" pitchFamily="34" charset="0"/>
                  <a:buChar char="•"/>
                </a:pPr>
                <a:r>
                  <a:rPr lang="zh-CN" altLang="en-US" sz="1400" b="1">
                    <a:solidFill>
                      <a:srgbClr val="002060"/>
                    </a:solidFill>
                  </a:rPr>
                  <a:t>多年后，陆续又有三种等价的，关于可计算性的精确描述被提出</a:t>
                </a:r>
                <a:endParaRPr lang="en-US" altLang="zh-CN" sz="1400" b="1">
                  <a:solidFill>
                    <a:srgbClr val="002060"/>
                  </a:solidFill>
                </a:endParaRPr>
              </a:p>
              <a:p>
                <a:pPr marL="1200150" lvl="2" indent="-285750">
                  <a:spcBef>
                    <a:spcPts val="600"/>
                  </a:spcBef>
                  <a:buFont typeface="Arial" panose="020B0604020202020204" pitchFamily="34" charset="0"/>
                  <a:buChar char="•"/>
                </a:pPr>
                <a:r>
                  <a:rPr lang="en-US" altLang="zh-CN" sz="1200" b="1">
                    <a:solidFill>
                      <a:schemeClr val="accent6">
                        <a:lumMod val="50000"/>
                      </a:schemeClr>
                    </a:solidFill>
                    <a:latin typeface="楷体" panose="02010609060101010101" pitchFamily="49" charset="-122"/>
                    <a:ea typeface="楷体" panose="02010609060101010101" pitchFamily="49" charset="-122"/>
                  </a:rPr>
                  <a:t>1943</a:t>
                </a:r>
                <a:r>
                  <a:rPr lang="zh-CN" altLang="en-US" sz="1200" b="1">
                    <a:solidFill>
                      <a:schemeClr val="accent6">
                        <a:lumMod val="50000"/>
                      </a:schemeClr>
                    </a:solidFill>
                    <a:latin typeface="楷体" panose="02010609060101010101" pitchFamily="49" charset="-122"/>
                    <a:ea typeface="楷体" panose="02010609060101010101" pitchFamily="49" charset="-122"/>
                  </a:rPr>
                  <a:t>年，波斯特</a:t>
                </a:r>
                <a:r>
                  <a:rPr lang="en-US" altLang="zh-CN" sz="1200" b="1">
                    <a:solidFill>
                      <a:schemeClr val="accent6">
                        <a:lumMod val="50000"/>
                      </a:schemeClr>
                    </a:solidFill>
                    <a:latin typeface="楷体" panose="02010609060101010101" pitchFamily="49" charset="-122"/>
                    <a:ea typeface="楷体" panose="02010609060101010101" pitchFamily="49" charset="-122"/>
                  </a:rPr>
                  <a:t>(E. L. Post, 1897-1954</a:t>
                </a:r>
                <a:r>
                  <a:rPr lang="zh-CN" altLang="en-US" sz="1200" b="1">
                    <a:solidFill>
                      <a:schemeClr val="accent6">
                        <a:lumMod val="50000"/>
                      </a:schemeClr>
                    </a:solidFill>
                    <a:latin typeface="楷体" panose="02010609060101010101" pitchFamily="49" charset="-122"/>
                    <a:ea typeface="楷体" panose="02010609060101010101" pitchFamily="49" charset="-122"/>
                  </a:rPr>
                  <a:t>，波兰</a:t>
                </a: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zh-CN" altLang="en-US" sz="1200" b="1">
                    <a:solidFill>
                      <a:schemeClr val="accent6">
                        <a:lumMod val="50000"/>
                      </a:schemeClr>
                    </a:solidFill>
                    <a:latin typeface="楷体" panose="02010609060101010101" pitchFamily="49" charset="-122"/>
                    <a:ea typeface="楷体" panose="02010609060101010101" pitchFamily="49" charset="-122"/>
                  </a:rPr>
                  <a:t>美国数学家</a:t>
                </a: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zh-CN" altLang="en-US" sz="1200" b="1">
                    <a:solidFill>
                      <a:schemeClr val="accent6">
                        <a:lumMod val="50000"/>
                      </a:schemeClr>
                    </a:solidFill>
                    <a:latin typeface="楷体" panose="02010609060101010101" pitchFamily="49" charset="-122"/>
                    <a:ea typeface="楷体" panose="02010609060101010101" pitchFamily="49" charset="-122"/>
                  </a:rPr>
                  <a:t>基于典范演绎系统</a:t>
                </a:r>
                <a:r>
                  <a:rPr lang="en-US" altLang="zh-CN" sz="1200" b="1">
                    <a:solidFill>
                      <a:schemeClr val="accent6">
                        <a:lumMod val="50000"/>
                      </a:schemeClr>
                    </a:solidFill>
                    <a:latin typeface="楷体" panose="02010609060101010101" pitchFamily="49" charset="-122"/>
                    <a:ea typeface="楷体" panose="02010609060101010101" pitchFamily="49" charset="-122"/>
                  </a:rPr>
                  <a:t>(canonical deductioin system)</a:t>
                </a:r>
                <a:r>
                  <a:rPr lang="zh-CN" altLang="en-US" sz="1200" b="1">
                    <a:solidFill>
                      <a:schemeClr val="accent6">
                        <a:lumMod val="50000"/>
                      </a:schemeClr>
                    </a:solidFill>
                    <a:latin typeface="楷体" panose="02010609060101010101" pitchFamily="49" charset="-122"/>
                    <a:ea typeface="楷体" panose="02010609060101010101" pitchFamily="49" charset="-122"/>
                  </a:rPr>
                  <a:t>定义的函数</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600"/>
                  </a:spcBef>
                  <a:buFont typeface="Arial" panose="020B0604020202020204" pitchFamily="34" charset="0"/>
                  <a:buChar char="•"/>
                </a:pPr>
                <a:r>
                  <a:rPr lang="en-US" altLang="zh-CN" sz="1200" b="1">
                    <a:solidFill>
                      <a:schemeClr val="accent6">
                        <a:lumMod val="50000"/>
                      </a:schemeClr>
                    </a:solidFill>
                    <a:latin typeface="楷体" panose="02010609060101010101" pitchFamily="49" charset="-122"/>
                    <a:ea typeface="楷体" panose="02010609060101010101" pitchFamily="49" charset="-122"/>
                  </a:rPr>
                  <a:t>1951</a:t>
                </a:r>
                <a:r>
                  <a:rPr lang="zh-CN" altLang="en-US" sz="1200" b="1">
                    <a:solidFill>
                      <a:schemeClr val="accent6">
                        <a:lumMod val="50000"/>
                      </a:schemeClr>
                    </a:solidFill>
                    <a:latin typeface="楷体" panose="02010609060101010101" pitchFamily="49" charset="-122"/>
                    <a:ea typeface="楷体" panose="02010609060101010101" pitchFamily="49" charset="-122"/>
                  </a:rPr>
                  <a:t>年，马尔科夫</a:t>
                </a:r>
                <a:r>
                  <a:rPr lang="en-US" altLang="zh-CN" sz="1200" b="1">
                    <a:solidFill>
                      <a:schemeClr val="accent6">
                        <a:lumMod val="50000"/>
                      </a:schemeClr>
                    </a:solidFill>
                    <a:latin typeface="楷体" panose="02010609060101010101" pitchFamily="49" charset="-122"/>
                    <a:ea typeface="楷体" panose="02010609060101010101" pitchFamily="49" charset="-122"/>
                  </a:rPr>
                  <a:t>(A. A. Markov</a:t>
                </a:r>
                <a:r>
                  <a:rPr lang="zh-CN" altLang="en-US" sz="1200" b="1">
                    <a:solidFill>
                      <a:schemeClr val="accent6">
                        <a:lumMod val="50000"/>
                      </a:schemeClr>
                    </a:solidFill>
                    <a:latin typeface="楷体" panose="02010609060101010101" pitchFamily="49" charset="-122"/>
                    <a:ea typeface="楷体" panose="02010609060101010101" pitchFamily="49" charset="-122"/>
                  </a:rPr>
                  <a:t>，苏联数学家，提出马尔科夫链的老马尔科夫的儿子</a:t>
                </a: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zh-CN" altLang="en-US" sz="1200" b="1">
                    <a:solidFill>
                      <a:schemeClr val="accent6">
                        <a:lumMod val="50000"/>
                      </a:schemeClr>
                    </a:solidFill>
                    <a:latin typeface="楷体" panose="02010609060101010101" pitchFamily="49" charset="-122"/>
                    <a:ea typeface="楷体" panose="02010609060101010101" pitchFamily="49" charset="-122"/>
                  </a:rPr>
                  <a:t>基于基本字符集算法</a:t>
                </a:r>
                <a:r>
                  <a:rPr lang="en-US" altLang="zh-CN" sz="1200" b="1">
                    <a:solidFill>
                      <a:schemeClr val="accent6">
                        <a:lumMod val="50000"/>
                      </a:schemeClr>
                    </a:solidFill>
                    <a:latin typeface="楷体" panose="02010609060101010101" pitchFamily="49" charset="-122"/>
                    <a:ea typeface="楷体" panose="02010609060101010101" pitchFamily="49" charset="-122"/>
                  </a:rPr>
                  <a:t>(algorithm over a finte alphabet)</a:t>
                </a:r>
                <a:r>
                  <a:rPr lang="zh-CN" altLang="en-US" sz="1200" b="1">
                    <a:solidFill>
                      <a:schemeClr val="accent6">
                        <a:lumMod val="50000"/>
                      </a:schemeClr>
                    </a:solidFill>
                    <a:latin typeface="楷体" panose="02010609060101010101" pitchFamily="49" charset="-122"/>
                    <a:ea typeface="楷体" panose="02010609060101010101" pitchFamily="49" charset="-122"/>
                  </a:rPr>
                  <a:t>定义的可计算函数</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600"/>
                  </a:spcBef>
                  <a:buFont typeface="Arial" panose="020B0604020202020204" pitchFamily="34" charset="0"/>
                  <a:buChar char="•"/>
                </a:pPr>
                <a:r>
                  <a:rPr lang="en-US" altLang="zh-CN" sz="1200" b="1">
                    <a:solidFill>
                      <a:schemeClr val="accent6">
                        <a:lumMod val="50000"/>
                      </a:schemeClr>
                    </a:solidFill>
                    <a:latin typeface="楷体" panose="02010609060101010101" pitchFamily="49" charset="-122"/>
                    <a:ea typeface="楷体" panose="02010609060101010101" pitchFamily="49" charset="-122"/>
                  </a:rPr>
                  <a:t>1963</a:t>
                </a:r>
                <a:r>
                  <a:rPr lang="zh-CN" altLang="en-US" sz="1200" b="1">
                    <a:solidFill>
                      <a:schemeClr val="accent6">
                        <a:lumMod val="50000"/>
                      </a:schemeClr>
                    </a:solidFill>
                    <a:latin typeface="楷体" panose="02010609060101010101" pitchFamily="49" charset="-122"/>
                    <a:ea typeface="楷体" panose="02010609060101010101" pitchFamily="49" charset="-122"/>
                  </a:rPr>
                  <a:t>年，谢佛德森和斯特吉斯基于无界存贮机</a:t>
                </a:r>
                <a:r>
                  <a:rPr lang="en-US" altLang="zh-CN" sz="1200" b="1">
                    <a:solidFill>
                      <a:schemeClr val="accent6">
                        <a:lumMod val="50000"/>
                      </a:schemeClr>
                    </a:solidFill>
                    <a:latin typeface="楷体" panose="02010609060101010101" pitchFamily="49" charset="-122"/>
                    <a:ea typeface="楷体" panose="02010609060101010101" pitchFamily="49" charset="-122"/>
                  </a:rPr>
                  <a:t>(unlimited register machine, URM</a:t>
                </a:r>
                <a:r>
                  <a:rPr lang="zh-CN" altLang="en-US" sz="1200" b="1">
                    <a:solidFill>
                      <a:schemeClr val="accent6">
                        <a:lumMod val="50000"/>
                      </a:schemeClr>
                    </a:solidFill>
                    <a:latin typeface="楷体" panose="02010609060101010101" pitchFamily="49" charset="-122"/>
                    <a:ea typeface="楷体" panose="02010609060101010101" pitchFamily="49" charset="-122"/>
                  </a:rPr>
                  <a:t>理想计算机</a:t>
                </a:r>
                <a:r>
                  <a:rPr lang="en-US" altLang="zh-CN" sz="1200" b="1">
                    <a:solidFill>
                      <a:schemeClr val="accent6">
                        <a:lumMod val="50000"/>
                      </a:schemeClr>
                    </a:solidFill>
                    <a:latin typeface="楷体" panose="02010609060101010101" pitchFamily="49" charset="-122"/>
                    <a:ea typeface="楷体" panose="02010609060101010101" pitchFamily="49" charset="-122"/>
                  </a:rPr>
                  <a:t>)</a:t>
                </a:r>
                <a:r>
                  <a:rPr lang="zh-CN" altLang="en-US" sz="1200" b="1">
                    <a:solidFill>
                      <a:schemeClr val="accent6">
                        <a:lumMod val="50000"/>
                      </a:schemeClr>
                    </a:solidFill>
                    <a:latin typeface="楷体" panose="02010609060101010101" pitchFamily="49" charset="-122"/>
                    <a:ea typeface="楷体" panose="02010609060101010101" pitchFamily="49" charset="-122"/>
                  </a:rPr>
                  <a:t>定义的可计算函数</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p:txBody>
          </p:sp>
        </mc:Choice>
        <mc:Fallback>
          <p:sp>
            <p:nvSpPr>
              <p:cNvPr id="2" name="文本框 1">
                <a:extLst>
                  <a:ext uri="{FF2B5EF4-FFF2-40B4-BE49-F238E27FC236}">
                    <a16:creationId xmlns:a16="http://schemas.microsoft.com/office/drawing/2014/main" id="{626CC09B-A250-4F57-806D-68FD49A3469B}"/>
                  </a:ext>
                </a:extLst>
              </p:cNvPr>
              <p:cNvSpPr txBox="1">
                <a:spLocks noRot="1" noChangeAspect="1" noMove="1" noResize="1" noEditPoints="1" noAdjustHandles="1" noChangeArrowheads="1" noChangeShapeType="1" noTextEdit="1"/>
              </p:cNvSpPr>
              <p:nvPr/>
            </p:nvSpPr>
            <p:spPr>
              <a:xfrm>
                <a:off x="768413" y="794106"/>
                <a:ext cx="7607168" cy="3785652"/>
              </a:xfrm>
              <a:prstGeom prst="rect">
                <a:avLst/>
              </a:prstGeom>
              <a:blipFill>
                <a:blip r:embed="rId2"/>
                <a:stretch>
                  <a:fillRect l="-321" t="-483" r="-401" b="-4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4464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数理逻辑的发展</a:t>
            </a:r>
            <a:r>
              <a:rPr lang="en-US" altLang="zh-CN" sz="1400"/>
              <a:t>-</a:t>
            </a:r>
            <a:r>
              <a:rPr lang="zh-CN" altLang="en-US" sz="1400"/>
              <a:t>哥德尔不完全性定理</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37</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626CC09B-A250-4F57-806D-68FD49A3469B}"/>
              </a:ext>
            </a:extLst>
          </p:cNvPr>
          <p:cNvSpPr txBox="1"/>
          <p:nvPr/>
        </p:nvSpPr>
        <p:spPr>
          <a:xfrm>
            <a:off x="538260" y="824884"/>
            <a:ext cx="8067473" cy="3724096"/>
          </a:xfrm>
          <a:prstGeom prst="rect">
            <a:avLst/>
          </a:prstGeom>
          <a:solidFill>
            <a:schemeClr val="accent5">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哥德尔</a:t>
            </a:r>
            <a:r>
              <a:rPr lang="en-US" altLang="zh-CN" sz="1600" b="1">
                <a:solidFill>
                  <a:schemeClr val="accent2">
                    <a:lumMod val="50000"/>
                  </a:schemeClr>
                </a:solidFill>
                <a:latin typeface="等线" panose="02010600030101010101" pitchFamily="2" charset="-122"/>
                <a:ea typeface="等线" panose="02010600030101010101" pitchFamily="2" charset="-122"/>
              </a:rPr>
              <a:t>(K. Godel, 1906-1978</a:t>
            </a:r>
            <a:r>
              <a:rPr lang="zh-CN" altLang="en-US" sz="1600" b="1">
                <a:solidFill>
                  <a:schemeClr val="accent2">
                    <a:lumMod val="50000"/>
                  </a:schemeClr>
                </a:solidFill>
                <a:latin typeface="等线" panose="02010600030101010101" pitchFamily="2" charset="-122"/>
                <a:ea typeface="等线" panose="02010600030101010101" pitchFamily="2" charset="-122"/>
              </a:rPr>
              <a:t>，</a:t>
            </a:r>
            <a:r>
              <a:rPr lang="zh-CN" altLang="en-US" sz="1600" b="1">
                <a:solidFill>
                  <a:schemeClr val="accent2">
                    <a:lumMod val="50000"/>
                  </a:schemeClr>
                </a:solidFill>
                <a:latin typeface="楷体" panose="02010609060101010101" pitchFamily="49" charset="-122"/>
                <a:ea typeface="楷体" panose="02010609060101010101" pitchFamily="49" charset="-122"/>
              </a:rPr>
              <a:t>德国数学家</a:t>
            </a:r>
            <a:r>
              <a:rPr lang="en-US" altLang="zh-CN" sz="1600" b="1">
                <a:solidFill>
                  <a:schemeClr val="accent2">
                    <a:lumMod val="50000"/>
                  </a:schemeClr>
                </a:solidFill>
                <a:latin typeface="等线" panose="02010600030101010101" pitchFamily="2" charset="-122"/>
                <a:ea typeface="等线" panose="02010600030101010101" pitchFamily="2" charset="-122"/>
              </a:rPr>
              <a:t>)</a:t>
            </a:r>
            <a:r>
              <a:rPr lang="zh-CN" altLang="en-US" sz="1600" b="1">
                <a:solidFill>
                  <a:schemeClr val="accent2">
                    <a:lumMod val="50000"/>
                  </a:schemeClr>
                </a:solidFill>
                <a:latin typeface="楷体" panose="02010609060101010101" pitchFamily="49" charset="-122"/>
                <a:ea typeface="楷体" panose="02010609060101010101" pitchFamily="49" charset="-122"/>
              </a:rPr>
              <a:t>不完全性定理否定了希尔伯特纲领的目标</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en-US" altLang="zh-CN" sz="1400" b="1">
                <a:solidFill>
                  <a:srgbClr val="002060"/>
                </a:solidFill>
              </a:rPr>
              <a:t>1929</a:t>
            </a:r>
            <a:r>
              <a:rPr lang="zh-CN" altLang="en-US" sz="1400" b="1">
                <a:solidFill>
                  <a:srgbClr val="002060"/>
                </a:solidFill>
              </a:rPr>
              <a:t>年哥德尔证明了</a:t>
            </a:r>
            <a:r>
              <a:rPr lang="zh-CN" altLang="en-US" sz="1400" b="1">
                <a:solidFill>
                  <a:srgbClr val="C00000"/>
                </a:solidFill>
              </a:rPr>
              <a:t>一阶逻辑的完全性</a:t>
            </a:r>
            <a:r>
              <a:rPr lang="zh-CN" altLang="en-US" sz="1400" b="1">
                <a:solidFill>
                  <a:srgbClr val="002060"/>
                </a:solidFill>
              </a:rPr>
              <a:t>，即一阶逻辑的永真式（普遍有效式）都可在一阶逻辑的形式演算系统中证明</a:t>
            </a:r>
            <a:endParaRPr lang="en-US" altLang="zh-CN" sz="1400" b="1">
              <a:solidFill>
                <a:srgbClr val="002060"/>
              </a:solidFill>
            </a:endParaRPr>
          </a:p>
          <a:p>
            <a:pPr marL="742950" lvl="1" indent="-285750">
              <a:spcBef>
                <a:spcPts val="600"/>
              </a:spcBef>
              <a:buFont typeface="Arial" panose="020B0604020202020204" pitchFamily="34" charset="0"/>
              <a:buChar char="•"/>
            </a:pPr>
            <a:r>
              <a:rPr lang="zh-CN" altLang="en-US" sz="1400" b="1">
                <a:solidFill>
                  <a:srgbClr val="002060"/>
                </a:solidFill>
              </a:rPr>
              <a:t>但哥德尔在试图证明数学分析基本部分的无矛盾性时发现并证明了哥德尔不完全性定理</a:t>
            </a:r>
            <a:endParaRPr lang="en-US" altLang="zh-CN" sz="1400" b="1">
              <a:solidFill>
                <a:srgbClr val="002060"/>
              </a:solidFill>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哥德尔</a:t>
            </a:r>
            <a:r>
              <a:rPr lang="zh-CN" altLang="en-US" sz="1200" b="1">
                <a:solidFill>
                  <a:srgbClr val="C00000"/>
                </a:solidFill>
                <a:latin typeface="等线" panose="02010600030101010101" pitchFamily="2" charset="-122"/>
                <a:ea typeface="等线" panose="02010600030101010101" pitchFamily="2" charset="-122"/>
              </a:rPr>
              <a:t>第一不完全性定理</a:t>
            </a:r>
            <a:r>
              <a:rPr lang="en-US" altLang="zh-CN" sz="1200" b="1">
                <a:solidFill>
                  <a:schemeClr val="accent6">
                    <a:lumMod val="50000"/>
                  </a:schemeClr>
                </a:solidFill>
                <a:latin typeface="楷体" panose="02010609060101010101" pitchFamily="49" charset="-122"/>
                <a:ea typeface="楷体" panose="02010609060101010101" pitchFamily="49" charset="-122"/>
              </a:rPr>
              <a:t>(The first imcompleteness theorem)</a:t>
            </a:r>
            <a:r>
              <a:rPr lang="zh-CN" altLang="en-US" sz="1200" b="1">
                <a:solidFill>
                  <a:schemeClr val="accent6">
                    <a:lumMod val="50000"/>
                  </a:schemeClr>
                </a:solidFill>
                <a:latin typeface="楷体" panose="02010609060101010101" pitchFamily="49" charset="-122"/>
                <a:ea typeface="楷体" panose="02010609060101010101" pitchFamily="49" charset="-122"/>
              </a:rPr>
              <a:t>：如果一个形式系统足够强（例如包含皮亚诺算术公理），而且是可计算公理化的（也即有能行可计算的方法判定一个公式序列是否是形式系统的证明）、无矛盾的，则它不是完全的，即总存在这个形式系统的公式，使得这个公式和这个公式的否定在这个形式系统中都不可证</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657350" lvl="3" indent="-285750">
              <a:spcBef>
                <a:spcPts val="600"/>
              </a:spcBef>
              <a:buFont typeface="Arial" panose="020B0604020202020204" pitchFamily="34" charset="0"/>
              <a:buChar char="•"/>
            </a:pPr>
            <a:r>
              <a:rPr lang="zh-CN" altLang="en-US" sz="1200" b="1">
                <a:solidFill>
                  <a:schemeClr val="accent2">
                    <a:lumMod val="50000"/>
                  </a:schemeClr>
                </a:solidFill>
                <a:latin typeface="+mn-ea"/>
              </a:rPr>
              <a:t>哥德尔通过编码使得在至少包含算术公理的可计算公理化且无矛盾的形式系统中构造公式谈论公式是否可证本身，从而构造一个类似说“我不可证”且其中的“我”就指代这个公式本身的公式，那么这个公式在系统中是不可证的（否则就证明了“我不可证”，矛盾！），但既然是不可证的，因此这个公式就是真的，它的否定就是假的，也即在这个系统中也不可证</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哥德尔</a:t>
            </a:r>
            <a:r>
              <a:rPr lang="zh-CN" altLang="en-US" sz="1200" b="1">
                <a:solidFill>
                  <a:srgbClr val="C00000"/>
                </a:solidFill>
                <a:latin typeface="等线" panose="02010600030101010101" pitchFamily="2" charset="-122"/>
                <a:ea typeface="等线" panose="02010600030101010101" pitchFamily="2" charset="-122"/>
              </a:rPr>
              <a:t>第二不完全性定理</a:t>
            </a:r>
            <a:r>
              <a:rPr lang="en-US" altLang="zh-CN" sz="1200" b="1">
                <a:solidFill>
                  <a:schemeClr val="accent6">
                    <a:lumMod val="50000"/>
                  </a:schemeClr>
                </a:solidFill>
                <a:latin typeface="楷体" panose="02010609060101010101" pitchFamily="49" charset="-122"/>
                <a:ea typeface="楷体" panose="02010609060101010101" pitchFamily="49" charset="-122"/>
              </a:rPr>
              <a:t>(The second imcompleteness theorem)</a:t>
            </a:r>
            <a:r>
              <a:rPr lang="zh-CN" altLang="en-US" sz="1200" b="1">
                <a:solidFill>
                  <a:schemeClr val="accent6">
                    <a:lumMod val="50000"/>
                  </a:schemeClr>
                </a:solidFill>
                <a:latin typeface="楷体" panose="02010609060101010101" pitchFamily="49" charset="-122"/>
                <a:ea typeface="楷体" panose="02010609060101010101" pitchFamily="49" charset="-122"/>
              </a:rPr>
              <a:t>：如果一个形式系统足够强，而且是可计算公理化和无矛盾的，则它的无矛盾性不能在这个形式系统的内部证明</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rgbClr val="002060"/>
                </a:solidFill>
              </a:rPr>
              <a:t>哥德尔不完全性定理表明足够强的形式系统不可能既是无矛盾的，可判定的又是完全的，从而表明希尔伯特的形式化纲领不可能达到它的全部目标</a:t>
            </a:r>
            <a:endParaRPr lang="en-US" altLang="zh-CN" sz="1400" b="1">
              <a:solidFill>
                <a:srgbClr val="002060"/>
              </a:solidFill>
            </a:endParaRPr>
          </a:p>
        </p:txBody>
      </p:sp>
    </p:spTree>
    <p:extLst>
      <p:ext uri="{BB962C8B-B14F-4D97-AF65-F5344CB8AC3E}">
        <p14:creationId xmlns:p14="http://schemas.microsoft.com/office/powerpoint/2010/main" val="934551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数理逻辑的发展</a:t>
            </a:r>
            <a:r>
              <a:rPr lang="en-US" altLang="zh-CN" sz="1400"/>
              <a:t>-</a:t>
            </a:r>
            <a:r>
              <a:rPr lang="zh-CN" altLang="en-US" sz="1400"/>
              <a:t>哥德尔不完全性定理</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38</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626CC09B-A250-4F57-806D-68FD49A3469B}"/>
              </a:ext>
            </a:extLst>
          </p:cNvPr>
          <p:cNvSpPr txBox="1"/>
          <p:nvPr/>
        </p:nvSpPr>
        <p:spPr>
          <a:xfrm>
            <a:off x="538260" y="871051"/>
            <a:ext cx="8067473" cy="3631763"/>
          </a:xfrm>
          <a:prstGeom prst="rect">
            <a:avLst/>
          </a:prstGeom>
          <a:solidFill>
            <a:schemeClr val="accent5">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哥德尔不完全性定理的意义</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rgbClr val="002060"/>
                </a:solidFill>
              </a:rPr>
              <a:t>哥德尔不完全性定理表明要证明一个形式数学系统的无矛盾性必须要有更丰富的“元理论”</a:t>
            </a:r>
            <a:endParaRPr lang="en-US" altLang="zh-CN" sz="1400" b="1">
              <a:solidFill>
                <a:srgbClr val="002060"/>
              </a:solidFill>
            </a:endParaRPr>
          </a:p>
          <a:p>
            <a:pPr marL="742950" lvl="1" indent="-285750">
              <a:spcBef>
                <a:spcPts val="600"/>
              </a:spcBef>
              <a:buFont typeface="Arial" panose="020B0604020202020204" pitchFamily="34" charset="0"/>
              <a:buChar char="•"/>
            </a:pPr>
            <a:r>
              <a:rPr lang="zh-CN" altLang="en-US" sz="1400" b="1">
                <a:solidFill>
                  <a:srgbClr val="002060"/>
                </a:solidFill>
              </a:rPr>
              <a:t>哥德尔不完全性定理表明人们不应该用纯数学的方法去解决数学的可靠基础问题</a:t>
            </a:r>
            <a:endParaRPr lang="en-US" altLang="zh-CN" sz="1400" b="1">
              <a:solidFill>
                <a:srgbClr val="002060"/>
              </a:solidFill>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实际上，此后人们一般不再按照逻辑主义、直觉主义或形式主义的方案去论证数学的可靠性，而是更加面对现实，承认经过人类实践验证的全部古典数学，承认成功避免了已知悖论的集合论系统</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657350" lvl="3" indent="-285750">
              <a:spcBef>
                <a:spcPts val="600"/>
              </a:spcBef>
              <a:buFont typeface="Arial" panose="020B0604020202020204" pitchFamily="34" charset="0"/>
              <a:buChar char="•"/>
            </a:pPr>
            <a:r>
              <a:rPr lang="zh-CN" altLang="en-US" sz="1200" b="1">
                <a:solidFill>
                  <a:schemeClr val="accent2">
                    <a:lumMod val="50000"/>
                  </a:schemeClr>
                </a:solidFill>
                <a:latin typeface="+mn-ea"/>
              </a:rPr>
              <a:t>此后人们也发现了一些非平凡的、可判定的理论，如塔斯基</a:t>
            </a:r>
            <a:r>
              <a:rPr lang="en-US" altLang="zh-CN" sz="1200" b="1">
                <a:solidFill>
                  <a:schemeClr val="accent2">
                    <a:lumMod val="50000"/>
                  </a:schemeClr>
                </a:solidFill>
                <a:latin typeface="+mn-ea"/>
              </a:rPr>
              <a:t>(A. Tarski, 1901-1983</a:t>
            </a:r>
            <a:r>
              <a:rPr lang="zh-CN" altLang="en-US" sz="1200" b="1">
                <a:solidFill>
                  <a:schemeClr val="accent2">
                    <a:lumMod val="50000"/>
                  </a:schemeClr>
                </a:solidFill>
                <a:latin typeface="+mn-ea"/>
              </a:rPr>
              <a:t>，美籍波兰裔逻辑学家、数学家和语言哲学学家</a:t>
            </a:r>
            <a:r>
              <a:rPr lang="en-US" altLang="zh-CN" sz="1200" b="1">
                <a:solidFill>
                  <a:schemeClr val="accent2">
                    <a:lumMod val="50000"/>
                  </a:schemeClr>
                </a:solidFill>
                <a:latin typeface="+mn-ea"/>
              </a:rPr>
              <a:t>)</a:t>
            </a:r>
            <a:r>
              <a:rPr lang="zh-CN" altLang="en-US" sz="1200" b="1">
                <a:solidFill>
                  <a:schemeClr val="accent2">
                    <a:lumMod val="50000"/>
                  </a:schemeClr>
                </a:solidFill>
                <a:latin typeface="+mn-ea"/>
              </a:rPr>
              <a:t>证明了初等数学、初等几何、欧几里得几何、一阶布尔代数理论等都是可判定的</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600"/>
              </a:spcBef>
              <a:buFont typeface="Arial" panose="020B0604020202020204" pitchFamily="34" charset="0"/>
              <a:buChar char="•"/>
            </a:pPr>
            <a:r>
              <a:rPr lang="zh-CN" altLang="en-US" sz="1200" b="1">
                <a:solidFill>
                  <a:schemeClr val="accent6">
                    <a:lumMod val="50000"/>
                  </a:schemeClr>
                </a:solidFill>
                <a:latin typeface="楷体" panose="02010609060101010101" pitchFamily="49" charset="-122"/>
                <a:ea typeface="楷体" panose="02010609060101010101" pitchFamily="49" charset="-122"/>
              </a:rPr>
              <a:t>从这个意义上，哥德尔不完全性定理终结了这三个学派的争论，使得数理逻辑的发展进行了新阶段</a:t>
            </a:r>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rgbClr val="002060"/>
                </a:solidFill>
              </a:rPr>
              <a:t>哥德尔不完全性定理及其证明，特性是其中用到的递归函数等有关可计算性的探讨成为了计算机科学理论的基石，促进了现代计算机及其理论的出现和发展</a:t>
            </a:r>
            <a:endParaRPr lang="en-US" altLang="zh-CN" sz="1400" b="1">
              <a:solidFill>
                <a:srgbClr val="002060"/>
              </a:solidFill>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对数学基础的探讨成果，特别是哥德尔不完全性定理等，对人类科学与科学思想，乃至整个人类社会都产生了重要影响</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rgbClr val="002060"/>
                </a:solidFill>
              </a:rPr>
              <a:t>美国</a:t>
            </a:r>
            <a:r>
              <a:rPr lang="en-US" altLang="zh-CN" sz="1400" b="1">
                <a:solidFill>
                  <a:srgbClr val="002060"/>
                </a:solidFill>
              </a:rPr>
              <a:t>《</a:t>
            </a:r>
            <a:r>
              <a:rPr lang="zh-CN" altLang="en-US" sz="1400" b="1">
                <a:solidFill>
                  <a:srgbClr val="002060"/>
                </a:solidFill>
              </a:rPr>
              <a:t>时代</a:t>
            </a:r>
            <a:r>
              <a:rPr lang="en-US" altLang="zh-CN" sz="1400" b="1">
                <a:solidFill>
                  <a:srgbClr val="002060"/>
                </a:solidFill>
              </a:rPr>
              <a:t>》</a:t>
            </a:r>
            <a:r>
              <a:rPr lang="zh-CN" altLang="en-US" sz="1400" b="1">
                <a:solidFill>
                  <a:srgbClr val="002060"/>
                </a:solidFill>
              </a:rPr>
              <a:t>杂志曾评选出</a:t>
            </a:r>
            <a:r>
              <a:rPr lang="en-US" altLang="zh-CN" sz="1400" b="1">
                <a:solidFill>
                  <a:srgbClr val="002060"/>
                </a:solidFill>
              </a:rPr>
              <a:t>20</a:t>
            </a:r>
            <a:r>
              <a:rPr lang="zh-CN" altLang="en-US" sz="1400" b="1">
                <a:solidFill>
                  <a:srgbClr val="002060"/>
                </a:solidFill>
              </a:rPr>
              <a:t>世纪</a:t>
            </a:r>
            <a:r>
              <a:rPr lang="en-US" altLang="zh-CN" sz="1400" b="1">
                <a:solidFill>
                  <a:srgbClr val="002060"/>
                </a:solidFill>
              </a:rPr>
              <a:t>100</a:t>
            </a:r>
            <a:r>
              <a:rPr lang="zh-CN" altLang="en-US" sz="1400" b="1">
                <a:solidFill>
                  <a:srgbClr val="002060"/>
                </a:solidFill>
              </a:rPr>
              <a:t>个最伟大人物，在数学家中，排在第一的就是哥德尔</a:t>
            </a:r>
            <a:endParaRPr lang="en-US" altLang="zh-CN" sz="1400" b="1">
              <a:solidFill>
                <a:srgbClr val="002060"/>
              </a:solidFill>
            </a:endParaRPr>
          </a:p>
        </p:txBody>
      </p:sp>
    </p:spTree>
    <p:extLst>
      <p:ext uri="{BB962C8B-B14F-4D97-AF65-F5344CB8AC3E}">
        <p14:creationId xmlns:p14="http://schemas.microsoft.com/office/powerpoint/2010/main" val="3859396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3C5F06C-13F4-4700-A74A-50AE597C58B1}"/>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参考文献</a:t>
            </a:r>
          </a:p>
        </p:txBody>
      </p:sp>
      <p:sp>
        <p:nvSpPr>
          <p:cNvPr id="12" name="矩形 11">
            <a:extLst>
              <a:ext uri="{FF2B5EF4-FFF2-40B4-BE49-F238E27FC236}">
                <a16:creationId xmlns:a16="http://schemas.microsoft.com/office/drawing/2014/main" id="{031AB877-3368-4FFC-9613-CFD7F9DE434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8EE550E3-E368-4444-865C-D1511A0ABEDF}"/>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参考文献</a:t>
            </a:r>
          </a:p>
        </p:txBody>
      </p:sp>
      <p:sp>
        <p:nvSpPr>
          <p:cNvPr id="14" name="矩形 13">
            <a:extLst>
              <a:ext uri="{FF2B5EF4-FFF2-40B4-BE49-F238E27FC236}">
                <a16:creationId xmlns:a16="http://schemas.microsoft.com/office/drawing/2014/main" id="{753CC005-3633-4177-82A7-AAC95BDF90FD}"/>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FEED2EB6-7339-4103-AB2C-C889032943F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D316D71E-13E4-4E7F-BFA5-D05D8033C3FF}"/>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CF1BE71F-FA69-411D-BD7B-4CB93A594B2D}" type="slidenum">
              <a:rPr lang="en-US" altLang="zh-CN" sz="1400" smtClean="0">
                <a:latin typeface="Arial" panose="020B0604020202020204" pitchFamily="34" charset="0"/>
                <a:ea typeface="楷体" panose="02010609060101010101" pitchFamily="49" charset="-122"/>
                <a:cs typeface="Arial" panose="020B0604020202020204" pitchFamily="34" charset="0"/>
              </a:rPr>
              <a:t>39</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17" name="文本框 16">
            <a:extLst>
              <a:ext uri="{FF2B5EF4-FFF2-40B4-BE49-F238E27FC236}">
                <a16:creationId xmlns:a16="http://schemas.microsoft.com/office/drawing/2014/main" id="{3824B16E-7A2B-4BF8-B86C-BC3853385EC3}"/>
              </a:ext>
            </a:extLst>
          </p:cNvPr>
          <p:cNvSpPr txBox="1"/>
          <p:nvPr/>
        </p:nvSpPr>
        <p:spPr>
          <a:xfrm>
            <a:off x="538260" y="1214007"/>
            <a:ext cx="8067473" cy="2979214"/>
          </a:xfrm>
          <a:prstGeom prst="rect">
            <a:avLst/>
          </a:prstGeom>
          <a:solidFill>
            <a:schemeClr val="accent5">
              <a:lumMod val="20000"/>
              <a:lumOff val="80000"/>
            </a:schemeClr>
          </a:solidFill>
        </p:spPr>
        <p:txBody>
          <a:bodyPr wrap="square" rtlCol="0">
            <a:spAutoFit/>
          </a:bodyPr>
          <a:lstStyle/>
          <a:p>
            <a:pPr marL="285750" indent="-285750">
              <a:lnSpc>
                <a:spcPts val="2400"/>
              </a:lnSpc>
              <a:spcBef>
                <a:spcPts val="600"/>
              </a:spcBef>
              <a:spcAft>
                <a:spcPts val="6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这里关于数理逻辑发展历史的简介是我们在参考有关百度词条、北京航空航天大学马殿富教授的课件等互联网资料，以及以下参考文献中关于数理逻辑发展历史的概括的基础上综合而来</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1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张家龙</a:t>
            </a:r>
            <a:r>
              <a:rPr lang="en-US" altLang="zh-CN" sz="1400" b="1">
                <a:solidFill>
                  <a:srgbClr val="002060"/>
                </a:solidFill>
                <a:latin typeface="楷体" panose="02010609060101010101" pitchFamily="49" charset="-122"/>
                <a:ea typeface="楷体" panose="02010609060101010101" pitchFamily="49" charset="-122"/>
              </a:rPr>
              <a:t>. </a:t>
            </a:r>
            <a:r>
              <a:rPr lang="zh-CN" altLang="en-US" sz="1400" b="1">
                <a:solidFill>
                  <a:srgbClr val="C00000"/>
                </a:solidFill>
                <a:latin typeface="等线" panose="02010600030101010101" pitchFamily="2" charset="-122"/>
              </a:rPr>
              <a:t>数理逻辑发展史：从莱布尼茨到哥德尔</a:t>
            </a:r>
            <a:r>
              <a:rPr lang="en-US" altLang="zh-CN" sz="1400" b="1">
                <a:solidFill>
                  <a:srgbClr val="002060"/>
                </a:solidFill>
                <a:latin typeface="楷体" panose="02010609060101010101" pitchFamily="49" charset="-122"/>
                <a:ea typeface="楷体" panose="02010609060101010101" pitchFamily="49" charset="-122"/>
              </a:rPr>
              <a:t>. </a:t>
            </a:r>
            <a:r>
              <a:rPr lang="zh-CN" altLang="en-US" sz="1400" b="1">
                <a:solidFill>
                  <a:srgbClr val="002060"/>
                </a:solidFill>
                <a:latin typeface="楷体" panose="02010609060101010101" pitchFamily="49" charset="-122"/>
                <a:ea typeface="楷体" panose="02010609060101010101" pitchFamily="49" charset="-122"/>
              </a:rPr>
              <a:t>社会科学文献出版社，</a:t>
            </a:r>
            <a:r>
              <a:rPr lang="en-US" altLang="zh-CN" sz="1400" b="1">
                <a:solidFill>
                  <a:srgbClr val="002060"/>
                </a:solidFill>
                <a:latin typeface="楷体" panose="02010609060101010101" pitchFamily="49" charset="-122"/>
                <a:ea typeface="楷体" panose="02010609060101010101" pitchFamily="49" charset="-122"/>
              </a:rPr>
              <a:t>1993</a:t>
            </a:r>
            <a:r>
              <a:rPr lang="zh-CN" altLang="en-US" sz="1400" b="1">
                <a:solidFill>
                  <a:srgbClr val="002060"/>
                </a:solidFill>
                <a:latin typeface="楷体" panose="02010609060101010101" pitchFamily="49" charset="-122"/>
                <a:ea typeface="楷体" panose="02010609060101010101" pitchFamily="49" charset="-122"/>
              </a:rPr>
              <a:t>年，</a:t>
            </a:r>
            <a:r>
              <a:rPr lang="en-US" altLang="zh-CN" sz="1400" b="1">
                <a:solidFill>
                  <a:srgbClr val="002060"/>
                </a:solidFill>
                <a:latin typeface="楷体" panose="02010609060101010101" pitchFamily="49" charset="-122"/>
                <a:ea typeface="楷体" panose="02010609060101010101" pitchFamily="49" charset="-122"/>
              </a:rPr>
              <a:t>p1-446</a:t>
            </a:r>
          </a:p>
          <a:p>
            <a:pPr marL="742950" lvl="1" indent="-285750">
              <a:lnSpc>
                <a:spcPts val="21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汪芳庭</a:t>
            </a:r>
            <a:r>
              <a:rPr lang="en-US" altLang="zh-CN" sz="1400" b="1">
                <a:solidFill>
                  <a:srgbClr val="002060"/>
                </a:solidFill>
                <a:latin typeface="楷体" panose="02010609060101010101" pitchFamily="49" charset="-122"/>
                <a:ea typeface="楷体" panose="02010609060101010101" pitchFamily="49" charset="-122"/>
              </a:rPr>
              <a:t>. </a:t>
            </a:r>
            <a:r>
              <a:rPr lang="zh-CN" altLang="en-US" sz="1400" b="1">
                <a:solidFill>
                  <a:srgbClr val="C00000"/>
                </a:solidFill>
                <a:latin typeface="等线" panose="02010600030101010101" pitchFamily="2" charset="-122"/>
                <a:ea typeface="等线" panose="02010600030101010101" pitchFamily="2" charset="-122"/>
              </a:rPr>
              <a:t>数学基础</a:t>
            </a:r>
            <a:r>
              <a:rPr lang="en-US" altLang="zh-CN" sz="1400" b="1">
                <a:solidFill>
                  <a:srgbClr val="002060"/>
                </a:solidFill>
                <a:latin typeface="楷体" panose="02010609060101010101" pitchFamily="49" charset="-122"/>
                <a:ea typeface="楷体" panose="02010609060101010101" pitchFamily="49" charset="-122"/>
              </a:rPr>
              <a:t>. </a:t>
            </a:r>
            <a:r>
              <a:rPr lang="zh-CN" altLang="en-US" sz="1400" b="1">
                <a:solidFill>
                  <a:srgbClr val="002060"/>
                </a:solidFill>
                <a:latin typeface="楷体" panose="02010609060101010101" pitchFamily="49" charset="-122"/>
                <a:ea typeface="楷体" panose="02010609060101010101" pitchFamily="49" charset="-122"/>
              </a:rPr>
              <a:t>科学出版社，</a:t>
            </a:r>
            <a:r>
              <a:rPr lang="en-US" altLang="zh-CN" sz="1400" b="1">
                <a:solidFill>
                  <a:srgbClr val="002060"/>
                </a:solidFill>
                <a:latin typeface="楷体" panose="02010609060101010101" pitchFamily="49" charset="-122"/>
                <a:ea typeface="楷体" panose="02010609060101010101" pitchFamily="49" charset="-122"/>
              </a:rPr>
              <a:t>2001</a:t>
            </a:r>
            <a:r>
              <a:rPr lang="zh-CN" altLang="en-US" sz="1400" b="1">
                <a:solidFill>
                  <a:srgbClr val="002060"/>
                </a:solidFill>
                <a:latin typeface="楷体" panose="02010609060101010101" pitchFamily="49" charset="-122"/>
                <a:ea typeface="楷体" panose="02010609060101010101" pitchFamily="49" charset="-122"/>
              </a:rPr>
              <a:t>年</a:t>
            </a:r>
            <a:r>
              <a:rPr lang="en-US" altLang="zh-CN" sz="1400" b="1">
                <a:solidFill>
                  <a:srgbClr val="002060"/>
                </a:solidFill>
                <a:latin typeface="楷体" panose="02010609060101010101" pitchFamily="49" charset="-122"/>
                <a:ea typeface="楷体" panose="02010609060101010101" pitchFamily="49" charset="-122"/>
              </a:rPr>
              <a:t>7</a:t>
            </a:r>
            <a:r>
              <a:rPr lang="zh-CN" altLang="en-US" sz="1400" b="1">
                <a:solidFill>
                  <a:srgbClr val="002060"/>
                </a:solidFill>
                <a:latin typeface="楷体" panose="02010609060101010101" pitchFamily="49" charset="-122"/>
                <a:ea typeface="楷体" panose="02010609060101010101" pitchFamily="49" charset="-122"/>
              </a:rPr>
              <a:t>月，第一章“历史概述”，</a:t>
            </a:r>
            <a:r>
              <a:rPr lang="en-US" altLang="zh-CN" sz="1400" b="1">
                <a:solidFill>
                  <a:srgbClr val="002060"/>
                </a:solidFill>
                <a:latin typeface="楷体" panose="02010609060101010101" pitchFamily="49" charset="-122"/>
                <a:ea typeface="楷体" panose="02010609060101010101" pitchFamily="49" charset="-122"/>
              </a:rPr>
              <a:t>p1-40</a:t>
            </a:r>
          </a:p>
          <a:p>
            <a:pPr marL="742950" lvl="1" indent="-285750">
              <a:lnSpc>
                <a:spcPts val="21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余俊伟、赵晓玉、裘江杰、张立英</a:t>
            </a:r>
            <a:r>
              <a:rPr lang="en-US" altLang="zh-CN" sz="1400" b="1">
                <a:solidFill>
                  <a:srgbClr val="002060"/>
                </a:solidFill>
                <a:latin typeface="楷体" panose="02010609060101010101" pitchFamily="49" charset="-122"/>
                <a:ea typeface="楷体" panose="02010609060101010101" pitchFamily="49" charset="-122"/>
              </a:rPr>
              <a:t>. </a:t>
            </a:r>
            <a:r>
              <a:rPr lang="zh-CN" altLang="en-US" sz="1400" b="1">
                <a:solidFill>
                  <a:srgbClr val="C00000"/>
                </a:solidFill>
                <a:latin typeface="等线" panose="02010600030101010101" pitchFamily="2" charset="-122"/>
                <a:ea typeface="等线" panose="02010600030101010101" pitchFamily="2" charset="-122"/>
              </a:rPr>
              <a:t>数理逻辑</a:t>
            </a:r>
            <a:r>
              <a:rPr lang="en-US" altLang="zh-CN" sz="1400" b="1">
                <a:solidFill>
                  <a:srgbClr val="002060"/>
                </a:solidFill>
                <a:latin typeface="楷体" panose="02010609060101010101" pitchFamily="49" charset="-122"/>
                <a:ea typeface="楷体" panose="02010609060101010101" pitchFamily="49" charset="-122"/>
              </a:rPr>
              <a:t>. </a:t>
            </a:r>
            <a:r>
              <a:rPr lang="zh-CN" altLang="en-US" sz="1400" b="1">
                <a:solidFill>
                  <a:srgbClr val="002060"/>
                </a:solidFill>
                <a:latin typeface="楷体" panose="02010609060101010101" pitchFamily="49" charset="-122"/>
                <a:ea typeface="楷体" panose="02010609060101010101" pitchFamily="49" charset="-122"/>
              </a:rPr>
              <a:t>中国人民大学出版社，</a:t>
            </a:r>
            <a:r>
              <a:rPr lang="en-US" altLang="zh-CN" sz="1400" b="1">
                <a:solidFill>
                  <a:srgbClr val="002060"/>
                </a:solidFill>
                <a:latin typeface="楷体" panose="02010609060101010101" pitchFamily="49" charset="-122"/>
                <a:ea typeface="楷体" panose="02010609060101010101" pitchFamily="49" charset="-122"/>
              </a:rPr>
              <a:t>2020</a:t>
            </a:r>
            <a:r>
              <a:rPr lang="zh-CN" altLang="en-US" sz="1400" b="1">
                <a:solidFill>
                  <a:srgbClr val="002060"/>
                </a:solidFill>
                <a:latin typeface="楷体" panose="02010609060101010101" pitchFamily="49" charset="-122"/>
                <a:ea typeface="楷体" panose="02010609060101010101" pitchFamily="49" charset="-122"/>
              </a:rPr>
              <a:t>年</a:t>
            </a:r>
            <a:r>
              <a:rPr lang="en-US" altLang="zh-CN" sz="1400" b="1">
                <a:solidFill>
                  <a:srgbClr val="002060"/>
                </a:solidFill>
                <a:latin typeface="楷体" panose="02010609060101010101" pitchFamily="49" charset="-122"/>
                <a:ea typeface="楷体" panose="02010609060101010101" pitchFamily="49" charset="-122"/>
              </a:rPr>
              <a:t>8</a:t>
            </a:r>
            <a:r>
              <a:rPr lang="zh-CN" altLang="en-US" sz="1400" b="1">
                <a:solidFill>
                  <a:srgbClr val="002060"/>
                </a:solidFill>
                <a:latin typeface="楷体" panose="02010609060101010101" pitchFamily="49" charset="-122"/>
                <a:ea typeface="楷体" panose="02010609060101010101" pitchFamily="49" charset="-122"/>
              </a:rPr>
              <a:t>月，第三章</a:t>
            </a:r>
            <a:r>
              <a:rPr lang="en-US" altLang="zh-CN" sz="1400" b="1">
                <a:solidFill>
                  <a:srgbClr val="002060"/>
                </a:solidFill>
                <a:latin typeface="楷体" panose="02010609060101010101" pitchFamily="49" charset="-122"/>
                <a:ea typeface="楷体" panose="02010609060101010101" pitchFamily="49" charset="-122"/>
              </a:rPr>
              <a:t>3.1</a:t>
            </a:r>
            <a:r>
              <a:rPr lang="zh-CN" altLang="en-US" sz="1400" b="1">
                <a:solidFill>
                  <a:srgbClr val="002060"/>
                </a:solidFill>
                <a:latin typeface="楷体" panose="02010609060101010101" pitchFamily="49" charset="-122"/>
                <a:ea typeface="楷体" panose="02010609060101010101" pitchFamily="49" charset="-122"/>
              </a:rPr>
              <a:t>“导言”，</a:t>
            </a:r>
            <a:r>
              <a:rPr lang="en-US" altLang="zh-CN" sz="1400" b="1">
                <a:solidFill>
                  <a:srgbClr val="002060"/>
                </a:solidFill>
                <a:latin typeface="楷体" panose="02010609060101010101" pitchFamily="49" charset="-122"/>
                <a:ea typeface="楷体" panose="02010609060101010101" pitchFamily="49" charset="-122"/>
              </a:rPr>
              <a:t>p58-70</a:t>
            </a:r>
          </a:p>
          <a:p>
            <a:pPr marL="742950" lvl="1" indent="-285750">
              <a:lnSpc>
                <a:spcPts val="21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王宪钧</a:t>
            </a:r>
            <a:r>
              <a:rPr lang="en-US" altLang="zh-CN" sz="1400" b="1">
                <a:solidFill>
                  <a:srgbClr val="002060"/>
                </a:solidFill>
                <a:latin typeface="楷体" panose="02010609060101010101" pitchFamily="49" charset="-122"/>
                <a:ea typeface="楷体" panose="02010609060101010101" pitchFamily="49" charset="-122"/>
              </a:rPr>
              <a:t>. </a:t>
            </a:r>
            <a:r>
              <a:rPr lang="zh-CN" altLang="en-US" sz="1400" b="1">
                <a:solidFill>
                  <a:srgbClr val="C00000"/>
                </a:solidFill>
                <a:latin typeface="等线" panose="02010600030101010101" pitchFamily="2" charset="-122"/>
                <a:ea typeface="等线" panose="02010600030101010101" pitchFamily="2" charset="-122"/>
              </a:rPr>
              <a:t>数理逻辑引论</a:t>
            </a:r>
            <a:r>
              <a:rPr lang="en-US" altLang="zh-CN" sz="1400" b="1">
                <a:solidFill>
                  <a:srgbClr val="002060"/>
                </a:solidFill>
                <a:latin typeface="楷体" panose="02010609060101010101" pitchFamily="49" charset="-122"/>
                <a:ea typeface="楷体" panose="02010609060101010101" pitchFamily="49" charset="-122"/>
              </a:rPr>
              <a:t>. </a:t>
            </a:r>
            <a:r>
              <a:rPr lang="zh-CN" altLang="en-US" sz="1400" b="1">
                <a:solidFill>
                  <a:srgbClr val="002060"/>
                </a:solidFill>
                <a:latin typeface="楷体" panose="02010609060101010101" pitchFamily="49" charset="-122"/>
                <a:ea typeface="楷体" panose="02010609060101010101" pitchFamily="49" charset="-122"/>
              </a:rPr>
              <a:t>北京大学出版社，</a:t>
            </a:r>
            <a:r>
              <a:rPr lang="en-US" altLang="zh-CN" sz="1400" b="1">
                <a:solidFill>
                  <a:srgbClr val="002060"/>
                </a:solidFill>
                <a:latin typeface="楷体" panose="02010609060101010101" pitchFamily="49" charset="-122"/>
                <a:ea typeface="楷体" panose="02010609060101010101" pitchFamily="49" charset="-122"/>
              </a:rPr>
              <a:t>1998</a:t>
            </a:r>
            <a:r>
              <a:rPr lang="zh-CN" altLang="en-US" sz="1400" b="1">
                <a:solidFill>
                  <a:srgbClr val="002060"/>
                </a:solidFill>
                <a:latin typeface="楷体" panose="02010609060101010101" pitchFamily="49" charset="-122"/>
                <a:ea typeface="楷体" panose="02010609060101010101" pitchFamily="49" charset="-122"/>
              </a:rPr>
              <a:t>年，第三篇“数理逻辑发展简述”，</a:t>
            </a:r>
            <a:r>
              <a:rPr lang="en-US" altLang="zh-CN" sz="1400" b="1">
                <a:solidFill>
                  <a:srgbClr val="002060"/>
                </a:solidFill>
                <a:latin typeface="楷体" panose="02010609060101010101" pitchFamily="49" charset="-122"/>
                <a:ea typeface="楷体" panose="02010609060101010101" pitchFamily="49" charset="-122"/>
              </a:rPr>
              <a:t>p277-371</a:t>
            </a:r>
          </a:p>
        </p:txBody>
      </p:sp>
    </p:spTree>
    <p:extLst>
      <p:ext uri="{BB962C8B-B14F-4D97-AF65-F5344CB8AC3E}">
        <p14:creationId xmlns:p14="http://schemas.microsoft.com/office/powerpoint/2010/main" val="375313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一阶逻辑的基本概念</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个体、个体类与谓词</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矩形: 圆角 7">
            <a:extLst>
              <a:ext uri="{FF2B5EF4-FFF2-40B4-BE49-F238E27FC236}">
                <a16:creationId xmlns:a16="http://schemas.microsoft.com/office/drawing/2014/main" id="{B6B0FFDB-9255-435D-817C-E12B89222972}"/>
              </a:ext>
            </a:extLst>
          </p:cNvPr>
          <p:cNvSpPr/>
          <p:nvPr/>
        </p:nvSpPr>
        <p:spPr>
          <a:xfrm>
            <a:off x="484612" y="805972"/>
            <a:ext cx="4850608" cy="34446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a:solidFill>
                  <a:schemeClr val="accent2">
                    <a:lumMod val="50000"/>
                  </a:schemeClr>
                </a:solidFill>
              </a:rPr>
              <a:t>一阶逻辑将原子命题的结构细分为个体和谓词</a:t>
            </a:r>
            <a:endParaRPr lang="zh-CN" altLang="en-US" b="1" dirty="0">
              <a:solidFill>
                <a:schemeClr val="accent2">
                  <a:lumMod val="50000"/>
                </a:schemeClr>
              </a:solidFill>
            </a:endParaRPr>
          </a:p>
        </p:txBody>
      </p:sp>
      <p:sp>
        <p:nvSpPr>
          <p:cNvPr id="9" name="文本框 8">
            <a:extLst>
              <a:ext uri="{FF2B5EF4-FFF2-40B4-BE49-F238E27FC236}">
                <a16:creationId xmlns:a16="http://schemas.microsoft.com/office/drawing/2014/main" id="{A3C4AEC6-5535-444A-95EF-A9841B0AEF3D}"/>
              </a:ext>
            </a:extLst>
          </p:cNvPr>
          <p:cNvSpPr txBox="1"/>
          <p:nvPr/>
        </p:nvSpPr>
        <p:spPr>
          <a:xfrm>
            <a:off x="479311" y="1368606"/>
            <a:ext cx="3282906" cy="918200"/>
          </a:xfrm>
          <a:prstGeom prst="rect">
            <a:avLst/>
          </a:prstGeom>
          <a:solidFill>
            <a:schemeClr val="accent5">
              <a:lumMod val="20000"/>
              <a:lumOff val="80000"/>
            </a:schemeClr>
          </a:solidFill>
        </p:spPr>
        <p:txBody>
          <a:bodyPr wrap="square" rtlCol="0">
            <a:spAutoFit/>
          </a:bodyPr>
          <a:lstStyle/>
          <a:p>
            <a:pPr marL="214313" indent="-214313">
              <a:spcBef>
                <a:spcPts val="450"/>
              </a:spcBef>
              <a:spcAft>
                <a:spcPts val="225"/>
              </a:spcAft>
              <a:buFont typeface="Arial" panose="020B0604020202020204" pitchFamily="34" charset="0"/>
              <a:buChar char="•"/>
            </a:pPr>
            <a:r>
              <a:rPr lang="zh-CN" altLang="en-US" sz="1500" b="1">
                <a:solidFill>
                  <a:srgbClr val="C00000"/>
                </a:solidFill>
              </a:rPr>
              <a:t>个体</a:t>
            </a:r>
            <a:r>
              <a:rPr lang="zh-CN" altLang="en-US" sz="1500" b="1">
                <a:solidFill>
                  <a:srgbClr val="002060"/>
                </a:solidFill>
                <a:latin typeface="楷体" panose="02010609060101010101" pitchFamily="49" charset="-122"/>
                <a:ea typeface="楷体" panose="02010609060101010101" pitchFamily="49" charset="-122"/>
              </a:rPr>
              <a:t>：原子命题要判断的事物</a:t>
            </a:r>
            <a:endParaRPr lang="en-US" altLang="zh-CN" sz="1500" b="1">
              <a:solidFill>
                <a:srgbClr val="002060"/>
              </a:solidFill>
              <a:latin typeface="楷体" panose="02010609060101010101" pitchFamily="49" charset="-122"/>
              <a:ea typeface="楷体" panose="02010609060101010101" pitchFamily="49" charset="-122"/>
            </a:endParaRPr>
          </a:p>
          <a:p>
            <a:pPr marL="557213" lvl="1" indent="-214313">
              <a:spcBef>
                <a:spcPts val="450"/>
              </a:spcBef>
              <a:spcAft>
                <a:spcPts val="225"/>
              </a:spcAft>
              <a:buFont typeface="Arial" panose="020B0604020202020204" pitchFamily="34" charset="0"/>
              <a:buChar char="•"/>
            </a:pPr>
            <a:r>
              <a:rPr lang="zh-CN" altLang="en-US" sz="1200" b="1">
                <a:solidFill>
                  <a:schemeClr val="accent6">
                    <a:lumMod val="50000"/>
                  </a:schemeClr>
                </a:solidFill>
                <a:latin typeface="+mn-ea"/>
              </a:rPr>
              <a:t>多个个体作为一个整体称为</a:t>
            </a:r>
            <a:r>
              <a:rPr lang="zh-CN" altLang="en-US" sz="1200" b="1">
                <a:solidFill>
                  <a:srgbClr val="C00000"/>
                </a:solidFill>
                <a:latin typeface="+mn-ea"/>
              </a:rPr>
              <a:t>个体类</a:t>
            </a:r>
            <a:endParaRPr lang="en-US" altLang="zh-CN" sz="1200" b="1">
              <a:solidFill>
                <a:srgbClr val="C00000"/>
              </a:solidFill>
              <a:latin typeface="+mn-ea"/>
            </a:endParaRPr>
          </a:p>
          <a:p>
            <a:pPr marL="214313" indent="-214313">
              <a:spcBef>
                <a:spcPts val="450"/>
              </a:spcBef>
              <a:spcAft>
                <a:spcPts val="225"/>
              </a:spcAft>
              <a:buFont typeface="Arial" panose="020B0604020202020204" pitchFamily="34" charset="0"/>
              <a:buChar char="•"/>
            </a:pPr>
            <a:r>
              <a:rPr lang="zh-CN" altLang="en-US" sz="1500" b="1">
                <a:solidFill>
                  <a:srgbClr val="C00000"/>
                </a:solidFill>
              </a:rPr>
              <a:t>谓词</a:t>
            </a:r>
            <a:r>
              <a:rPr lang="zh-CN" altLang="en-US" sz="1500" b="1">
                <a:solidFill>
                  <a:srgbClr val="002060"/>
                </a:solidFill>
                <a:latin typeface="楷体" panose="02010609060101010101" pitchFamily="49" charset="-122"/>
                <a:ea typeface="楷体" panose="02010609060101010101" pitchFamily="49" charset="-122"/>
              </a:rPr>
              <a:t>：原子命题给出的性质或关系</a:t>
            </a:r>
          </a:p>
        </p:txBody>
      </p:sp>
      <p:grpSp>
        <p:nvGrpSpPr>
          <p:cNvPr id="10" name="组合 9">
            <a:extLst>
              <a:ext uri="{FF2B5EF4-FFF2-40B4-BE49-F238E27FC236}">
                <a16:creationId xmlns:a16="http://schemas.microsoft.com/office/drawing/2014/main" id="{5F8B99EF-03AC-4EEF-8BBB-33FD5DEF0464}"/>
              </a:ext>
            </a:extLst>
          </p:cNvPr>
          <p:cNvGrpSpPr/>
          <p:nvPr/>
        </p:nvGrpSpPr>
        <p:grpSpPr>
          <a:xfrm>
            <a:off x="3826592" y="1312122"/>
            <a:ext cx="2010903" cy="1031168"/>
            <a:chOff x="5186583" y="1838882"/>
            <a:chExt cx="2681204" cy="1374889"/>
          </a:xfrm>
        </p:grpSpPr>
        <p:sp>
          <p:nvSpPr>
            <p:cNvPr id="17" name="文本框 16">
              <a:extLst>
                <a:ext uri="{FF2B5EF4-FFF2-40B4-BE49-F238E27FC236}">
                  <a16:creationId xmlns:a16="http://schemas.microsoft.com/office/drawing/2014/main" id="{7E460BB4-75E4-4D04-8AD4-A2B6AD5A48CC}"/>
                </a:ext>
              </a:extLst>
            </p:cNvPr>
            <p:cNvSpPr txBox="1"/>
            <p:nvPr/>
          </p:nvSpPr>
          <p:spPr>
            <a:xfrm>
              <a:off x="5294952" y="2055676"/>
              <a:ext cx="2450014" cy="410369"/>
            </a:xfrm>
            <a:prstGeom prst="rect">
              <a:avLst/>
            </a:prstGeom>
            <a:solidFill>
              <a:schemeClr val="accent6">
                <a:lumMod val="20000"/>
                <a:lumOff val="80000"/>
                <a:alpha val="50000"/>
              </a:schemeClr>
            </a:solidFill>
          </p:spPr>
          <p:txBody>
            <a:bodyPr wrap="square" lIns="0" rIns="0" rtlCol="0">
              <a:spAutoFit/>
            </a:bodyPr>
            <a:lstStyle/>
            <a:p>
              <a:r>
                <a:rPr lang="zh-CN" altLang="en-US" sz="1400" b="1">
                  <a:solidFill>
                    <a:srgbClr val="002060"/>
                  </a:solidFill>
                  <a:latin typeface="楷体" panose="02010609060101010101" pitchFamily="49" charset="-122"/>
                  <a:ea typeface="楷体" panose="02010609060101010101" pitchFamily="49" charset="-122"/>
                </a:rPr>
                <a:t>张三是计算机专业学生</a:t>
              </a:r>
            </a:p>
          </p:txBody>
        </p:sp>
        <p:cxnSp>
          <p:nvCxnSpPr>
            <p:cNvPr id="18" name="直接连接符 17">
              <a:extLst>
                <a:ext uri="{FF2B5EF4-FFF2-40B4-BE49-F238E27FC236}">
                  <a16:creationId xmlns:a16="http://schemas.microsoft.com/office/drawing/2014/main" id="{0272692F-5665-4530-A214-E48F3C29EDA0}"/>
                </a:ext>
              </a:extLst>
            </p:cNvPr>
            <p:cNvCxnSpPr>
              <a:cxnSpLocks/>
            </p:cNvCxnSpPr>
            <p:nvPr/>
          </p:nvCxnSpPr>
          <p:spPr>
            <a:xfrm>
              <a:off x="5815286" y="1838882"/>
              <a:ext cx="0" cy="1374889"/>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91D3FF09-EAC8-4FAA-BDA0-1FDD7512BC88}"/>
                </a:ext>
              </a:extLst>
            </p:cNvPr>
            <p:cNvSpPr txBox="1"/>
            <p:nvPr/>
          </p:nvSpPr>
          <p:spPr>
            <a:xfrm>
              <a:off x="5287548" y="2710308"/>
              <a:ext cx="423233" cy="369332"/>
            </a:xfrm>
            <a:prstGeom prst="rect">
              <a:avLst/>
            </a:prstGeom>
            <a:solidFill>
              <a:schemeClr val="accent2">
                <a:lumMod val="20000"/>
                <a:lumOff val="80000"/>
              </a:schemeClr>
            </a:solidFill>
          </p:spPr>
          <p:txBody>
            <a:bodyPr wrap="square" lIns="0" rIns="0" rtlCol="0">
              <a:spAutoFit/>
            </a:bodyPr>
            <a:lstStyle/>
            <a:p>
              <a:pPr algn="ctr"/>
              <a:r>
                <a:rPr lang="zh-CN" altLang="en-US" sz="1200" b="1">
                  <a:solidFill>
                    <a:schemeClr val="accent2">
                      <a:lumMod val="50000"/>
                    </a:schemeClr>
                  </a:solidFill>
                </a:rPr>
                <a:t>个体</a:t>
              </a:r>
            </a:p>
          </p:txBody>
        </p:sp>
        <p:sp>
          <p:nvSpPr>
            <p:cNvPr id="20" name="箭头: 上 19">
              <a:extLst>
                <a:ext uri="{FF2B5EF4-FFF2-40B4-BE49-F238E27FC236}">
                  <a16:creationId xmlns:a16="http://schemas.microsoft.com/office/drawing/2014/main" id="{01F76C8B-50D5-43CF-ADF5-74F271797DD2}"/>
                </a:ext>
              </a:extLst>
            </p:cNvPr>
            <p:cNvSpPr/>
            <p:nvPr/>
          </p:nvSpPr>
          <p:spPr>
            <a:xfrm>
              <a:off x="5455186" y="2455787"/>
              <a:ext cx="45719" cy="2545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1" name="矩形: 圆角 20">
              <a:extLst>
                <a:ext uri="{FF2B5EF4-FFF2-40B4-BE49-F238E27FC236}">
                  <a16:creationId xmlns:a16="http://schemas.microsoft.com/office/drawing/2014/main" id="{E849A95B-DB61-4ACB-B597-07D777B82E06}"/>
                </a:ext>
              </a:extLst>
            </p:cNvPr>
            <p:cNvSpPr/>
            <p:nvPr/>
          </p:nvSpPr>
          <p:spPr>
            <a:xfrm>
              <a:off x="5186583" y="1998054"/>
              <a:ext cx="628704" cy="1126695"/>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2" name="文本框 21">
              <a:extLst>
                <a:ext uri="{FF2B5EF4-FFF2-40B4-BE49-F238E27FC236}">
                  <a16:creationId xmlns:a16="http://schemas.microsoft.com/office/drawing/2014/main" id="{BE387C58-E925-4142-B93E-1B3E8FB61841}"/>
                </a:ext>
              </a:extLst>
            </p:cNvPr>
            <p:cNvSpPr txBox="1"/>
            <p:nvPr/>
          </p:nvSpPr>
          <p:spPr>
            <a:xfrm>
              <a:off x="6562690" y="2703729"/>
              <a:ext cx="530819" cy="369332"/>
            </a:xfrm>
            <a:prstGeom prst="rect">
              <a:avLst/>
            </a:prstGeom>
            <a:solidFill>
              <a:schemeClr val="accent2">
                <a:lumMod val="20000"/>
                <a:lumOff val="80000"/>
              </a:schemeClr>
            </a:solidFill>
          </p:spPr>
          <p:txBody>
            <a:bodyPr wrap="square" lIns="0" rIns="0" rtlCol="0">
              <a:spAutoFit/>
            </a:bodyPr>
            <a:lstStyle/>
            <a:p>
              <a:pPr algn="ctr"/>
              <a:r>
                <a:rPr lang="zh-CN" altLang="en-US" sz="1200" b="1">
                  <a:solidFill>
                    <a:schemeClr val="accent2">
                      <a:lumMod val="50000"/>
                    </a:schemeClr>
                  </a:solidFill>
                </a:rPr>
                <a:t>谓词</a:t>
              </a:r>
            </a:p>
          </p:txBody>
        </p:sp>
        <p:sp>
          <p:nvSpPr>
            <p:cNvPr id="23" name="箭头: 上 22">
              <a:extLst>
                <a:ext uri="{FF2B5EF4-FFF2-40B4-BE49-F238E27FC236}">
                  <a16:creationId xmlns:a16="http://schemas.microsoft.com/office/drawing/2014/main" id="{A71F81F8-7042-4D78-87CB-985BEEA32D63}"/>
                </a:ext>
              </a:extLst>
            </p:cNvPr>
            <p:cNvSpPr/>
            <p:nvPr/>
          </p:nvSpPr>
          <p:spPr>
            <a:xfrm>
              <a:off x="6839232" y="2448189"/>
              <a:ext cx="45719" cy="2545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 name="矩形: 圆角 23">
              <a:extLst>
                <a:ext uri="{FF2B5EF4-FFF2-40B4-BE49-F238E27FC236}">
                  <a16:creationId xmlns:a16="http://schemas.microsoft.com/office/drawing/2014/main" id="{0C7A0D32-0EE3-4443-ACBE-E8960F173598}"/>
                </a:ext>
              </a:extLst>
            </p:cNvPr>
            <p:cNvSpPr/>
            <p:nvPr/>
          </p:nvSpPr>
          <p:spPr>
            <a:xfrm>
              <a:off x="5815286" y="1998054"/>
              <a:ext cx="2052501" cy="112669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25" name="文本框 24">
            <a:extLst>
              <a:ext uri="{FF2B5EF4-FFF2-40B4-BE49-F238E27FC236}">
                <a16:creationId xmlns:a16="http://schemas.microsoft.com/office/drawing/2014/main" id="{FE615DC7-26FF-4660-9A01-667D22CC18B5}"/>
              </a:ext>
            </a:extLst>
          </p:cNvPr>
          <p:cNvSpPr txBox="1"/>
          <p:nvPr/>
        </p:nvSpPr>
        <p:spPr>
          <a:xfrm>
            <a:off x="484612" y="2401851"/>
            <a:ext cx="3171407" cy="2166042"/>
          </a:xfrm>
          <a:prstGeom prst="rect">
            <a:avLst/>
          </a:prstGeom>
          <a:solidFill>
            <a:schemeClr val="accent5">
              <a:lumMod val="20000"/>
              <a:lumOff val="80000"/>
              <a:alpha val="50000"/>
            </a:schemeClr>
          </a:solidFill>
        </p:spPr>
        <p:txBody>
          <a:bodyPr wrap="square" rtlCol="0">
            <a:spAutoFit/>
          </a:bodyPr>
          <a:lstStyle/>
          <a:p>
            <a:pPr marL="214313" indent="-214313">
              <a:spcBef>
                <a:spcPts val="450"/>
              </a:spcBef>
              <a:spcAft>
                <a:spcPts val="225"/>
              </a:spcAft>
              <a:buFont typeface="Arial" panose="020B0604020202020204" pitchFamily="34" charset="0"/>
              <a:buChar char="•"/>
            </a:pPr>
            <a:r>
              <a:rPr lang="zh-CN" altLang="en-US" sz="1500" b="1">
                <a:solidFill>
                  <a:srgbClr val="C00000"/>
                </a:solidFill>
              </a:rPr>
              <a:t>具体命题</a:t>
            </a:r>
            <a:r>
              <a:rPr lang="zh-CN" altLang="en-US" sz="1500" b="1">
                <a:solidFill>
                  <a:srgbClr val="002060"/>
                </a:solidFill>
                <a:latin typeface="楷体" panose="02010609060101010101" pitchFamily="49" charset="-122"/>
                <a:ea typeface="楷体" panose="02010609060101010101" pitchFamily="49" charset="-122"/>
              </a:rPr>
              <a:t>：对具体个体进行判断</a:t>
            </a:r>
            <a:endParaRPr lang="en-US" altLang="zh-CN" sz="1500" b="1">
              <a:solidFill>
                <a:srgbClr val="002060"/>
              </a:solidFill>
              <a:latin typeface="楷体" panose="02010609060101010101" pitchFamily="49" charset="-122"/>
              <a:ea typeface="楷体" panose="02010609060101010101" pitchFamily="49" charset="-122"/>
            </a:endParaRPr>
          </a:p>
          <a:p>
            <a:pPr marL="214313" indent="-214313">
              <a:spcBef>
                <a:spcPts val="450"/>
              </a:spcBef>
              <a:spcAft>
                <a:spcPts val="225"/>
              </a:spcAft>
              <a:buFont typeface="Arial" panose="020B0604020202020204" pitchFamily="34" charset="0"/>
              <a:buChar char="•"/>
            </a:pPr>
            <a:r>
              <a:rPr lang="zh-CN" altLang="en-US" sz="1500" b="1">
                <a:solidFill>
                  <a:srgbClr val="C00000"/>
                </a:solidFill>
              </a:rPr>
              <a:t>量化命题</a:t>
            </a:r>
            <a:r>
              <a:rPr lang="zh-CN" altLang="en-US" sz="1500" b="1">
                <a:solidFill>
                  <a:srgbClr val="002060"/>
                </a:solidFill>
                <a:latin typeface="楷体" panose="02010609060101010101" pitchFamily="49" charset="-122"/>
                <a:ea typeface="楷体" panose="02010609060101010101" pitchFamily="49" charset="-122"/>
              </a:rPr>
              <a:t>：对个体类进行判断</a:t>
            </a:r>
            <a:endParaRPr lang="en-US" altLang="zh-CN" sz="1500" b="1">
              <a:solidFill>
                <a:srgbClr val="002060"/>
              </a:solidFill>
              <a:latin typeface="楷体" panose="02010609060101010101" pitchFamily="49" charset="-122"/>
              <a:ea typeface="楷体" panose="02010609060101010101" pitchFamily="49" charset="-122"/>
            </a:endParaRPr>
          </a:p>
          <a:p>
            <a:pPr marL="557213" lvl="1" indent="-214313">
              <a:lnSpc>
                <a:spcPts val="1950"/>
              </a:lnSpc>
              <a:spcBef>
                <a:spcPts val="450"/>
              </a:spcBef>
              <a:spcAft>
                <a:spcPts val="225"/>
              </a:spcAft>
              <a:buFont typeface="Arial" panose="020B0604020202020204" pitchFamily="34" charset="0"/>
              <a:buChar char="•"/>
            </a:pPr>
            <a:r>
              <a:rPr lang="zh-CN" altLang="en-US" sz="1200" b="1">
                <a:solidFill>
                  <a:schemeClr val="accent6">
                    <a:lumMod val="50000"/>
                  </a:schemeClr>
                </a:solidFill>
                <a:latin typeface="+mn-ea"/>
              </a:rPr>
              <a:t>对个体类判断的命题总需要量词</a:t>
            </a:r>
            <a:endParaRPr lang="en-US" altLang="zh-CN" sz="1200" b="1">
              <a:solidFill>
                <a:schemeClr val="accent6">
                  <a:lumMod val="50000"/>
                </a:schemeClr>
              </a:solidFill>
              <a:latin typeface="+mn-ea"/>
            </a:endParaRPr>
          </a:p>
          <a:p>
            <a:pPr marL="557213" lvl="1" indent="-214313">
              <a:lnSpc>
                <a:spcPts val="1950"/>
              </a:lnSpc>
              <a:spcBef>
                <a:spcPts val="450"/>
              </a:spcBef>
              <a:spcAft>
                <a:spcPts val="225"/>
              </a:spcAft>
              <a:buFont typeface="Arial" panose="020B0604020202020204" pitchFamily="34" charset="0"/>
              <a:buChar char="•"/>
            </a:pPr>
            <a:r>
              <a:rPr lang="zh-CN" altLang="en-US" sz="1200" b="1">
                <a:solidFill>
                  <a:schemeClr val="accent6">
                    <a:lumMod val="50000"/>
                  </a:schemeClr>
                </a:solidFill>
                <a:latin typeface="+mn-ea"/>
              </a:rPr>
              <a:t>全称量化命题：用</a:t>
            </a:r>
            <a:r>
              <a:rPr lang="zh-CN" altLang="en-US" sz="1200" b="1">
                <a:solidFill>
                  <a:srgbClr val="C00000"/>
                </a:solidFill>
                <a:latin typeface="+mn-ea"/>
              </a:rPr>
              <a:t>全称量词</a:t>
            </a:r>
            <a:r>
              <a:rPr lang="zh-CN" altLang="en-US" sz="1200" b="1">
                <a:solidFill>
                  <a:schemeClr val="accent6">
                    <a:lumMod val="50000"/>
                  </a:schemeClr>
                </a:solidFill>
                <a:latin typeface="+mn-ea"/>
              </a:rPr>
              <a:t>断定个体类的所有个体具有某性质或关系</a:t>
            </a:r>
            <a:endParaRPr lang="en-US" altLang="zh-CN" sz="1200" b="1">
              <a:solidFill>
                <a:schemeClr val="accent6">
                  <a:lumMod val="50000"/>
                </a:schemeClr>
              </a:solidFill>
              <a:latin typeface="+mn-ea"/>
            </a:endParaRPr>
          </a:p>
          <a:p>
            <a:pPr marL="557213" lvl="1" indent="-214313">
              <a:lnSpc>
                <a:spcPts val="1950"/>
              </a:lnSpc>
              <a:spcBef>
                <a:spcPts val="450"/>
              </a:spcBef>
              <a:spcAft>
                <a:spcPts val="225"/>
              </a:spcAft>
              <a:buFont typeface="Arial" panose="020B0604020202020204" pitchFamily="34" charset="0"/>
              <a:buChar char="•"/>
            </a:pPr>
            <a:r>
              <a:rPr lang="zh-CN" altLang="en-US" sz="1200" b="1">
                <a:solidFill>
                  <a:schemeClr val="accent6">
                    <a:lumMod val="50000"/>
                  </a:schemeClr>
                </a:solidFill>
                <a:latin typeface="+mn-ea"/>
              </a:rPr>
              <a:t>存在量化命题：用</a:t>
            </a:r>
            <a:r>
              <a:rPr lang="zh-CN" altLang="en-US" sz="1200" b="1">
                <a:solidFill>
                  <a:srgbClr val="C00000"/>
                </a:solidFill>
                <a:latin typeface="+mn-ea"/>
              </a:rPr>
              <a:t>存在量词</a:t>
            </a:r>
            <a:r>
              <a:rPr lang="zh-CN" altLang="en-US" sz="1200" b="1">
                <a:solidFill>
                  <a:schemeClr val="accent6">
                    <a:lumMod val="50000"/>
                  </a:schemeClr>
                </a:solidFill>
                <a:latin typeface="+mn-ea"/>
              </a:rPr>
              <a:t>断定个体类存在个体具有某性质或关系</a:t>
            </a:r>
            <a:endParaRPr lang="en-US" altLang="zh-CN" sz="1200" b="1">
              <a:solidFill>
                <a:schemeClr val="accent6">
                  <a:lumMod val="50000"/>
                </a:schemeClr>
              </a:solidFill>
              <a:latin typeface="+mn-ea"/>
            </a:endParaRPr>
          </a:p>
        </p:txBody>
      </p:sp>
      <p:grpSp>
        <p:nvGrpSpPr>
          <p:cNvPr id="26" name="组合 25">
            <a:extLst>
              <a:ext uri="{FF2B5EF4-FFF2-40B4-BE49-F238E27FC236}">
                <a16:creationId xmlns:a16="http://schemas.microsoft.com/office/drawing/2014/main" id="{6F67CB61-5BC7-411D-BDC0-05B50E318F95}"/>
              </a:ext>
            </a:extLst>
          </p:cNvPr>
          <p:cNvGrpSpPr/>
          <p:nvPr/>
        </p:nvGrpSpPr>
        <p:grpSpPr>
          <a:xfrm>
            <a:off x="5968421" y="1285970"/>
            <a:ext cx="2911708" cy="1031168"/>
            <a:chOff x="6019648" y="1379163"/>
            <a:chExt cx="2911708" cy="1031168"/>
          </a:xfrm>
        </p:grpSpPr>
        <p:grpSp>
          <p:nvGrpSpPr>
            <p:cNvPr id="27" name="组合 26">
              <a:extLst>
                <a:ext uri="{FF2B5EF4-FFF2-40B4-BE49-F238E27FC236}">
                  <a16:creationId xmlns:a16="http://schemas.microsoft.com/office/drawing/2014/main" id="{F9330A04-5BFA-427B-9969-AEC8B6810861}"/>
                </a:ext>
              </a:extLst>
            </p:cNvPr>
            <p:cNvGrpSpPr/>
            <p:nvPr/>
          </p:nvGrpSpPr>
          <p:grpSpPr>
            <a:xfrm>
              <a:off x="6068289" y="1379163"/>
              <a:ext cx="2863067" cy="1031168"/>
              <a:chOff x="8207920" y="1838882"/>
              <a:chExt cx="3817423" cy="1374889"/>
            </a:xfrm>
          </p:grpSpPr>
          <p:sp>
            <p:nvSpPr>
              <p:cNvPr id="30" name="文本框 29">
                <a:extLst>
                  <a:ext uri="{FF2B5EF4-FFF2-40B4-BE49-F238E27FC236}">
                    <a16:creationId xmlns:a16="http://schemas.microsoft.com/office/drawing/2014/main" id="{F323257B-76DE-4B77-95C7-1DB02057FFC9}"/>
                  </a:ext>
                </a:extLst>
              </p:cNvPr>
              <p:cNvSpPr txBox="1"/>
              <p:nvPr/>
            </p:nvSpPr>
            <p:spPr>
              <a:xfrm>
                <a:off x="8207920" y="2055676"/>
                <a:ext cx="3667305" cy="410369"/>
              </a:xfrm>
              <a:prstGeom prst="rect">
                <a:avLst/>
              </a:prstGeom>
              <a:solidFill>
                <a:schemeClr val="accent6">
                  <a:lumMod val="20000"/>
                  <a:lumOff val="80000"/>
                  <a:alpha val="50000"/>
                </a:schemeClr>
              </a:solidFill>
            </p:spPr>
            <p:txBody>
              <a:bodyPr wrap="square" lIns="0" rIns="0" rtlCol="0">
                <a:spAutoFit/>
              </a:bodyPr>
              <a:lstStyle/>
              <a:p>
                <a:r>
                  <a:rPr lang="zh-CN" altLang="en-US" sz="1400" b="1">
                    <a:solidFill>
                      <a:srgbClr val="002060"/>
                    </a:solidFill>
                    <a:latin typeface="楷体" panose="02010609060101010101" pitchFamily="49" charset="-122"/>
                    <a:ea typeface="楷体" panose="02010609060101010101" pitchFamily="49" charset="-122"/>
                  </a:rPr>
                  <a:t>所有计算机专业学生学习离散数学</a:t>
                </a:r>
              </a:p>
            </p:txBody>
          </p:sp>
          <p:sp>
            <p:nvSpPr>
              <p:cNvPr id="31" name="矩形: 圆角 30">
                <a:extLst>
                  <a:ext uri="{FF2B5EF4-FFF2-40B4-BE49-F238E27FC236}">
                    <a16:creationId xmlns:a16="http://schemas.microsoft.com/office/drawing/2014/main" id="{F61AD0BE-8F76-4766-8D3D-7DD435701F68}"/>
                  </a:ext>
                </a:extLst>
              </p:cNvPr>
              <p:cNvSpPr/>
              <p:nvPr/>
            </p:nvSpPr>
            <p:spPr>
              <a:xfrm>
                <a:off x="8686767" y="1998054"/>
                <a:ext cx="1672360" cy="1126695"/>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1013"/>
              </a:p>
            </p:txBody>
          </p:sp>
          <p:cxnSp>
            <p:nvCxnSpPr>
              <p:cNvPr id="32" name="直接连接符 31">
                <a:extLst>
                  <a:ext uri="{FF2B5EF4-FFF2-40B4-BE49-F238E27FC236}">
                    <a16:creationId xmlns:a16="http://schemas.microsoft.com/office/drawing/2014/main" id="{0AD57B47-6995-4EE9-8EA4-A23DC5756BF8}"/>
                  </a:ext>
                </a:extLst>
              </p:cNvPr>
              <p:cNvCxnSpPr>
                <a:cxnSpLocks/>
              </p:cNvCxnSpPr>
              <p:nvPr/>
            </p:nvCxnSpPr>
            <p:spPr>
              <a:xfrm>
                <a:off x="10364954" y="1838882"/>
                <a:ext cx="0" cy="1374889"/>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0DD57E79-559B-43E8-BAB9-D4482ABEF395}"/>
                  </a:ext>
                </a:extLst>
              </p:cNvPr>
              <p:cNvSpPr/>
              <p:nvPr/>
            </p:nvSpPr>
            <p:spPr>
              <a:xfrm>
                <a:off x="10359127" y="1993526"/>
                <a:ext cx="1666216" cy="1126695"/>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1013"/>
              </a:p>
            </p:txBody>
          </p:sp>
          <p:sp>
            <p:nvSpPr>
              <p:cNvPr id="34" name="文本框 33">
                <a:extLst>
                  <a:ext uri="{FF2B5EF4-FFF2-40B4-BE49-F238E27FC236}">
                    <a16:creationId xmlns:a16="http://schemas.microsoft.com/office/drawing/2014/main" id="{22BD92CF-09E2-4BF4-BB8A-16DA0E73AC6F}"/>
                  </a:ext>
                </a:extLst>
              </p:cNvPr>
              <p:cNvSpPr txBox="1"/>
              <p:nvPr/>
            </p:nvSpPr>
            <p:spPr>
              <a:xfrm>
                <a:off x="9270336" y="2685348"/>
                <a:ext cx="742007" cy="369332"/>
              </a:xfrm>
              <a:prstGeom prst="rect">
                <a:avLst/>
              </a:prstGeom>
              <a:solidFill>
                <a:schemeClr val="accent2">
                  <a:lumMod val="20000"/>
                  <a:lumOff val="80000"/>
                </a:schemeClr>
              </a:solidFill>
            </p:spPr>
            <p:txBody>
              <a:bodyPr wrap="square" lIns="0" rIns="0" rtlCol="0">
                <a:spAutoFit/>
              </a:bodyPr>
              <a:lstStyle/>
              <a:p>
                <a:pPr algn="ctr"/>
                <a:r>
                  <a:rPr lang="zh-CN" altLang="en-US" sz="1200" b="1">
                    <a:solidFill>
                      <a:schemeClr val="accent2">
                        <a:lumMod val="50000"/>
                      </a:schemeClr>
                    </a:solidFill>
                  </a:rPr>
                  <a:t>个体类</a:t>
                </a:r>
              </a:p>
            </p:txBody>
          </p:sp>
          <p:sp>
            <p:nvSpPr>
              <p:cNvPr id="35" name="文本框 34">
                <a:extLst>
                  <a:ext uri="{FF2B5EF4-FFF2-40B4-BE49-F238E27FC236}">
                    <a16:creationId xmlns:a16="http://schemas.microsoft.com/office/drawing/2014/main" id="{559180FB-64B9-4843-81D3-03FB88296F83}"/>
                  </a:ext>
                </a:extLst>
              </p:cNvPr>
              <p:cNvSpPr txBox="1"/>
              <p:nvPr/>
            </p:nvSpPr>
            <p:spPr>
              <a:xfrm>
                <a:off x="10954415" y="2686445"/>
                <a:ext cx="597283" cy="369332"/>
              </a:xfrm>
              <a:prstGeom prst="rect">
                <a:avLst/>
              </a:prstGeom>
              <a:solidFill>
                <a:schemeClr val="accent2">
                  <a:lumMod val="20000"/>
                  <a:lumOff val="80000"/>
                </a:schemeClr>
              </a:solidFill>
            </p:spPr>
            <p:txBody>
              <a:bodyPr wrap="square" lIns="0" rIns="0" rtlCol="0">
                <a:spAutoFit/>
              </a:bodyPr>
              <a:lstStyle/>
              <a:p>
                <a:pPr algn="ctr"/>
                <a:r>
                  <a:rPr lang="zh-CN" altLang="en-US" sz="1200" b="1">
                    <a:solidFill>
                      <a:schemeClr val="accent2">
                        <a:lumMod val="50000"/>
                      </a:schemeClr>
                    </a:solidFill>
                  </a:rPr>
                  <a:t>谓词</a:t>
                </a:r>
              </a:p>
            </p:txBody>
          </p:sp>
          <p:sp>
            <p:nvSpPr>
              <p:cNvPr id="36" name="箭头: 上 35">
                <a:extLst>
                  <a:ext uri="{FF2B5EF4-FFF2-40B4-BE49-F238E27FC236}">
                    <a16:creationId xmlns:a16="http://schemas.microsoft.com/office/drawing/2014/main" id="{808B0918-F48B-4CC0-A8FB-08B7E3F133D8}"/>
                  </a:ext>
                </a:extLst>
              </p:cNvPr>
              <p:cNvSpPr/>
              <p:nvPr/>
            </p:nvSpPr>
            <p:spPr>
              <a:xfrm>
                <a:off x="9571762" y="2455787"/>
                <a:ext cx="45719" cy="2545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1013"/>
              </a:p>
            </p:txBody>
          </p:sp>
          <p:sp>
            <p:nvSpPr>
              <p:cNvPr id="37" name="箭头: 上 36">
                <a:extLst>
                  <a:ext uri="{FF2B5EF4-FFF2-40B4-BE49-F238E27FC236}">
                    <a16:creationId xmlns:a16="http://schemas.microsoft.com/office/drawing/2014/main" id="{6B6D83B4-3F06-4A06-BB22-EDEFFBFF8F31}"/>
                  </a:ext>
                </a:extLst>
              </p:cNvPr>
              <p:cNvSpPr/>
              <p:nvPr/>
            </p:nvSpPr>
            <p:spPr>
              <a:xfrm>
                <a:off x="11235935" y="2448189"/>
                <a:ext cx="45719" cy="2545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1013"/>
              </a:p>
            </p:txBody>
          </p:sp>
        </p:grpSp>
        <p:sp>
          <p:nvSpPr>
            <p:cNvPr id="28" name="文本框 27">
              <a:extLst>
                <a:ext uri="{FF2B5EF4-FFF2-40B4-BE49-F238E27FC236}">
                  <a16:creationId xmlns:a16="http://schemas.microsoft.com/office/drawing/2014/main" id="{292DFFED-F40F-4A8B-8EA3-59DA5BCA1F35}"/>
                </a:ext>
              </a:extLst>
            </p:cNvPr>
            <p:cNvSpPr txBox="1"/>
            <p:nvPr/>
          </p:nvSpPr>
          <p:spPr>
            <a:xfrm>
              <a:off x="6019648" y="2027033"/>
              <a:ext cx="402226" cy="276999"/>
            </a:xfrm>
            <a:prstGeom prst="rect">
              <a:avLst/>
            </a:prstGeom>
            <a:solidFill>
              <a:schemeClr val="accent2">
                <a:lumMod val="20000"/>
                <a:lumOff val="80000"/>
              </a:schemeClr>
            </a:solidFill>
          </p:spPr>
          <p:txBody>
            <a:bodyPr wrap="square" lIns="0" rIns="0" rtlCol="0">
              <a:spAutoFit/>
            </a:bodyPr>
            <a:lstStyle/>
            <a:p>
              <a:pPr algn="ctr"/>
              <a:r>
                <a:rPr lang="zh-CN" altLang="en-US" sz="1200" b="1">
                  <a:solidFill>
                    <a:schemeClr val="accent2">
                      <a:lumMod val="50000"/>
                    </a:schemeClr>
                  </a:solidFill>
                </a:rPr>
                <a:t>量词</a:t>
              </a:r>
            </a:p>
          </p:txBody>
        </p:sp>
        <p:sp>
          <p:nvSpPr>
            <p:cNvPr id="29" name="箭头: 上 28">
              <a:extLst>
                <a:ext uri="{FF2B5EF4-FFF2-40B4-BE49-F238E27FC236}">
                  <a16:creationId xmlns:a16="http://schemas.microsoft.com/office/drawing/2014/main" id="{D39A20A6-4073-4906-8CE6-BBBB2B4D4FE9}"/>
                </a:ext>
              </a:extLst>
            </p:cNvPr>
            <p:cNvSpPr/>
            <p:nvPr/>
          </p:nvSpPr>
          <p:spPr>
            <a:xfrm>
              <a:off x="6191882" y="1842092"/>
              <a:ext cx="34289" cy="1908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38" name="文本框 37">
            <a:extLst>
              <a:ext uri="{FF2B5EF4-FFF2-40B4-BE49-F238E27FC236}">
                <a16:creationId xmlns:a16="http://schemas.microsoft.com/office/drawing/2014/main" id="{A9A3E237-F00D-4B73-91C6-B0E5BE3C5280}"/>
              </a:ext>
            </a:extLst>
          </p:cNvPr>
          <p:cNvSpPr txBox="1"/>
          <p:nvPr/>
        </p:nvSpPr>
        <p:spPr>
          <a:xfrm>
            <a:off x="4304941" y="2406057"/>
            <a:ext cx="958665" cy="307777"/>
          </a:xfrm>
          <a:prstGeom prst="rect">
            <a:avLst/>
          </a:prstGeom>
          <a:solidFill>
            <a:schemeClr val="accent4">
              <a:lumMod val="20000"/>
              <a:lumOff val="80000"/>
            </a:schemeClr>
          </a:solidFill>
        </p:spPr>
        <p:txBody>
          <a:bodyPr wrap="square" rtlCol="0">
            <a:spAutoFit/>
          </a:bodyPr>
          <a:lstStyle/>
          <a:p>
            <a:pPr algn="ctr"/>
            <a:r>
              <a:rPr lang="zh-CN" altLang="en-US" sz="1400" b="1">
                <a:solidFill>
                  <a:srgbClr val="002060"/>
                </a:solidFill>
              </a:rPr>
              <a:t>具体命题</a:t>
            </a:r>
          </a:p>
        </p:txBody>
      </p:sp>
      <p:sp>
        <p:nvSpPr>
          <p:cNvPr id="39" name="文本框 38">
            <a:extLst>
              <a:ext uri="{FF2B5EF4-FFF2-40B4-BE49-F238E27FC236}">
                <a16:creationId xmlns:a16="http://schemas.microsoft.com/office/drawing/2014/main" id="{63CD8077-50F6-4C28-BC46-FB2C77808B48}"/>
              </a:ext>
            </a:extLst>
          </p:cNvPr>
          <p:cNvSpPr txBox="1"/>
          <p:nvPr/>
        </p:nvSpPr>
        <p:spPr>
          <a:xfrm>
            <a:off x="6999360" y="2369322"/>
            <a:ext cx="958665" cy="307777"/>
          </a:xfrm>
          <a:prstGeom prst="rect">
            <a:avLst/>
          </a:prstGeom>
          <a:solidFill>
            <a:schemeClr val="accent4">
              <a:lumMod val="20000"/>
              <a:lumOff val="80000"/>
            </a:schemeClr>
          </a:solidFill>
        </p:spPr>
        <p:txBody>
          <a:bodyPr wrap="square" rtlCol="0">
            <a:spAutoFit/>
          </a:bodyPr>
          <a:lstStyle/>
          <a:p>
            <a:pPr algn="ctr"/>
            <a:r>
              <a:rPr lang="zh-CN" altLang="en-US" sz="1400" b="1">
                <a:solidFill>
                  <a:srgbClr val="002060"/>
                </a:solidFill>
              </a:rPr>
              <a:t>量化命题</a:t>
            </a:r>
          </a:p>
        </p:txBody>
      </p: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471E94CB-6B61-49E3-AB51-D8D6B4F3A256}"/>
                  </a:ext>
                </a:extLst>
              </p:cNvPr>
              <p:cNvSpPr txBox="1"/>
              <p:nvPr/>
            </p:nvSpPr>
            <p:spPr>
              <a:xfrm>
                <a:off x="3973007" y="2872557"/>
                <a:ext cx="4605940" cy="1695336"/>
              </a:xfrm>
              <a:prstGeom prst="rect">
                <a:avLst/>
              </a:prstGeom>
              <a:solidFill>
                <a:schemeClr val="accent5">
                  <a:lumMod val="20000"/>
                  <a:lumOff val="80000"/>
                  <a:alpha val="49000"/>
                </a:schemeClr>
              </a:solidFill>
            </p:spPr>
            <p:txBody>
              <a:bodyPr wrap="square" rtlCol="0">
                <a:spAutoFit/>
              </a:bodyPr>
              <a:lstStyle/>
              <a:p>
                <a:pPr algn="ctr">
                  <a:spcBef>
                    <a:spcPts val="450"/>
                  </a:spcBef>
                  <a:spcAft>
                    <a:spcPts val="225"/>
                  </a:spcAft>
                </a:pPr>
                <a:r>
                  <a:rPr lang="zh-CN" altLang="en-US" sz="1500" b="1">
                    <a:solidFill>
                      <a:srgbClr val="C00000"/>
                    </a:solidFill>
                  </a:rPr>
                  <a:t>个体与谓词的符号化表示</a:t>
                </a:r>
                <a:endParaRPr lang="en-US" altLang="zh-CN" sz="1500" b="1">
                  <a:solidFill>
                    <a:srgbClr val="C00000"/>
                  </a:solidFill>
                </a:endParaRPr>
              </a:p>
              <a:p>
                <a:pPr marL="214313" indent="-214313">
                  <a:spcBef>
                    <a:spcPts val="450"/>
                  </a:spcBef>
                  <a:spcAft>
                    <a:spcPts val="225"/>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cs typeface="Arial" panose="020B0604020202020204" pitchFamily="34" charset="0"/>
                  </a:rPr>
                  <a:t>具体个体使用字母表前端的小写字母</a:t>
                </a:r>
                <a14:m>
                  <m:oMath xmlns:m="http://schemas.openxmlformats.org/officeDocument/2006/math">
                    <m:r>
                      <a:rPr lang="en-US" altLang="zh-CN" sz="1200" b="1" i="1">
                        <a:solidFill>
                          <a:srgbClr val="002060"/>
                        </a:solidFill>
                        <a:latin typeface="Cambria Math" panose="02040503050406030204" pitchFamily="18" charset="0"/>
                        <a:cs typeface="Arial" panose="020B0604020202020204" pitchFamily="34" charset="0"/>
                      </a:rPr>
                      <m:t>𝒂</m:t>
                    </m:r>
                    <m:r>
                      <a:rPr lang="en-US" altLang="zh-CN" sz="1200" b="1" i="1">
                        <a:solidFill>
                          <a:srgbClr val="002060"/>
                        </a:solidFill>
                        <a:latin typeface="Cambria Math" panose="02040503050406030204" pitchFamily="18" charset="0"/>
                        <a:cs typeface="Arial" panose="020B0604020202020204" pitchFamily="34" charset="0"/>
                      </a:rPr>
                      <m:t>, </m:t>
                    </m:r>
                    <m:r>
                      <a:rPr lang="en-US" altLang="zh-CN" sz="1200" b="1" i="1">
                        <a:solidFill>
                          <a:srgbClr val="002060"/>
                        </a:solidFill>
                        <a:latin typeface="Cambria Math" panose="02040503050406030204" pitchFamily="18" charset="0"/>
                        <a:cs typeface="Arial" panose="020B0604020202020204" pitchFamily="34" charset="0"/>
                      </a:rPr>
                      <m:t>𝒃</m:t>
                    </m:r>
                    <m:r>
                      <a:rPr lang="en-US" altLang="zh-CN" sz="1200" b="1" i="1">
                        <a:solidFill>
                          <a:srgbClr val="002060"/>
                        </a:solidFill>
                        <a:latin typeface="Cambria Math" panose="02040503050406030204" pitchFamily="18" charset="0"/>
                        <a:cs typeface="Arial" panose="020B0604020202020204" pitchFamily="34" charset="0"/>
                      </a:rPr>
                      <m:t>, </m:t>
                    </m:r>
                    <m:r>
                      <a:rPr lang="en-US" altLang="zh-CN" sz="1200" b="1" i="1">
                        <a:solidFill>
                          <a:srgbClr val="002060"/>
                        </a:solidFill>
                        <a:latin typeface="Cambria Math" panose="02040503050406030204" pitchFamily="18" charset="0"/>
                        <a:cs typeface="Arial" panose="020B0604020202020204" pitchFamily="34" charset="0"/>
                      </a:rPr>
                      <m:t>𝒄</m:t>
                    </m:r>
                  </m:oMath>
                </a14:m>
                <a:r>
                  <a:rPr lang="zh-CN" altLang="en-US" sz="1200" b="1">
                    <a:solidFill>
                      <a:srgbClr val="002060"/>
                    </a:solidFill>
                    <a:latin typeface="楷体" panose="02010609060101010101" pitchFamily="49" charset="-122"/>
                    <a:ea typeface="楷体" panose="02010609060101010101" pitchFamily="49" charset="-122"/>
                    <a:cs typeface="Arial" panose="020B0604020202020204" pitchFamily="34" charset="0"/>
                  </a:rPr>
                  <a:t>表示，称为</a:t>
                </a:r>
                <a:r>
                  <a:rPr lang="zh-CN" altLang="en-US" sz="1200" b="1">
                    <a:solidFill>
                      <a:srgbClr val="C00000"/>
                    </a:solidFill>
                    <a:latin typeface="黑体" panose="02010609060101010101" pitchFamily="49" charset="-122"/>
                    <a:ea typeface="黑体" panose="02010609060101010101" pitchFamily="49" charset="-122"/>
                    <a:cs typeface="Arial" panose="020B0604020202020204" pitchFamily="34" charset="0"/>
                  </a:rPr>
                  <a:t>个体常量</a:t>
                </a:r>
                <a:endParaRPr lang="en-US" altLang="zh-CN" sz="1200" b="1">
                  <a:solidFill>
                    <a:srgbClr val="C00000"/>
                  </a:solidFill>
                  <a:latin typeface="黑体" panose="02010609060101010101" pitchFamily="49" charset="-122"/>
                  <a:ea typeface="黑体" panose="02010609060101010101" pitchFamily="49" charset="-122"/>
                  <a:cs typeface="Arial" panose="020B0604020202020204" pitchFamily="34" charset="0"/>
                </a:endParaRPr>
              </a:p>
              <a:p>
                <a:pPr marL="214313" indent="-214313">
                  <a:spcBef>
                    <a:spcPts val="450"/>
                  </a:spcBef>
                  <a:spcAft>
                    <a:spcPts val="225"/>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cs typeface="Arial" panose="020B0604020202020204" pitchFamily="34" charset="0"/>
                  </a:rPr>
                  <a:t>谓词使用字母表中部的大写字母</a:t>
                </a:r>
                <a14:m>
                  <m:oMath xmlns:m="http://schemas.openxmlformats.org/officeDocument/2006/math">
                    <m:r>
                      <a:rPr lang="en-US" altLang="zh-CN" sz="1200" b="1">
                        <a:solidFill>
                          <a:srgbClr val="002060"/>
                        </a:solidFill>
                        <a:latin typeface="Cambria Math" panose="02040503050406030204" pitchFamily="18" charset="0"/>
                        <a:ea typeface="楷体" panose="02010609060101010101" pitchFamily="49" charset="-122"/>
                        <a:cs typeface="Arial" panose="020B0604020202020204" pitchFamily="34" charset="0"/>
                      </a:rPr>
                      <m:t>𝑭</m:t>
                    </m:r>
                    <m:r>
                      <a:rPr lang="en-US" altLang="zh-CN" sz="1200" b="1">
                        <a:solidFill>
                          <a:srgbClr val="002060"/>
                        </a:solidFill>
                        <a:latin typeface="Cambria Math" panose="02040503050406030204" pitchFamily="18" charset="0"/>
                        <a:ea typeface="楷体" panose="02010609060101010101" pitchFamily="49" charset="-122"/>
                        <a:cs typeface="Arial" panose="020B0604020202020204" pitchFamily="34" charset="0"/>
                      </a:rPr>
                      <m:t>, </m:t>
                    </m:r>
                    <m:r>
                      <a:rPr lang="en-US" altLang="zh-CN" sz="1200" b="1">
                        <a:solidFill>
                          <a:srgbClr val="002060"/>
                        </a:solidFill>
                        <a:latin typeface="Cambria Math" panose="02040503050406030204" pitchFamily="18" charset="0"/>
                        <a:ea typeface="楷体" panose="02010609060101010101" pitchFamily="49" charset="-122"/>
                        <a:cs typeface="Arial" panose="020B0604020202020204" pitchFamily="34" charset="0"/>
                      </a:rPr>
                      <m:t>𝑮</m:t>
                    </m:r>
                    <m:r>
                      <a:rPr lang="en-US" altLang="zh-CN" sz="1200" b="1">
                        <a:solidFill>
                          <a:srgbClr val="002060"/>
                        </a:solidFill>
                        <a:latin typeface="Cambria Math" panose="02040503050406030204" pitchFamily="18" charset="0"/>
                        <a:ea typeface="楷体" panose="02010609060101010101" pitchFamily="49" charset="-122"/>
                        <a:cs typeface="Arial" panose="020B0604020202020204" pitchFamily="34" charset="0"/>
                      </a:rPr>
                      <m:t>, </m:t>
                    </m:r>
                    <m:r>
                      <a:rPr lang="en-US" altLang="zh-CN" sz="1200" b="1">
                        <a:solidFill>
                          <a:srgbClr val="002060"/>
                        </a:solidFill>
                        <a:latin typeface="Cambria Math" panose="02040503050406030204" pitchFamily="18" charset="0"/>
                        <a:ea typeface="楷体" panose="02010609060101010101" pitchFamily="49" charset="-122"/>
                        <a:cs typeface="Arial" panose="020B0604020202020204" pitchFamily="34" charset="0"/>
                      </a:rPr>
                      <m:t>𝑯</m:t>
                    </m:r>
                  </m:oMath>
                </a14:m>
                <a:r>
                  <a:rPr lang="zh-CN" altLang="en-US" sz="1200" b="1">
                    <a:solidFill>
                      <a:srgbClr val="002060"/>
                    </a:solidFill>
                    <a:latin typeface="楷体" panose="02010609060101010101" pitchFamily="49" charset="-122"/>
                    <a:ea typeface="楷体" panose="02010609060101010101" pitchFamily="49" charset="-122"/>
                    <a:cs typeface="Arial" panose="020B0604020202020204" pitchFamily="34" charset="0"/>
                  </a:rPr>
                  <a:t>表示</a:t>
                </a:r>
                <a:endParaRPr lang="en-US" altLang="zh-CN" sz="1200" b="1">
                  <a:solidFill>
                    <a:srgbClr val="002060"/>
                  </a:solidFill>
                  <a:latin typeface="楷体" panose="02010609060101010101" pitchFamily="49" charset="-122"/>
                  <a:ea typeface="楷体" panose="02010609060101010101" pitchFamily="49" charset="-122"/>
                  <a:cs typeface="Arial" panose="020B0604020202020204" pitchFamily="34" charset="0"/>
                </a:endParaRPr>
              </a:p>
              <a:p>
                <a:pPr marL="557213" lvl="1" indent="-214313">
                  <a:spcBef>
                    <a:spcPts val="450"/>
                  </a:spcBef>
                  <a:spcAft>
                    <a:spcPts val="225"/>
                  </a:spcAft>
                  <a:buFont typeface="Arial" panose="020B0604020202020204" pitchFamily="34" charset="0"/>
                  <a:buChar char="•"/>
                </a:pPr>
                <a:r>
                  <a:rPr lang="zh-CN" altLang="en-US" sz="1200" b="1">
                    <a:solidFill>
                      <a:schemeClr val="accent6">
                        <a:lumMod val="50000"/>
                      </a:schemeClr>
                    </a:solidFill>
                    <a:latin typeface="+mn-ea"/>
                    <a:cs typeface="Arial" panose="020B0604020202020204" pitchFamily="34" charset="0"/>
                  </a:rPr>
                  <a:t>谓词总作用于个体，用</a:t>
                </a:r>
                <a:r>
                  <a:rPr lang="zh-CN" altLang="en-US" sz="1200" b="1">
                    <a:solidFill>
                      <a:srgbClr val="C00000"/>
                    </a:solidFill>
                    <a:latin typeface="+mn-ea"/>
                    <a:cs typeface="Arial" panose="020B0604020202020204" pitchFamily="34" charset="0"/>
                  </a:rPr>
                  <a:t>个体变量</a:t>
                </a:r>
                <a:r>
                  <a:rPr lang="zh-CN" altLang="en-US" sz="1200" b="1">
                    <a:solidFill>
                      <a:schemeClr val="accent6">
                        <a:lumMod val="50000"/>
                      </a:schemeClr>
                    </a:solidFill>
                    <a:latin typeface="+mn-ea"/>
                    <a:cs typeface="Arial" panose="020B0604020202020204" pitchFamily="34" charset="0"/>
                  </a:rPr>
                  <a:t>表示谓词可能作用的个体</a:t>
                </a:r>
                <a:endParaRPr lang="en-US" altLang="zh-CN" sz="1200" b="1">
                  <a:solidFill>
                    <a:schemeClr val="accent6">
                      <a:lumMod val="50000"/>
                    </a:schemeClr>
                  </a:solidFill>
                  <a:latin typeface="+mn-ea"/>
                  <a:cs typeface="Arial" panose="020B0604020202020204" pitchFamily="34" charset="0"/>
                </a:endParaRPr>
              </a:p>
              <a:p>
                <a:pPr marL="900113" lvl="2" indent="-214313">
                  <a:spcBef>
                    <a:spcPts val="450"/>
                  </a:spcBef>
                  <a:spcAft>
                    <a:spcPts val="225"/>
                  </a:spcAft>
                  <a:buFont typeface="Arial" panose="020B0604020202020204" pitchFamily="34" charset="0"/>
                  <a:buChar char="•"/>
                </a:pPr>
                <a:r>
                  <a:rPr lang="zh-CN" altLang="en-US" sz="1200" b="1">
                    <a:solidFill>
                      <a:srgbClr val="C00000"/>
                    </a:solidFill>
                    <a:latin typeface="楷体" panose="02010609060101010101" pitchFamily="49" charset="-122"/>
                    <a:ea typeface="楷体" panose="02010609060101010101" pitchFamily="49" charset="-122"/>
                    <a:cs typeface="Arial" panose="020B0604020202020204" pitchFamily="34" charset="0"/>
                  </a:rPr>
                  <a:t>个体变量使用字母表后端的小写字母</a:t>
                </a:r>
                <a14:m>
                  <m:oMath xmlns:m="http://schemas.openxmlformats.org/officeDocument/2006/math">
                    <m:r>
                      <a:rPr lang="en-US" altLang="zh-CN" sz="1200" b="1" i="1">
                        <a:solidFill>
                          <a:srgbClr val="C00000"/>
                        </a:solidFill>
                        <a:latin typeface="Cambria Math" panose="02040503050406030204" pitchFamily="18" charset="0"/>
                        <a:cs typeface="Arial" panose="020B0604020202020204" pitchFamily="34" charset="0"/>
                      </a:rPr>
                      <m:t>𝒙</m:t>
                    </m:r>
                    <m:r>
                      <a:rPr lang="en-US" altLang="zh-CN" sz="1200" b="1" i="1">
                        <a:solidFill>
                          <a:srgbClr val="C00000"/>
                        </a:solidFill>
                        <a:latin typeface="Cambria Math" panose="02040503050406030204" pitchFamily="18" charset="0"/>
                        <a:cs typeface="Arial" panose="020B0604020202020204" pitchFamily="34" charset="0"/>
                      </a:rPr>
                      <m:t>, </m:t>
                    </m:r>
                    <m:r>
                      <a:rPr lang="en-US" altLang="zh-CN" sz="1200" b="1" i="1">
                        <a:solidFill>
                          <a:srgbClr val="C00000"/>
                        </a:solidFill>
                        <a:latin typeface="Cambria Math" panose="02040503050406030204" pitchFamily="18" charset="0"/>
                        <a:cs typeface="Arial" panose="020B0604020202020204" pitchFamily="34" charset="0"/>
                      </a:rPr>
                      <m:t>𝒚</m:t>
                    </m:r>
                    <m:r>
                      <a:rPr lang="en-US" altLang="zh-CN" sz="1200" b="1" i="1">
                        <a:solidFill>
                          <a:srgbClr val="C00000"/>
                        </a:solidFill>
                        <a:latin typeface="Cambria Math" panose="02040503050406030204" pitchFamily="18" charset="0"/>
                        <a:cs typeface="Arial" panose="020B0604020202020204" pitchFamily="34" charset="0"/>
                      </a:rPr>
                      <m:t>, </m:t>
                    </m:r>
                    <m:r>
                      <a:rPr lang="en-US" altLang="zh-CN" sz="1200" b="1" i="1">
                        <a:solidFill>
                          <a:srgbClr val="C00000"/>
                        </a:solidFill>
                        <a:latin typeface="Cambria Math" panose="02040503050406030204" pitchFamily="18" charset="0"/>
                        <a:cs typeface="Arial" panose="020B0604020202020204" pitchFamily="34" charset="0"/>
                      </a:rPr>
                      <m:t>𝒛</m:t>
                    </m:r>
                  </m:oMath>
                </a14:m>
                <a:r>
                  <a:rPr lang="zh-CN" altLang="en-US" sz="1200" b="1">
                    <a:solidFill>
                      <a:srgbClr val="C00000"/>
                    </a:solidFill>
                    <a:latin typeface="楷体" panose="02010609060101010101" pitchFamily="49" charset="-122"/>
                    <a:ea typeface="楷体" panose="02010609060101010101" pitchFamily="49" charset="-122"/>
                    <a:cs typeface="Arial" panose="020B0604020202020204" pitchFamily="34" charset="0"/>
                  </a:rPr>
                  <a:t>表示</a:t>
                </a:r>
                <a:endParaRPr lang="en-US" altLang="zh-CN" sz="1200" b="1">
                  <a:solidFill>
                    <a:srgbClr val="C00000"/>
                  </a:solidFill>
                  <a:latin typeface="楷体" panose="02010609060101010101" pitchFamily="49" charset="-122"/>
                  <a:ea typeface="楷体" panose="02010609060101010101" pitchFamily="49" charset="-122"/>
                  <a:cs typeface="Arial" panose="020B0604020202020204" pitchFamily="34" charset="0"/>
                </a:endParaRPr>
              </a:p>
              <a:p>
                <a:pPr marL="557213" lvl="1" indent="-214313">
                  <a:spcBef>
                    <a:spcPts val="450"/>
                  </a:spcBef>
                  <a:spcAft>
                    <a:spcPts val="225"/>
                  </a:spcAft>
                  <a:buFont typeface="Arial" panose="020B0604020202020204" pitchFamily="34" charset="0"/>
                  <a:buChar char="•"/>
                </a:pPr>
                <a:r>
                  <a:rPr lang="zh-CN" altLang="en-US" sz="1200" b="1">
                    <a:solidFill>
                      <a:schemeClr val="accent6">
                        <a:lumMod val="50000"/>
                      </a:schemeClr>
                    </a:solidFill>
                    <a:latin typeface="等线" panose="02010600030101010101" pitchFamily="2" charset="-122"/>
                    <a:ea typeface="等线" panose="02010600030101010101" pitchFamily="2" charset="-122"/>
                    <a:cs typeface="Arial" panose="020B0604020202020204" pitchFamily="34" charset="0"/>
                  </a:rPr>
                  <a:t>谓词可能作用的个体个数称为谓词的</a:t>
                </a:r>
                <a:r>
                  <a:rPr lang="zh-CN" altLang="en-US" sz="1200" b="1">
                    <a:solidFill>
                      <a:srgbClr val="C00000"/>
                    </a:solidFill>
                    <a:latin typeface="黑体" panose="02010609060101010101" pitchFamily="49" charset="-122"/>
                    <a:ea typeface="黑体" panose="02010609060101010101" pitchFamily="49" charset="-122"/>
                    <a:cs typeface="Arial" panose="020B0604020202020204" pitchFamily="34" charset="0"/>
                  </a:rPr>
                  <a:t>元数</a:t>
                </a:r>
                <a:r>
                  <a:rPr lang="en-US" altLang="zh-CN" sz="1200" b="1">
                    <a:solidFill>
                      <a:schemeClr val="accent6">
                        <a:lumMod val="50000"/>
                      </a:schemeClr>
                    </a:solidFill>
                    <a:latin typeface="Arial" panose="020B0604020202020204" pitchFamily="34" charset="0"/>
                    <a:cs typeface="Arial" panose="020B0604020202020204" pitchFamily="34" charset="0"/>
                  </a:rPr>
                  <a:t>(</a:t>
                </a:r>
                <a:r>
                  <a:rPr lang="en-US" altLang="zh-CN" sz="1200">
                    <a:solidFill>
                      <a:schemeClr val="accent6">
                        <a:lumMod val="50000"/>
                      </a:schemeClr>
                    </a:solidFill>
                    <a:latin typeface="Arial" panose="020B0604020202020204" pitchFamily="34" charset="0"/>
                    <a:cs typeface="Arial" panose="020B0604020202020204" pitchFamily="34" charset="0"/>
                  </a:rPr>
                  <a:t>arity</a:t>
                </a:r>
                <a:r>
                  <a:rPr lang="en-US" altLang="zh-CN" sz="1200" b="1">
                    <a:solidFill>
                      <a:schemeClr val="accent6">
                        <a:lumMod val="50000"/>
                      </a:schemeClr>
                    </a:solidFill>
                    <a:latin typeface="Arial" panose="020B0604020202020204" pitchFamily="34" charset="0"/>
                    <a:cs typeface="Arial" panose="020B0604020202020204" pitchFamily="34" charset="0"/>
                  </a:rPr>
                  <a:t>)</a:t>
                </a:r>
                <a:endParaRPr lang="zh-CN" altLang="en-US" sz="1200" b="1">
                  <a:solidFill>
                    <a:schemeClr val="accent6">
                      <a:lumMod val="50000"/>
                    </a:schemeClr>
                  </a:solidFill>
                  <a:latin typeface="Arial" panose="020B0604020202020204" pitchFamily="34" charset="0"/>
                  <a:cs typeface="Arial" panose="020B0604020202020204" pitchFamily="34" charset="0"/>
                </a:endParaRPr>
              </a:p>
            </p:txBody>
          </p:sp>
        </mc:Choice>
        <mc:Fallback xmlns="">
          <p:sp>
            <p:nvSpPr>
              <p:cNvPr id="40" name="文本框 39">
                <a:extLst>
                  <a:ext uri="{FF2B5EF4-FFF2-40B4-BE49-F238E27FC236}">
                    <a16:creationId xmlns:a16="http://schemas.microsoft.com/office/drawing/2014/main" id="{471E94CB-6B61-49E3-AB51-D8D6B4F3A256}"/>
                  </a:ext>
                </a:extLst>
              </p:cNvPr>
              <p:cNvSpPr txBox="1">
                <a:spLocks noRot="1" noChangeAspect="1" noMove="1" noResize="1" noEditPoints="1" noAdjustHandles="1" noChangeArrowheads="1" noChangeShapeType="1" noTextEdit="1"/>
              </p:cNvSpPr>
              <p:nvPr/>
            </p:nvSpPr>
            <p:spPr>
              <a:xfrm>
                <a:off x="3973007" y="2872557"/>
                <a:ext cx="4605940" cy="1695336"/>
              </a:xfrm>
              <a:prstGeom prst="rect">
                <a:avLst/>
              </a:prstGeom>
              <a:blipFill>
                <a:blip r:embed="rId2"/>
                <a:stretch>
                  <a:fillRect t="-719" b="-21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102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5" grpId="0" animBg="1"/>
      <p:bldP spid="38" grpId="0" animBg="1"/>
      <p:bldP spid="39" grpId="0" animBg="1"/>
      <p:bldP spid="4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9EF1AFF-D150-4D24-BB32-695DDFCBCE6E}"/>
              </a:ext>
            </a:extLst>
          </p:cNvPr>
          <p:cNvSpPr txBox="1"/>
          <p:nvPr/>
        </p:nvSpPr>
        <p:spPr>
          <a:xfrm>
            <a:off x="755374" y="2375543"/>
            <a:ext cx="6827897" cy="461665"/>
          </a:xfrm>
          <a:prstGeom prst="rect">
            <a:avLst/>
          </a:prstGeom>
          <a:solidFill>
            <a:schemeClr val="accent4">
              <a:lumMod val="20000"/>
              <a:lumOff val="80000"/>
            </a:schemeClr>
          </a:solidFill>
        </p:spPr>
        <p:txBody>
          <a:bodyPr wrap="square" rtlCol="0">
            <a:spAutoFit/>
          </a:bodyPr>
          <a:lstStyle/>
          <a:p>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无作业！</a:t>
            </a:r>
            <a:endParaRPr lang="zh-CN" altLang="en-US" sz="24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
        <p:nvSpPr>
          <p:cNvPr id="11" name="矩形 10">
            <a:extLst>
              <a:ext uri="{FF2B5EF4-FFF2-40B4-BE49-F238E27FC236}">
                <a16:creationId xmlns:a16="http://schemas.microsoft.com/office/drawing/2014/main" id="{F6CC8CC8-7EDC-415B-B810-AAB219ACED13}"/>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4183F4F5-7F97-4CED-B3A1-14F3C9811897}"/>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3" name="矩形 12">
            <a:extLst>
              <a:ext uri="{FF2B5EF4-FFF2-40B4-BE49-F238E27FC236}">
                <a16:creationId xmlns:a16="http://schemas.microsoft.com/office/drawing/2014/main" id="{956627BE-7107-49BE-A498-826F3842F409}"/>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D2BFF262-CF58-4B19-84BB-A52050DCEE8A}" type="slidenum">
              <a:rPr lang="en-US" altLang="zh-CN" sz="1400" smtClean="0">
                <a:latin typeface="Arial" panose="020B0604020202020204" pitchFamily="34" charset="0"/>
                <a:ea typeface="楷体" panose="02010609060101010101" pitchFamily="49" charset="-122"/>
                <a:cs typeface="Arial" panose="020B0604020202020204" pitchFamily="34" charset="0"/>
              </a:rPr>
              <a:t>40</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18" name="矩形 17">
            <a:extLst>
              <a:ext uri="{FF2B5EF4-FFF2-40B4-BE49-F238E27FC236}">
                <a16:creationId xmlns:a16="http://schemas.microsoft.com/office/drawing/2014/main" id="{38D040D8-C82F-4BD4-B428-4ECA0AC4E742}"/>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作业</a:t>
            </a:r>
          </a:p>
        </p:txBody>
      </p:sp>
      <p:sp>
        <p:nvSpPr>
          <p:cNvPr id="19" name="矩形 18">
            <a:extLst>
              <a:ext uri="{FF2B5EF4-FFF2-40B4-BE49-F238E27FC236}">
                <a16:creationId xmlns:a16="http://schemas.microsoft.com/office/drawing/2014/main" id="{1CDF40A9-6D3E-4591-BC81-1F0D9F0DCEC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0" name="矩形 19">
            <a:extLst>
              <a:ext uri="{FF2B5EF4-FFF2-40B4-BE49-F238E27FC236}">
                <a16:creationId xmlns:a16="http://schemas.microsoft.com/office/drawing/2014/main" id="{0FD7F494-7D4C-4480-A38A-430AACDA8F80}"/>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作业</a:t>
            </a:r>
          </a:p>
        </p:txBody>
      </p:sp>
    </p:spTree>
    <p:extLst>
      <p:ext uri="{BB962C8B-B14F-4D97-AF65-F5344CB8AC3E}">
        <p14:creationId xmlns:p14="http://schemas.microsoft.com/office/powerpoint/2010/main" val="1186564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778FC1-0A49-4C7B-8763-0ABD47A13328}"/>
              </a:ext>
            </a:extLst>
          </p:cNvPr>
          <p:cNvSpPr txBox="1"/>
          <p:nvPr/>
        </p:nvSpPr>
        <p:spPr>
          <a:xfrm>
            <a:off x="1440939" y="1500963"/>
            <a:ext cx="6428759" cy="1815305"/>
          </a:xfrm>
          <a:prstGeom prst="rect">
            <a:avLst/>
          </a:prstGeom>
          <a:noFill/>
        </p:spPr>
        <p:txBody>
          <a:bodyPr wrap="square" rtlCol="0">
            <a:spAutoFit/>
          </a:bodyPr>
          <a:lstStyle/>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谢谢大家！</a:t>
            </a:r>
            <a:endParaRPr lang="en-US" altLang="zh-CN" sz="3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有什么问题和建议请及时反馈给老师！</a:t>
            </a:r>
          </a:p>
        </p:txBody>
      </p:sp>
      <p:sp>
        <p:nvSpPr>
          <p:cNvPr id="11" name="矩形 10">
            <a:extLst>
              <a:ext uri="{FF2B5EF4-FFF2-40B4-BE49-F238E27FC236}">
                <a16:creationId xmlns:a16="http://schemas.microsoft.com/office/drawing/2014/main" id="{2183226F-FD7D-4839-BED4-AEBFFE411A57}"/>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B6113707-B6C2-48CE-819B-21701DCC56A3}"/>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3" name="矩形 12">
            <a:extLst>
              <a:ext uri="{FF2B5EF4-FFF2-40B4-BE49-F238E27FC236}">
                <a16:creationId xmlns:a16="http://schemas.microsoft.com/office/drawing/2014/main" id="{C8C9D032-921C-433D-91C0-C2F117D77F55}"/>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9" name="矩形 8">
            <a:extLst>
              <a:ext uri="{FF2B5EF4-FFF2-40B4-BE49-F238E27FC236}">
                <a16:creationId xmlns:a16="http://schemas.microsoft.com/office/drawing/2014/main" id="{2ED7340C-548D-4890-A315-72EA938BD92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200"/>
          </a:p>
        </p:txBody>
      </p:sp>
      <p:sp>
        <p:nvSpPr>
          <p:cNvPr id="10" name="矩形 9">
            <a:extLst>
              <a:ext uri="{FF2B5EF4-FFF2-40B4-BE49-F238E27FC236}">
                <a16:creationId xmlns:a16="http://schemas.microsoft.com/office/drawing/2014/main" id="{D1A708D7-0568-4958-823C-2A91B21DB047}"/>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 name="矩形 13">
            <a:extLst>
              <a:ext uri="{FF2B5EF4-FFF2-40B4-BE49-F238E27FC236}">
                <a16:creationId xmlns:a16="http://schemas.microsoft.com/office/drawing/2014/main" id="{690CA99B-E615-4BA7-8851-D6FD4767EAE2}"/>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p>
        </p:txBody>
      </p:sp>
    </p:spTree>
    <p:extLst>
      <p:ext uri="{BB962C8B-B14F-4D97-AF65-F5344CB8AC3E}">
        <p14:creationId xmlns:p14="http://schemas.microsoft.com/office/powerpoint/2010/main" val="380757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一阶逻辑的基本概念</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自然语言命题在一阶逻辑中的符号化</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5</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8" name="组合 7">
            <a:extLst>
              <a:ext uri="{FF2B5EF4-FFF2-40B4-BE49-F238E27FC236}">
                <a16:creationId xmlns:a16="http://schemas.microsoft.com/office/drawing/2014/main" id="{024CB5FD-E6D7-4A21-9C4C-3FA04279E58C}"/>
              </a:ext>
            </a:extLst>
          </p:cNvPr>
          <p:cNvGrpSpPr/>
          <p:nvPr/>
        </p:nvGrpSpPr>
        <p:grpSpPr>
          <a:xfrm>
            <a:off x="669918" y="752809"/>
            <a:ext cx="7804164" cy="907823"/>
            <a:chOff x="923598" y="1269634"/>
            <a:chExt cx="10405553" cy="1210430"/>
          </a:xfrm>
        </p:grpSpPr>
        <p:sp>
          <p:nvSpPr>
            <p:cNvPr id="9" name="箭头: 右 8">
              <a:extLst>
                <a:ext uri="{FF2B5EF4-FFF2-40B4-BE49-F238E27FC236}">
                  <a16:creationId xmlns:a16="http://schemas.microsoft.com/office/drawing/2014/main" id="{CC29D2DF-3FD5-44D3-BFEF-8D34DB19A388}"/>
                </a:ext>
              </a:extLst>
            </p:cNvPr>
            <p:cNvSpPr/>
            <p:nvPr/>
          </p:nvSpPr>
          <p:spPr>
            <a:xfrm>
              <a:off x="5820948" y="1802135"/>
              <a:ext cx="4688018" cy="52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 name="文本框 9">
              <a:extLst>
                <a:ext uri="{FF2B5EF4-FFF2-40B4-BE49-F238E27FC236}">
                  <a16:creationId xmlns:a16="http://schemas.microsoft.com/office/drawing/2014/main" id="{B514D72F-0A3A-4968-9D20-E4F941A06160}"/>
                </a:ext>
              </a:extLst>
            </p:cNvPr>
            <p:cNvSpPr txBox="1"/>
            <p:nvPr/>
          </p:nvSpPr>
          <p:spPr>
            <a:xfrm>
              <a:off x="3187880" y="1603607"/>
              <a:ext cx="2633068" cy="410369"/>
            </a:xfrm>
            <a:prstGeom prst="rect">
              <a:avLst/>
            </a:prstGeom>
            <a:solidFill>
              <a:schemeClr val="accent6">
                <a:lumMod val="20000"/>
                <a:lumOff val="80000"/>
                <a:alpha val="50000"/>
              </a:schemeClr>
            </a:solidFill>
          </p:spPr>
          <p:txBody>
            <a:bodyPr wrap="square" rtlCol="0">
              <a:spAutoFit/>
            </a:bodyPr>
            <a:lstStyle/>
            <a:p>
              <a:r>
                <a:rPr lang="zh-CN" altLang="en-US" sz="1400" b="1">
                  <a:solidFill>
                    <a:srgbClr val="002060"/>
                  </a:solidFill>
                  <a:latin typeface="楷体" panose="02010609060101010101" pitchFamily="49" charset="-122"/>
                  <a:ea typeface="楷体" panose="02010609060101010101" pitchFamily="49" charset="-122"/>
                </a:rPr>
                <a:t>张三是计算机专业学生</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D42795DA-E274-4020-9620-ACF46FB67249}"/>
                    </a:ext>
                  </a:extLst>
                </p:cNvPr>
                <p:cNvSpPr txBox="1"/>
                <p:nvPr/>
              </p:nvSpPr>
              <p:spPr>
                <a:xfrm>
                  <a:off x="6381392" y="1323931"/>
                  <a:ext cx="3489879" cy="1091922"/>
                </a:xfrm>
                <a:prstGeom prst="rect">
                  <a:avLst/>
                </a:prstGeom>
                <a:solidFill>
                  <a:schemeClr val="accent5">
                    <a:lumMod val="20000"/>
                    <a:lumOff val="80000"/>
                  </a:schemeClr>
                </a:solidFill>
              </p:spPr>
              <p:txBody>
                <a:bodyPr wrap="square" rtlCol="0">
                  <a:spAutoFit/>
                </a:bodyPr>
                <a:lstStyle/>
                <a:p>
                  <a:pPr marL="214313" indent="-214313">
                    <a:lnSpc>
                      <a:spcPts val="1800"/>
                    </a:lnSpc>
                    <a:spcBef>
                      <a:spcPts val="450"/>
                    </a:spcBef>
                    <a:buFont typeface="Arial" panose="020B0604020202020204" pitchFamily="34" charset="0"/>
                    <a:buChar char="•"/>
                  </a:pPr>
                  <a:r>
                    <a:rPr lang="zh-CN" altLang="en-US" sz="1200" b="1">
                      <a:solidFill>
                        <a:schemeClr val="accent6">
                          <a:lumMod val="50000"/>
                        </a:schemeClr>
                      </a:solidFill>
                      <a:latin typeface="宋体" panose="02010600030101010101" pitchFamily="2" charset="-122"/>
                      <a:ea typeface="宋体" panose="02010600030101010101" pitchFamily="2" charset="-122"/>
                    </a:rPr>
                    <a:t>“张三”是</a:t>
                  </a:r>
                  <a:r>
                    <a:rPr lang="zh-CN" altLang="en-US" sz="1200" b="1">
                      <a:solidFill>
                        <a:srgbClr val="C00000"/>
                      </a:solidFill>
                      <a:latin typeface="黑体" panose="02010609060101010101" pitchFamily="49" charset="-122"/>
                      <a:ea typeface="黑体" panose="02010609060101010101" pitchFamily="49" charset="-122"/>
                    </a:rPr>
                    <a:t>具体个体</a:t>
                  </a:r>
                  <a:r>
                    <a:rPr lang="zh-CN" altLang="en-US" sz="1200" b="1">
                      <a:solidFill>
                        <a:schemeClr val="accent6">
                          <a:lumMod val="50000"/>
                        </a:schemeClr>
                      </a:solidFill>
                      <a:latin typeface="宋体" panose="02010600030101010101" pitchFamily="2" charset="-122"/>
                      <a:ea typeface="宋体" panose="02010600030101010101" pitchFamily="2" charset="-122"/>
                    </a:rPr>
                    <a:t>，用</a:t>
                  </a:r>
                  <a14:m>
                    <m:oMath xmlns:m="http://schemas.openxmlformats.org/officeDocument/2006/math">
                      <m:r>
                        <a:rPr lang="en-US" altLang="zh-CN" sz="1200" b="1" i="1">
                          <a:solidFill>
                            <a:srgbClr val="C00000"/>
                          </a:solidFill>
                          <a:latin typeface="Cambria Math" panose="02040503050406030204" pitchFamily="18" charset="0"/>
                          <a:ea typeface="宋体" panose="02010600030101010101" pitchFamily="2" charset="-122"/>
                        </a:rPr>
                        <m:t>𝒂</m:t>
                      </m:r>
                    </m:oMath>
                  </a14:m>
                  <a:r>
                    <a:rPr lang="zh-CN" altLang="en-US" sz="1200" b="1">
                      <a:solidFill>
                        <a:schemeClr val="accent6">
                          <a:lumMod val="50000"/>
                        </a:schemeClr>
                      </a:solidFill>
                      <a:latin typeface="宋体" panose="02010600030101010101" pitchFamily="2" charset="-122"/>
                      <a:ea typeface="宋体" panose="02010600030101010101" pitchFamily="2" charset="-122"/>
                    </a:rPr>
                    <a:t>表示</a:t>
                  </a:r>
                  <a:endParaRPr lang="en-US" altLang="zh-CN" sz="1200" b="1">
                    <a:solidFill>
                      <a:schemeClr val="accent6">
                        <a:lumMod val="50000"/>
                      </a:schemeClr>
                    </a:solidFill>
                    <a:latin typeface="宋体" panose="02010600030101010101" pitchFamily="2" charset="-122"/>
                    <a:ea typeface="宋体" panose="02010600030101010101" pitchFamily="2" charset="-122"/>
                  </a:endParaRPr>
                </a:p>
                <a:p>
                  <a:pPr marL="214313" indent="-214313">
                    <a:lnSpc>
                      <a:spcPts val="1800"/>
                    </a:lnSpc>
                    <a:spcBef>
                      <a:spcPts val="450"/>
                    </a:spcBef>
                    <a:buFont typeface="Arial" panose="020B0604020202020204" pitchFamily="34" charset="0"/>
                    <a:buChar char="•"/>
                  </a:pPr>
                  <a:r>
                    <a:rPr lang="zh-CN" altLang="en-US" sz="1200" b="1">
                      <a:solidFill>
                        <a:schemeClr val="accent6">
                          <a:lumMod val="50000"/>
                        </a:schemeClr>
                      </a:solidFill>
                      <a:latin typeface="宋体" panose="02010600030101010101" pitchFamily="2" charset="-122"/>
                      <a:ea typeface="宋体" panose="02010600030101010101" pitchFamily="2" charset="-122"/>
                    </a:rPr>
                    <a:t>“</a:t>
                  </a:r>
                  <a:r>
                    <a:rPr lang="en-US" altLang="zh-CN" sz="1200" b="1">
                      <a:solidFill>
                        <a:schemeClr val="accent6">
                          <a:lumMod val="50000"/>
                        </a:schemeClr>
                      </a:solidFill>
                      <a:latin typeface="宋体" panose="02010600030101010101" pitchFamily="2" charset="-122"/>
                      <a:ea typeface="宋体" panose="02010600030101010101" pitchFamily="2" charset="-122"/>
                    </a:rPr>
                    <a:t>……</a:t>
                  </a:r>
                  <a:r>
                    <a:rPr lang="zh-CN" altLang="en-US" sz="1200" b="1">
                      <a:solidFill>
                        <a:schemeClr val="accent6">
                          <a:lumMod val="50000"/>
                        </a:schemeClr>
                      </a:solidFill>
                      <a:latin typeface="宋体" panose="02010600030101010101" pitchFamily="2" charset="-122"/>
                      <a:ea typeface="宋体" panose="02010600030101010101" pitchFamily="2" charset="-122"/>
                    </a:rPr>
                    <a:t>是计算机专业学生”是</a:t>
                  </a:r>
                  <a:r>
                    <a:rPr lang="zh-CN" altLang="en-US" sz="1200" b="1">
                      <a:solidFill>
                        <a:srgbClr val="C00000"/>
                      </a:solidFill>
                      <a:latin typeface="黑体" panose="02010609060101010101" pitchFamily="49" charset="-122"/>
                      <a:ea typeface="黑体" panose="02010609060101010101" pitchFamily="49" charset="-122"/>
                    </a:rPr>
                    <a:t>一元谓词</a:t>
                  </a:r>
                  <a:r>
                    <a:rPr lang="zh-CN" altLang="en-US" sz="1200" b="1">
                      <a:solidFill>
                        <a:schemeClr val="accent6">
                          <a:lumMod val="50000"/>
                        </a:schemeClr>
                      </a:solidFill>
                      <a:latin typeface="宋体" panose="02010600030101010101" pitchFamily="2" charset="-122"/>
                      <a:ea typeface="宋体" panose="02010600030101010101" pitchFamily="2" charset="-122"/>
                    </a:rPr>
                    <a:t>，用</a:t>
                  </a:r>
                  <a14:m>
                    <m:oMath xmlns:m="http://schemas.openxmlformats.org/officeDocument/2006/math">
                      <m:r>
                        <a:rPr lang="en-US" altLang="zh-CN" sz="1200" b="1" i="1">
                          <a:solidFill>
                            <a:srgbClr val="C00000"/>
                          </a:solidFill>
                          <a:latin typeface="Cambria Math" panose="02040503050406030204" pitchFamily="18" charset="0"/>
                          <a:ea typeface="宋体" panose="02010600030101010101" pitchFamily="2" charset="-122"/>
                        </a:rPr>
                        <m:t>𝑷</m:t>
                      </m:r>
                      <m:r>
                        <a:rPr lang="en-US" altLang="zh-CN" sz="1200" b="1" i="1">
                          <a:solidFill>
                            <a:srgbClr val="C00000"/>
                          </a:solidFill>
                          <a:latin typeface="Cambria Math" panose="02040503050406030204" pitchFamily="18" charset="0"/>
                          <a:ea typeface="宋体" panose="02010600030101010101" pitchFamily="2" charset="-122"/>
                        </a:rPr>
                        <m:t>(</m:t>
                      </m:r>
                      <m:r>
                        <a:rPr lang="en-US" altLang="zh-CN" sz="1200" b="1" i="1">
                          <a:solidFill>
                            <a:srgbClr val="C00000"/>
                          </a:solidFill>
                          <a:latin typeface="Cambria Math" panose="02040503050406030204" pitchFamily="18" charset="0"/>
                          <a:ea typeface="宋体" panose="02010600030101010101" pitchFamily="2" charset="-122"/>
                        </a:rPr>
                        <m:t>𝒙</m:t>
                      </m:r>
                      <m:r>
                        <a:rPr lang="en-US" altLang="zh-CN" sz="1200" b="1" i="1">
                          <a:solidFill>
                            <a:srgbClr val="C00000"/>
                          </a:solidFill>
                          <a:latin typeface="Cambria Math" panose="02040503050406030204" pitchFamily="18" charset="0"/>
                          <a:ea typeface="宋体" panose="02010600030101010101" pitchFamily="2" charset="-122"/>
                        </a:rPr>
                        <m:t>)</m:t>
                      </m:r>
                    </m:oMath>
                  </a14:m>
                  <a:r>
                    <a:rPr lang="zh-CN" altLang="en-US" sz="1200" b="1">
                      <a:solidFill>
                        <a:schemeClr val="accent6">
                          <a:lumMod val="50000"/>
                        </a:schemeClr>
                      </a:solidFill>
                      <a:latin typeface="宋体" panose="02010600030101010101" pitchFamily="2" charset="-122"/>
                      <a:ea typeface="宋体" panose="02010600030101010101" pitchFamily="2" charset="-122"/>
                    </a:rPr>
                    <a:t>表示</a:t>
                  </a:r>
                </a:p>
              </p:txBody>
            </p:sp>
          </mc:Choice>
          <mc:Fallback xmlns="">
            <p:sp>
              <p:nvSpPr>
                <p:cNvPr id="6" name="文本框 5">
                  <a:extLst>
                    <a:ext uri="{FF2B5EF4-FFF2-40B4-BE49-F238E27FC236}">
                      <a16:creationId xmlns:a16="http://schemas.microsoft.com/office/drawing/2014/main" id="{651D4A50-CFBE-47B4-9091-4709933348E9}"/>
                    </a:ext>
                  </a:extLst>
                </p:cNvPr>
                <p:cNvSpPr txBox="1">
                  <a:spLocks noRot="1" noChangeAspect="1" noMove="1" noResize="1" noEditPoints="1" noAdjustHandles="1" noChangeArrowheads="1" noChangeShapeType="1" noTextEdit="1"/>
                </p:cNvSpPr>
                <p:nvPr/>
              </p:nvSpPr>
              <p:spPr>
                <a:xfrm>
                  <a:off x="6381392" y="1323931"/>
                  <a:ext cx="3489879" cy="1091922"/>
                </a:xfrm>
                <a:prstGeom prst="rect">
                  <a:avLst/>
                </a:prstGeom>
                <a:blipFill>
                  <a:blip r:embed="rId3"/>
                  <a:stretch>
                    <a:fillRect b="-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77E6234-20DE-46DA-9330-B09B21015D02}"/>
                    </a:ext>
                  </a:extLst>
                </p:cNvPr>
                <p:cNvSpPr txBox="1"/>
                <p:nvPr/>
              </p:nvSpPr>
              <p:spPr>
                <a:xfrm>
                  <a:off x="10508967" y="1602080"/>
                  <a:ext cx="749225" cy="410369"/>
                </a:xfrm>
                <a:prstGeom prst="rect">
                  <a:avLst/>
                </a:prstGeom>
                <a:solidFill>
                  <a:schemeClr val="accent6">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𝑷</m:t>
                        </m:r>
                        <m:r>
                          <a:rPr lang="en-US" altLang="zh-CN" sz="1400" b="1" i="1">
                            <a:solidFill>
                              <a:srgbClr val="002060"/>
                            </a:solidFill>
                            <a:latin typeface="Cambria Math" panose="02040503050406030204" pitchFamily="18" charset="0"/>
                            <a:ea typeface="楷体" panose="02010609060101010101" pitchFamily="49" charset="-122"/>
                          </a:rPr>
                          <m:t>(</m:t>
                        </m:r>
                        <m:r>
                          <a:rPr lang="en-US" altLang="zh-CN" sz="1400" b="1" i="1">
                            <a:solidFill>
                              <a:srgbClr val="002060"/>
                            </a:solidFill>
                            <a:latin typeface="Cambria Math" panose="02040503050406030204" pitchFamily="18" charset="0"/>
                            <a:ea typeface="楷体" panose="02010609060101010101" pitchFamily="49" charset="-122"/>
                          </a:rPr>
                          <m:t>𝒂</m:t>
                        </m:r>
                        <m:r>
                          <a:rPr lang="en-US" altLang="zh-CN" sz="1400" b="1" i="1">
                            <a:solidFill>
                              <a:srgbClr val="002060"/>
                            </a:solidFill>
                            <a:latin typeface="Cambria Math" panose="02040503050406030204" pitchFamily="18" charset="0"/>
                            <a:ea typeface="楷体" panose="02010609060101010101" pitchFamily="49" charset="-122"/>
                          </a:rPr>
                          <m:t>)</m:t>
                        </m:r>
                      </m:oMath>
                    </m:oMathPara>
                  </a14:m>
                  <a:endParaRPr lang="zh-CN" altLang="en-US" sz="1400" b="1">
                    <a:solidFill>
                      <a:srgbClr val="002060"/>
                    </a:solidFill>
                    <a:latin typeface="楷体" panose="02010609060101010101" pitchFamily="49" charset="-122"/>
                    <a:ea typeface="楷体" panose="02010609060101010101" pitchFamily="49" charset="-122"/>
                  </a:endParaRPr>
                </a:p>
              </p:txBody>
            </p:sp>
          </mc:Choice>
          <mc:Fallback xmlns="">
            <p:sp>
              <p:nvSpPr>
                <p:cNvPr id="7" name="文本框 6">
                  <a:extLst>
                    <a:ext uri="{FF2B5EF4-FFF2-40B4-BE49-F238E27FC236}">
                      <a16:creationId xmlns:a16="http://schemas.microsoft.com/office/drawing/2014/main" id="{3DAF1197-CBE3-46D1-AF46-57867BF2909B}"/>
                    </a:ext>
                  </a:extLst>
                </p:cNvPr>
                <p:cNvSpPr txBox="1">
                  <a:spLocks noRot="1" noChangeAspect="1" noMove="1" noResize="1" noEditPoints="1" noAdjustHandles="1" noChangeArrowheads="1" noChangeShapeType="1" noTextEdit="1"/>
                </p:cNvSpPr>
                <p:nvPr/>
              </p:nvSpPr>
              <p:spPr>
                <a:xfrm>
                  <a:off x="10508967" y="1602080"/>
                  <a:ext cx="749225" cy="410369"/>
                </a:xfrm>
                <a:prstGeom prst="rect">
                  <a:avLst/>
                </a:prstGeom>
                <a:blipFill>
                  <a:blip r:embed="rId4"/>
                  <a:stretch>
                    <a:fillRect b="-9804"/>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43E0F5DD-7B9C-4332-990A-72C2C5284A1D}"/>
                </a:ext>
              </a:extLst>
            </p:cNvPr>
            <p:cNvSpPr txBox="1"/>
            <p:nvPr/>
          </p:nvSpPr>
          <p:spPr>
            <a:xfrm>
              <a:off x="923598" y="1604694"/>
              <a:ext cx="2144360" cy="410369"/>
            </a:xfrm>
            <a:prstGeom prst="rect">
              <a:avLst/>
            </a:prstGeom>
            <a:noFill/>
          </p:spPr>
          <p:txBody>
            <a:bodyPr wrap="square" rtlCol="0">
              <a:spAutoFit/>
            </a:bodyPr>
            <a:lstStyle/>
            <a:p>
              <a:r>
                <a:rPr lang="zh-CN" altLang="en-US" sz="1400" b="1">
                  <a:solidFill>
                    <a:srgbClr val="C00000"/>
                  </a:solidFill>
                </a:rPr>
                <a:t>具体命题的符号化</a:t>
              </a:r>
            </a:p>
          </p:txBody>
        </p:sp>
        <p:sp>
          <p:nvSpPr>
            <p:cNvPr id="20" name="矩形: 圆角 19">
              <a:extLst>
                <a:ext uri="{FF2B5EF4-FFF2-40B4-BE49-F238E27FC236}">
                  <a16:creationId xmlns:a16="http://schemas.microsoft.com/office/drawing/2014/main" id="{796A556F-1182-4314-BE99-4DBDDC3ECDDB}"/>
                </a:ext>
              </a:extLst>
            </p:cNvPr>
            <p:cNvSpPr/>
            <p:nvPr/>
          </p:nvSpPr>
          <p:spPr>
            <a:xfrm>
              <a:off x="923598" y="1269634"/>
              <a:ext cx="10405553" cy="121043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21" name="箭头: 下 20">
            <a:extLst>
              <a:ext uri="{FF2B5EF4-FFF2-40B4-BE49-F238E27FC236}">
                <a16:creationId xmlns:a16="http://schemas.microsoft.com/office/drawing/2014/main" id="{3DF0A621-3FCD-4B66-949D-78DFE481AA40}"/>
              </a:ext>
            </a:extLst>
          </p:cNvPr>
          <p:cNvSpPr/>
          <p:nvPr/>
        </p:nvSpPr>
        <p:spPr>
          <a:xfrm>
            <a:off x="4955220" y="3202827"/>
            <a:ext cx="34289" cy="5309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2" name="箭头: 右 21">
            <a:extLst>
              <a:ext uri="{FF2B5EF4-FFF2-40B4-BE49-F238E27FC236}">
                <a16:creationId xmlns:a16="http://schemas.microsoft.com/office/drawing/2014/main" id="{2E6D27D3-8227-4094-B303-22F610B67F9F}"/>
              </a:ext>
            </a:extLst>
          </p:cNvPr>
          <p:cNvSpPr/>
          <p:nvPr/>
        </p:nvSpPr>
        <p:spPr>
          <a:xfrm>
            <a:off x="2687160" y="4108428"/>
            <a:ext cx="4264142" cy="796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3" name="箭头: 右 22">
            <a:extLst>
              <a:ext uri="{FF2B5EF4-FFF2-40B4-BE49-F238E27FC236}">
                <a16:creationId xmlns:a16="http://schemas.microsoft.com/office/drawing/2014/main" id="{BD051717-2A6A-45E9-8F5B-3B78DB91A027}"/>
              </a:ext>
            </a:extLst>
          </p:cNvPr>
          <p:cNvSpPr/>
          <p:nvPr/>
        </p:nvSpPr>
        <p:spPr>
          <a:xfrm>
            <a:off x="2828303" y="2481036"/>
            <a:ext cx="4450318" cy="63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 name="文本框 23">
            <a:extLst>
              <a:ext uri="{FF2B5EF4-FFF2-40B4-BE49-F238E27FC236}">
                <a16:creationId xmlns:a16="http://schemas.microsoft.com/office/drawing/2014/main" id="{30096102-08FA-4243-9CF2-CC7E06AECE0E}"/>
              </a:ext>
            </a:extLst>
          </p:cNvPr>
          <p:cNvSpPr txBox="1"/>
          <p:nvPr/>
        </p:nvSpPr>
        <p:spPr>
          <a:xfrm>
            <a:off x="642083" y="1817362"/>
            <a:ext cx="1645139" cy="307777"/>
          </a:xfrm>
          <a:prstGeom prst="rect">
            <a:avLst/>
          </a:prstGeom>
          <a:noFill/>
        </p:spPr>
        <p:txBody>
          <a:bodyPr wrap="square" rtlCol="0">
            <a:spAutoFit/>
          </a:bodyPr>
          <a:lstStyle/>
          <a:p>
            <a:r>
              <a:rPr lang="zh-CN" altLang="en-US" sz="1400" b="1">
                <a:solidFill>
                  <a:srgbClr val="C00000"/>
                </a:solidFill>
              </a:rPr>
              <a:t>量化命题的符号化</a:t>
            </a: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E65A8ED4-FE0E-4026-8466-0D6C5B36ED3C}"/>
                  </a:ext>
                </a:extLst>
              </p:cNvPr>
              <p:cNvSpPr txBox="1"/>
              <p:nvPr/>
            </p:nvSpPr>
            <p:spPr>
              <a:xfrm>
                <a:off x="917036" y="2209637"/>
                <a:ext cx="1911266" cy="553998"/>
              </a:xfrm>
              <a:prstGeom prst="rect">
                <a:avLst/>
              </a:prstGeom>
              <a:solidFill>
                <a:schemeClr val="accent6">
                  <a:lumMod val="20000"/>
                  <a:lumOff val="80000"/>
                  <a:alpha val="50000"/>
                </a:schemeClr>
              </a:solidFill>
            </p:spPr>
            <p:txBody>
              <a:bodyPr wrap="square" rtlCol="0">
                <a:spAutoFit/>
              </a:bodyPr>
              <a:lstStyle/>
              <a:p>
                <a:r>
                  <a:rPr lang="zh-CN" altLang="en-US" sz="1500" b="1">
                    <a:solidFill>
                      <a:srgbClr val="002060"/>
                    </a:solidFill>
                    <a:latin typeface="楷体" panose="02010609060101010101" pitchFamily="49" charset="-122"/>
                    <a:ea typeface="楷体" panose="02010609060101010101" pitchFamily="49" charset="-122"/>
                  </a:rPr>
                  <a:t>对所有计算机专业学生</a:t>
                </a:r>
                <a14:m>
                  <m:oMath xmlns:m="http://schemas.openxmlformats.org/officeDocument/2006/math">
                    <m:r>
                      <a:rPr lang="en-US" altLang="zh-CN" sz="1500" b="1" i="1">
                        <a:solidFill>
                          <a:srgbClr val="002060"/>
                        </a:solidFill>
                        <a:latin typeface="Cambria Math" panose="02040503050406030204" pitchFamily="18" charset="0"/>
                        <a:ea typeface="楷体" panose="02010609060101010101" pitchFamily="49" charset="-122"/>
                      </a:rPr>
                      <m:t>𝒙</m:t>
                    </m:r>
                  </m:oMath>
                </a14:m>
                <a:r>
                  <a:rPr lang="zh-CN" altLang="en-US" sz="15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1500" b="1" i="1">
                        <a:solidFill>
                          <a:srgbClr val="002060"/>
                        </a:solidFill>
                        <a:latin typeface="Cambria Math" panose="02040503050406030204" pitchFamily="18" charset="0"/>
                        <a:ea typeface="楷体" panose="02010609060101010101" pitchFamily="49" charset="-122"/>
                      </a:rPr>
                      <m:t>𝒙</m:t>
                    </m:r>
                  </m:oMath>
                </a14:m>
                <a:r>
                  <a:rPr lang="zh-CN" altLang="en-US" sz="1400" b="1">
                    <a:solidFill>
                      <a:srgbClr val="002060"/>
                    </a:solidFill>
                    <a:latin typeface="楷体" panose="02010609060101010101" pitchFamily="49" charset="-122"/>
                    <a:ea typeface="楷体" panose="02010609060101010101" pitchFamily="49" charset="-122"/>
                  </a:rPr>
                  <a:t>学习</a:t>
                </a:r>
                <a:r>
                  <a:rPr lang="zh-CN" altLang="en-US" sz="1500" b="1">
                    <a:solidFill>
                      <a:srgbClr val="002060"/>
                    </a:solidFill>
                    <a:latin typeface="楷体" panose="02010609060101010101" pitchFamily="49" charset="-122"/>
                    <a:ea typeface="楷体" panose="02010609060101010101" pitchFamily="49" charset="-122"/>
                  </a:rPr>
                  <a:t>离散数学</a:t>
                </a:r>
              </a:p>
            </p:txBody>
          </p:sp>
        </mc:Choice>
        <mc:Fallback xmlns="">
          <p:sp>
            <p:nvSpPr>
              <p:cNvPr id="25" name="文本框 24">
                <a:extLst>
                  <a:ext uri="{FF2B5EF4-FFF2-40B4-BE49-F238E27FC236}">
                    <a16:creationId xmlns:a16="http://schemas.microsoft.com/office/drawing/2014/main" id="{E65A8ED4-FE0E-4026-8466-0D6C5B36ED3C}"/>
                  </a:ext>
                </a:extLst>
              </p:cNvPr>
              <p:cNvSpPr txBox="1">
                <a:spLocks noRot="1" noChangeAspect="1" noMove="1" noResize="1" noEditPoints="1" noAdjustHandles="1" noChangeArrowheads="1" noChangeShapeType="1" noTextEdit="1"/>
              </p:cNvSpPr>
              <p:nvPr/>
            </p:nvSpPr>
            <p:spPr>
              <a:xfrm>
                <a:off x="917036" y="2209637"/>
                <a:ext cx="1911266" cy="553998"/>
              </a:xfrm>
              <a:prstGeom prst="rect">
                <a:avLst/>
              </a:prstGeom>
              <a:blipFill>
                <a:blip r:embed="rId5"/>
                <a:stretch>
                  <a:fillRect l="-1274" t="-2198" r="-637" b="-98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FF68E73A-7D49-43CD-A68C-1EC8FFFF8604}"/>
                  </a:ext>
                </a:extLst>
              </p:cNvPr>
              <p:cNvSpPr txBox="1"/>
              <p:nvPr/>
            </p:nvSpPr>
            <p:spPr>
              <a:xfrm>
                <a:off x="3119189" y="1820303"/>
                <a:ext cx="3652338" cy="1403076"/>
              </a:xfrm>
              <a:prstGeom prst="rect">
                <a:avLst/>
              </a:prstGeom>
              <a:solidFill>
                <a:schemeClr val="accent5">
                  <a:lumMod val="20000"/>
                  <a:lumOff val="80000"/>
                </a:schemeClr>
              </a:solidFill>
            </p:spPr>
            <p:txBody>
              <a:bodyPr wrap="square" rtlCol="0">
                <a:spAutoFit/>
              </a:bodyPr>
              <a:lstStyle/>
              <a:p>
                <a:pPr marL="214313" indent="-214313">
                  <a:lnSpc>
                    <a:spcPts val="1800"/>
                  </a:lnSpc>
                  <a:spcBef>
                    <a:spcPts val="450"/>
                  </a:spcBef>
                  <a:buFont typeface="Arial" panose="020B0604020202020204" pitchFamily="34" charset="0"/>
                  <a:buChar char="•"/>
                </a:pPr>
                <a:r>
                  <a:rPr lang="zh-CN" altLang="en-US" sz="1200" b="1">
                    <a:solidFill>
                      <a:schemeClr val="accent6">
                        <a:lumMod val="50000"/>
                      </a:schemeClr>
                    </a:solidFill>
                    <a:latin typeface="宋体" panose="02010600030101010101" pitchFamily="2" charset="-122"/>
                    <a:ea typeface="宋体" panose="02010600030101010101" pitchFamily="2" charset="-122"/>
                  </a:rPr>
                  <a:t>“</a:t>
                </a:r>
                <a:r>
                  <a:rPr lang="en-US" altLang="zh-CN" sz="1200" b="1">
                    <a:solidFill>
                      <a:schemeClr val="accent6">
                        <a:lumMod val="50000"/>
                      </a:schemeClr>
                    </a:solidFill>
                    <a:latin typeface="宋体" panose="02010600030101010101" pitchFamily="2" charset="-122"/>
                    <a:ea typeface="宋体" panose="02010600030101010101" pitchFamily="2" charset="-122"/>
                  </a:rPr>
                  <a:t>……</a:t>
                </a:r>
                <a:r>
                  <a:rPr lang="zh-CN" altLang="en-US" sz="1200" b="1">
                    <a:solidFill>
                      <a:schemeClr val="accent6">
                        <a:lumMod val="50000"/>
                      </a:schemeClr>
                    </a:solidFill>
                    <a:latin typeface="宋体" panose="02010600030101010101" pitchFamily="2" charset="-122"/>
                    <a:ea typeface="宋体" panose="02010600030101010101" pitchFamily="2" charset="-122"/>
                  </a:rPr>
                  <a:t>学习离散数学”是</a:t>
                </a:r>
                <a:r>
                  <a:rPr lang="zh-CN" altLang="en-US" sz="1200" b="1">
                    <a:solidFill>
                      <a:srgbClr val="C00000"/>
                    </a:solidFill>
                    <a:latin typeface="黑体" panose="02010609060101010101" pitchFamily="49" charset="-122"/>
                    <a:ea typeface="黑体" panose="02010609060101010101" pitchFamily="49" charset="-122"/>
                  </a:rPr>
                  <a:t>一元谓词</a:t>
                </a:r>
                <a:r>
                  <a:rPr lang="zh-CN" altLang="en-US" sz="1200" b="1">
                    <a:solidFill>
                      <a:schemeClr val="accent6">
                        <a:lumMod val="50000"/>
                      </a:schemeClr>
                    </a:solidFill>
                    <a:latin typeface="宋体" panose="02010600030101010101" pitchFamily="2" charset="-122"/>
                    <a:ea typeface="宋体" panose="02010600030101010101" pitchFamily="2" charset="-122"/>
                  </a:rPr>
                  <a:t>，用</a:t>
                </a:r>
                <a14:m>
                  <m:oMath xmlns:m="http://schemas.openxmlformats.org/officeDocument/2006/math">
                    <m:r>
                      <a:rPr lang="en-US" altLang="zh-CN" sz="1200" b="1" i="1">
                        <a:solidFill>
                          <a:srgbClr val="C00000"/>
                        </a:solidFill>
                        <a:latin typeface="Cambria Math" panose="02040503050406030204" pitchFamily="18" charset="0"/>
                        <a:ea typeface="宋体" panose="02010600030101010101" pitchFamily="2" charset="-122"/>
                      </a:rPr>
                      <m:t>𝑯</m:t>
                    </m:r>
                    <m:r>
                      <a:rPr lang="en-US" altLang="zh-CN" sz="1200" b="1" i="1">
                        <a:solidFill>
                          <a:srgbClr val="C00000"/>
                        </a:solidFill>
                        <a:latin typeface="Cambria Math" panose="02040503050406030204" pitchFamily="18" charset="0"/>
                        <a:ea typeface="宋体" panose="02010600030101010101" pitchFamily="2" charset="-122"/>
                      </a:rPr>
                      <m:t>(</m:t>
                    </m:r>
                    <m:r>
                      <a:rPr lang="en-US" altLang="zh-CN" sz="1200" b="1" i="1">
                        <a:solidFill>
                          <a:srgbClr val="C00000"/>
                        </a:solidFill>
                        <a:latin typeface="Cambria Math" panose="02040503050406030204" pitchFamily="18" charset="0"/>
                        <a:ea typeface="宋体" panose="02010600030101010101" pitchFamily="2" charset="-122"/>
                      </a:rPr>
                      <m:t>𝒙</m:t>
                    </m:r>
                    <m:r>
                      <a:rPr lang="en-US" altLang="zh-CN" sz="1200" b="1" i="1">
                        <a:solidFill>
                          <a:srgbClr val="C00000"/>
                        </a:solidFill>
                        <a:latin typeface="Cambria Math" panose="02040503050406030204" pitchFamily="18" charset="0"/>
                        <a:ea typeface="宋体" panose="02010600030101010101" pitchFamily="2" charset="-122"/>
                      </a:rPr>
                      <m:t>)</m:t>
                    </m:r>
                  </m:oMath>
                </a14:m>
                <a:r>
                  <a:rPr lang="zh-CN" altLang="en-US" sz="1200" b="1">
                    <a:solidFill>
                      <a:schemeClr val="accent6">
                        <a:lumMod val="50000"/>
                      </a:schemeClr>
                    </a:solidFill>
                    <a:latin typeface="宋体" panose="02010600030101010101" pitchFamily="2" charset="-122"/>
                    <a:ea typeface="宋体" panose="02010600030101010101" pitchFamily="2" charset="-122"/>
                  </a:rPr>
                  <a:t>表示</a:t>
                </a:r>
                <a:endParaRPr lang="en-US" altLang="zh-CN" sz="1200" b="1">
                  <a:solidFill>
                    <a:schemeClr val="accent6">
                      <a:lumMod val="50000"/>
                    </a:schemeClr>
                  </a:solidFill>
                  <a:latin typeface="宋体" panose="02010600030101010101" pitchFamily="2" charset="-122"/>
                  <a:ea typeface="宋体" panose="02010600030101010101" pitchFamily="2" charset="-122"/>
                </a:endParaRPr>
              </a:p>
              <a:p>
                <a:pPr marL="214313" indent="-214313">
                  <a:lnSpc>
                    <a:spcPts val="1800"/>
                  </a:lnSpc>
                  <a:spcBef>
                    <a:spcPts val="450"/>
                  </a:spcBef>
                  <a:buFont typeface="Arial" panose="020B0604020202020204" pitchFamily="34" charset="0"/>
                  <a:buChar char="•"/>
                </a:pPr>
                <a:r>
                  <a:rPr lang="zh-CN" altLang="en-US" sz="1200" b="1">
                    <a:solidFill>
                      <a:schemeClr val="accent6">
                        <a:lumMod val="50000"/>
                      </a:schemeClr>
                    </a:solidFill>
                    <a:latin typeface="宋体" panose="02010600030101010101" pitchFamily="2" charset="-122"/>
                    <a:ea typeface="宋体" panose="02010600030101010101" pitchFamily="2" charset="-122"/>
                  </a:rPr>
                  <a:t>“计算机专业学生”是</a:t>
                </a:r>
                <a:r>
                  <a:rPr lang="zh-CN" altLang="en-US" sz="1200" b="1">
                    <a:solidFill>
                      <a:srgbClr val="C00000"/>
                    </a:solidFill>
                    <a:latin typeface="黑体" panose="02010609060101010101" pitchFamily="49" charset="-122"/>
                    <a:ea typeface="黑体" panose="02010609060101010101" pitchFamily="49" charset="-122"/>
                  </a:rPr>
                  <a:t>个体类</a:t>
                </a:r>
                <a:r>
                  <a:rPr lang="zh-CN" altLang="en-US" sz="1200" b="1">
                    <a:solidFill>
                      <a:schemeClr val="accent6">
                        <a:lumMod val="50000"/>
                      </a:schemeClr>
                    </a:solidFill>
                    <a:latin typeface="宋体" panose="02010600030101010101" pitchFamily="2" charset="-122"/>
                    <a:ea typeface="宋体" panose="02010600030101010101" pitchFamily="2" charset="-122"/>
                  </a:rPr>
                  <a:t>，作为</a:t>
                </a:r>
                <a:r>
                  <a:rPr lang="zh-CN" altLang="en-US" sz="1200" b="1">
                    <a:solidFill>
                      <a:srgbClr val="C00000"/>
                    </a:solidFill>
                    <a:latin typeface="黑体" panose="02010609060101010101" pitchFamily="49" charset="-122"/>
                    <a:ea typeface="黑体" panose="02010609060101010101" pitchFamily="49" charset="-122"/>
                  </a:rPr>
                  <a:t>论域</a:t>
                </a:r>
                <a:endParaRPr lang="en-US" altLang="zh-CN" sz="1200" b="1">
                  <a:solidFill>
                    <a:srgbClr val="C00000"/>
                  </a:solidFill>
                  <a:latin typeface="黑体" panose="02010609060101010101" pitchFamily="49" charset="-122"/>
                  <a:ea typeface="黑体" panose="02010609060101010101" pitchFamily="49" charset="-122"/>
                </a:endParaRPr>
              </a:p>
              <a:p>
                <a:pPr marL="214313" indent="-214313">
                  <a:lnSpc>
                    <a:spcPts val="1800"/>
                  </a:lnSpc>
                  <a:spcBef>
                    <a:spcPts val="450"/>
                  </a:spcBef>
                  <a:buFont typeface="Arial" panose="020B0604020202020204" pitchFamily="34" charset="0"/>
                  <a:buChar char="•"/>
                </a:pPr>
                <a:r>
                  <a:rPr lang="zh-CN" altLang="en-US" sz="1200" b="1">
                    <a:solidFill>
                      <a:schemeClr val="accent6">
                        <a:lumMod val="50000"/>
                      </a:schemeClr>
                    </a:solidFill>
                    <a:latin typeface="宋体" panose="02010600030101010101" pitchFamily="2" charset="-122"/>
                    <a:ea typeface="宋体" panose="02010600030101010101" pitchFamily="2" charset="-122"/>
                  </a:rPr>
                  <a:t>“所有”是</a:t>
                </a:r>
                <a:r>
                  <a:rPr lang="zh-CN" altLang="en-US" sz="1200" b="1">
                    <a:solidFill>
                      <a:srgbClr val="C00000"/>
                    </a:solidFill>
                    <a:latin typeface="黑体" panose="02010609060101010101" pitchFamily="49" charset="-122"/>
                    <a:ea typeface="黑体" panose="02010609060101010101" pitchFamily="49" charset="-122"/>
                  </a:rPr>
                  <a:t>全称量词</a:t>
                </a:r>
                <a:r>
                  <a:rPr lang="zh-CN" altLang="en-US" sz="1200" b="1">
                    <a:solidFill>
                      <a:schemeClr val="accent6">
                        <a:lumMod val="50000"/>
                      </a:schemeClr>
                    </a:solidFill>
                    <a:latin typeface="宋体" panose="02010600030101010101" pitchFamily="2" charset="-122"/>
                    <a:ea typeface="宋体" panose="02010600030101010101" pitchFamily="2" charset="-122"/>
                  </a:rPr>
                  <a:t>，用</a:t>
                </a:r>
                <a14:m>
                  <m:oMath xmlns:m="http://schemas.openxmlformats.org/officeDocument/2006/math">
                    <m:r>
                      <a:rPr lang="en-US" altLang="zh-CN" sz="1200" b="1" i="1">
                        <a:solidFill>
                          <a:srgbClr val="C00000"/>
                        </a:solidFill>
                        <a:latin typeface="Cambria Math" panose="02040503050406030204" pitchFamily="18" charset="0"/>
                        <a:ea typeface="宋体" panose="02010600030101010101" pitchFamily="2" charset="-122"/>
                      </a:rPr>
                      <m:t>∀</m:t>
                    </m:r>
                    <m:r>
                      <a:rPr lang="en-US" altLang="zh-CN" sz="1200" b="1" i="1">
                        <a:solidFill>
                          <a:srgbClr val="C00000"/>
                        </a:solidFill>
                        <a:latin typeface="Cambria Math" panose="02040503050406030204" pitchFamily="18" charset="0"/>
                        <a:ea typeface="宋体" panose="02010600030101010101" pitchFamily="2" charset="-122"/>
                      </a:rPr>
                      <m:t>𝒙</m:t>
                    </m:r>
                  </m:oMath>
                </a14:m>
                <a:r>
                  <a:rPr lang="zh-CN" altLang="en-US" sz="1200" b="1">
                    <a:solidFill>
                      <a:schemeClr val="accent6">
                        <a:lumMod val="50000"/>
                      </a:schemeClr>
                    </a:solidFill>
                    <a:latin typeface="宋体" panose="02010600030101010101" pitchFamily="2" charset="-122"/>
                    <a:ea typeface="宋体" panose="02010600030101010101" pitchFamily="2" charset="-122"/>
                  </a:rPr>
                  <a:t>表示</a:t>
                </a:r>
                <a:endParaRPr lang="en-US" altLang="zh-CN" sz="1200" b="1">
                  <a:solidFill>
                    <a:schemeClr val="accent6">
                      <a:lumMod val="50000"/>
                    </a:schemeClr>
                  </a:solidFill>
                  <a:latin typeface="宋体" panose="02010600030101010101" pitchFamily="2" charset="-122"/>
                  <a:ea typeface="宋体" panose="02010600030101010101" pitchFamily="2" charset="-122"/>
                </a:endParaRPr>
              </a:p>
              <a:p>
                <a:pPr marL="557213" lvl="1" indent="-214313">
                  <a:lnSpc>
                    <a:spcPts val="1800"/>
                  </a:lnSpc>
                  <a:spcBef>
                    <a:spcPts val="450"/>
                  </a:spcBef>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这里个体变量</a:t>
                </a: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𝒙</m:t>
                    </m:r>
                  </m:oMath>
                </a14:m>
                <a:r>
                  <a:rPr lang="zh-CN" altLang="en-US" sz="1200" b="1">
                    <a:solidFill>
                      <a:srgbClr val="002060"/>
                    </a:solidFill>
                    <a:latin typeface="楷体" panose="02010609060101010101" pitchFamily="49" charset="-122"/>
                    <a:ea typeface="楷体" panose="02010609060101010101" pitchFamily="49" charset="-122"/>
                  </a:rPr>
                  <a:t>作为量词的</a:t>
                </a:r>
                <a:r>
                  <a:rPr lang="zh-CN" altLang="en-US" sz="1200" b="1">
                    <a:solidFill>
                      <a:srgbClr val="C00000"/>
                    </a:solidFill>
                    <a:latin typeface="黑体" panose="02010609060101010101" pitchFamily="49" charset="-122"/>
                    <a:ea typeface="黑体" panose="02010609060101010101" pitchFamily="49" charset="-122"/>
                  </a:rPr>
                  <a:t>指示变量</a:t>
                </a:r>
                <a:r>
                  <a:rPr lang="zh-CN" altLang="en-US" sz="1200" b="1">
                    <a:solidFill>
                      <a:srgbClr val="002060"/>
                    </a:solidFill>
                    <a:latin typeface="楷体" panose="02010609060101010101" pitchFamily="49" charset="-122"/>
                    <a:ea typeface="楷体" panose="02010609060101010101" pitchFamily="49" charset="-122"/>
                  </a:rPr>
                  <a:t>，建立量词与谓词作用的个体之间的联系</a:t>
                </a:r>
              </a:p>
            </p:txBody>
          </p:sp>
        </mc:Choice>
        <mc:Fallback xmlns="">
          <p:sp>
            <p:nvSpPr>
              <p:cNvPr id="26" name="文本框 25">
                <a:extLst>
                  <a:ext uri="{FF2B5EF4-FFF2-40B4-BE49-F238E27FC236}">
                    <a16:creationId xmlns:a16="http://schemas.microsoft.com/office/drawing/2014/main" id="{FF68E73A-7D49-43CD-A68C-1EC8FFFF8604}"/>
                  </a:ext>
                </a:extLst>
              </p:cNvPr>
              <p:cNvSpPr txBox="1">
                <a:spLocks noRot="1" noChangeAspect="1" noMove="1" noResize="1" noEditPoints="1" noAdjustHandles="1" noChangeArrowheads="1" noChangeShapeType="1" noTextEdit="1"/>
              </p:cNvSpPr>
              <p:nvPr/>
            </p:nvSpPr>
            <p:spPr>
              <a:xfrm>
                <a:off x="3119189" y="1820303"/>
                <a:ext cx="3652338" cy="1403076"/>
              </a:xfrm>
              <a:prstGeom prst="rect">
                <a:avLst/>
              </a:prstGeom>
              <a:blipFill>
                <a:blip r:embed="rId6"/>
                <a:stretch>
                  <a:fillRect b="-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78F91250-FBC2-4E18-A806-69D144BBF35B}"/>
                  </a:ext>
                </a:extLst>
              </p:cNvPr>
              <p:cNvSpPr txBox="1"/>
              <p:nvPr/>
            </p:nvSpPr>
            <p:spPr>
              <a:xfrm>
                <a:off x="7278620" y="2352068"/>
                <a:ext cx="794480" cy="307777"/>
              </a:xfrm>
              <a:prstGeom prst="rect">
                <a:avLst/>
              </a:prstGeom>
              <a:solidFill>
                <a:schemeClr val="accent6">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m:t>
                      </m:r>
                      <m:r>
                        <a:rPr lang="en-US" altLang="zh-CN" sz="1400" b="1" i="1">
                          <a:solidFill>
                            <a:srgbClr val="002060"/>
                          </a:solidFill>
                          <a:latin typeface="Cambria Math" panose="02040503050406030204" pitchFamily="18" charset="0"/>
                          <a:ea typeface="楷体" panose="02010609060101010101" pitchFamily="49" charset="-122"/>
                        </a:rPr>
                        <m:t>𝒙𝑯</m:t>
                      </m:r>
                      <m:r>
                        <a:rPr lang="en-US" altLang="zh-CN" sz="1400" b="1" i="1">
                          <a:solidFill>
                            <a:srgbClr val="002060"/>
                          </a:solidFill>
                          <a:latin typeface="Cambria Math" panose="02040503050406030204" pitchFamily="18" charset="0"/>
                          <a:ea typeface="楷体" panose="02010609060101010101" pitchFamily="49" charset="-122"/>
                        </a:rPr>
                        <m:t>(</m:t>
                      </m:r>
                      <m:r>
                        <a:rPr lang="en-US" altLang="zh-CN" sz="1400" b="1" i="1">
                          <a:solidFill>
                            <a:srgbClr val="002060"/>
                          </a:solidFill>
                          <a:latin typeface="Cambria Math" panose="02040503050406030204" pitchFamily="18" charset="0"/>
                          <a:ea typeface="楷体" panose="02010609060101010101" pitchFamily="49" charset="-122"/>
                        </a:rPr>
                        <m:t>𝒙</m:t>
                      </m:r>
                      <m:r>
                        <a:rPr lang="en-US" altLang="zh-CN" sz="1400" b="1" i="1">
                          <a:solidFill>
                            <a:srgbClr val="002060"/>
                          </a:solidFill>
                          <a:latin typeface="Cambria Math" panose="02040503050406030204" pitchFamily="18" charset="0"/>
                          <a:ea typeface="楷体" panose="02010609060101010101" pitchFamily="49" charset="-122"/>
                        </a:rPr>
                        <m:t>)</m:t>
                      </m:r>
                    </m:oMath>
                  </m:oMathPara>
                </a14:m>
                <a:endParaRPr lang="zh-CN" altLang="en-US" sz="1400" b="1">
                  <a:solidFill>
                    <a:srgbClr val="002060"/>
                  </a:solidFill>
                  <a:latin typeface="楷体" panose="02010609060101010101" pitchFamily="49" charset="-122"/>
                  <a:ea typeface="楷体" panose="02010609060101010101" pitchFamily="49" charset="-122"/>
                </a:endParaRPr>
              </a:p>
            </p:txBody>
          </p:sp>
        </mc:Choice>
        <mc:Fallback xmlns="">
          <p:sp>
            <p:nvSpPr>
              <p:cNvPr id="27" name="文本框 26">
                <a:extLst>
                  <a:ext uri="{FF2B5EF4-FFF2-40B4-BE49-F238E27FC236}">
                    <a16:creationId xmlns:a16="http://schemas.microsoft.com/office/drawing/2014/main" id="{78F91250-FBC2-4E18-A806-69D144BBF35B}"/>
                  </a:ext>
                </a:extLst>
              </p:cNvPr>
              <p:cNvSpPr txBox="1">
                <a:spLocks noRot="1" noChangeAspect="1" noMove="1" noResize="1" noEditPoints="1" noAdjustHandles="1" noChangeArrowheads="1" noChangeShapeType="1" noTextEdit="1"/>
              </p:cNvSpPr>
              <p:nvPr/>
            </p:nvSpPr>
            <p:spPr>
              <a:xfrm>
                <a:off x="7278620" y="2352068"/>
                <a:ext cx="794480" cy="307777"/>
              </a:xfrm>
              <a:prstGeom prst="rect">
                <a:avLst/>
              </a:prstGeom>
              <a:blipFill>
                <a:blip r:embed="rId7"/>
                <a:stretch>
                  <a:fillRect b="-1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04A405B6-E106-464B-B852-4537042728F4}"/>
                  </a:ext>
                </a:extLst>
              </p:cNvPr>
              <p:cNvSpPr txBox="1"/>
              <p:nvPr/>
            </p:nvSpPr>
            <p:spPr>
              <a:xfrm>
                <a:off x="3394960" y="3736765"/>
                <a:ext cx="3148799" cy="774571"/>
              </a:xfrm>
              <a:prstGeom prst="rect">
                <a:avLst/>
              </a:prstGeom>
              <a:solidFill>
                <a:schemeClr val="accent5">
                  <a:lumMod val="20000"/>
                  <a:lumOff val="80000"/>
                </a:schemeClr>
              </a:solidFill>
            </p:spPr>
            <p:txBody>
              <a:bodyPr wrap="square" rtlCol="0">
                <a:spAutoFit/>
              </a:bodyPr>
              <a:lstStyle/>
              <a:p>
                <a:pPr marL="214313" indent="-214313">
                  <a:spcBef>
                    <a:spcPts val="450"/>
                  </a:spcBef>
                  <a:buFont typeface="Arial" panose="020B0604020202020204" pitchFamily="34" charset="0"/>
                  <a:buChar char="•"/>
                </a:pPr>
                <a:r>
                  <a:rPr lang="zh-CN" altLang="en-US" sz="1200" b="1">
                    <a:solidFill>
                      <a:schemeClr val="accent6">
                        <a:lumMod val="50000"/>
                      </a:schemeClr>
                    </a:solidFill>
                    <a:latin typeface="宋体" panose="02010600030101010101" pitchFamily="2" charset="-122"/>
                    <a:ea typeface="宋体" panose="02010600030101010101" pitchFamily="2" charset="-122"/>
                  </a:rPr>
                  <a:t>为个体类“计算机专业学生”引入谓词</a:t>
                </a:r>
                <a:endParaRPr lang="en-US" altLang="zh-CN" sz="1200" b="1">
                  <a:solidFill>
                    <a:schemeClr val="accent6">
                      <a:lumMod val="50000"/>
                    </a:schemeClr>
                  </a:solidFill>
                  <a:latin typeface="宋体" panose="02010600030101010101" pitchFamily="2" charset="-122"/>
                  <a:ea typeface="宋体" panose="02010600030101010101" pitchFamily="2" charset="-122"/>
                </a:endParaRPr>
              </a:p>
              <a:p>
                <a:pPr marL="557213" lvl="1" indent="-214313">
                  <a:spcBef>
                    <a:spcPts val="450"/>
                  </a:spcBef>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用</a:t>
                </a: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𝑷</m:t>
                    </m:r>
                    <m:r>
                      <a:rPr lang="en-US" altLang="zh-CN" sz="1200" b="1" i="1">
                        <a:solidFill>
                          <a:srgbClr val="002060"/>
                        </a:solidFill>
                        <a:latin typeface="Cambria Math" panose="02040503050406030204" pitchFamily="18" charset="0"/>
                        <a:ea typeface="楷体" panose="02010609060101010101" pitchFamily="49" charset="-122"/>
                      </a:rPr>
                      <m:t>(</m:t>
                    </m:r>
                    <m:r>
                      <a:rPr lang="en-US" altLang="zh-CN" sz="1200" b="1" i="1">
                        <a:solidFill>
                          <a:srgbClr val="002060"/>
                        </a:solidFill>
                        <a:latin typeface="Cambria Math" panose="02040503050406030204" pitchFamily="18" charset="0"/>
                        <a:ea typeface="楷体" panose="02010609060101010101" pitchFamily="49" charset="-122"/>
                      </a:rPr>
                      <m:t>𝒙</m:t>
                    </m:r>
                    <m:r>
                      <a:rPr lang="en-US" altLang="zh-CN" sz="1200" b="1" i="1">
                        <a:solidFill>
                          <a:srgbClr val="002060"/>
                        </a:solidFill>
                        <a:latin typeface="Cambria Math" panose="02040503050406030204" pitchFamily="18" charset="0"/>
                        <a:ea typeface="楷体" panose="02010609060101010101" pitchFamily="49" charset="-122"/>
                      </a:rPr>
                      <m:t>)</m:t>
                    </m:r>
                  </m:oMath>
                </a14:m>
                <a:r>
                  <a:rPr lang="zh-CN" altLang="en-US" sz="1200" b="1">
                    <a:solidFill>
                      <a:srgbClr val="002060"/>
                    </a:solidFill>
                    <a:latin typeface="楷体" panose="02010609060101010101" pitchFamily="49" charset="-122"/>
                    <a:ea typeface="楷体" panose="02010609060101010101" pitchFamily="49" charset="-122"/>
                  </a:rPr>
                  <a:t>表示“</a:t>
                </a: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𝒙</m:t>
                    </m:r>
                  </m:oMath>
                </a14:m>
                <a:r>
                  <a:rPr lang="zh-CN" altLang="en-US" sz="1200" b="1">
                    <a:solidFill>
                      <a:srgbClr val="002060"/>
                    </a:solidFill>
                    <a:latin typeface="楷体" panose="02010609060101010101" pitchFamily="49" charset="-122"/>
                    <a:ea typeface="楷体" panose="02010609060101010101" pitchFamily="49" charset="-122"/>
                  </a:rPr>
                  <a:t>是计算机专业学生”</a:t>
                </a:r>
                <a:endParaRPr lang="en-US" altLang="zh-CN" sz="1200" b="1">
                  <a:solidFill>
                    <a:srgbClr val="002060"/>
                  </a:solidFill>
                  <a:latin typeface="楷体" panose="02010609060101010101" pitchFamily="49" charset="-122"/>
                  <a:ea typeface="楷体" panose="02010609060101010101" pitchFamily="49" charset="-122"/>
                </a:endParaRPr>
              </a:p>
              <a:p>
                <a:pPr marL="557213" lvl="1" indent="-214313">
                  <a:spcBef>
                    <a:spcPts val="450"/>
                  </a:spcBef>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这种谓词称为</a:t>
                </a:r>
                <a:r>
                  <a:rPr lang="zh-CN" altLang="en-US" sz="1200" b="1">
                    <a:solidFill>
                      <a:srgbClr val="C00000"/>
                    </a:solidFill>
                    <a:latin typeface="黑体" panose="02010609060101010101" pitchFamily="49" charset="-122"/>
                    <a:ea typeface="黑体" panose="02010609060101010101" pitchFamily="49" charset="-122"/>
                  </a:rPr>
                  <a:t>特征谓词</a:t>
                </a:r>
              </a:p>
            </p:txBody>
          </p:sp>
        </mc:Choice>
        <mc:Fallback xmlns="">
          <p:sp>
            <p:nvSpPr>
              <p:cNvPr id="28" name="文本框 27">
                <a:extLst>
                  <a:ext uri="{FF2B5EF4-FFF2-40B4-BE49-F238E27FC236}">
                    <a16:creationId xmlns:a16="http://schemas.microsoft.com/office/drawing/2014/main" id="{04A405B6-E106-464B-B852-4537042728F4}"/>
                  </a:ext>
                </a:extLst>
              </p:cNvPr>
              <p:cNvSpPr txBox="1">
                <a:spLocks noRot="1" noChangeAspect="1" noMove="1" noResize="1" noEditPoints="1" noAdjustHandles="1" noChangeArrowheads="1" noChangeShapeType="1" noTextEdit="1"/>
              </p:cNvSpPr>
              <p:nvPr/>
            </p:nvSpPr>
            <p:spPr>
              <a:xfrm>
                <a:off x="3394960" y="3736765"/>
                <a:ext cx="3148799" cy="774571"/>
              </a:xfrm>
              <a:prstGeom prst="rect">
                <a:avLst/>
              </a:prstGeom>
              <a:blipFill>
                <a:blip r:embed="rId8"/>
                <a:stretch>
                  <a:fillRect b="-6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264AEE8A-554C-45F9-A06E-69D282E9B250}"/>
                  </a:ext>
                </a:extLst>
              </p:cNvPr>
              <p:cNvSpPr txBox="1"/>
              <p:nvPr/>
            </p:nvSpPr>
            <p:spPr>
              <a:xfrm>
                <a:off x="6951301" y="3984669"/>
                <a:ext cx="1571294" cy="307777"/>
              </a:xfrm>
              <a:prstGeom prst="rect">
                <a:avLst/>
              </a:prstGeom>
              <a:solidFill>
                <a:schemeClr val="accent6">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m:t>
                      </m:r>
                      <m:r>
                        <a:rPr lang="en-US" altLang="zh-CN" sz="1400" b="1" i="1">
                          <a:solidFill>
                            <a:srgbClr val="002060"/>
                          </a:solidFill>
                          <a:latin typeface="Cambria Math" panose="02040503050406030204" pitchFamily="18" charset="0"/>
                          <a:ea typeface="楷体" panose="02010609060101010101" pitchFamily="49" charset="-122"/>
                        </a:rPr>
                        <m:t>𝒙</m:t>
                      </m:r>
                      <m:r>
                        <a:rPr lang="en-US" altLang="zh-CN" sz="1400" b="1" i="1">
                          <a:solidFill>
                            <a:srgbClr val="002060"/>
                          </a:solidFill>
                          <a:latin typeface="Cambria Math" panose="02040503050406030204" pitchFamily="18" charset="0"/>
                          <a:ea typeface="楷体" panose="02010609060101010101" pitchFamily="49" charset="-122"/>
                        </a:rPr>
                        <m:t>(</m:t>
                      </m:r>
                      <m:r>
                        <a:rPr lang="en-US" altLang="zh-CN" sz="1400" b="1" i="1">
                          <a:solidFill>
                            <a:srgbClr val="002060"/>
                          </a:solidFill>
                          <a:latin typeface="Cambria Math" panose="02040503050406030204" pitchFamily="18" charset="0"/>
                          <a:ea typeface="楷体" panose="02010609060101010101" pitchFamily="49" charset="-122"/>
                        </a:rPr>
                        <m:t>𝑷</m:t>
                      </m:r>
                      <m:d>
                        <m:dPr>
                          <m:ctrlPr>
                            <a:rPr lang="en-US" altLang="zh-CN" sz="1400" b="1" i="1">
                              <a:solidFill>
                                <a:srgbClr val="002060"/>
                              </a:solidFill>
                              <a:latin typeface="Cambria Math" panose="02040503050406030204" pitchFamily="18" charset="0"/>
                              <a:ea typeface="楷体" panose="02010609060101010101" pitchFamily="49" charset="-122"/>
                            </a:rPr>
                          </m:ctrlPr>
                        </m:dPr>
                        <m:e>
                          <m:r>
                            <a:rPr lang="en-US" altLang="zh-CN" sz="1400" b="1" i="1">
                              <a:solidFill>
                                <a:srgbClr val="002060"/>
                              </a:solidFill>
                              <a:latin typeface="Cambria Math" panose="02040503050406030204" pitchFamily="18" charset="0"/>
                              <a:ea typeface="楷体" panose="02010609060101010101" pitchFamily="49" charset="-122"/>
                            </a:rPr>
                            <m:t>𝒙</m:t>
                          </m:r>
                        </m:e>
                      </m:d>
                      <m:r>
                        <a:rPr lang="en-US" altLang="zh-CN" sz="1400" b="1" i="1">
                          <a:solidFill>
                            <a:srgbClr val="002060"/>
                          </a:solidFill>
                          <a:latin typeface="Cambria Math" panose="02040503050406030204" pitchFamily="18" charset="0"/>
                          <a:ea typeface="楷体" panose="02010609060101010101" pitchFamily="49" charset="-122"/>
                        </a:rPr>
                        <m:t>→</m:t>
                      </m:r>
                      <m:r>
                        <a:rPr lang="en-US" altLang="zh-CN" sz="1400" b="1" i="1">
                          <a:solidFill>
                            <a:srgbClr val="002060"/>
                          </a:solidFill>
                          <a:latin typeface="Cambria Math" panose="02040503050406030204" pitchFamily="18" charset="0"/>
                          <a:ea typeface="楷体" panose="02010609060101010101" pitchFamily="49" charset="-122"/>
                        </a:rPr>
                        <m:t>𝑯</m:t>
                      </m:r>
                      <m:d>
                        <m:dPr>
                          <m:ctrlPr>
                            <a:rPr lang="en-US" altLang="zh-CN" sz="1400" b="1" i="1">
                              <a:solidFill>
                                <a:srgbClr val="002060"/>
                              </a:solidFill>
                              <a:latin typeface="Cambria Math" panose="02040503050406030204" pitchFamily="18" charset="0"/>
                              <a:ea typeface="楷体" panose="02010609060101010101" pitchFamily="49" charset="-122"/>
                            </a:rPr>
                          </m:ctrlPr>
                        </m:dPr>
                        <m:e>
                          <m:r>
                            <a:rPr lang="en-US" altLang="zh-CN" sz="1400" b="1" i="1">
                              <a:solidFill>
                                <a:srgbClr val="002060"/>
                              </a:solidFill>
                              <a:latin typeface="Cambria Math" panose="02040503050406030204" pitchFamily="18" charset="0"/>
                              <a:ea typeface="楷体" panose="02010609060101010101" pitchFamily="49" charset="-122"/>
                            </a:rPr>
                            <m:t>𝒙</m:t>
                          </m:r>
                        </m:e>
                      </m:d>
                      <m:r>
                        <a:rPr lang="en-US" altLang="zh-CN" sz="1400" b="1" i="1">
                          <a:solidFill>
                            <a:srgbClr val="002060"/>
                          </a:solidFill>
                          <a:latin typeface="Cambria Math" panose="02040503050406030204" pitchFamily="18" charset="0"/>
                          <a:ea typeface="楷体" panose="02010609060101010101" pitchFamily="49" charset="-122"/>
                        </a:rPr>
                        <m:t>)</m:t>
                      </m:r>
                    </m:oMath>
                  </m:oMathPara>
                </a14:m>
                <a:endParaRPr lang="zh-CN" altLang="en-US" sz="1400" b="1">
                  <a:solidFill>
                    <a:srgbClr val="002060"/>
                  </a:solidFill>
                  <a:latin typeface="楷体" panose="02010609060101010101" pitchFamily="49" charset="-122"/>
                  <a:ea typeface="楷体" panose="02010609060101010101" pitchFamily="49" charset="-122"/>
                </a:endParaRPr>
              </a:p>
            </p:txBody>
          </p:sp>
        </mc:Choice>
        <mc:Fallback xmlns="">
          <p:sp>
            <p:nvSpPr>
              <p:cNvPr id="29" name="文本框 28">
                <a:extLst>
                  <a:ext uri="{FF2B5EF4-FFF2-40B4-BE49-F238E27FC236}">
                    <a16:creationId xmlns:a16="http://schemas.microsoft.com/office/drawing/2014/main" id="{264AEE8A-554C-45F9-A06E-69D282E9B250}"/>
                  </a:ext>
                </a:extLst>
              </p:cNvPr>
              <p:cNvSpPr txBox="1">
                <a:spLocks noRot="1" noChangeAspect="1" noMove="1" noResize="1" noEditPoints="1" noAdjustHandles="1" noChangeArrowheads="1" noChangeShapeType="1" noTextEdit="1"/>
              </p:cNvSpPr>
              <p:nvPr/>
            </p:nvSpPr>
            <p:spPr>
              <a:xfrm>
                <a:off x="6951301" y="3984669"/>
                <a:ext cx="1571294" cy="307777"/>
              </a:xfrm>
              <a:prstGeom prst="rect">
                <a:avLst/>
              </a:prstGeom>
              <a:blipFill>
                <a:blip r:embed="rId9"/>
                <a:stretch>
                  <a:fillRect b="-12000"/>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08CBBCC3-7911-46A6-9CB6-80A3C94BECDF}"/>
              </a:ext>
            </a:extLst>
          </p:cNvPr>
          <p:cNvSpPr txBox="1"/>
          <p:nvPr/>
        </p:nvSpPr>
        <p:spPr>
          <a:xfrm>
            <a:off x="1047243" y="2954460"/>
            <a:ext cx="1629494" cy="523220"/>
          </a:xfrm>
          <a:prstGeom prst="rect">
            <a:avLst/>
          </a:prstGeom>
          <a:solidFill>
            <a:schemeClr val="accent6">
              <a:lumMod val="20000"/>
              <a:lumOff val="80000"/>
              <a:alpha val="50000"/>
            </a:schemeClr>
          </a:solidFill>
        </p:spPr>
        <p:txBody>
          <a:bodyPr wrap="square" rtlCol="0">
            <a:spAutoFit/>
          </a:bodyPr>
          <a:lstStyle/>
          <a:p>
            <a:r>
              <a:rPr lang="zh-CN" altLang="en-US" sz="1400" b="1">
                <a:solidFill>
                  <a:srgbClr val="002060"/>
                </a:solidFill>
                <a:latin typeface="楷体" panose="02010609060101010101" pitchFamily="49" charset="-122"/>
                <a:ea typeface="楷体" panose="02010609060101010101" pitchFamily="49" charset="-122"/>
              </a:rPr>
              <a:t>所有计算机专业学生学习离散数学</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F369FBEE-BD9C-4581-B065-CA9CEC9173AB}"/>
                  </a:ext>
                </a:extLst>
              </p:cNvPr>
              <p:cNvSpPr txBox="1"/>
              <p:nvPr/>
            </p:nvSpPr>
            <p:spPr>
              <a:xfrm>
                <a:off x="1057663" y="3728338"/>
                <a:ext cx="1629496" cy="738664"/>
              </a:xfrm>
              <a:prstGeom prst="rect">
                <a:avLst/>
              </a:prstGeom>
              <a:solidFill>
                <a:schemeClr val="accent6">
                  <a:lumMod val="20000"/>
                  <a:lumOff val="80000"/>
                  <a:alpha val="50000"/>
                </a:schemeClr>
              </a:solidFill>
            </p:spPr>
            <p:txBody>
              <a:bodyPr wrap="square" rtlCol="0">
                <a:spAutoFit/>
              </a:bodyPr>
              <a:lstStyle/>
              <a:p>
                <a:r>
                  <a:rPr lang="zh-CN" altLang="en-US" sz="1400" b="1">
                    <a:solidFill>
                      <a:srgbClr val="002060"/>
                    </a:solidFill>
                    <a:latin typeface="楷体" panose="02010609060101010101" pitchFamily="49" charset="-122"/>
                    <a:ea typeface="楷体" panose="02010609060101010101" pitchFamily="49" charset="-122"/>
                  </a:rPr>
                  <a:t>对所有</a:t>
                </a:r>
                <a14:m>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𝒙</m:t>
                    </m:r>
                  </m:oMath>
                </a14:m>
                <a:r>
                  <a:rPr lang="zh-CN" altLang="en-US" sz="1400" b="1">
                    <a:solidFill>
                      <a:srgbClr val="002060"/>
                    </a:solidFill>
                    <a:latin typeface="楷体" panose="02010609060101010101" pitchFamily="49" charset="-122"/>
                    <a:ea typeface="楷体" panose="02010609060101010101" pitchFamily="49" charset="-122"/>
                  </a:rPr>
                  <a:t>，如果</a:t>
                </a:r>
                <a14:m>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𝒙</m:t>
                    </m:r>
                  </m:oMath>
                </a14:m>
                <a:r>
                  <a:rPr lang="zh-CN" altLang="en-US" sz="1400" b="1">
                    <a:solidFill>
                      <a:srgbClr val="002060"/>
                    </a:solidFill>
                    <a:latin typeface="楷体" panose="02010609060101010101" pitchFamily="49" charset="-122"/>
                    <a:ea typeface="楷体" panose="02010609060101010101" pitchFamily="49" charset="-122"/>
                  </a:rPr>
                  <a:t>是计算机专业学生，则</a:t>
                </a:r>
                <a14:m>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𝒙</m:t>
                    </m:r>
                  </m:oMath>
                </a14:m>
                <a:r>
                  <a:rPr lang="zh-CN" altLang="en-US" sz="1400" b="1">
                    <a:solidFill>
                      <a:srgbClr val="002060"/>
                    </a:solidFill>
                    <a:latin typeface="楷体" panose="02010609060101010101" pitchFamily="49" charset="-122"/>
                    <a:ea typeface="楷体" panose="02010609060101010101" pitchFamily="49" charset="-122"/>
                  </a:rPr>
                  <a:t>学习离散数学</a:t>
                </a:r>
              </a:p>
            </p:txBody>
          </p:sp>
        </mc:Choice>
        <mc:Fallback xmlns="">
          <p:sp>
            <p:nvSpPr>
              <p:cNvPr id="31" name="文本框 30">
                <a:extLst>
                  <a:ext uri="{FF2B5EF4-FFF2-40B4-BE49-F238E27FC236}">
                    <a16:creationId xmlns:a16="http://schemas.microsoft.com/office/drawing/2014/main" id="{F369FBEE-BD9C-4581-B065-CA9CEC9173AB}"/>
                  </a:ext>
                </a:extLst>
              </p:cNvPr>
              <p:cNvSpPr txBox="1">
                <a:spLocks noRot="1" noChangeAspect="1" noMove="1" noResize="1" noEditPoints="1" noAdjustHandles="1" noChangeArrowheads="1" noChangeShapeType="1" noTextEdit="1"/>
              </p:cNvSpPr>
              <p:nvPr/>
            </p:nvSpPr>
            <p:spPr>
              <a:xfrm>
                <a:off x="1057663" y="3728338"/>
                <a:ext cx="1629496" cy="738664"/>
              </a:xfrm>
              <a:prstGeom prst="rect">
                <a:avLst/>
              </a:prstGeom>
              <a:blipFill>
                <a:blip r:embed="rId10"/>
                <a:stretch>
                  <a:fillRect l="-1124" t="-2479" r="-10487" b="-6612"/>
                </a:stretch>
              </a:blipFill>
            </p:spPr>
            <p:txBody>
              <a:bodyPr/>
              <a:lstStyle/>
              <a:p>
                <a:r>
                  <a:rPr lang="zh-CN" altLang="en-US">
                    <a:noFill/>
                  </a:rPr>
                  <a:t> </a:t>
                </a:r>
              </a:p>
            </p:txBody>
          </p:sp>
        </mc:Fallback>
      </mc:AlternateContent>
      <p:sp>
        <p:nvSpPr>
          <p:cNvPr id="32" name="箭头: 上 31">
            <a:extLst>
              <a:ext uri="{FF2B5EF4-FFF2-40B4-BE49-F238E27FC236}">
                <a16:creationId xmlns:a16="http://schemas.microsoft.com/office/drawing/2014/main" id="{27DBB6A7-86F0-435C-BD8B-CB742FD37E91}"/>
              </a:ext>
            </a:extLst>
          </p:cNvPr>
          <p:cNvSpPr/>
          <p:nvPr/>
        </p:nvSpPr>
        <p:spPr>
          <a:xfrm flipH="1">
            <a:off x="1842711" y="2741896"/>
            <a:ext cx="59402" cy="19665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3" name="箭头: 下 32">
            <a:extLst>
              <a:ext uri="{FF2B5EF4-FFF2-40B4-BE49-F238E27FC236}">
                <a16:creationId xmlns:a16="http://schemas.microsoft.com/office/drawing/2014/main" id="{F60658AF-0E7B-4552-BC42-D14C4231E0A2}"/>
              </a:ext>
            </a:extLst>
          </p:cNvPr>
          <p:cNvSpPr/>
          <p:nvPr/>
        </p:nvSpPr>
        <p:spPr>
          <a:xfrm>
            <a:off x="1855267" y="3485374"/>
            <a:ext cx="34289" cy="211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4" name="文本框 33">
            <a:extLst>
              <a:ext uri="{FF2B5EF4-FFF2-40B4-BE49-F238E27FC236}">
                <a16:creationId xmlns:a16="http://schemas.microsoft.com/office/drawing/2014/main" id="{162C7DC3-4DE9-451A-85CA-3B2B412AE914}"/>
              </a:ext>
            </a:extLst>
          </p:cNvPr>
          <p:cNvSpPr txBox="1"/>
          <p:nvPr/>
        </p:nvSpPr>
        <p:spPr>
          <a:xfrm>
            <a:off x="7013099" y="1840026"/>
            <a:ext cx="1571294" cy="461665"/>
          </a:xfrm>
          <a:prstGeom prst="rect">
            <a:avLst/>
          </a:prstGeom>
          <a:solidFill>
            <a:schemeClr val="accent4">
              <a:lumMod val="20000"/>
              <a:lumOff val="80000"/>
            </a:schemeClr>
          </a:solidFill>
        </p:spPr>
        <p:txBody>
          <a:bodyPr wrap="square" rtlCol="0">
            <a:spAutoFit/>
          </a:bodyPr>
          <a:lstStyle/>
          <a:p>
            <a:r>
              <a:rPr lang="zh-CN" altLang="en-US" sz="1200" b="1">
                <a:solidFill>
                  <a:schemeClr val="accent2">
                    <a:lumMod val="50000"/>
                  </a:schemeClr>
                </a:solidFill>
              </a:rPr>
              <a:t>谓词作用的个体变量的取值范围称为</a:t>
            </a:r>
            <a:r>
              <a:rPr lang="zh-CN" altLang="en-US" sz="1200" b="1">
                <a:solidFill>
                  <a:srgbClr val="C00000"/>
                </a:solidFill>
              </a:rPr>
              <a:t>论域</a:t>
            </a:r>
          </a:p>
        </p:txBody>
      </p:sp>
      <p:sp>
        <p:nvSpPr>
          <p:cNvPr id="35" name="文本框 34">
            <a:extLst>
              <a:ext uri="{FF2B5EF4-FFF2-40B4-BE49-F238E27FC236}">
                <a16:creationId xmlns:a16="http://schemas.microsoft.com/office/drawing/2014/main" id="{08749F73-AA16-442C-BDEC-0E386521930A}"/>
              </a:ext>
            </a:extLst>
          </p:cNvPr>
          <p:cNvSpPr txBox="1"/>
          <p:nvPr/>
        </p:nvSpPr>
        <p:spPr>
          <a:xfrm>
            <a:off x="3341148" y="3371244"/>
            <a:ext cx="3262433" cy="184666"/>
          </a:xfrm>
          <a:prstGeom prst="rect">
            <a:avLst/>
          </a:prstGeom>
          <a:solidFill>
            <a:schemeClr val="accent2">
              <a:lumMod val="20000"/>
              <a:lumOff val="80000"/>
            </a:schemeClr>
          </a:solidFill>
        </p:spPr>
        <p:txBody>
          <a:bodyPr wrap="none" tIns="0" bIns="0" rtlCol="0">
            <a:spAutoFit/>
          </a:bodyPr>
          <a:lstStyle/>
          <a:p>
            <a:pPr algn="ctr">
              <a:spcBef>
                <a:spcPts val="450"/>
              </a:spcBef>
            </a:pPr>
            <a:r>
              <a:rPr lang="zh-CN" altLang="en-US" sz="1200" b="1">
                <a:solidFill>
                  <a:srgbClr val="002060"/>
                </a:solidFill>
              </a:rPr>
              <a:t>为个体变量选择更大的取值范围，例如</a:t>
            </a:r>
            <a:r>
              <a:rPr lang="zh-CN" altLang="en-US" sz="1200" b="1">
                <a:solidFill>
                  <a:srgbClr val="C00000"/>
                </a:solidFill>
                <a:latin typeface="黑体" panose="02010609060101010101" pitchFamily="49" charset="-122"/>
                <a:ea typeface="黑体" panose="02010609060101010101" pitchFamily="49" charset="-122"/>
              </a:rPr>
              <a:t>全总域</a:t>
            </a:r>
            <a:endParaRPr lang="en-US" altLang="zh-CN" sz="1200" b="1">
              <a:solidFill>
                <a:srgbClr val="C00000"/>
              </a:solidFill>
              <a:latin typeface="黑体" panose="02010609060101010101" pitchFamily="49" charset="-122"/>
              <a:ea typeface="黑体" panose="02010609060101010101" pitchFamily="49" charset="-122"/>
            </a:endParaRPr>
          </a:p>
        </p:txBody>
      </p:sp>
      <p:sp>
        <p:nvSpPr>
          <p:cNvPr id="36" name="文本框 35">
            <a:extLst>
              <a:ext uri="{FF2B5EF4-FFF2-40B4-BE49-F238E27FC236}">
                <a16:creationId xmlns:a16="http://schemas.microsoft.com/office/drawing/2014/main" id="{866AB8E6-2CED-45AC-B02B-821F2C7FCD7F}"/>
              </a:ext>
            </a:extLst>
          </p:cNvPr>
          <p:cNvSpPr txBox="1"/>
          <p:nvPr/>
        </p:nvSpPr>
        <p:spPr>
          <a:xfrm>
            <a:off x="7062848" y="3225031"/>
            <a:ext cx="1571294" cy="461665"/>
          </a:xfrm>
          <a:prstGeom prst="rect">
            <a:avLst/>
          </a:prstGeom>
          <a:solidFill>
            <a:schemeClr val="accent4">
              <a:lumMod val="20000"/>
              <a:lumOff val="80000"/>
            </a:schemeClr>
          </a:solidFill>
        </p:spPr>
        <p:txBody>
          <a:bodyPr wrap="square" rtlCol="0">
            <a:spAutoFit/>
          </a:bodyPr>
          <a:lstStyle/>
          <a:p>
            <a:r>
              <a:rPr lang="zh-CN" altLang="en-US" sz="1200" b="1">
                <a:solidFill>
                  <a:srgbClr val="C00000"/>
                </a:solidFill>
              </a:rPr>
              <a:t>全总域</a:t>
            </a:r>
            <a:r>
              <a:rPr lang="zh-CN" altLang="en-US" sz="1200" b="1">
                <a:solidFill>
                  <a:schemeClr val="accent2">
                    <a:lumMod val="50000"/>
                  </a:schemeClr>
                </a:solidFill>
              </a:rPr>
              <a:t>是研究范围内所有个体构成的集合</a:t>
            </a:r>
            <a:endParaRPr lang="zh-CN" altLang="en-US" sz="1200" b="1">
              <a:solidFill>
                <a:srgbClr val="C00000"/>
              </a:solidFill>
            </a:endParaRPr>
          </a:p>
        </p:txBody>
      </p:sp>
      <p:sp>
        <p:nvSpPr>
          <p:cNvPr id="37" name="文本框 36">
            <a:extLst>
              <a:ext uri="{FF2B5EF4-FFF2-40B4-BE49-F238E27FC236}">
                <a16:creationId xmlns:a16="http://schemas.microsoft.com/office/drawing/2014/main" id="{4B07DC2B-5B4C-4430-B524-E75FD0181EC9}"/>
              </a:ext>
            </a:extLst>
          </p:cNvPr>
          <p:cNvSpPr txBox="1"/>
          <p:nvPr/>
        </p:nvSpPr>
        <p:spPr>
          <a:xfrm>
            <a:off x="543878" y="2209637"/>
            <a:ext cx="340231" cy="2308324"/>
          </a:xfrm>
          <a:prstGeom prst="rect">
            <a:avLst/>
          </a:prstGeom>
          <a:solidFill>
            <a:schemeClr val="accent4">
              <a:lumMod val="20000"/>
              <a:lumOff val="80000"/>
            </a:schemeClr>
          </a:solidFill>
        </p:spPr>
        <p:txBody>
          <a:bodyPr wrap="square" rtlCol="0">
            <a:spAutoFit/>
          </a:bodyPr>
          <a:lstStyle/>
          <a:p>
            <a:r>
              <a:rPr lang="zh-CN" altLang="en-US" sz="1200" b="1">
                <a:solidFill>
                  <a:schemeClr val="accent2">
                    <a:lumMod val="50000"/>
                  </a:schemeClr>
                </a:solidFill>
              </a:rPr>
              <a:t>选择不同论域做不同的细化</a:t>
            </a:r>
          </a:p>
        </p:txBody>
      </p:sp>
      <p:sp>
        <p:nvSpPr>
          <p:cNvPr id="38" name="矩形: 圆角 37">
            <a:extLst>
              <a:ext uri="{FF2B5EF4-FFF2-40B4-BE49-F238E27FC236}">
                <a16:creationId xmlns:a16="http://schemas.microsoft.com/office/drawing/2014/main" id="{8B325331-8BDA-4FB6-8118-3EE1A1360919}"/>
              </a:ext>
            </a:extLst>
          </p:cNvPr>
          <p:cNvSpPr/>
          <p:nvPr/>
        </p:nvSpPr>
        <p:spPr>
          <a:xfrm>
            <a:off x="458236" y="1741014"/>
            <a:ext cx="8216530" cy="2880041"/>
          </a:xfrm>
          <a:prstGeom prst="roundRect">
            <a:avLst>
              <a:gd name="adj" fmla="val 7910"/>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Tree>
    <p:extLst>
      <p:ext uri="{BB962C8B-B14F-4D97-AF65-F5344CB8AC3E}">
        <p14:creationId xmlns:p14="http://schemas.microsoft.com/office/powerpoint/2010/main" val="87153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一阶逻辑的基本概念</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存在量化命题的符号化</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6</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8" name="组合 7">
            <a:extLst>
              <a:ext uri="{FF2B5EF4-FFF2-40B4-BE49-F238E27FC236}">
                <a16:creationId xmlns:a16="http://schemas.microsoft.com/office/drawing/2014/main" id="{BBB529DC-4548-49E9-89BE-3D34F98FFE63}"/>
              </a:ext>
            </a:extLst>
          </p:cNvPr>
          <p:cNvGrpSpPr/>
          <p:nvPr/>
        </p:nvGrpSpPr>
        <p:grpSpPr>
          <a:xfrm>
            <a:off x="565783" y="792489"/>
            <a:ext cx="8012434" cy="2880041"/>
            <a:chOff x="289451" y="2494962"/>
            <a:chExt cx="11689848" cy="3840054"/>
          </a:xfrm>
        </p:grpSpPr>
        <p:sp>
          <p:nvSpPr>
            <p:cNvPr id="9" name="箭头: 下 8">
              <a:extLst>
                <a:ext uri="{FF2B5EF4-FFF2-40B4-BE49-F238E27FC236}">
                  <a16:creationId xmlns:a16="http://schemas.microsoft.com/office/drawing/2014/main" id="{9F1A1367-71F9-40FE-8B3B-FF14239580D2}"/>
                </a:ext>
              </a:extLst>
            </p:cNvPr>
            <p:cNvSpPr/>
            <p:nvPr/>
          </p:nvSpPr>
          <p:spPr>
            <a:xfrm>
              <a:off x="6595574" y="4087816"/>
              <a:ext cx="45720" cy="1191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 name="箭头: 右 9">
              <a:extLst>
                <a:ext uri="{FF2B5EF4-FFF2-40B4-BE49-F238E27FC236}">
                  <a16:creationId xmlns:a16="http://schemas.microsoft.com/office/drawing/2014/main" id="{EE0AF9DD-5422-4C5A-94EE-0BAFA731839C}"/>
                </a:ext>
              </a:extLst>
            </p:cNvPr>
            <p:cNvSpPr/>
            <p:nvPr/>
          </p:nvSpPr>
          <p:spPr>
            <a:xfrm>
              <a:off x="3467807" y="5641209"/>
              <a:ext cx="5983129" cy="71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 name="箭头: 右 16">
              <a:extLst>
                <a:ext uri="{FF2B5EF4-FFF2-40B4-BE49-F238E27FC236}">
                  <a16:creationId xmlns:a16="http://schemas.microsoft.com/office/drawing/2014/main" id="{64CB309D-2830-41D7-B96F-21E8748D6127}"/>
                </a:ext>
              </a:extLst>
            </p:cNvPr>
            <p:cNvSpPr/>
            <p:nvPr/>
          </p:nvSpPr>
          <p:spPr>
            <a:xfrm>
              <a:off x="3708265" y="3481658"/>
              <a:ext cx="6179097" cy="60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 name="文本框 17">
              <a:extLst>
                <a:ext uri="{FF2B5EF4-FFF2-40B4-BE49-F238E27FC236}">
                  <a16:creationId xmlns:a16="http://schemas.microsoft.com/office/drawing/2014/main" id="{39CD6C09-8909-4502-8770-894214C44453}"/>
                </a:ext>
              </a:extLst>
            </p:cNvPr>
            <p:cNvSpPr txBox="1"/>
            <p:nvPr/>
          </p:nvSpPr>
          <p:spPr>
            <a:xfrm>
              <a:off x="857164" y="2682461"/>
              <a:ext cx="2870054" cy="410369"/>
            </a:xfrm>
            <a:prstGeom prst="rect">
              <a:avLst/>
            </a:prstGeom>
            <a:noFill/>
          </p:spPr>
          <p:txBody>
            <a:bodyPr wrap="square" rtlCol="0">
              <a:spAutoFit/>
            </a:bodyPr>
            <a:lstStyle/>
            <a:p>
              <a:r>
                <a:rPr lang="zh-CN" altLang="en-US" sz="1400" b="1">
                  <a:solidFill>
                    <a:srgbClr val="C00000"/>
                  </a:solidFill>
                </a:rPr>
                <a:t>存在量化命题的符号化</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F5FAAB3B-898B-43B3-B7FA-B2B6F2C01793}"/>
                    </a:ext>
                  </a:extLst>
                </p:cNvPr>
                <p:cNvSpPr txBox="1"/>
                <p:nvPr/>
              </p:nvSpPr>
              <p:spPr>
                <a:xfrm>
                  <a:off x="1043130" y="3158751"/>
                  <a:ext cx="2665135" cy="697627"/>
                </a:xfrm>
                <a:prstGeom prst="rect">
                  <a:avLst/>
                </a:prstGeom>
                <a:solidFill>
                  <a:schemeClr val="accent6">
                    <a:lumMod val="20000"/>
                    <a:lumOff val="80000"/>
                    <a:alpha val="50000"/>
                  </a:schemeClr>
                </a:solidFill>
              </p:spPr>
              <p:txBody>
                <a:bodyPr wrap="square" rtlCol="0">
                  <a:spAutoFit/>
                </a:bodyPr>
                <a:lstStyle/>
                <a:p>
                  <a:r>
                    <a:rPr lang="zh-CN" altLang="en-US" sz="1400" b="1">
                      <a:solidFill>
                        <a:srgbClr val="002060"/>
                      </a:solidFill>
                      <a:latin typeface="楷体" panose="02010609060101010101" pitchFamily="49" charset="-122"/>
                      <a:ea typeface="楷体" panose="02010609060101010101" pitchFamily="49" charset="-122"/>
                    </a:rPr>
                    <a:t>存在计算机专业学生</a:t>
                  </a:r>
                  <a14:m>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𝒙</m:t>
                      </m:r>
                    </m:oMath>
                  </a14:m>
                  <a:r>
                    <a:rPr lang="zh-CN" altLang="en-US" sz="14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𝒙</m:t>
                      </m:r>
                    </m:oMath>
                  </a14:m>
                  <a:r>
                    <a:rPr lang="zh-CN" altLang="en-US" sz="1400" b="1">
                      <a:solidFill>
                        <a:srgbClr val="002060"/>
                      </a:solidFill>
                      <a:latin typeface="楷体" panose="02010609060101010101" pitchFamily="49" charset="-122"/>
                      <a:ea typeface="楷体" panose="02010609060101010101" pitchFamily="49" charset="-122"/>
                    </a:rPr>
                    <a:t>学习数论课程</a:t>
                  </a:r>
                </a:p>
              </p:txBody>
            </p:sp>
          </mc:Choice>
          <mc:Fallback xmlns="">
            <p:sp>
              <p:nvSpPr>
                <p:cNvPr id="8" name="文本框 7">
                  <a:extLst>
                    <a:ext uri="{FF2B5EF4-FFF2-40B4-BE49-F238E27FC236}">
                      <a16:creationId xmlns:a16="http://schemas.microsoft.com/office/drawing/2014/main" id="{6C6DB264-7735-4864-9638-9BE2F2F14652}"/>
                    </a:ext>
                  </a:extLst>
                </p:cNvPr>
                <p:cNvSpPr txBox="1">
                  <a:spLocks noRot="1" noChangeAspect="1" noMove="1" noResize="1" noEditPoints="1" noAdjustHandles="1" noChangeArrowheads="1" noChangeShapeType="1" noTextEdit="1"/>
                </p:cNvSpPr>
                <p:nvPr/>
              </p:nvSpPr>
              <p:spPr>
                <a:xfrm>
                  <a:off x="1043130" y="3158751"/>
                  <a:ext cx="2665135" cy="697627"/>
                </a:xfrm>
                <a:prstGeom prst="rect">
                  <a:avLst/>
                </a:prstGeom>
                <a:blipFill>
                  <a:blip r:embed="rId3"/>
                  <a:stretch>
                    <a:fillRect l="-1003" t="-2353" b="-105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2D82434-3786-4218-A49A-69FC08A4E3FD}"/>
                    </a:ext>
                  </a:extLst>
                </p:cNvPr>
                <p:cNvSpPr txBox="1"/>
                <p:nvPr/>
              </p:nvSpPr>
              <p:spPr>
                <a:xfrm>
                  <a:off x="4045727" y="2946095"/>
                  <a:ext cx="5374567" cy="1177416"/>
                </a:xfrm>
                <a:prstGeom prst="rect">
                  <a:avLst/>
                </a:prstGeom>
                <a:solidFill>
                  <a:schemeClr val="accent5">
                    <a:lumMod val="20000"/>
                    <a:lumOff val="80000"/>
                  </a:schemeClr>
                </a:solidFill>
              </p:spPr>
              <p:txBody>
                <a:bodyPr wrap="square" rtlCol="0">
                  <a:spAutoFit/>
                </a:bodyPr>
                <a:lstStyle/>
                <a:p>
                  <a:pPr marL="214313" indent="-214313">
                    <a:lnSpc>
                      <a:spcPts val="1800"/>
                    </a:lnSpc>
                    <a:spcBef>
                      <a:spcPts val="450"/>
                    </a:spcBef>
                    <a:buFont typeface="Arial" panose="020B0604020202020204" pitchFamily="34" charset="0"/>
                    <a:buChar char="•"/>
                  </a:pPr>
                  <a:r>
                    <a:rPr lang="zh-CN" altLang="en-US" sz="1200" b="1">
                      <a:solidFill>
                        <a:schemeClr val="accent6">
                          <a:lumMod val="50000"/>
                        </a:schemeClr>
                      </a:solidFill>
                      <a:latin typeface="宋体" panose="02010600030101010101" pitchFamily="2" charset="-122"/>
                      <a:ea typeface="宋体" panose="02010600030101010101" pitchFamily="2" charset="-122"/>
                    </a:rPr>
                    <a:t>“</a:t>
                  </a:r>
                  <a:r>
                    <a:rPr lang="en-US" altLang="zh-CN" sz="1200" b="1">
                      <a:solidFill>
                        <a:schemeClr val="accent6">
                          <a:lumMod val="50000"/>
                        </a:schemeClr>
                      </a:solidFill>
                      <a:latin typeface="宋体" panose="02010600030101010101" pitchFamily="2" charset="-122"/>
                      <a:ea typeface="宋体" panose="02010600030101010101" pitchFamily="2" charset="-122"/>
                    </a:rPr>
                    <a:t>……</a:t>
                  </a:r>
                  <a:r>
                    <a:rPr lang="zh-CN" altLang="en-US" sz="1200" b="1">
                      <a:solidFill>
                        <a:schemeClr val="accent6">
                          <a:lumMod val="50000"/>
                        </a:schemeClr>
                      </a:solidFill>
                      <a:latin typeface="宋体" panose="02010600030101010101" pitchFamily="2" charset="-122"/>
                      <a:ea typeface="宋体" panose="02010600030101010101" pitchFamily="2" charset="-122"/>
                    </a:rPr>
                    <a:t>学习数论课程”是</a:t>
                  </a:r>
                  <a:r>
                    <a:rPr lang="zh-CN" altLang="en-US" sz="1200" b="1">
                      <a:solidFill>
                        <a:srgbClr val="C00000"/>
                      </a:solidFill>
                      <a:latin typeface="黑体" panose="02010609060101010101" pitchFamily="49" charset="-122"/>
                      <a:ea typeface="黑体" panose="02010609060101010101" pitchFamily="49" charset="-122"/>
                    </a:rPr>
                    <a:t>一元谓词</a:t>
                  </a:r>
                  <a:r>
                    <a:rPr lang="zh-CN" altLang="en-US" sz="1200" b="1">
                      <a:solidFill>
                        <a:schemeClr val="accent6">
                          <a:lumMod val="50000"/>
                        </a:schemeClr>
                      </a:solidFill>
                      <a:latin typeface="宋体" panose="02010600030101010101" pitchFamily="2" charset="-122"/>
                      <a:ea typeface="宋体" panose="02010600030101010101" pitchFamily="2" charset="-122"/>
                    </a:rPr>
                    <a:t>，用</a:t>
                  </a:r>
                  <a14:m>
                    <m:oMath xmlns:m="http://schemas.openxmlformats.org/officeDocument/2006/math">
                      <m:r>
                        <a:rPr lang="en-US" altLang="zh-CN" sz="1200" b="1" i="1">
                          <a:solidFill>
                            <a:srgbClr val="C00000"/>
                          </a:solidFill>
                          <a:latin typeface="Cambria Math" panose="02040503050406030204" pitchFamily="18" charset="0"/>
                          <a:ea typeface="宋体" panose="02010600030101010101" pitchFamily="2" charset="-122"/>
                        </a:rPr>
                        <m:t>𝑮</m:t>
                      </m:r>
                      <m:r>
                        <a:rPr lang="en-US" altLang="zh-CN" sz="1200" b="1" i="1">
                          <a:solidFill>
                            <a:srgbClr val="C00000"/>
                          </a:solidFill>
                          <a:latin typeface="Cambria Math" panose="02040503050406030204" pitchFamily="18" charset="0"/>
                          <a:ea typeface="宋体" panose="02010600030101010101" pitchFamily="2" charset="-122"/>
                        </a:rPr>
                        <m:t>(</m:t>
                      </m:r>
                      <m:r>
                        <a:rPr lang="en-US" altLang="zh-CN" sz="1200" b="1" i="1">
                          <a:solidFill>
                            <a:srgbClr val="C00000"/>
                          </a:solidFill>
                          <a:latin typeface="Cambria Math" panose="02040503050406030204" pitchFamily="18" charset="0"/>
                          <a:ea typeface="宋体" panose="02010600030101010101" pitchFamily="2" charset="-122"/>
                        </a:rPr>
                        <m:t>𝒙</m:t>
                      </m:r>
                      <m:r>
                        <a:rPr lang="en-US" altLang="zh-CN" sz="1200" b="1" i="1">
                          <a:solidFill>
                            <a:srgbClr val="C00000"/>
                          </a:solidFill>
                          <a:latin typeface="Cambria Math" panose="02040503050406030204" pitchFamily="18" charset="0"/>
                          <a:ea typeface="宋体" panose="02010600030101010101" pitchFamily="2" charset="-122"/>
                        </a:rPr>
                        <m:t>)</m:t>
                      </m:r>
                    </m:oMath>
                  </a14:m>
                  <a:r>
                    <a:rPr lang="zh-CN" altLang="en-US" sz="1200" b="1">
                      <a:solidFill>
                        <a:schemeClr val="accent6">
                          <a:lumMod val="50000"/>
                        </a:schemeClr>
                      </a:solidFill>
                      <a:latin typeface="宋体" panose="02010600030101010101" pitchFamily="2" charset="-122"/>
                      <a:ea typeface="宋体" panose="02010600030101010101" pitchFamily="2" charset="-122"/>
                    </a:rPr>
                    <a:t>表示</a:t>
                  </a:r>
                  <a:endParaRPr lang="en-US" altLang="zh-CN" sz="1200" b="1">
                    <a:solidFill>
                      <a:schemeClr val="accent6">
                        <a:lumMod val="50000"/>
                      </a:schemeClr>
                    </a:solidFill>
                    <a:latin typeface="宋体" panose="02010600030101010101" pitchFamily="2" charset="-122"/>
                    <a:ea typeface="宋体" panose="02010600030101010101" pitchFamily="2" charset="-122"/>
                  </a:endParaRPr>
                </a:p>
                <a:p>
                  <a:pPr marL="214313" indent="-214313">
                    <a:lnSpc>
                      <a:spcPts val="1800"/>
                    </a:lnSpc>
                    <a:spcBef>
                      <a:spcPts val="450"/>
                    </a:spcBef>
                    <a:buFont typeface="Arial" panose="020B0604020202020204" pitchFamily="34" charset="0"/>
                    <a:buChar char="•"/>
                  </a:pPr>
                  <a:r>
                    <a:rPr lang="zh-CN" altLang="en-US" sz="1200" b="1">
                      <a:solidFill>
                        <a:schemeClr val="accent6">
                          <a:lumMod val="50000"/>
                        </a:schemeClr>
                      </a:solidFill>
                      <a:latin typeface="宋体" panose="02010600030101010101" pitchFamily="2" charset="-122"/>
                      <a:ea typeface="宋体" panose="02010600030101010101" pitchFamily="2" charset="-122"/>
                    </a:rPr>
                    <a:t>“计算机专业学生”是</a:t>
                  </a:r>
                  <a:r>
                    <a:rPr lang="zh-CN" altLang="en-US" sz="1200" b="1">
                      <a:solidFill>
                        <a:srgbClr val="C00000"/>
                      </a:solidFill>
                      <a:latin typeface="黑体" panose="02010609060101010101" pitchFamily="49" charset="-122"/>
                      <a:ea typeface="黑体" panose="02010609060101010101" pitchFamily="49" charset="-122"/>
                    </a:rPr>
                    <a:t>个体类</a:t>
                  </a:r>
                  <a:r>
                    <a:rPr lang="zh-CN" altLang="en-US" sz="1200" b="1">
                      <a:solidFill>
                        <a:schemeClr val="accent6">
                          <a:lumMod val="50000"/>
                        </a:schemeClr>
                      </a:solidFill>
                      <a:latin typeface="宋体" panose="02010600030101010101" pitchFamily="2" charset="-122"/>
                      <a:ea typeface="宋体" panose="02010600030101010101" pitchFamily="2" charset="-122"/>
                    </a:rPr>
                    <a:t>，作为</a:t>
                  </a:r>
                  <a:r>
                    <a:rPr lang="zh-CN" altLang="en-US" sz="1200" b="1">
                      <a:solidFill>
                        <a:srgbClr val="C00000"/>
                      </a:solidFill>
                      <a:latin typeface="黑体" panose="02010609060101010101" pitchFamily="49" charset="-122"/>
                      <a:ea typeface="黑体" panose="02010609060101010101" pitchFamily="49" charset="-122"/>
                    </a:rPr>
                    <a:t>论域</a:t>
                  </a:r>
                  <a:endParaRPr lang="en-US" altLang="zh-CN" sz="1200" b="1">
                    <a:solidFill>
                      <a:srgbClr val="C00000"/>
                    </a:solidFill>
                    <a:latin typeface="黑体" panose="02010609060101010101" pitchFamily="49" charset="-122"/>
                    <a:ea typeface="黑体" panose="02010609060101010101" pitchFamily="49" charset="-122"/>
                  </a:endParaRPr>
                </a:p>
                <a:p>
                  <a:pPr marL="214313" indent="-214313">
                    <a:lnSpc>
                      <a:spcPts val="1800"/>
                    </a:lnSpc>
                    <a:spcBef>
                      <a:spcPts val="450"/>
                    </a:spcBef>
                    <a:buFont typeface="Arial" panose="020B0604020202020204" pitchFamily="34" charset="0"/>
                    <a:buChar char="•"/>
                  </a:pPr>
                  <a:r>
                    <a:rPr lang="zh-CN" altLang="en-US" sz="1200" b="1">
                      <a:solidFill>
                        <a:schemeClr val="accent6">
                          <a:lumMod val="50000"/>
                        </a:schemeClr>
                      </a:solidFill>
                      <a:latin typeface="宋体" panose="02010600030101010101" pitchFamily="2" charset="-122"/>
                      <a:ea typeface="宋体" panose="02010600030101010101" pitchFamily="2" charset="-122"/>
                    </a:rPr>
                    <a:t>“存在”是</a:t>
                  </a:r>
                  <a:r>
                    <a:rPr lang="zh-CN" altLang="en-US" sz="1200" b="1">
                      <a:solidFill>
                        <a:srgbClr val="C00000"/>
                      </a:solidFill>
                      <a:latin typeface="黑体" panose="02010609060101010101" pitchFamily="49" charset="-122"/>
                      <a:ea typeface="黑体" panose="02010609060101010101" pitchFamily="49" charset="-122"/>
                    </a:rPr>
                    <a:t>存在量词</a:t>
                  </a:r>
                  <a:r>
                    <a:rPr lang="zh-CN" altLang="en-US" sz="1200" b="1">
                      <a:solidFill>
                        <a:schemeClr val="accent6">
                          <a:lumMod val="50000"/>
                        </a:schemeClr>
                      </a:solidFill>
                      <a:latin typeface="宋体" panose="02010600030101010101" pitchFamily="2" charset="-122"/>
                      <a:ea typeface="宋体" panose="02010600030101010101" pitchFamily="2" charset="-122"/>
                    </a:rPr>
                    <a:t>，用</a:t>
                  </a:r>
                  <a14:m>
                    <m:oMath xmlns:m="http://schemas.openxmlformats.org/officeDocument/2006/math">
                      <m:r>
                        <a:rPr lang="en-US" altLang="zh-CN" sz="1200" b="1" i="1">
                          <a:solidFill>
                            <a:srgbClr val="C00000"/>
                          </a:solidFill>
                          <a:latin typeface="Cambria Math" panose="02040503050406030204" pitchFamily="18" charset="0"/>
                          <a:ea typeface="宋体" panose="02010600030101010101" pitchFamily="2" charset="-122"/>
                        </a:rPr>
                        <m:t>∃</m:t>
                      </m:r>
                      <m:r>
                        <a:rPr lang="en-US" altLang="zh-CN" sz="1200" b="1" i="1">
                          <a:solidFill>
                            <a:srgbClr val="C00000"/>
                          </a:solidFill>
                          <a:latin typeface="Cambria Math" panose="02040503050406030204" pitchFamily="18" charset="0"/>
                          <a:ea typeface="宋体" panose="02010600030101010101" pitchFamily="2" charset="-122"/>
                        </a:rPr>
                        <m:t>𝒙</m:t>
                      </m:r>
                    </m:oMath>
                  </a14:m>
                  <a:r>
                    <a:rPr lang="zh-CN" altLang="en-US" sz="1200" b="1">
                      <a:solidFill>
                        <a:schemeClr val="accent6">
                          <a:lumMod val="50000"/>
                        </a:schemeClr>
                      </a:solidFill>
                      <a:latin typeface="宋体" panose="02010600030101010101" pitchFamily="2" charset="-122"/>
                      <a:ea typeface="宋体" panose="02010600030101010101" pitchFamily="2" charset="-122"/>
                    </a:rPr>
                    <a:t>表示</a:t>
                  </a:r>
                  <a:endParaRPr lang="en-US" altLang="zh-CN" sz="1200" b="1">
                    <a:solidFill>
                      <a:schemeClr val="accent6">
                        <a:lumMod val="50000"/>
                      </a:schemeClr>
                    </a:solidFill>
                    <a:latin typeface="宋体" panose="02010600030101010101" pitchFamily="2" charset="-122"/>
                    <a:ea typeface="宋体" panose="02010600030101010101" pitchFamily="2" charset="-122"/>
                  </a:endParaRPr>
                </a:p>
              </p:txBody>
            </p:sp>
          </mc:Choice>
          <mc:Fallback xmlns="">
            <p:sp>
              <p:nvSpPr>
                <p:cNvPr id="9" name="文本框 8">
                  <a:extLst>
                    <a:ext uri="{FF2B5EF4-FFF2-40B4-BE49-F238E27FC236}">
                      <a16:creationId xmlns:a16="http://schemas.microsoft.com/office/drawing/2014/main" id="{B7D38AAC-CF15-4921-A6C6-5095DF382651}"/>
                    </a:ext>
                  </a:extLst>
                </p:cNvPr>
                <p:cNvSpPr txBox="1">
                  <a:spLocks noRot="1" noChangeAspect="1" noMove="1" noResize="1" noEditPoints="1" noAdjustHandles="1" noChangeArrowheads="1" noChangeShapeType="1" noTextEdit="1"/>
                </p:cNvSpPr>
                <p:nvPr/>
              </p:nvSpPr>
              <p:spPr>
                <a:xfrm>
                  <a:off x="4045727" y="2946095"/>
                  <a:ext cx="5374567" cy="1177416"/>
                </a:xfrm>
                <a:prstGeom prst="rect">
                  <a:avLst/>
                </a:prstGeom>
                <a:blipFill>
                  <a:blip r:embed="rId4"/>
                  <a:stretch>
                    <a:fillRect b="-48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C8856D60-8840-4FC5-BF51-7676BC9EB732}"/>
                    </a:ext>
                  </a:extLst>
                </p:cNvPr>
                <p:cNvSpPr txBox="1"/>
                <p:nvPr/>
              </p:nvSpPr>
              <p:spPr>
                <a:xfrm>
                  <a:off x="9887361" y="3309701"/>
                  <a:ext cx="1221891" cy="430887"/>
                </a:xfrm>
                <a:prstGeom prst="rect">
                  <a:avLst/>
                </a:prstGeom>
                <a:solidFill>
                  <a:schemeClr val="accent6">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500" b="1" i="1">
                            <a:solidFill>
                              <a:srgbClr val="002060"/>
                            </a:solidFill>
                            <a:latin typeface="Cambria Math" panose="02040503050406030204" pitchFamily="18" charset="0"/>
                            <a:ea typeface="楷体" panose="02010609060101010101" pitchFamily="49" charset="-122"/>
                          </a:rPr>
                          <m:t>∃</m:t>
                        </m:r>
                        <m:r>
                          <a:rPr lang="en-US" altLang="zh-CN" sz="1500" b="1" i="1">
                            <a:solidFill>
                              <a:srgbClr val="002060"/>
                            </a:solidFill>
                            <a:latin typeface="Cambria Math" panose="02040503050406030204" pitchFamily="18" charset="0"/>
                            <a:ea typeface="楷体" panose="02010609060101010101" pitchFamily="49" charset="-122"/>
                          </a:rPr>
                          <m:t>𝒙𝑮</m:t>
                        </m:r>
                        <m:r>
                          <a:rPr lang="en-US" altLang="zh-CN" sz="1500" b="1" i="1">
                            <a:solidFill>
                              <a:srgbClr val="002060"/>
                            </a:solidFill>
                            <a:latin typeface="Cambria Math" panose="02040503050406030204" pitchFamily="18" charset="0"/>
                            <a:ea typeface="楷体" panose="02010609060101010101" pitchFamily="49" charset="-122"/>
                          </a:rPr>
                          <m:t>(</m:t>
                        </m:r>
                        <m:r>
                          <a:rPr lang="en-US" altLang="zh-CN" sz="1500" b="1" i="1">
                            <a:solidFill>
                              <a:srgbClr val="002060"/>
                            </a:solidFill>
                            <a:latin typeface="Cambria Math" panose="02040503050406030204" pitchFamily="18" charset="0"/>
                            <a:ea typeface="楷体" panose="02010609060101010101" pitchFamily="49" charset="-122"/>
                          </a:rPr>
                          <m:t>𝒙</m:t>
                        </m:r>
                        <m:r>
                          <a:rPr lang="en-US" altLang="zh-CN" sz="1500" b="1" i="1">
                            <a:solidFill>
                              <a:srgbClr val="002060"/>
                            </a:solidFill>
                            <a:latin typeface="Cambria Math" panose="02040503050406030204" pitchFamily="18" charset="0"/>
                            <a:ea typeface="楷体" panose="02010609060101010101" pitchFamily="49" charset="-122"/>
                          </a:rPr>
                          <m:t>)</m:t>
                        </m:r>
                      </m:oMath>
                    </m:oMathPara>
                  </a14:m>
                  <a:endParaRPr lang="zh-CN" altLang="en-US" sz="1500" b="1">
                    <a:solidFill>
                      <a:srgbClr val="002060"/>
                    </a:solidFill>
                    <a:latin typeface="楷体" panose="02010609060101010101" pitchFamily="49" charset="-122"/>
                    <a:ea typeface="楷体" panose="02010609060101010101" pitchFamily="49" charset="-122"/>
                  </a:endParaRPr>
                </a:p>
              </p:txBody>
            </p:sp>
          </mc:Choice>
          <mc:Fallback xmlns="">
            <p:sp>
              <p:nvSpPr>
                <p:cNvPr id="10" name="文本框 9">
                  <a:extLst>
                    <a:ext uri="{FF2B5EF4-FFF2-40B4-BE49-F238E27FC236}">
                      <a16:creationId xmlns:a16="http://schemas.microsoft.com/office/drawing/2014/main" id="{5AA843B2-C557-4680-B050-312C072F0C43}"/>
                    </a:ext>
                  </a:extLst>
                </p:cNvPr>
                <p:cNvSpPr txBox="1">
                  <a:spLocks noRot="1" noChangeAspect="1" noMove="1" noResize="1" noEditPoints="1" noAdjustHandles="1" noChangeArrowheads="1" noChangeShapeType="1" noTextEdit="1"/>
                </p:cNvSpPr>
                <p:nvPr/>
              </p:nvSpPr>
              <p:spPr>
                <a:xfrm>
                  <a:off x="9887361" y="3309701"/>
                  <a:ext cx="1221891" cy="430887"/>
                </a:xfrm>
                <a:prstGeom prst="rect">
                  <a:avLst/>
                </a:prstGeom>
                <a:blipFill>
                  <a:blip r:embed="rId5"/>
                  <a:stretch>
                    <a:fillRect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3A3F6C5C-7AF3-4D26-884D-CE508D13C088}"/>
                    </a:ext>
                  </a:extLst>
                </p:cNvPr>
                <p:cNvSpPr txBox="1"/>
                <p:nvPr/>
              </p:nvSpPr>
              <p:spPr>
                <a:xfrm>
                  <a:off x="4551719" y="5279571"/>
                  <a:ext cx="4087709" cy="701047"/>
                </a:xfrm>
                <a:prstGeom prst="rect">
                  <a:avLst/>
                </a:prstGeom>
                <a:solidFill>
                  <a:schemeClr val="accent5">
                    <a:lumMod val="20000"/>
                    <a:lumOff val="80000"/>
                  </a:schemeClr>
                </a:solidFill>
              </p:spPr>
              <p:txBody>
                <a:bodyPr wrap="square" rtlCol="0">
                  <a:spAutoFit/>
                </a:bodyPr>
                <a:lstStyle/>
                <a:p>
                  <a:pPr>
                    <a:spcBef>
                      <a:spcPts val="450"/>
                    </a:spcBef>
                  </a:pPr>
                  <a:r>
                    <a:rPr lang="zh-CN" altLang="en-US" sz="1200" b="1">
                      <a:solidFill>
                        <a:schemeClr val="accent6">
                          <a:lumMod val="50000"/>
                        </a:schemeClr>
                      </a:solidFill>
                      <a:latin typeface="宋体" panose="02010600030101010101" pitchFamily="2" charset="-122"/>
                      <a:ea typeface="宋体" panose="02010600030101010101" pitchFamily="2" charset="-122"/>
                    </a:rPr>
                    <a:t>引入</a:t>
                  </a:r>
                  <a:r>
                    <a:rPr lang="zh-CN" altLang="en-US" sz="1200" b="1">
                      <a:solidFill>
                        <a:srgbClr val="C00000"/>
                      </a:solidFill>
                      <a:latin typeface="黑体" panose="02010609060101010101" pitchFamily="49" charset="-122"/>
                      <a:ea typeface="黑体" panose="02010609060101010101" pitchFamily="49" charset="-122"/>
                    </a:rPr>
                    <a:t>特征谓词</a:t>
                  </a:r>
                  <a:endParaRPr lang="en-US" altLang="zh-CN" sz="1200" b="1">
                    <a:solidFill>
                      <a:srgbClr val="C00000"/>
                    </a:solidFill>
                    <a:latin typeface="黑体" panose="02010609060101010101" pitchFamily="49" charset="-122"/>
                    <a:ea typeface="黑体" panose="02010609060101010101" pitchFamily="49" charset="-122"/>
                  </a:endParaRPr>
                </a:p>
                <a:p>
                  <a:pPr marL="214313" indent="-214313">
                    <a:spcBef>
                      <a:spcPts val="450"/>
                    </a:spcBef>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用</a:t>
                  </a: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𝑷</m:t>
                      </m:r>
                      <m:r>
                        <a:rPr lang="en-US" altLang="zh-CN" sz="1200" b="1" i="1">
                          <a:solidFill>
                            <a:srgbClr val="002060"/>
                          </a:solidFill>
                          <a:latin typeface="Cambria Math" panose="02040503050406030204" pitchFamily="18" charset="0"/>
                          <a:ea typeface="楷体" panose="02010609060101010101" pitchFamily="49" charset="-122"/>
                        </a:rPr>
                        <m:t>(</m:t>
                      </m:r>
                      <m:r>
                        <a:rPr lang="en-US" altLang="zh-CN" sz="1200" b="1" i="1">
                          <a:solidFill>
                            <a:srgbClr val="002060"/>
                          </a:solidFill>
                          <a:latin typeface="Cambria Math" panose="02040503050406030204" pitchFamily="18" charset="0"/>
                          <a:ea typeface="楷体" panose="02010609060101010101" pitchFamily="49" charset="-122"/>
                        </a:rPr>
                        <m:t>𝒙</m:t>
                      </m:r>
                      <m:r>
                        <a:rPr lang="en-US" altLang="zh-CN" sz="1200" b="1" i="1">
                          <a:solidFill>
                            <a:srgbClr val="002060"/>
                          </a:solidFill>
                          <a:latin typeface="Cambria Math" panose="02040503050406030204" pitchFamily="18" charset="0"/>
                          <a:ea typeface="楷体" panose="02010609060101010101" pitchFamily="49" charset="-122"/>
                        </a:rPr>
                        <m:t>)</m:t>
                      </m:r>
                    </m:oMath>
                  </a14:m>
                  <a:r>
                    <a:rPr lang="zh-CN" altLang="en-US" sz="1200" b="1">
                      <a:solidFill>
                        <a:srgbClr val="002060"/>
                      </a:solidFill>
                      <a:latin typeface="楷体" panose="02010609060101010101" pitchFamily="49" charset="-122"/>
                      <a:ea typeface="楷体" panose="02010609060101010101" pitchFamily="49" charset="-122"/>
                    </a:rPr>
                    <a:t>表示“</a:t>
                  </a: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𝒙</m:t>
                      </m:r>
                    </m:oMath>
                  </a14:m>
                  <a:r>
                    <a:rPr lang="zh-CN" altLang="en-US" sz="1200" b="1">
                      <a:solidFill>
                        <a:srgbClr val="002060"/>
                      </a:solidFill>
                      <a:latin typeface="楷体" panose="02010609060101010101" pitchFamily="49" charset="-122"/>
                      <a:ea typeface="楷体" panose="02010609060101010101" pitchFamily="49" charset="-122"/>
                    </a:rPr>
                    <a:t>是计算机专业学生”</a:t>
                  </a:r>
                  <a:endParaRPr lang="en-US" altLang="zh-CN" sz="1200" b="1">
                    <a:solidFill>
                      <a:srgbClr val="002060"/>
                    </a:solidFill>
                    <a:latin typeface="楷体" panose="02010609060101010101" pitchFamily="49" charset="-122"/>
                    <a:ea typeface="楷体" panose="02010609060101010101" pitchFamily="49" charset="-122"/>
                  </a:endParaRPr>
                </a:p>
              </p:txBody>
            </p:sp>
          </mc:Choice>
          <mc:Fallback xmlns="">
            <p:sp>
              <p:nvSpPr>
                <p:cNvPr id="11" name="文本框 10">
                  <a:extLst>
                    <a:ext uri="{FF2B5EF4-FFF2-40B4-BE49-F238E27FC236}">
                      <a16:creationId xmlns:a16="http://schemas.microsoft.com/office/drawing/2014/main" id="{46553A6C-3C42-4BD1-B0DA-A439D86901D2}"/>
                    </a:ext>
                  </a:extLst>
                </p:cNvPr>
                <p:cNvSpPr txBox="1">
                  <a:spLocks noRot="1" noChangeAspect="1" noMove="1" noResize="1" noEditPoints="1" noAdjustHandles="1" noChangeArrowheads="1" noChangeShapeType="1" noTextEdit="1"/>
                </p:cNvSpPr>
                <p:nvPr/>
              </p:nvSpPr>
              <p:spPr>
                <a:xfrm>
                  <a:off x="4551719" y="5279571"/>
                  <a:ext cx="4087709" cy="701047"/>
                </a:xfrm>
                <a:prstGeom prst="rect">
                  <a:avLst/>
                </a:prstGeom>
                <a:blipFill>
                  <a:blip r:embed="rId6"/>
                  <a:stretch>
                    <a:fillRect b="-81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627FD679-DCC9-4CC0-A3FB-2FDEC5787C00}"/>
                    </a:ext>
                  </a:extLst>
                </p:cNvPr>
                <p:cNvSpPr txBox="1"/>
                <p:nvPr/>
              </p:nvSpPr>
              <p:spPr>
                <a:xfrm>
                  <a:off x="9450936" y="5486501"/>
                  <a:ext cx="2177456" cy="410369"/>
                </a:xfrm>
                <a:prstGeom prst="rect">
                  <a:avLst/>
                </a:prstGeom>
                <a:solidFill>
                  <a:schemeClr val="accent6">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m:t>
                        </m:r>
                        <m:r>
                          <a:rPr lang="en-US" altLang="zh-CN" sz="1400" b="1" i="1">
                            <a:solidFill>
                              <a:srgbClr val="002060"/>
                            </a:solidFill>
                            <a:latin typeface="Cambria Math" panose="02040503050406030204" pitchFamily="18" charset="0"/>
                            <a:ea typeface="楷体" panose="02010609060101010101" pitchFamily="49" charset="-122"/>
                          </a:rPr>
                          <m:t>𝒙</m:t>
                        </m:r>
                        <m:r>
                          <a:rPr lang="en-US" altLang="zh-CN" sz="1400" b="1" i="1">
                            <a:solidFill>
                              <a:srgbClr val="002060"/>
                            </a:solidFill>
                            <a:latin typeface="Cambria Math" panose="02040503050406030204" pitchFamily="18" charset="0"/>
                            <a:ea typeface="楷体" panose="02010609060101010101" pitchFamily="49" charset="-122"/>
                          </a:rPr>
                          <m:t>(</m:t>
                        </m:r>
                        <m:r>
                          <a:rPr lang="en-US" altLang="zh-CN" sz="1400" b="1" i="1">
                            <a:solidFill>
                              <a:srgbClr val="002060"/>
                            </a:solidFill>
                            <a:latin typeface="Cambria Math" panose="02040503050406030204" pitchFamily="18" charset="0"/>
                            <a:ea typeface="楷体" panose="02010609060101010101" pitchFamily="49" charset="-122"/>
                          </a:rPr>
                          <m:t>𝑷</m:t>
                        </m:r>
                        <m:d>
                          <m:dPr>
                            <m:ctrlPr>
                              <a:rPr lang="en-US" altLang="zh-CN" sz="1400" b="1" i="1">
                                <a:solidFill>
                                  <a:srgbClr val="002060"/>
                                </a:solidFill>
                                <a:latin typeface="Cambria Math" panose="02040503050406030204" pitchFamily="18" charset="0"/>
                                <a:ea typeface="楷体" panose="02010609060101010101" pitchFamily="49" charset="-122"/>
                              </a:rPr>
                            </m:ctrlPr>
                          </m:dPr>
                          <m:e>
                            <m:r>
                              <a:rPr lang="en-US" altLang="zh-CN" sz="1400" b="1" i="1">
                                <a:solidFill>
                                  <a:srgbClr val="002060"/>
                                </a:solidFill>
                                <a:latin typeface="Cambria Math" panose="02040503050406030204" pitchFamily="18" charset="0"/>
                                <a:ea typeface="楷体" panose="02010609060101010101" pitchFamily="49" charset="-122"/>
                              </a:rPr>
                              <m:t>𝒙</m:t>
                            </m:r>
                          </m:e>
                        </m:d>
                        <m:r>
                          <a:rPr lang="en-US" altLang="zh-CN" sz="1400" b="1" i="1">
                            <a:solidFill>
                              <a:srgbClr val="C00000"/>
                            </a:solidFill>
                            <a:latin typeface="Cambria Math" panose="02040503050406030204" pitchFamily="18" charset="0"/>
                            <a:ea typeface="楷体" panose="02010609060101010101" pitchFamily="49" charset="-122"/>
                          </a:rPr>
                          <m:t>∧</m:t>
                        </m:r>
                        <m:r>
                          <a:rPr lang="en-US" altLang="zh-CN" sz="1400" b="1" i="1">
                            <a:solidFill>
                              <a:srgbClr val="002060"/>
                            </a:solidFill>
                            <a:latin typeface="Cambria Math" panose="02040503050406030204" pitchFamily="18" charset="0"/>
                            <a:ea typeface="楷体" panose="02010609060101010101" pitchFamily="49" charset="-122"/>
                          </a:rPr>
                          <m:t>𝑮</m:t>
                        </m:r>
                        <m:d>
                          <m:dPr>
                            <m:ctrlPr>
                              <a:rPr lang="en-US" altLang="zh-CN" sz="1400" b="1" i="1">
                                <a:solidFill>
                                  <a:srgbClr val="002060"/>
                                </a:solidFill>
                                <a:latin typeface="Cambria Math" panose="02040503050406030204" pitchFamily="18" charset="0"/>
                                <a:ea typeface="楷体" panose="02010609060101010101" pitchFamily="49" charset="-122"/>
                              </a:rPr>
                            </m:ctrlPr>
                          </m:dPr>
                          <m:e>
                            <m:r>
                              <a:rPr lang="en-US" altLang="zh-CN" sz="1400" b="1" i="1">
                                <a:solidFill>
                                  <a:srgbClr val="002060"/>
                                </a:solidFill>
                                <a:latin typeface="Cambria Math" panose="02040503050406030204" pitchFamily="18" charset="0"/>
                                <a:ea typeface="楷体" panose="02010609060101010101" pitchFamily="49" charset="-122"/>
                              </a:rPr>
                              <m:t>𝒙</m:t>
                            </m:r>
                          </m:e>
                        </m:d>
                        <m:r>
                          <a:rPr lang="en-US" altLang="zh-CN" sz="1400" b="1" i="1">
                            <a:solidFill>
                              <a:srgbClr val="002060"/>
                            </a:solidFill>
                            <a:latin typeface="Cambria Math" panose="02040503050406030204" pitchFamily="18" charset="0"/>
                            <a:ea typeface="楷体" panose="02010609060101010101" pitchFamily="49" charset="-122"/>
                          </a:rPr>
                          <m:t>)</m:t>
                        </m:r>
                      </m:oMath>
                    </m:oMathPara>
                  </a14:m>
                  <a:endParaRPr lang="zh-CN" altLang="en-US" sz="1400" b="1">
                    <a:solidFill>
                      <a:srgbClr val="002060"/>
                    </a:solidFill>
                    <a:latin typeface="楷体" panose="02010609060101010101" pitchFamily="49" charset="-122"/>
                    <a:ea typeface="楷体" panose="02010609060101010101" pitchFamily="49" charset="-122"/>
                  </a:endParaRPr>
                </a:p>
              </p:txBody>
            </p:sp>
          </mc:Choice>
          <mc:Fallback xmlns="">
            <p:sp>
              <p:nvSpPr>
                <p:cNvPr id="12" name="文本框 11">
                  <a:extLst>
                    <a:ext uri="{FF2B5EF4-FFF2-40B4-BE49-F238E27FC236}">
                      <a16:creationId xmlns:a16="http://schemas.microsoft.com/office/drawing/2014/main" id="{60EAF1C2-F605-4EBF-81E2-0936003F9AF3}"/>
                    </a:ext>
                  </a:extLst>
                </p:cNvPr>
                <p:cNvSpPr txBox="1">
                  <a:spLocks noRot="1" noChangeAspect="1" noMove="1" noResize="1" noEditPoints="1" noAdjustHandles="1" noChangeArrowheads="1" noChangeShapeType="1" noTextEdit="1"/>
                </p:cNvSpPr>
                <p:nvPr/>
              </p:nvSpPr>
              <p:spPr>
                <a:xfrm>
                  <a:off x="9450936" y="5486501"/>
                  <a:ext cx="2177456" cy="410369"/>
                </a:xfrm>
                <a:prstGeom prst="rect">
                  <a:avLst/>
                </a:prstGeom>
                <a:blipFill>
                  <a:blip r:embed="rId7"/>
                  <a:stretch>
                    <a:fillRect b="-9804"/>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6FAF8951-5CCF-4BAD-A29F-E6423923AF9B}"/>
                </a:ext>
              </a:extLst>
            </p:cNvPr>
            <p:cNvSpPr txBox="1"/>
            <p:nvPr/>
          </p:nvSpPr>
          <p:spPr>
            <a:xfrm>
              <a:off x="1146874" y="4151848"/>
              <a:ext cx="2382074" cy="697627"/>
            </a:xfrm>
            <a:prstGeom prst="rect">
              <a:avLst/>
            </a:prstGeom>
            <a:solidFill>
              <a:schemeClr val="accent6">
                <a:lumMod val="20000"/>
                <a:lumOff val="80000"/>
                <a:alpha val="50000"/>
              </a:schemeClr>
            </a:solidFill>
          </p:spPr>
          <p:txBody>
            <a:bodyPr wrap="square" rtlCol="0">
              <a:spAutoFit/>
            </a:bodyPr>
            <a:lstStyle/>
            <a:p>
              <a:r>
                <a:rPr lang="zh-CN" altLang="en-US" sz="1400" b="1">
                  <a:solidFill>
                    <a:srgbClr val="002060"/>
                  </a:solidFill>
                  <a:latin typeface="楷体" panose="02010609060101010101" pitchFamily="49" charset="-122"/>
                  <a:ea typeface="楷体" panose="02010609060101010101" pitchFamily="49" charset="-122"/>
                </a:rPr>
                <a:t>有的计算机专业学生学习数论课程</a:t>
              </a: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30365E0A-3B40-4C89-90C4-E46238B3E98F}"/>
                    </a:ext>
                  </a:extLst>
                </p:cNvPr>
                <p:cNvSpPr txBox="1"/>
                <p:nvPr/>
              </p:nvSpPr>
              <p:spPr>
                <a:xfrm>
                  <a:off x="1127700" y="5166992"/>
                  <a:ext cx="2340107" cy="984885"/>
                </a:xfrm>
                <a:prstGeom prst="rect">
                  <a:avLst/>
                </a:prstGeom>
                <a:solidFill>
                  <a:schemeClr val="accent6">
                    <a:lumMod val="20000"/>
                    <a:lumOff val="80000"/>
                    <a:alpha val="50000"/>
                  </a:schemeClr>
                </a:solidFill>
              </p:spPr>
              <p:txBody>
                <a:bodyPr wrap="square" rtlCol="0">
                  <a:spAutoFit/>
                </a:bodyPr>
                <a:lstStyle/>
                <a:p>
                  <a:r>
                    <a:rPr lang="zh-CN" altLang="en-US" sz="1400" b="1">
                      <a:solidFill>
                        <a:srgbClr val="002060"/>
                      </a:solidFill>
                      <a:latin typeface="楷体" panose="02010609060101010101" pitchFamily="49" charset="-122"/>
                      <a:ea typeface="楷体" panose="02010609060101010101" pitchFamily="49" charset="-122"/>
                    </a:rPr>
                    <a:t>存在</a:t>
                  </a:r>
                  <a14:m>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𝒙</m:t>
                      </m:r>
                    </m:oMath>
                  </a14:m>
                  <a:r>
                    <a:rPr lang="zh-CN" altLang="en-US" sz="14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𝒙</m:t>
                      </m:r>
                    </m:oMath>
                  </a14:m>
                  <a:r>
                    <a:rPr lang="zh-CN" altLang="en-US" sz="1400" b="1">
                      <a:solidFill>
                        <a:srgbClr val="002060"/>
                      </a:solidFill>
                      <a:latin typeface="楷体" panose="02010609060101010101" pitchFamily="49" charset="-122"/>
                      <a:ea typeface="楷体" panose="02010609060101010101" pitchFamily="49" charset="-122"/>
                    </a:rPr>
                    <a:t>是计算机专业学生，且</a:t>
                  </a:r>
                  <a14:m>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𝒙</m:t>
                      </m:r>
                    </m:oMath>
                  </a14:m>
                  <a:r>
                    <a:rPr lang="zh-CN" altLang="en-US" sz="1400" b="1">
                      <a:solidFill>
                        <a:srgbClr val="002060"/>
                      </a:solidFill>
                      <a:latin typeface="楷体" panose="02010609060101010101" pitchFamily="49" charset="-122"/>
                      <a:ea typeface="楷体" panose="02010609060101010101" pitchFamily="49" charset="-122"/>
                    </a:rPr>
                    <a:t>学习数论课程</a:t>
                  </a:r>
                </a:p>
              </p:txBody>
            </p:sp>
          </mc:Choice>
          <mc:Fallback xmlns="">
            <p:sp>
              <p:nvSpPr>
                <p:cNvPr id="14" name="文本框 13">
                  <a:extLst>
                    <a:ext uri="{FF2B5EF4-FFF2-40B4-BE49-F238E27FC236}">
                      <a16:creationId xmlns:a16="http://schemas.microsoft.com/office/drawing/2014/main" id="{5AB27F1E-9A5E-47E8-857E-70CA8F4AB038}"/>
                    </a:ext>
                  </a:extLst>
                </p:cNvPr>
                <p:cNvSpPr txBox="1">
                  <a:spLocks noRot="1" noChangeAspect="1" noMove="1" noResize="1" noEditPoints="1" noAdjustHandles="1" noChangeArrowheads="1" noChangeShapeType="1" noTextEdit="1"/>
                </p:cNvSpPr>
                <p:nvPr/>
              </p:nvSpPr>
              <p:spPr>
                <a:xfrm>
                  <a:off x="1127700" y="5166992"/>
                  <a:ext cx="2340107" cy="984885"/>
                </a:xfrm>
                <a:prstGeom prst="rect">
                  <a:avLst/>
                </a:prstGeom>
                <a:blipFill>
                  <a:blip r:embed="rId8"/>
                  <a:stretch>
                    <a:fillRect l="-1141" t="-2479" b="-7438"/>
                  </a:stretch>
                </a:blipFill>
              </p:spPr>
              <p:txBody>
                <a:bodyPr/>
                <a:lstStyle/>
                <a:p>
                  <a:r>
                    <a:rPr lang="zh-CN" altLang="en-US">
                      <a:noFill/>
                    </a:rPr>
                    <a:t> </a:t>
                  </a:r>
                </a:p>
              </p:txBody>
            </p:sp>
          </mc:Fallback>
        </mc:AlternateContent>
        <p:sp>
          <p:nvSpPr>
            <p:cNvPr id="26" name="箭头: 上 25">
              <a:extLst>
                <a:ext uri="{FF2B5EF4-FFF2-40B4-BE49-F238E27FC236}">
                  <a16:creationId xmlns:a16="http://schemas.microsoft.com/office/drawing/2014/main" id="{D595F9BC-B535-4F13-AF83-1C063C7D13C8}"/>
                </a:ext>
              </a:extLst>
            </p:cNvPr>
            <p:cNvSpPr/>
            <p:nvPr/>
          </p:nvSpPr>
          <p:spPr>
            <a:xfrm>
              <a:off x="2297754" y="3870331"/>
              <a:ext cx="54664" cy="26220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7" name="箭头: 下 26">
              <a:extLst>
                <a:ext uri="{FF2B5EF4-FFF2-40B4-BE49-F238E27FC236}">
                  <a16:creationId xmlns:a16="http://schemas.microsoft.com/office/drawing/2014/main" id="{1E626743-8550-451E-B809-233568ED43FB}"/>
                </a:ext>
              </a:extLst>
            </p:cNvPr>
            <p:cNvSpPr/>
            <p:nvPr/>
          </p:nvSpPr>
          <p:spPr>
            <a:xfrm>
              <a:off x="2292192" y="4859734"/>
              <a:ext cx="45720" cy="2815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8" name="文本框 27">
              <a:extLst>
                <a:ext uri="{FF2B5EF4-FFF2-40B4-BE49-F238E27FC236}">
                  <a16:creationId xmlns:a16="http://schemas.microsoft.com/office/drawing/2014/main" id="{E1CCE598-33BB-45FF-8F16-898EF1B659F2}"/>
                </a:ext>
              </a:extLst>
            </p:cNvPr>
            <p:cNvSpPr txBox="1"/>
            <p:nvPr/>
          </p:nvSpPr>
          <p:spPr>
            <a:xfrm>
              <a:off x="5354992" y="4518527"/>
              <a:ext cx="2514596" cy="246221"/>
            </a:xfrm>
            <a:prstGeom prst="rect">
              <a:avLst/>
            </a:prstGeom>
            <a:solidFill>
              <a:schemeClr val="accent2">
                <a:lumMod val="20000"/>
                <a:lumOff val="80000"/>
              </a:schemeClr>
            </a:solidFill>
          </p:spPr>
          <p:txBody>
            <a:bodyPr wrap="none" tIns="0" bIns="0" rtlCol="0">
              <a:spAutoFit/>
            </a:bodyPr>
            <a:lstStyle/>
            <a:p>
              <a:pPr algn="ctr">
                <a:spcBef>
                  <a:spcPts val="450"/>
                </a:spcBef>
              </a:pPr>
              <a:r>
                <a:rPr lang="zh-CN" altLang="en-US" sz="1200" b="1">
                  <a:solidFill>
                    <a:srgbClr val="002060"/>
                  </a:solidFill>
                </a:rPr>
                <a:t>为个体变量选择</a:t>
              </a:r>
              <a:r>
                <a:rPr lang="zh-CN" altLang="en-US" sz="1200" b="1">
                  <a:solidFill>
                    <a:srgbClr val="C00000"/>
                  </a:solidFill>
                  <a:latin typeface="黑体" panose="02010609060101010101" pitchFamily="49" charset="-122"/>
                  <a:ea typeface="黑体" panose="02010609060101010101" pitchFamily="49" charset="-122"/>
                </a:rPr>
                <a:t>全总域</a:t>
              </a:r>
              <a:endParaRPr lang="en-US" altLang="zh-CN" sz="1200" b="1">
                <a:solidFill>
                  <a:srgbClr val="C00000"/>
                </a:solidFill>
                <a:latin typeface="黑体" panose="02010609060101010101" pitchFamily="49" charset="-122"/>
                <a:ea typeface="黑体" panose="02010609060101010101" pitchFamily="49" charset="-122"/>
              </a:endParaRPr>
            </a:p>
          </p:txBody>
        </p:sp>
        <p:sp>
          <p:nvSpPr>
            <p:cNvPr id="29" name="文本框 28">
              <a:extLst>
                <a:ext uri="{FF2B5EF4-FFF2-40B4-BE49-F238E27FC236}">
                  <a16:creationId xmlns:a16="http://schemas.microsoft.com/office/drawing/2014/main" id="{4556C56A-5F63-40FE-A76A-94FA6285D698}"/>
                </a:ext>
              </a:extLst>
            </p:cNvPr>
            <p:cNvSpPr txBox="1"/>
            <p:nvPr/>
          </p:nvSpPr>
          <p:spPr>
            <a:xfrm>
              <a:off x="513106" y="3152278"/>
              <a:ext cx="452080" cy="3077765"/>
            </a:xfrm>
            <a:prstGeom prst="rect">
              <a:avLst/>
            </a:prstGeom>
            <a:solidFill>
              <a:schemeClr val="accent4">
                <a:lumMod val="20000"/>
                <a:lumOff val="80000"/>
              </a:schemeClr>
            </a:solidFill>
          </p:spPr>
          <p:txBody>
            <a:bodyPr wrap="square" rtlCol="0">
              <a:spAutoFit/>
            </a:bodyPr>
            <a:lstStyle/>
            <a:p>
              <a:r>
                <a:rPr lang="zh-CN" altLang="en-US" sz="1200" b="1">
                  <a:solidFill>
                    <a:schemeClr val="accent2">
                      <a:lumMod val="50000"/>
                    </a:schemeClr>
                  </a:solidFill>
                </a:rPr>
                <a:t>选择不同论域做不同的细化</a:t>
              </a:r>
            </a:p>
          </p:txBody>
        </p:sp>
        <p:sp>
          <p:nvSpPr>
            <p:cNvPr id="30" name="矩形: 圆角 29">
              <a:extLst>
                <a:ext uri="{FF2B5EF4-FFF2-40B4-BE49-F238E27FC236}">
                  <a16:creationId xmlns:a16="http://schemas.microsoft.com/office/drawing/2014/main" id="{0299E825-D7D8-4A49-8CA3-0AC53E6DF971}"/>
                </a:ext>
              </a:extLst>
            </p:cNvPr>
            <p:cNvSpPr/>
            <p:nvPr/>
          </p:nvSpPr>
          <p:spPr>
            <a:xfrm>
              <a:off x="289451" y="2494962"/>
              <a:ext cx="11689848" cy="3840054"/>
            </a:xfrm>
            <a:prstGeom prst="roundRect">
              <a:avLst>
                <a:gd name="adj" fmla="val 7910"/>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31" name="文本框 30">
            <a:extLst>
              <a:ext uri="{FF2B5EF4-FFF2-40B4-BE49-F238E27FC236}">
                <a16:creationId xmlns:a16="http://schemas.microsoft.com/office/drawing/2014/main" id="{9A8B0A07-F86C-4563-B524-BF27BFD1BDD3}"/>
              </a:ext>
            </a:extLst>
          </p:cNvPr>
          <p:cNvSpPr txBox="1"/>
          <p:nvPr/>
        </p:nvSpPr>
        <p:spPr>
          <a:xfrm>
            <a:off x="876980" y="3850023"/>
            <a:ext cx="5412029" cy="651460"/>
          </a:xfrm>
          <a:prstGeom prst="rect">
            <a:avLst/>
          </a:prstGeom>
          <a:solidFill>
            <a:schemeClr val="accent4">
              <a:lumMod val="20000"/>
              <a:lumOff val="80000"/>
            </a:schemeClr>
          </a:solidFill>
        </p:spPr>
        <p:txBody>
          <a:bodyPr wrap="square" rtlCol="0">
            <a:spAutoFit/>
          </a:bodyPr>
          <a:lstStyle/>
          <a:p>
            <a:pPr>
              <a:spcBef>
                <a:spcPts val="450"/>
              </a:spcBef>
              <a:spcAft>
                <a:spcPts val="450"/>
              </a:spcAft>
            </a:pPr>
            <a:r>
              <a:rPr lang="zh-CN" altLang="en-US" sz="1400" b="1">
                <a:solidFill>
                  <a:schemeClr val="accent2">
                    <a:lumMod val="50000"/>
                  </a:schemeClr>
                </a:solidFill>
              </a:rPr>
              <a:t>全称量化命题：量词作用的是</a:t>
            </a:r>
            <a:r>
              <a:rPr lang="zh-CN" altLang="en-US" sz="1400" b="1">
                <a:solidFill>
                  <a:srgbClr val="FF0000"/>
                </a:solidFill>
              </a:rPr>
              <a:t>蕴涵式</a:t>
            </a:r>
            <a:r>
              <a:rPr lang="zh-CN" altLang="en-US" sz="1400" b="1">
                <a:solidFill>
                  <a:schemeClr val="accent2">
                    <a:lumMod val="50000"/>
                  </a:schemeClr>
                </a:solidFill>
              </a:rPr>
              <a:t>，特征谓词作为蕴涵式的前件</a:t>
            </a:r>
            <a:endParaRPr lang="en-US" altLang="zh-CN" sz="1400" b="1">
              <a:solidFill>
                <a:schemeClr val="accent2">
                  <a:lumMod val="50000"/>
                </a:schemeClr>
              </a:solidFill>
            </a:endParaRPr>
          </a:p>
          <a:p>
            <a:pPr>
              <a:spcBef>
                <a:spcPts val="450"/>
              </a:spcBef>
              <a:spcAft>
                <a:spcPts val="450"/>
              </a:spcAft>
            </a:pPr>
            <a:r>
              <a:rPr lang="zh-CN" altLang="en-US" sz="1400" b="1">
                <a:solidFill>
                  <a:schemeClr val="accent2">
                    <a:lumMod val="50000"/>
                  </a:schemeClr>
                </a:solidFill>
              </a:rPr>
              <a:t>存在量化命题：量词作用的是</a:t>
            </a:r>
            <a:r>
              <a:rPr lang="zh-CN" altLang="en-US" sz="1400" b="1">
                <a:solidFill>
                  <a:srgbClr val="FF0000"/>
                </a:solidFill>
              </a:rPr>
              <a:t>合取式</a:t>
            </a:r>
            <a:r>
              <a:rPr lang="zh-CN" altLang="en-US" sz="1400" b="1">
                <a:solidFill>
                  <a:schemeClr val="accent2">
                    <a:lumMod val="50000"/>
                  </a:schemeClr>
                </a:solidFill>
              </a:rPr>
              <a:t>，特征谓词作为合取式的分支</a:t>
            </a:r>
          </a:p>
        </p:txBody>
      </p:sp>
      <p:sp>
        <p:nvSpPr>
          <p:cNvPr id="32" name="文本框 31">
            <a:extLst>
              <a:ext uri="{FF2B5EF4-FFF2-40B4-BE49-F238E27FC236}">
                <a16:creationId xmlns:a16="http://schemas.microsoft.com/office/drawing/2014/main" id="{DF2C9266-1572-4678-AB80-CB3AA67815DE}"/>
              </a:ext>
            </a:extLst>
          </p:cNvPr>
          <p:cNvSpPr txBox="1"/>
          <p:nvPr/>
        </p:nvSpPr>
        <p:spPr>
          <a:xfrm>
            <a:off x="6515795" y="3842712"/>
            <a:ext cx="1607367" cy="738664"/>
          </a:xfrm>
          <a:prstGeom prst="rect">
            <a:avLst/>
          </a:prstGeom>
          <a:solidFill>
            <a:schemeClr val="accent4">
              <a:lumMod val="20000"/>
              <a:lumOff val="80000"/>
            </a:schemeClr>
          </a:solidFill>
        </p:spPr>
        <p:txBody>
          <a:bodyPr wrap="square" rtlCol="0">
            <a:spAutoFit/>
          </a:bodyPr>
          <a:lstStyle/>
          <a:p>
            <a:r>
              <a:rPr lang="zh-CN" altLang="en-US" sz="1400" b="1">
                <a:solidFill>
                  <a:srgbClr val="002060"/>
                </a:solidFill>
                <a:latin typeface="楷体" panose="02010609060101010101" pitchFamily="49" charset="-122"/>
                <a:ea typeface="楷体" panose="02010609060101010101" pitchFamily="49" charset="-122"/>
              </a:rPr>
              <a:t>后面将对自然语言命题在一阶逻辑的符号化做更多讨论</a:t>
            </a:r>
          </a:p>
        </p:txBody>
      </p:sp>
    </p:spTree>
    <p:extLst>
      <p:ext uri="{BB962C8B-B14F-4D97-AF65-F5344CB8AC3E}">
        <p14:creationId xmlns:p14="http://schemas.microsoft.com/office/powerpoint/2010/main" val="3100470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一阶逻辑的基本概念</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一阶逻辑基本概念汇总</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7</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737A9F2-88C7-4B97-9AFA-BEE76A981417}"/>
                  </a:ext>
                </a:extLst>
              </p:cNvPr>
              <p:cNvSpPr txBox="1"/>
              <p:nvPr/>
            </p:nvSpPr>
            <p:spPr>
              <a:xfrm>
                <a:off x="466431" y="788664"/>
                <a:ext cx="4495402" cy="1513235"/>
              </a:xfrm>
              <a:prstGeom prst="rect">
                <a:avLst/>
              </a:prstGeom>
              <a:solidFill>
                <a:schemeClr val="accent5">
                  <a:lumMod val="20000"/>
                  <a:lumOff val="80000"/>
                  <a:alpha val="50000"/>
                </a:schemeClr>
              </a:solidFill>
            </p:spPr>
            <p:txBody>
              <a:bodyPr wrap="square" rtlCol="0">
                <a:spAutoFit/>
              </a:bodyPr>
              <a:lstStyle/>
              <a:p>
                <a:pPr algn="ctr">
                  <a:spcBef>
                    <a:spcPts val="450"/>
                  </a:spcBef>
                  <a:spcAft>
                    <a:spcPts val="300"/>
                  </a:spcAft>
                </a:pPr>
                <a:r>
                  <a:rPr lang="zh-CN" altLang="en-US" sz="1500" b="1">
                    <a:solidFill>
                      <a:srgbClr val="C00000"/>
                    </a:solidFill>
                    <a:latin typeface="黑体" panose="02010609060101010101" pitchFamily="49" charset="-122"/>
                    <a:ea typeface="黑体" panose="02010609060101010101" pitchFamily="49" charset="-122"/>
                  </a:rPr>
                  <a:t>个体</a:t>
                </a:r>
                <a:r>
                  <a:rPr lang="zh-CN" altLang="en-US" sz="1500" b="1">
                    <a:solidFill>
                      <a:schemeClr val="accent2">
                        <a:lumMod val="50000"/>
                      </a:schemeClr>
                    </a:solidFill>
                    <a:latin typeface="黑体" panose="02010609060101010101" pitchFamily="49" charset="-122"/>
                    <a:ea typeface="黑体" panose="02010609060101010101" pitchFamily="49" charset="-122"/>
                  </a:rPr>
                  <a:t>：原子命题要判断的事物</a:t>
                </a:r>
                <a:endParaRPr lang="en-US" altLang="zh-CN" sz="1500" b="1">
                  <a:solidFill>
                    <a:schemeClr val="accent2">
                      <a:lumMod val="50000"/>
                    </a:schemeClr>
                  </a:solidFill>
                  <a:latin typeface="黑体" panose="02010609060101010101" pitchFamily="49" charset="-122"/>
                  <a:ea typeface="黑体" panose="02010609060101010101" pitchFamily="49" charset="-122"/>
                </a:endParaRPr>
              </a:p>
              <a:p>
                <a:pPr marL="214313" indent="-214313">
                  <a:spcBef>
                    <a:spcPts val="450"/>
                  </a:spcBef>
                  <a:spcAft>
                    <a:spcPts val="300"/>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具体个体称为</a:t>
                </a:r>
                <a:r>
                  <a:rPr lang="zh-CN" altLang="en-US" sz="1200" b="1">
                    <a:solidFill>
                      <a:srgbClr val="C00000"/>
                    </a:solidFill>
                    <a:latin typeface="黑体" panose="02010609060101010101" pitchFamily="49" charset="-122"/>
                    <a:ea typeface="黑体" panose="02010609060101010101" pitchFamily="49" charset="-122"/>
                  </a:rPr>
                  <a:t>个体常量</a:t>
                </a:r>
                <a:r>
                  <a:rPr lang="zh-CN" altLang="en-US" sz="1200" b="1">
                    <a:solidFill>
                      <a:srgbClr val="002060"/>
                    </a:solidFill>
                    <a:latin typeface="楷体" panose="02010609060101010101" pitchFamily="49" charset="-122"/>
                    <a:ea typeface="楷体" panose="02010609060101010101" pitchFamily="49" charset="-122"/>
                  </a:rPr>
                  <a:t>，用小写字母</a:t>
                </a:r>
                <a14:m>
                  <m:oMath xmlns:m="http://schemas.openxmlformats.org/officeDocument/2006/math">
                    <m:r>
                      <a:rPr lang="en-US" altLang="zh-CN" sz="1200" b="1" i="1">
                        <a:solidFill>
                          <a:srgbClr val="002060"/>
                        </a:solidFill>
                        <a:latin typeface="Cambria Math" panose="02040503050406030204" pitchFamily="18" charset="0"/>
                        <a:ea typeface="宋体" panose="02010600030101010101" pitchFamily="2" charset="-122"/>
                      </a:rPr>
                      <m:t>𝒂</m:t>
                    </m:r>
                    <m:r>
                      <a:rPr lang="en-US" altLang="zh-CN" sz="1200" b="1" i="1">
                        <a:solidFill>
                          <a:srgbClr val="002060"/>
                        </a:solidFill>
                        <a:latin typeface="Cambria Math" panose="02040503050406030204" pitchFamily="18" charset="0"/>
                        <a:ea typeface="宋体" panose="02010600030101010101" pitchFamily="2" charset="-122"/>
                      </a:rPr>
                      <m:t>, </m:t>
                    </m:r>
                    <m:r>
                      <a:rPr lang="en-US" altLang="zh-CN" sz="1200" b="1" i="1">
                        <a:solidFill>
                          <a:srgbClr val="002060"/>
                        </a:solidFill>
                        <a:latin typeface="Cambria Math" panose="02040503050406030204" pitchFamily="18" charset="0"/>
                        <a:ea typeface="宋体" panose="02010600030101010101" pitchFamily="2" charset="-122"/>
                      </a:rPr>
                      <m:t>𝒃</m:t>
                    </m:r>
                    <m:r>
                      <a:rPr lang="en-US" altLang="zh-CN" sz="1200" b="1" i="1">
                        <a:solidFill>
                          <a:srgbClr val="002060"/>
                        </a:solidFill>
                        <a:latin typeface="Cambria Math" panose="02040503050406030204" pitchFamily="18" charset="0"/>
                        <a:ea typeface="宋体" panose="02010600030101010101" pitchFamily="2" charset="-122"/>
                      </a:rPr>
                      <m:t>, </m:t>
                    </m:r>
                    <m:r>
                      <a:rPr lang="en-US" altLang="zh-CN" sz="1200" b="1" i="1">
                        <a:solidFill>
                          <a:srgbClr val="002060"/>
                        </a:solidFill>
                        <a:latin typeface="Cambria Math" panose="02040503050406030204" pitchFamily="18" charset="0"/>
                        <a:ea typeface="宋体" panose="02010600030101010101" pitchFamily="2" charset="-122"/>
                      </a:rPr>
                      <m:t>𝒄</m:t>
                    </m:r>
                  </m:oMath>
                </a14:m>
                <a:r>
                  <a:rPr lang="zh-CN" altLang="en-US" sz="1200" b="1">
                    <a:solidFill>
                      <a:srgbClr val="002060"/>
                    </a:solidFill>
                    <a:latin typeface="楷体" panose="02010609060101010101" pitchFamily="49" charset="-122"/>
                    <a:ea typeface="楷体" panose="02010609060101010101" pitchFamily="49" charset="-122"/>
                  </a:rPr>
                  <a:t>等表示</a:t>
                </a:r>
                <a:endParaRPr lang="en-US" altLang="zh-CN" sz="1200" b="1">
                  <a:solidFill>
                    <a:srgbClr val="002060"/>
                  </a:solidFill>
                  <a:latin typeface="楷体" panose="02010609060101010101" pitchFamily="49" charset="-122"/>
                  <a:ea typeface="楷体" panose="02010609060101010101" pitchFamily="49" charset="-122"/>
                </a:endParaRPr>
              </a:p>
              <a:p>
                <a:pPr marL="214313" indent="-214313">
                  <a:lnSpc>
                    <a:spcPts val="1950"/>
                  </a:lnSpc>
                  <a:spcBef>
                    <a:spcPts val="450"/>
                  </a:spcBef>
                  <a:spcAft>
                    <a:spcPts val="300"/>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为谓词作用的可能个体引入</a:t>
                </a:r>
                <a:r>
                  <a:rPr lang="zh-CN" altLang="en-US" sz="1200" b="1">
                    <a:solidFill>
                      <a:srgbClr val="C00000"/>
                    </a:solidFill>
                    <a:latin typeface="黑体" panose="02010609060101010101" pitchFamily="49" charset="-122"/>
                    <a:ea typeface="黑体" panose="02010609060101010101" pitchFamily="49" charset="-122"/>
                  </a:rPr>
                  <a:t>个体变量</a:t>
                </a:r>
                <a:r>
                  <a:rPr lang="zh-CN" altLang="en-US" sz="1200" b="1">
                    <a:solidFill>
                      <a:srgbClr val="002060"/>
                    </a:solidFill>
                    <a:latin typeface="楷体" panose="02010609060101010101" pitchFamily="49" charset="-122"/>
                    <a:ea typeface="楷体" panose="02010609060101010101" pitchFamily="49" charset="-122"/>
                  </a:rPr>
                  <a:t>，用小写字母</a:t>
                </a:r>
                <a14:m>
                  <m:oMath xmlns:m="http://schemas.openxmlformats.org/officeDocument/2006/math">
                    <m:r>
                      <a:rPr lang="en-US" altLang="zh-CN" sz="1200" b="1" i="1">
                        <a:solidFill>
                          <a:srgbClr val="002060"/>
                        </a:solidFill>
                        <a:latin typeface="Cambria Math" panose="02040503050406030204" pitchFamily="18" charset="0"/>
                        <a:ea typeface="宋体" panose="02010600030101010101" pitchFamily="2" charset="-122"/>
                      </a:rPr>
                      <m:t>𝒙</m:t>
                    </m:r>
                    <m:r>
                      <a:rPr lang="en-US" altLang="zh-CN" sz="1200" b="1" i="1">
                        <a:solidFill>
                          <a:srgbClr val="002060"/>
                        </a:solidFill>
                        <a:latin typeface="Cambria Math" panose="02040503050406030204" pitchFamily="18" charset="0"/>
                        <a:ea typeface="宋体" panose="02010600030101010101" pitchFamily="2" charset="-122"/>
                      </a:rPr>
                      <m:t>,</m:t>
                    </m:r>
                    <m:r>
                      <a:rPr lang="en-US" altLang="zh-CN" sz="1200" b="1" i="1">
                        <a:solidFill>
                          <a:srgbClr val="002060"/>
                        </a:solidFill>
                        <a:latin typeface="Cambria Math" panose="02040503050406030204" pitchFamily="18" charset="0"/>
                        <a:ea typeface="宋体" panose="02010600030101010101" pitchFamily="2" charset="-122"/>
                      </a:rPr>
                      <m:t>𝒚</m:t>
                    </m:r>
                    <m:r>
                      <a:rPr lang="en-US" altLang="zh-CN" sz="1200" b="1" i="1">
                        <a:solidFill>
                          <a:srgbClr val="002060"/>
                        </a:solidFill>
                        <a:latin typeface="Cambria Math" panose="02040503050406030204" pitchFamily="18" charset="0"/>
                        <a:ea typeface="宋体" panose="02010600030101010101" pitchFamily="2" charset="-122"/>
                      </a:rPr>
                      <m:t>,</m:t>
                    </m:r>
                    <m:r>
                      <a:rPr lang="en-US" altLang="zh-CN" sz="1200" b="1" i="1">
                        <a:solidFill>
                          <a:srgbClr val="002060"/>
                        </a:solidFill>
                        <a:latin typeface="Cambria Math" panose="02040503050406030204" pitchFamily="18" charset="0"/>
                        <a:ea typeface="宋体" panose="02010600030101010101" pitchFamily="2" charset="-122"/>
                      </a:rPr>
                      <m:t>𝒛</m:t>
                    </m:r>
                  </m:oMath>
                </a14:m>
                <a:r>
                  <a:rPr lang="zh-CN" altLang="en-US" sz="1200" b="1">
                    <a:solidFill>
                      <a:srgbClr val="002060"/>
                    </a:solidFill>
                    <a:latin typeface="楷体" panose="02010609060101010101" pitchFamily="49" charset="-122"/>
                    <a:ea typeface="楷体" panose="02010609060101010101" pitchFamily="49" charset="-122"/>
                  </a:rPr>
                  <a:t>等表示，个体变量表示不确定的个体</a:t>
                </a:r>
                <a:endParaRPr lang="en-US" altLang="zh-CN" sz="1200" b="1">
                  <a:solidFill>
                    <a:srgbClr val="002060"/>
                  </a:solidFill>
                  <a:latin typeface="楷体" panose="02010609060101010101" pitchFamily="49" charset="-122"/>
                  <a:ea typeface="楷体" panose="02010609060101010101" pitchFamily="49" charset="-122"/>
                </a:endParaRPr>
              </a:p>
              <a:p>
                <a:pPr marL="214313" indent="-214313">
                  <a:spcBef>
                    <a:spcPts val="450"/>
                  </a:spcBef>
                  <a:spcAft>
                    <a:spcPts val="300"/>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多个个体作为一个整体称为</a:t>
                </a:r>
                <a:r>
                  <a:rPr lang="zh-CN" altLang="en-US" sz="1200" b="1">
                    <a:solidFill>
                      <a:srgbClr val="C00000"/>
                    </a:solidFill>
                    <a:latin typeface="黑体" panose="02010609060101010101" pitchFamily="49" charset="-122"/>
                    <a:ea typeface="黑体" panose="02010609060101010101" pitchFamily="49" charset="-122"/>
                  </a:rPr>
                  <a:t>个体类</a:t>
                </a:r>
                <a:endParaRPr lang="en-US" altLang="zh-CN" sz="1200" b="1">
                  <a:solidFill>
                    <a:srgbClr val="C00000"/>
                  </a:solidFill>
                  <a:latin typeface="黑体" panose="02010609060101010101" pitchFamily="49" charset="-122"/>
                  <a:ea typeface="黑体" panose="02010609060101010101" pitchFamily="49" charset="-122"/>
                </a:endParaRPr>
              </a:p>
            </p:txBody>
          </p:sp>
        </mc:Choice>
        <mc:Fallback xmlns="">
          <p:sp>
            <p:nvSpPr>
              <p:cNvPr id="8" name="文本框 7">
                <a:extLst>
                  <a:ext uri="{FF2B5EF4-FFF2-40B4-BE49-F238E27FC236}">
                    <a16:creationId xmlns:a16="http://schemas.microsoft.com/office/drawing/2014/main" id="{B737A9F2-88C7-4B97-9AFA-BEE76A981417}"/>
                  </a:ext>
                </a:extLst>
              </p:cNvPr>
              <p:cNvSpPr txBox="1">
                <a:spLocks noRot="1" noChangeAspect="1" noMove="1" noResize="1" noEditPoints="1" noAdjustHandles="1" noChangeArrowheads="1" noChangeShapeType="1" noTextEdit="1"/>
              </p:cNvSpPr>
              <p:nvPr/>
            </p:nvSpPr>
            <p:spPr>
              <a:xfrm>
                <a:off x="466431" y="788664"/>
                <a:ext cx="4495402" cy="1513235"/>
              </a:xfrm>
              <a:prstGeom prst="rect">
                <a:avLst/>
              </a:prstGeom>
              <a:blipFill>
                <a:blip r:embed="rId2"/>
                <a:stretch>
                  <a:fillRect t="-803" b="-24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12E2782-F5EA-4647-A22C-F4539BA9624B}"/>
                  </a:ext>
                </a:extLst>
              </p:cNvPr>
              <p:cNvSpPr txBox="1"/>
              <p:nvPr/>
            </p:nvSpPr>
            <p:spPr>
              <a:xfrm>
                <a:off x="5054379" y="773788"/>
                <a:ext cx="3428314" cy="1528111"/>
              </a:xfrm>
              <a:prstGeom prst="rect">
                <a:avLst/>
              </a:prstGeom>
              <a:solidFill>
                <a:schemeClr val="accent4">
                  <a:lumMod val="20000"/>
                  <a:lumOff val="80000"/>
                  <a:alpha val="25000"/>
                </a:schemeClr>
              </a:solidFill>
            </p:spPr>
            <p:txBody>
              <a:bodyPr wrap="square" rtlCol="0">
                <a:spAutoFit/>
              </a:bodyPr>
              <a:lstStyle/>
              <a:p>
                <a:pPr algn="ctr">
                  <a:spcBef>
                    <a:spcPts val="600"/>
                  </a:spcBef>
                  <a:spcAft>
                    <a:spcPts val="300"/>
                  </a:spcAft>
                </a:pPr>
                <a:r>
                  <a:rPr lang="zh-CN" altLang="en-US" sz="1500" b="1">
                    <a:solidFill>
                      <a:srgbClr val="C00000"/>
                    </a:solidFill>
                    <a:latin typeface="黑体" panose="02010609060101010101" pitchFamily="49" charset="-122"/>
                    <a:ea typeface="黑体" panose="02010609060101010101" pitchFamily="49" charset="-122"/>
                  </a:rPr>
                  <a:t>谓词</a:t>
                </a:r>
                <a:r>
                  <a:rPr lang="zh-CN" altLang="en-US" sz="1500" b="1">
                    <a:solidFill>
                      <a:schemeClr val="accent2">
                        <a:lumMod val="50000"/>
                      </a:schemeClr>
                    </a:solidFill>
                    <a:latin typeface="黑体" panose="02010609060101010101" pitchFamily="49" charset="-122"/>
                    <a:ea typeface="黑体" panose="02010609060101010101" pitchFamily="49" charset="-122"/>
                  </a:rPr>
                  <a:t>：原子命题给出的性质或关系</a:t>
                </a:r>
                <a:endParaRPr lang="en-US" altLang="zh-CN" sz="1500" b="1">
                  <a:solidFill>
                    <a:schemeClr val="accent2">
                      <a:lumMod val="50000"/>
                    </a:schemeClr>
                  </a:solidFill>
                  <a:latin typeface="黑体" panose="02010609060101010101" pitchFamily="49" charset="-122"/>
                  <a:ea typeface="黑体" panose="02010609060101010101" pitchFamily="49" charset="-122"/>
                </a:endParaRPr>
              </a:p>
              <a:p>
                <a:pPr marL="214313" indent="-214313">
                  <a:spcBef>
                    <a:spcPts val="600"/>
                  </a:spcBef>
                  <a:spcAft>
                    <a:spcPts val="300"/>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谓词作用的个体个数称为谓词的</a:t>
                </a:r>
                <a:r>
                  <a:rPr lang="zh-CN" altLang="en-US" sz="1200" b="1">
                    <a:solidFill>
                      <a:srgbClr val="C00000"/>
                    </a:solidFill>
                    <a:latin typeface="黑体" panose="02010609060101010101" pitchFamily="49" charset="-122"/>
                    <a:ea typeface="黑体" panose="02010609060101010101" pitchFamily="49" charset="-122"/>
                  </a:rPr>
                  <a:t>元数</a:t>
                </a:r>
                <a:endParaRPr lang="en-US" altLang="zh-CN" sz="1200" b="1">
                  <a:solidFill>
                    <a:srgbClr val="C00000"/>
                  </a:solidFill>
                  <a:latin typeface="黑体" panose="02010609060101010101" pitchFamily="49" charset="-122"/>
                  <a:ea typeface="黑体" panose="02010609060101010101" pitchFamily="49" charset="-122"/>
                </a:endParaRPr>
              </a:p>
              <a:p>
                <a:pPr marL="214313" indent="-214313">
                  <a:spcBef>
                    <a:spcPts val="600"/>
                  </a:spcBef>
                  <a:spcAft>
                    <a:spcPts val="300"/>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谓词使用大写字母</a:t>
                </a: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𝑭</m:t>
                    </m:r>
                    <m:r>
                      <a:rPr lang="en-US" altLang="zh-CN" sz="1200" b="1" i="1">
                        <a:solidFill>
                          <a:srgbClr val="002060"/>
                        </a:solidFill>
                        <a:latin typeface="Cambria Math" panose="02040503050406030204" pitchFamily="18" charset="0"/>
                        <a:ea typeface="楷体" panose="02010609060101010101" pitchFamily="49" charset="-122"/>
                      </a:rPr>
                      <m:t>, </m:t>
                    </m:r>
                    <m:r>
                      <a:rPr lang="en-US" altLang="zh-CN" sz="1200" b="1" i="1">
                        <a:solidFill>
                          <a:srgbClr val="002060"/>
                        </a:solidFill>
                        <a:latin typeface="Cambria Math" panose="02040503050406030204" pitchFamily="18" charset="0"/>
                        <a:ea typeface="楷体" panose="02010609060101010101" pitchFamily="49" charset="-122"/>
                      </a:rPr>
                      <m:t>𝑮</m:t>
                    </m:r>
                    <m:r>
                      <a:rPr lang="en-US" altLang="zh-CN" sz="1200" b="1" i="1">
                        <a:solidFill>
                          <a:srgbClr val="002060"/>
                        </a:solidFill>
                        <a:latin typeface="Cambria Math" panose="02040503050406030204" pitchFamily="18" charset="0"/>
                        <a:ea typeface="楷体" panose="02010609060101010101" pitchFamily="49" charset="-122"/>
                      </a:rPr>
                      <m:t>, </m:t>
                    </m:r>
                    <m:r>
                      <a:rPr lang="en-US" altLang="zh-CN" sz="1200" b="1" i="1">
                        <a:solidFill>
                          <a:srgbClr val="002060"/>
                        </a:solidFill>
                        <a:latin typeface="Cambria Math" panose="02040503050406030204" pitchFamily="18" charset="0"/>
                        <a:ea typeface="楷体" panose="02010609060101010101" pitchFamily="49" charset="-122"/>
                      </a:rPr>
                      <m:t>𝑯</m:t>
                    </m:r>
                  </m:oMath>
                </a14:m>
                <a:r>
                  <a:rPr lang="zh-CN" altLang="en-US" sz="1200" b="1">
                    <a:solidFill>
                      <a:srgbClr val="002060"/>
                    </a:solidFill>
                    <a:latin typeface="楷体" panose="02010609060101010101" pitchFamily="49" charset="-122"/>
                    <a:ea typeface="楷体" panose="02010609060101010101" pitchFamily="49" charset="-122"/>
                  </a:rPr>
                  <a:t>表示</a:t>
                </a:r>
                <a:endParaRPr lang="en-US" altLang="zh-CN" sz="1200" b="1">
                  <a:solidFill>
                    <a:srgbClr val="002060"/>
                  </a:solidFill>
                  <a:latin typeface="楷体" panose="02010609060101010101" pitchFamily="49" charset="-122"/>
                  <a:ea typeface="楷体" panose="02010609060101010101" pitchFamily="49" charset="-122"/>
                </a:endParaRPr>
              </a:p>
              <a:p>
                <a:pPr marL="557213" lvl="1" indent="-214313">
                  <a:lnSpc>
                    <a:spcPts val="1950"/>
                  </a:lnSpc>
                  <a:spcBef>
                    <a:spcPts val="600"/>
                  </a:spcBef>
                  <a:spcAft>
                    <a:spcPts val="300"/>
                  </a:spcAft>
                  <a:buFont typeface="Arial" panose="020B0604020202020204" pitchFamily="34" charset="0"/>
                  <a:buChar char="•"/>
                </a:pPr>
                <a:r>
                  <a:rPr lang="zh-CN" altLang="en-US" sz="1200" b="1">
                    <a:solidFill>
                      <a:schemeClr val="accent6">
                        <a:lumMod val="50000"/>
                      </a:schemeClr>
                    </a:solidFill>
                    <a:latin typeface="等线" panose="02010600030101010101" pitchFamily="2" charset="-122"/>
                    <a:ea typeface="等线" panose="02010600030101010101" pitchFamily="2" charset="-122"/>
                  </a:rPr>
                  <a:t>一元谓词用</a:t>
                </a:r>
                <a14:m>
                  <m:oMath xmlns:m="http://schemas.openxmlformats.org/officeDocument/2006/math">
                    <m:r>
                      <a:rPr lang="en-US" altLang="zh-CN" sz="1200" b="1" i="1">
                        <a:solidFill>
                          <a:schemeClr val="accent6">
                            <a:lumMod val="50000"/>
                          </a:schemeClr>
                        </a:solidFill>
                        <a:latin typeface="Cambria Math" panose="02040503050406030204" pitchFamily="18" charset="0"/>
                        <a:ea typeface="宋体" panose="02010600030101010101" pitchFamily="2" charset="-122"/>
                      </a:rPr>
                      <m:t>𝑭</m:t>
                    </m:r>
                    <m:r>
                      <a:rPr lang="en-US" altLang="zh-CN" sz="1200" b="1" i="1">
                        <a:solidFill>
                          <a:schemeClr val="accent6">
                            <a:lumMod val="50000"/>
                          </a:schemeClr>
                        </a:solidFill>
                        <a:latin typeface="Cambria Math" panose="02040503050406030204" pitchFamily="18" charset="0"/>
                        <a:ea typeface="宋体" panose="02010600030101010101" pitchFamily="2" charset="-122"/>
                      </a:rPr>
                      <m:t>(</m:t>
                    </m:r>
                    <m:r>
                      <a:rPr lang="en-US" altLang="zh-CN" sz="1200" b="1" i="1">
                        <a:solidFill>
                          <a:schemeClr val="accent6">
                            <a:lumMod val="50000"/>
                          </a:schemeClr>
                        </a:solidFill>
                        <a:latin typeface="Cambria Math" panose="02040503050406030204" pitchFamily="18" charset="0"/>
                        <a:ea typeface="宋体" panose="02010600030101010101" pitchFamily="2" charset="-122"/>
                      </a:rPr>
                      <m:t>𝒙</m:t>
                    </m:r>
                    <m:r>
                      <a:rPr lang="en-US" altLang="zh-CN" sz="1200" b="1" i="1">
                        <a:solidFill>
                          <a:schemeClr val="accent6">
                            <a:lumMod val="50000"/>
                          </a:schemeClr>
                        </a:solidFill>
                        <a:latin typeface="Cambria Math" panose="02040503050406030204" pitchFamily="18" charset="0"/>
                        <a:ea typeface="宋体" panose="02010600030101010101" pitchFamily="2" charset="-122"/>
                      </a:rPr>
                      <m:t>), </m:t>
                    </m:r>
                    <m:r>
                      <a:rPr lang="en-US" altLang="zh-CN" sz="1200" b="1" i="1">
                        <a:solidFill>
                          <a:schemeClr val="accent6">
                            <a:lumMod val="50000"/>
                          </a:schemeClr>
                        </a:solidFill>
                        <a:latin typeface="Cambria Math" panose="02040503050406030204" pitchFamily="18" charset="0"/>
                        <a:ea typeface="宋体" panose="02010600030101010101" pitchFamily="2" charset="-122"/>
                      </a:rPr>
                      <m:t>𝑮</m:t>
                    </m:r>
                    <m:r>
                      <a:rPr lang="en-US" altLang="zh-CN" sz="1200" b="1" i="1">
                        <a:solidFill>
                          <a:schemeClr val="accent6">
                            <a:lumMod val="50000"/>
                          </a:schemeClr>
                        </a:solidFill>
                        <a:latin typeface="Cambria Math" panose="02040503050406030204" pitchFamily="18" charset="0"/>
                        <a:ea typeface="宋体" panose="02010600030101010101" pitchFamily="2" charset="-122"/>
                      </a:rPr>
                      <m:t>(</m:t>
                    </m:r>
                    <m:r>
                      <a:rPr lang="en-US" altLang="zh-CN" sz="1200" b="1" i="1">
                        <a:solidFill>
                          <a:schemeClr val="accent6">
                            <a:lumMod val="50000"/>
                          </a:schemeClr>
                        </a:solidFill>
                        <a:latin typeface="Cambria Math" panose="02040503050406030204" pitchFamily="18" charset="0"/>
                        <a:ea typeface="宋体" panose="02010600030101010101" pitchFamily="2" charset="-122"/>
                      </a:rPr>
                      <m:t>𝒙</m:t>
                    </m:r>
                    <m:r>
                      <a:rPr lang="en-US" altLang="zh-CN" sz="1200" b="1" i="1">
                        <a:solidFill>
                          <a:schemeClr val="accent6">
                            <a:lumMod val="50000"/>
                          </a:schemeClr>
                        </a:solidFill>
                        <a:latin typeface="Cambria Math" panose="02040503050406030204" pitchFamily="18" charset="0"/>
                        <a:ea typeface="宋体" panose="02010600030101010101" pitchFamily="2" charset="-122"/>
                      </a:rPr>
                      <m:t>)</m:t>
                    </m:r>
                  </m:oMath>
                </a14:m>
                <a:r>
                  <a:rPr lang="zh-CN" altLang="en-US" sz="1200" b="1">
                    <a:solidFill>
                      <a:schemeClr val="accent6">
                        <a:lumMod val="50000"/>
                      </a:schemeClr>
                    </a:solidFill>
                    <a:latin typeface="等线" panose="02010600030101010101" pitchFamily="2" charset="-122"/>
                    <a:ea typeface="等线" panose="02010600030101010101" pitchFamily="2" charset="-122"/>
                  </a:rPr>
                  <a:t>等表示，二元谓词用</a:t>
                </a:r>
                <a14:m>
                  <m:oMath xmlns:m="http://schemas.openxmlformats.org/officeDocument/2006/math">
                    <m:r>
                      <a:rPr lang="en-US" altLang="zh-CN" sz="1200" b="1" i="1">
                        <a:solidFill>
                          <a:schemeClr val="accent6">
                            <a:lumMod val="50000"/>
                          </a:schemeClr>
                        </a:solidFill>
                        <a:latin typeface="Cambria Math" panose="02040503050406030204" pitchFamily="18" charset="0"/>
                        <a:ea typeface="宋体" panose="02010600030101010101" pitchFamily="2" charset="-122"/>
                      </a:rPr>
                      <m:t>𝑯</m:t>
                    </m:r>
                    <m:r>
                      <a:rPr lang="en-US" altLang="zh-CN" sz="1200" b="1" i="1">
                        <a:solidFill>
                          <a:schemeClr val="accent6">
                            <a:lumMod val="50000"/>
                          </a:schemeClr>
                        </a:solidFill>
                        <a:latin typeface="Cambria Math" panose="02040503050406030204" pitchFamily="18" charset="0"/>
                        <a:ea typeface="宋体" panose="02010600030101010101" pitchFamily="2" charset="-122"/>
                      </a:rPr>
                      <m:t>(</m:t>
                    </m:r>
                    <m:r>
                      <a:rPr lang="en-US" altLang="zh-CN" sz="1200" b="1" i="1">
                        <a:solidFill>
                          <a:schemeClr val="accent6">
                            <a:lumMod val="50000"/>
                          </a:schemeClr>
                        </a:solidFill>
                        <a:latin typeface="Cambria Math" panose="02040503050406030204" pitchFamily="18" charset="0"/>
                        <a:ea typeface="宋体" panose="02010600030101010101" pitchFamily="2" charset="-122"/>
                      </a:rPr>
                      <m:t>𝒙</m:t>
                    </m:r>
                    <m:r>
                      <a:rPr lang="en-US" altLang="zh-CN" sz="1200" b="1" i="1">
                        <a:solidFill>
                          <a:schemeClr val="accent6">
                            <a:lumMod val="50000"/>
                          </a:schemeClr>
                        </a:solidFill>
                        <a:latin typeface="Cambria Math" panose="02040503050406030204" pitchFamily="18" charset="0"/>
                        <a:ea typeface="宋体" panose="02010600030101010101" pitchFamily="2" charset="-122"/>
                      </a:rPr>
                      <m:t>, </m:t>
                    </m:r>
                    <m:r>
                      <a:rPr lang="en-US" altLang="zh-CN" sz="1200" b="1" i="1">
                        <a:solidFill>
                          <a:schemeClr val="accent6">
                            <a:lumMod val="50000"/>
                          </a:schemeClr>
                        </a:solidFill>
                        <a:latin typeface="Cambria Math" panose="02040503050406030204" pitchFamily="18" charset="0"/>
                        <a:ea typeface="宋体" panose="02010600030101010101" pitchFamily="2" charset="-122"/>
                      </a:rPr>
                      <m:t>𝒚</m:t>
                    </m:r>
                    <m:r>
                      <a:rPr lang="en-US" altLang="zh-CN" sz="1200" b="1" i="1">
                        <a:solidFill>
                          <a:schemeClr val="accent6">
                            <a:lumMod val="50000"/>
                          </a:schemeClr>
                        </a:solidFill>
                        <a:latin typeface="Cambria Math" panose="02040503050406030204" pitchFamily="18" charset="0"/>
                        <a:ea typeface="宋体" panose="02010600030101010101" pitchFamily="2" charset="-122"/>
                      </a:rPr>
                      <m:t>), </m:t>
                    </m:r>
                    <m:r>
                      <a:rPr lang="en-US" altLang="zh-CN" sz="1200" b="1" i="1">
                        <a:solidFill>
                          <a:schemeClr val="accent6">
                            <a:lumMod val="50000"/>
                          </a:schemeClr>
                        </a:solidFill>
                        <a:latin typeface="Cambria Math" panose="02040503050406030204" pitchFamily="18" charset="0"/>
                        <a:ea typeface="宋体" panose="02010600030101010101" pitchFamily="2" charset="-122"/>
                      </a:rPr>
                      <m:t>𝑷</m:t>
                    </m:r>
                    <m:r>
                      <a:rPr lang="en-US" altLang="zh-CN" sz="1200" b="1" i="1">
                        <a:solidFill>
                          <a:schemeClr val="accent6">
                            <a:lumMod val="50000"/>
                          </a:schemeClr>
                        </a:solidFill>
                        <a:latin typeface="Cambria Math" panose="02040503050406030204" pitchFamily="18" charset="0"/>
                        <a:ea typeface="宋体" panose="02010600030101010101" pitchFamily="2" charset="-122"/>
                      </a:rPr>
                      <m:t>(</m:t>
                    </m:r>
                    <m:r>
                      <a:rPr lang="en-US" altLang="zh-CN" sz="1200" b="1" i="1">
                        <a:solidFill>
                          <a:schemeClr val="accent6">
                            <a:lumMod val="50000"/>
                          </a:schemeClr>
                        </a:solidFill>
                        <a:latin typeface="Cambria Math" panose="02040503050406030204" pitchFamily="18" charset="0"/>
                        <a:ea typeface="宋体" panose="02010600030101010101" pitchFamily="2" charset="-122"/>
                      </a:rPr>
                      <m:t>𝒙</m:t>
                    </m:r>
                    <m:r>
                      <a:rPr lang="en-US" altLang="zh-CN" sz="1200" b="1" i="1">
                        <a:solidFill>
                          <a:schemeClr val="accent6">
                            <a:lumMod val="50000"/>
                          </a:schemeClr>
                        </a:solidFill>
                        <a:latin typeface="Cambria Math" panose="02040503050406030204" pitchFamily="18" charset="0"/>
                        <a:ea typeface="宋体" panose="02010600030101010101" pitchFamily="2" charset="-122"/>
                      </a:rPr>
                      <m:t>, </m:t>
                    </m:r>
                    <m:r>
                      <a:rPr lang="en-US" altLang="zh-CN" sz="1200" b="1" i="1">
                        <a:solidFill>
                          <a:schemeClr val="accent6">
                            <a:lumMod val="50000"/>
                          </a:schemeClr>
                        </a:solidFill>
                        <a:latin typeface="Cambria Math" panose="02040503050406030204" pitchFamily="18" charset="0"/>
                        <a:ea typeface="宋体" panose="02010600030101010101" pitchFamily="2" charset="-122"/>
                      </a:rPr>
                      <m:t>𝒚</m:t>
                    </m:r>
                    <m:r>
                      <a:rPr lang="en-US" altLang="zh-CN" sz="1200" b="1" i="1">
                        <a:solidFill>
                          <a:schemeClr val="accent6">
                            <a:lumMod val="50000"/>
                          </a:schemeClr>
                        </a:solidFill>
                        <a:latin typeface="Cambria Math" panose="02040503050406030204" pitchFamily="18" charset="0"/>
                        <a:ea typeface="宋体" panose="02010600030101010101" pitchFamily="2" charset="-122"/>
                      </a:rPr>
                      <m:t>)</m:t>
                    </m:r>
                  </m:oMath>
                </a14:m>
                <a:r>
                  <a:rPr lang="zh-CN" altLang="en-US" sz="1200" b="1">
                    <a:solidFill>
                      <a:schemeClr val="accent6">
                        <a:lumMod val="50000"/>
                      </a:schemeClr>
                    </a:solidFill>
                    <a:latin typeface="等线" panose="02010600030101010101" pitchFamily="2" charset="-122"/>
                    <a:ea typeface="等线" panose="02010600030101010101" pitchFamily="2" charset="-122"/>
                  </a:rPr>
                  <a:t>等表示，等等</a:t>
                </a:r>
                <a:endParaRPr lang="en-US" altLang="zh-CN" sz="1200" b="1">
                  <a:solidFill>
                    <a:srgbClr val="002060"/>
                  </a:solidFill>
                  <a:latin typeface="等线" panose="02010600030101010101" pitchFamily="2" charset="-122"/>
                  <a:ea typeface="等线" panose="02010600030101010101" pitchFamily="2" charset="-122"/>
                </a:endParaRPr>
              </a:p>
            </p:txBody>
          </p:sp>
        </mc:Choice>
        <mc:Fallback xmlns="">
          <p:sp>
            <p:nvSpPr>
              <p:cNvPr id="9" name="文本框 8">
                <a:extLst>
                  <a:ext uri="{FF2B5EF4-FFF2-40B4-BE49-F238E27FC236}">
                    <a16:creationId xmlns:a16="http://schemas.microsoft.com/office/drawing/2014/main" id="{F12E2782-F5EA-4647-A22C-F4539BA9624B}"/>
                  </a:ext>
                </a:extLst>
              </p:cNvPr>
              <p:cNvSpPr txBox="1">
                <a:spLocks noRot="1" noChangeAspect="1" noMove="1" noResize="1" noEditPoints="1" noAdjustHandles="1" noChangeArrowheads="1" noChangeShapeType="1" noTextEdit="1"/>
              </p:cNvSpPr>
              <p:nvPr/>
            </p:nvSpPr>
            <p:spPr>
              <a:xfrm>
                <a:off x="5054379" y="773788"/>
                <a:ext cx="3428314" cy="1528111"/>
              </a:xfrm>
              <a:prstGeom prst="rect">
                <a:avLst/>
              </a:prstGeom>
              <a:blipFill>
                <a:blip r:embed="rId3"/>
                <a:stretch>
                  <a:fillRect t="-797" b="-23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341F94A-AE57-463B-9CE2-863CB251CEE6}"/>
                  </a:ext>
                </a:extLst>
              </p:cNvPr>
              <p:cNvSpPr txBox="1"/>
              <p:nvPr/>
            </p:nvSpPr>
            <p:spPr>
              <a:xfrm>
                <a:off x="5054378" y="2395563"/>
                <a:ext cx="3527552" cy="2204514"/>
              </a:xfrm>
              <a:prstGeom prst="rect">
                <a:avLst/>
              </a:prstGeom>
              <a:solidFill>
                <a:schemeClr val="accent2">
                  <a:lumMod val="20000"/>
                  <a:lumOff val="80000"/>
                  <a:alpha val="25000"/>
                </a:schemeClr>
              </a:solidFill>
            </p:spPr>
            <p:txBody>
              <a:bodyPr wrap="square" rtlCol="0">
                <a:spAutoFit/>
              </a:bodyPr>
              <a:lstStyle/>
              <a:p>
                <a:pPr algn="ctr">
                  <a:spcBef>
                    <a:spcPts val="300"/>
                  </a:spcBef>
                </a:pPr>
                <a:r>
                  <a:rPr lang="zh-CN" altLang="en-US" sz="1500" b="1">
                    <a:solidFill>
                      <a:srgbClr val="C00000"/>
                    </a:solidFill>
                    <a:latin typeface="黑体" panose="02010609060101010101" pitchFamily="49" charset="-122"/>
                    <a:ea typeface="黑体" panose="02010609060101010101" pitchFamily="49" charset="-122"/>
                  </a:rPr>
                  <a:t>量词</a:t>
                </a:r>
                <a:r>
                  <a:rPr lang="zh-CN" altLang="en-US" sz="1500" b="1">
                    <a:solidFill>
                      <a:schemeClr val="accent2">
                        <a:lumMod val="50000"/>
                      </a:schemeClr>
                    </a:solidFill>
                    <a:latin typeface="黑体" panose="02010609060101010101" pitchFamily="49" charset="-122"/>
                    <a:ea typeface="黑体" panose="02010609060101010101" pitchFamily="49" charset="-122"/>
                  </a:rPr>
                  <a:t>：修饰个体类</a:t>
                </a:r>
                <a:endParaRPr lang="en-US" altLang="zh-CN" sz="1500" b="1">
                  <a:solidFill>
                    <a:schemeClr val="accent2">
                      <a:lumMod val="50000"/>
                    </a:schemeClr>
                  </a:solidFill>
                  <a:latin typeface="黑体" panose="02010609060101010101" pitchFamily="49" charset="-122"/>
                  <a:ea typeface="黑体" panose="02010609060101010101" pitchFamily="49" charset="-122"/>
                </a:endParaRPr>
              </a:p>
              <a:p>
                <a:pPr marL="214313" indent="-214313">
                  <a:lnSpc>
                    <a:spcPts val="1950"/>
                  </a:lnSpc>
                  <a:spcBef>
                    <a:spcPts val="300"/>
                  </a:spcBef>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全称量化命题：用</a:t>
                </a:r>
                <a:r>
                  <a:rPr lang="zh-CN" altLang="en-US" sz="1200" b="1">
                    <a:solidFill>
                      <a:srgbClr val="C00000"/>
                    </a:solidFill>
                    <a:latin typeface="黑体" panose="02010609060101010101" pitchFamily="49" charset="-122"/>
                    <a:ea typeface="黑体" panose="02010609060101010101" pitchFamily="49" charset="-122"/>
                  </a:rPr>
                  <a:t>全称量词</a:t>
                </a:r>
                <a14:m>
                  <m:oMath xmlns:m="http://schemas.openxmlformats.org/officeDocument/2006/math">
                    <m:r>
                      <a:rPr lang="en-US" altLang="zh-CN" sz="1200" b="1" i="1">
                        <a:solidFill>
                          <a:srgbClr val="C00000"/>
                        </a:solidFill>
                        <a:latin typeface="Cambria Math" panose="02040503050406030204" pitchFamily="18" charset="0"/>
                        <a:ea typeface="黑体" panose="02010609060101010101" pitchFamily="49" charset="-122"/>
                      </a:rPr>
                      <m:t>∀</m:t>
                    </m:r>
                  </m:oMath>
                </a14:m>
                <a:r>
                  <a:rPr lang="zh-CN" altLang="en-US" sz="1200" b="1">
                    <a:solidFill>
                      <a:srgbClr val="002060"/>
                    </a:solidFill>
                    <a:latin typeface="楷体" panose="02010609060101010101" pitchFamily="49" charset="-122"/>
                    <a:ea typeface="楷体" panose="02010609060101010101" pitchFamily="49" charset="-122"/>
                  </a:rPr>
                  <a:t>断定个体类的所有个体具有某性质或关系</a:t>
                </a:r>
                <a:endParaRPr lang="en-US" altLang="zh-CN" sz="1200" b="1">
                  <a:solidFill>
                    <a:srgbClr val="002060"/>
                  </a:solidFill>
                  <a:latin typeface="楷体" panose="02010609060101010101" pitchFamily="49" charset="-122"/>
                  <a:ea typeface="楷体" panose="02010609060101010101" pitchFamily="49" charset="-122"/>
                </a:endParaRPr>
              </a:p>
              <a:p>
                <a:pPr marL="214313" indent="-214313">
                  <a:lnSpc>
                    <a:spcPts val="1950"/>
                  </a:lnSpc>
                  <a:spcBef>
                    <a:spcPts val="300"/>
                  </a:spcBef>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存在量化命题：用</a:t>
                </a:r>
                <a:r>
                  <a:rPr lang="zh-CN" altLang="en-US" sz="1200" b="1">
                    <a:solidFill>
                      <a:srgbClr val="C00000"/>
                    </a:solidFill>
                    <a:latin typeface="黑体" panose="02010609060101010101" pitchFamily="49" charset="-122"/>
                    <a:ea typeface="黑体" panose="02010609060101010101" pitchFamily="49" charset="-122"/>
                  </a:rPr>
                  <a:t>存在量词</a:t>
                </a:r>
                <a14:m>
                  <m:oMath xmlns:m="http://schemas.openxmlformats.org/officeDocument/2006/math">
                    <m:r>
                      <a:rPr lang="en-US" altLang="zh-CN" sz="1200" b="1">
                        <a:solidFill>
                          <a:srgbClr val="C00000"/>
                        </a:solidFill>
                        <a:latin typeface="Cambria Math" panose="02040503050406030204" pitchFamily="18" charset="0"/>
                        <a:ea typeface="黑体" panose="02010609060101010101" pitchFamily="49" charset="-122"/>
                      </a:rPr>
                      <m:t>∃</m:t>
                    </m:r>
                  </m:oMath>
                </a14:m>
                <a:r>
                  <a:rPr lang="zh-CN" altLang="en-US" sz="1200" b="1">
                    <a:solidFill>
                      <a:srgbClr val="002060"/>
                    </a:solidFill>
                    <a:latin typeface="楷体" panose="02010609060101010101" pitchFamily="49" charset="-122"/>
                    <a:ea typeface="楷体" panose="02010609060101010101" pitchFamily="49" charset="-122"/>
                  </a:rPr>
                  <a:t>断定个体类存在个体具有某性质或关系</a:t>
                </a:r>
                <a:endParaRPr lang="en-US" altLang="zh-CN" sz="1200" b="1">
                  <a:solidFill>
                    <a:srgbClr val="002060"/>
                  </a:solidFill>
                  <a:latin typeface="楷体" panose="02010609060101010101" pitchFamily="49" charset="-122"/>
                  <a:ea typeface="楷体" panose="02010609060101010101" pitchFamily="49" charset="-122"/>
                </a:endParaRPr>
              </a:p>
              <a:p>
                <a:pPr marL="214313" indent="-214313">
                  <a:lnSpc>
                    <a:spcPts val="1950"/>
                  </a:lnSpc>
                  <a:spcBef>
                    <a:spcPts val="300"/>
                  </a:spcBef>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对个体类判断的命题需要量词修饰个体类</a:t>
                </a:r>
                <a:endParaRPr lang="en-US" altLang="zh-CN" sz="1200" b="1">
                  <a:solidFill>
                    <a:srgbClr val="002060"/>
                  </a:solidFill>
                  <a:latin typeface="楷体" panose="02010609060101010101" pitchFamily="49" charset="-122"/>
                  <a:ea typeface="楷体" panose="02010609060101010101" pitchFamily="49" charset="-122"/>
                </a:endParaRPr>
              </a:p>
              <a:p>
                <a:pPr marL="557213" lvl="1" indent="-214313">
                  <a:lnSpc>
                    <a:spcPts val="1800"/>
                  </a:lnSpc>
                  <a:spcBef>
                    <a:spcPts val="300"/>
                  </a:spcBef>
                  <a:buFont typeface="Arial" panose="020B0604020202020204" pitchFamily="34" charset="0"/>
                  <a:buChar char="•"/>
                </a:pPr>
                <a:r>
                  <a:rPr lang="zh-CN" altLang="en-US" sz="1200" b="1">
                    <a:solidFill>
                      <a:schemeClr val="accent6">
                        <a:lumMod val="50000"/>
                      </a:schemeClr>
                    </a:solidFill>
                    <a:latin typeface="+mn-ea"/>
                  </a:rPr>
                  <a:t>量词符号</a:t>
                </a:r>
                <a14:m>
                  <m:oMath xmlns:m="http://schemas.openxmlformats.org/officeDocument/2006/math">
                    <m:r>
                      <a:rPr lang="en-US" altLang="zh-CN" sz="1200" b="1" i="1">
                        <a:solidFill>
                          <a:schemeClr val="accent6">
                            <a:lumMod val="50000"/>
                          </a:schemeClr>
                        </a:solidFill>
                        <a:latin typeface="Cambria Math" panose="02040503050406030204" pitchFamily="18" charset="0"/>
                      </a:rPr>
                      <m:t>∀</m:t>
                    </m:r>
                  </m:oMath>
                </a14:m>
                <a:r>
                  <a:rPr lang="zh-CN" altLang="en-US" sz="1200" b="1">
                    <a:solidFill>
                      <a:schemeClr val="accent6">
                        <a:lumMod val="50000"/>
                      </a:schemeClr>
                    </a:solidFill>
                    <a:latin typeface="+mn-ea"/>
                  </a:rPr>
                  <a:t>和</a:t>
                </a:r>
                <a14:m>
                  <m:oMath xmlns:m="http://schemas.openxmlformats.org/officeDocument/2006/math">
                    <m:r>
                      <a:rPr lang="en-US" altLang="zh-CN" sz="1200" b="1" i="1">
                        <a:solidFill>
                          <a:schemeClr val="accent6">
                            <a:lumMod val="50000"/>
                          </a:schemeClr>
                        </a:solidFill>
                        <a:latin typeface="Cambria Math" panose="02040503050406030204" pitchFamily="18" charset="0"/>
                      </a:rPr>
                      <m:t>∃</m:t>
                    </m:r>
                  </m:oMath>
                </a14:m>
                <a:r>
                  <a:rPr lang="zh-CN" altLang="en-US" sz="1200" b="1">
                    <a:solidFill>
                      <a:schemeClr val="accent6">
                        <a:lumMod val="50000"/>
                      </a:schemeClr>
                    </a:solidFill>
                    <a:latin typeface="+mn-ea"/>
                  </a:rPr>
                  <a:t>总与</a:t>
                </a:r>
                <a:r>
                  <a:rPr lang="zh-CN" altLang="en-US" sz="1200" b="1">
                    <a:solidFill>
                      <a:srgbClr val="C00000"/>
                    </a:solidFill>
                    <a:latin typeface="+mn-ea"/>
                  </a:rPr>
                  <a:t>指示变量</a:t>
                </a:r>
                <a:r>
                  <a:rPr lang="zh-CN" altLang="en-US" sz="1200" b="1">
                    <a:solidFill>
                      <a:schemeClr val="accent6">
                        <a:lumMod val="50000"/>
                      </a:schemeClr>
                    </a:solidFill>
                    <a:latin typeface="+mn-ea"/>
                  </a:rPr>
                  <a:t>一起使用，建立与谓词作用的个体变量之间的联系</a:t>
                </a:r>
                <a:endParaRPr lang="en-US" altLang="zh-CN" sz="1200" b="1">
                  <a:solidFill>
                    <a:schemeClr val="accent6">
                      <a:lumMod val="50000"/>
                    </a:schemeClr>
                  </a:solidFill>
                  <a:latin typeface="+mn-ea"/>
                </a:endParaRPr>
              </a:p>
            </p:txBody>
          </p:sp>
        </mc:Choice>
        <mc:Fallback xmlns="">
          <p:sp>
            <p:nvSpPr>
              <p:cNvPr id="10" name="文本框 9">
                <a:extLst>
                  <a:ext uri="{FF2B5EF4-FFF2-40B4-BE49-F238E27FC236}">
                    <a16:creationId xmlns:a16="http://schemas.microsoft.com/office/drawing/2014/main" id="{0341F94A-AE57-463B-9CE2-863CB251CEE6}"/>
                  </a:ext>
                </a:extLst>
              </p:cNvPr>
              <p:cNvSpPr txBox="1">
                <a:spLocks noRot="1" noChangeAspect="1" noMove="1" noResize="1" noEditPoints="1" noAdjustHandles="1" noChangeArrowheads="1" noChangeShapeType="1" noTextEdit="1"/>
              </p:cNvSpPr>
              <p:nvPr/>
            </p:nvSpPr>
            <p:spPr>
              <a:xfrm>
                <a:off x="5054378" y="2395563"/>
                <a:ext cx="3527552" cy="2204514"/>
              </a:xfrm>
              <a:prstGeom prst="rect">
                <a:avLst/>
              </a:prstGeom>
              <a:blipFill>
                <a:blip r:embed="rId4"/>
                <a:stretch>
                  <a:fillRect t="-552" b="-1105"/>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9CE70047-D75C-44B3-995E-E8EC4C2B2629}"/>
              </a:ext>
            </a:extLst>
          </p:cNvPr>
          <p:cNvSpPr txBox="1"/>
          <p:nvPr/>
        </p:nvSpPr>
        <p:spPr>
          <a:xfrm>
            <a:off x="466431" y="2410438"/>
            <a:ext cx="4495402" cy="2106026"/>
          </a:xfrm>
          <a:prstGeom prst="rect">
            <a:avLst/>
          </a:prstGeom>
          <a:solidFill>
            <a:schemeClr val="accent5">
              <a:lumMod val="20000"/>
              <a:lumOff val="80000"/>
              <a:alpha val="23000"/>
            </a:schemeClr>
          </a:solidFill>
        </p:spPr>
        <p:txBody>
          <a:bodyPr wrap="square" rtlCol="0">
            <a:spAutoFit/>
          </a:bodyPr>
          <a:lstStyle/>
          <a:p>
            <a:pPr algn="ctr">
              <a:spcBef>
                <a:spcPts val="600"/>
              </a:spcBef>
              <a:spcAft>
                <a:spcPts val="300"/>
              </a:spcAft>
            </a:pPr>
            <a:r>
              <a:rPr lang="zh-CN" altLang="en-US" sz="1500" b="1">
                <a:solidFill>
                  <a:srgbClr val="C00000"/>
                </a:solidFill>
                <a:latin typeface="黑体" panose="02010609060101010101" pitchFamily="49" charset="-122"/>
                <a:ea typeface="黑体" panose="02010609060101010101" pitchFamily="49" charset="-122"/>
              </a:rPr>
              <a:t>论域：</a:t>
            </a:r>
            <a:r>
              <a:rPr lang="zh-CN" altLang="en-US" sz="1500" b="1">
                <a:solidFill>
                  <a:schemeClr val="accent2">
                    <a:lumMod val="50000"/>
                  </a:schemeClr>
                </a:solidFill>
                <a:latin typeface="黑体" panose="02010609060101010101" pitchFamily="49" charset="-122"/>
                <a:ea typeface="黑体" panose="02010609060101010101" pitchFamily="49" charset="-122"/>
              </a:rPr>
              <a:t>谓词作用的个体变量的取值范围</a:t>
            </a:r>
            <a:endParaRPr lang="en-US" altLang="zh-CN" sz="1500" b="1">
              <a:solidFill>
                <a:schemeClr val="accent2">
                  <a:lumMod val="50000"/>
                </a:schemeClr>
              </a:solidFill>
              <a:latin typeface="黑体" panose="02010609060101010101" pitchFamily="49" charset="-122"/>
              <a:ea typeface="黑体" panose="02010609060101010101" pitchFamily="49" charset="-122"/>
            </a:endParaRPr>
          </a:p>
          <a:p>
            <a:pPr marL="214313" indent="-214313">
              <a:lnSpc>
                <a:spcPts val="1600"/>
              </a:lnSpc>
              <a:spcBef>
                <a:spcPts val="600"/>
              </a:spcBef>
              <a:spcAft>
                <a:spcPts val="300"/>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自然语言命题可选择不同的论域做不同的细化和符号化</a:t>
            </a:r>
            <a:endParaRPr lang="en-US" altLang="zh-CN" sz="1200" b="1">
              <a:solidFill>
                <a:srgbClr val="002060"/>
              </a:solidFill>
              <a:latin typeface="楷体" panose="02010609060101010101" pitchFamily="49" charset="-122"/>
              <a:ea typeface="楷体" panose="02010609060101010101" pitchFamily="49" charset="-122"/>
            </a:endParaRPr>
          </a:p>
          <a:p>
            <a:pPr marL="557213" lvl="1" indent="-214313">
              <a:lnSpc>
                <a:spcPts val="1600"/>
              </a:lnSpc>
              <a:spcBef>
                <a:spcPts val="600"/>
              </a:spcBef>
              <a:spcAft>
                <a:spcPts val="300"/>
              </a:spcAft>
              <a:buFont typeface="Arial" panose="020B0604020202020204" pitchFamily="34" charset="0"/>
              <a:buChar char="•"/>
            </a:pPr>
            <a:r>
              <a:rPr lang="zh-CN" altLang="en-US" sz="1200" b="1">
                <a:solidFill>
                  <a:schemeClr val="accent6">
                    <a:lumMod val="50000"/>
                  </a:schemeClr>
                </a:solidFill>
                <a:latin typeface="等线" panose="02010600030101010101" pitchFamily="2" charset="-122"/>
                <a:ea typeface="等线" panose="02010600030101010101" pitchFamily="2" charset="-122"/>
              </a:rPr>
              <a:t>所有谓词作用于同一个体类个体，该个体类可作为论域</a:t>
            </a:r>
            <a:endParaRPr lang="en-US" altLang="zh-CN" sz="1200" b="1">
              <a:solidFill>
                <a:schemeClr val="accent6">
                  <a:lumMod val="50000"/>
                </a:schemeClr>
              </a:solidFill>
              <a:latin typeface="等线" panose="02010600030101010101" pitchFamily="2" charset="-122"/>
              <a:ea typeface="等线" panose="02010600030101010101" pitchFamily="2" charset="-122"/>
            </a:endParaRPr>
          </a:p>
          <a:p>
            <a:pPr marL="557213" lvl="1" indent="-214313">
              <a:lnSpc>
                <a:spcPts val="1600"/>
              </a:lnSpc>
              <a:spcBef>
                <a:spcPts val="600"/>
              </a:spcBef>
              <a:spcAft>
                <a:spcPts val="300"/>
              </a:spcAft>
              <a:buFont typeface="Arial" panose="020B0604020202020204" pitchFamily="34" charset="0"/>
              <a:buChar char="•"/>
            </a:pPr>
            <a:r>
              <a:rPr lang="zh-CN" altLang="en-US" sz="1200" b="1">
                <a:solidFill>
                  <a:schemeClr val="accent6">
                    <a:lumMod val="50000"/>
                  </a:schemeClr>
                </a:solidFill>
                <a:latin typeface="等线" panose="02010600030101010101" pitchFamily="2" charset="-122"/>
                <a:ea typeface="等线" panose="02010600030101010101" pitchFamily="2" charset="-122"/>
              </a:rPr>
              <a:t>不同谓词作用于不同个体类个体，则论域要包含所有个体类的个体</a:t>
            </a:r>
            <a:endParaRPr lang="en-US" altLang="zh-CN" sz="1200" b="1">
              <a:solidFill>
                <a:schemeClr val="accent6">
                  <a:lumMod val="50000"/>
                </a:schemeClr>
              </a:solidFill>
              <a:latin typeface="等线" panose="02010600030101010101" pitchFamily="2" charset="-122"/>
              <a:ea typeface="等线" panose="02010600030101010101" pitchFamily="2" charset="-122"/>
            </a:endParaRPr>
          </a:p>
          <a:p>
            <a:pPr marL="214313" indent="-214313">
              <a:lnSpc>
                <a:spcPts val="1600"/>
              </a:lnSpc>
              <a:spcBef>
                <a:spcPts val="600"/>
              </a:spcBef>
              <a:spcAft>
                <a:spcPts val="300"/>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全总域是研究范围内所有可能个体构成的集合</a:t>
            </a:r>
            <a:endParaRPr lang="en-US" altLang="zh-CN" sz="1200" b="1">
              <a:solidFill>
                <a:srgbClr val="002060"/>
              </a:solidFill>
              <a:latin typeface="楷体" panose="02010609060101010101" pitchFamily="49" charset="-122"/>
              <a:ea typeface="楷体" panose="02010609060101010101" pitchFamily="49" charset="-122"/>
            </a:endParaRPr>
          </a:p>
          <a:p>
            <a:pPr marL="214313" indent="-214313">
              <a:lnSpc>
                <a:spcPts val="1600"/>
              </a:lnSpc>
              <a:spcBef>
                <a:spcPts val="600"/>
              </a:spcBef>
              <a:spcAft>
                <a:spcPts val="300"/>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论域包含多个个体类时，需要为每个个体类引入</a:t>
            </a:r>
            <a:r>
              <a:rPr lang="zh-CN" altLang="en-US" sz="1200" b="1">
                <a:solidFill>
                  <a:srgbClr val="C00000"/>
                </a:solidFill>
                <a:latin typeface="黑体" panose="02010609060101010101" pitchFamily="49" charset="-122"/>
                <a:ea typeface="黑体" panose="02010609060101010101" pitchFamily="49" charset="-122"/>
              </a:rPr>
              <a:t>特征谓词</a:t>
            </a:r>
            <a:endParaRPr lang="en-US" altLang="zh-CN" sz="1200" b="1">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4613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97628" y="1331924"/>
            <a:ext cx="3550298" cy="2083263"/>
          </a:xfrm>
          <a:prstGeom prst="rect">
            <a:avLst/>
          </a:prstGeom>
          <a:noFill/>
        </p:spPr>
        <p:txBody>
          <a:bodyPr wrap="square" rtlCol="0">
            <a:spAutoFit/>
          </a:bodyPr>
          <a:lstStyle/>
          <a:p>
            <a:pPr>
              <a:lnSpc>
                <a:spcPct val="300000"/>
              </a:lnSpc>
            </a:pPr>
            <a:r>
              <a:rPr lang="zh-CN" altLang="en-US" sz="2400" b="1">
                <a:solidFill>
                  <a:schemeClr val="bg1">
                    <a:lumMod val="95000"/>
                  </a:schemeClr>
                </a:solidFill>
                <a:latin typeface="仿宋" panose="02010609060101010101" pitchFamily="49" charset="-122"/>
                <a:ea typeface="仿宋" panose="02010609060101010101" pitchFamily="49" charset="-122"/>
              </a:rPr>
              <a:t>一阶逻辑的基本概念</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3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数理逻辑的发展简史</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8</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135980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数理逻辑的发展简史</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什么是逻辑？什么是数理逻辑？</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第十讲  一阶逻辑导言</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9</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116F0CC2-8AC3-4D0A-8631-4BB222D42A0D}"/>
              </a:ext>
            </a:extLst>
          </p:cNvPr>
          <p:cNvSpPr txBox="1"/>
          <p:nvPr/>
        </p:nvSpPr>
        <p:spPr>
          <a:xfrm>
            <a:off x="672763" y="762897"/>
            <a:ext cx="7798467"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为更好学习一阶逻辑，有必要对什么是数理逻辑，及其发展历史做简单回顾</a:t>
            </a:r>
          </a:p>
        </p:txBody>
      </p:sp>
      <p:sp>
        <p:nvSpPr>
          <p:cNvPr id="3" name="文本框 2">
            <a:extLst>
              <a:ext uri="{FF2B5EF4-FFF2-40B4-BE49-F238E27FC236}">
                <a16:creationId xmlns:a16="http://schemas.microsoft.com/office/drawing/2014/main" id="{805C81EA-95DC-49A1-8FD8-F921E3CC3A99}"/>
              </a:ext>
            </a:extLst>
          </p:cNvPr>
          <p:cNvSpPr txBox="1"/>
          <p:nvPr/>
        </p:nvSpPr>
        <p:spPr>
          <a:xfrm>
            <a:off x="672763" y="1273992"/>
            <a:ext cx="7323267" cy="3323987"/>
          </a:xfrm>
          <a:prstGeom prst="rect">
            <a:avLst/>
          </a:prstGeom>
          <a:solidFill>
            <a:schemeClr val="accent5">
              <a:lumMod val="20000"/>
              <a:lumOff val="80000"/>
            </a:schemeClr>
          </a:solidFill>
        </p:spPr>
        <p:txBody>
          <a:bodyPr wrap="square" rtlCol="0">
            <a:spAutoFit/>
          </a:bodyPr>
          <a:lstStyle/>
          <a:p>
            <a:pPr marL="285750" indent="-285750">
              <a:spcBef>
                <a:spcPts val="300"/>
              </a:spcBef>
              <a:buFont typeface="Arial" panose="020B0604020202020204" pitchFamily="34" charset="0"/>
              <a:buChar char="•"/>
            </a:pPr>
            <a:r>
              <a:rPr lang="zh-CN" altLang="en-US" b="1">
                <a:solidFill>
                  <a:srgbClr val="C00000"/>
                </a:solidFill>
                <a:latin typeface="+mn-ea"/>
              </a:rPr>
              <a:t>逻辑</a:t>
            </a:r>
            <a:r>
              <a:rPr lang="zh-CN" altLang="en-US" b="1">
                <a:solidFill>
                  <a:srgbClr val="002060"/>
                </a:solidFill>
                <a:latin typeface="楷体" panose="02010609060101010101" pitchFamily="49" charset="-122"/>
                <a:ea typeface="楷体" panose="02010609060101010101" pitchFamily="49" charset="-122"/>
              </a:rPr>
              <a:t>是研究正确思维形式及其规律的学科</a:t>
            </a:r>
            <a:endParaRPr lang="en-US" altLang="zh-CN" b="1">
              <a:solidFill>
                <a:srgbClr val="002060"/>
              </a:solidFill>
              <a:latin typeface="楷体" panose="02010609060101010101" pitchFamily="49" charset="-122"/>
              <a:ea typeface="楷体" panose="02010609060101010101" pitchFamily="49" charset="-122"/>
            </a:endParaRPr>
          </a:p>
          <a:p>
            <a:pPr marL="742950" lvl="1" indent="-285750">
              <a:spcBef>
                <a:spcPts val="300"/>
              </a:spcBef>
              <a:buFont typeface="Arial" panose="020B0604020202020204" pitchFamily="34" charset="0"/>
              <a:buChar char="•"/>
            </a:pPr>
            <a:r>
              <a:rPr lang="zh-CN" altLang="en-US" sz="1600" b="1">
                <a:solidFill>
                  <a:schemeClr val="accent2">
                    <a:lumMod val="50000"/>
                  </a:schemeClr>
                </a:solidFill>
              </a:rPr>
              <a:t>思维形式包括</a:t>
            </a:r>
            <a:endParaRPr lang="en-US" altLang="zh-CN" sz="1600" b="1">
              <a:solidFill>
                <a:schemeClr val="accent2">
                  <a:lumMod val="50000"/>
                </a:schemeClr>
              </a:solidFill>
            </a:endParaRPr>
          </a:p>
          <a:p>
            <a:pPr marL="1200150" lvl="2" indent="-285750">
              <a:spcBef>
                <a:spcPts val="300"/>
              </a:spcBef>
              <a:buFont typeface="Arial" panose="020B0604020202020204" pitchFamily="34" charset="0"/>
              <a:buChar char="•"/>
            </a:pPr>
            <a:r>
              <a:rPr lang="zh-CN" altLang="en-US" sz="1400" b="1">
                <a:solidFill>
                  <a:srgbClr val="C00000"/>
                </a:solidFill>
                <a:latin typeface="+mn-ea"/>
              </a:rPr>
              <a:t>概念</a:t>
            </a:r>
            <a:r>
              <a:rPr lang="zh-CN" altLang="en-US" sz="1400" b="1">
                <a:solidFill>
                  <a:schemeClr val="accent6">
                    <a:lumMod val="50000"/>
                  </a:schemeClr>
                </a:solidFill>
                <a:latin typeface="楷体" panose="02010609060101010101" pitchFamily="49" charset="-122"/>
                <a:ea typeface="楷体" panose="02010609060101010101" pitchFamily="49" charset="-122"/>
              </a:rPr>
              <a:t>：是对事物本质属性的概括</a:t>
            </a:r>
            <a:endParaRPr lang="en-US" altLang="zh-CN" sz="14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300"/>
              </a:spcBef>
              <a:buFont typeface="Arial" panose="020B0604020202020204" pitchFamily="34" charset="0"/>
              <a:buChar char="•"/>
            </a:pPr>
            <a:r>
              <a:rPr lang="zh-CN" altLang="en-US" sz="1400" b="1">
                <a:solidFill>
                  <a:srgbClr val="C00000"/>
                </a:solidFill>
                <a:latin typeface="+mn-ea"/>
              </a:rPr>
              <a:t>判断</a:t>
            </a:r>
            <a:r>
              <a:rPr lang="zh-CN" altLang="en-US" sz="1400" b="1">
                <a:solidFill>
                  <a:schemeClr val="accent6">
                    <a:lumMod val="50000"/>
                  </a:schemeClr>
                </a:solidFill>
                <a:latin typeface="楷体" panose="02010609060101010101" pitchFamily="49" charset="-122"/>
                <a:ea typeface="楷体" panose="02010609060101010101" pitchFamily="49" charset="-122"/>
              </a:rPr>
              <a:t>：在概念的基础上对事物的属性和事物之间关系的断定</a:t>
            </a:r>
            <a:endParaRPr lang="en-US" altLang="zh-CN" sz="14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300"/>
              </a:spcBef>
              <a:buFont typeface="Arial" panose="020B0604020202020204" pitchFamily="34" charset="0"/>
              <a:buChar char="•"/>
            </a:pPr>
            <a:r>
              <a:rPr lang="zh-CN" altLang="en-US" sz="1400" b="1">
                <a:solidFill>
                  <a:srgbClr val="C00000"/>
                </a:solidFill>
                <a:latin typeface="+mn-ea"/>
              </a:rPr>
              <a:t>推理</a:t>
            </a:r>
            <a:r>
              <a:rPr lang="zh-CN" altLang="en-US" sz="1400" b="1">
                <a:solidFill>
                  <a:schemeClr val="accent6">
                    <a:lumMod val="50000"/>
                  </a:schemeClr>
                </a:solidFill>
                <a:latin typeface="楷体" panose="02010609060101010101" pitchFamily="49" charset="-122"/>
                <a:ea typeface="楷体" panose="02010609060101010101" pitchFamily="49" charset="-122"/>
              </a:rPr>
              <a:t>：是从一个或多个已知判断推出另外一个判断的过程</a:t>
            </a:r>
            <a:endParaRPr lang="en-US" altLang="zh-CN" sz="1400" b="1">
              <a:solidFill>
                <a:schemeClr val="accent6">
                  <a:lumMod val="50000"/>
                </a:schemeClr>
              </a:solidFill>
              <a:latin typeface="楷体" panose="02010609060101010101" pitchFamily="49" charset="-122"/>
              <a:ea typeface="楷体" panose="02010609060101010101" pitchFamily="49" charset="-122"/>
            </a:endParaRPr>
          </a:p>
          <a:p>
            <a:pPr marL="285750" indent="-285750">
              <a:spcBef>
                <a:spcPts val="300"/>
              </a:spcBef>
              <a:buFont typeface="Arial" panose="020B0604020202020204" pitchFamily="34" charset="0"/>
              <a:buChar char="•"/>
            </a:pPr>
            <a:r>
              <a:rPr lang="zh-CN" altLang="en-US" b="1">
                <a:solidFill>
                  <a:srgbClr val="C00000"/>
                </a:solidFill>
                <a:latin typeface="+mn-ea"/>
              </a:rPr>
              <a:t>数理逻辑</a:t>
            </a:r>
            <a:r>
              <a:rPr lang="zh-CN" altLang="en-US" b="1">
                <a:solidFill>
                  <a:srgbClr val="002060"/>
                </a:solidFill>
                <a:latin typeface="楷体" panose="02010609060101010101" pitchFamily="49" charset="-122"/>
                <a:ea typeface="楷体" panose="02010609060101010101" pitchFamily="49" charset="-122"/>
              </a:rPr>
              <a:t>是使用数学方法研究正确思维形式及其规律的学科</a:t>
            </a:r>
            <a:endParaRPr lang="en-US" altLang="zh-CN" b="1">
              <a:solidFill>
                <a:srgbClr val="002060"/>
              </a:solidFill>
              <a:latin typeface="楷体" panose="02010609060101010101" pitchFamily="49" charset="-122"/>
              <a:ea typeface="楷体" panose="02010609060101010101" pitchFamily="49" charset="-122"/>
            </a:endParaRPr>
          </a:p>
          <a:p>
            <a:pPr marL="742950" lvl="1" indent="-285750">
              <a:spcBef>
                <a:spcPts val="300"/>
              </a:spcBef>
              <a:buFont typeface="Arial" panose="020B0604020202020204" pitchFamily="34" charset="0"/>
              <a:buChar char="•"/>
            </a:pPr>
            <a:r>
              <a:rPr lang="zh-CN" altLang="en-US" sz="1600" b="1">
                <a:solidFill>
                  <a:schemeClr val="accent2">
                    <a:lumMod val="50000"/>
                  </a:schemeClr>
                </a:solidFill>
              </a:rPr>
              <a:t>狭义数理逻辑研究从一般到特殊的演绎思维及数学的基础，包括</a:t>
            </a:r>
            <a:endParaRPr lang="en-US" altLang="zh-CN" sz="1600" b="1">
              <a:solidFill>
                <a:schemeClr val="accent2">
                  <a:lumMod val="50000"/>
                </a:schemeClr>
              </a:solidFill>
            </a:endParaRPr>
          </a:p>
          <a:p>
            <a:pPr marL="1200150" lvl="2" indent="-285750">
              <a:spcBef>
                <a:spcPts val="300"/>
              </a:spcBef>
              <a:buFont typeface="Arial" panose="020B0604020202020204" pitchFamily="34" charset="0"/>
              <a:buChar char="•"/>
            </a:pPr>
            <a:r>
              <a:rPr lang="zh-CN" altLang="en-US" sz="1400" b="1">
                <a:solidFill>
                  <a:srgbClr val="C00000"/>
                </a:solidFill>
                <a:latin typeface="+mn-ea"/>
              </a:rPr>
              <a:t>逻辑演算</a:t>
            </a:r>
            <a:r>
              <a:rPr lang="zh-CN" altLang="en-US" sz="1400" b="1">
                <a:solidFill>
                  <a:schemeClr val="accent6">
                    <a:lumMod val="50000"/>
                  </a:schemeClr>
                </a:solidFill>
                <a:latin typeface="楷体" panose="02010609060101010101" pitchFamily="49" charset="-122"/>
                <a:ea typeface="楷体" panose="02010609060101010101" pitchFamily="49" charset="-122"/>
              </a:rPr>
              <a:t>：命题演算与谓词演算</a:t>
            </a:r>
            <a:endParaRPr lang="en-US" altLang="zh-CN" sz="14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300"/>
              </a:spcBef>
              <a:buFont typeface="Arial" panose="020B0604020202020204" pitchFamily="34" charset="0"/>
              <a:buChar char="•"/>
            </a:pPr>
            <a:r>
              <a:rPr lang="zh-CN" altLang="en-US" sz="1400" b="1">
                <a:solidFill>
                  <a:srgbClr val="C00000"/>
                </a:solidFill>
                <a:latin typeface="+mn-ea"/>
              </a:rPr>
              <a:t>集合论</a:t>
            </a:r>
            <a:r>
              <a:rPr lang="zh-CN" altLang="en-US" sz="1400" b="1">
                <a:solidFill>
                  <a:schemeClr val="accent6">
                    <a:lumMod val="50000"/>
                  </a:schemeClr>
                </a:solidFill>
                <a:latin typeface="楷体" panose="02010609060101010101" pitchFamily="49" charset="-122"/>
                <a:ea typeface="楷体" panose="02010609060101010101" pitchFamily="49" charset="-122"/>
              </a:rPr>
              <a:t>：朴素集合论与公理集合论</a:t>
            </a:r>
            <a:endParaRPr lang="en-US" altLang="zh-CN" sz="14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300"/>
              </a:spcBef>
              <a:buFont typeface="Arial" panose="020B0604020202020204" pitchFamily="34" charset="0"/>
              <a:buChar char="•"/>
            </a:pPr>
            <a:r>
              <a:rPr lang="zh-CN" altLang="en-US" sz="1400" b="1">
                <a:solidFill>
                  <a:srgbClr val="C00000"/>
                </a:solidFill>
                <a:latin typeface="+mn-ea"/>
              </a:rPr>
              <a:t>递归论</a:t>
            </a:r>
            <a:r>
              <a:rPr lang="zh-CN" altLang="en-US" sz="1400" b="1">
                <a:solidFill>
                  <a:schemeClr val="accent6">
                    <a:lumMod val="50000"/>
                  </a:schemeClr>
                </a:solidFill>
                <a:latin typeface="楷体" panose="02010609060101010101" pitchFamily="49" charset="-122"/>
                <a:ea typeface="楷体" panose="02010609060101010101" pitchFamily="49" charset="-122"/>
              </a:rPr>
              <a:t>：递归函数与可计算性</a:t>
            </a:r>
            <a:endParaRPr lang="en-US" altLang="zh-CN" sz="14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300"/>
              </a:spcBef>
              <a:buFont typeface="Arial" panose="020B0604020202020204" pitchFamily="34" charset="0"/>
              <a:buChar char="•"/>
            </a:pPr>
            <a:r>
              <a:rPr lang="zh-CN" altLang="en-US" sz="1400" b="1">
                <a:solidFill>
                  <a:srgbClr val="C00000"/>
                </a:solidFill>
                <a:latin typeface="+mn-ea"/>
              </a:rPr>
              <a:t>模型论</a:t>
            </a:r>
            <a:r>
              <a:rPr lang="zh-CN" altLang="en-US" sz="1400" b="1">
                <a:solidFill>
                  <a:schemeClr val="accent6">
                    <a:lumMod val="50000"/>
                  </a:schemeClr>
                </a:solidFill>
                <a:latin typeface="楷体" panose="02010609060101010101" pitchFamily="49" charset="-122"/>
                <a:ea typeface="楷体" panose="02010609060101010101" pitchFamily="49" charset="-122"/>
              </a:rPr>
              <a:t>：研究形式语言及其语义解释之间的关系</a:t>
            </a:r>
            <a:endParaRPr lang="en-US" altLang="zh-CN" sz="1400" b="1">
              <a:solidFill>
                <a:schemeClr val="accent6">
                  <a:lumMod val="50000"/>
                </a:schemeClr>
              </a:solidFill>
              <a:latin typeface="楷体" panose="02010609060101010101" pitchFamily="49" charset="-122"/>
              <a:ea typeface="楷体" panose="02010609060101010101" pitchFamily="49" charset="-122"/>
            </a:endParaRPr>
          </a:p>
          <a:p>
            <a:pPr marL="1200150" lvl="2" indent="-285750">
              <a:spcBef>
                <a:spcPts val="300"/>
              </a:spcBef>
              <a:buFont typeface="Arial" panose="020B0604020202020204" pitchFamily="34" charset="0"/>
              <a:buChar char="•"/>
            </a:pPr>
            <a:r>
              <a:rPr lang="zh-CN" altLang="en-US" sz="1400" b="1">
                <a:solidFill>
                  <a:srgbClr val="C00000"/>
                </a:solidFill>
                <a:latin typeface="+mn-ea"/>
              </a:rPr>
              <a:t>证明论</a:t>
            </a:r>
            <a:r>
              <a:rPr lang="zh-CN" altLang="en-US" sz="1400" b="1">
                <a:solidFill>
                  <a:schemeClr val="accent6">
                    <a:lumMod val="50000"/>
                  </a:schemeClr>
                </a:solidFill>
                <a:latin typeface="楷体" panose="02010609060101010101" pitchFamily="49" charset="-122"/>
                <a:ea typeface="楷体" panose="02010609060101010101" pitchFamily="49" charset="-122"/>
              </a:rPr>
              <a:t>：研究数学证明中的结构、数学证明的复杂性以及证明的可判定性等</a:t>
            </a:r>
            <a:endParaRPr lang="en-US" altLang="zh-CN" sz="1400" b="1">
              <a:solidFill>
                <a:schemeClr val="accent6">
                  <a:lumMod val="50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2879259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6180</TotalTime>
  <Words>8457</Words>
  <Application>Microsoft Office PowerPoint</Application>
  <PresentationFormat>全屏显示(16:9)</PresentationFormat>
  <Paragraphs>618</Paragraphs>
  <Slides>41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41</vt:i4>
      </vt:variant>
    </vt:vector>
  </HeadingPairs>
  <TitlesOfParts>
    <vt:vector size="53" baseType="lpstr">
      <vt:lpstr>等线</vt:lpstr>
      <vt:lpstr>等线 Light</vt:lpstr>
      <vt:lpstr>仿宋</vt:lpstr>
      <vt:lpstr>黑体</vt:lpstr>
      <vt:lpstr>华文新魏</vt:lpstr>
      <vt:lpstr>楷体</vt:lpstr>
      <vt:lpstr>宋体</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173</cp:revision>
  <dcterms:created xsi:type="dcterms:W3CDTF">2022-01-01T06:39:40Z</dcterms:created>
  <dcterms:modified xsi:type="dcterms:W3CDTF">2023-02-23T07:12:57Z</dcterms:modified>
</cp:coreProperties>
</file>